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81" r:id="rId4"/>
  </p:sldMasterIdLst>
  <p:notesMasterIdLst>
    <p:notesMasterId r:id="rId37"/>
  </p:notesMasterIdLst>
  <p:handoutMasterIdLst>
    <p:handoutMasterId r:id="rId38"/>
  </p:handoutMasterIdLst>
  <p:sldIdLst>
    <p:sldId id="332" r:id="rId5"/>
    <p:sldId id="331" r:id="rId6"/>
    <p:sldId id="334" r:id="rId7"/>
    <p:sldId id="335" r:id="rId8"/>
    <p:sldId id="336" r:id="rId9"/>
    <p:sldId id="337" r:id="rId10"/>
    <p:sldId id="338" r:id="rId11"/>
    <p:sldId id="339" r:id="rId12"/>
    <p:sldId id="340" r:id="rId13"/>
    <p:sldId id="341" r:id="rId14"/>
    <p:sldId id="342" r:id="rId15"/>
    <p:sldId id="346" r:id="rId16"/>
    <p:sldId id="343" r:id="rId17"/>
    <p:sldId id="344" r:id="rId18"/>
    <p:sldId id="347" r:id="rId19"/>
    <p:sldId id="345"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271" r:id="rId34"/>
    <p:sldId id="361" r:id="rId35"/>
    <p:sldId id="275" r:id="rId36"/>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 userDrawn="1">
          <p15:clr>
            <a:srgbClr val="A4A3A4"/>
          </p15:clr>
        </p15:guide>
        <p15:guide id="2" orient="horz" pos="748" userDrawn="1">
          <p15:clr>
            <a:srgbClr val="A4A3A4"/>
          </p15:clr>
        </p15:guide>
        <p15:guide id="3" orient="horz" pos="1313" userDrawn="1">
          <p15:clr>
            <a:srgbClr val="A4A3A4"/>
          </p15:clr>
        </p15:guide>
        <p15:guide id="4" orient="horz" pos="2448" userDrawn="1">
          <p15:clr>
            <a:srgbClr val="A4A3A4"/>
          </p15:clr>
        </p15:guide>
        <p15:guide id="5" orient="horz" pos="4137" userDrawn="1">
          <p15:clr>
            <a:srgbClr val="A4A3A4"/>
          </p15:clr>
        </p15:guide>
        <p15:guide id="6" orient="horz" pos="3576" userDrawn="1">
          <p15:clr>
            <a:srgbClr val="A4A3A4"/>
          </p15:clr>
        </p15:guide>
        <p15:guide id="7" orient="horz" pos="3000" userDrawn="1">
          <p15:clr>
            <a:srgbClr val="A4A3A4"/>
          </p15:clr>
        </p15:guide>
        <p15:guide id="8" orient="horz" pos="1878" userDrawn="1">
          <p15:clr>
            <a:srgbClr val="A4A3A4"/>
          </p15:clr>
        </p15:guide>
        <p15:guide id="9" pos="169" userDrawn="1">
          <p15:clr>
            <a:srgbClr val="A4A3A4"/>
          </p15:clr>
        </p15:guide>
        <p15:guide id="10" pos="1296" userDrawn="1">
          <p15:clr>
            <a:srgbClr val="A4A3A4"/>
          </p15:clr>
        </p15:guide>
        <p15:guide id="11" pos="7511" userDrawn="1">
          <p15:clr>
            <a:srgbClr val="A4A3A4"/>
          </p15:clr>
        </p15:guide>
        <p15:guide id="12" pos="733" userDrawn="1">
          <p15:clr>
            <a:srgbClr val="A4A3A4"/>
          </p15:clr>
        </p15:guide>
        <p15:guide id="13" pos="6947" userDrawn="1">
          <p15:clr>
            <a:srgbClr val="A4A3A4"/>
          </p15:clr>
        </p15:guide>
        <p15:guide id="14" pos="3557" userDrawn="1">
          <p15:clr>
            <a:srgbClr val="A4A3A4"/>
          </p15:clr>
        </p15:guide>
        <p15:guide id="15" pos="1864" userDrawn="1">
          <p15:clr>
            <a:srgbClr val="A4A3A4"/>
          </p15:clr>
        </p15:guide>
        <p15:guide id="16" pos="2428" userDrawn="1">
          <p15:clr>
            <a:srgbClr val="A4A3A4"/>
          </p15:clr>
        </p15:guide>
        <p15:guide id="17" pos="4123" userDrawn="1">
          <p15:clr>
            <a:srgbClr val="A4A3A4"/>
          </p15:clr>
        </p15:guide>
        <p15:guide id="18" pos="4687" userDrawn="1">
          <p15:clr>
            <a:srgbClr val="A4A3A4"/>
          </p15:clr>
        </p15:guide>
        <p15:guide id="19" pos="5252" userDrawn="1">
          <p15:clr>
            <a:srgbClr val="A4A3A4"/>
          </p15:clr>
        </p15:guide>
        <p15:guide id="20" pos="5808" userDrawn="1">
          <p15:clr>
            <a:srgbClr val="A4A3A4"/>
          </p15:clr>
        </p15:guide>
        <p15:guide id="21" pos="6381" userDrawn="1">
          <p15:clr>
            <a:srgbClr val="A4A3A4"/>
          </p15:clr>
        </p15:guide>
        <p15:guide id="22" pos="29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Sandy Alto (GP Strategies Corporation)" initials="SA(SC" lastIdx="18" clrIdx="7">
    <p:extLst/>
  </p:cmAuthor>
  <p:cmAuthor id="1" name="Mary Feil-Jacobs" initials="MFJ" lastIdx="42" clrIdx="1"/>
  <p:cmAuthor id="8" name="Katie Radloff (GP Strategies Corporation)" initials="KR(SC" lastIdx="19" clrIdx="8">
    <p:extLst/>
  </p:cmAuthor>
  <p:cmAuthor id="2" name="John" initials="J" lastIdx="3" clrIdx="2"/>
  <p:cmAuthor id="9" name="Steven Follis" initials="SF" lastIdx="1" clrIdx="9">
    <p:extLst/>
  </p:cmAuthor>
  <p:cmAuthor id="3" name="awatson" initials="aw" lastIdx="6" clrIdx="3"/>
  <p:cmAuthor id="4" name="v-karose" initials="v" lastIdx="4" clrIdx="4"/>
  <p:cmAuthor id="5" name="Jordana Huchital (General Physics Corporation)" initials="JH(PC" lastIdx="4" clrIdx="5"/>
  <p:cmAuthor id="6" name="Erick Weitkamp" initials="EW" lastIdx="3"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7FBA00"/>
    <a:srgbClr val="969696"/>
    <a:srgbClr val="008272"/>
    <a:srgbClr val="000000"/>
    <a:srgbClr val="FFFFFF"/>
    <a:srgbClr val="EB3C00"/>
    <a:srgbClr val="0072C6"/>
    <a:srgbClr val="333333"/>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72860" autoAdjust="0"/>
  </p:normalViewPr>
  <p:slideViewPr>
    <p:cSldViewPr snapToGrid="0">
      <p:cViewPr varScale="1">
        <p:scale>
          <a:sx n="96" d="100"/>
          <a:sy n="96" d="100"/>
        </p:scale>
        <p:origin x="60" y="291"/>
      </p:cViewPr>
      <p:guideLst>
        <p:guide orient="horz" pos="183"/>
        <p:guide orient="horz" pos="748"/>
        <p:guide orient="horz" pos="1313"/>
        <p:guide orient="horz" pos="2448"/>
        <p:guide orient="horz" pos="4137"/>
        <p:guide orient="horz" pos="3576"/>
        <p:guide orient="horz" pos="3000"/>
        <p:guide orient="horz" pos="1878"/>
        <p:guide pos="169"/>
        <p:guide pos="1296"/>
        <p:guide pos="7511"/>
        <p:guide pos="733"/>
        <p:guide pos="6947"/>
        <p:guide pos="3557"/>
        <p:guide pos="1864"/>
        <p:guide pos="2428"/>
        <p:guide pos="4123"/>
        <p:guide pos="4687"/>
        <p:guide pos="5252"/>
        <p:guide pos="5808"/>
        <p:guide pos="6381"/>
        <p:guide pos="299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89"/>
    </p:cViewPr>
  </p:sorterViewPr>
  <p:notesViewPr>
    <p:cSldViewPr snapToGrid="0" showGuides="1">
      <p:cViewPr varScale="1">
        <p:scale>
          <a:sx n="42" d="100"/>
          <a:sy n="42" d="100"/>
        </p:scale>
        <p:origin x="1522"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9051F6-4160-43BC-83C3-0A3882A3CEB4}" type="datetime1">
              <a:rPr lang="en-US" smtClean="0">
                <a:latin typeface="Segoe UI" pitchFamily="34" charset="0"/>
              </a:rPr>
              <a:t>8/11/2016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SMSG Readiness</a:t>
            </a:r>
          </a:p>
        </p:txBody>
      </p:sp>
      <p:sp>
        <p:nvSpPr>
          <p:cNvPr id="9" name="Slide Image Placeholder 8"/>
          <p:cNvSpPr>
            <a:spLocks noGrp="1" noRot="1" noChangeAspect="1"/>
          </p:cNvSpPr>
          <p:nvPr>
            <p:ph type="sldImg" idx="2"/>
          </p:nvPr>
        </p:nvSpPr>
        <p:spPr>
          <a:xfrm>
            <a:off x="3673367" y="850405"/>
            <a:ext cx="2995448" cy="1685541"/>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E77B2B4-D237-4BCC-95D9-1D4EDEE25D63}" type="datetime1">
              <a:rPr lang="en-US" smtClean="0"/>
              <a:t>8/11/2016</a:t>
            </a:fld>
            <a:endParaRPr lang="en-US" dirty="0"/>
          </a:p>
        </p:txBody>
      </p:sp>
      <p:sp>
        <p:nvSpPr>
          <p:cNvPr id="12" name="Notes Placeholder 11"/>
          <p:cNvSpPr>
            <a:spLocks noGrp="1"/>
          </p:cNvSpPr>
          <p:nvPr>
            <p:ph type="body" sz="quarter" idx="3"/>
          </p:nvPr>
        </p:nvSpPr>
        <p:spPr>
          <a:xfrm>
            <a:off x="3673367" y="2688346"/>
            <a:ext cx="2995448" cy="573044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cxnSp>
        <p:nvCxnSpPr>
          <p:cNvPr id="14" name="Straight Connector 13"/>
          <p:cNvCxnSpPr/>
          <p:nvPr/>
        </p:nvCxnSpPr>
        <p:spPr>
          <a:xfrm>
            <a:off x="3483769" y="866775"/>
            <a:ext cx="0" cy="7667625"/>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466230"/>
            <a:ext cx="3333750"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Interactivity</a:t>
            </a:r>
            <a:r>
              <a:rPr lang="en-US" sz="1400" baseline="0" dirty="0">
                <a:solidFill>
                  <a:schemeClr val="bg1"/>
                </a:solidFill>
                <a:latin typeface="Segoe UI Light" pitchFamily="34" charset="0"/>
              </a:rPr>
              <a:t> </a:t>
            </a:r>
            <a:r>
              <a:rPr lang="en-US" sz="1400" dirty="0">
                <a:solidFill>
                  <a:schemeClr val="bg1"/>
                </a:solidFill>
                <a:latin typeface="Segoe UI Light" pitchFamily="34" charset="0"/>
              </a:rPr>
              <a:t>Instructions</a:t>
            </a:r>
          </a:p>
        </p:txBody>
      </p:sp>
      <p:sp>
        <p:nvSpPr>
          <p:cNvPr id="18" name="Rectangle 17"/>
          <p:cNvSpPr/>
          <p:nvPr/>
        </p:nvSpPr>
        <p:spPr>
          <a:xfrm>
            <a:off x="3552825" y="466230"/>
            <a:ext cx="3305175"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Script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200" kern="1200">
        <a:solidFill>
          <a:schemeClr val="tx1"/>
        </a:solidFill>
        <a:latin typeface="Segoe UI" pitchFamily="34" charset="0"/>
        <a:ea typeface="Segoe UI" pitchFamily="34" charset="0"/>
        <a:cs typeface="Segoe UI" pitchFamily="34" charset="0"/>
      </a:defRPr>
    </a:lvl1pPr>
    <a:lvl2pPr marL="109306" indent="0" algn="l" defTabSz="932742" rtl="0" eaLnBrk="1" latinLnBrk="0" hangingPunct="1">
      <a:lnSpc>
        <a:spcPct val="90000"/>
      </a:lnSpc>
      <a:spcAft>
        <a:spcPts val="340"/>
      </a:spcAft>
      <a:buFont typeface="Arial" pitchFamily="34" charset="0"/>
      <a:buNone/>
      <a:defRPr sz="900" kern="1200">
        <a:solidFill>
          <a:schemeClr val="tx1"/>
        </a:solidFill>
        <a:latin typeface="Segoe UI" pitchFamily="34" charset="0"/>
        <a:ea typeface="Segoe UI" pitchFamily="34" charset="0"/>
        <a:cs typeface="Segoe UI" pitchFamily="34" charset="0"/>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1596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r>
              <a:rPr lang="en-US" b="1" dirty="0">
                <a:latin typeface="Arial" charset="0"/>
                <a:cs typeface="Arial" charset="0"/>
              </a:rPr>
              <a:t>Title: </a:t>
            </a:r>
            <a:r>
              <a:rPr lang="en-US" dirty="0">
                <a:latin typeface="Arial" charset="0"/>
                <a:cs typeface="Arial" charset="0"/>
              </a:rPr>
              <a:t>Objectives</a:t>
            </a:r>
            <a:endParaRPr lang="en-US" b="1" dirty="0">
              <a:latin typeface="Arial" charset="0"/>
              <a:cs typeface="Arial" charset="0"/>
            </a:endParaRPr>
          </a:p>
          <a:p>
            <a:pPr marL="0" indent="0">
              <a:lnSpc>
                <a:spcPct val="100000"/>
              </a:lnSpc>
              <a:buNone/>
              <a:tabLst>
                <a:tab pos="0" algn="l"/>
              </a:tabLst>
              <a:defRPr/>
            </a:pPr>
            <a:r>
              <a:rPr lang="en-US" b="1" dirty="0">
                <a:latin typeface="Arial" charset="0"/>
                <a:cs typeface="Arial" charset="0"/>
              </a:rPr>
              <a:t>Length: </a:t>
            </a:r>
            <a:r>
              <a:rPr lang="en-US" dirty="0"/>
              <a:t>2 minutes</a:t>
            </a:r>
          </a:p>
          <a:p>
            <a:pPr marL="0" indent="0">
              <a:lnSpc>
                <a:spcPct val="100000"/>
              </a:lnSpc>
              <a:buNone/>
              <a:tabLst>
                <a:tab pos="0" algn="l"/>
              </a:tabLst>
              <a:defRPr/>
            </a:pPr>
            <a:r>
              <a:rPr lang="en-US" b="1" dirty="0"/>
              <a:t>Participant Notes: </a:t>
            </a:r>
            <a:endParaRPr lang="en-US" dirty="0"/>
          </a:p>
          <a:p>
            <a:r>
              <a:rPr lang="en-GB" dirty="0"/>
              <a:t>After completing this module, you will be able to:</a:t>
            </a:r>
          </a:p>
          <a:p>
            <a:pPr marL="171450" indent="-171450">
              <a:buFont typeface="Arial" panose="020B0604020202020204" pitchFamily="34" charset="0"/>
              <a:buChar char="•"/>
            </a:pPr>
            <a:r>
              <a:rPr lang="en-US" dirty="0"/>
              <a:t>Configure the “inside” of environments, using various configuration management tools such as PowerShell DSC, Chef, and Puppet.</a:t>
            </a:r>
          </a:p>
          <a:p>
            <a:pPr marL="0" indent="0">
              <a:spcAft>
                <a:spcPts val="600"/>
              </a:spcAft>
              <a:buNone/>
            </a:pPr>
            <a:endParaRPr lang="en-US" dirty="0"/>
          </a:p>
          <a:p>
            <a:pPr marL="0" indent="0">
              <a:spcAft>
                <a:spcPts val="600"/>
              </a:spcAft>
              <a:buNone/>
            </a:pPr>
            <a:r>
              <a:rPr lang="en-US" dirty="0"/>
              <a:t>Make sure you address what this course will NOT cover based</a:t>
            </a:r>
            <a:r>
              <a:rPr lang="en-US" baseline="0" dirty="0"/>
              <a:t> on experience.</a:t>
            </a: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DF95B085-9A9D-4465-9F32-577AE9763677}"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sz="400" dirty="0">
                <a:solidFill>
                  <a:srgbClr val="000000"/>
                </a:solidFill>
              </a:rPr>
              <a:t>© 2013 Microsoft Corporation. All rights reserved. Microsoft, Windows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Arial" charset="0"/>
                <a:cs typeface="Arial" charset="0"/>
              </a:rPr>
              <a:t>Start Time </a:t>
            </a:r>
            <a:r>
              <a:rPr lang="en-US" sz="900" b="1" dirty="0" err="1">
                <a:solidFill>
                  <a:srgbClr val="FF0000"/>
                </a:solidFill>
                <a:latin typeface="Arial" charset="0"/>
                <a:cs typeface="Arial" charset="0"/>
              </a:rPr>
              <a:t>xx:xx</a:t>
            </a:r>
            <a:r>
              <a:rPr lang="en-US" sz="900" b="1" dirty="0">
                <a:solidFill>
                  <a:srgbClr val="FF0000"/>
                </a:solidFill>
                <a:latin typeface="Arial" charset="0"/>
                <a:cs typeface="Arial" charset="0"/>
              </a:rPr>
              <a:t>/Length: </a:t>
            </a:r>
            <a:r>
              <a:rPr lang="en-US" sz="900" b="1" dirty="0">
                <a:solidFill>
                  <a:srgbClr val="FF0000"/>
                </a:solidFill>
              </a:rPr>
              <a:t>2 minutes</a:t>
            </a:r>
          </a:p>
          <a:p>
            <a:pPr>
              <a:spcAft>
                <a:spcPts val="600"/>
              </a:spcAft>
            </a:pPr>
            <a:endParaRPr lang="en-US" sz="900" dirty="0">
              <a:solidFill>
                <a:srgbClr val="FF0000"/>
              </a:solidFill>
            </a:endParaRPr>
          </a:p>
          <a:p>
            <a:pPr>
              <a:spcAft>
                <a:spcPts val="600"/>
              </a:spcAft>
            </a:pPr>
            <a:r>
              <a:rPr lang="en-US" sz="900" dirty="0">
                <a:solidFill>
                  <a:srgbClr val="FF0000"/>
                </a:solidFill>
              </a:rPr>
              <a:t>Review 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41223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Modern application lifecycle management practices enable teams to support a continuous delivery cadence that balances agility and quality, while removing the traditional silos separating developers from operations and business stakeholders.: This improves communication and collaboration within development teams, and drives connections between application and business outcomes. We see three key metrics that are critical to an organization’s ability to enable value delivery with agility and quality. First, the flow of business value must be measured and improved. Understanding what provides business value, and delivering those features on a sustained, regular cadence is key. The second is having the ability to identify and remove bottlenecks to shorten cycle times for delivering those business values. It’s not enough to simply deliver regularly, but also efficiently. And finally, identify and reduce sources of rework, such as bugs, incorrectly specified features, etc. </a:t>
            </a:r>
          </a:p>
          <a:p>
            <a:endParaRPr lang="en-US" dirty="0"/>
          </a:p>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528047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nl-BE"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2915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r>
              <a:rPr lang="en-US" b="1" dirty="0">
                <a:latin typeface="Arial" charset="0"/>
                <a:cs typeface="Arial" charset="0"/>
              </a:rPr>
              <a:t>Title: </a:t>
            </a:r>
            <a:r>
              <a:rPr lang="en-US" dirty="0">
                <a:latin typeface="Arial" charset="0"/>
                <a:cs typeface="Arial" charset="0"/>
              </a:rPr>
              <a:t>Module Review</a:t>
            </a:r>
            <a:endParaRPr lang="en-US" b="1" dirty="0">
              <a:latin typeface="Arial" charset="0"/>
              <a:cs typeface="Arial" charset="0"/>
            </a:endParaRPr>
          </a:p>
          <a:p>
            <a:pPr marL="57148" indent="-57148">
              <a:spcAft>
                <a:spcPts val="600"/>
              </a:spcAft>
              <a:buNone/>
            </a:pPr>
            <a:r>
              <a:rPr lang="en-US" b="1" dirty="0">
                <a:latin typeface="Arial" charset="0"/>
                <a:cs typeface="Arial" charset="0"/>
              </a:rPr>
              <a:t>Length: </a:t>
            </a:r>
            <a:r>
              <a:rPr lang="en-US" dirty="0"/>
              <a:t>2 minutes</a:t>
            </a:r>
          </a:p>
          <a:p>
            <a:pPr marL="57148" indent="-57148">
              <a:spcAft>
                <a:spcPts val="600"/>
              </a:spcAft>
              <a:buNone/>
            </a:pPr>
            <a:r>
              <a:rPr lang="en-US" b="1" dirty="0"/>
              <a:t>Participant Notes: </a:t>
            </a:r>
            <a:r>
              <a:rPr lang="en-US" dirty="0"/>
              <a:t>&lt;include summary of screen text as it may be hard to read in Participant Guide&gt;</a:t>
            </a:r>
          </a:p>
          <a:p>
            <a:pPr marL="114300" marR="0" lvl="0" indent="-114300" algn="l" defTabSz="914363" rtl="0" eaLnBrk="1" fontAlgn="auto" latinLnBrk="0" hangingPunct="1">
              <a:lnSpc>
                <a:spcPct val="90000"/>
              </a:lnSpc>
              <a:spcBef>
                <a:spcPts val="0"/>
              </a:spcBef>
              <a:spcAft>
                <a:spcPts val="333"/>
              </a:spcAft>
              <a:buClrTx/>
              <a:buSzTx/>
              <a:buFont typeface="Arial" pitchFamily="34" charset="0"/>
              <a:buNone/>
              <a:tabLst/>
              <a:defRPr/>
            </a:pPr>
            <a:endParaRPr lang="en-US" dirty="0"/>
          </a:p>
          <a:p>
            <a:pPr marL="0" lvl="0" indent="0">
              <a:buNone/>
            </a:pPr>
            <a:r>
              <a:rPr lang="en-US" dirty="0"/>
              <a:t>In this module, you learned how</a:t>
            </a:r>
            <a:r>
              <a:rPr lang="en-US" baseline="0" dirty="0"/>
              <a:t> to:</a:t>
            </a:r>
          </a:p>
          <a:p>
            <a:pPr marL="171450" indent="-171450">
              <a:buFont typeface="Arial" panose="020B0604020202020204" pitchFamily="34" charset="0"/>
              <a:buChar char="•"/>
            </a:pPr>
            <a:r>
              <a:rPr lang="en-GB" dirty="0"/>
              <a:t>Configure and manage the “inside” of environments using various configuration management tools such as PowerShell, DSC, Chef, and Puppet.</a:t>
            </a:r>
          </a:p>
          <a:p>
            <a:pPr marL="0" lvl="0" indent="0">
              <a:buNone/>
            </a:pP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6C8EC2F5-2AA2-4D68-83C2-180A4CA4A646}"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2013 Microsoft Corporation. All rights reserved. Microsoft, Windows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30</a:t>
            </a:fld>
            <a:endParaRPr lang="en-US" dirty="0"/>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buNone/>
            </a:pPr>
            <a:r>
              <a:rPr lang="en-US" sz="900" b="1" dirty="0">
                <a:solidFill>
                  <a:srgbClr val="FF0000"/>
                </a:solidFill>
                <a:latin typeface="Arial" charset="0"/>
                <a:cs typeface="Arial" charset="0"/>
              </a:rPr>
              <a:t>Start Time </a:t>
            </a:r>
            <a:r>
              <a:rPr lang="en-US" sz="900" b="1" dirty="0" err="1">
                <a:solidFill>
                  <a:srgbClr val="FF0000"/>
                </a:solidFill>
                <a:latin typeface="Arial" charset="0"/>
                <a:cs typeface="Arial" charset="0"/>
              </a:rPr>
              <a:t>xx:xx</a:t>
            </a:r>
            <a:r>
              <a:rPr lang="en-US" sz="900" b="1" dirty="0">
                <a:solidFill>
                  <a:srgbClr val="FF0000"/>
                </a:solidFill>
                <a:latin typeface="Arial" charset="0"/>
                <a:cs typeface="Arial" charset="0"/>
              </a:rPr>
              <a:t>/Length: </a:t>
            </a:r>
            <a:r>
              <a:rPr lang="en-US" sz="900" b="1" dirty="0">
                <a:solidFill>
                  <a:srgbClr val="FF0000"/>
                </a:solidFill>
              </a:rPr>
              <a:t>2 minutes</a:t>
            </a:r>
          </a:p>
          <a:p>
            <a:pPr marL="114300" lvl="0" indent="-114300">
              <a:lnSpc>
                <a:spcPct val="90000"/>
              </a:lnSpc>
              <a:spcAft>
                <a:spcPts val="333"/>
              </a:spcAft>
              <a:defRPr/>
            </a:pPr>
            <a:endParaRPr lang="en-US" sz="900" dirty="0">
              <a:solidFill>
                <a:srgbClr val="FF0000"/>
              </a:solidFill>
            </a:endParaRPr>
          </a:p>
          <a:p>
            <a:pPr lvl="0"/>
            <a:r>
              <a:rPr lang="en-US" sz="900" dirty="0">
                <a:solidFill>
                  <a:srgbClr val="FF0000"/>
                </a:solidFill>
              </a:rPr>
              <a:t>Review the objectives for this module. </a:t>
            </a:r>
          </a:p>
          <a:p>
            <a:pPr lvl="0"/>
            <a:endParaRPr lang="en-US" sz="900" dirty="0">
              <a:solidFill>
                <a:srgbClr val="FF0000"/>
              </a:solidFill>
            </a:endParaRPr>
          </a:p>
          <a:p>
            <a:r>
              <a:rPr lang="en-US" sz="900" dirty="0">
                <a:solidFill>
                  <a:srgbClr val="FF0000"/>
                </a:solidFill>
              </a:rPr>
              <a:t>Ask participants to use the </a:t>
            </a:r>
            <a:r>
              <a:rPr lang="en-US" sz="900" b="1" dirty="0">
                <a:solidFill>
                  <a:srgbClr val="FF0000"/>
                </a:solidFill>
              </a:rPr>
              <a:t>Text </a:t>
            </a:r>
            <a:r>
              <a:rPr lang="en-US" sz="900" dirty="0">
                <a:solidFill>
                  <a:srgbClr val="FF0000"/>
                </a:solidFill>
              </a:rPr>
              <a:t>tool to write on the screen if they had any questions about the module.: </a:t>
            </a:r>
          </a:p>
          <a:p>
            <a:pPr fontAlgn="auto">
              <a:spcBef>
                <a:spcPts val="0"/>
              </a:spcBef>
              <a:spcAft>
                <a:spcPts val="600"/>
              </a:spcAft>
              <a:defRPr/>
            </a:pPr>
            <a:endParaRPr lang="en-US" sz="800" dirty="0">
              <a:solidFill>
                <a:srgbClr val="FF0000"/>
              </a:solidFill>
              <a:latin typeface="Arial" pitchFamily="34" charset="0"/>
              <a:cs typeface="Arial" pitchFamily="34" charset="0"/>
            </a:endParaRPr>
          </a:p>
          <a:p>
            <a:pPr indent="228600" fontAlgn="auto">
              <a:spcBef>
                <a:spcPts val="0"/>
              </a:spcBef>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50678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0563" y="866775"/>
            <a:ext cx="3949700" cy="22225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01108C4-D877-4A22-91DA-D46170488BA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512424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139889803"/>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776469158"/>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80915020"/>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853714161"/>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0993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537222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201646442"/>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73003590"/>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94637185"/>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586884971"/>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325065054"/>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231343131"/>
      </p:ext>
    </p:extLst>
  </p:cSld>
  <p:clrMap bg1="dk1" tx1="lt1" bg2="dk2" tx2="lt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591" r:id="rId10"/>
    <p:sldLayoutId id="2147484592" r:id="rId11"/>
  </p:sldLayoutIdLst>
  <p:transition>
    <p:fade/>
  </p:transition>
  <p:hf sldNum="0"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11.jpg"/><Relationship Id="rId2" Type="http://schemas.openxmlformats.org/officeDocument/2006/relationships/image" Target="../media/image23.jpg"/><Relationship Id="rId1" Type="http://schemas.openxmlformats.org/officeDocument/2006/relationships/slideLayout" Target="../slideLayouts/slideLayout4.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8.jpg"/></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www.getchef.com/download-chef-client/"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manage.windowsazure.com/publishsettings/index?client=powershel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opscode-cookbooks/dsc/blob/master/README.md" TargetMode="External"/><Relationship Id="rId2" Type="http://schemas.openxmlformats.org/officeDocument/2006/relationships/hyperlink" Target="https://supermarket.getchef.com/cookbooks/dsc" TargetMode="External"/><Relationship Id="rId1" Type="http://schemas.openxmlformats.org/officeDocument/2006/relationships/slideLayout" Target="../slideLayouts/slideLayout6.xml"/><Relationship Id="rId5" Type="http://schemas.openxmlformats.org/officeDocument/2006/relationships/image" Target="../media/image11.jpg"/><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manage.windowsazure.com/microsoft.onmicrosoft.com#Workspaces/CloudServicesExtension/CloudService/kppuppet"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jpg"/><Relationship Id="rId7" Type="http://schemas.openxmlformats.org/officeDocument/2006/relationships/image" Target="../media/image14.jpg"/><Relationship Id="rId12" Type="http://schemas.openxmlformats.org/officeDocument/2006/relationships/image" Target="../media/image19.emf"/><Relationship Id="rId2" Type="http://schemas.openxmlformats.org/officeDocument/2006/relationships/image" Target="../media/image9.jpg"/><Relationship Id="rId1" Type="http://schemas.openxmlformats.org/officeDocument/2006/relationships/slideLayout" Target="../slideLayouts/slideLayout4.xml"/><Relationship Id="rId6" Type="http://schemas.openxmlformats.org/officeDocument/2006/relationships/image" Target="../media/image13.jpg"/><Relationship Id="rId11" Type="http://schemas.openxmlformats.org/officeDocument/2006/relationships/image" Target="../media/image18.png"/><Relationship Id="rId5" Type="http://schemas.openxmlformats.org/officeDocument/2006/relationships/image" Target="../media/image12.jpg"/><Relationship Id="rId10" Type="http://schemas.openxmlformats.org/officeDocument/2006/relationships/image" Target="../media/image17.png"/><Relationship Id="rId4" Type="http://schemas.openxmlformats.org/officeDocument/2006/relationships/image" Target="../media/image11.jp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t>Configuration Management</a:t>
            </a:r>
            <a:endParaRPr lang="en-GB" dirty="0"/>
          </a:p>
        </p:txBody>
      </p:sp>
      <p:sp>
        <p:nvSpPr>
          <p:cNvPr id="7" name="Text Placeholder 6"/>
          <p:cNvSpPr>
            <a:spLocks noGrp="1"/>
          </p:cNvSpPr>
          <p:nvPr>
            <p:ph type="body" sz="quarter" idx="11"/>
          </p:nvPr>
        </p:nvSpPr>
        <p:spPr/>
        <p:txBody>
          <a:bodyPr/>
          <a:lstStyle/>
          <a:p>
            <a:endParaRPr lang="en-US"/>
          </a:p>
        </p:txBody>
      </p:sp>
      <p:sp>
        <p:nvSpPr>
          <p:cNvPr id="8" name="Text Placeholder 7"/>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7867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PowerShell DSC components</a:t>
            </a:r>
            <a:endParaRPr lang="nl-BE" dirty="0"/>
          </a:p>
        </p:txBody>
      </p:sp>
      <p:sp>
        <p:nvSpPr>
          <p:cNvPr id="2" name="Text Placeholder 1"/>
          <p:cNvSpPr>
            <a:spLocks noGrp="1"/>
          </p:cNvSpPr>
          <p:nvPr>
            <p:ph sz="quarter" idx="10"/>
          </p:nvPr>
        </p:nvSpPr>
        <p:spPr>
          <a:xfrm>
            <a:off x="268288" y="1398397"/>
            <a:ext cx="11542503" cy="5552289"/>
          </a:xfrm>
        </p:spPr>
        <p:txBody>
          <a:bodyPr/>
          <a:lstStyle/>
          <a:p>
            <a:r>
              <a:rPr lang="en-US" sz="3200" dirty="0"/>
              <a:t>Authoring</a:t>
            </a:r>
          </a:p>
          <a:p>
            <a:pPr lvl="1"/>
            <a:r>
              <a:rPr lang="en-US" sz="2800" dirty="0"/>
              <a:t>Written in PowerShell DSC syntax</a:t>
            </a:r>
          </a:p>
          <a:p>
            <a:pPr lvl="1"/>
            <a:r>
              <a:rPr lang="en-US" sz="2800" dirty="0"/>
              <a:t>Stored in a source repository</a:t>
            </a:r>
          </a:p>
          <a:p>
            <a:r>
              <a:rPr lang="en-US" sz="3200" dirty="0"/>
              <a:t>Staging</a:t>
            </a:r>
          </a:p>
          <a:p>
            <a:pPr lvl="1"/>
            <a:r>
              <a:rPr lang="en-US" sz="2800" dirty="0"/>
              <a:t>Declarative configuration creates MOF files (stored in Azure Automation DSC)</a:t>
            </a:r>
          </a:p>
          <a:p>
            <a:pPr lvl="1"/>
            <a:r>
              <a:rPr lang="en-US" sz="2800" dirty="0"/>
              <a:t>Configuration is built for all nodes requiring MOF</a:t>
            </a:r>
          </a:p>
          <a:p>
            <a:r>
              <a:rPr lang="en-US" sz="3200" dirty="0"/>
              <a:t>Apply</a:t>
            </a:r>
          </a:p>
          <a:p>
            <a:pPr lvl="1"/>
            <a:r>
              <a:rPr lang="en-US" sz="2800" dirty="0"/>
              <a:t>Configuration is “pulled” or “pushed” to targets of MOFs</a:t>
            </a:r>
          </a:p>
          <a:p>
            <a:pPr lvl="1"/>
            <a:r>
              <a:rPr lang="en-US" sz="2800" dirty="0"/>
              <a:t>Each configuration is declarative and will overwrite previous settings</a:t>
            </a:r>
          </a:p>
          <a:p>
            <a:endParaRPr lang="nl-BE" sz="3200" dirty="0"/>
          </a:p>
        </p:txBody>
      </p:sp>
    </p:spTree>
    <p:extLst>
      <p:ext uri="{BB962C8B-B14F-4D97-AF65-F5344CB8AC3E}">
        <p14:creationId xmlns:p14="http://schemas.microsoft.com/office/powerpoint/2010/main" val="38519976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PowerShell DSC Components</a:t>
            </a:r>
            <a:endParaRPr lang="nl-BE" dirty="0"/>
          </a:p>
        </p:txBody>
      </p:sp>
      <p:sp>
        <p:nvSpPr>
          <p:cNvPr id="4" name="Rectangle 3"/>
          <p:cNvSpPr/>
          <p:nvPr/>
        </p:nvSpPr>
        <p:spPr>
          <a:xfrm>
            <a:off x="269241" y="2739973"/>
            <a:ext cx="4099035" cy="2862322"/>
          </a:xfrm>
          <a:prstGeom prst="rect">
            <a:avLst/>
          </a:prstGeom>
          <a:ln>
            <a:solidFill>
              <a:schemeClr val="tx2"/>
            </a:solidFill>
          </a:ln>
        </p:spPr>
        <p:txBody>
          <a:bodyPr wrap="square">
            <a:spAutoFit/>
          </a:bodyPr>
          <a:lstStyle/>
          <a:p>
            <a:r>
              <a:rPr lang="nl-BE" sz="1200" b="1" dirty="0">
                <a:solidFill>
                  <a:srgbClr val="0070C0"/>
                </a:solidFill>
                <a:latin typeface="Courier New" panose="02070309020205020404" pitchFamily="49" charset="0"/>
                <a:cs typeface="Courier New" panose="02070309020205020404" pitchFamily="49" charset="0"/>
              </a:rPr>
              <a:t>Configuration </a:t>
            </a:r>
            <a:r>
              <a:rPr lang="nl-BE" sz="1200" b="1" dirty="0">
                <a:solidFill>
                  <a:srgbClr val="F472D0"/>
                </a:solidFill>
                <a:latin typeface="Courier New" panose="02070309020205020404" pitchFamily="49" charset="0"/>
                <a:cs typeface="Courier New" panose="02070309020205020404" pitchFamily="49" charset="0"/>
              </a:rPr>
              <a:t>MyDscConfiguration</a:t>
            </a:r>
            <a:r>
              <a:rPr lang="nl-BE" sz="1200" b="1" dirty="0">
                <a:latin typeface="Courier New" panose="02070309020205020404" pitchFamily="49" charset="0"/>
                <a:cs typeface="Courier New" panose="02070309020205020404" pitchFamily="49" charset="0"/>
              </a:rPr>
              <a:t> {</a:t>
            </a:r>
            <a:br>
              <a:rPr lang="nl-BE" sz="1200" b="1" dirty="0">
                <a:latin typeface="Courier New" panose="02070309020205020404" pitchFamily="49" charset="0"/>
                <a:cs typeface="Courier New" panose="02070309020205020404" pitchFamily="49" charset="0"/>
              </a:rPr>
            </a:br>
            <a:endParaRPr lang="nl-BE" sz="1200" b="1" dirty="0">
              <a:latin typeface="Courier New" panose="02070309020205020404" pitchFamily="49" charset="0"/>
              <a:cs typeface="Courier New" panose="02070309020205020404" pitchFamily="49" charset="0"/>
            </a:endParaRPr>
          </a:p>
          <a:p>
            <a:r>
              <a:rPr lang="nl-BE" sz="1200" b="1" dirty="0">
                <a:latin typeface="Courier New" panose="02070309020205020404" pitchFamily="49" charset="0"/>
                <a:cs typeface="Courier New" panose="02070309020205020404" pitchFamily="49" charset="0"/>
              </a:rPr>
              <a:t>:  Node "TEST-PC1" { </a:t>
            </a:r>
          </a:p>
          <a:p>
            <a:r>
              <a:rPr lang="nl-BE" sz="1200" b="1" dirty="0">
                <a:latin typeface="Courier New" panose="02070309020205020404" pitchFamily="49" charset="0"/>
                <a:cs typeface="Courier New" panose="02070309020205020404" pitchFamily="49" charset="0"/>
              </a:rPr>
              <a:t>:  WindowsFeature </a:t>
            </a:r>
            <a:r>
              <a:rPr lang="nl-BE" sz="1200" b="1" dirty="0">
                <a:solidFill>
                  <a:srgbClr val="F472D0"/>
                </a:solidFill>
                <a:latin typeface="Courier New" panose="02070309020205020404" pitchFamily="49" charset="0"/>
                <a:cs typeface="Courier New" panose="02070309020205020404" pitchFamily="49" charset="0"/>
              </a:rPr>
              <a:t>MyFeatureInstance</a:t>
            </a:r>
            <a:r>
              <a:rPr lang="nl-BE" sz="1200" b="1" dirty="0">
                <a:latin typeface="Courier New" panose="02070309020205020404" pitchFamily="49" charset="0"/>
                <a:cs typeface="Courier New" panose="02070309020205020404" pitchFamily="49" charset="0"/>
              </a:rPr>
              <a:t> {: :  </a:t>
            </a:r>
          </a:p>
          <a:p>
            <a:r>
              <a:rPr lang="nl-BE" sz="1200" b="1" dirty="0">
                <a:latin typeface="Courier New" panose="02070309020205020404" pitchFamily="49" charset="0"/>
                <a:cs typeface="Courier New" panose="02070309020205020404" pitchFamily="49" charset="0"/>
              </a:rPr>
              <a:t>:  Ensure = "</a:t>
            </a:r>
            <a:r>
              <a:rPr lang="nl-BE" sz="1200" b="1" dirty="0">
                <a:solidFill>
                  <a:srgbClr val="C00000"/>
                </a:solidFill>
                <a:latin typeface="Courier New" panose="02070309020205020404" pitchFamily="49" charset="0"/>
                <a:cs typeface="Courier New" panose="02070309020205020404" pitchFamily="49" charset="0"/>
              </a:rPr>
              <a:t>Present</a:t>
            </a:r>
            <a:r>
              <a:rPr lang="nl-BE" sz="1200" b="1" dirty="0">
                <a:latin typeface="Courier New" panose="02070309020205020404" pitchFamily="49" charset="0"/>
                <a:cs typeface="Courier New" panose="02070309020205020404" pitchFamily="49" charset="0"/>
              </a:rPr>
              <a:t>" </a:t>
            </a:r>
          </a:p>
          <a:p>
            <a:r>
              <a:rPr lang="nl-BE" sz="1200" b="1" dirty="0">
                <a:latin typeface="Courier New" panose="02070309020205020404" pitchFamily="49" charset="0"/>
                <a:cs typeface="Courier New" panose="02070309020205020404" pitchFamily="49" charset="0"/>
              </a:rPr>
              <a:t>:  Name = "</a:t>
            </a:r>
            <a:r>
              <a:rPr lang="nl-BE" sz="1200" b="1" dirty="0">
                <a:solidFill>
                  <a:srgbClr val="C00000"/>
                </a:solidFill>
                <a:latin typeface="Courier New" panose="02070309020205020404" pitchFamily="49" charset="0"/>
                <a:cs typeface="Courier New" panose="02070309020205020404" pitchFamily="49" charset="0"/>
              </a:rPr>
              <a:t>RSAT</a:t>
            </a:r>
            <a:r>
              <a:rPr lang="nl-BE" sz="1200" b="1" dirty="0">
                <a:latin typeface="Courier New" panose="02070309020205020404" pitchFamily="49" charset="0"/>
                <a:cs typeface="Courier New" panose="02070309020205020404" pitchFamily="49" charset="0"/>
              </a:rPr>
              <a:t>" </a:t>
            </a:r>
          </a:p>
          <a:p>
            <a:r>
              <a:rPr lang="nl-BE" sz="1200" b="1" dirty="0">
                <a:latin typeface="Courier New" panose="02070309020205020404" pitchFamily="49" charset="0"/>
                <a:cs typeface="Courier New" panose="02070309020205020404" pitchFamily="49" charset="0"/>
              </a:rPr>
              <a:t>:  } </a:t>
            </a:r>
          </a:p>
          <a:p>
            <a:endParaRPr lang="nl-BE" sz="1200" b="1" dirty="0">
              <a:latin typeface="Courier New" panose="02070309020205020404" pitchFamily="49" charset="0"/>
              <a:cs typeface="Courier New" panose="02070309020205020404" pitchFamily="49" charset="0"/>
            </a:endParaRPr>
          </a:p>
          <a:p>
            <a:r>
              <a:rPr lang="nl-BE" sz="1200" b="1" dirty="0">
                <a:latin typeface="Courier New" panose="02070309020205020404" pitchFamily="49" charset="0"/>
                <a:cs typeface="Courier New" panose="02070309020205020404" pitchFamily="49" charset="0"/>
              </a:rPr>
              <a:t>:  WindowsFeature </a:t>
            </a:r>
            <a:r>
              <a:rPr lang="nl-BE" sz="1200" b="1" dirty="0">
                <a:solidFill>
                  <a:srgbClr val="F472D0"/>
                </a:solidFill>
                <a:latin typeface="Courier New" panose="02070309020205020404" pitchFamily="49" charset="0"/>
                <a:cs typeface="Courier New" panose="02070309020205020404" pitchFamily="49" charset="0"/>
              </a:rPr>
              <a:t>My2ndFeatureInstance</a:t>
            </a:r>
            <a:r>
              <a:rPr lang="nl-BE" sz="1200" b="1" dirty="0">
                <a:latin typeface="Courier New" panose="02070309020205020404" pitchFamily="49" charset="0"/>
                <a:cs typeface="Courier New" panose="02070309020205020404" pitchFamily="49" charset="0"/>
              </a:rPr>
              <a:t> {: :  </a:t>
            </a:r>
          </a:p>
          <a:p>
            <a:r>
              <a:rPr lang="nl-BE" sz="1200" b="1" dirty="0">
                <a:latin typeface="Courier New" panose="02070309020205020404" pitchFamily="49" charset="0"/>
                <a:cs typeface="Courier New" panose="02070309020205020404" pitchFamily="49" charset="0"/>
              </a:rPr>
              <a:t>:  Ensure = "</a:t>
            </a:r>
            <a:r>
              <a:rPr lang="nl-BE" sz="1200" b="1" dirty="0">
                <a:solidFill>
                  <a:srgbClr val="C00000"/>
                </a:solidFill>
                <a:latin typeface="Courier New" panose="02070309020205020404" pitchFamily="49" charset="0"/>
                <a:cs typeface="Courier New" panose="02070309020205020404" pitchFamily="49" charset="0"/>
              </a:rPr>
              <a:t>Present</a:t>
            </a:r>
            <a:r>
              <a:rPr lang="nl-BE" sz="1200" b="1" dirty="0">
                <a:latin typeface="Courier New" panose="02070309020205020404" pitchFamily="49" charset="0"/>
                <a:cs typeface="Courier New" panose="02070309020205020404" pitchFamily="49" charset="0"/>
              </a:rPr>
              <a:t>" </a:t>
            </a:r>
          </a:p>
          <a:p>
            <a:r>
              <a:rPr lang="nl-BE" sz="1200" b="1" dirty="0">
                <a:latin typeface="Courier New" panose="02070309020205020404" pitchFamily="49" charset="0"/>
                <a:cs typeface="Courier New" panose="02070309020205020404" pitchFamily="49" charset="0"/>
              </a:rPr>
              <a:t>:  Name = "</a:t>
            </a:r>
            <a:r>
              <a:rPr lang="nl-BE" sz="1200" b="1" dirty="0">
                <a:solidFill>
                  <a:srgbClr val="C00000"/>
                </a:solidFill>
                <a:latin typeface="Courier New" panose="02070309020205020404" pitchFamily="49" charset="0"/>
                <a:cs typeface="Courier New" panose="02070309020205020404" pitchFamily="49" charset="0"/>
              </a:rPr>
              <a:t>Bitlocker</a:t>
            </a:r>
            <a:r>
              <a:rPr lang="nl-BE" sz="1200" b="1" dirty="0">
                <a:latin typeface="Courier New" panose="02070309020205020404" pitchFamily="49" charset="0"/>
                <a:cs typeface="Courier New" panose="02070309020205020404" pitchFamily="49" charset="0"/>
              </a:rPr>
              <a:t>" </a:t>
            </a:r>
          </a:p>
          <a:p>
            <a:r>
              <a:rPr lang="nl-BE" sz="1200" b="1" dirty="0">
                <a:latin typeface="Courier New" panose="02070309020205020404" pitchFamily="49" charset="0"/>
                <a:cs typeface="Courier New" panose="02070309020205020404" pitchFamily="49" charset="0"/>
              </a:rPr>
              <a:t>:  } </a:t>
            </a:r>
          </a:p>
          <a:p>
            <a:r>
              <a:rPr lang="nl-BE" sz="1200" b="1" dirty="0">
                <a:latin typeface="Courier New" panose="02070309020205020404" pitchFamily="49" charset="0"/>
                <a:cs typeface="Courier New" panose="02070309020205020404" pitchFamily="49" charset="0"/>
              </a:rPr>
              <a:t> } </a:t>
            </a:r>
          </a:p>
          <a:p>
            <a:r>
              <a:rPr lang="nl-BE" sz="1200" b="1" dirty="0">
                <a:latin typeface="Courier New" panose="02070309020205020404" pitchFamily="49" charset="0"/>
                <a:cs typeface="Courier New" panose="02070309020205020404" pitchFamily="49" charset="0"/>
              </a:rPr>
              <a:t>} </a:t>
            </a:r>
          </a:p>
        </p:txBody>
      </p:sp>
      <p:pic>
        <p:nvPicPr>
          <p:cNvPr id="6" name="Picture 5"/>
          <p:cNvPicPr>
            <a:picLocks noChangeAspect="1"/>
          </p:cNvPicPr>
          <p:nvPr/>
        </p:nvPicPr>
        <p:blipFill>
          <a:blip r:embed="rId2"/>
          <a:stretch>
            <a:fillRect/>
          </a:stretch>
        </p:blipFill>
        <p:spPr>
          <a:xfrm>
            <a:off x="5461832" y="2626010"/>
            <a:ext cx="1985798" cy="1985798"/>
          </a:xfrm>
          <a:prstGeom prst="rect">
            <a:avLst/>
          </a:prstGeom>
        </p:spPr>
      </p:pic>
      <p:sp>
        <p:nvSpPr>
          <p:cNvPr id="7" name="Arrow: Right 6"/>
          <p:cNvSpPr/>
          <p:nvPr/>
        </p:nvSpPr>
        <p:spPr bwMode="auto">
          <a:xfrm>
            <a:off x="4616143" y="3518863"/>
            <a:ext cx="845689" cy="51710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B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p:cNvSpPr/>
          <p:nvPr/>
        </p:nvSpPr>
        <p:spPr bwMode="auto">
          <a:xfrm>
            <a:off x="7524356" y="3518863"/>
            <a:ext cx="845689" cy="51710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B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stretch>
            <a:fillRect/>
          </a:stretch>
        </p:blipFill>
        <p:spPr>
          <a:xfrm>
            <a:off x="9104849" y="3026979"/>
            <a:ext cx="1120140" cy="1120140"/>
          </a:xfrm>
          <a:prstGeom prst="rect">
            <a:avLst/>
          </a:prstGeom>
        </p:spPr>
      </p:pic>
      <p:sp>
        <p:nvSpPr>
          <p:cNvPr id="14" name="TextBox 13"/>
          <p:cNvSpPr txBox="1"/>
          <p:nvPr/>
        </p:nvSpPr>
        <p:spPr>
          <a:xfrm>
            <a:off x="775663" y="1589164"/>
            <a:ext cx="9951122"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1. Authoring			: : 2. Staging 				3. Apply</a:t>
            </a:r>
            <a:endParaRPr lang="nl-BE" sz="2400" b="1" dirty="0" err="1">
              <a:gradFill>
                <a:gsLst>
                  <a:gs pos="2917">
                    <a:schemeClr val="tx1"/>
                  </a:gs>
                  <a:gs pos="30000">
                    <a:schemeClr val="tx1"/>
                  </a:gs>
                </a:gsLst>
                <a:lin ang="5400000" scaled="0"/>
              </a:gradFill>
            </a:endParaRPr>
          </a:p>
        </p:txBody>
      </p:sp>
      <p:pic>
        <p:nvPicPr>
          <p:cNvPr id="2" name="Picture 1"/>
          <p:cNvPicPr>
            <a:picLocks noChangeAspect="1"/>
          </p:cNvPicPr>
          <p:nvPr/>
        </p:nvPicPr>
        <p:blipFill>
          <a:blip r:embed="rId4"/>
          <a:stretch>
            <a:fillRect/>
          </a:stretch>
        </p:blipFill>
        <p:spPr>
          <a:xfrm>
            <a:off x="10644747" y="3076378"/>
            <a:ext cx="1085062" cy="1085062"/>
          </a:xfrm>
          <a:prstGeom prst="rect">
            <a:avLst/>
          </a:prstGeom>
        </p:spPr>
      </p:pic>
      <p:pic>
        <p:nvPicPr>
          <p:cNvPr id="5" name="Picture 4"/>
          <p:cNvPicPr>
            <a:picLocks noChangeAspect="1"/>
          </p:cNvPicPr>
          <p:nvPr/>
        </p:nvPicPr>
        <p:blipFill>
          <a:blip r:embed="rId5"/>
          <a:stretch>
            <a:fillRect/>
          </a:stretch>
        </p:blipFill>
        <p:spPr>
          <a:xfrm>
            <a:off x="8928701" y="4266359"/>
            <a:ext cx="1381421" cy="1381421"/>
          </a:xfrm>
          <a:prstGeom prst="rect">
            <a:avLst/>
          </a:prstGeom>
        </p:spPr>
      </p:pic>
      <p:pic>
        <p:nvPicPr>
          <p:cNvPr id="10" name="Picture 9"/>
          <p:cNvPicPr>
            <a:picLocks noChangeAspect="1"/>
          </p:cNvPicPr>
          <p:nvPr/>
        </p:nvPicPr>
        <p:blipFill>
          <a:blip r:embed="rId6"/>
          <a:stretch>
            <a:fillRect/>
          </a:stretch>
        </p:blipFill>
        <p:spPr>
          <a:xfrm>
            <a:off x="10802455" y="4358898"/>
            <a:ext cx="769646" cy="1196341"/>
          </a:xfrm>
          <a:prstGeom prst="rect">
            <a:avLst/>
          </a:prstGeom>
        </p:spPr>
      </p:pic>
      <p:pic>
        <p:nvPicPr>
          <p:cNvPr id="15" name="Picture 14"/>
          <p:cNvPicPr>
            <a:picLocks noChangeAspect="1"/>
          </p:cNvPicPr>
          <p:nvPr/>
        </p:nvPicPr>
        <p:blipFill>
          <a:blip r:embed="rId7"/>
          <a:stretch>
            <a:fillRect/>
          </a:stretch>
        </p:blipFill>
        <p:spPr>
          <a:xfrm>
            <a:off x="10864138" y="5579464"/>
            <a:ext cx="1222319" cy="1222319"/>
          </a:xfrm>
          <a:prstGeom prst="rect">
            <a:avLst/>
          </a:prstGeom>
        </p:spPr>
      </p:pic>
    </p:spTree>
    <p:extLst>
      <p:ext uri="{BB962C8B-B14F-4D97-AF65-F5344CB8AC3E}">
        <p14:creationId xmlns:p14="http://schemas.microsoft.com/office/powerpoint/2010/main" val="27792954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025" y="4533945"/>
            <a:ext cx="11240393" cy="683264"/>
          </a:xfrm>
        </p:spPr>
        <p:txBody>
          <a:bodyPr/>
          <a:lstStyle/>
          <a:p>
            <a:r>
              <a:rPr lang="en-US" dirty="0"/>
              <a:t>PowerShell DSC in action</a:t>
            </a:r>
          </a:p>
        </p:txBody>
      </p:sp>
    </p:spTree>
    <p:extLst>
      <p:ext uri="{BB962C8B-B14F-4D97-AF65-F5344CB8AC3E}">
        <p14:creationId xmlns:p14="http://schemas.microsoft.com/office/powerpoint/2010/main" val="28787268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PowerShell DSC and Azure</a:t>
            </a:r>
            <a:endParaRPr lang="nl-BE" dirty="0"/>
          </a:p>
        </p:txBody>
      </p:sp>
      <p:sp>
        <p:nvSpPr>
          <p:cNvPr id="2" name="Text Placeholder 1"/>
          <p:cNvSpPr>
            <a:spLocks noGrp="1"/>
          </p:cNvSpPr>
          <p:nvPr>
            <p:ph sz="quarter" idx="10"/>
          </p:nvPr>
        </p:nvSpPr>
        <p:spPr/>
        <p:txBody>
          <a:bodyPr/>
          <a:lstStyle/>
          <a:p>
            <a:r>
              <a:rPr lang="en-US"/>
              <a:t>Azure provides elasticity, dynamic provisioning</a:t>
            </a:r>
          </a:p>
          <a:p>
            <a:r>
              <a:rPr lang="en-US"/>
              <a:t>Same configuration, different environment, always at scale</a:t>
            </a:r>
          </a:p>
          <a:p>
            <a:r>
              <a:rPr lang="en-US"/>
              <a:t>Flexibility using Azure extensions</a:t>
            </a:r>
          </a:p>
          <a:p>
            <a:r>
              <a:rPr lang="en-US"/>
              <a:t> Multi-tenancy and isolation</a:t>
            </a:r>
          </a:p>
          <a:p>
            <a:endParaRPr lang="nl-BE" dirty="0"/>
          </a:p>
        </p:txBody>
      </p:sp>
      <p:pic>
        <p:nvPicPr>
          <p:cNvPr id="4" name="Picture 3"/>
          <p:cNvPicPr>
            <a:picLocks noChangeAspect="1"/>
          </p:cNvPicPr>
          <p:nvPr/>
        </p:nvPicPr>
        <p:blipFill>
          <a:blip r:embed="rId2"/>
          <a:stretch>
            <a:fillRect/>
          </a:stretch>
        </p:blipFill>
        <p:spPr>
          <a:xfrm>
            <a:off x="9238512" y="5845854"/>
            <a:ext cx="1613574" cy="900134"/>
          </a:xfrm>
          <a:prstGeom prst="rect">
            <a:avLst/>
          </a:prstGeom>
        </p:spPr>
      </p:pic>
      <p:pic>
        <p:nvPicPr>
          <p:cNvPr id="5" name="Picture 4"/>
          <p:cNvPicPr>
            <a:picLocks noChangeAspect="1"/>
          </p:cNvPicPr>
          <p:nvPr/>
        </p:nvPicPr>
        <p:blipFill>
          <a:blip r:embed="rId3"/>
          <a:stretch>
            <a:fillRect/>
          </a:stretch>
        </p:blipFill>
        <p:spPr>
          <a:xfrm>
            <a:off x="10864138" y="5579464"/>
            <a:ext cx="1222319" cy="1222319"/>
          </a:xfrm>
          <a:prstGeom prst="rect">
            <a:avLst/>
          </a:prstGeom>
        </p:spPr>
      </p:pic>
    </p:spTree>
    <p:extLst>
      <p:ext uri="{BB962C8B-B14F-4D97-AF65-F5344CB8AC3E}">
        <p14:creationId xmlns:p14="http://schemas.microsoft.com/office/powerpoint/2010/main" val="35140647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269239" y="1337342"/>
            <a:ext cx="787715" cy="5303848"/>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accent1"/>
              </a:solidFill>
              <a:ea typeface="Segoe UI" pitchFamily="34" charset="0"/>
              <a:cs typeface="Segoe UI" pitchFamily="34" charset="0"/>
            </a:endParaRPr>
          </a:p>
        </p:txBody>
      </p:sp>
      <p:sp>
        <p:nvSpPr>
          <p:cNvPr id="9" name="Cloud 8"/>
          <p:cNvSpPr/>
          <p:nvPr/>
        </p:nvSpPr>
        <p:spPr bwMode="auto">
          <a:xfrm>
            <a:off x="1613876" y="1970008"/>
            <a:ext cx="3632303" cy="2901086"/>
          </a:xfrm>
          <a:prstGeom prst="cloud">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5" name="Round Diagonal Corner Rectangle 14"/>
          <p:cNvSpPr/>
          <p:nvPr/>
        </p:nvSpPr>
        <p:spPr bwMode="auto">
          <a:xfrm>
            <a:off x="2646260" y="3679696"/>
            <a:ext cx="1792849" cy="543288"/>
          </a:xfrm>
          <a:prstGeom prst="round2Diag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solidFill>
                  <a:schemeClr val="bg1"/>
                </a:solidFill>
                <a:ea typeface="Segoe UI" pitchFamily="34" charset="0"/>
                <a:cs typeface="Segoe UI" pitchFamily="34" charset="0"/>
              </a:rPr>
              <a:t>Configuration</a:t>
            </a:r>
          </a:p>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6" name="Round Diagonal Corner Rectangle 15"/>
          <p:cNvSpPr/>
          <p:nvPr/>
        </p:nvSpPr>
        <p:spPr bwMode="auto">
          <a:xfrm>
            <a:off x="2646260" y="2822685"/>
            <a:ext cx="1765101" cy="597617"/>
          </a:xfrm>
          <a:prstGeom prst="round2Diag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dirty="0" err="1">
                <a:solidFill>
                  <a:schemeClr val="bg1"/>
                </a:solidFill>
                <a:ea typeface="Segoe UI" pitchFamily="34" charset="0"/>
                <a:cs typeface="Segoe UI" pitchFamily="34" charset="0"/>
              </a:rPr>
              <a:t>BootStrapper</a:t>
            </a:r>
            <a:endParaRPr lang="en-US" sz="1765" dirty="0">
              <a:solidFill>
                <a:schemeClr val="bg1"/>
              </a:solidFill>
              <a:ea typeface="Segoe UI" pitchFamily="34" charset="0"/>
              <a:cs typeface="Segoe UI" pitchFamily="34" charset="0"/>
            </a:endParaRPr>
          </a:p>
        </p:txBody>
      </p:sp>
      <p:sp>
        <p:nvSpPr>
          <p:cNvPr id="45" name="TextBox 44"/>
          <p:cNvSpPr txBox="1"/>
          <p:nvPr/>
        </p:nvSpPr>
        <p:spPr>
          <a:xfrm>
            <a:off x="2504836" y="2235006"/>
            <a:ext cx="1906524" cy="615522"/>
          </a:xfrm>
          <a:prstGeom prst="rect">
            <a:avLst/>
          </a:prstGeom>
          <a:noFill/>
        </p:spPr>
        <p:txBody>
          <a:bodyPr wrap="square" lIns="179285" tIns="143428" rIns="179285" bIns="143428" rtlCol="0">
            <a:spAutoFit/>
          </a:bodyPr>
          <a:lstStyle/>
          <a:p>
            <a:pPr>
              <a:lnSpc>
                <a:spcPct val="90000"/>
              </a:lnSpc>
              <a:spcAft>
                <a:spcPts val="588"/>
              </a:spcAft>
            </a:pPr>
            <a:r>
              <a:rPr lang="en-US" sz="2353" b="1" dirty="0">
                <a:solidFill>
                  <a:schemeClr val="bg1"/>
                </a:solidFill>
              </a:rPr>
              <a:t>Azure Blob</a:t>
            </a:r>
          </a:p>
        </p:txBody>
      </p:sp>
      <p:sp>
        <p:nvSpPr>
          <p:cNvPr id="46" name="TextBox 45"/>
          <p:cNvSpPr txBox="1"/>
          <p:nvPr/>
        </p:nvSpPr>
        <p:spPr>
          <a:xfrm>
            <a:off x="259204" y="3042447"/>
            <a:ext cx="850860" cy="1817785"/>
          </a:xfrm>
          <a:prstGeom prst="rect">
            <a:avLst/>
          </a:prstGeom>
          <a:noFill/>
        </p:spPr>
        <p:txBody>
          <a:bodyPr vert="vert270" wrap="square" lIns="179285" tIns="143428" rIns="179285" bIns="143428" rtlCol="0">
            <a:spAutoFit/>
          </a:bodyPr>
          <a:lstStyle/>
          <a:p>
            <a:pPr algn="ctr">
              <a:lnSpc>
                <a:spcPct val="90000"/>
              </a:lnSpc>
              <a:spcAft>
                <a:spcPts val="588"/>
              </a:spcAft>
            </a:pPr>
            <a:r>
              <a:rPr lang="en-US" sz="3529" b="1" dirty="0">
                <a:solidFill>
                  <a:schemeClr val="accent1"/>
                </a:solidFill>
              </a:rPr>
              <a:t>CLIENT</a:t>
            </a:r>
          </a:p>
        </p:txBody>
      </p:sp>
      <p:sp>
        <p:nvSpPr>
          <p:cNvPr id="56" name="Title 55"/>
          <p:cNvSpPr>
            <a:spLocks noGrp="1"/>
          </p:cNvSpPr>
          <p:nvPr>
            <p:ph type="title"/>
          </p:nvPr>
        </p:nvSpPr>
        <p:spPr/>
        <p:txBody>
          <a:bodyPr>
            <a:noAutofit/>
          </a:bodyPr>
          <a:lstStyle/>
          <a:p>
            <a:r>
              <a:rPr lang="en-US" dirty="0"/>
              <a:t>PowerShell DSC and Azure</a:t>
            </a:r>
          </a:p>
        </p:txBody>
      </p:sp>
      <p:sp>
        <p:nvSpPr>
          <p:cNvPr id="12" name="Wave 11"/>
          <p:cNvSpPr/>
          <p:nvPr/>
        </p:nvSpPr>
        <p:spPr bwMode="auto">
          <a:xfrm>
            <a:off x="6651088" y="1819026"/>
            <a:ext cx="5331945" cy="3735102"/>
          </a:xfrm>
          <a:prstGeom prst="wave">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b="1" dirty="0">
              <a:solidFill>
                <a:schemeClr val="bg1"/>
              </a:solidFill>
              <a:ea typeface="Segoe UI" pitchFamily="34" charset="0"/>
              <a:cs typeface="Segoe UI" pitchFamily="34" charset="0"/>
            </a:endParaRPr>
          </a:p>
        </p:txBody>
      </p:sp>
      <p:sp>
        <p:nvSpPr>
          <p:cNvPr id="13" name="Folded Corner 12"/>
          <p:cNvSpPr/>
          <p:nvPr/>
        </p:nvSpPr>
        <p:spPr bwMode="auto">
          <a:xfrm>
            <a:off x="6535489" y="3407340"/>
            <a:ext cx="1386629" cy="904015"/>
          </a:xfrm>
          <a:prstGeom prst="foldedCorner">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b="1" dirty="0">
                <a:gradFill>
                  <a:gsLst>
                    <a:gs pos="0">
                      <a:srgbClr val="FFFFFF"/>
                    </a:gs>
                    <a:gs pos="100000">
                      <a:srgbClr val="FFFFFF"/>
                    </a:gs>
                  </a:gsLst>
                  <a:lin ang="5400000" scaled="0"/>
                </a:gradFill>
                <a:ea typeface="Segoe UI" pitchFamily="34" charset="0"/>
                <a:cs typeface="Segoe UI" pitchFamily="34" charset="0"/>
              </a:rPr>
              <a:t>Script Extension</a:t>
            </a:r>
            <a:endParaRPr lang="en-US" sz="1372" b="1"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Arrow Connector 13"/>
          <p:cNvCxnSpPr>
            <a:stCxn id="13" idx="2"/>
          </p:cNvCxnSpPr>
          <p:nvPr/>
        </p:nvCxnSpPr>
        <p:spPr>
          <a:xfrm>
            <a:off x="7228804" y="4311355"/>
            <a:ext cx="0" cy="767794"/>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ound Diagonal Corner Rectangle 19"/>
          <p:cNvSpPr/>
          <p:nvPr/>
        </p:nvSpPr>
        <p:spPr bwMode="auto">
          <a:xfrm>
            <a:off x="9681700" y="3938923"/>
            <a:ext cx="1452984" cy="685310"/>
          </a:xfrm>
          <a:prstGeom prst="round2Diag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DSC Resources</a:t>
            </a:r>
          </a:p>
        </p:txBody>
      </p:sp>
      <p:cxnSp>
        <p:nvCxnSpPr>
          <p:cNvPr id="22" name="Straight Arrow Connector 21"/>
          <p:cNvCxnSpPr>
            <a:stCxn id="23" idx="1"/>
            <a:endCxn id="20" idx="3"/>
          </p:cNvCxnSpPr>
          <p:nvPr/>
        </p:nvCxnSpPr>
        <p:spPr>
          <a:xfrm>
            <a:off x="9794080" y="2003407"/>
            <a:ext cx="614112" cy="1935516"/>
          </a:xfrm>
          <a:prstGeom prst="straightConnector1">
            <a:avLst/>
          </a:prstGeom>
          <a:ln w="57150">
            <a:solidFill>
              <a:srgbClr val="FFFF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Cloud 22"/>
          <p:cNvSpPr/>
          <p:nvPr/>
        </p:nvSpPr>
        <p:spPr bwMode="auto">
          <a:xfrm>
            <a:off x="7967897" y="594024"/>
            <a:ext cx="3652365" cy="1410885"/>
          </a:xfrm>
          <a:prstGeom prst="cloud">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solidFill>
                  <a:schemeClr val="tx1"/>
                </a:solidFill>
                <a:ea typeface="Segoe UI" pitchFamily="34" charset="0"/>
                <a:cs typeface="Segoe UI" pitchFamily="34" charset="0"/>
              </a:rPr>
              <a:t>Resource Gallery</a:t>
            </a:r>
          </a:p>
        </p:txBody>
      </p:sp>
      <p:sp>
        <p:nvSpPr>
          <p:cNvPr id="24" name="Round Diagonal Corner Rectangle 23"/>
          <p:cNvSpPr/>
          <p:nvPr/>
        </p:nvSpPr>
        <p:spPr bwMode="auto">
          <a:xfrm>
            <a:off x="2648065" y="2831384"/>
            <a:ext cx="1765101" cy="597617"/>
          </a:xfrm>
          <a:prstGeom prst="round2Diag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dirty="0" err="1">
                <a:solidFill>
                  <a:schemeClr val="bg1"/>
                </a:solidFill>
                <a:ea typeface="Segoe UI" pitchFamily="34" charset="0"/>
                <a:cs typeface="Segoe UI" pitchFamily="34" charset="0"/>
              </a:rPr>
              <a:t>BootStrapper</a:t>
            </a:r>
            <a:endParaRPr lang="en-US" sz="1765" dirty="0">
              <a:solidFill>
                <a:schemeClr val="bg1"/>
              </a:solidFill>
              <a:ea typeface="Segoe UI" pitchFamily="34" charset="0"/>
              <a:cs typeface="Segoe UI" pitchFamily="34" charset="0"/>
            </a:endParaRPr>
          </a:p>
        </p:txBody>
      </p:sp>
      <p:sp>
        <p:nvSpPr>
          <p:cNvPr id="25" name="Round Diagonal Corner Rectangle 24"/>
          <p:cNvSpPr/>
          <p:nvPr/>
        </p:nvSpPr>
        <p:spPr bwMode="auto">
          <a:xfrm>
            <a:off x="2636884" y="3686577"/>
            <a:ext cx="1792849" cy="543288"/>
          </a:xfrm>
          <a:prstGeom prst="round2Diag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solidFill>
                  <a:schemeClr val="bg1"/>
                </a:solidFill>
                <a:ea typeface="Segoe UI" pitchFamily="34" charset="0"/>
                <a:cs typeface="Segoe UI" pitchFamily="34" charset="0"/>
              </a:rPr>
              <a:t>Configuration</a:t>
            </a:r>
          </a:p>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cxnSp>
        <p:nvCxnSpPr>
          <p:cNvPr id="8" name="Straight Arrow Connector 7"/>
          <p:cNvCxnSpPr>
            <a:endCxn id="25" idx="0"/>
          </p:cNvCxnSpPr>
          <p:nvPr/>
        </p:nvCxnSpPr>
        <p:spPr>
          <a:xfrm flipH="1" flipV="1">
            <a:off x="4429732" y="3958221"/>
            <a:ext cx="2071473" cy="1446504"/>
          </a:xfrm>
          <a:prstGeom prst="straightConnector1">
            <a:avLst/>
          </a:prstGeom>
          <a:ln w="57150">
            <a:solidFill>
              <a:srgbClr val="007233"/>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1"/>
          </p:cNvCxnSpPr>
          <p:nvPr/>
        </p:nvCxnSpPr>
        <p:spPr>
          <a:xfrm flipH="1" flipV="1">
            <a:off x="4452554" y="3130193"/>
            <a:ext cx="2082935" cy="729155"/>
          </a:xfrm>
          <a:prstGeom prst="straightConnector1">
            <a:avLst/>
          </a:prstGeom>
          <a:ln w="57150">
            <a:solidFill>
              <a:srgbClr val="00723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114108" y="2542767"/>
            <a:ext cx="850860" cy="2708851"/>
          </a:xfrm>
          <a:prstGeom prst="rect">
            <a:avLst/>
          </a:prstGeom>
          <a:noFill/>
        </p:spPr>
        <p:txBody>
          <a:bodyPr vert="vert270" wrap="square" lIns="179285" tIns="143428" rIns="179285" bIns="143428" rtlCol="0">
            <a:spAutoFit/>
          </a:bodyPr>
          <a:lstStyle/>
          <a:p>
            <a:pPr>
              <a:lnSpc>
                <a:spcPct val="90000"/>
              </a:lnSpc>
              <a:spcAft>
                <a:spcPts val="588"/>
              </a:spcAft>
            </a:pPr>
            <a:r>
              <a:rPr lang="en-US" sz="3529" b="1" dirty="0">
                <a:solidFill>
                  <a:schemeClr val="bg1"/>
                </a:solidFill>
              </a:rPr>
              <a:t>AZURE VM</a:t>
            </a:r>
          </a:p>
        </p:txBody>
      </p:sp>
      <p:sp>
        <p:nvSpPr>
          <p:cNvPr id="36" name="Curved Down Arrow 35"/>
          <p:cNvSpPr/>
          <p:nvPr/>
        </p:nvSpPr>
        <p:spPr bwMode="auto">
          <a:xfrm rot="191992">
            <a:off x="7739446" y="4311355"/>
            <a:ext cx="1872168" cy="767794"/>
          </a:xfrm>
          <a:prstGeom prst="curvedDownArrow">
            <a:avLst/>
          </a:prstGeom>
          <a:solidFill>
            <a:schemeClr val="bg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b="1" dirty="0">
                <a:gradFill>
                  <a:gsLst>
                    <a:gs pos="0">
                      <a:srgbClr val="FFFFFF"/>
                    </a:gs>
                    <a:gs pos="100000">
                      <a:srgbClr val="FFFFFF"/>
                    </a:gs>
                  </a:gsLst>
                  <a:lin ang="5400000" scaled="0"/>
                </a:gradFill>
                <a:ea typeface="Segoe UI" pitchFamily="34" charset="0"/>
                <a:cs typeface="Segoe UI" pitchFamily="34" charset="0"/>
              </a:rPr>
              <a:t>Parse</a:t>
            </a:r>
            <a:endParaRPr lang="en-US" sz="1372" b="1" dirty="0">
              <a:gradFill>
                <a:gsLst>
                  <a:gs pos="0">
                    <a:srgbClr val="FFFFFF"/>
                  </a:gs>
                  <a:gs pos="100000">
                    <a:srgbClr val="FFFFFF"/>
                  </a:gs>
                </a:gsLst>
                <a:lin ang="5400000" scaled="0"/>
              </a:gradFill>
              <a:ea typeface="Segoe UI" pitchFamily="34" charset="0"/>
              <a:cs typeface="Segoe UI" pitchFamily="34" charset="0"/>
            </a:endParaRPr>
          </a:p>
        </p:txBody>
      </p:sp>
      <p:cxnSp>
        <p:nvCxnSpPr>
          <p:cNvPr id="37" name="Straight Arrow Connector 36"/>
          <p:cNvCxnSpPr>
            <a:endCxn id="23" idx="1"/>
          </p:cNvCxnSpPr>
          <p:nvPr/>
        </p:nvCxnSpPr>
        <p:spPr>
          <a:xfrm flipV="1">
            <a:off x="7523921" y="2003407"/>
            <a:ext cx="2270159" cy="2473374"/>
          </a:xfrm>
          <a:prstGeom prst="straightConnector1">
            <a:avLst/>
          </a:prstGeom>
          <a:ln w="57150">
            <a:solidFill>
              <a:srgbClr val="FFFF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8262360" y="5371254"/>
            <a:ext cx="896425" cy="0"/>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6" name="Picture 15"/>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6338" y="1427452"/>
            <a:ext cx="1012348" cy="91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a:xfrm>
            <a:off x="4803204" y="2271870"/>
            <a:ext cx="2574038" cy="794064"/>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(Azure) OMS Automation </a:t>
            </a:r>
            <a:endParaRPr lang="nl-BE" b="1" dirty="0" err="1">
              <a:gradFill>
                <a:gsLst>
                  <a:gs pos="2917">
                    <a:schemeClr val="tx1"/>
                  </a:gs>
                  <a:gs pos="30000">
                    <a:schemeClr val="tx1"/>
                  </a:gs>
                </a:gsLst>
                <a:lin ang="5400000" scaled="0"/>
              </a:gradFill>
            </a:endParaRPr>
          </a:p>
        </p:txBody>
      </p:sp>
      <p:sp>
        <p:nvSpPr>
          <p:cNvPr id="30" name="Round Diagonal Corner Rectangle 19"/>
          <p:cNvSpPr/>
          <p:nvPr/>
        </p:nvSpPr>
        <p:spPr bwMode="auto">
          <a:xfrm>
            <a:off x="6502310" y="5614258"/>
            <a:ext cx="1613777" cy="685310"/>
          </a:xfrm>
          <a:prstGeom prst="round2Diag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VM Extensions</a:t>
            </a:r>
          </a:p>
        </p:txBody>
      </p:sp>
      <p:pic>
        <p:nvPicPr>
          <p:cNvPr id="31" name="Picture 30"/>
          <p:cNvPicPr>
            <a:picLocks noChangeAspect="1"/>
          </p:cNvPicPr>
          <p:nvPr/>
        </p:nvPicPr>
        <p:blipFill>
          <a:blip r:embed="rId4"/>
          <a:stretch>
            <a:fillRect/>
          </a:stretch>
        </p:blipFill>
        <p:spPr>
          <a:xfrm>
            <a:off x="10864138" y="5579464"/>
            <a:ext cx="1222319" cy="1222319"/>
          </a:xfrm>
          <a:prstGeom prst="rect">
            <a:avLst/>
          </a:prstGeom>
        </p:spPr>
      </p:pic>
    </p:spTree>
    <p:custDataLst>
      <p:tags r:id="rId1"/>
    </p:custDataLst>
    <p:extLst>
      <p:ext uri="{BB962C8B-B14F-4D97-AF65-F5344CB8AC3E}">
        <p14:creationId xmlns:p14="http://schemas.microsoft.com/office/powerpoint/2010/main" val="1909841162"/>
      </p:ext>
    </p:extLst>
  </p:cSld>
  <p:clrMapOvr>
    <a:masterClrMapping/>
  </p:clrMapOvr>
  <mc:AlternateContent xmlns:mc="http://schemas.openxmlformats.org/markup-compatibility/2006" xmlns:p14="http://schemas.microsoft.com/office/powerpoint/2010/main">
    <mc:Choice Requires="p14">
      <p:transition spd="slow" p14:dur="1500" advTm="80956">
        <p:split orient="vert"/>
      </p:transition>
    </mc:Choice>
    <mc:Fallback xmlns="">
      <p:transition spd="slow" advTm="8095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childTnLst>
                          </p:cTn>
                        </p:par>
                        <p:par>
                          <p:cTn id="14" fill="hold">
                            <p:stCondLst>
                              <p:cond delay="0"/>
                            </p:stCondLst>
                            <p:childTnLst>
                              <p:par>
                                <p:cTn id="15" presetID="42" presetClass="path" presetSubtype="0" accel="50000" decel="50000" fill="hold" grpId="1" nodeType="afterEffect">
                                  <p:stCondLst>
                                    <p:cond delay="0"/>
                                  </p:stCondLst>
                                  <p:childTnLst>
                                    <p:animMotion origin="layout" path="M -4.92469E-6 -3.05946E-6 L 0.31964 0.32683 " pathEditMode="relative" rAng="0" ptsTypes="AA">
                                      <p:cBhvr>
                                        <p:cTn id="16" dur="2000" fill="hold"/>
                                        <p:tgtEl>
                                          <p:spTgt spid="24"/>
                                        </p:tgtEl>
                                        <p:attrNameLst>
                                          <p:attrName>ppt_x</p:attrName>
                                          <p:attrName>ppt_y</p:attrName>
                                        </p:attrNameLst>
                                      </p:cBhvr>
                                      <p:rCtr x="15982" y="16341"/>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0"/>
                            </p:stCondLst>
                            <p:childTnLst>
                              <p:par>
                                <p:cTn id="26" presetID="42" presetClass="path" presetSubtype="0" accel="50000" decel="50000" fill="hold" grpId="1" nodeType="afterEffect">
                                  <p:stCondLst>
                                    <p:cond delay="0"/>
                                  </p:stCondLst>
                                  <p:childTnLst>
                                    <p:animMotion origin="layout" path="M -2.5734E-6 2.50113E-6 L 0.53919 0.21448 " pathEditMode="relative" rAng="0" ptsTypes="AA">
                                      <p:cBhvr>
                                        <p:cTn id="27" dur="2000" fill="hold"/>
                                        <p:tgtEl>
                                          <p:spTgt spid="25"/>
                                        </p:tgtEl>
                                        <p:attrNameLst>
                                          <p:attrName>ppt_x</p:attrName>
                                          <p:attrName>ppt_y</p:attrName>
                                        </p:attrNameLst>
                                      </p:cBhvr>
                                      <p:rCtr x="26959" y="10713"/>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9"/>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4" grpId="0" animBg="1"/>
      <p:bldP spid="24" grpId="1" animBg="1"/>
      <p:bldP spid="25" grpId="0" animBg="1"/>
      <p:bldP spid="25" grpId="1" animBg="1"/>
      <p:bldP spid="36"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VM extensions</a:t>
            </a:r>
            <a:endParaRPr lang="nl-BE" dirty="0"/>
          </a:p>
        </p:txBody>
      </p:sp>
      <p:sp>
        <p:nvSpPr>
          <p:cNvPr id="2" name="Text Placeholder 1"/>
          <p:cNvSpPr>
            <a:spLocks noGrp="1"/>
          </p:cNvSpPr>
          <p:nvPr>
            <p:ph sz="quarter" idx="10"/>
          </p:nvPr>
        </p:nvSpPr>
        <p:spPr/>
        <p:txBody>
          <a:bodyPr/>
          <a:lstStyle/>
          <a:p>
            <a:r>
              <a:rPr lang="en-US"/>
              <a:t>Software provided by both Microsoft and trusted third-party providers for Azure VMs to extend the functionality of the VM</a:t>
            </a:r>
          </a:p>
          <a:p>
            <a:r>
              <a:rPr lang="en-US"/>
              <a:t>Windows and Linux OS support </a:t>
            </a:r>
          </a:p>
          <a:p>
            <a:r>
              <a:rPr lang="en-US"/>
              <a:t>Deploy to a running or a new VM </a:t>
            </a:r>
          </a:p>
          <a:p>
            <a:r>
              <a:rPr lang="en-US"/>
              <a:t>Programmability support</a:t>
            </a:r>
          </a:p>
          <a:p>
            <a:r>
              <a:rPr lang="en-US"/>
              <a:t>Update life cycle that is independent of the VM</a:t>
            </a:r>
          </a:p>
          <a:p>
            <a:r>
              <a:rPr lang="en-US"/>
              <a:t>Enables dynamic composition on a VM</a:t>
            </a:r>
          </a:p>
          <a:p>
            <a:endParaRPr lang="nl-BE" dirty="0"/>
          </a:p>
        </p:txBody>
      </p:sp>
      <p:sp>
        <p:nvSpPr>
          <p:cNvPr id="4" name="Round Diagonal Corner Rectangle 19"/>
          <p:cNvSpPr/>
          <p:nvPr/>
        </p:nvSpPr>
        <p:spPr bwMode="auto">
          <a:xfrm>
            <a:off x="10308986" y="5954793"/>
            <a:ext cx="1613777" cy="685310"/>
          </a:xfrm>
          <a:prstGeom prst="round2Diag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VM Extensions</a:t>
            </a:r>
          </a:p>
        </p:txBody>
      </p:sp>
    </p:spTree>
    <p:extLst>
      <p:ext uri="{BB962C8B-B14F-4D97-AF65-F5344CB8AC3E}">
        <p14:creationId xmlns:p14="http://schemas.microsoft.com/office/powerpoint/2010/main" val="1466865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75025" y="4533945"/>
            <a:ext cx="11240393" cy="683264"/>
          </a:xfrm>
        </p:spPr>
        <p:txBody>
          <a:bodyPr/>
          <a:lstStyle/>
          <a:p>
            <a:r>
              <a:rPr lang="en-US" dirty="0"/>
              <a:t>PowerShell DSC in action in Azure</a:t>
            </a:r>
          </a:p>
        </p:txBody>
      </p:sp>
    </p:spTree>
    <p:extLst>
      <p:ext uri="{BB962C8B-B14F-4D97-AF65-F5344CB8AC3E}">
        <p14:creationId xmlns:p14="http://schemas.microsoft.com/office/powerpoint/2010/main" val="41257084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Chef on Azure</a:t>
            </a:r>
            <a:endParaRPr lang="nl-BE" dirty="0"/>
          </a:p>
        </p:txBody>
      </p:sp>
      <p:sp>
        <p:nvSpPr>
          <p:cNvPr id="5" name="Text Placeholder 4"/>
          <p:cNvSpPr>
            <a:spLocks noGrp="1"/>
          </p:cNvSpPr>
          <p:nvPr>
            <p:ph sz="quarter" idx="10"/>
          </p:nvPr>
        </p:nvSpPr>
        <p:spPr/>
        <p:txBody>
          <a:bodyPr/>
          <a:lstStyle/>
          <a:p>
            <a:r>
              <a:rPr lang="en-US"/>
              <a:t>What is Chef? Chef is a configuration management tools for deploying and managing infrastructure and applications.</a:t>
            </a:r>
          </a:p>
          <a:p>
            <a:endParaRPr lang="en-US"/>
          </a:p>
          <a:p>
            <a:r>
              <a:rPr lang="en-US"/>
              <a:t>Infrastructure is code</a:t>
            </a:r>
          </a:p>
          <a:p>
            <a:r>
              <a:rPr lang="en-US"/>
              <a:t>Declarative interface to resource</a:t>
            </a:r>
          </a:p>
          <a:p>
            <a:r>
              <a:rPr lang="en-US"/>
              <a:t>Policy based configuration management.</a:t>
            </a:r>
          </a:p>
          <a:p>
            <a:endParaRPr lang="nl-BE" dirty="0"/>
          </a:p>
        </p:txBody>
      </p:sp>
      <p:pic>
        <p:nvPicPr>
          <p:cNvPr id="7" name="Picture 6"/>
          <p:cNvPicPr>
            <a:picLocks noChangeAspect="1"/>
          </p:cNvPicPr>
          <p:nvPr/>
        </p:nvPicPr>
        <p:blipFill>
          <a:blip r:embed="rId3"/>
          <a:stretch>
            <a:fillRect/>
          </a:stretch>
        </p:blipFill>
        <p:spPr>
          <a:xfrm>
            <a:off x="11336694" y="6000807"/>
            <a:ext cx="742732" cy="729702"/>
          </a:xfrm>
          <a:prstGeom prst="rect">
            <a:avLst/>
          </a:prstGeom>
        </p:spPr>
      </p:pic>
      <p:pic>
        <p:nvPicPr>
          <p:cNvPr id="8" name="Picture 7"/>
          <p:cNvPicPr>
            <a:picLocks noChangeAspect="1"/>
          </p:cNvPicPr>
          <p:nvPr/>
        </p:nvPicPr>
        <p:blipFill>
          <a:blip r:embed="rId4"/>
          <a:stretch>
            <a:fillRect/>
          </a:stretch>
        </p:blipFill>
        <p:spPr>
          <a:xfrm>
            <a:off x="9566457" y="5830375"/>
            <a:ext cx="1613574" cy="900134"/>
          </a:xfrm>
          <a:prstGeom prst="rect">
            <a:avLst/>
          </a:prstGeom>
        </p:spPr>
      </p:pic>
    </p:spTree>
    <p:extLst>
      <p:ext uri="{BB962C8B-B14F-4D97-AF65-F5344CB8AC3E}">
        <p14:creationId xmlns:p14="http://schemas.microsoft.com/office/powerpoint/2010/main" val="30279531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Chef concepts</a:t>
            </a:r>
            <a:endParaRPr lang="nl-BE" dirty="0"/>
          </a:p>
        </p:txBody>
      </p:sp>
      <p:sp>
        <p:nvSpPr>
          <p:cNvPr id="2" name="Text Placeholder 1"/>
          <p:cNvSpPr>
            <a:spLocks noGrp="1"/>
          </p:cNvSpPr>
          <p:nvPr>
            <p:ph sz="quarter" idx="10"/>
          </p:nvPr>
        </p:nvSpPr>
        <p:spPr>
          <a:xfrm>
            <a:off x="268288" y="1398397"/>
            <a:ext cx="11542503" cy="5663089"/>
          </a:xfrm>
        </p:spPr>
        <p:txBody>
          <a:bodyPr/>
          <a:lstStyle/>
          <a:p>
            <a:r>
              <a:rPr lang="en-US" b="1" dirty="0"/>
              <a:t>Knife</a:t>
            </a:r>
            <a:r>
              <a:rPr lang="en-US" dirty="0"/>
              <a:t>: </a:t>
            </a:r>
            <a:r>
              <a:rPr lang="en-US" dirty="0" err="1"/>
              <a:t>cmdline</a:t>
            </a:r>
            <a:r>
              <a:rPr lang="en-US" dirty="0"/>
              <a:t> tool to manage infrastructure and bootstrap chef</a:t>
            </a:r>
          </a:p>
          <a:p>
            <a:r>
              <a:rPr lang="en-US" b="1" dirty="0"/>
              <a:t>Resource</a:t>
            </a:r>
            <a:r>
              <a:rPr lang="en-US" dirty="0"/>
              <a:t>: Fundamental building block, piece of a system</a:t>
            </a:r>
          </a:p>
          <a:p>
            <a:r>
              <a:rPr lang="en-US" b="1" dirty="0"/>
              <a:t>Recipe</a:t>
            </a:r>
            <a:r>
              <a:rPr lang="en-US" dirty="0"/>
              <a:t>: ‘code’ for managing the resource</a:t>
            </a:r>
          </a:p>
          <a:p>
            <a:r>
              <a:rPr lang="en-US" b="1" dirty="0"/>
              <a:t>Cookbook</a:t>
            </a:r>
            <a:r>
              <a:rPr lang="en-US" dirty="0"/>
              <a:t>: Collection of recipes</a:t>
            </a:r>
          </a:p>
          <a:p>
            <a:r>
              <a:rPr lang="en-US" b="1" dirty="0" err="1"/>
              <a:t>Runlist</a:t>
            </a:r>
            <a:r>
              <a:rPr lang="en-US" dirty="0"/>
              <a:t>: A policy which needs to be applied on the node.</a:t>
            </a:r>
            <a:br>
              <a:rPr lang="en-US" dirty="0"/>
            </a:br>
            <a:endParaRPr lang="nl-BE" dirty="0"/>
          </a:p>
        </p:txBody>
      </p:sp>
      <p:pic>
        <p:nvPicPr>
          <p:cNvPr id="5" name="Picture 4"/>
          <p:cNvPicPr>
            <a:picLocks noChangeAspect="1"/>
          </p:cNvPicPr>
          <p:nvPr/>
        </p:nvPicPr>
        <p:blipFill>
          <a:blip r:embed="rId2"/>
          <a:stretch>
            <a:fillRect/>
          </a:stretch>
        </p:blipFill>
        <p:spPr>
          <a:xfrm>
            <a:off x="11336694" y="6000807"/>
            <a:ext cx="742732" cy="729702"/>
          </a:xfrm>
          <a:prstGeom prst="rect">
            <a:avLst/>
          </a:prstGeom>
        </p:spPr>
      </p:pic>
    </p:spTree>
    <p:extLst>
      <p:ext uri="{BB962C8B-B14F-4D97-AF65-F5344CB8AC3E}">
        <p14:creationId xmlns:p14="http://schemas.microsoft.com/office/powerpoint/2010/main" val="36395075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Chef architecture</a:t>
            </a:r>
            <a:endParaRPr lang="nl-BE" dirty="0"/>
          </a:p>
        </p:txBody>
      </p:sp>
      <p:pic>
        <p:nvPicPr>
          <p:cNvPr id="4" name="Picture 3"/>
          <p:cNvPicPr>
            <a:picLocks noChangeAspect="1"/>
          </p:cNvPicPr>
          <p:nvPr/>
        </p:nvPicPr>
        <p:blipFill>
          <a:blip r:embed="rId2"/>
          <a:stretch>
            <a:fillRect/>
          </a:stretch>
        </p:blipFill>
        <p:spPr>
          <a:xfrm>
            <a:off x="269241" y="1469055"/>
            <a:ext cx="5615644" cy="4701277"/>
          </a:xfrm>
          <a:prstGeom prst="rect">
            <a:avLst/>
          </a:prstGeom>
        </p:spPr>
      </p:pic>
      <p:sp>
        <p:nvSpPr>
          <p:cNvPr id="5" name="Rectangle 4"/>
          <p:cNvSpPr/>
          <p:nvPr/>
        </p:nvSpPr>
        <p:spPr>
          <a:xfrm>
            <a:off x="6097161" y="1394751"/>
            <a:ext cx="2545032" cy="135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Managing Azure VMs using </a:t>
            </a:r>
            <a:r>
              <a:rPr lang="en-US" b="1" dirty="0"/>
              <a:t>Knife</a:t>
            </a:r>
          </a:p>
        </p:txBody>
      </p:sp>
      <p:sp>
        <p:nvSpPr>
          <p:cNvPr id="6" name="Rectangle 5"/>
          <p:cNvSpPr/>
          <p:nvPr/>
        </p:nvSpPr>
        <p:spPr>
          <a:xfrm>
            <a:off x="6097161" y="3067033"/>
            <a:ext cx="2545032" cy="142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Bootstrapping chef agent using Chef Extension</a:t>
            </a:r>
            <a:endParaRPr lang="en-US" b="1" dirty="0"/>
          </a:p>
        </p:txBody>
      </p:sp>
      <p:sp>
        <p:nvSpPr>
          <p:cNvPr id="7" name="Rectangle 6"/>
          <p:cNvSpPr/>
          <p:nvPr/>
        </p:nvSpPr>
        <p:spPr>
          <a:xfrm>
            <a:off x="6019899" y="4813455"/>
            <a:ext cx="2622294" cy="1451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Leveraging </a:t>
            </a:r>
            <a:r>
              <a:rPr lang="en-US" b="1" dirty="0"/>
              <a:t>DSC resources </a:t>
            </a:r>
            <a:r>
              <a:rPr lang="en-US" dirty="0"/>
              <a:t>using </a:t>
            </a:r>
            <a:r>
              <a:rPr lang="en-US" b="1" dirty="0"/>
              <a:t>Chef</a:t>
            </a:r>
          </a:p>
        </p:txBody>
      </p:sp>
      <p:sp>
        <p:nvSpPr>
          <p:cNvPr id="8" name="Rectangle 7"/>
          <p:cNvSpPr/>
          <p:nvPr/>
        </p:nvSpPr>
        <p:spPr>
          <a:xfrm>
            <a:off x="9163028" y="1651043"/>
            <a:ext cx="2545032" cy="73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Managing Infrastructure</a:t>
            </a:r>
            <a:endParaRPr lang="en-US" b="1" dirty="0"/>
          </a:p>
        </p:txBody>
      </p:sp>
      <p:sp>
        <p:nvSpPr>
          <p:cNvPr id="9" name="Rectangle 8"/>
          <p:cNvSpPr/>
          <p:nvPr/>
        </p:nvSpPr>
        <p:spPr>
          <a:xfrm>
            <a:off x="9163028" y="3390109"/>
            <a:ext cx="2545032" cy="715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Bootstrap Agents</a:t>
            </a:r>
            <a:endParaRPr lang="en-US" b="1" dirty="0"/>
          </a:p>
        </p:txBody>
      </p:sp>
      <p:sp>
        <p:nvSpPr>
          <p:cNvPr id="10" name="Rectangle 9"/>
          <p:cNvSpPr/>
          <p:nvPr/>
        </p:nvSpPr>
        <p:spPr>
          <a:xfrm>
            <a:off x="9163028" y="5164783"/>
            <a:ext cx="2622294" cy="66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Customize VM</a:t>
            </a:r>
            <a:endParaRPr lang="en-US" b="1" dirty="0"/>
          </a:p>
        </p:txBody>
      </p:sp>
      <p:sp>
        <p:nvSpPr>
          <p:cNvPr id="11" name="TextBox 10"/>
          <p:cNvSpPr txBox="1"/>
          <p:nvPr/>
        </p:nvSpPr>
        <p:spPr>
          <a:xfrm>
            <a:off x="6318819" y="766887"/>
            <a:ext cx="215507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Chef Options</a:t>
            </a:r>
            <a:endParaRPr lang="nl-BE" sz="2400" dirty="0" err="1">
              <a:gradFill>
                <a:gsLst>
                  <a:gs pos="2917">
                    <a:schemeClr val="tx1"/>
                  </a:gs>
                  <a:gs pos="30000">
                    <a:schemeClr val="tx1"/>
                  </a:gs>
                </a:gsLst>
                <a:lin ang="5400000" scaled="0"/>
              </a:gradFill>
            </a:endParaRPr>
          </a:p>
        </p:txBody>
      </p:sp>
      <p:sp>
        <p:nvSpPr>
          <p:cNvPr id="12" name="TextBox 11"/>
          <p:cNvSpPr txBox="1"/>
          <p:nvPr/>
        </p:nvSpPr>
        <p:spPr>
          <a:xfrm>
            <a:off x="9358005" y="751378"/>
            <a:ext cx="237212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Chef Workflow</a:t>
            </a:r>
            <a:endParaRPr lang="nl-BE" sz="2400" dirty="0" err="1">
              <a:gradFill>
                <a:gsLst>
                  <a:gs pos="2917">
                    <a:schemeClr val="tx1"/>
                  </a:gs>
                  <a:gs pos="30000">
                    <a:schemeClr val="tx1"/>
                  </a:gs>
                </a:gsLst>
                <a:lin ang="5400000" scaled="0"/>
              </a:gradFill>
            </a:endParaRPr>
          </a:p>
        </p:txBody>
      </p:sp>
      <p:cxnSp>
        <p:nvCxnSpPr>
          <p:cNvPr id="14" name="Straight Connector 13"/>
          <p:cNvCxnSpPr/>
          <p:nvPr/>
        </p:nvCxnSpPr>
        <p:spPr>
          <a:xfrm flipH="1">
            <a:off x="8845854" y="454047"/>
            <a:ext cx="56756" cy="618638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Arrow: Down 14"/>
          <p:cNvSpPr/>
          <p:nvPr/>
        </p:nvSpPr>
        <p:spPr bwMode="auto">
          <a:xfrm>
            <a:off x="10209749" y="2667526"/>
            <a:ext cx="542334" cy="567558"/>
          </a:xfrm>
          <a:prstGeom prst="downArrow">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B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Arrow: Down 15"/>
          <p:cNvSpPr/>
          <p:nvPr/>
        </p:nvSpPr>
        <p:spPr bwMode="auto">
          <a:xfrm>
            <a:off x="10209749" y="4391867"/>
            <a:ext cx="542334" cy="567558"/>
          </a:xfrm>
          <a:prstGeom prst="downArrow">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B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3"/>
          <a:stretch>
            <a:fillRect/>
          </a:stretch>
        </p:blipFill>
        <p:spPr>
          <a:xfrm>
            <a:off x="11336694" y="6000807"/>
            <a:ext cx="742732" cy="729702"/>
          </a:xfrm>
          <a:prstGeom prst="rect">
            <a:avLst/>
          </a:prstGeom>
        </p:spPr>
      </p:pic>
    </p:spTree>
    <p:extLst>
      <p:ext uri="{BB962C8B-B14F-4D97-AF65-F5344CB8AC3E}">
        <p14:creationId xmlns:p14="http://schemas.microsoft.com/office/powerpoint/2010/main" val="12782964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Objectives</a:t>
            </a:r>
            <a:endParaRPr lang="en-US" dirty="0"/>
          </a:p>
        </p:txBody>
      </p:sp>
      <p:sp>
        <p:nvSpPr>
          <p:cNvPr id="3" name="Content Placeholder 2"/>
          <p:cNvSpPr>
            <a:spLocks noGrp="1"/>
          </p:cNvSpPr>
          <p:nvPr>
            <p:ph sz="quarter" idx="10"/>
          </p:nvPr>
        </p:nvSpPr>
        <p:spPr>
          <a:xfrm>
            <a:off x="268288" y="1398397"/>
            <a:ext cx="11542503" cy="3256276"/>
          </a:xfrm>
        </p:spPr>
        <p:txBody>
          <a:bodyPr/>
          <a:lstStyle/>
          <a:p>
            <a:pPr marL="0" indent="0">
              <a:buNone/>
            </a:pPr>
            <a:r>
              <a:rPr lang="en-GB" dirty="0"/>
              <a:t>After completing this module, you will be able to:</a:t>
            </a:r>
          </a:p>
          <a:p>
            <a:endParaRPr lang="en-GB" dirty="0"/>
          </a:p>
          <a:p>
            <a:r>
              <a:rPr lang="en-GB" dirty="0"/>
              <a:t>Configure the “inside” of environments, using various configuration management tools.</a:t>
            </a:r>
          </a:p>
          <a:p>
            <a:pPr lvl="1"/>
            <a:endParaRPr lang="en-GB" dirty="0"/>
          </a:p>
        </p:txBody>
      </p:sp>
    </p:spTree>
    <p:extLst>
      <p:ext uri="{BB962C8B-B14F-4D97-AF65-F5344CB8AC3E}">
        <p14:creationId xmlns:p14="http://schemas.microsoft.com/office/powerpoint/2010/main" val="1296081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Azure infrastructure with Chef</a:t>
            </a:r>
            <a:endParaRPr lang="nl-BE" dirty="0"/>
          </a:p>
        </p:txBody>
      </p:sp>
      <p:sp>
        <p:nvSpPr>
          <p:cNvPr id="2" name="Text Placeholder 1"/>
          <p:cNvSpPr>
            <a:spLocks noGrp="1"/>
          </p:cNvSpPr>
          <p:nvPr>
            <p:ph sz="quarter" idx="10"/>
          </p:nvPr>
        </p:nvSpPr>
        <p:spPr>
          <a:xfrm>
            <a:off x="268288" y="1398397"/>
            <a:ext cx="11542503" cy="7466659"/>
          </a:xfrm>
        </p:spPr>
        <p:txBody>
          <a:bodyPr/>
          <a:lstStyle/>
          <a:p>
            <a:r>
              <a:rPr lang="en-US" dirty="0"/>
              <a:t>Chef server account:</a:t>
            </a:r>
          </a:p>
          <a:p>
            <a:pPr lvl="1"/>
            <a:r>
              <a:rPr lang="en-US" dirty="0"/>
              <a:t>Sign up for Hosted Chef account</a:t>
            </a:r>
          </a:p>
          <a:p>
            <a:pPr lvl="1"/>
            <a:r>
              <a:rPr lang="en-US" dirty="0"/>
              <a:t> https://manage.opscode.com/signup </a:t>
            </a:r>
          </a:p>
          <a:p>
            <a:r>
              <a:rPr lang="en-US" dirty="0"/>
              <a:t>Setting up Chef workstation:</a:t>
            </a:r>
          </a:p>
          <a:p>
            <a:pPr lvl="1"/>
            <a:r>
              <a:rPr lang="en-US" dirty="0"/>
              <a:t>Download the starter kit from Chef server</a:t>
            </a:r>
          </a:p>
          <a:p>
            <a:pPr lvl="1"/>
            <a:r>
              <a:rPr lang="en-US" dirty="0"/>
              <a:t>Setup the workstation by downloading the chef-client: </a:t>
            </a:r>
            <a:r>
              <a:rPr lang="en-US" dirty="0">
                <a:hlinkClick r:id="rId2"/>
              </a:rPr>
              <a:t>https://www.getchef.com/download-chef-client/</a:t>
            </a:r>
            <a:endParaRPr lang="en-US" dirty="0"/>
          </a:p>
          <a:p>
            <a:pPr lvl="1"/>
            <a:r>
              <a:rPr lang="en-US" dirty="0"/>
              <a:t>Install knife azure: gem install knife-azure</a:t>
            </a:r>
          </a:p>
          <a:p>
            <a:pPr lvl="1"/>
            <a:endParaRPr lang="en-US" dirty="0"/>
          </a:p>
          <a:p>
            <a:pPr lvl="1"/>
            <a:endParaRPr lang="en-US" dirty="0"/>
          </a:p>
          <a:p>
            <a:pPr lvl="1"/>
            <a:r>
              <a:rPr lang="en-US" dirty="0"/>
              <a:t>The workstation is now ready to manage VMs in Azure!</a:t>
            </a:r>
          </a:p>
          <a:p>
            <a:endParaRPr lang="nl-BE" dirty="0"/>
          </a:p>
        </p:txBody>
      </p:sp>
      <p:pic>
        <p:nvPicPr>
          <p:cNvPr id="4" name="Picture 3"/>
          <p:cNvPicPr>
            <a:picLocks noChangeAspect="1"/>
          </p:cNvPicPr>
          <p:nvPr/>
        </p:nvPicPr>
        <p:blipFill>
          <a:blip r:embed="rId3"/>
          <a:stretch>
            <a:fillRect/>
          </a:stretch>
        </p:blipFill>
        <p:spPr>
          <a:xfrm>
            <a:off x="11336694" y="6000807"/>
            <a:ext cx="742732" cy="729702"/>
          </a:xfrm>
          <a:prstGeom prst="rect">
            <a:avLst/>
          </a:prstGeom>
        </p:spPr>
      </p:pic>
    </p:spTree>
    <p:extLst>
      <p:ext uri="{BB962C8B-B14F-4D97-AF65-F5344CB8AC3E}">
        <p14:creationId xmlns:p14="http://schemas.microsoft.com/office/powerpoint/2010/main" val="220205025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Managing infrastructure in Azure with Chef</a:t>
            </a:r>
            <a:endParaRPr lang="nl-BE" sz="4800" dirty="0"/>
          </a:p>
        </p:txBody>
      </p:sp>
      <p:sp>
        <p:nvSpPr>
          <p:cNvPr id="2" name="Text Placeholder 1"/>
          <p:cNvSpPr>
            <a:spLocks noGrp="1"/>
          </p:cNvSpPr>
          <p:nvPr>
            <p:ph sz="quarter" idx="10"/>
          </p:nvPr>
        </p:nvSpPr>
        <p:spPr>
          <a:xfrm>
            <a:off x="268288" y="1398397"/>
            <a:ext cx="11542503" cy="4856714"/>
          </a:xfrm>
        </p:spPr>
        <p:txBody>
          <a:bodyPr/>
          <a:lstStyle/>
          <a:p>
            <a:r>
              <a:rPr lang="en-US" sz="2400" dirty="0">
                <a:solidFill>
                  <a:schemeClr val="tx1"/>
                </a:solidFill>
              </a:rPr>
              <a:t>Create a VM: </a:t>
            </a:r>
          </a:p>
          <a:p>
            <a:pPr lvl="1"/>
            <a:r>
              <a:rPr lang="en-US" sz="2000" b="1" dirty="0">
                <a:solidFill>
                  <a:schemeClr val="tx1"/>
                </a:solidFill>
              </a:rPr>
              <a:t>Download publish settings file from here: </a:t>
            </a:r>
            <a:r>
              <a:rPr lang="en-US" sz="2000" dirty="0">
                <a:solidFill>
                  <a:schemeClr val="tx1"/>
                </a:solidFill>
                <a:hlinkClick r:id="rId2"/>
              </a:rPr>
              <a:t>https://manage.windowsazure.com/publishsettings/index?client=powershell</a:t>
            </a:r>
            <a:r>
              <a:rPr lang="en-US" sz="2000" dirty="0">
                <a:solidFill>
                  <a:schemeClr val="tx1"/>
                </a:solidFill>
              </a:rPr>
              <a:t> </a:t>
            </a:r>
          </a:p>
          <a:p>
            <a:pPr lvl="1"/>
            <a:endParaRPr lang="en-US" sz="2000" dirty="0">
              <a:solidFill>
                <a:schemeClr val="tx1"/>
              </a:solidFill>
            </a:endParaRPr>
          </a:p>
          <a:p>
            <a:pPr marL="336145" lvl="1" indent="0">
              <a:buNone/>
            </a:pPr>
            <a:r>
              <a:rPr lang="en-US" sz="2000" b="1" dirty="0">
                <a:solidFill>
                  <a:schemeClr val="tx1"/>
                </a:solidFill>
              </a:rPr>
              <a:t>Knife azure image list </a:t>
            </a:r>
          </a:p>
          <a:p>
            <a:pPr marL="336145" lvl="1" indent="0">
              <a:buNone/>
            </a:pPr>
            <a:r>
              <a:rPr lang="en-US" sz="2000" dirty="0">
                <a:solidFill>
                  <a:schemeClr val="tx1"/>
                </a:solidFill>
              </a:rPr>
              <a:t>--azure-publish-settings-file '/path/to/your/</a:t>
            </a:r>
            <a:r>
              <a:rPr lang="en-US" sz="2000" dirty="0" err="1">
                <a:solidFill>
                  <a:schemeClr val="tx1"/>
                </a:solidFill>
              </a:rPr>
              <a:t>cert.publishsettingsfile</a:t>
            </a:r>
            <a:r>
              <a:rPr lang="en-US" sz="2000" dirty="0">
                <a:solidFill>
                  <a:schemeClr val="tx1"/>
                </a:solidFill>
              </a:rPr>
              <a:t>' knife azure server create</a:t>
            </a:r>
          </a:p>
          <a:p>
            <a:pPr marL="336145" lvl="1" indent="0">
              <a:buNone/>
            </a:pPr>
            <a:r>
              <a:rPr lang="en-US" sz="2000" dirty="0">
                <a:solidFill>
                  <a:schemeClr val="tx1"/>
                </a:solidFill>
              </a:rPr>
              <a:t>--azure-publish-settings-file '/path/to/your/</a:t>
            </a:r>
            <a:r>
              <a:rPr lang="en-US" sz="2000" dirty="0" err="1">
                <a:solidFill>
                  <a:schemeClr val="tx1"/>
                </a:solidFill>
              </a:rPr>
              <a:t>cert.publishsettingsfile</a:t>
            </a:r>
            <a:r>
              <a:rPr lang="en-US" sz="2000" dirty="0">
                <a:solidFill>
                  <a:schemeClr val="tx1"/>
                </a:solidFill>
              </a:rPr>
              <a:t>'</a:t>
            </a:r>
          </a:p>
          <a:p>
            <a:pPr marL="336145" lvl="1" indent="0">
              <a:buNone/>
            </a:pPr>
            <a:r>
              <a:rPr lang="en-US" sz="2000" dirty="0">
                <a:solidFill>
                  <a:schemeClr val="tx1"/>
                </a:solidFill>
              </a:rPr>
              <a:t>--azure-</a:t>
            </a:r>
            <a:r>
              <a:rPr lang="en-US" sz="2000" dirty="0" err="1">
                <a:solidFill>
                  <a:schemeClr val="tx1"/>
                </a:solidFill>
              </a:rPr>
              <a:t>dns</a:t>
            </a:r>
            <a:r>
              <a:rPr lang="en-US" sz="2000" dirty="0">
                <a:solidFill>
                  <a:schemeClr val="tx1"/>
                </a:solidFill>
              </a:rPr>
              <a:t>-name '</a:t>
            </a:r>
            <a:r>
              <a:rPr lang="en-US" sz="2000" dirty="0" err="1">
                <a:solidFill>
                  <a:schemeClr val="tx1"/>
                </a:solidFill>
              </a:rPr>
              <a:t>myservice</a:t>
            </a:r>
            <a:r>
              <a:rPr lang="en-US" sz="2000" dirty="0">
                <a:solidFill>
                  <a:schemeClr val="tx1"/>
                </a:solidFill>
              </a:rPr>
              <a:t>'</a:t>
            </a:r>
          </a:p>
          <a:p>
            <a:pPr marL="336145" lvl="1" indent="0">
              <a:buNone/>
            </a:pPr>
            <a:r>
              <a:rPr lang="en-US" sz="2000" dirty="0">
                <a:solidFill>
                  <a:schemeClr val="tx1"/>
                </a:solidFill>
              </a:rPr>
              <a:t>--azure-source-image 'windows-image-name'</a:t>
            </a:r>
          </a:p>
          <a:p>
            <a:pPr marL="336145" lvl="1" indent="0">
              <a:buNone/>
            </a:pPr>
            <a:r>
              <a:rPr lang="en-US" sz="2000" dirty="0">
                <a:solidFill>
                  <a:schemeClr val="tx1"/>
                </a:solidFill>
              </a:rPr>
              <a:t>--</a:t>
            </a:r>
            <a:r>
              <a:rPr lang="en-US" sz="2000" dirty="0" err="1">
                <a:solidFill>
                  <a:schemeClr val="tx1"/>
                </a:solidFill>
              </a:rPr>
              <a:t>ssh</a:t>
            </a:r>
            <a:r>
              <a:rPr lang="en-US" sz="2000" dirty="0">
                <a:solidFill>
                  <a:schemeClr val="tx1"/>
                </a:solidFill>
              </a:rPr>
              <a:t>-user ‘</a:t>
            </a:r>
            <a:r>
              <a:rPr lang="en-US" sz="2000" dirty="0" err="1">
                <a:solidFill>
                  <a:schemeClr val="tx1"/>
                </a:solidFill>
              </a:rPr>
              <a:t>testuser</a:t>
            </a:r>
            <a:r>
              <a:rPr lang="en-US" sz="2000" dirty="0">
                <a:solidFill>
                  <a:schemeClr val="tx1"/>
                </a:solidFill>
              </a:rPr>
              <a:t>'</a:t>
            </a:r>
          </a:p>
          <a:p>
            <a:pPr marL="336145" lvl="1" indent="0">
              <a:buNone/>
            </a:pPr>
            <a:r>
              <a:rPr lang="en-US" sz="2000" dirty="0">
                <a:solidFill>
                  <a:schemeClr val="tx1"/>
                </a:solidFill>
              </a:rPr>
              <a:t>--</a:t>
            </a:r>
            <a:r>
              <a:rPr lang="en-US" sz="2000" dirty="0" err="1">
                <a:solidFill>
                  <a:schemeClr val="tx1"/>
                </a:solidFill>
              </a:rPr>
              <a:t>ssh</a:t>
            </a:r>
            <a:r>
              <a:rPr lang="en-US" sz="2000" dirty="0">
                <a:solidFill>
                  <a:schemeClr val="tx1"/>
                </a:solidFill>
              </a:rPr>
              <a:t>-password ‘</a:t>
            </a:r>
            <a:r>
              <a:rPr lang="en-US" sz="2000" dirty="0" err="1">
                <a:solidFill>
                  <a:schemeClr val="tx1"/>
                </a:solidFill>
              </a:rPr>
              <a:t>azuredemo</a:t>
            </a:r>
            <a:r>
              <a:rPr lang="en-US" sz="2000" dirty="0">
                <a:solidFill>
                  <a:schemeClr val="tx1"/>
                </a:solidFill>
              </a:rPr>
              <a:t>'</a:t>
            </a:r>
          </a:p>
          <a:p>
            <a:pPr marL="336145" lvl="1" indent="0">
              <a:buNone/>
            </a:pPr>
            <a:r>
              <a:rPr lang="en-US" sz="2000" dirty="0">
                <a:solidFill>
                  <a:schemeClr val="tx1"/>
                </a:solidFill>
              </a:rPr>
              <a:t>--azure-service-location "West US"</a:t>
            </a:r>
          </a:p>
          <a:p>
            <a:pPr marL="571500" indent="-571500">
              <a:buFont typeface="Arial" panose="020B0604020202020204" pitchFamily="34" charset="0"/>
              <a:buChar char="•"/>
            </a:pPr>
            <a:endParaRPr lang="nl-BE" dirty="0">
              <a:solidFill>
                <a:schemeClr val="tx1"/>
              </a:solidFill>
            </a:endParaRPr>
          </a:p>
        </p:txBody>
      </p:sp>
      <p:pic>
        <p:nvPicPr>
          <p:cNvPr id="4" name="Picture 3"/>
          <p:cNvPicPr>
            <a:picLocks noChangeAspect="1"/>
          </p:cNvPicPr>
          <p:nvPr/>
        </p:nvPicPr>
        <p:blipFill>
          <a:blip r:embed="rId3"/>
          <a:stretch>
            <a:fillRect/>
          </a:stretch>
        </p:blipFill>
        <p:spPr>
          <a:xfrm>
            <a:off x="11336694" y="6000807"/>
            <a:ext cx="742732" cy="729702"/>
          </a:xfrm>
          <a:prstGeom prst="rect">
            <a:avLst/>
          </a:prstGeom>
        </p:spPr>
      </p:pic>
    </p:spTree>
    <p:extLst>
      <p:ext uri="{BB962C8B-B14F-4D97-AF65-F5344CB8AC3E}">
        <p14:creationId xmlns:p14="http://schemas.microsoft.com/office/powerpoint/2010/main" val="36097551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Bootstrapping VM in Azure with Chef</a:t>
            </a:r>
          </a:p>
        </p:txBody>
      </p:sp>
    </p:spTree>
    <p:extLst>
      <p:ext uri="{BB962C8B-B14F-4D97-AF65-F5344CB8AC3E}">
        <p14:creationId xmlns:p14="http://schemas.microsoft.com/office/powerpoint/2010/main" val="388501044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Taking advantage of Chef with PowerShell DSC</a:t>
            </a:r>
            <a:endParaRPr lang="nl-BE" sz="4400" dirty="0"/>
          </a:p>
        </p:txBody>
      </p:sp>
      <p:sp>
        <p:nvSpPr>
          <p:cNvPr id="5" name="Text Placeholder 4"/>
          <p:cNvSpPr>
            <a:spLocks noGrp="1"/>
          </p:cNvSpPr>
          <p:nvPr>
            <p:ph sz="quarter" idx="10"/>
          </p:nvPr>
        </p:nvSpPr>
        <p:spPr>
          <a:xfrm>
            <a:off x="268288" y="1398397"/>
            <a:ext cx="11542503" cy="5355312"/>
          </a:xfrm>
        </p:spPr>
        <p:txBody>
          <a:bodyPr/>
          <a:lstStyle/>
          <a:p>
            <a:pPr lvl="1"/>
            <a:r>
              <a:rPr lang="en-US" sz="2800" dirty="0"/>
              <a:t>Admins who manage a mix of both Windows and Linux deployments can take advantage of DSC using Chef.</a:t>
            </a:r>
          </a:p>
          <a:p>
            <a:pPr lvl="1"/>
            <a:endParaRPr lang="en-US" sz="2800" dirty="0"/>
          </a:p>
          <a:p>
            <a:pPr lvl="1"/>
            <a:r>
              <a:rPr lang="en-US" sz="2800" dirty="0"/>
              <a:t>Preview of DSC cookbook which exposes DSC resources as Chef resources is available: </a:t>
            </a:r>
            <a:r>
              <a:rPr lang="en-US" sz="2800" dirty="0">
                <a:hlinkClick r:id="rId2"/>
              </a:rPr>
              <a:t>https://supermarket.getchef.com/cookbooks/dsc</a:t>
            </a:r>
            <a:endParaRPr lang="en-US" sz="2800" dirty="0"/>
          </a:p>
          <a:p>
            <a:pPr lvl="1"/>
            <a:endParaRPr lang="en-US" sz="2800" dirty="0"/>
          </a:p>
          <a:p>
            <a:pPr lvl="1"/>
            <a:r>
              <a:rPr lang="en-US" sz="2800" dirty="0"/>
              <a:t>All the DSC resources returned by get-</a:t>
            </a:r>
            <a:r>
              <a:rPr lang="en-US" sz="2800" dirty="0" err="1"/>
              <a:t>dscresource</a:t>
            </a:r>
            <a:r>
              <a:rPr lang="en-US" sz="2800" dirty="0"/>
              <a:t> can be managed by Chef using the cookbook.</a:t>
            </a:r>
          </a:p>
          <a:p>
            <a:pPr lvl="1"/>
            <a:endParaRPr lang="en-US" sz="2800" dirty="0"/>
          </a:p>
          <a:p>
            <a:pPr lvl="1"/>
            <a:r>
              <a:rPr lang="en-US" sz="2800" dirty="0"/>
              <a:t>Simple rules for transforming DSC resource into Chef resource published here: </a:t>
            </a:r>
            <a:r>
              <a:rPr lang="en-US" sz="2800" dirty="0">
                <a:hlinkClick r:id="rId3"/>
              </a:rPr>
              <a:t>https://github.com/opscode-cookbooks/dsc/blob/master/README.md</a:t>
            </a:r>
            <a:r>
              <a:rPr lang="en-US" sz="2800" dirty="0"/>
              <a:t> </a:t>
            </a:r>
            <a:endParaRPr lang="nl-BE" sz="3200" dirty="0"/>
          </a:p>
        </p:txBody>
      </p:sp>
      <p:pic>
        <p:nvPicPr>
          <p:cNvPr id="6" name="Picture 5"/>
          <p:cNvPicPr>
            <a:picLocks noChangeAspect="1"/>
          </p:cNvPicPr>
          <p:nvPr/>
        </p:nvPicPr>
        <p:blipFill>
          <a:blip r:embed="rId4"/>
          <a:stretch>
            <a:fillRect/>
          </a:stretch>
        </p:blipFill>
        <p:spPr>
          <a:xfrm>
            <a:off x="11336694" y="6000807"/>
            <a:ext cx="742732" cy="729702"/>
          </a:xfrm>
          <a:prstGeom prst="rect">
            <a:avLst/>
          </a:prstGeom>
        </p:spPr>
      </p:pic>
      <p:pic>
        <p:nvPicPr>
          <p:cNvPr id="7" name="Picture 6"/>
          <p:cNvPicPr>
            <a:picLocks noChangeAspect="1"/>
          </p:cNvPicPr>
          <p:nvPr/>
        </p:nvPicPr>
        <p:blipFill>
          <a:blip r:embed="rId5"/>
          <a:stretch>
            <a:fillRect/>
          </a:stretch>
        </p:blipFill>
        <p:spPr>
          <a:xfrm>
            <a:off x="10314623" y="5926160"/>
            <a:ext cx="865408" cy="865408"/>
          </a:xfrm>
          <a:prstGeom prst="rect">
            <a:avLst/>
          </a:prstGeom>
        </p:spPr>
      </p:pic>
    </p:spTree>
    <p:extLst>
      <p:ext uri="{BB962C8B-B14F-4D97-AF65-F5344CB8AC3E}">
        <p14:creationId xmlns:p14="http://schemas.microsoft.com/office/powerpoint/2010/main" val="24323020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Puppet on Azure</a:t>
            </a:r>
            <a:endParaRPr lang="nl-BE" dirty="0"/>
          </a:p>
        </p:txBody>
      </p:sp>
      <p:sp>
        <p:nvSpPr>
          <p:cNvPr id="2" name="Text Placeholder 1"/>
          <p:cNvSpPr>
            <a:spLocks noGrp="1"/>
          </p:cNvSpPr>
          <p:nvPr>
            <p:ph sz="quarter" idx="10"/>
          </p:nvPr>
        </p:nvSpPr>
        <p:spPr>
          <a:xfrm>
            <a:off x="268288" y="1398397"/>
            <a:ext cx="11542503" cy="5022914"/>
          </a:xfrm>
        </p:spPr>
        <p:txBody>
          <a:bodyPr/>
          <a:lstStyle/>
          <a:p>
            <a:pPr marL="0" indent="0">
              <a:buNone/>
            </a:pPr>
            <a:r>
              <a:rPr lang="en-US" sz="3600" dirty="0"/>
              <a:t>What is Puppet?: Puppet is a configuration management system that allows you to define the state of your IT infrastructure, then automatically enforces the correct state.</a:t>
            </a:r>
          </a:p>
          <a:p>
            <a:pPr marL="0" indent="0">
              <a:buNone/>
            </a:pPr>
            <a:endParaRPr lang="en-US" sz="3600" dirty="0"/>
          </a:p>
          <a:p>
            <a:pPr marL="0" indent="0">
              <a:buNone/>
            </a:pPr>
            <a:r>
              <a:rPr lang="en-US" sz="3600" dirty="0"/>
              <a:t>Key concepts</a:t>
            </a:r>
          </a:p>
          <a:p>
            <a:r>
              <a:rPr lang="en-US" sz="3200" dirty="0"/>
              <a:t>Supports easy to read declarative language.</a:t>
            </a:r>
          </a:p>
          <a:p>
            <a:r>
              <a:rPr lang="en-US" sz="3200" dirty="0"/>
              <a:t>Enforces desired state on the system.</a:t>
            </a:r>
          </a:p>
          <a:p>
            <a:r>
              <a:rPr lang="en-US" sz="3200" dirty="0"/>
              <a:t>Puppet Forge supports many ready to use modules.</a:t>
            </a:r>
            <a:endParaRPr lang="en-US" sz="3600" dirty="0"/>
          </a:p>
        </p:txBody>
      </p:sp>
      <p:pic>
        <p:nvPicPr>
          <p:cNvPr id="4" name="Picture 3"/>
          <p:cNvPicPr>
            <a:picLocks noChangeAspect="1"/>
          </p:cNvPicPr>
          <p:nvPr/>
        </p:nvPicPr>
        <p:blipFill>
          <a:blip r:embed="rId2"/>
          <a:stretch>
            <a:fillRect/>
          </a:stretch>
        </p:blipFill>
        <p:spPr>
          <a:xfrm>
            <a:off x="10750862" y="6081415"/>
            <a:ext cx="1441138" cy="672531"/>
          </a:xfrm>
          <a:prstGeom prst="rect">
            <a:avLst/>
          </a:prstGeom>
        </p:spPr>
      </p:pic>
      <p:pic>
        <p:nvPicPr>
          <p:cNvPr id="5" name="Picture 4"/>
          <p:cNvPicPr>
            <a:picLocks noChangeAspect="1"/>
          </p:cNvPicPr>
          <p:nvPr/>
        </p:nvPicPr>
        <p:blipFill>
          <a:blip r:embed="rId3"/>
          <a:stretch>
            <a:fillRect/>
          </a:stretch>
        </p:blipFill>
        <p:spPr>
          <a:xfrm>
            <a:off x="10578426" y="5040785"/>
            <a:ext cx="1613574" cy="900134"/>
          </a:xfrm>
          <a:prstGeom prst="rect">
            <a:avLst/>
          </a:prstGeom>
        </p:spPr>
      </p:pic>
    </p:spTree>
    <p:extLst>
      <p:ext uri="{BB962C8B-B14F-4D97-AF65-F5344CB8AC3E}">
        <p14:creationId xmlns:p14="http://schemas.microsoft.com/office/powerpoint/2010/main" val="300991890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Puppet concepts</a:t>
            </a:r>
            <a:endParaRPr lang="nl-BE" dirty="0"/>
          </a:p>
        </p:txBody>
      </p:sp>
      <p:sp>
        <p:nvSpPr>
          <p:cNvPr id="2" name="Text Placeholder 1"/>
          <p:cNvSpPr>
            <a:spLocks noGrp="1"/>
          </p:cNvSpPr>
          <p:nvPr>
            <p:ph sz="quarter" idx="10"/>
          </p:nvPr>
        </p:nvSpPr>
        <p:spPr>
          <a:xfrm>
            <a:off x="268288" y="1398397"/>
            <a:ext cx="11542503" cy="5355312"/>
          </a:xfrm>
        </p:spPr>
        <p:txBody>
          <a:bodyPr/>
          <a:lstStyle/>
          <a:p>
            <a:r>
              <a:rPr lang="en-US" sz="3200" b="1" dirty="0"/>
              <a:t>Manifest</a:t>
            </a:r>
            <a:r>
              <a:rPr lang="en-US" sz="3200" dirty="0"/>
              <a:t>: A file containing code written in the Puppet language and managing infrastructure and applications. Manifest contains resources and classes.</a:t>
            </a:r>
          </a:p>
          <a:p>
            <a:r>
              <a:rPr lang="en-US" sz="3200" b="1" dirty="0"/>
              <a:t>Resources</a:t>
            </a:r>
            <a:r>
              <a:rPr lang="en-US" sz="3200" dirty="0"/>
              <a:t>: A unit of configuration, whose state can be managed by Puppet.</a:t>
            </a:r>
          </a:p>
          <a:p>
            <a:r>
              <a:rPr lang="en-US" sz="3200" b="1" dirty="0"/>
              <a:t>Module</a:t>
            </a:r>
            <a:r>
              <a:rPr lang="en-US" sz="3200" dirty="0"/>
              <a:t>: A collection of classes, resource types, files, and templates  organized around a particular purpose.</a:t>
            </a:r>
          </a:p>
          <a:p>
            <a:r>
              <a:rPr lang="en-US" sz="3200" b="1" dirty="0"/>
              <a:t>Catalog</a:t>
            </a:r>
            <a:r>
              <a:rPr lang="en-US" sz="3200" dirty="0"/>
              <a:t>: A catalog is a document that describes the desired system state for one specific computer. Catalogs are compiled from manifests by a puppet master server and served to agent nodes.</a:t>
            </a:r>
          </a:p>
        </p:txBody>
      </p:sp>
      <p:pic>
        <p:nvPicPr>
          <p:cNvPr id="4" name="Picture 3"/>
          <p:cNvPicPr>
            <a:picLocks noChangeAspect="1"/>
          </p:cNvPicPr>
          <p:nvPr/>
        </p:nvPicPr>
        <p:blipFill>
          <a:blip r:embed="rId2"/>
          <a:stretch>
            <a:fillRect/>
          </a:stretch>
        </p:blipFill>
        <p:spPr>
          <a:xfrm>
            <a:off x="10750862" y="6081415"/>
            <a:ext cx="1441138" cy="672531"/>
          </a:xfrm>
          <a:prstGeom prst="rect">
            <a:avLst/>
          </a:prstGeom>
        </p:spPr>
      </p:pic>
    </p:spTree>
    <p:extLst>
      <p:ext uri="{BB962C8B-B14F-4D97-AF65-F5344CB8AC3E}">
        <p14:creationId xmlns:p14="http://schemas.microsoft.com/office/powerpoint/2010/main" val="19070446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Puppet architecture</a:t>
            </a:r>
            <a:endParaRPr lang="nl-BE" dirty="0"/>
          </a:p>
        </p:txBody>
      </p:sp>
      <p:pic>
        <p:nvPicPr>
          <p:cNvPr id="4" name="Picture 3"/>
          <p:cNvPicPr>
            <a:picLocks noChangeAspect="1"/>
          </p:cNvPicPr>
          <p:nvPr/>
        </p:nvPicPr>
        <p:blipFill>
          <a:blip r:embed="rId2"/>
          <a:stretch>
            <a:fillRect/>
          </a:stretch>
        </p:blipFill>
        <p:spPr>
          <a:xfrm>
            <a:off x="460256" y="1778351"/>
            <a:ext cx="5378478" cy="3944217"/>
          </a:xfrm>
          <a:prstGeom prst="rect">
            <a:avLst/>
          </a:prstGeom>
        </p:spPr>
      </p:pic>
      <p:sp>
        <p:nvSpPr>
          <p:cNvPr id="5" name="Rectangle 4"/>
          <p:cNvSpPr/>
          <p:nvPr/>
        </p:nvSpPr>
        <p:spPr>
          <a:xfrm>
            <a:off x="6097161" y="1394751"/>
            <a:ext cx="2545032" cy="135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Provisioning using Azure Puppet Module</a:t>
            </a:r>
            <a:endParaRPr lang="en-US" b="1" dirty="0"/>
          </a:p>
        </p:txBody>
      </p:sp>
      <p:sp>
        <p:nvSpPr>
          <p:cNvPr id="6" name="Rectangle 5"/>
          <p:cNvSpPr/>
          <p:nvPr/>
        </p:nvSpPr>
        <p:spPr>
          <a:xfrm>
            <a:off x="6097161" y="3067033"/>
            <a:ext cx="2545032" cy="142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Bootstrapping Puppet agent using Puppet Extension</a:t>
            </a:r>
            <a:endParaRPr lang="en-US" b="1" dirty="0"/>
          </a:p>
        </p:txBody>
      </p:sp>
      <p:sp>
        <p:nvSpPr>
          <p:cNvPr id="7" name="Rectangle 6"/>
          <p:cNvSpPr/>
          <p:nvPr/>
        </p:nvSpPr>
        <p:spPr>
          <a:xfrm>
            <a:off x="6019899" y="4813455"/>
            <a:ext cx="2622294" cy="1451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Leveraging </a:t>
            </a:r>
            <a:r>
              <a:rPr lang="en-US" b="1" dirty="0"/>
              <a:t>DSC resources </a:t>
            </a:r>
            <a:r>
              <a:rPr lang="en-US" dirty="0"/>
              <a:t>using </a:t>
            </a:r>
            <a:r>
              <a:rPr lang="en-US" b="1" dirty="0"/>
              <a:t>Puppet</a:t>
            </a:r>
          </a:p>
        </p:txBody>
      </p:sp>
      <p:sp>
        <p:nvSpPr>
          <p:cNvPr id="8" name="Rectangle 7"/>
          <p:cNvSpPr/>
          <p:nvPr/>
        </p:nvSpPr>
        <p:spPr>
          <a:xfrm>
            <a:off x="9163028" y="1651043"/>
            <a:ext cx="2545032" cy="73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Managing Infrastructure</a:t>
            </a:r>
            <a:endParaRPr lang="en-US" b="1" dirty="0"/>
          </a:p>
        </p:txBody>
      </p:sp>
      <p:sp>
        <p:nvSpPr>
          <p:cNvPr id="9" name="Rectangle 8"/>
          <p:cNvSpPr/>
          <p:nvPr/>
        </p:nvSpPr>
        <p:spPr>
          <a:xfrm>
            <a:off x="9163028" y="3390109"/>
            <a:ext cx="2545032" cy="715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Bootstrap Agents</a:t>
            </a:r>
            <a:endParaRPr lang="en-US" b="1" dirty="0"/>
          </a:p>
        </p:txBody>
      </p:sp>
      <p:sp>
        <p:nvSpPr>
          <p:cNvPr id="10" name="Rectangle 9"/>
          <p:cNvSpPr/>
          <p:nvPr/>
        </p:nvSpPr>
        <p:spPr>
          <a:xfrm>
            <a:off x="9163028" y="5164783"/>
            <a:ext cx="2622294" cy="66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Customize VM</a:t>
            </a:r>
            <a:endParaRPr lang="en-US" b="1" dirty="0"/>
          </a:p>
        </p:txBody>
      </p:sp>
      <p:sp>
        <p:nvSpPr>
          <p:cNvPr id="11" name="TextBox 10"/>
          <p:cNvSpPr txBox="1"/>
          <p:nvPr/>
        </p:nvSpPr>
        <p:spPr>
          <a:xfrm>
            <a:off x="6077177" y="766887"/>
            <a:ext cx="250773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Puppet Options</a:t>
            </a:r>
            <a:endParaRPr lang="nl-BE" sz="2400" dirty="0" err="1">
              <a:gradFill>
                <a:gsLst>
                  <a:gs pos="2917">
                    <a:schemeClr val="tx1"/>
                  </a:gs>
                  <a:gs pos="30000">
                    <a:schemeClr val="tx1"/>
                  </a:gs>
                </a:gsLst>
                <a:lin ang="5400000" scaled="0"/>
              </a:gradFill>
            </a:endParaRPr>
          </a:p>
        </p:txBody>
      </p:sp>
      <p:sp>
        <p:nvSpPr>
          <p:cNvPr id="12" name="TextBox 11"/>
          <p:cNvSpPr txBox="1"/>
          <p:nvPr/>
        </p:nvSpPr>
        <p:spPr>
          <a:xfrm>
            <a:off x="9111782" y="755255"/>
            <a:ext cx="272478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Puppet Workflow</a:t>
            </a:r>
            <a:endParaRPr lang="nl-BE" sz="2400" dirty="0" err="1">
              <a:gradFill>
                <a:gsLst>
                  <a:gs pos="2917">
                    <a:schemeClr val="tx1"/>
                  </a:gs>
                  <a:gs pos="30000">
                    <a:schemeClr val="tx1"/>
                  </a:gs>
                </a:gsLst>
                <a:lin ang="5400000" scaled="0"/>
              </a:gradFill>
            </a:endParaRPr>
          </a:p>
        </p:txBody>
      </p:sp>
      <p:cxnSp>
        <p:nvCxnSpPr>
          <p:cNvPr id="13" name="Straight Connector 12"/>
          <p:cNvCxnSpPr/>
          <p:nvPr/>
        </p:nvCxnSpPr>
        <p:spPr>
          <a:xfrm flipH="1">
            <a:off x="8845854" y="454047"/>
            <a:ext cx="56756" cy="618638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Arrow: Down 13"/>
          <p:cNvSpPr/>
          <p:nvPr/>
        </p:nvSpPr>
        <p:spPr bwMode="auto">
          <a:xfrm>
            <a:off x="10209749" y="2667526"/>
            <a:ext cx="542334" cy="567558"/>
          </a:xfrm>
          <a:prstGeom prst="downArrow">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B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Arrow: Down 14"/>
          <p:cNvSpPr/>
          <p:nvPr/>
        </p:nvSpPr>
        <p:spPr bwMode="auto">
          <a:xfrm>
            <a:off x="10209749" y="4391867"/>
            <a:ext cx="542334" cy="567558"/>
          </a:xfrm>
          <a:prstGeom prst="downArrow">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B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3"/>
          <a:stretch>
            <a:fillRect/>
          </a:stretch>
        </p:blipFill>
        <p:spPr>
          <a:xfrm>
            <a:off x="10750862" y="6081415"/>
            <a:ext cx="1441138" cy="672531"/>
          </a:xfrm>
          <a:prstGeom prst="rect">
            <a:avLst/>
          </a:prstGeom>
        </p:spPr>
      </p:pic>
    </p:spTree>
    <p:extLst>
      <p:ext uri="{BB962C8B-B14F-4D97-AF65-F5344CB8AC3E}">
        <p14:creationId xmlns:p14="http://schemas.microsoft.com/office/powerpoint/2010/main" val="116011136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Install Puppet Master</a:t>
            </a:r>
            <a:endParaRPr lang="nl-BE" dirty="0"/>
          </a:p>
        </p:txBody>
      </p:sp>
      <p:sp>
        <p:nvSpPr>
          <p:cNvPr id="2" name="Text Placeholder 1"/>
          <p:cNvSpPr>
            <a:spLocks noGrp="1"/>
          </p:cNvSpPr>
          <p:nvPr>
            <p:ph sz="quarter" idx="10"/>
          </p:nvPr>
        </p:nvSpPr>
        <p:spPr>
          <a:xfrm>
            <a:off x="268288" y="1398397"/>
            <a:ext cx="11542503" cy="5416868"/>
          </a:xfrm>
        </p:spPr>
        <p:txBody>
          <a:bodyPr/>
          <a:lstStyle/>
          <a:p>
            <a:pPr lvl="1"/>
            <a:r>
              <a:rPr lang="en-US" sz="2000" dirty="0"/>
              <a:t>Step1: Setting up Puppet Master</a:t>
            </a:r>
          </a:p>
          <a:p>
            <a:pPr lvl="1"/>
            <a:endParaRPr lang="en-US" sz="2000" dirty="0"/>
          </a:p>
          <a:p>
            <a:pPr lvl="1"/>
            <a:r>
              <a:rPr lang="en-US" sz="2000" dirty="0"/>
              <a:t>Select the Puppet Master Image from Azure </a:t>
            </a:r>
            <a:r>
              <a:rPr lang="en-US" sz="2000" dirty="0" err="1"/>
              <a:t>Galler</a:t>
            </a:r>
            <a:r>
              <a:rPr lang="en-US" sz="2000" dirty="0"/>
              <a:t> . Note: Provide a lowercase cloud service and VM name for the Puppet Master.</a:t>
            </a:r>
          </a:p>
          <a:p>
            <a:pPr lvl="1"/>
            <a:endParaRPr lang="en-US" sz="2000" dirty="0"/>
          </a:p>
          <a:p>
            <a:pPr lvl="1"/>
            <a:r>
              <a:rPr lang="en-US" sz="2000" dirty="0"/>
              <a:t>Add the following end points on the Puppet Master VM:</a:t>
            </a:r>
          </a:p>
          <a:p>
            <a:pPr marL="336145" lvl="1" indent="0">
              <a:buNone/>
            </a:pPr>
            <a:r>
              <a:rPr lang="en-US" sz="2000" dirty="0"/>
              <a:t>	443 for HTTPS</a:t>
            </a:r>
          </a:p>
          <a:p>
            <a:pPr marL="336145" lvl="1" indent="0">
              <a:buNone/>
            </a:pPr>
            <a:r>
              <a:rPr lang="en-US" sz="2000" dirty="0"/>
              <a:t>	8140 for Puppet</a:t>
            </a:r>
          </a:p>
          <a:p>
            <a:pPr marL="336145" lvl="1" indent="0">
              <a:buNone/>
            </a:pPr>
            <a:r>
              <a:rPr lang="en-US" sz="2000" dirty="0"/>
              <a:t>	61613 for </a:t>
            </a:r>
            <a:r>
              <a:rPr lang="en-US" sz="2000" dirty="0" err="1"/>
              <a:t>MCollective</a:t>
            </a:r>
            <a:endParaRPr lang="en-US" sz="2000" dirty="0"/>
          </a:p>
          <a:p>
            <a:pPr lvl="1"/>
            <a:endParaRPr lang="en-US" sz="2000" dirty="0"/>
          </a:p>
          <a:p>
            <a:pPr lvl="1"/>
            <a:r>
              <a:rPr lang="en-US" sz="2000" dirty="0"/>
              <a:t>Browse to the Puppet master VM and retrieve the user name and password for PE console:</a:t>
            </a:r>
          </a:p>
          <a:p>
            <a:pPr lvl="1"/>
            <a:r>
              <a:rPr lang="en-US" sz="2000" dirty="0"/>
              <a:t>User login is located in the file: /</a:t>
            </a:r>
            <a:r>
              <a:rPr lang="en-US" sz="2000" dirty="0" err="1"/>
              <a:t>etc</a:t>
            </a:r>
            <a:r>
              <a:rPr lang="en-US" sz="2000" dirty="0"/>
              <a:t>/</a:t>
            </a:r>
            <a:r>
              <a:rPr lang="en-US" sz="2000" dirty="0" err="1"/>
              <a:t>puppetlabs</a:t>
            </a:r>
            <a:r>
              <a:rPr lang="en-US" sz="2000" dirty="0"/>
              <a:t>/installer/</a:t>
            </a:r>
            <a:r>
              <a:rPr lang="en-US" sz="2000" dirty="0" err="1"/>
              <a:t>answers.install</a:t>
            </a:r>
            <a:r>
              <a:rPr lang="en-US" sz="2000" dirty="0"/>
              <a:t> (admin@&lt;VM name&gt;.cloudapp.net)</a:t>
            </a:r>
          </a:p>
          <a:p>
            <a:pPr lvl="1"/>
            <a:r>
              <a:rPr lang="en-US" sz="2000" dirty="0"/>
              <a:t>Password is located in the file /</a:t>
            </a:r>
            <a:r>
              <a:rPr lang="en-US" sz="2000" dirty="0" err="1"/>
              <a:t>etc</a:t>
            </a:r>
            <a:r>
              <a:rPr lang="en-US" sz="2000" dirty="0"/>
              <a:t>/</a:t>
            </a:r>
            <a:r>
              <a:rPr lang="en-US" sz="2000" dirty="0" err="1"/>
              <a:t>puppetlabs</a:t>
            </a:r>
            <a:r>
              <a:rPr lang="en-US" sz="2000" dirty="0"/>
              <a:t>/installer/</a:t>
            </a:r>
            <a:r>
              <a:rPr lang="en-US" sz="2000" dirty="0" err="1"/>
              <a:t>database_info.install</a:t>
            </a:r>
            <a:endParaRPr lang="en-US" sz="2000" dirty="0"/>
          </a:p>
          <a:p>
            <a:pPr lvl="1"/>
            <a:endParaRPr lang="en-US" sz="2000" dirty="0"/>
          </a:p>
          <a:p>
            <a:pPr lvl="1"/>
            <a:r>
              <a:rPr lang="en-US" sz="2000" dirty="0"/>
              <a:t>Wait for 10 </a:t>
            </a:r>
            <a:r>
              <a:rPr lang="en-US" sz="2000" dirty="0" err="1"/>
              <a:t>minutess</a:t>
            </a:r>
            <a:r>
              <a:rPr lang="en-US" sz="2000" dirty="0"/>
              <a:t> and login to PE console: https://&lt;cloudservicename&gt;.cloudapp.net</a:t>
            </a:r>
          </a:p>
        </p:txBody>
      </p:sp>
      <p:pic>
        <p:nvPicPr>
          <p:cNvPr id="4" name="Picture 3"/>
          <p:cNvPicPr>
            <a:picLocks noChangeAspect="1"/>
          </p:cNvPicPr>
          <p:nvPr/>
        </p:nvPicPr>
        <p:blipFill>
          <a:blip r:embed="rId2"/>
          <a:stretch>
            <a:fillRect/>
          </a:stretch>
        </p:blipFill>
        <p:spPr>
          <a:xfrm>
            <a:off x="10750862" y="6081415"/>
            <a:ext cx="1441138" cy="672531"/>
          </a:xfrm>
          <a:prstGeom prst="rect">
            <a:avLst/>
          </a:prstGeom>
        </p:spPr>
      </p:pic>
    </p:spTree>
    <p:extLst>
      <p:ext uri="{BB962C8B-B14F-4D97-AF65-F5344CB8AC3E}">
        <p14:creationId xmlns:p14="http://schemas.microsoft.com/office/powerpoint/2010/main" val="305436474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Install Puppet Agent</a:t>
            </a:r>
            <a:endParaRPr lang="nl-BE" dirty="0"/>
          </a:p>
        </p:txBody>
      </p:sp>
      <p:sp>
        <p:nvSpPr>
          <p:cNvPr id="2" name="Text Placeholder 1"/>
          <p:cNvSpPr>
            <a:spLocks noGrp="1"/>
          </p:cNvSpPr>
          <p:nvPr>
            <p:ph sz="quarter" idx="10"/>
          </p:nvPr>
        </p:nvSpPr>
        <p:spPr>
          <a:xfrm>
            <a:off x="268288" y="1398397"/>
            <a:ext cx="11542503" cy="5466112"/>
          </a:xfrm>
        </p:spPr>
        <p:txBody>
          <a:bodyPr/>
          <a:lstStyle/>
          <a:p>
            <a:pPr lvl="1"/>
            <a:r>
              <a:rPr lang="en-US" dirty="0"/>
              <a:t>Setting up Puppet agent from the Azure Portal</a:t>
            </a:r>
          </a:p>
          <a:p>
            <a:pPr lvl="2"/>
            <a:r>
              <a:rPr lang="en-US" dirty="0"/>
              <a:t>Select any windows VM, add Puppet extension with input: </a:t>
            </a:r>
            <a:r>
              <a:rPr lang="en-US" dirty="0">
                <a:hlinkClick r:id="rId2"/>
              </a:rPr>
              <a:t>puppetmastername.cloudapp.net</a:t>
            </a:r>
            <a:endParaRPr lang="en-US" dirty="0"/>
          </a:p>
          <a:p>
            <a:pPr lvl="1"/>
            <a:r>
              <a:rPr lang="en-US" dirty="0"/>
              <a:t>Setting up Puppet Agent from Azure </a:t>
            </a:r>
            <a:r>
              <a:rPr lang="en-US" dirty="0" err="1"/>
              <a:t>Powershell</a:t>
            </a:r>
            <a:r>
              <a:rPr lang="en-US" dirty="0"/>
              <a:t>:</a:t>
            </a:r>
          </a:p>
          <a:p>
            <a:pPr lvl="2"/>
            <a:r>
              <a:rPr lang="en-US" dirty="0"/>
              <a:t>VM = get-</a:t>
            </a:r>
            <a:r>
              <a:rPr lang="en-US" dirty="0" err="1"/>
              <a:t>AzureVM</a:t>
            </a:r>
            <a:r>
              <a:rPr lang="en-US" dirty="0"/>
              <a:t> -</a:t>
            </a:r>
            <a:r>
              <a:rPr lang="en-US" dirty="0" err="1"/>
              <a:t>ServiceName</a:t>
            </a:r>
            <a:r>
              <a:rPr lang="en-US" dirty="0"/>
              <a:t> $</a:t>
            </a:r>
            <a:r>
              <a:rPr lang="en-US" dirty="0" err="1"/>
              <a:t>svcName</a:t>
            </a:r>
            <a:r>
              <a:rPr lang="en-US" dirty="0"/>
              <a:t> -Name $name </a:t>
            </a:r>
          </a:p>
          <a:p>
            <a:pPr lvl="2"/>
            <a:r>
              <a:rPr lang="en-US" dirty="0"/>
              <a:t>Set-</a:t>
            </a:r>
            <a:r>
              <a:rPr lang="en-US" dirty="0" err="1"/>
              <a:t>AzureVMPuppetExtension</a:t>
            </a:r>
            <a:r>
              <a:rPr lang="en-US" dirty="0"/>
              <a:t> –</a:t>
            </a:r>
            <a:r>
              <a:rPr lang="en-US" dirty="0" err="1"/>
              <a:t>PuppetMasterServer</a:t>
            </a:r>
            <a:r>
              <a:rPr lang="en-US" dirty="0"/>
              <a:t> $</a:t>
            </a:r>
            <a:r>
              <a:rPr lang="en-US" dirty="0" err="1"/>
              <a:t>puppetmaster</a:t>
            </a:r>
            <a:r>
              <a:rPr lang="en-US" dirty="0"/>
              <a:t> –VM: $</a:t>
            </a:r>
            <a:r>
              <a:rPr lang="en-US" dirty="0" err="1"/>
              <a:t>vm</a:t>
            </a:r>
            <a:endParaRPr lang="en-US" dirty="0"/>
          </a:p>
          <a:p>
            <a:pPr lvl="2"/>
            <a:r>
              <a:rPr lang="en-US" dirty="0"/>
              <a:t>Update-</a:t>
            </a:r>
            <a:r>
              <a:rPr lang="en-US" dirty="0" err="1"/>
              <a:t>AzureVM</a:t>
            </a:r>
            <a:r>
              <a:rPr lang="en-US" dirty="0"/>
              <a:t> -VM $vm.VM -</a:t>
            </a:r>
            <a:r>
              <a:rPr lang="en-US" dirty="0" err="1"/>
              <a:t>ServiceName</a:t>
            </a:r>
            <a:r>
              <a:rPr lang="en-US" dirty="0"/>
              <a:t> $</a:t>
            </a:r>
            <a:r>
              <a:rPr lang="en-US" dirty="0" err="1"/>
              <a:t>svcName</a:t>
            </a:r>
            <a:r>
              <a:rPr lang="en-US" dirty="0"/>
              <a:t> -Name $name</a:t>
            </a:r>
          </a:p>
          <a:p>
            <a:endParaRPr lang="nl-BE" dirty="0"/>
          </a:p>
        </p:txBody>
      </p:sp>
      <p:pic>
        <p:nvPicPr>
          <p:cNvPr id="4" name="Picture 3"/>
          <p:cNvPicPr>
            <a:picLocks noChangeAspect="1"/>
          </p:cNvPicPr>
          <p:nvPr/>
        </p:nvPicPr>
        <p:blipFill>
          <a:blip r:embed="rId3"/>
          <a:stretch>
            <a:fillRect/>
          </a:stretch>
        </p:blipFill>
        <p:spPr>
          <a:xfrm>
            <a:off x="10750862" y="6081415"/>
            <a:ext cx="1441138" cy="672531"/>
          </a:xfrm>
          <a:prstGeom prst="rect">
            <a:avLst/>
          </a:prstGeom>
        </p:spPr>
      </p:pic>
    </p:spTree>
    <p:extLst>
      <p:ext uri="{BB962C8B-B14F-4D97-AF65-F5344CB8AC3E}">
        <p14:creationId xmlns:p14="http://schemas.microsoft.com/office/powerpoint/2010/main" val="5877394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Bootstrapping VM in Azure with Puppet</a:t>
            </a:r>
            <a:endParaRPr lang="en-US" dirty="0"/>
          </a:p>
        </p:txBody>
      </p:sp>
    </p:spTree>
    <p:extLst>
      <p:ext uri="{BB962C8B-B14F-4D97-AF65-F5344CB8AC3E}">
        <p14:creationId xmlns:p14="http://schemas.microsoft.com/office/powerpoint/2010/main" val="32174149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End-to-end DevOps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1471" y="2829829"/>
            <a:ext cx="1683738" cy="152217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1725" y="2849991"/>
            <a:ext cx="1737326" cy="1577832"/>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38967" y="3778203"/>
            <a:ext cx="243805" cy="20061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8386" y="1555399"/>
            <a:ext cx="4352355" cy="4358325"/>
          </a:xfrm>
          <a:prstGeom prst="rect">
            <a:avLst/>
          </a:prstGeom>
        </p:spPr>
      </p:pic>
      <p:sp>
        <p:nvSpPr>
          <p:cNvPr id="10" name="TextBox 9"/>
          <p:cNvSpPr txBox="1"/>
          <p:nvPr/>
        </p:nvSpPr>
        <p:spPr>
          <a:xfrm>
            <a:off x="2157636" y="1745210"/>
            <a:ext cx="809048" cy="452590"/>
          </a:xfrm>
          <a:prstGeom prst="rect">
            <a:avLst/>
          </a:prstGeom>
          <a:noFill/>
        </p:spPr>
        <p:txBody>
          <a:bodyPr wrap="square" rtlCol="0">
            <a:spAutoFit/>
          </a:bodyPr>
          <a:lstStyle/>
          <a:p>
            <a:pPr>
              <a:defRPr/>
            </a:pPr>
            <a:r>
              <a:rPr lang="en-US" sz="2353" kern="0" dirty="0">
                <a:latin typeface="Segoe UI Light"/>
                <a:cs typeface="Arial" pitchFamily="34" charset="0"/>
              </a:rPr>
              <a:t>Plan</a:t>
            </a:r>
          </a:p>
        </p:txBody>
      </p:sp>
      <p:sp>
        <p:nvSpPr>
          <p:cNvPr id="11" name="TextBox 10"/>
          <p:cNvSpPr txBox="1"/>
          <p:nvPr/>
        </p:nvSpPr>
        <p:spPr>
          <a:xfrm>
            <a:off x="1645397" y="1488743"/>
            <a:ext cx="586481" cy="965524"/>
          </a:xfrm>
          <a:prstGeom prst="rect">
            <a:avLst/>
          </a:prstGeom>
          <a:noFill/>
        </p:spPr>
        <p:txBody>
          <a:bodyPr wrap="none" rtlCol="0">
            <a:spAutoFit/>
          </a:bodyPr>
          <a:lstStyle/>
          <a:p>
            <a:r>
              <a:rPr lang="en-US" sz="5686" dirty="0">
                <a:latin typeface="Arial" pitchFamily="34" charset="0"/>
                <a:cs typeface="Arial" pitchFamily="34" charset="0"/>
              </a:rPr>
              <a:t>1</a:t>
            </a:r>
          </a:p>
        </p:txBody>
      </p:sp>
      <p:sp>
        <p:nvSpPr>
          <p:cNvPr id="12" name="TextBox 11"/>
          <p:cNvSpPr txBox="1"/>
          <p:nvPr/>
        </p:nvSpPr>
        <p:spPr>
          <a:xfrm>
            <a:off x="8810513" y="1653341"/>
            <a:ext cx="2326443" cy="452590"/>
          </a:xfrm>
          <a:prstGeom prst="rect">
            <a:avLst/>
          </a:prstGeom>
          <a:noFill/>
        </p:spPr>
        <p:txBody>
          <a:bodyPr wrap="square" rtlCol="0">
            <a:spAutoFit/>
          </a:bodyPr>
          <a:lstStyle/>
          <a:p>
            <a:pPr>
              <a:defRPr/>
            </a:pPr>
            <a:r>
              <a:rPr lang="en-US" sz="2353" kern="0" dirty="0">
                <a:latin typeface="Segoe UI Light"/>
                <a:cs typeface="Arial" pitchFamily="34" charset="0"/>
              </a:rPr>
              <a:t>Monitor + Learn</a:t>
            </a:r>
          </a:p>
        </p:txBody>
      </p:sp>
      <p:sp>
        <p:nvSpPr>
          <p:cNvPr id="13" name="TextBox 12"/>
          <p:cNvSpPr txBox="1"/>
          <p:nvPr/>
        </p:nvSpPr>
        <p:spPr>
          <a:xfrm>
            <a:off x="8951381" y="5582944"/>
            <a:ext cx="1186703" cy="452590"/>
          </a:xfrm>
          <a:prstGeom prst="rect">
            <a:avLst/>
          </a:prstGeom>
          <a:noFill/>
        </p:spPr>
        <p:txBody>
          <a:bodyPr wrap="square" rtlCol="0">
            <a:spAutoFit/>
          </a:bodyPr>
          <a:lstStyle/>
          <a:p>
            <a:pPr>
              <a:defRPr/>
            </a:pPr>
            <a:r>
              <a:rPr lang="en-US" sz="2353" b="1" kern="0" dirty="0">
                <a:solidFill>
                  <a:srgbClr val="0FF100"/>
                </a:solidFill>
                <a:latin typeface="Segoe UI Light"/>
                <a:cs typeface="Arial" pitchFamily="34" charset="0"/>
              </a:rPr>
              <a:t>Release</a:t>
            </a:r>
          </a:p>
        </p:txBody>
      </p:sp>
      <p:sp>
        <p:nvSpPr>
          <p:cNvPr id="14" name="TextBox 13"/>
          <p:cNvSpPr txBox="1"/>
          <p:nvPr/>
        </p:nvSpPr>
        <p:spPr>
          <a:xfrm>
            <a:off x="2405010" y="5643289"/>
            <a:ext cx="2098401" cy="452590"/>
          </a:xfrm>
          <a:prstGeom prst="rect">
            <a:avLst/>
          </a:prstGeom>
          <a:noFill/>
        </p:spPr>
        <p:txBody>
          <a:bodyPr wrap="square" rtlCol="0">
            <a:spAutoFit/>
          </a:bodyPr>
          <a:lstStyle/>
          <a:p>
            <a:pPr>
              <a:defRPr/>
            </a:pPr>
            <a:r>
              <a:rPr lang="en-US" sz="2353" b="1" kern="0" dirty="0">
                <a:solidFill>
                  <a:srgbClr val="0FF100"/>
                </a:solidFill>
                <a:latin typeface="Segoe UI Light"/>
                <a:cs typeface="Arial" pitchFamily="34" charset="0"/>
              </a:rPr>
              <a:t>Develop + Test</a:t>
            </a:r>
          </a:p>
        </p:txBody>
      </p:sp>
      <p:sp>
        <p:nvSpPr>
          <p:cNvPr id="15" name="TextBox 14"/>
          <p:cNvSpPr txBox="1"/>
          <p:nvPr/>
        </p:nvSpPr>
        <p:spPr>
          <a:xfrm>
            <a:off x="1822146" y="5386822"/>
            <a:ext cx="586481" cy="965524"/>
          </a:xfrm>
          <a:prstGeom prst="rect">
            <a:avLst/>
          </a:prstGeom>
          <a:noFill/>
        </p:spPr>
        <p:txBody>
          <a:bodyPr wrap="none" rtlCol="0">
            <a:spAutoFit/>
          </a:bodyPr>
          <a:lstStyle/>
          <a:p>
            <a:r>
              <a:rPr lang="en-US" sz="5686" dirty="0">
                <a:solidFill>
                  <a:srgbClr val="0FF100"/>
                </a:solidFill>
                <a:latin typeface="Arial" pitchFamily="34" charset="0"/>
                <a:cs typeface="Arial" pitchFamily="34" charset="0"/>
              </a:rPr>
              <a:t>2</a:t>
            </a:r>
          </a:p>
        </p:txBody>
      </p:sp>
      <p:sp>
        <p:nvSpPr>
          <p:cNvPr id="16" name="TextBox 15"/>
          <p:cNvSpPr txBox="1"/>
          <p:nvPr/>
        </p:nvSpPr>
        <p:spPr>
          <a:xfrm>
            <a:off x="866855" y="3524880"/>
            <a:ext cx="2049952" cy="380175"/>
          </a:xfrm>
          <a:prstGeom prst="rect">
            <a:avLst/>
          </a:prstGeom>
          <a:noFill/>
        </p:spPr>
        <p:txBody>
          <a:bodyPr wrap="square" lIns="0" tIns="0" rIns="0" bIns="0" rtlCol="0">
            <a:spAutoFit/>
          </a:bodyPr>
          <a:lstStyle/>
          <a:p>
            <a:pPr algn="r" defTabSz="1242922">
              <a:lnSpc>
                <a:spcPct val="90000"/>
              </a:lnSpc>
              <a:defRPr/>
            </a:pPr>
            <a:r>
              <a:rPr lang="en-US" sz="2745" dirty="0">
                <a:latin typeface="+mj-lt"/>
                <a:cs typeface="Segoe UI Semilight" panose="020B0402040204020203" pitchFamily="34" charset="0"/>
              </a:rPr>
              <a:t>Development</a:t>
            </a:r>
          </a:p>
        </p:txBody>
      </p:sp>
      <p:sp>
        <p:nvSpPr>
          <p:cNvPr id="17" name="TextBox 16"/>
          <p:cNvSpPr txBox="1"/>
          <p:nvPr/>
        </p:nvSpPr>
        <p:spPr>
          <a:xfrm>
            <a:off x="9102073" y="3524880"/>
            <a:ext cx="1693148" cy="380175"/>
          </a:xfrm>
          <a:prstGeom prst="rect">
            <a:avLst/>
          </a:prstGeom>
          <a:noFill/>
        </p:spPr>
        <p:txBody>
          <a:bodyPr wrap="square" lIns="0" tIns="0" rIns="0" bIns="0" rtlCol="0">
            <a:spAutoFit/>
          </a:bodyPr>
          <a:lstStyle/>
          <a:p>
            <a:pPr defTabSz="1242922">
              <a:lnSpc>
                <a:spcPct val="90000"/>
              </a:lnSpc>
              <a:defRPr/>
            </a:pPr>
            <a:r>
              <a:rPr lang="en-US" sz="2745" dirty="0">
                <a:latin typeface="+mj-lt"/>
                <a:cs typeface="Segoe UI Semilight" panose="020B0402040204020203" pitchFamily="34" charset="0"/>
              </a:rPr>
              <a:t>Operations</a:t>
            </a:r>
          </a:p>
        </p:txBody>
      </p:sp>
      <p:sp>
        <p:nvSpPr>
          <p:cNvPr id="18" name="TextBox 17"/>
          <p:cNvSpPr txBox="1"/>
          <p:nvPr/>
        </p:nvSpPr>
        <p:spPr>
          <a:xfrm>
            <a:off x="8210324" y="1396874"/>
            <a:ext cx="586481" cy="965524"/>
          </a:xfrm>
          <a:prstGeom prst="rect">
            <a:avLst/>
          </a:prstGeom>
          <a:noFill/>
        </p:spPr>
        <p:txBody>
          <a:bodyPr wrap="none" rtlCol="0">
            <a:spAutoFit/>
          </a:bodyPr>
          <a:lstStyle/>
          <a:p>
            <a:r>
              <a:rPr lang="en-US" sz="5686" dirty="0">
                <a:latin typeface="Arial" pitchFamily="34" charset="0"/>
                <a:cs typeface="Arial" pitchFamily="34" charset="0"/>
              </a:rPr>
              <a:t>4</a:t>
            </a:r>
          </a:p>
        </p:txBody>
      </p:sp>
      <p:sp>
        <p:nvSpPr>
          <p:cNvPr id="19" name="TextBox 18"/>
          <p:cNvSpPr txBox="1"/>
          <p:nvPr/>
        </p:nvSpPr>
        <p:spPr>
          <a:xfrm>
            <a:off x="8389611" y="5320566"/>
            <a:ext cx="586481" cy="965524"/>
          </a:xfrm>
          <a:prstGeom prst="rect">
            <a:avLst/>
          </a:prstGeom>
          <a:noFill/>
        </p:spPr>
        <p:txBody>
          <a:bodyPr wrap="none" rtlCol="0">
            <a:spAutoFit/>
          </a:bodyPr>
          <a:lstStyle/>
          <a:p>
            <a:r>
              <a:rPr lang="en-US" sz="5686" dirty="0">
                <a:solidFill>
                  <a:srgbClr val="0FF100"/>
                </a:solidFill>
                <a:latin typeface="Arial" pitchFamily="34" charset="0"/>
                <a:cs typeface="Arial" pitchFamily="34" charset="0"/>
              </a:rPr>
              <a:t>3</a:t>
            </a:r>
          </a:p>
        </p:txBody>
      </p:sp>
      <p:sp>
        <p:nvSpPr>
          <p:cNvPr id="20" name="Freeform 10"/>
          <p:cNvSpPr>
            <a:spLocks/>
          </p:cNvSpPr>
          <p:nvPr/>
        </p:nvSpPr>
        <p:spPr bwMode="auto">
          <a:xfrm>
            <a:off x="3749701" y="3732274"/>
            <a:ext cx="2259738" cy="2261294"/>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a:defRPr/>
            </a:pPr>
            <a:endParaRPr lang="en-US" sz="1765" kern="0">
              <a:gradFill>
                <a:gsLst>
                  <a:gs pos="57576">
                    <a:srgbClr val="FFFFFF"/>
                  </a:gs>
                  <a:gs pos="35000">
                    <a:srgbClr val="FFFFFF"/>
                  </a:gs>
                </a:gsLst>
                <a:lin ang="5400000" scaled="0"/>
              </a:gradFill>
              <a:latin typeface="Segoe UI Semilight"/>
            </a:endParaRPr>
          </a:p>
        </p:txBody>
      </p:sp>
      <p:sp>
        <p:nvSpPr>
          <p:cNvPr id="21" name="Freeform 13"/>
          <p:cNvSpPr>
            <a:spLocks/>
          </p:cNvSpPr>
          <p:nvPr/>
        </p:nvSpPr>
        <p:spPr bwMode="auto">
          <a:xfrm>
            <a:off x="6009439" y="1472536"/>
            <a:ext cx="2259738" cy="2259738"/>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89642" tIns="44821" rIns="89642" bIns="44821" numCol="1" anchor="t" anchorCtr="0" compatLnSpc="1">
            <a:prstTxWarp prst="textNoShape">
              <a:avLst/>
            </a:prstTxWarp>
          </a:bodyPr>
          <a:lstStyle/>
          <a:p>
            <a:pPr>
              <a:defRPr/>
            </a:pPr>
            <a:endParaRPr lang="en-US" sz="1765" kern="0">
              <a:gradFill>
                <a:gsLst>
                  <a:gs pos="57576">
                    <a:srgbClr val="FFFFFF"/>
                  </a:gs>
                  <a:gs pos="35000">
                    <a:srgbClr val="FFFFFF"/>
                  </a:gs>
                </a:gsLst>
                <a:lin ang="5400000" scaled="0"/>
              </a:gradFill>
              <a:latin typeface="Segoe UI Semilight"/>
            </a:endParaRPr>
          </a:p>
        </p:txBody>
      </p:sp>
      <p:sp>
        <p:nvSpPr>
          <p:cNvPr id="22" name="Freeform 7"/>
          <p:cNvSpPr>
            <a:spLocks/>
          </p:cNvSpPr>
          <p:nvPr/>
        </p:nvSpPr>
        <p:spPr bwMode="auto">
          <a:xfrm>
            <a:off x="3749701" y="1472536"/>
            <a:ext cx="2259738" cy="2259738"/>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AD80A"/>
          </a:solidFill>
          <a:ln w="0">
            <a:noFill/>
            <a:prstDash val="solid"/>
            <a:round/>
            <a:headEnd/>
            <a:tailEnd/>
          </a:ln>
        </p:spPr>
        <p:txBody>
          <a:bodyPr vert="horz" wrap="square" lIns="89642" tIns="44821" rIns="89642" bIns="44821" numCol="1" anchor="t" anchorCtr="0" compatLnSpc="1">
            <a:prstTxWarp prst="textNoShape">
              <a:avLst/>
            </a:prstTxWarp>
          </a:bodyPr>
          <a:lstStyle/>
          <a:p>
            <a:pPr>
              <a:defRPr/>
            </a:pPr>
            <a:endParaRPr lang="en-US" sz="1765" kern="0">
              <a:gradFill>
                <a:gsLst>
                  <a:gs pos="57576">
                    <a:srgbClr val="FFFFFF"/>
                  </a:gs>
                  <a:gs pos="35000">
                    <a:srgbClr val="FFFFFF"/>
                  </a:gs>
                </a:gsLst>
                <a:lin ang="5400000" scaled="0"/>
              </a:gradFill>
              <a:latin typeface="Segoe UI Semilight"/>
            </a:endParaRPr>
          </a:p>
        </p:txBody>
      </p:sp>
      <p:sp>
        <p:nvSpPr>
          <p:cNvPr id="23" name="Freeform 9"/>
          <p:cNvSpPr>
            <a:spLocks/>
          </p:cNvSpPr>
          <p:nvPr/>
        </p:nvSpPr>
        <p:spPr bwMode="auto">
          <a:xfrm>
            <a:off x="3749701" y="3732274"/>
            <a:ext cx="2259738" cy="2261294"/>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89642" tIns="44821" rIns="89642" bIns="44821" numCol="1" anchor="t" anchorCtr="0" compatLnSpc="1">
            <a:prstTxWarp prst="textNoShape">
              <a:avLst/>
            </a:prstTxWarp>
          </a:bodyPr>
          <a:lstStyle/>
          <a:p>
            <a:pPr>
              <a:defRPr/>
            </a:pPr>
            <a:endParaRPr lang="en-US" sz="1765" kern="0">
              <a:gradFill>
                <a:gsLst>
                  <a:gs pos="57576">
                    <a:srgbClr val="FFFFFF"/>
                  </a:gs>
                  <a:gs pos="35000">
                    <a:srgbClr val="FFFFFF"/>
                  </a:gs>
                </a:gsLst>
                <a:lin ang="5400000" scaled="0"/>
              </a:gradFill>
              <a:latin typeface="Segoe UI Semilight"/>
            </a:endParaRPr>
          </a:p>
        </p:txBody>
      </p:sp>
      <p:sp>
        <p:nvSpPr>
          <p:cNvPr id="24" name="Freeform 11"/>
          <p:cNvSpPr>
            <a:spLocks/>
          </p:cNvSpPr>
          <p:nvPr/>
        </p:nvSpPr>
        <p:spPr bwMode="auto">
          <a:xfrm>
            <a:off x="6009439" y="3732274"/>
            <a:ext cx="2259738" cy="2261294"/>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89642" tIns="44821" rIns="89642" bIns="44821" numCol="1" anchor="t" anchorCtr="0" compatLnSpc="1">
            <a:prstTxWarp prst="textNoShape">
              <a:avLst/>
            </a:prstTxWarp>
          </a:bodyPr>
          <a:lstStyle/>
          <a:p>
            <a:pPr>
              <a:defRPr/>
            </a:pPr>
            <a:endParaRPr lang="en-US" sz="1765" kern="0">
              <a:gradFill>
                <a:gsLst>
                  <a:gs pos="57576">
                    <a:srgbClr val="FFFFFF"/>
                  </a:gs>
                  <a:gs pos="35000">
                    <a:srgbClr val="FFFFFF"/>
                  </a:gs>
                </a:gsLst>
                <a:lin ang="5400000" scaled="0"/>
              </a:gradFill>
              <a:latin typeface="Segoe UI Semilight"/>
            </a:endParaRPr>
          </a:p>
        </p:txBody>
      </p:sp>
      <p:sp>
        <p:nvSpPr>
          <p:cNvPr id="25" name="Freeform 14"/>
          <p:cNvSpPr>
            <a:spLocks/>
          </p:cNvSpPr>
          <p:nvPr/>
        </p:nvSpPr>
        <p:spPr bwMode="auto">
          <a:xfrm>
            <a:off x="6009439" y="1472536"/>
            <a:ext cx="2259738" cy="2259738"/>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a:defRPr/>
            </a:pPr>
            <a:endParaRPr lang="en-US" sz="1765" kern="0">
              <a:gradFill>
                <a:gsLst>
                  <a:gs pos="57576">
                    <a:srgbClr val="FFFFFF"/>
                  </a:gs>
                  <a:gs pos="35000">
                    <a:srgbClr val="FFFFFF"/>
                  </a:gs>
                </a:gsLst>
                <a:lin ang="5400000" scaled="0"/>
              </a:gradFill>
              <a:latin typeface="Segoe UI Semilight"/>
            </a:endParaRPr>
          </a:p>
        </p:txBody>
      </p:sp>
      <p:sp>
        <p:nvSpPr>
          <p:cNvPr id="2" name="Rectangle: Rounded Corners 1"/>
          <p:cNvSpPr/>
          <p:nvPr/>
        </p:nvSpPr>
        <p:spPr bwMode="auto">
          <a:xfrm>
            <a:off x="1690063" y="5448563"/>
            <a:ext cx="8652116" cy="1040524"/>
          </a:xfrm>
          <a:prstGeom prst="roundRect">
            <a:avLst/>
          </a:prstGeom>
          <a:noFill/>
          <a:ln w="38100">
            <a:solidFill>
              <a:srgbClr val="0FF1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BE"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51312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ID="23" presetClass="entr" presetSubtype="16"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childTnLst>
                                </p:cTn>
                              </p:par>
                            </p:childTnLst>
                          </p:cTn>
                        </p:par>
                        <p:par>
                          <p:cTn id="43" fill="hold">
                            <p:stCondLst>
                              <p:cond delay="1500"/>
                            </p:stCondLst>
                            <p:childTnLst>
                              <p:par>
                                <p:cTn id="44" presetID="23" presetClass="entr" presetSubtype="16"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p:cTn id="46" dur="500" fill="hold"/>
                                        <p:tgtEl>
                                          <p:spTgt spid="21"/>
                                        </p:tgtEl>
                                        <p:attrNameLst>
                                          <p:attrName>ppt_w</p:attrName>
                                        </p:attrNameLst>
                                      </p:cBhvr>
                                      <p:tavLst>
                                        <p:tav tm="0">
                                          <p:val>
                                            <p:fltVal val="0"/>
                                          </p:val>
                                        </p:tav>
                                        <p:tav tm="100000">
                                          <p:val>
                                            <p:strVal val="#ppt_w"/>
                                          </p:val>
                                        </p:tav>
                                      </p:tavLst>
                                    </p:anim>
                                    <p:anim calcmode="lin" valueType="num">
                                      <p:cBhvr>
                                        <p:cTn id="47" dur="500" fill="hold"/>
                                        <p:tgtEl>
                                          <p:spTgt spid="21"/>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childTnLst>
                                </p:cTn>
                              </p:par>
                              <p:par>
                                <p:cTn id="52" presetID="23" presetClass="entr" presetSubtype="16"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childTnLst>
                                </p:cTn>
                              </p:par>
                            </p:childTnLst>
                          </p:cTn>
                        </p:par>
                        <p:par>
                          <p:cTn id="56" fill="hold">
                            <p:stCondLst>
                              <p:cond delay="2000"/>
                            </p:stCondLst>
                            <p:childTnLst>
                              <p:par>
                                <p:cTn id="57" presetID="8" presetClass="emph" presetSubtype="0" fill="hold" nodeType="afterEffect">
                                  <p:stCondLst>
                                    <p:cond delay="250"/>
                                  </p:stCondLst>
                                  <p:childTnLst>
                                    <p:animRot by="-10800000">
                                      <p:cBhvr>
                                        <p:cTn id="58" dur="1000" fill="hold"/>
                                        <p:tgtEl>
                                          <p:spTgt spid="9"/>
                                        </p:tgtEl>
                                        <p:attrNameLst>
                                          <p:attrName>r</p:attrName>
                                        </p:attrNameLst>
                                      </p:cBhvr>
                                    </p:animRot>
                                  </p:childTnLst>
                                </p:cTn>
                              </p:par>
                              <p:par>
                                <p:cTn id="59" presetID="10" presetClass="entr" presetSubtype="0" fill="hold"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600"/>
                                        <p:tgtEl>
                                          <p:spTgt spid="6"/>
                                        </p:tgtEl>
                                      </p:cBhvr>
                                    </p:animEffect>
                                  </p:childTnLst>
                                </p:cTn>
                              </p:par>
                              <p:par>
                                <p:cTn id="62" presetID="35" presetClass="path" presetSubtype="0" decel="100000" fill="hold" nodeType="withEffect">
                                  <p:stCondLst>
                                    <p:cond delay="500"/>
                                  </p:stCondLst>
                                  <p:childTnLst>
                                    <p:animMotion origin="layout" path="M 0.0556 0.00023 L 2.70833E-6 0.00023 " pathEditMode="relative" rAng="0" ptsTypes="AA">
                                      <p:cBhvr>
                                        <p:cTn id="63" dur="800" fill="hold"/>
                                        <p:tgtEl>
                                          <p:spTgt spid="6"/>
                                        </p:tgtEl>
                                        <p:attrNameLst>
                                          <p:attrName>ppt_x</p:attrName>
                                          <p:attrName>ppt_y</p:attrName>
                                        </p:attrNameLst>
                                      </p:cBhvr>
                                      <p:rCtr x="-2786" y="0"/>
                                    </p:animMotion>
                                  </p:childTnLst>
                                </p:cTn>
                              </p:par>
                              <p:par>
                                <p:cTn id="64" presetID="10" presetClass="entr" presetSubtype="0" fill="hold" nodeType="withEffect">
                                  <p:stCondLst>
                                    <p:cond delay="5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600"/>
                                        <p:tgtEl>
                                          <p:spTgt spid="7"/>
                                        </p:tgtEl>
                                      </p:cBhvr>
                                    </p:animEffect>
                                  </p:childTnLst>
                                </p:cTn>
                              </p:par>
                              <p:par>
                                <p:cTn id="67" presetID="35" presetClass="path" presetSubtype="0" decel="100000" fill="hold" nodeType="withEffect">
                                  <p:stCondLst>
                                    <p:cond delay="500"/>
                                  </p:stCondLst>
                                  <p:childTnLst>
                                    <p:animMotion origin="layout" path="M -0.04558 0.00023 L 3.75E-6 0.00023 " pathEditMode="relative" rAng="0" ptsTypes="AA">
                                      <p:cBhvr>
                                        <p:cTn id="68" dur="800" fill="hold"/>
                                        <p:tgtEl>
                                          <p:spTgt spid="7"/>
                                        </p:tgtEl>
                                        <p:attrNameLst>
                                          <p:attrName>ppt_x</p:attrName>
                                          <p:attrName>ppt_y</p:attrName>
                                        </p:attrNameLst>
                                      </p:cBhvr>
                                      <p:rCtr x="2279" y="0"/>
                                    </p:animMotion>
                                  </p:childTnLst>
                                </p:cTn>
                              </p:par>
                              <p:par>
                                <p:cTn id="69" presetID="10" presetClass="entr" presetSubtype="0" fill="hold" nodeType="withEffect">
                                  <p:stCondLst>
                                    <p:cond delay="50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600"/>
                                        <p:tgtEl>
                                          <p:spTgt spid="8"/>
                                        </p:tgtEl>
                                      </p:cBhvr>
                                    </p:animEffect>
                                  </p:childTnLst>
                                </p:cTn>
                              </p:par>
                              <p:par>
                                <p:cTn id="72" presetID="35" presetClass="path" presetSubtype="0" decel="100000" fill="hold" nodeType="withEffect">
                                  <p:stCondLst>
                                    <p:cond delay="500"/>
                                  </p:stCondLst>
                                  <p:childTnLst>
                                    <p:animMotion origin="layout" path="M 0.0556 0.00024 L -3.33333E-6 0.00024 " pathEditMode="relative" rAng="0" ptsTypes="AA">
                                      <p:cBhvr>
                                        <p:cTn id="73" dur="800" fill="hold"/>
                                        <p:tgtEl>
                                          <p:spTgt spid="8"/>
                                        </p:tgtEl>
                                        <p:attrNameLst>
                                          <p:attrName>ppt_x</p:attrName>
                                          <p:attrName>ppt_y</p:attrName>
                                        </p:attrNameLst>
                                      </p:cBhvr>
                                      <p:rCtr x="-2786" y="0"/>
                                    </p:animMotion>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anim calcmode="lin" valueType="num">
                                      <p:cBhvr additive="base">
                                        <p:cTn id="78" dur="500" fill="hold"/>
                                        <p:tgtEl>
                                          <p:spTgt spid="2"/>
                                        </p:tgtEl>
                                        <p:attrNameLst>
                                          <p:attrName>ppt_x</p:attrName>
                                        </p:attrNameLst>
                                      </p:cBhvr>
                                      <p:tavLst>
                                        <p:tav tm="0">
                                          <p:val>
                                            <p:strVal val="#ppt_x"/>
                                          </p:val>
                                        </p:tav>
                                        <p:tav tm="100000">
                                          <p:val>
                                            <p:strVal val="#ppt_x"/>
                                          </p:val>
                                        </p:tav>
                                      </p:tavLst>
                                    </p:anim>
                                    <p:anim calcmode="lin" valueType="num">
                                      <p:cBhvr additive="base">
                                        <p:cTn id="7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8" grpId="0"/>
      <p:bldP spid="19" grpId="0"/>
      <p:bldP spid="21" grpId="0" animBg="1"/>
      <p:bldP spid="22" grpId="0" animBg="1"/>
      <p:bldP spid="23" grpId="0" animBg="1"/>
      <p:bldP spid="24" grpId="0" animBg="1"/>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Module review</a:t>
            </a:r>
            <a:endParaRPr lang="en-US" dirty="0"/>
          </a:p>
        </p:txBody>
      </p:sp>
      <p:sp>
        <p:nvSpPr>
          <p:cNvPr id="2" name="Text Placeholder 1"/>
          <p:cNvSpPr>
            <a:spLocks noGrp="1"/>
          </p:cNvSpPr>
          <p:nvPr>
            <p:ph sz="quarter" idx="10"/>
          </p:nvPr>
        </p:nvSpPr>
        <p:spPr>
          <a:xfrm>
            <a:off x="268288" y="1398397"/>
            <a:ext cx="11542503" cy="3323987"/>
          </a:xfrm>
        </p:spPr>
        <p:txBody>
          <a:bodyPr/>
          <a:lstStyle/>
          <a:p>
            <a:pPr marL="0" indent="0">
              <a:buNone/>
            </a:pPr>
            <a:r>
              <a:rPr lang="en-GB" dirty="0"/>
              <a:t>In this module, you learned how to:</a:t>
            </a:r>
          </a:p>
          <a:p>
            <a:endParaRPr lang="en-GB" dirty="0"/>
          </a:p>
          <a:p>
            <a:r>
              <a:rPr lang="en-GB" dirty="0"/>
              <a:t>Configure the “inside” of environments, using various configuration management tools.</a:t>
            </a:r>
          </a:p>
          <a:p>
            <a:endParaRPr lang="en-GB" dirty="0"/>
          </a:p>
        </p:txBody>
      </p:sp>
    </p:spTree>
    <p:extLst>
      <p:ext uri="{BB962C8B-B14F-4D97-AF65-F5344CB8AC3E}">
        <p14:creationId xmlns:p14="http://schemas.microsoft.com/office/powerpoint/2010/main" val="2534877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5100609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309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configuration management?</a:t>
            </a:r>
            <a:endParaRPr lang="nl-BE" dirty="0"/>
          </a:p>
        </p:txBody>
      </p:sp>
      <p:sp>
        <p:nvSpPr>
          <p:cNvPr id="5" name="Content Placeholder 4"/>
          <p:cNvSpPr>
            <a:spLocks noGrp="1"/>
          </p:cNvSpPr>
          <p:nvPr>
            <p:ph sz="quarter" idx="10"/>
          </p:nvPr>
        </p:nvSpPr>
        <p:spPr>
          <a:xfrm>
            <a:off x="268288" y="1398397"/>
            <a:ext cx="11542503" cy="4890570"/>
          </a:xfrm>
        </p:spPr>
        <p:txBody>
          <a:bodyPr/>
          <a:lstStyle/>
          <a:p>
            <a:pPr marL="336145" lvl="1" indent="0">
              <a:buNone/>
            </a:pPr>
            <a:r>
              <a:rPr lang="en-US" sz="2200" b="1" dirty="0"/>
              <a:t>Wikipedia</a:t>
            </a:r>
            <a:r>
              <a:rPr lang="en-US" sz="2200" dirty="0"/>
              <a:t> - “field of management that focuses on establishing and maintaining consistency of a system’s or product’s performance and its functional and physical attributes with its requirements, design, and operational information throughout its life. For information assurance, CM can be defined as the management of security features and assurances through control of changes made to hardware, software, firmware, documentation, test, test fixtures, and test documentation throughout the life cycle of an information system”</a:t>
            </a:r>
            <a:br>
              <a:rPr lang="en-US" sz="2200" dirty="0"/>
            </a:br>
            <a:endParaRPr lang="en-US" sz="2200" dirty="0"/>
          </a:p>
          <a:p>
            <a:pPr marL="336145" lvl="1" indent="0">
              <a:buNone/>
            </a:pPr>
            <a:r>
              <a:rPr lang="en-US" sz="2200" b="1" dirty="0"/>
              <a:t>Puppet Labs </a:t>
            </a:r>
            <a:r>
              <a:rPr lang="en-US" sz="2200" dirty="0"/>
              <a:t>– “the process of standardizing resource configurations and enforcing their state across IT infrastructure in an automated yet agile manner. Configuration management is critical to the success of other IT processes, including provisioning, change management, release management, patch management, compliance and security.”</a:t>
            </a:r>
            <a:br>
              <a:rPr lang="en-US" sz="2200" dirty="0"/>
            </a:br>
            <a:endParaRPr lang="en-US" sz="2200" dirty="0"/>
          </a:p>
          <a:p>
            <a:pPr marL="336145" lvl="1" indent="0">
              <a:buNone/>
            </a:pPr>
            <a:r>
              <a:rPr lang="en-US" sz="2200" b="1" dirty="0"/>
              <a:t>Microsoft (J. </a:t>
            </a:r>
            <a:r>
              <a:rPr lang="en-US" sz="2200" b="1" dirty="0" err="1"/>
              <a:t>Snover</a:t>
            </a:r>
            <a:r>
              <a:rPr lang="en-US" sz="2200" b="1" dirty="0"/>
              <a:t>)</a:t>
            </a:r>
            <a:r>
              <a:rPr lang="en-US" sz="2200" dirty="0"/>
              <a:t> – Configuration Management tools are an essential part of tools needed when migrating workloads to the cloud, because it enables scalability, flexibility, and it runs on PowerShell.</a:t>
            </a:r>
          </a:p>
        </p:txBody>
      </p:sp>
    </p:spTree>
    <p:extLst>
      <p:ext uri="{BB962C8B-B14F-4D97-AF65-F5344CB8AC3E}">
        <p14:creationId xmlns:p14="http://schemas.microsoft.com/office/powerpoint/2010/main" val="18883620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Configuration management toolbox</a:t>
            </a:r>
            <a:endParaRPr lang="nl-BE" dirty="0"/>
          </a:p>
        </p:txBody>
      </p:sp>
      <p:pic>
        <p:nvPicPr>
          <p:cNvPr id="3" name="Picture 2"/>
          <p:cNvPicPr>
            <a:picLocks noChangeAspect="1"/>
          </p:cNvPicPr>
          <p:nvPr/>
        </p:nvPicPr>
        <p:blipFill>
          <a:blip r:embed="rId2"/>
          <a:stretch>
            <a:fillRect/>
          </a:stretch>
        </p:blipFill>
        <p:spPr>
          <a:xfrm>
            <a:off x="3153865" y="2124073"/>
            <a:ext cx="1067797" cy="1049064"/>
          </a:xfrm>
          <a:prstGeom prst="rect">
            <a:avLst/>
          </a:prstGeom>
        </p:spPr>
      </p:pic>
      <p:pic>
        <p:nvPicPr>
          <p:cNvPr id="4" name="Picture 3"/>
          <p:cNvPicPr>
            <a:picLocks noChangeAspect="1"/>
          </p:cNvPicPr>
          <p:nvPr/>
        </p:nvPicPr>
        <p:blipFill>
          <a:blip r:embed="rId3"/>
          <a:stretch>
            <a:fillRect/>
          </a:stretch>
        </p:blipFill>
        <p:spPr>
          <a:xfrm>
            <a:off x="1654401" y="3640913"/>
            <a:ext cx="1441138" cy="672531"/>
          </a:xfrm>
          <a:prstGeom prst="rect">
            <a:avLst/>
          </a:prstGeom>
        </p:spPr>
      </p:pic>
      <p:pic>
        <p:nvPicPr>
          <p:cNvPr id="5" name="Picture 4"/>
          <p:cNvPicPr>
            <a:picLocks noChangeAspect="1"/>
          </p:cNvPicPr>
          <p:nvPr/>
        </p:nvPicPr>
        <p:blipFill>
          <a:blip r:embed="rId4"/>
          <a:stretch>
            <a:fillRect/>
          </a:stretch>
        </p:blipFill>
        <p:spPr>
          <a:xfrm>
            <a:off x="599820" y="1418478"/>
            <a:ext cx="1222319" cy="1222319"/>
          </a:xfrm>
          <a:prstGeom prst="rect">
            <a:avLst/>
          </a:prstGeom>
        </p:spPr>
      </p:pic>
      <p:pic>
        <p:nvPicPr>
          <p:cNvPr id="6" name="Picture 5"/>
          <p:cNvPicPr>
            <a:picLocks noChangeAspect="1"/>
          </p:cNvPicPr>
          <p:nvPr/>
        </p:nvPicPr>
        <p:blipFill>
          <a:blip r:embed="rId5"/>
          <a:stretch>
            <a:fillRect/>
          </a:stretch>
        </p:blipFill>
        <p:spPr>
          <a:xfrm>
            <a:off x="5490341" y="2756864"/>
            <a:ext cx="1654591" cy="1034119"/>
          </a:xfrm>
          <a:prstGeom prst="rect">
            <a:avLst/>
          </a:prstGeom>
        </p:spPr>
      </p:pic>
      <p:pic>
        <p:nvPicPr>
          <p:cNvPr id="8" name="Picture 7"/>
          <p:cNvPicPr>
            <a:picLocks noChangeAspect="1"/>
          </p:cNvPicPr>
          <p:nvPr/>
        </p:nvPicPr>
        <p:blipFill>
          <a:blip r:embed="rId6"/>
          <a:stretch>
            <a:fillRect/>
          </a:stretch>
        </p:blipFill>
        <p:spPr>
          <a:xfrm>
            <a:off x="10663560" y="1933602"/>
            <a:ext cx="1242321" cy="1242321"/>
          </a:xfrm>
          <a:prstGeom prst="rect">
            <a:avLst/>
          </a:prstGeom>
        </p:spPr>
      </p:pic>
      <p:pic>
        <p:nvPicPr>
          <p:cNvPr id="9" name="Picture 8"/>
          <p:cNvPicPr>
            <a:picLocks noChangeAspect="1"/>
          </p:cNvPicPr>
          <p:nvPr/>
        </p:nvPicPr>
        <p:blipFill>
          <a:blip r:embed="rId7"/>
          <a:stretch>
            <a:fillRect/>
          </a:stretch>
        </p:blipFill>
        <p:spPr>
          <a:xfrm>
            <a:off x="7475398" y="3462370"/>
            <a:ext cx="1876425" cy="1295400"/>
          </a:xfrm>
          <a:prstGeom prst="rect">
            <a:avLst/>
          </a:prstGeom>
        </p:spPr>
      </p:pic>
      <p:pic>
        <p:nvPicPr>
          <p:cNvPr id="12" name="Picture 11"/>
          <p:cNvPicPr>
            <a:picLocks noChangeAspect="1"/>
          </p:cNvPicPr>
          <p:nvPr/>
        </p:nvPicPr>
        <p:blipFill rotWithShape="1">
          <a:blip r:embed="rId8">
            <a:extLst>
              <a:ext uri="{28A0092B-C50C-407E-A947-70E740481C1C}">
                <a14:useLocalDpi xmlns:a14="http://schemas.microsoft.com/office/drawing/2010/main" val="0"/>
              </a:ext>
            </a:extLst>
          </a:blip>
          <a:srcRect b="19882"/>
          <a:stretch/>
        </p:blipFill>
        <p:spPr>
          <a:xfrm>
            <a:off x="5204887" y="5358668"/>
            <a:ext cx="1200133" cy="800231"/>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65822" y="3601880"/>
            <a:ext cx="1194052" cy="969103"/>
          </a:xfrm>
          <a:prstGeom prst="rect">
            <a:avLst/>
          </a:prstGeom>
        </p:spPr>
      </p:pic>
      <p:pic>
        <p:nvPicPr>
          <p:cNvPr id="22" name="Picture 21"/>
          <p:cNvPicPr>
            <a:picLocks noChangeAspect="1"/>
          </p:cNvPicPr>
          <p:nvPr/>
        </p:nvPicPr>
        <p:blipFill rotWithShape="1">
          <a:blip r:embed="rId10">
            <a:extLst>
              <a:ext uri="{28A0092B-C50C-407E-A947-70E740481C1C}">
                <a14:useLocalDpi xmlns:a14="http://schemas.microsoft.com/office/drawing/2010/main" val="0"/>
              </a:ext>
            </a:extLst>
          </a:blip>
          <a:srcRect r="72764"/>
          <a:stretch/>
        </p:blipFill>
        <p:spPr>
          <a:xfrm>
            <a:off x="8390817" y="5279599"/>
            <a:ext cx="949668" cy="782478"/>
          </a:xfrm>
          <a:prstGeom prst="rect">
            <a:avLst/>
          </a:prstGeom>
        </p:spPr>
      </p:pic>
      <p:pic>
        <p:nvPicPr>
          <p:cNvPr id="24" name="Picture 23"/>
          <p:cNvPicPr>
            <a:picLocks noChangeAspect="1"/>
          </p:cNvPicPr>
          <p:nvPr/>
        </p:nvPicPr>
        <p:blipFill rotWithShape="1">
          <a:blip r:embed="rId11">
            <a:extLst>
              <a:ext uri="{28A0092B-C50C-407E-A947-70E740481C1C}">
                <a14:useLocalDpi xmlns:a14="http://schemas.microsoft.com/office/drawing/2010/main" val="0"/>
              </a:ext>
            </a:extLst>
          </a:blip>
          <a:srcRect r="74242"/>
          <a:stretch/>
        </p:blipFill>
        <p:spPr>
          <a:xfrm>
            <a:off x="10205185" y="3546897"/>
            <a:ext cx="1177518" cy="1084235"/>
          </a:xfrm>
          <a:prstGeom prst="rect">
            <a:avLst/>
          </a:prstGeom>
        </p:spPr>
      </p:pic>
      <p:sp>
        <p:nvSpPr>
          <p:cNvPr id="29" name="TextBox 28"/>
          <p:cNvSpPr txBox="1"/>
          <p:nvPr/>
        </p:nvSpPr>
        <p:spPr>
          <a:xfrm>
            <a:off x="10092549" y="4570983"/>
            <a:ext cx="1290154"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Jenkins</a:t>
            </a:r>
            <a:endParaRPr lang="nl-BE" b="1" dirty="0" err="1">
              <a:gradFill>
                <a:gsLst>
                  <a:gs pos="2917">
                    <a:schemeClr val="tx1"/>
                  </a:gs>
                  <a:gs pos="30000">
                    <a:schemeClr val="tx1"/>
                  </a:gs>
                </a:gsLst>
                <a:lin ang="5400000" scaled="0"/>
              </a:gradFill>
            </a:endParaRPr>
          </a:p>
        </p:txBody>
      </p:sp>
      <p:sp>
        <p:nvSpPr>
          <p:cNvPr id="30" name="TextBox 29"/>
          <p:cNvSpPr txBox="1"/>
          <p:nvPr/>
        </p:nvSpPr>
        <p:spPr>
          <a:xfrm>
            <a:off x="3869720" y="4502635"/>
            <a:ext cx="1290154"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Hudson</a:t>
            </a:r>
            <a:endParaRPr lang="nl-BE" b="1" dirty="0" err="1">
              <a:gradFill>
                <a:gsLst>
                  <a:gs pos="2917">
                    <a:schemeClr val="tx1"/>
                  </a:gs>
                  <a:gs pos="30000">
                    <a:schemeClr val="tx1"/>
                  </a:gs>
                </a:gsLst>
                <a:lin ang="5400000" scaled="0"/>
              </a:gradFill>
            </a:endParaRPr>
          </a:p>
        </p:txBody>
      </p:sp>
      <p:sp>
        <p:nvSpPr>
          <p:cNvPr id="31" name="TextBox 30"/>
          <p:cNvSpPr txBox="1"/>
          <p:nvPr/>
        </p:nvSpPr>
        <p:spPr>
          <a:xfrm>
            <a:off x="327871" y="2525121"/>
            <a:ext cx="1765592" cy="794064"/>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PowerShell DSC</a:t>
            </a:r>
            <a:endParaRPr lang="nl-BE" b="1" dirty="0" err="1">
              <a:gradFill>
                <a:gsLst>
                  <a:gs pos="2917">
                    <a:schemeClr val="tx1"/>
                  </a:gs>
                  <a:gs pos="30000">
                    <a:schemeClr val="tx1"/>
                  </a:gs>
                </a:gsLst>
                <a:lin ang="5400000" scaled="0"/>
              </a:gradFill>
            </a:endParaRPr>
          </a:p>
        </p:txBody>
      </p:sp>
      <p:sp>
        <p:nvSpPr>
          <p:cNvPr id="33" name="TextBox 32"/>
          <p:cNvSpPr txBox="1"/>
          <p:nvPr/>
        </p:nvSpPr>
        <p:spPr>
          <a:xfrm>
            <a:off x="8220574" y="6039141"/>
            <a:ext cx="1290154"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Vagrant</a:t>
            </a:r>
            <a:endParaRPr lang="nl-BE" b="1" dirty="0" err="1">
              <a:gradFill>
                <a:gsLst>
                  <a:gs pos="2917">
                    <a:schemeClr val="tx1"/>
                  </a:gs>
                  <a:gs pos="30000">
                    <a:schemeClr val="tx1"/>
                  </a:gs>
                </a:gsLst>
                <a:lin ang="5400000" scaled="0"/>
              </a:gradFill>
            </a:endParaRPr>
          </a:p>
        </p:txBody>
      </p:sp>
      <p:sp>
        <p:nvSpPr>
          <p:cNvPr id="34" name="TextBox 33"/>
          <p:cNvSpPr txBox="1"/>
          <p:nvPr/>
        </p:nvSpPr>
        <p:spPr>
          <a:xfrm>
            <a:off x="5114866" y="6065941"/>
            <a:ext cx="1290154"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Grunt</a:t>
            </a:r>
            <a:endParaRPr lang="nl-BE" b="1" dirty="0" err="1">
              <a:gradFill>
                <a:gsLst>
                  <a:gs pos="2917">
                    <a:schemeClr val="tx1"/>
                  </a:gs>
                  <a:gs pos="30000">
                    <a:schemeClr val="tx1"/>
                  </a:gs>
                </a:gsLst>
                <a:lin ang="5400000" scaled="0"/>
              </a:gradFill>
            </a:endParaRPr>
          </a:p>
        </p:txBody>
      </p:sp>
      <p:pic>
        <p:nvPicPr>
          <p:cNvPr id="37" name="Picture 15"/>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01262" y="1370588"/>
            <a:ext cx="1012348" cy="91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p:cNvSpPr txBox="1"/>
          <p:nvPr/>
        </p:nvSpPr>
        <p:spPr>
          <a:xfrm>
            <a:off x="6758128" y="2215006"/>
            <a:ext cx="2574038" cy="794064"/>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(Azure) OMS Automation </a:t>
            </a:r>
            <a:endParaRPr lang="nl-BE" b="1" dirty="0" err="1">
              <a:gradFill>
                <a:gsLst>
                  <a:gs pos="2917">
                    <a:schemeClr val="tx1"/>
                  </a:gs>
                  <a:gs pos="30000">
                    <a:schemeClr val="tx1"/>
                  </a:gs>
                </a:gsLst>
                <a:lin ang="5400000" scaled="0"/>
              </a:gradFill>
            </a:endParaRPr>
          </a:p>
        </p:txBody>
      </p:sp>
      <p:pic>
        <p:nvPicPr>
          <p:cNvPr id="1026" name="Picture 2" descr="Image result for gradle logo"/>
          <p:cNvPicPr>
            <a:picLocks noChangeAspect="1" noChangeArrowheads="1"/>
          </p:cNvPicPr>
          <p:nvPr/>
        </p:nvPicPr>
        <p:blipFill rotWithShape="1">
          <a:blip r:embed="rId13">
            <a:extLst>
              <a:ext uri="{28A0092B-C50C-407E-A947-70E740481C1C}">
                <a14:useLocalDpi xmlns:a14="http://schemas.microsoft.com/office/drawing/2010/main" val="0"/>
              </a:ext>
            </a:extLst>
          </a:blip>
          <a:srcRect t="25709" b="24301"/>
          <a:stretch/>
        </p:blipFill>
        <p:spPr bwMode="auto">
          <a:xfrm>
            <a:off x="1552557" y="5408942"/>
            <a:ext cx="1978233" cy="69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4662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Configuration management toolbox</a:t>
            </a:r>
            <a:endParaRPr lang="nl-BE" dirty="0"/>
          </a:p>
        </p:txBody>
      </p:sp>
      <p:sp>
        <p:nvSpPr>
          <p:cNvPr id="3" name="TextBox 2"/>
          <p:cNvSpPr txBox="1"/>
          <p:nvPr/>
        </p:nvSpPr>
        <p:spPr>
          <a:xfrm>
            <a:off x="2024293" y="1469347"/>
            <a:ext cx="7317324"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a:gradFill>
                  <a:gsLst>
                    <a:gs pos="2917">
                      <a:schemeClr val="tx1"/>
                    </a:gs>
                    <a:gs pos="30000">
                      <a:schemeClr val="tx1"/>
                    </a:gs>
                  </a:gsLst>
                  <a:lin ang="5400000" scaled="0"/>
                </a:gradFill>
              </a:rPr>
              <a:t>Use the appropriate tool(s) for getting the job done…</a:t>
            </a:r>
            <a:endParaRPr lang="nl-BE" sz="2400" i="1" dirty="0" err="1">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2"/>
          <a:stretch>
            <a:fillRect/>
          </a:stretch>
        </p:blipFill>
        <p:spPr>
          <a:xfrm>
            <a:off x="889832" y="2721525"/>
            <a:ext cx="2857500" cy="2143125"/>
          </a:xfrm>
          <a:prstGeom prst="rect">
            <a:avLst/>
          </a:prstGeom>
        </p:spPr>
      </p:pic>
      <p:pic>
        <p:nvPicPr>
          <p:cNvPr id="5" name="Picture 4"/>
          <p:cNvPicPr>
            <a:picLocks noChangeAspect="1"/>
          </p:cNvPicPr>
          <p:nvPr/>
        </p:nvPicPr>
        <p:blipFill>
          <a:blip r:embed="rId3"/>
          <a:stretch>
            <a:fillRect/>
          </a:stretch>
        </p:blipFill>
        <p:spPr>
          <a:xfrm>
            <a:off x="6402017" y="2667524"/>
            <a:ext cx="4206766" cy="3493179"/>
          </a:xfrm>
          <a:prstGeom prst="rect">
            <a:avLst/>
          </a:prstGeom>
        </p:spPr>
      </p:pic>
    </p:spTree>
    <p:extLst>
      <p:ext uri="{BB962C8B-B14F-4D97-AF65-F5344CB8AC3E}">
        <p14:creationId xmlns:p14="http://schemas.microsoft.com/office/powerpoint/2010/main" val="40839751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stages</a:t>
            </a:r>
            <a:endParaRPr lang="nl-BE" dirty="0"/>
          </a:p>
        </p:txBody>
      </p:sp>
      <p:sp>
        <p:nvSpPr>
          <p:cNvPr id="4" name="Rectangle: Rounded Corners 3"/>
          <p:cNvSpPr/>
          <p:nvPr/>
        </p:nvSpPr>
        <p:spPr bwMode="auto">
          <a:xfrm>
            <a:off x="309004" y="1767314"/>
            <a:ext cx="3064816" cy="4890463"/>
          </a:xfrm>
          <a:prstGeom prst="round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b="1" dirty="0">
                <a:gradFill>
                  <a:gsLst>
                    <a:gs pos="0">
                      <a:srgbClr val="FFFFFF"/>
                    </a:gs>
                    <a:gs pos="100000">
                      <a:srgbClr val="FFFFFF"/>
                    </a:gs>
                  </a:gsLst>
                  <a:lin ang="5400000" scaled="0"/>
                </a:gradFill>
                <a:ea typeface="Segoe UI" pitchFamily="34" charset="0"/>
                <a:cs typeface="Segoe UI" pitchFamily="34" charset="0"/>
              </a:rPr>
              <a:t>What it does</a:t>
            </a:r>
          </a:p>
          <a:p>
            <a:pP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Facilitates asset and inventory functions</a:t>
            </a:r>
          </a:p>
          <a:p>
            <a:pP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b="1"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b="1" dirty="0">
                <a:gradFill>
                  <a:gsLst>
                    <a:gs pos="0">
                      <a:srgbClr val="FFFFFF"/>
                    </a:gs>
                    <a:gs pos="100000">
                      <a:srgbClr val="FFFFFF"/>
                    </a:gs>
                  </a:gsLst>
                  <a:lin ang="5400000" scaled="0"/>
                </a:gradFill>
                <a:ea typeface="Segoe UI" pitchFamily="34" charset="0"/>
                <a:cs typeface="Segoe UI" pitchFamily="34" charset="0"/>
              </a:rPr>
              <a:t>How it works</a:t>
            </a:r>
          </a:p>
          <a:p>
            <a:pPr marL="285750" indent="-285750" defTabSz="932472"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Manual tracking of configuration data</a:t>
            </a:r>
          </a:p>
          <a:p>
            <a:pPr marL="285750" indent="-285750" defTabSz="932472"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Gathered from tools or physical inventory</a:t>
            </a:r>
          </a:p>
          <a:p>
            <a:pPr marL="285750" indent="-285750" defTabSz="932472"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Lives in spreadsheet or light CMDB</a:t>
            </a:r>
          </a:p>
          <a:p>
            <a:pPr defTabSz="932472" fontAlgn="base">
              <a:lnSpc>
                <a:spcPct val="90000"/>
              </a:lnSpc>
              <a:spcBef>
                <a:spcPct val="0"/>
              </a:spcBef>
              <a:spcAft>
                <a:spcPct val="0"/>
              </a:spcAft>
            </a:pPr>
            <a:endParaRPr lang="nl-BE"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Rounded Corners 4"/>
          <p:cNvSpPr/>
          <p:nvPr/>
        </p:nvSpPr>
        <p:spPr bwMode="auto">
          <a:xfrm>
            <a:off x="3783254" y="1767314"/>
            <a:ext cx="3500884" cy="4890463"/>
          </a:xfrm>
          <a:prstGeom prst="roundRect">
            <a:avLst/>
          </a:prstGeom>
          <a:solidFill>
            <a:srgbClr val="FF8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b="1" dirty="0">
                <a:gradFill>
                  <a:gsLst>
                    <a:gs pos="0">
                      <a:srgbClr val="FFFFFF"/>
                    </a:gs>
                    <a:gs pos="100000">
                      <a:srgbClr val="FFFFFF"/>
                    </a:gs>
                  </a:gsLst>
                  <a:lin ang="5400000" scaled="0"/>
                </a:gradFill>
                <a:ea typeface="Segoe UI" pitchFamily="34" charset="0"/>
                <a:cs typeface="Segoe UI" pitchFamily="34" charset="0"/>
              </a:rPr>
              <a:t>What it does</a:t>
            </a:r>
          </a:p>
          <a:p>
            <a:pPr marL="285750" indent="-285750" defTabSz="932472"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Facilitates asset and inventory functions</a:t>
            </a:r>
          </a:p>
          <a:p>
            <a:pPr marL="285750" indent="-285750" defTabSz="932472"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Informs change management</a:t>
            </a:r>
          </a:p>
          <a:p>
            <a:pPr marL="285750" indent="-285750" defTabSz="932472"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Automation against CMDB data</a:t>
            </a:r>
          </a:p>
          <a:p>
            <a:pP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b="1"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b="1" dirty="0">
                <a:gradFill>
                  <a:gsLst>
                    <a:gs pos="0">
                      <a:srgbClr val="FFFFFF"/>
                    </a:gs>
                    <a:gs pos="100000">
                      <a:srgbClr val="FFFFFF"/>
                    </a:gs>
                  </a:gsLst>
                  <a:lin ang="5400000" scaled="0"/>
                </a:gradFill>
                <a:ea typeface="Segoe UI" pitchFamily="34" charset="0"/>
                <a:cs typeface="Segoe UI" pitchFamily="34" charset="0"/>
              </a:rPr>
              <a:t>How it works</a:t>
            </a:r>
          </a:p>
          <a:p>
            <a:pPr marL="285750" indent="-285750" defTabSz="932472"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Automated tracking of configuration data (connectors)</a:t>
            </a:r>
          </a:p>
          <a:p>
            <a:pPr marL="285750" indent="-285750" defTabSz="932472"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Gathered exclusively from tools</a:t>
            </a:r>
          </a:p>
          <a:p>
            <a:pPr marL="285750" indent="-285750" defTabSz="932472"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Lives in a CMDB</a:t>
            </a:r>
          </a:p>
        </p:txBody>
      </p:sp>
      <p:sp>
        <p:nvSpPr>
          <p:cNvPr id="6" name="Rectangle: Rounded Corners 5"/>
          <p:cNvSpPr/>
          <p:nvPr/>
        </p:nvSpPr>
        <p:spPr bwMode="auto">
          <a:xfrm>
            <a:off x="7693572" y="1767314"/>
            <a:ext cx="3779520" cy="4890463"/>
          </a:xfrm>
          <a:prstGeom prst="round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b="1" dirty="0">
                <a:gradFill>
                  <a:gsLst>
                    <a:gs pos="0">
                      <a:srgbClr val="FFFFFF"/>
                    </a:gs>
                    <a:gs pos="100000">
                      <a:srgbClr val="FFFFFF"/>
                    </a:gs>
                  </a:gsLst>
                  <a:lin ang="5400000" scaled="0"/>
                </a:gradFill>
                <a:ea typeface="Segoe UI" pitchFamily="34" charset="0"/>
                <a:cs typeface="Segoe UI" pitchFamily="34" charset="0"/>
              </a:rPr>
              <a:t>What it does</a:t>
            </a:r>
          </a:p>
          <a:p>
            <a:pPr marL="285750" indent="-285750" defTabSz="932472" fontAlgn="base">
              <a:lnSpc>
                <a:spcPct val="90000"/>
              </a:lnSpc>
              <a:spcBef>
                <a:spcPct val="0"/>
              </a:spcBef>
              <a:spcAft>
                <a:spcPct val="0"/>
              </a:spcAft>
              <a:buFont typeface="Arial" panose="020B0604020202020204" pitchFamily="34" charset="0"/>
              <a:buChar char="•"/>
            </a:pPr>
            <a:r>
              <a:rPr lang="en-US" sz="1600" dirty="0">
                <a:gradFill>
                  <a:gsLst>
                    <a:gs pos="0">
                      <a:srgbClr val="FFFFFF"/>
                    </a:gs>
                    <a:gs pos="100000">
                      <a:srgbClr val="FFFFFF"/>
                    </a:gs>
                  </a:gsLst>
                  <a:lin ang="5400000" scaled="0"/>
                </a:gradFill>
                <a:ea typeface="Segoe UI" pitchFamily="34" charset="0"/>
                <a:cs typeface="Segoe UI" pitchFamily="34" charset="0"/>
              </a:rPr>
              <a:t>Declaratively defined configuration deployment</a:t>
            </a:r>
          </a:p>
          <a:p>
            <a:pPr marL="285750" indent="-285750" defTabSz="932472" fontAlgn="base">
              <a:lnSpc>
                <a:spcPct val="90000"/>
              </a:lnSpc>
              <a:spcBef>
                <a:spcPct val="0"/>
              </a:spcBef>
              <a:spcAft>
                <a:spcPct val="0"/>
              </a:spcAft>
              <a:buFont typeface="Arial" panose="020B0604020202020204" pitchFamily="34" charset="0"/>
              <a:buChar char="•"/>
            </a:pPr>
            <a:r>
              <a:rPr lang="en-US" sz="1600" dirty="0">
                <a:gradFill>
                  <a:gsLst>
                    <a:gs pos="0">
                      <a:srgbClr val="FFFFFF"/>
                    </a:gs>
                    <a:gs pos="100000">
                      <a:srgbClr val="FFFFFF"/>
                    </a:gs>
                  </a:gsLst>
                  <a:lin ang="5400000" scaled="0"/>
                </a:gradFill>
                <a:ea typeface="Segoe UI" pitchFamily="34" charset="0"/>
                <a:cs typeface="Segoe UI" pitchFamily="34" charset="0"/>
              </a:rPr>
              <a:t>Validation of deployed configurations based on tooling</a:t>
            </a:r>
          </a:p>
          <a:p>
            <a:pPr marL="285750" indent="-285750" defTabSz="932472" fontAlgn="base">
              <a:lnSpc>
                <a:spcPct val="90000"/>
              </a:lnSpc>
              <a:spcBef>
                <a:spcPct val="0"/>
              </a:spcBef>
              <a:spcAft>
                <a:spcPct val="0"/>
              </a:spcAft>
              <a:buFont typeface="Arial" panose="020B0604020202020204" pitchFamily="34" charset="0"/>
              <a:buChar char="•"/>
            </a:pPr>
            <a:r>
              <a:rPr lang="en-US" sz="1600" dirty="0">
                <a:gradFill>
                  <a:gsLst>
                    <a:gs pos="0">
                      <a:srgbClr val="FFFFFF"/>
                    </a:gs>
                    <a:gs pos="100000">
                      <a:srgbClr val="FFFFFF"/>
                    </a:gs>
                  </a:gsLst>
                  <a:lin ang="5400000" scaled="0"/>
                </a:gradFill>
                <a:ea typeface="Segoe UI" pitchFamily="34" charset="0"/>
                <a:cs typeface="Segoe UI" pitchFamily="34" charset="0"/>
              </a:rPr>
              <a:t>Automation against CMDB data</a:t>
            </a:r>
          </a:p>
          <a:p>
            <a:pPr marL="285750" indent="-285750" defTabSz="932472" fontAlgn="base">
              <a:lnSpc>
                <a:spcPct val="90000"/>
              </a:lnSpc>
              <a:spcBef>
                <a:spcPct val="0"/>
              </a:spcBef>
              <a:spcAft>
                <a:spcPct val="0"/>
              </a:spcAft>
              <a:buFont typeface="Arial" panose="020B0604020202020204" pitchFamily="34" charset="0"/>
              <a:buChar char="•"/>
            </a:pPr>
            <a:r>
              <a:rPr lang="en-US" sz="1600" dirty="0">
                <a:gradFill>
                  <a:gsLst>
                    <a:gs pos="0">
                      <a:srgbClr val="FFFFFF"/>
                    </a:gs>
                    <a:gs pos="100000">
                      <a:srgbClr val="FFFFFF"/>
                    </a:gs>
                  </a:gsLst>
                  <a:lin ang="5400000" scaled="0"/>
                </a:gradFill>
                <a:ea typeface="Segoe UI" pitchFamily="34" charset="0"/>
                <a:cs typeface="Segoe UI" pitchFamily="34" charset="0"/>
              </a:rPr>
              <a:t>Informs change management</a:t>
            </a:r>
          </a:p>
          <a:p>
            <a:pP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b="1" dirty="0">
                <a:gradFill>
                  <a:gsLst>
                    <a:gs pos="0">
                      <a:srgbClr val="FFFFFF"/>
                    </a:gs>
                    <a:gs pos="100000">
                      <a:srgbClr val="FFFFFF"/>
                    </a:gs>
                  </a:gsLst>
                  <a:lin ang="5400000" scaled="0"/>
                </a:gradFill>
                <a:ea typeface="Segoe UI" pitchFamily="34" charset="0"/>
                <a:cs typeface="Segoe UI" pitchFamily="34" charset="0"/>
              </a:rPr>
              <a:t>How it works</a:t>
            </a:r>
          </a:p>
          <a:p>
            <a:pPr marL="285750" indent="-285750" defTabSz="932472" fontAlgn="base">
              <a:lnSpc>
                <a:spcPct val="90000"/>
              </a:lnSpc>
              <a:spcBef>
                <a:spcPct val="0"/>
              </a:spcBef>
              <a:spcAft>
                <a:spcPct val="0"/>
              </a:spcAft>
              <a:buFont typeface="Arial" panose="020B0604020202020204" pitchFamily="34" charset="0"/>
              <a:buChar char="•"/>
            </a:pPr>
            <a:r>
              <a:rPr lang="en-US" sz="1600" dirty="0">
                <a:gradFill>
                  <a:gsLst>
                    <a:gs pos="0">
                      <a:srgbClr val="FFFFFF"/>
                    </a:gs>
                    <a:gs pos="100000">
                      <a:srgbClr val="FFFFFF"/>
                    </a:gs>
                  </a:gsLst>
                  <a:lin ang="5400000" scaled="0"/>
                </a:gradFill>
                <a:ea typeface="Segoe UI" pitchFamily="34" charset="0"/>
                <a:cs typeface="Segoe UI" pitchFamily="34" charset="0"/>
              </a:rPr>
              <a:t>Declarative configuration push/pull to targets based on a configuration file</a:t>
            </a:r>
          </a:p>
          <a:p>
            <a:pPr marL="285750" indent="-285750" defTabSz="932472" fontAlgn="base">
              <a:lnSpc>
                <a:spcPct val="90000"/>
              </a:lnSpc>
              <a:spcBef>
                <a:spcPct val="0"/>
              </a:spcBef>
              <a:spcAft>
                <a:spcPct val="0"/>
              </a:spcAft>
              <a:buFont typeface="Arial" panose="020B0604020202020204" pitchFamily="34" charset="0"/>
              <a:buChar char="•"/>
            </a:pPr>
            <a:r>
              <a:rPr lang="en-US" sz="1600" dirty="0">
                <a:gradFill>
                  <a:gsLst>
                    <a:gs pos="0">
                      <a:srgbClr val="FFFFFF"/>
                    </a:gs>
                    <a:gs pos="100000">
                      <a:srgbClr val="FFFFFF"/>
                    </a:gs>
                  </a:gsLst>
                  <a:lin ang="5400000" scaled="0"/>
                </a:gradFill>
                <a:ea typeface="Segoe UI" pitchFamily="34" charset="0"/>
                <a:cs typeface="Segoe UI" pitchFamily="34" charset="0"/>
              </a:rPr>
              <a:t>Tracking of configuration data through tooling</a:t>
            </a:r>
          </a:p>
          <a:p>
            <a:pPr marL="285750" indent="-285750" defTabSz="932472" fontAlgn="base">
              <a:lnSpc>
                <a:spcPct val="90000"/>
              </a:lnSpc>
              <a:spcBef>
                <a:spcPct val="0"/>
              </a:spcBef>
              <a:spcAft>
                <a:spcPct val="0"/>
              </a:spcAft>
              <a:buFont typeface="Arial" panose="020B0604020202020204" pitchFamily="34" charset="0"/>
              <a:buChar char="•"/>
            </a:pPr>
            <a:r>
              <a:rPr lang="en-US" sz="1600" dirty="0">
                <a:gradFill>
                  <a:gsLst>
                    <a:gs pos="0">
                      <a:srgbClr val="FFFFFF"/>
                    </a:gs>
                    <a:gs pos="100000">
                      <a:srgbClr val="FFFFFF"/>
                    </a:gs>
                  </a:gsLst>
                  <a:lin ang="5400000" scaled="0"/>
                </a:gradFill>
                <a:ea typeface="Segoe UI" pitchFamily="34" charset="0"/>
                <a:cs typeface="Segoe UI" pitchFamily="34" charset="0"/>
              </a:rPr>
              <a:t>Declarative configurations live in source control</a:t>
            </a:r>
          </a:p>
          <a:p>
            <a:pPr marL="285750" indent="-285750" defTabSz="932472" fontAlgn="base">
              <a:lnSpc>
                <a:spcPct val="90000"/>
              </a:lnSpc>
              <a:spcBef>
                <a:spcPct val="0"/>
              </a:spcBef>
              <a:spcAft>
                <a:spcPct val="0"/>
              </a:spcAft>
              <a:buFont typeface="Arial" panose="020B0604020202020204" pitchFamily="34" charset="0"/>
              <a:buChar char="•"/>
            </a:pPr>
            <a:r>
              <a:rPr lang="en-US" sz="1600" dirty="0">
                <a:gradFill>
                  <a:gsLst>
                    <a:gs pos="0">
                      <a:srgbClr val="FFFFFF"/>
                    </a:gs>
                    <a:gs pos="100000">
                      <a:srgbClr val="FFFFFF"/>
                    </a:gs>
                  </a:gsLst>
                  <a:lin ang="5400000" scaled="0"/>
                </a:gradFill>
                <a:ea typeface="Segoe UI" pitchFamily="34" charset="0"/>
                <a:cs typeface="Segoe UI" pitchFamily="34" charset="0"/>
              </a:rPr>
              <a:t>Configuration database provides inventory data</a:t>
            </a:r>
          </a:p>
        </p:txBody>
      </p:sp>
      <p:sp>
        <p:nvSpPr>
          <p:cNvPr id="7" name="Rectangle: Rounded Corners 6"/>
          <p:cNvSpPr/>
          <p:nvPr/>
        </p:nvSpPr>
        <p:spPr bwMode="auto">
          <a:xfrm>
            <a:off x="403597" y="1189177"/>
            <a:ext cx="2970223" cy="567557"/>
          </a:xfrm>
          <a:prstGeom prst="round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Document</a:t>
            </a:r>
            <a:endParaRPr lang="nl-B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p:cNvSpPr/>
          <p:nvPr/>
        </p:nvSpPr>
        <p:spPr bwMode="auto">
          <a:xfrm>
            <a:off x="3783253" y="1189176"/>
            <a:ext cx="3500885" cy="567557"/>
          </a:xfrm>
          <a:prstGeom prst="roundRect">
            <a:avLst/>
          </a:prstGeom>
          <a:solidFill>
            <a:srgbClr val="FF8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Track</a:t>
            </a:r>
            <a:endParaRPr lang="nl-B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7693572" y="1189177"/>
            <a:ext cx="3779520" cy="567557"/>
          </a:xfrm>
          <a:prstGeom prst="round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Configuration</a:t>
            </a:r>
            <a:endParaRPr lang="nl-BE"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251102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Enabling configuration management</a:t>
            </a:r>
            <a:endParaRPr lang="nl-BE" dirty="0"/>
          </a:p>
        </p:txBody>
      </p:sp>
      <p:sp>
        <p:nvSpPr>
          <p:cNvPr id="2" name="Text Placeholder 1"/>
          <p:cNvSpPr>
            <a:spLocks noGrp="1"/>
          </p:cNvSpPr>
          <p:nvPr>
            <p:ph sz="quarter" idx="10"/>
          </p:nvPr>
        </p:nvSpPr>
        <p:spPr>
          <a:xfrm>
            <a:off x="268288" y="1398397"/>
            <a:ext cx="11542503" cy="3877985"/>
          </a:xfrm>
        </p:spPr>
        <p:txBody>
          <a:bodyPr/>
          <a:lstStyle/>
          <a:p>
            <a:r>
              <a:rPr lang="en-US" sz="3200" dirty="0"/>
              <a:t>Source control (Visual Studio, </a:t>
            </a:r>
            <a:r>
              <a:rPr lang="en-US" sz="3200" dirty="0" err="1"/>
              <a:t>Git</a:t>
            </a:r>
            <a:r>
              <a:rPr lang="en-US" sz="3200" dirty="0"/>
              <a:t>,…)</a:t>
            </a:r>
          </a:p>
          <a:p>
            <a:r>
              <a:rPr lang="en-US" sz="3200" dirty="0"/>
              <a:t>Infrastructure as code (ARM)</a:t>
            </a:r>
          </a:p>
          <a:p>
            <a:r>
              <a:rPr lang="nl-BE" sz="3200" dirty="0"/>
              <a:t>Configuration language (PowerShell DSC, ARM)</a:t>
            </a:r>
          </a:p>
          <a:p>
            <a:r>
              <a:rPr lang="nl-BE" sz="3200" dirty="0"/>
              <a:t>Configuration tooling (Azure Automation DSC)</a:t>
            </a:r>
          </a:p>
          <a:p>
            <a:r>
              <a:rPr lang="nl-BE" sz="3200" dirty="0"/>
              <a:t>Configuration repository (Azure Automation DSC)</a:t>
            </a:r>
          </a:p>
          <a:p>
            <a:r>
              <a:rPr lang="nl-BE" sz="3200" dirty="0"/>
              <a:t>Configuration deployment mechanism (PowerShell DSC)</a:t>
            </a:r>
          </a:p>
          <a:p>
            <a:r>
              <a:rPr lang="nl-BE" sz="3200" dirty="0"/>
              <a:t>Configuration management database (OMS/SCSM)</a:t>
            </a:r>
          </a:p>
        </p:txBody>
      </p:sp>
      <p:sp>
        <p:nvSpPr>
          <p:cNvPr id="4" name="Rectangle: Rounded Corners 3"/>
          <p:cNvSpPr/>
          <p:nvPr/>
        </p:nvSpPr>
        <p:spPr bwMode="auto">
          <a:xfrm>
            <a:off x="10030901" y="5235729"/>
            <a:ext cx="1942312" cy="1511914"/>
          </a:xfrm>
          <a:prstGeom prst="round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600" b="1" dirty="0">
                <a:gradFill>
                  <a:gsLst>
                    <a:gs pos="0">
                      <a:srgbClr val="FFFFFF"/>
                    </a:gs>
                    <a:gs pos="100000">
                      <a:srgbClr val="FFFFFF"/>
                    </a:gs>
                  </a:gsLst>
                  <a:lin ang="5400000" scaled="0"/>
                </a:gradFill>
                <a:ea typeface="Segoe UI" pitchFamily="34" charset="0"/>
                <a:cs typeface="Segoe UI" pitchFamily="34" charset="0"/>
              </a:rPr>
              <a:t>What it does</a:t>
            </a:r>
          </a:p>
          <a:p>
            <a:pPr marL="285750" indent="-285750" defTabSz="932472" fontAlgn="base">
              <a:lnSpc>
                <a:spcPct val="90000"/>
              </a:lnSpc>
              <a:spcBef>
                <a:spcPct val="0"/>
              </a:spcBef>
              <a:spcAft>
                <a:spcPct val="0"/>
              </a:spcAft>
              <a:buFont typeface="Arial" panose="020B0604020202020204" pitchFamily="34" charset="0"/>
              <a:buChar char="•"/>
            </a:pPr>
            <a:r>
              <a:rPr lang="en-US" sz="500" dirty="0">
                <a:gradFill>
                  <a:gsLst>
                    <a:gs pos="0">
                      <a:srgbClr val="FFFFFF"/>
                    </a:gs>
                    <a:gs pos="100000">
                      <a:srgbClr val="FFFFFF"/>
                    </a:gs>
                  </a:gsLst>
                  <a:lin ang="5400000" scaled="0"/>
                </a:gradFill>
                <a:ea typeface="Segoe UI" pitchFamily="34" charset="0"/>
                <a:cs typeface="Segoe UI" pitchFamily="34" charset="0"/>
              </a:rPr>
              <a:t>Declaratively defined configuration deployment</a:t>
            </a:r>
          </a:p>
          <a:p>
            <a:pPr marL="285750" indent="-285750" defTabSz="932472" fontAlgn="base">
              <a:lnSpc>
                <a:spcPct val="90000"/>
              </a:lnSpc>
              <a:spcBef>
                <a:spcPct val="0"/>
              </a:spcBef>
              <a:spcAft>
                <a:spcPct val="0"/>
              </a:spcAft>
              <a:buFont typeface="Arial" panose="020B0604020202020204" pitchFamily="34" charset="0"/>
              <a:buChar char="•"/>
            </a:pPr>
            <a:r>
              <a:rPr lang="en-US" sz="500" dirty="0">
                <a:gradFill>
                  <a:gsLst>
                    <a:gs pos="0">
                      <a:srgbClr val="FFFFFF"/>
                    </a:gs>
                    <a:gs pos="100000">
                      <a:srgbClr val="FFFFFF"/>
                    </a:gs>
                  </a:gsLst>
                  <a:lin ang="5400000" scaled="0"/>
                </a:gradFill>
                <a:ea typeface="Segoe UI" pitchFamily="34" charset="0"/>
                <a:cs typeface="Segoe UI" pitchFamily="34" charset="0"/>
              </a:rPr>
              <a:t>Validation of deployed configurations based on tooling</a:t>
            </a:r>
          </a:p>
          <a:p>
            <a:pPr marL="285750" indent="-285750" defTabSz="932472" fontAlgn="base">
              <a:lnSpc>
                <a:spcPct val="90000"/>
              </a:lnSpc>
              <a:spcBef>
                <a:spcPct val="0"/>
              </a:spcBef>
              <a:spcAft>
                <a:spcPct val="0"/>
              </a:spcAft>
              <a:buFont typeface="Arial" panose="020B0604020202020204" pitchFamily="34" charset="0"/>
              <a:buChar char="•"/>
            </a:pPr>
            <a:r>
              <a:rPr lang="en-US" sz="500" dirty="0">
                <a:gradFill>
                  <a:gsLst>
                    <a:gs pos="0">
                      <a:srgbClr val="FFFFFF"/>
                    </a:gs>
                    <a:gs pos="100000">
                      <a:srgbClr val="FFFFFF"/>
                    </a:gs>
                  </a:gsLst>
                  <a:lin ang="5400000" scaled="0"/>
                </a:gradFill>
                <a:ea typeface="Segoe UI" pitchFamily="34" charset="0"/>
                <a:cs typeface="Segoe UI" pitchFamily="34" charset="0"/>
              </a:rPr>
              <a:t>Automation against CMDB data</a:t>
            </a:r>
          </a:p>
          <a:p>
            <a:pPr marL="285750" indent="-285750" defTabSz="932472" fontAlgn="base">
              <a:lnSpc>
                <a:spcPct val="90000"/>
              </a:lnSpc>
              <a:spcBef>
                <a:spcPct val="0"/>
              </a:spcBef>
              <a:spcAft>
                <a:spcPct val="0"/>
              </a:spcAft>
              <a:buFont typeface="Arial" panose="020B0604020202020204" pitchFamily="34" charset="0"/>
              <a:buChar char="•"/>
            </a:pPr>
            <a:r>
              <a:rPr lang="en-US" sz="500" dirty="0">
                <a:gradFill>
                  <a:gsLst>
                    <a:gs pos="0">
                      <a:srgbClr val="FFFFFF"/>
                    </a:gs>
                    <a:gs pos="100000">
                      <a:srgbClr val="FFFFFF"/>
                    </a:gs>
                  </a:gsLst>
                  <a:lin ang="5400000" scaled="0"/>
                </a:gradFill>
                <a:ea typeface="Segoe UI" pitchFamily="34" charset="0"/>
                <a:cs typeface="Segoe UI" pitchFamily="34" charset="0"/>
              </a:rPr>
              <a:t>Informs change management</a:t>
            </a:r>
          </a:p>
          <a:p>
            <a:pPr defTabSz="932472" fontAlgn="base">
              <a:lnSpc>
                <a:spcPct val="90000"/>
              </a:lnSpc>
              <a:spcBef>
                <a:spcPct val="0"/>
              </a:spcBef>
              <a:spcAft>
                <a:spcPct val="0"/>
              </a:spcAft>
            </a:pPr>
            <a:endParaRPr lang="en-US" sz="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600" b="1" dirty="0">
                <a:gradFill>
                  <a:gsLst>
                    <a:gs pos="0">
                      <a:srgbClr val="FFFFFF"/>
                    </a:gs>
                    <a:gs pos="100000">
                      <a:srgbClr val="FFFFFF"/>
                    </a:gs>
                  </a:gsLst>
                  <a:lin ang="5400000" scaled="0"/>
                </a:gradFill>
                <a:ea typeface="Segoe UI" pitchFamily="34" charset="0"/>
                <a:cs typeface="Segoe UI" pitchFamily="34" charset="0"/>
              </a:rPr>
              <a:t>How it works</a:t>
            </a:r>
          </a:p>
          <a:p>
            <a:pPr marL="285750" indent="-285750" defTabSz="932472" fontAlgn="base">
              <a:lnSpc>
                <a:spcPct val="90000"/>
              </a:lnSpc>
              <a:spcBef>
                <a:spcPct val="0"/>
              </a:spcBef>
              <a:spcAft>
                <a:spcPct val="0"/>
              </a:spcAft>
              <a:buFont typeface="Arial" panose="020B0604020202020204" pitchFamily="34" charset="0"/>
              <a:buChar char="•"/>
            </a:pPr>
            <a:r>
              <a:rPr lang="en-US" sz="500" dirty="0">
                <a:gradFill>
                  <a:gsLst>
                    <a:gs pos="0">
                      <a:srgbClr val="FFFFFF"/>
                    </a:gs>
                    <a:gs pos="100000">
                      <a:srgbClr val="FFFFFF"/>
                    </a:gs>
                  </a:gsLst>
                  <a:lin ang="5400000" scaled="0"/>
                </a:gradFill>
                <a:ea typeface="Segoe UI" pitchFamily="34" charset="0"/>
                <a:cs typeface="Segoe UI" pitchFamily="34" charset="0"/>
              </a:rPr>
              <a:t>Declarative configuration push/pull to targets based on a configuration file</a:t>
            </a:r>
          </a:p>
          <a:p>
            <a:pPr marL="285750" indent="-285750" defTabSz="932472" fontAlgn="base">
              <a:lnSpc>
                <a:spcPct val="90000"/>
              </a:lnSpc>
              <a:spcBef>
                <a:spcPct val="0"/>
              </a:spcBef>
              <a:spcAft>
                <a:spcPct val="0"/>
              </a:spcAft>
              <a:buFont typeface="Arial" panose="020B0604020202020204" pitchFamily="34" charset="0"/>
              <a:buChar char="•"/>
            </a:pPr>
            <a:r>
              <a:rPr lang="en-US" sz="500" dirty="0">
                <a:gradFill>
                  <a:gsLst>
                    <a:gs pos="0">
                      <a:srgbClr val="FFFFFF"/>
                    </a:gs>
                    <a:gs pos="100000">
                      <a:srgbClr val="FFFFFF"/>
                    </a:gs>
                  </a:gsLst>
                  <a:lin ang="5400000" scaled="0"/>
                </a:gradFill>
                <a:ea typeface="Segoe UI" pitchFamily="34" charset="0"/>
                <a:cs typeface="Segoe UI" pitchFamily="34" charset="0"/>
              </a:rPr>
              <a:t>Tracking of configuration data through tooling</a:t>
            </a:r>
          </a:p>
          <a:p>
            <a:pPr marL="285750" indent="-285750" defTabSz="932472" fontAlgn="base">
              <a:lnSpc>
                <a:spcPct val="90000"/>
              </a:lnSpc>
              <a:spcBef>
                <a:spcPct val="0"/>
              </a:spcBef>
              <a:spcAft>
                <a:spcPct val="0"/>
              </a:spcAft>
              <a:buFont typeface="Arial" panose="020B0604020202020204" pitchFamily="34" charset="0"/>
              <a:buChar char="•"/>
            </a:pPr>
            <a:r>
              <a:rPr lang="en-US" sz="500" dirty="0">
                <a:gradFill>
                  <a:gsLst>
                    <a:gs pos="0">
                      <a:srgbClr val="FFFFFF"/>
                    </a:gs>
                    <a:gs pos="100000">
                      <a:srgbClr val="FFFFFF"/>
                    </a:gs>
                  </a:gsLst>
                  <a:lin ang="5400000" scaled="0"/>
                </a:gradFill>
                <a:ea typeface="Segoe UI" pitchFamily="34" charset="0"/>
                <a:cs typeface="Segoe UI" pitchFamily="34" charset="0"/>
              </a:rPr>
              <a:t>Declarative configurations live in source control</a:t>
            </a:r>
          </a:p>
          <a:p>
            <a:pPr marL="285750" indent="-285750" defTabSz="932472" fontAlgn="base">
              <a:lnSpc>
                <a:spcPct val="90000"/>
              </a:lnSpc>
              <a:spcBef>
                <a:spcPct val="0"/>
              </a:spcBef>
              <a:spcAft>
                <a:spcPct val="0"/>
              </a:spcAft>
              <a:buFont typeface="Arial" panose="020B0604020202020204" pitchFamily="34" charset="0"/>
              <a:buChar char="•"/>
            </a:pPr>
            <a:r>
              <a:rPr lang="en-US" sz="500" dirty="0">
                <a:gradFill>
                  <a:gsLst>
                    <a:gs pos="0">
                      <a:srgbClr val="FFFFFF"/>
                    </a:gs>
                    <a:gs pos="100000">
                      <a:srgbClr val="FFFFFF"/>
                    </a:gs>
                  </a:gsLst>
                  <a:lin ang="5400000" scaled="0"/>
                </a:gradFill>
                <a:ea typeface="Segoe UI" pitchFamily="34" charset="0"/>
                <a:cs typeface="Segoe UI" pitchFamily="34" charset="0"/>
              </a:rPr>
              <a:t>Configuration database provides inventory data</a:t>
            </a:r>
          </a:p>
        </p:txBody>
      </p:sp>
      <p:sp>
        <p:nvSpPr>
          <p:cNvPr id="5" name="Rectangle: Rounded Corners 4"/>
          <p:cNvSpPr/>
          <p:nvPr/>
        </p:nvSpPr>
        <p:spPr bwMode="auto">
          <a:xfrm>
            <a:off x="10030901" y="4868392"/>
            <a:ext cx="1891862" cy="356756"/>
          </a:xfrm>
          <a:prstGeom prst="round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ea typeface="Segoe UI" pitchFamily="34" charset="0"/>
                <a:cs typeface="Segoe UI" pitchFamily="34" charset="0"/>
              </a:rPr>
              <a:t>Configuration</a:t>
            </a:r>
            <a:endParaRPr lang="nl-BE" sz="105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769154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PowerShell DSC</a:t>
            </a:r>
            <a:endParaRPr lang="nl-BE" dirty="0"/>
          </a:p>
        </p:txBody>
      </p:sp>
      <p:sp>
        <p:nvSpPr>
          <p:cNvPr id="2" name="Text Placeholder 1"/>
          <p:cNvSpPr>
            <a:spLocks noGrp="1"/>
          </p:cNvSpPr>
          <p:nvPr>
            <p:ph sz="quarter" idx="10"/>
          </p:nvPr>
        </p:nvSpPr>
        <p:spPr>
          <a:xfrm>
            <a:off x="268288" y="1398397"/>
            <a:ext cx="11542503" cy="5041380"/>
          </a:xfrm>
        </p:spPr>
        <p:txBody>
          <a:bodyPr/>
          <a:lstStyle/>
          <a:p>
            <a:r>
              <a:rPr lang="nl-BE" sz="3600" dirty="0"/>
              <a:t>Microsoft platform for configuration management replacing:</a:t>
            </a:r>
          </a:p>
          <a:p>
            <a:pPr lvl="1"/>
            <a:r>
              <a:rPr lang="nl-BE" sz="3200" dirty="0"/>
              <a:t>Group policy</a:t>
            </a:r>
          </a:p>
          <a:p>
            <a:pPr lvl="1"/>
            <a:r>
              <a:rPr lang="nl-BE" sz="3200" dirty="0"/>
              <a:t>Manual configuration</a:t>
            </a:r>
          </a:p>
          <a:p>
            <a:pPr lvl="1"/>
            <a:r>
              <a:rPr lang="nl-BE" sz="3200" dirty="0"/>
              <a:t>Nondeclarative scripting, batch files, etc.</a:t>
            </a:r>
            <a:endParaRPr lang="nl-BE" sz="3600" dirty="0"/>
          </a:p>
          <a:p>
            <a:r>
              <a:rPr lang="nl-BE" sz="3600" dirty="0"/>
              <a:t>Declarative configuration is applied on push or pull</a:t>
            </a:r>
          </a:p>
          <a:p>
            <a:pPr lvl="1"/>
            <a:r>
              <a:rPr lang="nl-BE" sz="3200" dirty="0"/>
              <a:t>Multi-platform (Microsoft, Linux)</a:t>
            </a:r>
          </a:p>
          <a:p>
            <a:pPr lvl="1"/>
            <a:r>
              <a:rPr lang="nl-BE" sz="3200" dirty="0"/>
              <a:t>Multi-location (on-premisis, Azure, AWS)</a:t>
            </a:r>
          </a:p>
          <a:p>
            <a:pPr lvl="1"/>
            <a:r>
              <a:rPr lang="nl-BE" sz="3200" dirty="0"/>
              <a:t>Facilitates re-application of configuration</a:t>
            </a:r>
            <a:endParaRPr lang="nl-BE" sz="3600" dirty="0"/>
          </a:p>
        </p:txBody>
      </p:sp>
      <p:pic>
        <p:nvPicPr>
          <p:cNvPr id="4" name="Picture 3"/>
          <p:cNvPicPr>
            <a:picLocks noChangeAspect="1"/>
          </p:cNvPicPr>
          <p:nvPr/>
        </p:nvPicPr>
        <p:blipFill>
          <a:blip r:embed="rId2"/>
          <a:stretch>
            <a:fillRect/>
          </a:stretch>
        </p:blipFill>
        <p:spPr>
          <a:xfrm>
            <a:off x="10784626" y="5097416"/>
            <a:ext cx="1222319" cy="1222319"/>
          </a:xfrm>
          <a:prstGeom prst="rect">
            <a:avLst/>
          </a:prstGeom>
        </p:spPr>
      </p:pic>
    </p:spTree>
    <p:extLst>
      <p:ext uri="{BB962C8B-B14F-4D97-AF65-F5344CB8AC3E}">
        <p14:creationId xmlns:p14="http://schemas.microsoft.com/office/powerpoint/2010/main" val="307214092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4.2|16|2.6|6.7|2.5|18|8.7|1.3|10"/>
</p:tagLst>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99B4937E8E724BBE9E160DB51865D4" ma:contentTypeVersion="2" ma:contentTypeDescription="Create a new document." ma:contentTypeScope="" ma:versionID="22f626968dce94e7b844c296fbc4b69c">
  <xsd:schema xmlns:xsd="http://www.w3.org/2001/XMLSchema" xmlns:xs="http://www.w3.org/2001/XMLSchema" xmlns:p="http://schemas.microsoft.com/office/2006/metadata/properties" xmlns:ns2="17577592-0bf8-41a8-903c-ed932c9ebe52" targetNamespace="http://schemas.microsoft.com/office/2006/metadata/properties" ma:root="true" ma:fieldsID="f9faa6546ca053706ad458572cb0568a" ns2:_="">
    <xsd:import namespace="17577592-0bf8-41a8-903c-ed932c9ebe5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77592-0bf8-41a8-903c-ed932c9ebe5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8E3AC3-906B-4E26-8092-0194138B20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577592-0bf8-41a8-903c-ed932c9eb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17577592-0bf8-41a8-903c-ed932c9ebe52"/>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6556</TotalTime>
  <Words>2255</Words>
  <Application>Microsoft Office PowerPoint</Application>
  <PresentationFormat>Widescreen</PresentationFormat>
  <Paragraphs>301</Paragraphs>
  <Slides>32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Courier New</vt:lpstr>
      <vt:lpstr>Segoe UI</vt:lpstr>
      <vt:lpstr>Segoe UI Light</vt:lpstr>
      <vt:lpstr>Segoe UI Semilight</vt:lpstr>
      <vt:lpstr>Windows Azure</vt:lpstr>
      <vt:lpstr>PowerPoint Presentation</vt:lpstr>
      <vt:lpstr>Objectives</vt:lpstr>
      <vt:lpstr>End-to-end DevOps</vt:lpstr>
      <vt:lpstr>What is configuration management?</vt:lpstr>
      <vt:lpstr>Configuration management toolbox</vt:lpstr>
      <vt:lpstr>Configuration management toolbox</vt:lpstr>
      <vt:lpstr>Configuration management stages</vt:lpstr>
      <vt:lpstr>Enabling configuration management</vt:lpstr>
      <vt:lpstr>PowerShell DSC</vt:lpstr>
      <vt:lpstr>PowerShell DSC components</vt:lpstr>
      <vt:lpstr>PowerShell DSC Components</vt:lpstr>
      <vt:lpstr>PowerPoint Presentation</vt:lpstr>
      <vt:lpstr>PowerShell DSC and Azure</vt:lpstr>
      <vt:lpstr>PowerShell DSC and Azure</vt:lpstr>
      <vt:lpstr>VM extensions</vt:lpstr>
      <vt:lpstr>PowerPoint Presentation</vt:lpstr>
      <vt:lpstr>Chef on Azure</vt:lpstr>
      <vt:lpstr>Chef concepts</vt:lpstr>
      <vt:lpstr>Chef architecture</vt:lpstr>
      <vt:lpstr>Managing Azure infrastructure with Chef</vt:lpstr>
      <vt:lpstr>Managing infrastructure in Azure with Chef</vt:lpstr>
      <vt:lpstr>PowerPoint Presentation</vt:lpstr>
      <vt:lpstr>Taking advantage of Chef with PowerShell DSC</vt:lpstr>
      <vt:lpstr>Puppet on Azure</vt:lpstr>
      <vt:lpstr>Puppet concepts</vt:lpstr>
      <vt:lpstr>Puppet architecture</vt:lpstr>
      <vt:lpstr>Install Puppet Master</vt:lpstr>
      <vt:lpstr>Install Puppet Agent</vt:lpstr>
      <vt:lpstr>PowerPoint Presentation</vt:lpstr>
      <vt:lpstr>Module review</vt:lpstr>
      <vt:lpstr>PowerPoint Presentation</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subject>Microsoft Visual Identity PowerPoint Guidelines</dc:subject>
  <dc:creator>Jordana Huchital (General Physics Corporation)</dc:creator>
  <cp:keywords>SMSGR</cp:keywords>
  <dc:description>Template: Maryfj
Formatting: Maryfj, Sakuu 
Audience Type: Internal</dc:description>
  <cp:lastModifiedBy>Steven Follis</cp:lastModifiedBy>
  <cp:revision>280</cp:revision>
  <dcterms:created xsi:type="dcterms:W3CDTF">2012-12-20T16:44:23Z</dcterms:created>
  <dcterms:modified xsi:type="dcterms:W3CDTF">2016-08-11T14:50:23Z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0x0101003899B4937E8E724BBE9E160DB51865D4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IsMyDocuments">
    <vt:bool>true</vt:bool>
  </property>
  <property fmtid="{D5CDD505-2E9C-101B-9397-08002B2CF9AE}" pid="19" name="DocVizMetadataToken">
    <vt:lpwstr>600x363x1</vt:lpwstr>
  </property>
</Properties>
</file>