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82" r:id="rId4"/>
  </p:sldMasterIdLst>
  <p:notesMasterIdLst>
    <p:notesMasterId r:id="rId32"/>
  </p:notesMasterIdLst>
  <p:handoutMasterIdLst>
    <p:handoutMasterId r:id="rId33"/>
  </p:handoutMasterIdLst>
  <p:sldIdLst>
    <p:sldId id="332" r:id="rId5"/>
    <p:sldId id="331" r:id="rId6"/>
    <p:sldId id="334" r:id="rId7"/>
    <p:sldId id="349" r:id="rId8"/>
    <p:sldId id="344" r:id="rId9"/>
    <p:sldId id="360" r:id="rId10"/>
    <p:sldId id="345" r:id="rId11"/>
    <p:sldId id="342" r:id="rId12"/>
    <p:sldId id="348" r:id="rId13"/>
    <p:sldId id="352" r:id="rId14"/>
    <p:sldId id="353" r:id="rId15"/>
    <p:sldId id="355" r:id="rId16"/>
    <p:sldId id="339" r:id="rId17"/>
    <p:sldId id="338" r:id="rId18"/>
    <p:sldId id="340" r:id="rId19"/>
    <p:sldId id="351" r:id="rId20"/>
    <p:sldId id="341" r:id="rId21"/>
    <p:sldId id="336" r:id="rId22"/>
    <p:sldId id="346" r:id="rId23"/>
    <p:sldId id="343" r:id="rId24"/>
    <p:sldId id="350" r:id="rId25"/>
    <p:sldId id="362" r:id="rId26"/>
    <p:sldId id="356" r:id="rId27"/>
    <p:sldId id="361" r:id="rId28"/>
    <p:sldId id="271" r:id="rId29"/>
    <p:sldId id="364" r:id="rId30"/>
    <p:sldId id="363" r:id="rId31"/>
  </p:sldIdLst>
  <p:sldSz cx="12192000" cy="6858000"/>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E6E5643-AFE5-467C-8DFA-6635D4DEA1D6}">
          <p14:sldIdLst>
            <p14:sldId id="332"/>
            <p14:sldId id="331"/>
            <p14:sldId id="334"/>
          </p14:sldIdLst>
        </p14:section>
        <p14:section name="Secure your Process" id="{9A014766-2DAF-462E-8160-BA0739CCD2DD}">
          <p14:sldIdLst>
            <p14:sldId id="349"/>
            <p14:sldId id="344"/>
            <p14:sldId id="360"/>
            <p14:sldId id="345"/>
            <p14:sldId id="342"/>
          </p14:sldIdLst>
        </p14:section>
        <p14:section name="Secure your Environments" id="{E6D69173-5AE9-4F11-A00E-DD2148500486}">
          <p14:sldIdLst>
            <p14:sldId id="348"/>
            <p14:sldId id="352"/>
            <p14:sldId id="353"/>
            <p14:sldId id="355"/>
            <p14:sldId id="339"/>
            <p14:sldId id="338"/>
            <p14:sldId id="340"/>
            <p14:sldId id="351"/>
            <p14:sldId id="341"/>
          </p14:sldIdLst>
        </p14:section>
        <p14:section name="Secure your Code" id="{16EB1E3B-9B78-452F-A043-BD5B5D2B9957}">
          <p14:sldIdLst>
            <p14:sldId id="336"/>
            <p14:sldId id="346"/>
            <p14:sldId id="343"/>
          </p14:sldIdLst>
        </p14:section>
        <p14:section name="Improve Visibility and Compliance" id="{476FB7A5-45E7-43B8-ABE6-2785D53910F7}">
          <p14:sldIdLst>
            <p14:sldId id="350"/>
            <p14:sldId id="362"/>
            <p14:sldId id="356"/>
            <p14:sldId id="361"/>
            <p14:sldId id="271"/>
            <p14:sldId id="364"/>
            <p14:sldId id="363"/>
          </p14:sldIdLst>
        </p14:section>
      </p14:sectionLst>
    </p:ext>
    <p:ext uri="{EFAFB233-063F-42B5-8137-9DF3F51BA10A}">
      <p15:sldGuideLst xmlns:p15="http://schemas.microsoft.com/office/powerpoint/2012/main">
        <p15:guide id="1" orient="horz" pos="183" userDrawn="1">
          <p15:clr>
            <a:srgbClr val="A4A3A4"/>
          </p15:clr>
        </p15:guide>
        <p15:guide id="2" orient="horz" pos="748" userDrawn="1">
          <p15:clr>
            <a:srgbClr val="A4A3A4"/>
          </p15:clr>
        </p15:guide>
        <p15:guide id="3" orient="horz" pos="1313" userDrawn="1">
          <p15:clr>
            <a:srgbClr val="A4A3A4"/>
          </p15:clr>
        </p15:guide>
        <p15:guide id="4" orient="horz" pos="2455" userDrawn="1">
          <p15:clr>
            <a:srgbClr val="A4A3A4"/>
          </p15:clr>
        </p15:guide>
        <p15:guide id="5" orient="horz" pos="4137" userDrawn="1">
          <p15:clr>
            <a:srgbClr val="A4A3A4"/>
          </p15:clr>
        </p15:guide>
        <p15:guide id="6" orient="horz" pos="3576" userDrawn="1">
          <p15:clr>
            <a:srgbClr val="A4A3A4"/>
          </p15:clr>
        </p15:guide>
        <p15:guide id="7" orient="horz" pos="3000" userDrawn="1">
          <p15:clr>
            <a:srgbClr val="A4A3A4"/>
          </p15:clr>
        </p15:guide>
        <p15:guide id="8" orient="horz" pos="1878" userDrawn="1">
          <p15:clr>
            <a:srgbClr val="A4A3A4"/>
          </p15:clr>
        </p15:guide>
        <p15:guide id="9" pos="169" userDrawn="1">
          <p15:clr>
            <a:srgbClr val="A4A3A4"/>
          </p15:clr>
        </p15:guide>
        <p15:guide id="10" pos="1296" userDrawn="1">
          <p15:clr>
            <a:srgbClr val="A4A3A4"/>
          </p15:clr>
        </p15:guide>
        <p15:guide id="11" pos="7511" userDrawn="1">
          <p15:clr>
            <a:srgbClr val="A4A3A4"/>
          </p15:clr>
        </p15:guide>
        <p15:guide id="12" pos="733" userDrawn="1">
          <p15:clr>
            <a:srgbClr val="A4A3A4"/>
          </p15:clr>
        </p15:guide>
        <p15:guide id="13" pos="6947" userDrawn="1">
          <p15:clr>
            <a:srgbClr val="A4A3A4"/>
          </p15:clr>
        </p15:guide>
        <p15:guide id="14" pos="3557" userDrawn="1">
          <p15:clr>
            <a:srgbClr val="A4A3A4"/>
          </p15:clr>
        </p15:guide>
        <p15:guide id="15" pos="1864" userDrawn="1">
          <p15:clr>
            <a:srgbClr val="A4A3A4"/>
          </p15:clr>
        </p15:guide>
        <p15:guide id="16" pos="2428" userDrawn="1">
          <p15:clr>
            <a:srgbClr val="A4A3A4"/>
          </p15:clr>
        </p15:guide>
        <p15:guide id="17" pos="4123" userDrawn="1">
          <p15:clr>
            <a:srgbClr val="A4A3A4"/>
          </p15:clr>
        </p15:guide>
        <p15:guide id="18" pos="4687" userDrawn="1">
          <p15:clr>
            <a:srgbClr val="A4A3A4"/>
          </p15:clr>
        </p15:guide>
        <p15:guide id="19" pos="5252" userDrawn="1">
          <p15:clr>
            <a:srgbClr val="A4A3A4"/>
          </p15:clr>
        </p15:guide>
        <p15:guide id="20" pos="5808" userDrawn="1">
          <p15:clr>
            <a:srgbClr val="A4A3A4"/>
          </p15:clr>
        </p15:guide>
        <p15:guide id="21" pos="6381" userDrawn="1">
          <p15:clr>
            <a:srgbClr val="A4A3A4"/>
          </p15:clr>
        </p15:guide>
        <p15:guide id="22" pos="299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Sandy Alto (GP Strategies Corporation)" initials="SA(SC" lastIdx="18" clrIdx="7">
    <p:extLst/>
  </p:cmAuthor>
  <p:cmAuthor id="1" name="Mary Feil-Jacobs" initials="MFJ" lastIdx="42" clrIdx="1"/>
  <p:cmAuthor id="8" name="Katie Radloff (GP Strategies Corporation)" initials="KR(SC" lastIdx="19" clrIdx="8">
    <p:extLst/>
  </p:cmAuthor>
  <p:cmAuthor id="2" name="John" initials="J" lastIdx="3" clrIdx="2"/>
  <p:cmAuthor id="3" name="awatson" initials="aw" lastIdx="6" clrIdx="3"/>
  <p:cmAuthor id="4" name="v-karose" initials="v" lastIdx="4" clrIdx="4"/>
  <p:cmAuthor id="5" name="Jordana Huchital (General Physics Corporation)" initials="JH(PC" lastIdx="4" clrIdx="5"/>
  <p:cmAuthor id="6" name="Erick Weitkamp" initials="EW" lastIdx="3" clrIdx="6">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4A62"/>
    <a:srgbClr val="E6E300"/>
    <a:srgbClr val="1C7A0A"/>
    <a:srgbClr val="1C7809"/>
    <a:srgbClr val="1B7609"/>
    <a:srgbClr val="1A7308"/>
    <a:srgbClr val="1D7B0A"/>
    <a:srgbClr val="F79300"/>
    <a:srgbClr val="00205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7930" autoAdjust="0"/>
  </p:normalViewPr>
  <p:slideViewPr>
    <p:cSldViewPr snapToGrid="0">
      <p:cViewPr varScale="1">
        <p:scale>
          <a:sx n="83" d="100"/>
          <a:sy n="83" d="100"/>
        </p:scale>
        <p:origin x="561" y="51"/>
      </p:cViewPr>
      <p:guideLst>
        <p:guide orient="horz" pos="183"/>
        <p:guide orient="horz" pos="748"/>
        <p:guide orient="horz" pos="1313"/>
        <p:guide orient="horz" pos="2455"/>
        <p:guide orient="horz" pos="4137"/>
        <p:guide orient="horz" pos="3576"/>
        <p:guide orient="horz" pos="3000"/>
        <p:guide orient="horz" pos="1878"/>
        <p:guide pos="169"/>
        <p:guide pos="1296"/>
        <p:guide pos="7511"/>
        <p:guide pos="733"/>
        <p:guide pos="6947"/>
        <p:guide pos="3557"/>
        <p:guide pos="1864"/>
        <p:guide pos="2428"/>
        <p:guide pos="4123"/>
        <p:guide pos="4687"/>
        <p:guide pos="5252"/>
        <p:guide pos="5808"/>
        <p:guide pos="6381"/>
        <p:guide pos="2993"/>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5189"/>
    </p:cViewPr>
  </p:sorterViewPr>
  <p:notesViewPr>
    <p:cSldViewPr snapToGrid="0" showGuides="1">
      <p:cViewPr varScale="1">
        <p:scale>
          <a:sx n="81" d="100"/>
          <a:sy n="81" d="100"/>
        </p:scale>
        <p:origin x="270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300967-EC65-49D2-93FD-7A0DDAF4414B}" type="doc">
      <dgm:prSet loTypeId="urn:microsoft.com/office/officeart/2005/8/layout/radial3" loCatId="cycle" qsTypeId="urn:microsoft.com/office/officeart/2005/8/quickstyle/simple1" qsCatId="simple" csTypeId="urn:microsoft.com/office/officeart/2005/8/colors/colorful1" csCatId="colorful" phldr="1"/>
      <dgm:spPr/>
      <dgm:t>
        <a:bodyPr/>
        <a:lstStyle/>
        <a:p>
          <a:endParaRPr lang="en-US"/>
        </a:p>
      </dgm:t>
    </dgm:pt>
    <dgm:pt modelId="{C215C928-741C-4266-9A04-E3A4EDBFA4DB}">
      <dgm:prSet phldrT="[Text]" custT="1"/>
      <dgm:spPr>
        <a:xfrm>
          <a:off x="441126" y="509881"/>
          <a:ext cx="1098946" cy="1098946"/>
        </a:xfrm>
        <a:prstGeom prst="ellipse">
          <a:avLst/>
        </a:prstGeom>
        <a:solidFill>
          <a:srgbClr val="0078D7">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1600" dirty="0">
              <a:solidFill>
                <a:srgbClr val="442359"/>
              </a:solidFill>
              <a:latin typeface="Segoe UI"/>
              <a:ea typeface="+mn-ea"/>
              <a:cs typeface="+mn-cs"/>
            </a:rPr>
            <a:t>Release 1</a:t>
          </a:r>
        </a:p>
      </dgm:t>
    </dgm:pt>
    <dgm:pt modelId="{B50B8571-DCC9-469E-A0FF-1171DEF0D487}" type="parTrans" cxnId="{7E30DA87-4449-40DA-9C49-072021EFBEEE}">
      <dgm:prSet/>
      <dgm:spPr/>
      <dgm:t>
        <a:bodyPr/>
        <a:lstStyle/>
        <a:p>
          <a:endParaRPr lang="en-US" sz="1800"/>
        </a:p>
      </dgm:t>
    </dgm:pt>
    <dgm:pt modelId="{3E87A52F-F15C-4D61-A5BD-4415BB52F3F2}" type="sibTrans" cxnId="{7E30DA87-4449-40DA-9C49-072021EFBEEE}">
      <dgm:prSet/>
      <dgm:spPr/>
      <dgm:t>
        <a:bodyPr/>
        <a:lstStyle/>
        <a:p>
          <a:endParaRPr lang="en-US" sz="1800"/>
        </a:p>
      </dgm:t>
    </dgm:pt>
    <dgm:pt modelId="{4ED3C077-A09C-499B-80FF-55334927B774}">
      <dgm:prSet phldrT="[Text]" custT="1"/>
      <dgm:spPr>
        <a:xfrm>
          <a:off x="1335649" y="426784"/>
          <a:ext cx="549473" cy="549473"/>
        </a:xfrm>
        <a:prstGeom prst="ellipse">
          <a:avLst/>
        </a:prstGeom>
        <a:solidFill>
          <a:srgbClr val="FFB900">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Planning</a:t>
          </a:r>
        </a:p>
      </dgm:t>
    </dgm:pt>
    <dgm:pt modelId="{EF31B9AD-83CD-4E21-8747-8FE6A9DF1160}" type="parTrans" cxnId="{527C1880-16B4-4578-BE27-0F317BDC9105}">
      <dgm:prSet/>
      <dgm:spPr/>
      <dgm:t>
        <a:bodyPr/>
        <a:lstStyle/>
        <a:p>
          <a:endParaRPr lang="en-US" sz="1800"/>
        </a:p>
      </dgm:t>
    </dgm:pt>
    <dgm:pt modelId="{32032EDB-3B53-4912-925F-0F514B677BD3}" type="sibTrans" cxnId="{527C1880-16B4-4578-BE27-0F317BDC9105}">
      <dgm:prSet/>
      <dgm:spPr/>
      <dgm:t>
        <a:bodyPr/>
        <a:lstStyle/>
        <a:p>
          <a:endParaRPr lang="en-US" sz="1800"/>
        </a:p>
      </dgm:t>
    </dgm:pt>
    <dgm:pt modelId="{29AC6E91-E795-4689-AC7F-F6B44A9E7086}">
      <dgm:prSet phldrT="[Text]" custT="1"/>
      <dgm:spPr>
        <a:xfrm>
          <a:off x="715863" y="1500284"/>
          <a:ext cx="549473" cy="549473"/>
        </a:xfrm>
        <a:prstGeom prst="ellipse">
          <a:avLst/>
        </a:prstGeom>
        <a:solidFill>
          <a:srgbClr val="002050">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Dev</a:t>
          </a:r>
        </a:p>
      </dgm:t>
    </dgm:pt>
    <dgm:pt modelId="{38979E94-592C-42D1-998F-9F91948B084D}" type="parTrans" cxnId="{15389FC3-9CD6-4F83-86DC-CCD9949BCB85}">
      <dgm:prSet/>
      <dgm:spPr/>
      <dgm:t>
        <a:bodyPr/>
        <a:lstStyle/>
        <a:p>
          <a:endParaRPr lang="en-US" sz="1800"/>
        </a:p>
      </dgm:t>
    </dgm:pt>
    <dgm:pt modelId="{887E9B15-FA44-47C4-B153-FED48720A70F}" type="sibTrans" cxnId="{15389FC3-9CD6-4F83-86DC-CCD9949BCB85}">
      <dgm:prSet/>
      <dgm:spPr/>
      <dgm:t>
        <a:bodyPr/>
        <a:lstStyle/>
        <a:p>
          <a:endParaRPr lang="en-US" sz="1800"/>
        </a:p>
      </dgm:t>
    </dgm:pt>
    <dgm:pt modelId="{A5CBAB5D-EF62-430A-ACCA-D403506DE422}">
      <dgm:prSet phldrT="[Text]" custT="1"/>
      <dgm:spPr>
        <a:xfrm>
          <a:off x="96077" y="1142451"/>
          <a:ext cx="549473" cy="549473"/>
        </a:xfrm>
        <a:prstGeom prst="ellipse">
          <a:avLst/>
        </a:prstGeom>
        <a:solidFill>
          <a:srgbClr val="0078D7">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Verify</a:t>
          </a:r>
        </a:p>
      </dgm:t>
    </dgm:pt>
    <dgm:pt modelId="{B06B276E-15E3-4D51-B6AC-127EBF9BCD6F}" type="parTrans" cxnId="{A05066A0-E74B-4A34-9B39-4D2AB791232B}">
      <dgm:prSet/>
      <dgm:spPr/>
      <dgm:t>
        <a:bodyPr/>
        <a:lstStyle/>
        <a:p>
          <a:endParaRPr lang="en-US" sz="1800"/>
        </a:p>
      </dgm:t>
    </dgm:pt>
    <dgm:pt modelId="{1B218A3D-2D53-4681-9BDE-186D5E429508}" type="sibTrans" cxnId="{A05066A0-E74B-4A34-9B39-4D2AB791232B}">
      <dgm:prSet/>
      <dgm:spPr/>
      <dgm:t>
        <a:bodyPr/>
        <a:lstStyle/>
        <a:p>
          <a:endParaRPr lang="en-US" sz="1800"/>
        </a:p>
      </dgm:t>
    </dgm:pt>
    <dgm:pt modelId="{326374AF-D553-4EC5-95D1-BD358A98A97E}">
      <dgm:prSet phldrT="[Text]" custT="1"/>
      <dgm:spPr>
        <a:xfrm>
          <a:off x="96077" y="426784"/>
          <a:ext cx="549473" cy="549473"/>
        </a:xfrm>
        <a:prstGeom prst="ellipse">
          <a:avLst/>
        </a:prstGeom>
        <a:solidFill>
          <a:srgbClr val="D83B01">
            <a:lumMod val="75000"/>
            <a:alpha val="5000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Deploy</a:t>
          </a:r>
        </a:p>
      </dgm:t>
    </dgm:pt>
    <dgm:pt modelId="{4A0575F2-DEF1-4D11-B073-E1AC293E14C7}" type="parTrans" cxnId="{0141A0F5-7887-4EEB-8C6D-2A02251651DB}">
      <dgm:prSet/>
      <dgm:spPr/>
      <dgm:t>
        <a:bodyPr/>
        <a:lstStyle/>
        <a:p>
          <a:endParaRPr lang="en-US" sz="1800"/>
        </a:p>
      </dgm:t>
    </dgm:pt>
    <dgm:pt modelId="{26CBEC46-F307-482B-9C62-454030935554}" type="sibTrans" cxnId="{0141A0F5-7887-4EEB-8C6D-2A02251651DB}">
      <dgm:prSet/>
      <dgm:spPr/>
      <dgm:t>
        <a:bodyPr/>
        <a:lstStyle/>
        <a:p>
          <a:endParaRPr lang="en-US" sz="1800"/>
        </a:p>
      </dgm:t>
    </dgm:pt>
    <dgm:pt modelId="{3EEB4290-9F61-4E54-9E4F-14612CB81CD3}">
      <dgm:prSet phldrT="[Text]" custT="1"/>
      <dgm:spPr>
        <a:xfrm>
          <a:off x="1335649" y="1142451"/>
          <a:ext cx="549473" cy="549473"/>
        </a:xfrm>
        <a:prstGeom prst="ellipse">
          <a:avLst/>
        </a:prstGeom>
        <a:solidFill>
          <a:srgbClr val="5C2D91">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Design</a:t>
          </a:r>
        </a:p>
      </dgm:t>
    </dgm:pt>
    <dgm:pt modelId="{F8979F2A-99F8-4C8D-A218-9A9BB68A7997}" type="parTrans" cxnId="{E45F4122-CD83-491A-A23F-880AF8DF5A31}">
      <dgm:prSet/>
      <dgm:spPr/>
      <dgm:t>
        <a:bodyPr/>
        <a:lstStyle/>
        <a:p>
          <a:endParaRPr lang="en-US" sz="1800"/>
        </a:p>
      </dgm:t>
    </dgm:pt>
    <dgm:pt modelId="{0A06658C-EDC5-4B4E-8F50-62FBA2D648CF}" type="sibTrans" cxnId="{E45F4122-CD83-491A-A23F-880AF8DF5A31}">
      <dgm:prSet/>
      <dgm:spPr/>
      <dgm:t>
        <a:bodyPr/>
        <a:lstStyle/>
        <a:p>
          <a:endParaRPr lang="en-US" sz="1800"/>
        </a:p>
      </dgm:t>
    </dgm:pt>
    <dgm:pt modelId="{6EBB92EB-6DE2-4A9E-82C3-E073E089929A}">
      <dgm:prSet phldrT="[Text]" custT="1"/>
      <dgm:spPr>
        <a:xfrm>
          <a:off x="715863" y="68950"/>
          <a:ext cx="549473" cy="549473"/>
        </a:xfrm>
        <a:prstGeom prst="ellipse">
          <a:avLst/>
        </a:prstGeom>
        <a:solidFill>
          <a:srgbClr val="BAD80A">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Inception</a:t>
          </a:r>
        </a:p>
      </dgm:t>
    </dgm:pt>
    <dgm:pt modelId="{4DAEF327-2C08-41AE-92DD-4DB6856D700C}" type="parTrans" cxnId="{C1604A51-D6DC-4445-B5A9-AB21726985CB}">
      <dgm:prSet/>
      <dgm:spPr/>
      <dgm:t>
        <a:bodyPr/>
        <a:lstStyle/>
        <a:p>
          <a:endParaRPr lang="en-US"/>
        </a:p>
      </dgm:t>
    </dgm:pt>
    <dgm:pt modelId="{0C1CB6C9-D550-44D6-BFD1-C4B2703395EA}" type="sibTrans" cxnId="{C1604A51-D6DC-4445-B5A9-AB21726985CB}">
      <dgm:prSet/>
      <dgm:spPr/>
      <dgm:t>
        <a:bodyPr/>
        <a:lstStyle/>
        <a:p>
          <a:endParaRPr lang="en-US"/>
        </a:p>
      </dgm:t>
    </dgm:pt>
    <dgm:pt modelId="{CA5717FC-CC1C-4B0A-A70D-5EA0B6662453}" type="pres">
      <dgm:prSet presAssocID="{23300967-EC65-49D2-93FD-7A0DDAF4414B}" presName="composite" presStyleCnt="0">
        <dgm:presLayoutVars>
          <dgm:chMax val="1"/>
          <dgm:dir/>
          <dgm:resizeHandles val="exact"/>
        </dgm:presLayoutVars>
      </dgm:prSet>
      <dgm:spPr/>
    </dgm:pt>
    <dgm:pt modelId="{0AC80BAB-D1F2-4AA7-BE2B-9618F725E281}" type="pres">
      <dgm:prSet presAssocID="{23300967-EC65-49D2-93FD-7A0DDAF4414B}" presName="radial" presStyleCnt="0">
        <dgm:presLayoutVars>
          <dgm:animLvl val="ctr"/>
        </dgm:presLayoutVars>
      </dgm:prSet>
      <dgm:spPr/>
    </dgm:pt>
    <dgm:pt modelId="{60C44EF3-A7C3-4E22-B0A4-4C85CAC4822B}" type="pres">
      <dgm:prSet presAssocID="{C215C928-741C-4266-9A04-E3A4EDBFA4DB}" presName="centerShape" presStyleLbl="vennNode1" presStyleIdx="0" presStyleCnt="7"/>
      <dgm:spPr/>
    </dgm:pt>
    <dgm:pt modelId="{7DDB3F63-C8C7-40A0-867B-0770A7AEEE62}" type="pres">
      <dgm:prSet presAssocID="{6EBB92EB-6DE2-4A9E-82C3-E073E089929A}" presName="node" presStyleLbl="vennNode1" presStyleIdx="1" presStyleCnt="7">
        <dgm:presLayoutVars>
          <dgm:bulletEnabled val="1"/>
        </dgm:presLayoutVars>
      </dgm:prSet>
      <dgm:spPr/>
    </dgm:pt>
    <dgm:pt modelId="{94688DBE-7E80-49DB-B937-D8B0DFAD53BD}" type="pres">
      <dgm:prSet presAssocID="{4ED3C077-A09C-499B-80FF-55334927B774}" presName="node" presStyleLbl="vennNode1" presStyleIdx="2" presStyleCnt="7">
        <dgm:presLayoutVars>
          <dgm:bulletEnabled val="1"/>
        </dgm:presLayoutVars>
      </dgm:prSet>
      <dgm:spPr/>
    </dgm:pt>
    <dgm:pt modelId="{B818003B-FB26-4237-A9EB-2438DAC14A7F}" type="pres">
      <dgm:prSet presAssocID="{3EEB4290-9F61-4E54-9E4F-14612CB81CD3}" presName="node" presStyleLbl="vennNode1" presStyleIdx="3" presStyleCnt="7">
        <dgm:presLayoutVars>
          <dgm:bulletEnabled val="1"/>
        </dgm:presLayoutVars>
      </dgm:prSet>
      <dgm:spPr/>
    </dgm:pt>
    <dgm:pt modelId="{D8943C2E-4734-49BE-80DC-5B3D5868C4F3}" type="pres">
      <dgm:prSet presAssocID="{29AC6E91-E795-4689-AC7F-F6B44A9E7086}" presName="node" presStyleLbl="vennNode1" presStyleIdx="4" presStyleCnt="7">
        <dgm:presLayoutVars>
          <dgm:bulletEnabled val="1"/>
        </dgm:presLayoutVars>
      </dgm:prSet>
      <dgm:spPr/>
    </dgm:pt>
    <dgm:pt modelId="{3061E3EC-BEA9-454E-BD72-21454F49AB10}" type="pres">
      <dgm:prSet presAssocID="{A5CBAB5D-EF62-430A-ACCA-D403506DE422}" presName="node" presStyleLbl="vennNode1" presStyleIdx="5" presStyleCnt="7">
        <dgm:presLayoutVars>
          <dgm:bulletEnabled val="1"/>
        </dgm:presLayoutVars>
      </dgm:prSet>
      <dgm:spPr/>
    </dgm:pt>
    <dgm:pt modelId="{32F7570F-6948-4FA5-95F4-B5563E8759A7}" type="pres">
      <dgm:prSet presAssocID="{326374AF-D553-4EC5-95D1-BD358A98A97E}" presName="node" presStyleLbl="vennNode1" presStyleIdx="6" presStyleCnt="7">
        <dgm:presLayoutVars>
          <dgm:bulletEnabled val="1"/>
        </dgm:presLayoutVars>
      </dgm:prSet>
      <dgm:spPr/>
    </dgm:pt>
  </dgm:ptLst>
  <dgm:cxnLst>
    <dgm:cxn modelId="{7E30DA87-4449-40DA-9C49-072021EFBEEE}" srcId="{23300967-EC65-49D2-93FD-7A0DDAF4414B}" destId="{C215C928-741C-4266-9A04-E3A4EDBFA4DB}" srcOrd="0" destOrd="0" parTransId="{B50B8571-DCC9-469E-A0FF-1171DEF0D487}" sibTransId="{3E87A52F-F15C-4D61-A5BD-4415BB52F3F2}"/>
    <dgm:cxn modelId="{70F50FA3-C906-416B-AF8C-681AC18B3D3A}" type="presOf" srcId="{23300967-EC65-49D2-93FD-7A0DDAF4414B}" destId="{CA5717FC-CC1C-4B0A-A70D-5EA0B6662453}" srcOrd="0" destOrd="0" presId="urn:microsoft.com/office/officeart/2005/8/layout/radial3"/>
    <dgm:cxn modelId="{0141A0F5-7887-4EEB-8C6D-2A02251651DB}" srcId="{C215C928-741C-4266-9A04-E3A4EDBFA4DB}" destId="{326374AF-D553-4EC5-95D1-BD358A98A97E}" srcOrd="5" destOrd="0" parTransId="{4A0575F2-DEF1-4D11-B073-E1AC293E14C7}" sibTransId="{26CBEC46-F307-482B-9C62-454030935554}"/>
    <dgm:cxn modelId="{527C1880-16B4-4578-BE27-0F317BDC9105}" srcId="{C215C928-741C-4266-9A04-E3A4EDBFA4DB}" destId="{4ED3C077-A09C-499B-80FF-55334927B774}" srcOrd="1" destOrd="0" parTransId="{EF31B9AD-83CD-4E21-8747-8FE6A9DF1160}" sibTransId="{32032EDB-3B53-4912-925F-0F514B677BD3}"/>
    <dgm:cxn modelId="{E45F4122-CD83-491A-A23F-880AF8DF5A31}" srcId="{C215C928-741C-4266-9A04-E3A4EDBFA4DB}" destId="{3EEB4290-9F61-4E54-9E4F-14612CB81CD3}" srcOrd="2" destOrd="0" parTransId="{F8979F2A-99F8-4C8D-A218-9A9BB68A7997}" sibTransId="{0A06658C-EDC5-4B4E-8F50-62FBA2D648CF}"/>
    <dgm:cxn modelId="{FF546547-5ABB-4361-9254-47316D3426C1}" type="presOf" srcId="{4ED3C077-A09C-499B-80FF-55334927B774}" destId="{94688DBE-7E80-49DB-B937-D8B0DFAD53BD}" srcOrd="0" destOrd="0" presId="urn:microsoft.com/office/officeart/2005/8/layout/radial3"/>
    <dgm:cxn modelId="{15389FC3-9CD6-4F83-86DC-CCD9949BCB85}" srcId="{C215C928-741C-4266-9A04-E3A4EDBFA4DB}" destId="{29AC6E91-E795-4689-AC7F-F6B44A9E7086}" srcOrd="3" destOrd="0" parTransId="{38979E94-592C-42D1-998F-9F91948B084D}" sibTransId="{887E9B15-FA44-47C4-B153-FED48720A70F}"/>
    <dgm:cxn modelId="{2A4A9B9A-9F42-48BD-9902-2F5F422505FE}" type="presOf" srcId="{C215C928-741C-4266-9A04-E3A4EDBFA4DB}" destId="{60C44EF3-A7C3-4E22-B0A4-4C85CAC4822B}" srcOrd="0" destOrd="0" presId="urn:microsoft.com/office/officeart/2005/8/layout/radial3"/>
    <dgm:cxn modelId="{C1604A51-D6DC-4445-B5A9-AB21726985CB}" srcId="{C215C928-741C-4266-9A04-E3A4EDBFA4DB}" destId="{6EBB92EB-6DE2-4A9E-82C3-E073E089929A}" srcOrd="0" destOrd="0" parTransId="{4DAEF327-2C08-41AE-92DD-4DB6856D700C}" sibTransId="{0C1CB6C9-D550-44D6-BFD1-C4B2703395EA}"/>
    <dgm:cxn modelId="{A05066A0-E74B-4A34-9B39-4D2AB791232B}" srcId="{C215C928-741C-4266-9A04-E3A4EDBFA4DB}" destId="{A5CBAB5D-EF62-430A-ACCA-D403506DE422}" srcOrd="4" destOrd="0" parTransId="{B06B276E-15E3-4D51-B6AC-127EBF9BCD6F}" sibTransId="{1B218A3D-2D53-4681-9BDE-186D5E429508}"/>
    <dgm:cxn modelId="{56F12D0F-88FC-44D1-8F7E-F6E809F5A054}" type="presOf" srcId="{A5CBAB5D-EF62-430A-ACCA-D403506DE422}" destId="{3061E3EC-BEA9-454E-BD72-21454F49AB10}" srcOrd="0" destOrd="0" presId="urn:microsoft.com/office/officeart/2005/8/layout/radial3"/>
    <dgm:cxn modelId="{8EB6E752-F4F8-491E-AD19-7E5521314547}" type="presOf" srcId="{326374AF-D553-4EC5-95D1-BD358A98A97E}" destId="{32F7570F-6948-4FA5-95F4-B5563E8759A7}" srcOrd="0" destOrd="0" presId="urn:microsoft.com/office/officeart/2005/8/layout/radial3"/>
    <dgm:cxn modelId="{F0887DC2-C1BD-4F72-88C4-28853410FA85}" type="presOf" srcId="{6EBB92EB-6DE2-4A9E-82C3-E073E089929A}" destId="{7DDB3F63-C8C7-40A0-867B-0770A7AEEE62}" srcOrd="0" destOrd="0" presId="urn:microsoft.com/office/officeart/2005/8/layout/radial3"/>
    <dgm:cxn modelId="{E5FEAAF1-BD9D-4791-8B0C-FC0FE26ECBA3}" type="presOf" srcId="{29AC6E91-E795-4689-AC7F-F6B44A9E7086}" destId="{D8943C2E-4734-49BE-80DC-5B3D5868C4F3}" srcOrd="0" destOrd="0" presId="urn:microsoft.com/office/officeart/2005/8/layout/radial3"/>
    <dgm:cxn modelId="{DD1F4460-4CD3-41EE-8259-889DA535CB42}" type="presOf" srcId="{3EEB4290-9F61-4E54-9E4F-14612CB81CD3}" destId="{B818003B-FB26-4237-A9EB-2438DAC14A7F}" srcOrd="0" destOrd="0" presId="urn:microsoft.com/office/officeart/2005/8/layout/radial3"/>
    <dgm:cxn modelId="{C65670C1-FF0E-4F8C-8A66-3A45B1AAD7A9}" type="presParOf" srcId="{CA5717FC-CC1C-4B0A-A70D-5EA0B6662453}" destId="{0AC80BAB-D1F2-4AA7-BE2B-9618F725E281}" srcOrd="0" destOrd="0" presId="urn:microsoft.com/office/officeart/2005/8/layout/radial3"/>
    <dgm:cxn modelId="{0AD7A52A-D76B-4B30-A125-D95A04EB127C}" type="presParOf" srcId="{0AC80BAB-D1F2-4AA7-BE2B-9618F725E281}" destId="{60C44EF3-A7C3-4E22-B0A4-4C85CAC4822B}" srcOrd="0" destOrd="0" presId="urn:microsoft.com/office/officeart/2005/8/layout/radial3"/>
    <dgm:cxn modelId="{45520596-6E4C-46D9-AD4A-3723FFD18286}" type="presParOf" srcId="{0AC80BAB-D1F2-4AA7-BE2B-9618F725E281}" destId="{7DDB3F63-C8C7-40A0-867B-0770A7AEEE62}" srcOrd="1" destOrd="0" presId="urn:microsoft.com/office/officeart/2005/8/layout/radial3"/>
    <dgm:cxn modelId="{A8180E88-EADB-4274-9A3C-3E80D614F6F5}" type="presParOf" srcId="{0AC80BAB-D1F2-4AA7-BE2B-9618F725E281}" destId="{94688DBE-7E80-49DB-B937-D8B0DFAD53BD}" srcOrd="2" destOrd="0" presId="urn:microsoft.com/office/officeart/2005/8/layout/radial3"/>
    <dgm:cxn modelId="{71497816-E49B-4CE1-A23C-46D85764A217}" type="presParOf" srcId="{0AC80BAB-D1F2-4AA7-BE2B-9618F725E281}" destId="{B818003B-FB26-4237-A9EB-2438DAC14A7F}" srcOrd="3" destOrd="0" presId="urn:microsoft.com/office/officeart/2005/8/layout/radial3"/>
    <dgm:cxn modelId="{89837D6E-F878-4AE5-B817-0510E5880AF6}" type="presParOf" srcId="{0AC80BAB-D1F2-4AA7-BE2B-9618F725E281}" destId="{D8943C2E-4734-49BE-80DC-5B3D5868C4F3}" srcOrd="4" destOrd="0" presId="urn:microsoft.com/office/officeart/2005/8/layout/radial3"/>
    <dgm:cxn modelId="{9F837259-847C-432D-8C62-9F9E19873DFA}" type="presParOf" srcId="{0AC80BAB-D1F2-4AA7-BE2B-9618F725E281}" destId="{3061E3EC-BEA9-454E-BD72-21454F49AB10}" srcOrd="5" destOrd="0" presId="urn:microsoft.com/office/officeart/2005/8/layout/radial3"/>
    <dgm:cxn modelId="{9E60115C-0B2B-4964-A85B-DAF7F308B150}" type="presParOf" srcId="{0AC80BAB-D1F2-4AA7-BE2B-9618F725E281}" destId="{32F7570F-6948-4FA5-95F4-B5563E8759A7}" srcOrd="6"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300967-EC65-49D2-93FD-7A0DDAF4414B}" type="doc">
      <dgm:prSet loTypeId="urn:microsoft.com/office/officeart/2005/8/layout/radial3" loCatId="cycle" qsTypeId="urn:microsoft.com/office/officeart/2005/8/quickstyle/simple1" qsCatId="simple" csTypeId="urn:microsoft.com/office/officeart/2005/8/colors/colorful1" csCatId="colorful" phldr="1"/>
      <dgm:spPr/>
      <dgm:t>
        <a:bodyPr/>
        <a:lstStyle/>
        <a:p>
          <a:endParaRPr lang="en-US"/>
        </a:p>
      </dgm:t>
    </dgm:pt>
    <dgm:pt modelId="{C215C928-741C-4266-9A04-E3A4EDBFA4DB}">
      <dgm:prSet phldrT="[Text]" custT="1"/>
      <dgm:spPr>
        <a:xfrm>
          <a:off x="441126" y="509881"/>
          <a:ext cx="1098946" cy="1098946"/>
        </a:xfrm>
        <a:prstGeom prst="ellipse">
          <a:avLst/>
        </a:prstGeom>
        <a:solidFill>
          <a:srgbClr val="0078D7">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1600" dirty="0">
              <a:solidFill>
                <a:srgbClr val="442359"/>
              </a:solidFill>
              <a:latin typeface="Segoe UI"/>
              <a:ea typeface="+mn-ea"/>
              <a:cs typeface="+mn-cs"/>
            </a:rPr>
            <a:t>Release 2</a:t>
          </a:r>
        </a:p>
      </dgm:t>
    </dgm:pt>
    <dgm:pt modelId="{B50B8571-DCC9-469E-A0FF-1171DEF0D487}" type="parTrans" cxnId="{7E30DA87-4449-40DA-9C49-072021EFBEEE}">
      <dgm:prSet/>
      <dgm:spPr/>
      <dgm:t>
        <a:bodyPr/>
        <a:lstStyle/>
        <a:p>
          <a:endParaRPr lang="en-US" sz="1800"/>
        </a:p>
      </dgm:t>
    </dgm:pt>
    <dgm:pt modelId="{3E87A52F-F15C-4D61-A5BD-4415BB52F3F2}" type="sibTrans" cxnId="{7E30DA87-4449-40DA-9C49-072021EFBEEE}">
      <dgm:prSet/>
      <dgm:spPr/>
      <dgm:t>
        <a:bodyPr/>
        <a:lstStyle/>
        <a:p>
          <a:endParaRPr lang="en-US" sz="1800"/>
        </a:p>
      </dgm:t>
    </dgm:pt>
    <dgm:pt modelId="{4ED3C077-A09C-499B-80FF-55334927B774}">
      <dgm:prSet phldrT="[Text]" custT="1"/>
      <dgm:spPr>
        <a:xfrm>
          <a:off x="1335649" y="426784"/>
          <a:ext cx="549473" cy="549473"/>
        </a:xfrm>
        <a:prstGeom prst="ellipse">
          <a:avLst/>
        </a:prstGeom>
        <a:solidFill>
          <a:srgbClr val="FFB900">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Planning</a:t>
          </a:r>
        </a:p>
      </dgm:t>
    </dgm:pt>
    <dgm:pt modelId="{EF31B9AD-83CD-4E21-8747-8FE6A9DF1160}" type="parTrans" cxnId="{527C1880-16B4-4578-BE27-0F317BDC9105}">
      <dgm:prSet/>
      <dgm:spPr/>
      <dgm:t>
        <a:bodyPr/>
        <a:lstStyle/>
        <a:p>
          <a:endParaRPr lang="en-US" sz="1800"/>
        </a:p>
      </dgm:t>
    </dgm:pt>
    <dgm:pt modelId="{32032EDB-3B53-4912-925F-0F514B677BD3}" type="sibTrans" cxnId="{527C1880-16B4-4578-BE27-0F317BDC9105}">
      <dgm:prSet/>
      <dgm:spPr/>
      <dgm:t>
        <a:bodyPr/>
        <a:lstStyle/>
        <a:p>
          <a:endParaRPr lang="en-US" sz="1800"/>
        </a:p>
      </dgm:t>
    </dgm:pt>
    <dgm:pt modelId="{29AC6E91-E795-4689-AC7F-F6B44A9E7086}">
      <dgm:prSet phldrT="[Text]" custT="1"/>
      <dgm:spPr>
        <a:xfrm>
          <a:off x="715863" y="1500284"/>
          <a:ext cx="549473" cy="549473"/>
        </a:xfrm>
        <a:prstGeom prst="ellipse">
          <a:avLst/>
        </a:prstGeom>
        <a:solidFill>
          <a:srgbClr val="002050">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Dev</a:t>
          </a:r>
        </a:p>
      </dgm:t>
    </dgm:pt>
    <dgm:pt modelId="{38979E94-592C-42D1-998F-9F91948B084D}" type="parTrans" cxnId="{15389FC3-9CD6-4F83-86DC-CCD9949BCB85}">
      <dgm:prSet/>
      <dgm:spPr/>
      <dgm:t>
        <a:bodyPr/>
        <a:lstStyle/>
        <a:p>
          <a:endParaRPr lang="en-US" sz="1800"/>
        </a:p>
      </dgm:t>
    </dgm:pt>
    <dgm:pt modelId="{887E9B15-FA44-47C4-B153-FED48720A70F}" type="sibTrans" cxnId="{15389FC3-9CD6-4F83-86DC-CCD9949BCB85}">
      <dgm:prSet/>
      <dgm:spPr/>
      <dgm:t>
        <a:bodyPr/>
        <a:lstStyle/>
        <a:p>
          <a:endParaRPr lang="en-US" sz="1800"/>
        </a:p>
      </dgm:t>
    </dgm:pt>
    <dgm:pt modelId="{A5CBAB5D-EF62-430A-ACCA-D403506DE422}">
      <dgm:prSet phldrT="[Text]" custT="1"/>
      <dgm:spPr>
        <a:xfrm>
          <a:off x="96077" y="1142451"/>
          <a:ext cx="549473" cy="549473"/>
        </a:xfrm>
        <a:prstGeom prst="ellipse">
          <a:avLst/>
        </a:prstGeom>
        <a:solidFill>
          <a:srgbClr val="0078D7">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Verify</a:t>
          </a:r>
        </a:p>
      </dgm:t>
    </dgm:pt>
    <dgm:pt modelId="{B06B276E-15E3-4D51-B6AC-127EBF9BCD6F}" type="parTrans" cxnId="{A05066A0-E74B-4A34-9B39-4D2AB791232B}">
      <dgm:prSet/>
      <dgm:spPr/>
      <dgm:t>
        <a:bodyPr/>
        <a:lstStyle/>
        <a:p>
          <a:endParaRPr lang="en-US" sz="1800"/>
        </a:p>
      </dgm:t>
    </dgm:pt>
    <dgm:pt modelId="{1B218A3D-2D53-4681-9BDE-186D5E429508}" type="sibTrans" cxnId="{A05066A0-E74B-4A34-9B39-4D2AB791232B}">
      <dgm:prSet/>
      <dgm:spPr/>
      <dgm:t>
        <a:bodyPr/>
        <a:lstStyle/>
        <a:p>
          <a:endParaRPr lang="en-US" sz="1800"/>
        </a:p>
      </dgm:t>
    </dgm:pt>
    <dgm:pt modelId="{326374AF-D553-4EC5-95D1-BD358A98A97E}">
      <dgm:prSet phldrT="[Text]" custT="1"/>
      <dgm:spPr>
        <a:xfrm>
          <a:off x="96077" y="426784"/>
          <a:ext cx="549473" cy="549473"/>
        </a:xfrm>
        <a:prstGeom prst="ellipse">
          <a:avLst/>
        </a:prstGeom>
        <a:solidFill>
          <a:srgbClr val="D83B01">
            <a:lumMod val="75000"/>
            <a:alpha val="5000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Deploy</a:t>
          </a:r>
        </a:p>
      </dgm:t>
    </dgm:pt>
    <dgm:pt modelId="{4A0575F2-DEF1-4D11-B073-E1AC293E14C7}" type="parTrans" cxnId="{0141A0F5-7887-4EEB-8C6D-2A02251651DB}">
      <dgm:prSet/>
      <dgm:spPr/>
      <dgm:t>
        <a:bodyPr/>
        <a:lstStyle/>
        <a:p>
          <a:endParaRPr lang="en-US" sz="1800"/>
        </a:p>
      </dgm:t>
    </dgm:pt>
    <dgm:pt modelId="{26CBEC46-F307-482B-9C62-454030935554}" type="sibTrans" cxnId="{0141A0F5-7887-4EEB-8C6D-2A02251651DB}">
      <dgm:prSet/>
      <dgm:spPr/>
      <dgm:t>
        <a:bodyPr/>
        <a:lstStyle/>
        <a:p>
          <a:endParaRPr lang="en-US" sz="1800"/>
        </a:p>
      </dgm:t>
    </dgm:pt>
    <dgm:pt modelId="{3EEB4290-9F61-4E54-9E4F-14612CB81CD3}">
      <dgm:prSet phldrT="[Text]" custT="1"/>
      <dgm:spPr>
        <a:xfrm>
          <a:off x="1335649" y="1142451"/>
          <a:ext cx="549473" cy="549473"/>
        </a:xfrm>
        <a:prstGeom prst="ellipse">
          <a:avLst/>
        </a:prstGeom>
        <a:solidFill>
          <a:srgbClr val="5C2D91">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Design</a:t>
          </a:r>
        </a:p>
      </dgm:t>
    </dgm:pt>
    <dgm:pt modelId="{F8979F2A-99F8-4C8D-A218-9A9BB68A7997}" type="parTrans" cxnId="{E45F4122-CD83-491A-A23F-880AF8DF5A31}">
      <dgm:prSet/>
      <dgm:spPr/>
      <dgm:t>
        <a:bodyPr/>
        <a:lstStyle/>
        <a:p>
          <a:endParaRPr lang="en-US" sz="1800"/>
        </a:p>
      </dgm:t>
    </dgm:pt>
    <dgm:pt modelId="{0A06658C-EDC5-4B4E-8F50-62FBA2D648CF}" type="sibTrans" cxnId="{E45F4122-CD83-491A-A23F-880AF8DF5A31}">
      <dgm:prSet/>
      <dgm:spPr/>
      <dgm:t>
        <a:bodyPr/>
        <a:lstStyle/>
        <a:p>
          <a:endParaRPr lang="en-US" sz="1800"/>
        </a:p>
      </dgm:t>
    </dgm:pt>
    <dgm:pt modelId="{6EBB92EB-6DE2-4A9E-82C3-E073E089929A}">
      <dgm:prSet phldrT="[Text]" custT="1"/>
      <dgm:spPr>
        <a:xfrm>
          <a:off x="715863" y="68950"/>
          <a:ext cx="549473" cy="549473"/>
        </a:xfrm>
        <a:prstGeom prst="ellipse">
          <a:avLst/>
        </a:prstGeom>
        <a:solidFill>
          <a:srgbClr val="BAD80A">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Inception</a:t>
          </a:r>
        </a:p>
      </dgm:t>
    </dgm:pt>
    <dgm:pt modelId="{4DAEF327-2C08-41AE-92DD-4DB6856D700C}" type="parTrans" cxnId="{C1604A51-D6DC-4445-B5A9-AB21726985CB}">
      <dgm:prSet/>
      <dgm:spPr/>
      <dgm:t>
        <a:bodyPr/>
        <a:lstStyle/>
        <a:p>
          <a:endParaRPr lang="en-US"/>
        </a:p>
      </dgm:t>
    </dgm:pt>
    <dgm:pt modelId="{0C1CB6C9-D550-44D6-BFD1-C4B2703395EA}" type="sibTrans" cxnId="{C1604A51-D6DC-4445-B5A9-AB21726985CB}">
      <dgm:prSet/>
      <dgm:spPr/>
      <dgm:t>
        <a:bodyPr/>
        <a:lstStyle/>
        <a:p>
          <a:endParaRPr lang="en-US"/>
        </a:p>
      </dgm:t>
    </dgm:pt>
    <dgm:pt modelId="{CA5717FC-CC1C-4B0A-A70D-5EA0B6662453}" type="pres">
      <dgm:prSet presAssocID="{23300967-EC65-49D2-93FD-7A0DDAF4414B}" presName="composite" presStyleCnt="0">
        <dgm:presLayoutVars>
          <dgm:chMax val="1"/>
          <dgm:dir/>
          <dgm:resizeHandles val="exact"/>
        </dgm:presLayoutVars>
      </dgm:prSet>
      <dgm:spPr/>
    </dgm:pt>
    <dgm:pt modelId="{0AC80BAB-D1F2-4AA7-BE2B-9618F725E281}" type="pres">
      <dgm:prSet presAssocID="{23300967-EC65-49D2-93FD-7A0DDAF4414B}" presName="radial" presStyleCnt="0">
        <dgm:presLayoutVars>
          <dgm:animLvl val="ctr"/>
        </dgm:presLayoutVars>
      </dgm:prSet>
      <dgm:spPr/>
    </dgm:pt>
    <dgm:pt modelId="{60C44EF3-A7C3-4E22-B0A4-4C85CAC4822B}" type="pres">
      <dgm:prSet presAssocID="{C215C928-741C-4266-9A04-E3A4EDBFA4DB}" presName="centerShape" presStyleLbl="vennNode1" presStyleIdx="0" presStyleCnt="7"/>
      <dgm:spPr/>
    </dgm:pt>
    <dgm:pt modelId="{7DDB3F63-C8C7-40A0-867B-0770A7AEEE62}" type="pres">
      <dgm:prSet presAssocID="{6EBB92EB-6DE2-4A9E-82C3-E073E089929A}" presName="node" presStyleLbl="vennNode1" presStyleIdx="1" presStyleCnt="7">
        <dgm:presLayoutVars>
          <dgm:bulletEnabled val="1"/>
        </dgm:presLayoutVars>
      </dgm:prSet>
      <dgm:spPr/>
    </dgm:pt>
    <dgm:pt modelId="{94688DBE-7E80-49DB-B937-D8B0DFAD53BD}" type="pres">
      <dgm:prSet presAssocID="{4ED3C077-A09C-499B-80FF-55334927B774}" presName="node" presStyleLbl="vennNode1" presStyleIdx="2" presStyleCnt="7">
        <dgm:presLayoutVars>
          <dgm:bulletEnabled val="1"/>
        </dgm:presLayoutVars>
      </dgm:prSet>
      <dgm:spPr/>
    </dgm:pt>
    <dgm:pt modelId="{B818003B-FB26-4237-A9EB-2438DAC14A7F}" type="pres">
      <dgm:prSet presAssocID="{3EEB4290-9F61-4E54-9E4F-14612CB81CD3}" presName="node" presStyleLbl="vennNode1" presStyleIdx="3" presStyleCnt="7">
        <dgm:presLayoutVars>
          <dgm:bulletEnabled val="1"/>
        </dgm:presLayoutVars>
      </dgm:prSet>
      <dgm:spPr/>
    </dgm:pt>
    <dgm:pt modelId="{D8943C2E-4734-49BE-80DC-5B3D5868C4F3}" type="pres">
      <dgm:prSet presAssocID="{29AC6E91-E795-4689-AC7F-F6B44A9E7086}" presName="node" presStyleLbl="vennNode1" presStyleIdx="4" presStyleCnt="7">
        <dgm:presLayoutVars>
          <dgm:bulletEnabled val="1"/>
        </dgm:presLayoutVars>
      </dgm:prSet>
      <dgm:spPr/>
    </dgm:pt>
    <dgm:pt modelId="{3061E3EC-BEA9-454E-BD72-21454F49AB10}" type="pres">
      <dgm:prSet presAssocID="{A5CBAB5D-EF62-430A-ACCA-D403506DE422}" presName="node" presStyleLbl="vennNode1" presStyleIdx="5" presStyleCnt="7">
        <dgm:presLayoutVars>
          <dgm:bulletEnabled val="1"/>
        </dgm:presLayoutVars>
      </dgm:prSet>
      <dgm:spPr/>
    </dgm:pt>
    <dgm:pt modelId="{32F7570F-6948-4FA5-95F4-B5563E8759A7}" type="pres">
      <dgm:prSet presAssocID="{326374AF-D553-4EC5-95D1-BD358A98A97E}" presName="node" presStyleLbl="vennNode1" presStyleIdx="6" presStyleCnt="7">
        <dgm:presLayoutVars>
          <dgm:bulletEnabled val="1"/>
        </dgm:presLayoutVars>
      </dgm:prSet>
      <dgm:spPr/>
    </dgm:pt>
  </dgm:ptLst>
  <dgm:cxnLst>
    <dgm:cxn modelId="{7E30DA87-4449-40DA-9C49-072021EFBEEE}" srcId="{23300967-EC65-49D2-93FD-7A0DDAF4414B}" destId="{C215C928-741C-4266-9A04-E3A4EDBFA4DB}" srcOrd="0" destOrd="0" parTransId="{B50B8571-DCC9-469E-A0FF-1171DEF0D487}" sibTransId="{3E87A52F-F15C-4D61-A5BD-4415BB52F3F2}"/>
    <dgm:cxn modelId="{70F50FA3-C906-416B-AF8C-681AC18B3D3A}" type="presOf" srcId="{23300967-EC65-49D2-93FD-7A0DDAF4414B}" destId="{CA5717FC-CC1C-4B0A-A70D-5EA0B6662453}" srcOrd="0" destOrd="0" presId="urn:microsoft.com/office/officeart/2005/8/layout/radial3"/>
    <dgm:cxn modelId="{0141A0F5-7887-4EEB-8C6D-2A02251651DB}" srcId="{C215C928-741C-4266-9A04-E3A4EDBFA4DB}" destId="{326374AF-D553-4EC5-95D1-BD358A98A97E}" srcOrd="5" destOrd="0" parTransId="{4A0575F2-DEF1-4D11-B073-E1AC293E14C7}" sibTransId="{26CBEC46-F307-482B-9C62-454030935554}"/>
    <dgm:cxn modelId="{527C1880-16B4-4578-BE27-0F317BDC9105}" srcId="{C215C928-741C-4266-9A04-E3A4EDBFA4DB}" destId="{4ED3C077-A09C-499B-80FF-55334927B774}" srcOrd="1" destOrd="0" parTransId="{EF31B9AD-83CD-4E21-8747-8FE6A9DF1160}" sibTransId="{32032EDB-3B53-4912-925F-0F514B677BD3}"/>
    <dgm:cxn modelId="{E45F4122-CD83-491A-A23F-880AF8DF5A31}" srcId="{C215C928-741C-4266-9A04-E3A4EDBFA4DB}" destId="{3EEB4290-9F61-4E54-9E4F-14612CB81CD3}" srcOrd="2" destOrd="0" parTransId="{F8979F2A-99F8-4C8D-A218-9A9BB68A7997}" sibTransId="{0A06658C-EDC5-4B4E-8F50-62FBA2D648CF}"/>
    <dgm:cxn modelId="{FF546547-5ABB-4361-9254-47316D3426C1}" type="presOf" srcId="{4ED3C077-A09C-499B-80FF-55334927B774}" destId="{94688DBE-7E80-49DB-B937-D8B0DFAD53BD}" srcOrd="0" destOrd="0" presId="urn:microsoft.com/office/officeart/2005/8/layout/radial3"/>
    <dgm:cxn modelId="{15389FC3-9CD6-4F83-86DC-CCD9949BCB85}" srcId="{C215C928-741C-4266-9A04-E3A4EDBFA4DB}" destId="{29AC6E91-E795-4689-AC7F-F6B44A9E7086}" srcOrd="3" destOrd="0" parTransId="{38979E94-592C-42D1-998F-9F91948B084D}" sibTransId="{887E9B15-FA44-47C4-B153-FED48720A70F}"/>
    <dgm:cxn modelId="{2A4A9B9A-9F42-48BD-9902-2F5F422505FE}" type="presOf" srcId="{C215C928-741C-4266-9A04-E3A4EDBFA4DB}" destId="{60C44EF3-A7C3-4E22-B0A4-4C85CAC4822B}" srcOrd="0" destOrd="0" presId="urn:microsoft.com/office/officeart/2005/8/layout/radial3"/>
    <dgm:cxn modelId="{C1604A51-D6DC-4445-B5A9-AB21726985CB}" srcId="{C215C928-741C-4266-9A04-E3A4EDBFA4DB}" destId="{6EBB92EB-6DE2-4A9E-82C3-E073E089929A}" srcOrd="0" destOrd="0" parTransId="{4DAEF327-2C08-41AE-92DD-4DB6856D700C}" sibTransId="{0C1CB6C9-D550-44D6-BFD1-C4B2703395EA}"/>
    <dgm:cxn modelId="{A05066A0-E74B-4A34-9B39-4D2AB791232B}" srcId="{C215C928-741C-4266-9A04-E3A4EDBFA4DB}" destId="{A5CBAB5D-EF62-430A-ACCA-D403506DE422}" srcOrd="4" destOrd="0" parTransId="{B06B276E-15E3-4D51-B6AC-127EBF9BCD6F}" sibTransId="{1B218A3D-2D53-4681-9BDE-186D5E429508}"/>
    <dgm:cxn modelId="{56F12D0F-88FC-44D1-8F7E-F6E809F5A054}" type="presOf" srcId="{A5CBAB5D-EF62-430A-ACCA-D403506DE422}" destId="{3061E3EC-BEA9-454E-BD72-21454F49AB10}" srcOrd="0" destOrd="0" presId="urn:microsoft.com/office/officeart/2005/8/layout/radial3"/>
    <dgm:cxn modelId="{8EB6E752-F4F8-491E-AD19-7E5521314547}" type="presOf" srcId="{326374AF-D553-4EC5-95D1-BD358A98A97E}" destId="{32F7570F-6948-4FA5-95F4-B5563E8759A7}" srcOrd="0" destOrd="0" presId="urn:microsoft.com/office/officeart/2005/8/layout/radial3"/>
    <dgm:cxn modelId="{F0887DC2-C1BD-4F72-88C4-28853410FA85}" type="presOf" srcId="{6EBB92EB-6DE2-4A9E-82C3-E073E089929A}" destId="{7DDB3F63-C8C7-40A0-867B-0770A7AEEE62}" srcOrd="0" destOrd="0" presId="urn:microsoft.com/office/officeart/2005/8/layout/radial3"/>
    <dgm:cxn modelId="{E5FEAAF1-BD9D-4791-8B0C-FC0FE26ECBA3}" type="presOf" srcId="{29AC6E91-E795-4689-AC7F-F6B44A9E7086}" destId="{D8943C2E-4734-49BE-80DC-5B3D5868C4F3}" srcOrd="0" destOrd="0" presId="urn:microsoft.com/office/officeart/2005/8/layout/radial3"/>
    <dgm:cxn modelId="{DD1F4460-4CD3-41EE-8259-889DA535CB42}" type="presOf" srcId="{3EEB4290-9F61-4E54-9E4F-14612CB81CD3}" destId="{B818003B-FB26-4237-A9EB-2438DAC14A7F}" srcOrd="0" destOrd="0" presId="urn:microsoft.com/office/officeart/2005/8/layout/radial3"/>
    <dgm:cxn modelId="{C65670C1-FF0E-4F8C-8A66-3A45B1AAD7A9}" type="presParOf" srcId="{CA5717FC-CC1C-4B0A-A70D-5EA0B6662453}" destId="{0AC80BAB-D1F2-4AA7-BE2B-9618F725E281}" srcOrd="0" destOrd="0" presId="urn:microsoft.com/office/officeart/2005/8/layout/radial3"/>
    <dgm:cxn modelId="{0AD7A52A-D76B-4B30-A125-D95A04EB127C}" type="presParOf" srcId="{0AC80BAB-D1F2-4AA7-BE2B-9618F725E281}" destId="{60C44EF3-A7C3-4E22-B0A4-4C85CAC4822B}" srcOrd="0" destOrd="0" presId="urn:microsoft.com/office/officeart/2005/8/layout/radial3"/>
    <dgm:cxn modelId="{45520596-6E4C-46D9-AD4A-3723FFD18286}" type="presParOf" srcId="{0AC80BAB-D1F2-4AA7-BE2B-9618F725E281}" destId="{7DDB3F63-C8C7-40A0-867B-0770A7AEEE62}" srcOrd="1" destOrd="0" presId="urn:microsoft.com/office/officeart/2005/8/layout/radial3"/>
    <dgm:cxn modelId="{A8180E88-EADB-4274-9A3C-3E80D614F6F5}" type="presParOf" srcId="{0AC80BAB-D1F2-4AA7-BE2B-9618F725E281}" destId="{94688DBE-7E80-49DB-B937-D8B0DFAD53BD}" srcOrd="2" destOrd="0" presId="urn:microsoft.com/office/officeart/2005/8/layout/radial3"/>
    <dgm:cxn modelId="{71497816-E49B-4CE1-A23C-46D85764A217}" type="presParOf" srcId="{0AC80BAB-D1F2-4AA7-BE2B-9618F725E281}" destId="{B818003B-FB26-4237-A9EB-2438DAC14A7F}" srcOrd="3" destOrd="0" presId="urn:microsoft.com/office/officeart/2005/8/layout/radial3"/>
    <dgm:cxn modelId="{89837D6E-F878-4AE5-B817-0510E5880AF6}" type="presParOf" srcId="{0AC80BAB-D1F2-4AA7-BE2B-9618F725E281}" destId="{D8943C2E-4734-49BE-80DC-5B3D5868C4F3}" srcOrd="4" destOrd="0" presId="urn:microsoft.com/office/officeart/2005/8/layout/radial3"/>
    <dgm:cxn modelId="{9F837259-847C-432D-8C62-9F9E19873DFA}" type="presParOf" srcId="{0AC80BAB-D1F2-4AA7-BE2B-9618F725E281}" destId="{3061E3EC-BEA9-454E-BD72-21454F49AB10}" srcOrd="5" destOrd="0" presId="urn:microsoft.com/office/officeart/2005/8/layout/radial3"/>
    <dgm:cxn modelId="{9E60115C-0B2B-4964-A85B-DAF7F308B150}" type="presParOf" srcId="{0AC80BAB-D1F2-4AA7-BE2B-9618F725E281}" destId="{32F7570F-6948-4FA5-95F4-B5563E8759A7}" srcOrd="6" destOrd="0" presId="urn:microsoft.com/office/officeart/2005/8/layout/radial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300967-EC65-49D2-93FD-7A0DDAF4414B}" type="doc">
      <dgm:prSet loTypeId="urn:microsoft.com/office/officeart/2005/8/layout/radial3" loCatId="cycle" qsTypeId="urn:microsoft.com/office/officeart/2005/8/quickstyle/simple1" qsCatId="simple" csTypeId="urn:microsoft.com/office/officeart/2005/8/colors/colorful1" csCatId="colorful" phldr="1"/>
      <dgm:spPr/>
      <dgm:t>
        <a:bodyPr/>
        <a:lstStyle/>
        <a:p>
          <a:endParaRPr lang="en-US"/>
        </a:p>
      </dgm:t>
    </dgm:pt>
    <dgm:pt modelId="{C215C928-741C-4266-9A04-E3A4EDBFA4DB}">
      <dgm:prSet phldrT="[Text]" custT="1"/>
      <dgm:spPr>
        <a:xfrm>
          <a:off x="441126" y="509881"/>
          <a:ext cx="1098946" cy="1098946"/>
        </a:xfrm>
        <a:prstGeom prst="ellipse">
          <a:avLst/>
        </a:prstGeom>
        <a:solidFill>
          <a:srgbClr val="0078D7">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1600" dirty="0">
              <a:solidFill>
                <a:srgbClr val="442359"/>
              </a:solidFill>
              <a:latin typeface="Segoe UI"/>
              <a:ea typeface="+mn-ea"/>
              <a:cs typeface="+mn-cs"/>
            </a:rPr>
            <a:t>Release 3</a:t>
          </a:r>
        </a:p>
      </dgm:t>
    </dgm:pt>
    <dgm:pt modelId="{B50B8571-DCC9-469E-A0FF-1171DEF0D487}" type="parTrans" cxnId="{7E30DA87-4449-40DA-9C49-072021EFBEEE}">
      <dgm:prSet/>
      <dgm:spPr/>
      <dgm:t>
        <a:bodyPr/>
        <a:lstStyle/>
        <a:p>
          <a:endParaRPr lang="en-US" sz="1800"/>
        </a:p>
      </dgm:t>
    </dgm:pt>
    <dgm:pt modelId="{3E87A52F-F15C-4D61-A5BD-4415BB52F3F2}" type="sibTrans" cxnId="{7E30DA87-4449-40DA-9C49-072021EFBEEE}">
      <dgm:prSet/>
      <dgm:spPr/>
      <dgm:t>
        <a:bodyPr/>
        <a:lstStyle/>
        <a:p>
          <a:endParaRPr lang="en-US" sz="1800"/>
        </a:p>
      </dgm:t>
    </dgm:pt>
    <dgm:pt modelId="{4ED3C077-A09C-499B-80FF-55334927B774}">
      <dgm:prSet phldrT="[Text]" custT="1"/>
      <dgm:spPr>
        <a:xfrm>
          <a:off x="1335649" y="426784"/>
          <a:ext cx="549473" cy="549473"/>
        </a:xfrm>
        <a:prstGeom prst="ellipse">
          <a:avLst/>
        </a:prstGeom>
        <a:solidFill>
          <a:srgbClr val="FFB900">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Planning</a:t>
          </a:r>
        </a:p>
      </dgm:t>
    </dgm:pt>
    <dgm:pt modelId="{EF31B9AD-83CD-4E21-8747-8FE6A9DF1160}" type="parTrans" cxnId="{527C1880-16B4-4578-BE27-0F317BDC9105}">
      <dgm:prSet/>
      <dgm:spPr/>
      <dgm:t>
        <a:bodyPr/>
        <a:lstStyle/>
        <a:p>
          <a:endParaRPr lang="en-US" sz="1800"/>
        </a:p>
      </dgm:t>
    </dgm:pt>
    <dgm:pt modelId="{32032EDB-3B53-4912-925F-0F514B677BD3}" type="sibTrans" cxnId="{527C1880-16B4-4578-BE27-0F317BDC9105}">
      <dgm:prSet/>
      <dgm:spPr/>
      <dgm:t>
        <a:bodyPr/>
        <a:lstStyle/>
        <a:p>
          <a:endParaRPr lang="en-US" sz="1800"/>
        </a:p>
      </dgm:t>
    </dgm:pt>
    <dgm:pt modelId="{29AC6E91-E795-4689-AC7F-F6B44A9E7086}">
      <dgm:prSet phldrT="[Text]" custT="1"/>
      <dgm:spPr>
        <a:xfrm>
          <a:off x="715863" y="1500284"/>
          <a:ext cx="549473" cy="549473"/>
        </a:xfrm>
        <a:prstGeom prst="ellipse">
          <a:avLst/>
        </a:prstGeom>
        <a:solidFill>
          <a:srgbClr val="002050">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Dev</a:t>
          </a:r>
        </a:p>
      </dgm:t>
    </dgm:pt>
    <dgm:pt modelId="{38979E94-592C-42D1-998F-9F91948B084D}" type="parTrans" cxnId="{15389FC3-9CD6-4F83-86DC-CCD9949BCB85}">
      <dgm:prSet/>
      <dgm:spPr/>
      <dgm:t>
        <a:bodyPr/>
        <a:lstStyle/>
        <a:p>
          <a:endParaRPr lang="en-US" sz="1800"/>
        </a:p>
      </dgm:t>
    </dgm:pt>
    <dgm:pt modelId="{887E9B15-FA44-47C4-B153-FED48720A70F}" type="sibTrans" cxnId="{15389FC3-9CD6-4F83-86DC-CCD9949BCB85}">
      <dgm:prSet/>
      <dgm:spPr/>
      <dgm:t>
        <a:bodyPr/>
        <a:lstStyle/>
        <a:p>
          <a:endParaRPr lang="en-US" sz="1800"/>
        </a:p>
      </dgm:t>
    </dgm:pt>
    <dgm:pt modelId="{A5CBAB5D-EF62-430A-ACCA-D403506DE422}">
      <dgm:prSet phldrT="[Text]" custT="1"/>
      <dgm:spPr>
        <a:xfrm>
          <a:off x="96077" y="1142451"/>
          <a:ext cx="549473" cy="549473"/>
        </a:xfrm>
        <a:prstGeom prst="ellipse">
          <a:avLst/>
        </a:prstGeom>
        <a:solidFill>
          <a:srgbClr val="0078D7">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Verify</a:t>
          </a:r>
        </a:p>
      </dgm:t>
    </dgm:pt>
    <dgm:pt modelId="{B06B276E-15E3-4D51-B6AC-127EBF9BCD6F}" type="parTrans" cxnId="{A05066A0-E74B-4A34-9B39-4D2AB791232B}">
      <dgm:prSet/>
      <dgm:spPr/>
      <dgm:t>
        <a:bodyPr/>
        <a:lstStyle/>
        <a:p>
          <a:endParaRPr lang="en-US" sz="1800"/>
        </a:p>
      </dgm:t>
    </dgm:pt>
    <dgm:pt modelId="{1B218A3D-2D53-4681-9BDE-186D5E429508}" type="sibTrans" cxnId="{A05066A0-E74B-4A34-9B39-4D2AB791232B}">
      <dgm:prSet/>
      <dgm:spPr/>
      <dgm:t>
        <a:bodyPr/>
        <a:lstStyle/>
        <a:p>
          <a:endParaRPr lang="en-US" sz="1800"/>
        </a:p>
      </dgm:t>
    </dgm:pt>
    <dgm:pt modelId="{326374AF-D553-4EC5-95D1-BD358A98A97E}">
      <dgm:prSet phldrT="[Text]" custT="1"/>
      <dgm:spPr>
        <a:xfrm>
          <a:off x="96077" y="426784"/>
          <a:ext cx="549473" cy="549473"/>
        </a:xfrm>
        <a:prstGeom prst="ellipse">
          <a:avLst/>
        </a:prstGeom>
        <a:solidFill>
          <a:srgbClr val="D83B01">
            <a:lumMod val="75000"/>
            <a:alpha val="5000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Deploy</a:t>
          </a:r>
        </a:p>
      </dgm:t>
    </dgm:pt>
    <dgm:pt modelId="{4A0575F2-DEF1-4D11-B073-E1AC293E14C7}" type="parTrans" cxnId="{0141A0F5-7887-4EEB-8C6D-2A02251651DB}">
      <dgm:prSet/>
      <dgm:spPr/>
      <dgm:t>
        <a:bodyPr/>
        <a:lstStyle/>
        <a:p>
          <a:endParaRPr lang="en-US" sz="1800"/>
        </a:p>
      </dgm:t>
    </dgm:pt>
    <dgm:pt modelId="{26CBEC46-F307-482B-9C62-454030935554}" type="sibTrans" cxnId="{0141A0F5-7887-4EEB-8C6D-2A02251651DB}">
      <dgm:prSet/>
      <dgm:spPr/>
      <dgm:t>
        <a:bodyPr/>
        <a:lstStyle/>
        <a:p>
          <a:endParaRPr lang="en-US" sz="1800"/>
        </a:p>
      </dgm:t>
    </dgm:pt>
    <dgm:pt modelId="{3EEB4290-9F61-4E54-9E4F-14612CB81CD3}">
      <dgm:prSet phldrT="[Text]" custT="1"/>
      <dgm:spPr>
        <a:xfrm>
          <a:off x="1335649" y="1142451"/>
          <a:ext cx="549473" cy="549473"/>
        </a:xfrm>
        <a:prstGeom prst="ellipse">
          <a:avLst/>
        </a:prstGeom>
        <a:solidFill>
          <a:srgbClr val="5C2D91">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Design</a:t>
          </a:r>
        </a:p>
      </dgm:t>
    </dgm:pt>
    <dgm:pt modelId="{F8979F2A-99F8-4C8D-A218-9A9BB68A7997}" type="parTrans" cxnId="{E45F4122-CD83-491A-A23F-880AF8DF5A31}">
      <dgm:prSet/>
      <dgm:spPr/>
      <dgm:t>
        <a:bodyPr/>
        <a:lstStyle/>
        <a:p>
          <a:endParaRPr lang="en-US" sz="1800"/>
        </a:p>
      </dgm:t>
    </dgm:pt>
    <dgm:pt modelId="{0A06658C-EDC5-4B4E-8F50-62FBA2D648CF}" type="sibTrans" cxnId="{E45F4122-CD83-491A-A23F-880AF8DF5A31}">
      <dgm:prSet/>
      <dgm:spPr/>
      <dgm:t>
        <a:bodyPr/>
        <a:lstStyle/>
        <a:p>
          <a:endParaRPr lang="en-US" sz="1800"/>
        </a:p>
      </dgm:t>
    </dgm:pt>
    <dgm:pt modelId="{6EBB92EB-6DE2-4A9E-82C3-E073E089929A}">
      <dgm:prSet phldrT="[Text]" custT="1"/>
      <dgm:spPr>
        <a:xfrm>
          <a:off x="715863" y="68950"/>
          <a:ext cx="549473" cy="549473"/>
        </a:xfrm>
        <a:prstGeom prst="ellipse">
          <a:avLst/>
        </a:prstGeom>
        <a:solidFill>
          <a:srgbClr val="BAD80A">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Inception</a:t>
          </a:r>
        </a:p>
      </dgm:t>
    </dgm:pt>
    <dgm:pt modelId="{4DAEF327-2C08-41AE-92DD-4DB6856D700C}" type="parTrans" cxnId="{C1604A51-D6DC-4445-B5A9-AB21726985CB}">
      <dgm:prSet/>
      <dgm:spPr/>
      <dgm:t>
        <a:bodyPr/>
        <a:lstStyle/>
        <a:p>
          <a:endParaRPr lang="en-US"/>
        </a:p>
      </dgm:t>
    </dgm:pt>
    <dgm:pt modelId="{0C1CB6C9-D550-44D6-BFD1-C4B2703395EA}" type="sibTrans" cxnId="{C1604A51-D6DC-4445-B5A9-AB21726985CB}">
      <dgm:prSet/>
      <dgm:spPr/>
      <dgm:t>
        <a:bodyPr/>
        <a:lstStyle/>
        <a:p>
          <a:endParaRPr lang="en-US"/>
        </a:p>
      </dgm:t>
    </dgm:pt>
    <dgm:pt modelId="{CA5717FC-CC1C-4B0A-A70D-5EA0B6662453}" type="pres">
      <dgm:prSet presAssocID="{23300967-EC65-49D2-93FD-7A0DDAF4414B}" presName="composite" presStyleCnt="0">
        <dgm:presLayoutVars>
          <dgm:chMax val="1"/>
          <dgm:dir/>
          <dgm:resizeHandles val="exact"/>
        </dgm:presLayoutVars>
      </dgm:prSet>
      <dgm:spPr/>
    </dgm:pt>
    <dgm:pt modelId="{0AC80BAB-D1F2-4AA7-BE2B-9618F725E281}" type="pres">
      <dgm:prSet presAssocID="{23300967-EC65-49D2-93FD-7A0DDAF4414B}" presName="radial" presStyleCnt="0">
        <dgm:presLayoutVars>
          <dgm:animLvl val="ctr"/>
        </dgm:presLayoutVars>
      </dgm:prSet>
      <dgm:spPr/>
    </dgm:pt>
    <dgm:pt modelId="{60C44EF3-A7C3-4E22-B0A4-4C85CAC4822B}" type="pres">
      <dgm:prSet presAssocID="{C215C928-741C-4266-9A04-E3A4EDBFA4DB}" presName="centerShape" presStyleLbl="vennNode1" presStyleIdx="0" presStyleCnt="7"/>
      <dgm:spPr/>
    </dgm:pt>
    <dgm:pt modelId="{7DDB3F63-C8C7-40A0-867B-0770A7AEEE62}" type="pres">
      <dgm:prSet presAssocID="{6EBB92EB-6DE2-4A9E-82C3-E073E089929A}" presName="node" presStyleLbl="vennNode1" presStyleIdx="1" presStyleCnt="7">
        <dgm:presLayoutVars>
          <dgm:bulletEnabled val="1"/>
        </dgm:presLayoutVars>
      </dgm:prSet>
      <dgm:spPr/>
    </dgm:pt>
    <dgm:pt modelId="{94688DBE-7E80-49DB-B937-D8B0DFAD53BD}" type="pres">
      <dgm:prSet presAssocID="{4ED3C077-A09C-499B-80FF-55334927B774}" presName="node" presStyleLbl="vennNode1" presStyleIdx="2" presStyleCnt="7">
        <dgm:presLayoutVars>
          <dgm:bulletEnabled val="1"/>
        </dgm:presLayoutVars>
      </dgm:prSet>
      <dgm:spPr/>
    </dgm:pt>
    <dgm:pt modelId="{B818003B-FB26-4237-A9EB-2438DAC14A7F}" type="pres">
      <dgm:prSet presAssocID="{3EEB4290-9F61-4E54-9E4F-14612CB81CD3}" presName="node" presStyleLbl="vennNode1" presStyleIdx="3" presStyleCnt="7">
        <dgm:presLayoutVars>
          <dgm:bulletEnabled val="1"/>
        </dgm:presLayoutVars>
      </dgm:prSet>
      <dgm:spPr/>
    </dgm:pt>
    <dgm:pt modelId="{D8943C2E-4734-49BE-80DC-5B3D5868C4F3}" type="pres">
      <dgm:prSet presAssocID="{29AC6E91-E795-4689-AC7F-F6B44A9E7086}" presName="node" presStyleLbl="vennNode1" presStyleIdx="4" presStyleCnt="7">
        <dgm:presLayoutVars>
          <dgm:bulletEnabled val="1"/>
        </dgm:presLayoutVars>
      </dgm:prSet>
      <dgm:spPr/>
    </dgm:pt>
    <dgm:pt modelId="{3061E3EC-BEA9-454E-BD72-21454F49AB10}" type="pres">
      <dgm:prSet presAssocID="{A5CBAB5D-EF62-430A-ACCA-D403506DE422}" presName="node" presStyleLbl="vennNode1" presStyleIdx="5" presStyleCnt="7">
        <dgm:presLayoutVars>
          <dgm:bulletEnabled val="1"/>
        </dgm:presLayoutVars>
      </dgm:prSet>
      <dgm:spPr/>
    </dgm:pt>
    <dgm:pt modelId="{32F7570F-6948-4FA5-95F4-B5563E8759A7}" type="pres">
      <dgm:prSet presAssocID="{326374AF-D553-4EC5-95D1-BD358A98A97E}" presName="node" presStyleLbl="vennNode1" presStyleIdx="6" presStyleCnt="7">
        <dgm:presLayoutVars>
          <dgm:bulletEnabled val="1"/>
        </dgm:presLayoutVars>
      </dgm:prSet>
      <dgm:spPr/>
    </dgm:pt>
  </dgm:ptLst>
  <dgm:cxnLst>
    <dgm:cxn modelId="{7E30DA87-4449-40DA-9C49-072021EFBEEE}" srcId="{23300967-EC65-49D2-93FD-7A0DDAF4414B}" destId="{C215C928-741C-4266-9A04-E3A4EDBFA4DB}" srcOrd="0" destOrd="0" parTransId="{B50B8571-DCC9-469E-A0FF-1171DEF0D487}" sibTransId="{3E87A52F-F15C-4D61-A5BD-4415BB52F3F2}"/>
    <dgm:cxn modelId="{70F50FA3-C906-416B-AF8C-681AC18B3D3A}" type="presOf" srcId="{23300967-EC65-49D2-93FD-7A0DDAF4414B}" destId="{CA5717FC-CC1C-4B0A-A70D-5EA0B6662453}" srcOrd="0" destOrd="0" presId="urn:microsoft.com/office/officeart/2005/8/layout/radial3"/>
    <dgm:cxn modelId="{0141A0F5-7887-4EEB-8C6D-2A02251651DB}" srcId="{C215C928-741C-4266-9A04-E3A4EDBFA4DB}" destId="{326374AF-D553-4EC5-95D1-BD358A98A97E}" srcOrd="5" destOrd="0" parTransId="{4A0575F2-DEF1-4D11-B073-E1AC293E14C7}" sibTransId="{26CBEC46-F307-482B-9C62-454030935554}"/>
    <dgm:cxn modelId="{527C1880-16B4-4578-BE27-0F317BDC9105}" srcId="{C215C928-741C-4266-9A04-E3A4EDBFA4DB}" destId="{4ED3C077-A09C-499B-80FF-55334927B774}" srcOrd="1" destOrd="0" parTransId="{EF31B9AD-83CD-4E21-8747-8FE6A9DF1160}" sibTransId="{32032EDB-3B53-4912-925F-0F514B677BD3}"/>
    <dgm:cxn modelId="{E45F4122-CD83-491A-A23F-880AF8DF5A31}" srcId="{C215C928-741C-4266-9A04-E3A4EDBFA4DB}" destId="{3EEB4290-9F61-4E54-9E4F-14612CB81CD3}" srcOrd="2" destOrd="0" parTransId="{F8979F2A-99F8-4C8D-A218-9A9BB68A7997}" sibTransId="{0A06658C-EDC5-4B4E-8F50-62FBA2D648CF}"/>
    <dgm:cxn modelId="{FF546547-5ABB-4361-9254-47316D3426C1}" type="presOf" srcId="{4ED3C077-A09C-499B-80FF-55334927B774}" destId="{94688DBE-7E80-49DB-B937-D8B0DFAD53BD}" srcOrd="0" destOrd="0" presId="urn:microsoft.com/office/officeart/2005/8/layout/radial3"/>
    <dgm:cxn modelId="{15389FC3-9CD6-4F83-86DC-CCD9949BCB85}" srcId="{C215C928-741C-4266-9A04-E3A4EDBFA4DB}" destId="{29AC6E91-E795-4689-AC7F-F6B44A9E7086}" srcOrd="3" destOrd="0" parTransId="{38979E94-592C-42D1-998F-9F91948B084D}" sibTransId="{887E9B15-FA44-47C4-B153-FED48720A70F}"/>
    <dgm:cxn modelId="{2A4A9B9A-9F42-48BD-9902-2F5F422505FE}" type="presOf" srcId="{C215C928-741C-4266-9A04-E3A4EDBFA4DB}" destId="{60C44EF3-A7C3-4E22-B0A4-4C85CAC4822B}" srcOrd="0" destOrd="0" presId="urn:microsoft.com/office/officeart/2005/8/layout/radial3"/>
    <dgm:cxn modelId="{C1604A51-D6DC-4445-B5A9-AB21726985CB}" srcId="{C215C928-741C-4266-9A04-E3A4EDBFA4DB}" destId="{6EBB92EB-6DE2-4A9E-82C3-E073E089929A}" srcOrd="0" destOrd="0" parTransId="{4DAEF327-2C08-41AE-92DD-4DB6856D700C}" sibTransId="{0C1CB6C9-D550-44D6-BFD1-C4B2703395EA}"/>
    <dgm:cxn modelId="{A05066A0-E74B-4A34-9B39-4D2AB791232B}" srcId="{C215C928-741C-4266-9A04-E3A4EDBFA4DB}" destId="{A5CBAB5D-EF62-430A-ACCA-D403506DE422}" srcOrd="4" destOrd="0" parTransId="{B06B276E-15E3-4D51-B6AC-127EBF9BCD6F}" sibTransId="{1B218A3D-2D53-4681-9BDE-186D5E429508}"/>
    <dgm:cxn modelId="{56F12D0F-88FC-44D1-8F7E-F6E809F5A054}" type="presOf" srcId="{A5CBAB5D-EF62-430A-ACCA-D403506DE422}" destId="{3061E3EC-BEA9-454E-BD72-21454F49AB10}" srcOrd="0" destOrd="0" presId="urn:microsoft.com/office/officeart/2005/8/layout/radial3"/>
    <dgm:cxn modelId="{8EB6E752-F4F8-491E-AD19-7E5521314547}" type="presOf" srcId="{326374AF-D553-4EC5-95D1-BD358A98A97E}" destId="{32F7570F-6948-4FA5-95F4-B5563E8759A7}" srcOrd="0" destOrd="0" presId="urn:microsoft.com/office/officeart/2005/8/layout/radial3"/>
    <dgm:cxn modelId="{F0887DC2-C1BD-4F72-88C4-28853410FA85}" type="presOf" srcId="{6EBB92EB-6DE2-4A9E-82C3-E073E089929A}" destId="{7DDB3F63-C8C7-40A0-867B-0770A7AEEE62}" srcOrd="0" destOrd="0" presId="urn:microsoft.com/office/officeart/2005/8/layout/radial3"/>
    <dgm:cxn modelId="{E5FEAAF1-BD9D-4791-8B0C-FC0FE26ECBA3}" type="presOf" srcId="{29AC6E91-E795-4689-AC7F-F6B44A9E7086}" destId="{D8943C2E-4734-49BE-80DC-5B3D5868C4F3}" srcOrd="0" destOrd="0" presId="urn:microsoft.com/office/officeart/2005/8/layout/radial3"/>
    <dgm:cxn modelId="{DD1F4460-4CD3-41EE-8259-889DA535CB42}" type="presOf" srcId="{3EEB4290-9F61-4E54-9E4F-14612CB81CD3}" destId="{B818003B-FB26-4237-A9EB-2438DAC14A7F}" srcOrd="0" destOrd="0" presId="urn:microsoft.com/office/officeart/2005/8/layout/radial3"/>
    <dgm:cxn modelId="{C65670C1-FF0E-4F8C-8A66-3A45B1AAD7A9}" type="presParOf" srcId="{CA5717FC-CC1C-4B0A-A70D-5EA0B6662453}" destId="{0AC80BAB-D1F2-4AA7-BE2B-9618F725E281}" srcOrd="0" destOrd="0" presId="urn:microsoft.com/office/officeart/2005/8/layout/radial3"/>
    <dgm:cxn modelId="{0AD7A52A-D76B-4B30-A125-D95A04EB127C}" type="presParOf" srcId="{0AC80BAB-D1F2-4AA7-BE2B-9618F725E281}" destId="{60C44EF3-A7C3-4E22-B0A4-4C85CAC4822B}" srcOrd="0" destOrd="0" presId="urn:microsoft.com/office/officeart/2005/8/layout/radial3"/>
    <dgm:cxn modelId="{45520596-6E4C-46D9-AD4A-3723FFD18286}" type="presParOf" srcId="{0AC80BAB-D1F2-4AA7-BE2B-9618F725E281}" destId="{7DDB3F63-C8C7-40A0-867B-0770A7AEEE62}" srcOrd="1" destOrd="0" presId="urn:microsoft.com/office/officeart/2005/8/layout/radial3"/>
    <dgm:cxn modelId="{A8180E88-EADB-4274-9A3C-3E80D614F6F5}" type="presParOf" srcId="{0AC80BAB-D1F2-4AA7-BE2B-9618F725E281}" destId="{94688DBE-7E80-49DB-B937-D8B0DFAD53BD}" srcOrd="2" destOrd="0" presId="urn:microsoft.com/office/officeart/2005/8/layout/radial3"/>
    <dgm:cxn modelId="{71497816-E49B-4CE1-A23C-46D85764A217}" type="presParOf" srcId="{0AC80BAB-D1F2-4AA7-BE2B-9618F725E281}" destId="{B818003B-FB26-4237-A9EB-2438DAC14A7F}" srcOrd="3" destOrd="0" presId="urn:microsoft.com/office/officeart/2005/8/layout/radial3"/>
    <dgm:cxn modelId="{89837D6E-F878-4AE5-B817-0510E5880AF6}" type="presParOf" srcId="{0AC80BAB-D1F2-4AA7-BE2B-9618F725E281}" destId="{D8943C2E-4734-49BE-80DC-5B3D5868C4F3}" srcOrd="4" destOrd="0" presId="urn:microsoft.com/office/officeart/2005/8/layout/radial3"/>
    <dgm:cxn modelId="{9F837259-847C-432D-8C62-9F9E19873DFA}" type="presParOf" srcId="{0AC80BAB-D1F2-4AA7-BE2B-9618F725E281}" destId="{3061E3EC-BEA9-454E-BD72-21454F49AB10}" srcOrd="5" destOrd="0" presId="urn:microsoft.com/office/officeart/2005/8/layout/radial3"/>
    <dgm:cxn modelId="{9E60115C-0B2B-4964-A85B-DAF7F308B150}" type="presParOf" srcId="{0AC80BAB-D1F2-4AA7-BE2B-9618F725E281}" destId="{32F7570F-6948-4FA5-95F4-B5563E8759A7}" srcOrd="6" destOrd="0" presId="urn:microsoft.com/office/officeart/2005/8/layout/radial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300967-EC65-49D2-93FD-7A0DDAF4414B}" type="doc">
      <dgm:prSet loTypeId="urn:microsoft.com/office/officeart/2005/8/layout/radial3" loCatId="cycle" qsTypeId="urn:microsoft.com/office/officeart/2005/8/quickstyle/simple1" qsCatId="simple" csTypeId="urn:microsoft.com/office/officeart/2005/8/colors/colorful1" csCatId="colorful" phldr="1"/>
      <dgm:spPr/>
      <dgm:t>
        <a:bodyPr/>
        <a:lstStyle/>
        <a:p>
          <a:endParaRPr lang="en-US"/>
        </a:p>
      </dgm:t>
    </dgm:pt>
    <dgm:pt modelId="{C215C928-741C-4266-9A04-E3A4EDBFA4DB}">
      <dgm:prSet phldrT="[Text]" custT="1"/>
      <dgm:spPr>
        <a:xfrm>
          <a:off x="441126" y="509881"/>
          <a:ext cx="1098946" cy="1098946"/>
        </a:xfrm>
        <a:prstGeom prst="ellipse">
          <a:avLst/>
        </a:prstGeom>
        <a:solidFill>
          <a:srgbClr val="0078D7">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1600" dirty="0">
              <a:solidFill>
                <a:srgbClr val="442359"/>
              </a:solidFill>
              <a:latin typeface="Segoe UI"/>
              <a:ea typeface="+mn-ea"/>
              <a:cs typeface="+mn-cs"/>
            </a:rPr>
            <a:t>Release …</a:t>
          </a:r>
        </a:p>
      </dgm:t>
    </dgm:pt>
    <dgm:pt modelId="{B50B8571-DCC9-469E-A0FF-1171DEF0D487}" type="parTrans" cxnId="{7E30DA87-4449-40DA-9C49-072021EFBEEE}">
      <dgm:prSet/>
      <dgm:spPr/>
      <dgm:t>
        <a:bodyPr/>
        <a:lstStyle/>
        <a:p>
          <a:endParaRPr lang="en-US" sz="1800"/>
        </a:p>
      </dgm:t>
    </dgm:pt>
    <dgm:pt modelId="{3E87A52F-F15C-4D61-A5BD-4415BB52F3F2}" type="sibTrans" cxnId="{7E30DA87-4449-40DA-9C49-072021EFBEEE}">
      <dgm:prSet/>
      <dgm:spPr/>
      <dgm:t>
        <a:bodyPr/>
        <a:lstStyle/>
        <a:p>
          <a:endParaRPr lang="en-US" sz="1800"/>
        </a:p>
      </dgm:t>
    </dgm:pt>
    <dgm:pt modelId="{4ED3C077-A09C-499B-80FF-55334927B774}">
      <dgm:prSet phldrT="[Text]" custT="1"/>
      <dgm:spPr>
        <a:xfrm>
          <a:off x="1335649" y="426784"/>
          <a:ext cx="549473" cy="549473"/>
        </a:xfrm>
        <a:prstGeom prst="ellipse">
          <a:avLst/>
        </a:prstGeom>
        <a:solidFill>
          <a:srgbClr val="FFB900">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Planning</a:t>
          </a:r>
        </a:p>
      </dgm:t>
    </dgm:pt>
    <dgm:pt modelId="{EF31B9AD-83CD-4E21-8747-8FE6A9DF1160}" type="parTrans" cxnId="{527C1880-16B4-4578-BE27-0F317BDC9105}">
      <dgm:prSet/>
      <dgm:spPr/>
      <dgm:t>
        <a:bodyPr/>
        <a:lstStyle/>
        <a:p>
          <a:endParaRPr lang="en-US" sz="1800"/>
        </a:p>
      </dgm:t>
    </dgm:pt>
    <dgm:pt modelId="{32032EDB-3B53-4912-925F-0F514B677BD3}" type="sibTrans" cxnId="{527C1880-16B4-4578-BE27-0F317BDC9105}">
      <dgm:prSet/>
      <dgm:spPr/>
      <dgm:t>
        <a:bodyPr/>
        <a:lstStyle/>
        <a:p>
          <a:endParaRPr lang="en-US" sz="1800"/>
        </a:p>
      </dgm:t>
    </dgm:pt>
    <dgm:pt modelId="{29AC6E91-E795-4689-AC7F-F6B44A9E7086}">
      <dgm:prSet phldrT="[Text]" custT="1"/>
      <dgm:spPr>
        <a:xfrm>
          <a:off x="715863" y="1500284"/>
          <a:ext cx="549473" cy="549473"/>
        </a:xfrm>
        <a:prstGeom prst="ellipse">
          <a:avLst/>
        </a:prstGeom>
        <a:solidFill>
          <a:srgbClr val="002050">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Dev</a:t>
          </a:r>
        </a:p>
      </dgm:t>
    </dgm:pt>
    <dgm:pt modelId="{38979E94-592C-42D1-998F-9F91948B084D}" type="parTrans" cxnId="{15389FC3-9CD6-4F83-86DC-CCD9949BCB85}">
      <dgm:prSet/>
      <dgm:spPr/>
      <dgm:t>
        <a:bodyPr/>
        <a:lstStyle/>
        <a:p>
          <a:endParaRPr lang="en-US" sz="1800"/>
        </a:p>
      </dgm:t>
    </dgm:pt>
    <dgm:pt modelId="{887E9B15-FA44-47C4-B153-FED48720A70F}" type="sibTrans" cxnId="{15389FC3-9CD6-4F83-86DC-CCD9949BCB85}">
      <dgm:prSet/>
      <dgm:spPr/>
      <dgm:t>
        <a:bodyPr/>
        <a:lstStyle/>
        <a:p>
          <a:endParaRPr lang="en-US" sz="1800"/>
        </a:p>
      </dgm:t>
    </dgm:pt>
    <dgm:pt modelId="{A5CBAB5D-EF62-430A-ACCA-D403506DE422}">
      <dgm:prSet phldrT="[Text]" custT="1"/>
      <dgm:spPr>
        <a:xfrm>
          <a:off x="96077" y="1142451"/>
          <a:ext cx="549473" cy="549473"/>
        </a:xfrm>
        <a:prstGeom prst="ellipse">
          <a:avLst/>
        </a:prstGeom>
        <a:solidFill>
          <a:srgbClr val="0078D7">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Verify</a:t>
          </a:r>
        </a:p>
      </dgm:t>
    </dgm:pt>
    <dgm:pt modelId="{B06B276E-15E3-4D51-B6AC-127EBF9BCD6F}" type="parTrans" cxnId="{A05066A0-E74B-4A34-9B39-4D2AB791232B}">
      <dgm:prSet/>
      <dgm:spPr/>
      <dgm:t>
        <a:bodyPr/>
        <a:lstStyle/>
        <a:p>
          <a:endParaRPr lang="en-US" sz="1800"/>
        </a:p>
      </dgm:t>
    </dgm:pt>
    <dgm:pt modelId="{1B218A3D-2D53-4681-9BDE-186D5E429508}" type="sibTrans" cxnId="{A05066A0-E74B-4A34-9B39-4D2AB791232B}">
      <dgm:prSet/>
      <dgm:spPr/>
      <dgm:t>
        <a:bodyPr/>
        <a:lstStyle/>
        <a:p>
          <a:endParaRPr lang="en-US" sz="1800"/>
        </a:p>
      </dgm:t>
    </dgm:pt>
    <dgm:pt modelId="{326374AF-D553-4EC5-95D1-BD358A98A97E}">
      <dgm:prSet phldrT="[Text]" custT="1"/>
      <dgm:spPr>
        <a:xfrm>
          <a:off x="96077" y="426784"/>
          <a:ext cx="549473" cy="549473"/>
        </a:xfrm>
        <a:prstGeom prst="ellipse">
          <a:avLst/>
        </a:prstGeom>
        <a:solidFill>
          <a:srgbClr val="D83B01">
            <a:lumMod val="75000"/>
            <a:alpha val="5000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Deploy</a:t>
          </a:r>
        </a:p>
      </dgm:t>
    </dgm:pt>
    <dgm:pt modelId="{4A0575F2-DEF1-4D11-B073-E1AC293E14C7}" type="parTrans" cxnId="{0141A0F5-7887-4EEB-8C6D-2A02251651DB}">
      <dgm:prSet/>
      <dgm:spPr/>
      <dgm:t>
        <a:bodyPr/>
        <a:lstStyle/>
        <a:p>
          <a:endParaRPr lang="en-US" sz="1800"/>
        </a:p>
      </dgm:t>
    </dgm:pt>
    <dgm:pt modelId="{26CBEC46-F307-482B-9C62-454030935554}" type="sibTrans" cxnId="{0141A0F5-7887-4EEB-8C6D-2A02251651DB}">
      <dgm:prSet/>
      <dgm:spPr/>
      <dgm:t>
        <a:bodyPr/>
        <a:lstStyle/>
        <a:p>
          <a:endParaRPr lang="en-US" sz="1800"/>
        </a:p>
      </dgm:t>
    </dgm:pt>
    <dgm:pt modelId="{3EEB4290-9F61-4E54-9E4F-14612CB81CD3}">
      <dgm:prSet phldrT="[Text]" custT="1"/>
      <dgm:spPr>
        <a:xfrm>
          <a:off x="1335649" y="1142451"/>
          <a:ext cx="549473" cy="549473"/>
        </a:xfrm>
        <a:prstGeom prst="ellipse">
          <a:avLst/>
        </a:prstGeom>
        <a:solidFill>
          <a:srgbClr val="5C2D91">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Design</a:t>
          </a:r>
        </a:p>
      </dgm:t>
    </dgm:pt>
    <dgm:pt modelId="{F8979F2A-99F8-4C8D-A218-9A9BB68A7997}" type="parTrans" cxnId="{E45F4122-CD83-491A-A23F-880AF8DF5A31}">
      <dgm:prSet/>
      <dgm:spPr/>
      <dgm:t>
        <a:bodyPr/>
        <a:lstStyle/>
        <a:p>
          <a:endParaRPr lang="en-US" sz="1800"/>
        </a:p>
      </dgm:t>
    </dgm:pt>
    <dgm:pt modelId="{0A06658C-EDC5-4B4E-8F50-62FBA2D648CF}" type="sibTrans" cxnId="{E45F4122-CD83-491A-A23F-880AF8DF5A31}">
      <dgm:prSet/>
      <dgm:spPr/>
      <dgm:t>
        <a:bodyPr/>
        <a:lstStyle/>
        <a:p>
          <a:endParaRPr lang="en-US" sz="1800"/>
        </a:p>
      </dgm:t>
    </dgm:pt>
    <dgm:pt modelId="{6EBB92EB-6DE2-4A9E-82C3-E073E089929A}">
      <dgm:prSet phldrT="[Text]" custT="1"/>
      <dgm:spPr>
        <a:xfrm>
          <a:off x="715863" y="68950"/>
          <a:ext cx="549473" cy="549473"/>
        </a:xfrm>
        <a:prstGeom prst="ellipse">
          <a:avLst/>
        </a:prstGeom>
        <a:solidFill>
          <a:srgbClr val="BAD80A">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Inception</a:t>
          </a:r>
        </a:p>
      </dgm:t>
    </dgm:pt>
    <dgm:pt modelId="{4DAEF327-2C08-41AE-92DD-4DB6856D700C}" type="parTrans" cxnId="{C1604A51-D6DC-4445-B5A9-AB21726985CB}">
      <dgm:prSet/>
      <dgm:spPr/>
      <dgm:t>
        <a:bodyPr/>
        <a:lstStyle/>
        <a:p>
          <a:endParaRPr lang="en-US"/>
        </a:p>
      </dgm:t>
    </dgm:pt>
    <dgm:pt modelId="{0C1CB6C9-D550-44D6-BFD1-C4B2703395EA}" type="sibTrans" cxnId="{C1604A51-D6DC-4445-B5A9-AB21726985CB}">
      <dgm:prSet/>
      <dgm:spPr/>
      <dgm:t>
        <a:bodyPr/>
        <a:lstStyle/>
        <a:p>
          <a:endParaRPr lang="en-US"/>
        </a:p>
      </dgm:t>
    </dgm:pt>
    <dgm:pt modelId="{CA5717FC-CC1C-4B0A-A70D-5EA0B6662453}" type="pres">
      <dgm:prSet presAssocID="{23300967-EC65-49D2-93FD-7A0DDAF4414B}" presName="composite" presStyleCnt="0">
        <dgm:presLayoutVars>
          <dgm:chMax val="1"/>
          <dgm:dir/>
          <dgm:resizeHandles val="exact"/>
        </dgm:presLayoutVars>
      </dgm:prSet>
      <dgm:spPr/>
    </dgm:pt>
    <dgm:pt modelId="{0AC80BAB-D1F2-4AA7-BE2B-9618F725E281}" type="pres">
      <dgm:prSet presAssocID="{23300967-EC65-49D2-93FD-7A0DDAF4414B}" presName="radial" presStyleCnt="0">
        <dgm:presLayoutVars>
          <dgm:animLvl val="ctr"/>
        </dgm:presLayoutVars>
      </dgm:prSet>
      <dgm:spPr/>
    </dgm:pt>
    <dgm:pt modelId="{60C44EF3-A7C3-4E22-B0A4-4C85CAC4822B}" type="pres">
      <dgm:prSet presAssocID="{C215C928-741C-4266-9A04-E3A4EDBFA4DB}" presName="centerShape" presStyleLbl="vennNode1" presStyleIdx="0" presStyleCnt="7"/>
      <dgm:spPr/>
    </dgm:pt>
    <dgm:pt modelId="{7DDB3F63-C8C7-40A0-867B-0770A7AEEE62}" type="pres">
      <dgm:prSet presAssocID="{6EBB92EB-6DE2-4A9E-82C3-E073E089929A}" presName="node" presStyleLbl="vennNode1" presStyleIdx="1" presStyleCnt="7">
        <dgm:presLayoutVars>
          <dgm:bulletEnabled val="1"/>
        </dgm:presLayoutVars>
      </dgm:prSet>
      <dgm:spPr/>
    </dgm:pt>
    <dgm:pt modelId="{94688DBE-7E80-49DB-B937-D8B0DFAD53BD}" type="pres">
      <dgm:prSet presAssocID="{4ED3C077-A09C-499B-80FF-55334927B774}" presName="node" presStyleLbl="vennNode1" presStyleIdx="2" presStyleCnt="7">
        <dgm:presLayoutVars>
          <dgm:bulletEnabled val="1"/>
        </dgm:presLayoutVars>
      </dgm:prSet>
      <dgm:spPr/>
    </dgm:pt>
    <dgm:pt modelId="{B818003B-FB26-4237-A9EB-2438DAC14A7F}" type="pres">
      <dgm:prSet presAssocID="{3EEB4290-9F61-4E54-9E4F-14612CB81CD3}" presName="node" presStyleLbl="vennNode1" presStyleIdx="3" presStyleCnt="7">
        <dgm:presLayoutVars>
          <dgm:bulletEnabled val="1"/>
        </dgm:presLayoutVars>
      </dgm:prSet>
      <dgm:spPr/>
    </dgm:pt>
    <dgm:pt modelId="{D8943C2E-4734-49BE-80DC-5B3D5868C4F3}" type="pres">
      <dgm:prSet presAssocID="{29AC6E91-E795-4689-AC7F-F6B44A9E7086}" presName="node" presStyleLbl="vennNode1" presStyleIdx="4" presStyleCnt="7">
        <dgm:presLayoutVars>
          <dgm:bulletEnabled val="1"/>
        </dgm:presLayoutVars>
      </dgm:prSet>
      <dgm:spPr/>
    </dgm:pt>
    <dgm:pt modelId="{3061E3EC-BEA9-454E-BD72-21454F49AB10}" type="pres">
      <dgm:prSet presAssocID="{A5CBAB5D-EF62-430A-ACCA-D403506DE422}" presName="node" presStyleLbl="vennNode1" presStyleIdx="5" presStyleCnt="7">
        <dgm:presLayoutVars>
          <dgm:bulletEnabled val="1"/>
        </dgm:presLayoutVars>
      </dgm:prSet>
      <dgm:spPr/>
    </dgm:pt>
    <dgm:pt modelId="{32F7570F-6948-4FA5-95F4-B5563E8759A7}" type="pres">
      <dgm:prSet presAssocID="{326374AF-D553-4EC5-95D1-BD358A98A97E}" presName="node" presStyleLbl="vennNode1" presStyleIdx="6" presStyleCnt="7">
        <dgm:presLayoutVars>
          <dgm:bulletEnabled val="1"/>
        </dgm:presLayoutVars>
      </dgm:prSet>
      <dgm:spPr/>
    </dgm:pt>
  </dgm:ptLst>
  <dgm:cxnLst>
    <dgm:cxn modelId="{7E30DA87-4449-40DA-9C49-072021EFBEEE}" srcId="{23300967-EC65-49D2-93FD-7A0DDAF4414B}" destId="{C215C928-741C-4266-9A04-E3A4EDBFA4DB}" srcOrd="0" destOrd="0" parTransId="{B50B8571-DCC9-469E-A0FF-1171DEF0D487}" sibTransId="{3E87A52F-F15C-4D61-A5BD-4415BB52F3F2}"/>
    <dgm:cxn modelId="{70F50FA3-C906-416B-AF8C-681AC18B3D3A}" type="presOf" srcId="{23300967-EC65-49D2-93FD-7A0DDAF4414B}" destId="{CA5717FC-CC1C-4B0A-A70D-5EA0B6662453}" srcOrd="0" destOrd="0" presId="urn:microsoft.com/office/officeart/2005/8/layout/radial3"/>
    <dgm:cxn modelId="{0141A0F5-7887-4EEB-8C6D-2A02251651DB}" srcId="{C215C928-741C-4266-9A04-E3A4EDBFA4DB}" destId="{326374AF-D553-4EC5-95D1-BD358A98A97E}" srcOrd="5" destOrd="0" parTransId="{4A0575F2-DEF1-4D11-B073-E1AC293E14C7}" sibTransId="{26CBEC46-F307-482B-9C62-454030935554}"/>
    <dgm:cxn modelId="{527C1880-16B4-4578-BE27-0F317BDC9105}" srcId="{C215C928-741C-4266-9A04-E3A4EDBFA4DB}" destId="{4ED3C077-A09C-499B-80FF-55334927B774}" srcOrd="1" destOrd="0" parTransId="{EF31B9AD-83CD-4E21-8747-8FE6A9DF1160}" sibTransId="{32032EDB-3B53-4912-925F-0F514B677BD3}"/>
    <dgm:cxn modelId="{E45F4122-CD83-491A-A23F-880AF8DF5A31}" srcId="{C215C928-741C-4266-9A04-E3A4EDBFA4DB}" destId="{3EEB4290-9F61-4E54-9E4F-14612CB81CD3}" srcOrd="2" destOrd="0" parTransId="{F8979F2A-99F8-4C8D-A218-9A9BB68A7997}" sibTransId="{0A06658C-EDC5-4B4E-8F50-62FBA2D648CF}"/>
    <dgm:cxn modelId="{FF546547-5ABB-4361-9254-47316D3426C1}" type="presOf" srcId="{4ED3C077-A09C-499B-80FF-55334927B774}" destId="{94688DBE-7E80-49DB-B937-D8B0DFAD53BD}" srcOrd="0" destOrd="0" presId="urn:microsoft.com/office/officeart/2005/8/layout/radial3"/>
    <dgm:cxn modelId="{15389FC3-9CD6-4F83-86DC-CCD9949BCB85}" srcId="{C215C928-741C-4266-9A04-E3A4EDBFA4DB}" destId="{29AC6E91-E795-4689-AC7F-F6B44A9E7086}" srcOrd="3" destOrd="0" parTransId="{38979E94-592C-42D1-998F-9F91948B084D}" sibTransId="{887E9B15-FA44-47C4-B153-FED48720A70F}"/>
    <dgm:cxn modelId="{2A4A9B9A-9F42-48BD-9902-2F5F422505FE}" type="presOf" srcId="{C215C928-741C-4266-9A04-E3A4EDBFA4DB}" destId="{60C44EF3-A7C3-4E22-B0A4-4C85CAC4822B}" srcOrd="0" destOrd="0" presId="urn:microsoft.com/office/officeart/2005/8/layout/radial3"/>
    <dgm:cxn modelId="{C1604A51-D6DC-4445-B5A9-AB21726985CB}" srcId="{C215C928-741C-4266-9A04-E3A4EDBFA4DB}" destId="{6EBB92EB-6DE2-4A9E-82C3-E073E089929A}" srcOrd="0" destOrd="0" parTransId="{4DAEF327-2C08-41AE-92DD-4DB6856D700C}" sibTransId="{0C1CB6C9-D550-44D6-BFD1-C4B2703395EA}"/>
    <dgm:cxn modelId="{A05066A0-E74B-4A34-9B39-4D2AB791232B}" srcId="{C215C928-741C-4266-9A04-E3A4EDBFA4DB}" destId="{A5CBAB5D-EF62-430A-ACCA-D403506DE422}" srcOrd="4" destOrd="0" parTransId="{B06B276E-15E3-4D51-B6AC-127EBF9BCD6F}" sibTransId="{1B218A3D-2D53-4681-9BDE-186D5E429508}"/>
    <dgm:cxn modelId="{56F12D0F-88FC-44D1-8F7E-F6E809F5A054}" type="presOf" srcId="{A5CBAB5D-EF62-430A-ACCA-D403506DE422}" destId="{3061E3EC-BEA9-454E-BD72-21454F49AB10}" srcOrd="0" destOrd="0" presId="urn:microsoft.com/office/officeart/2005/8/layout/radial3"/>
    <dgm:cxn modelId="{8EB6E752-F4F8-491E-AD19-7E5521314547}" type="presOf" srcId="{326374AF-D553-4EC5-95D1-BD358A98A97E}" destId="{32F7570F-6948-4FA5-95F4-B5563E8759A7}" srcOrd="0" destOrd="0" presId="urn:microsoft.com/office/officeart/2005/8/layout/radial3"/>
    <dgm:cxn modelId="{F0887DC2-C1BD-4F72-88C4-28853410FA85}" type="presOf" srcId="{6EBB92EB-6DE2-4A9E-82C3-E073E089929A}" destId="{7DDB3F63-C8C7-40A0-867B-0770A7AEEE62}" srcOrd="0" destOrd="0" presId="urn:microsoft.com/office/officeart/2005/8/layout/radial3"/>
    <dgm:cxn modelId="{E5FEAAF1-BD9D-4791-8B0C-FC0FE26ECBA3}" type="presOf" srcId="{29AC6E91-E795-4689-AC7F-F6B44A9E7086}" destId="{D8943C2E-4734-49BE-80DC-5B3D5868C4F3}" srcOrd="0" destOrd="0" presId="urn:microsoft.com/office/officeart/2005/8/layout/radial3"/>
    <dgm:cxn modelId="{DD1F4460-4CD3-41EE-8259-889DA535CB42}" type="presOf" srcId="{3EEB4290-9F61-4E54-9E4F-14612CB81CD3}" destId="{B818003B-FB26-4237-A9EB-2438DAC14A7F}" srcOrd="0" destOrd="0" presId="urn:microsoft.com/office/officeart/2005/8/layout/radial3"/>
    <dgm:cxn modelId="{C65670C1-FF0E-4F8C-8A66-3A45B1AAD7A9}" type="presParOf" srcId="{CA5717FC-CC1C-4B0A-A70D-5EA0B6662453}" destId="{0AC80BAB-D1F2-4AA7-BE2B-9618F725E281}" srcOrd="0" destOrd="0" presId="urn:microsoft.com/office/officeart/2005/8/layout/radial3"/>
    <dgm:cxn modelId="{0AD7A52A-D76B-4B30-A125-D95A04EB127C}" type="presParOf" srcId="{0AC80BAB-D1F2-4AA7-BE2B-9618F725E281}" destId="{60C44EF3-A7C3-4E22-B0A4-4C85CAC4822B}" srcOrd="0" destOrd="0" presId="urn:microsoft.com/office/officeart/2005/8/layout/radial3"/>
    <dgm:cxn modelId="{45520596-6E4C-46D9-AD4A-3723FFD18286}" type="presParOf" srcId="{0AC80BAB-D1F2-4AA7-BE2B-9618F725E281}" destId="{7DDB3F63-C8C7-40A0-867B-0770A7AEEE62}" srcOrd="1" destOrd="0" presId="urn:microsoft.com/office/officeart/2005/8/layout/radial3"/>
    <dgm:cxn modelId="{A8180E88-EADB-4274-9A3C-3E80D614F6F5}" type="presParOf" srcId="{0AC80BAB-D1F2-4AA7-BE2B-9618F725E281}" destId="{94688DBE-7E80-49DB-B937-D8B0DFAD53BD}" srcOrd="2" destOrd="0" presId="urn:microsoft.com/office/officeart/2005/8/layout/radial3"/>
    <dgm:cxn modelId="{71497816-E49B-4CE1-A23C-46D85764A217}" type="presParOf" srcId="{0AC80BAB-D1F2-4AA7-BE2B-9618F725E281}" destId="{B818003B-FB26-4237-A9EB-2438DAC14A7F}" srcOrd="3" destOrd="0" presId="urn:microsoft.com/office/officeart/2005/8/layout/radial3"/>
    <dgm:cxn modelId="{89837D6E-F878-4AE5-B817-0510E5880AF6}" type="presParOf" srcId="{0AC80BAB-D1F2-4AA7-BE2B-9618F725E281}" destId="{D8943C2E-4734-49BE-80DC-5B3D5868C4F3}" srcOrd="4" destOrd="0" presId="urn:microsoft.com/office/officeart/2005/8/layout/radial3"/>
    <dgm:cxn modelId="{9F837259-847C-432D-8C62-9F9E19873DFA}" type="presParOf" srcId="{0AC80BAB-D1F2-4AA7-BE2B-9618F725E281}" destId="{3061E3EC-BEA9-454E-BD72-21454F49AB10}" srcOrd="5" destOrd="0" presId="urn:microsoft.com/office/officeart/2005/8/layout/radial3"/>
    <dgm:cxn modelId="{9E60115C-0B2B-4964-A85B-DAF7F308B150}" type="presParOf" srcId="{0AC80BAB-D1F2-4AA7-BE2B-9618F725E281}" destId="{32F7570F-6948-4FA5-95F4-B5563E8759A7}" srcOrd="6" destOrd="0" presId="urn:microsoft.com/office/officeart/2005/8/layout/radial3"/>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300967-EC65-49D2-93FD-7A0DDAF4414B}" type="doc">
      <dgm:prSet loTypeId="urn:microsoft.com/office/officeart/2005/8/layout/radial3" loCatId="cycle" qsTypeId="urn:microsoft.com/office/officeart/2005/8/quickstyle/simple1" qsCatId="simple" csTypeId="urn:microsoft.com/office/officeart/2005/8/colors/colorful1" csCatId="colorful" phldr="1"/>
      <dgm:spPr/>
      <dgm:t>
        <a:bodyPr/>
        <a:lstStyle/>
        <a:p>
          <a:endParaRPr lang="en-US"/>
        </a:p>
      </dgm:t>
    </dgm:pt>
    <dgm:pt modelId="{C215C928-741C-4266-9A04-E3A4EDBFA4DB}">
      <dgm:prSet phldrT="[Text]" custT="1"/>
      <dgm:spPr>
        <a:xfrm>
          <a:off x="441126" y="509881"/>
          <a:ext cx="1098946" cy="1098946"/>
        </a:xfrm>
        <a:prstGeom prst="ellipse">
          <a:avLst/>
        </a:prstGeom>
        <a:solidFill>
          <a:srgbClr val="0078D7">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1600" dirty="0">
              <a:solidFill>
                <a:srgbClr val="442359"/>
              </a:solidFill>
              <a:latin typeface="Segoe UI"/>
              <a:ea typeface="+mn-ea"/>
              <a:cs typeface="+mn-cs"/>
            </a:rPr>
            <a:t>Release n-1</a:t>
          </a:r>
        </a:p>
      </dgm:t>
    </dgm:pt>
    <dgm:pt modelId="{B50B8571-DCC9-469E-A0FF-1171DEF0D487}" type="parTrans" cxnId="{7E30DA87-4449-40DA-9C49-072021EFBEEE}">
      <dgm:prSet/>
      <dgm:spPr/>
      <dgm:t>
        <a:bodyPr/>
        <a:lstStyle/>
        <a:p>
          <a:endParaRPr lang="en-US" sz="1800"/>
        </a:p>
      </dgm:t>
    </dgm:pt>
    <dgm:pt modelId="{3E87A52F-F15C-4D61-A5BD-4415BB52F3F2}" type="sibTrans" cxnId="{7E30DA87-4449-40DA-9C49-072021EFBEEE}">
      <dgm:prSet/>
      <dgm:spPr/>
      <dgm:t>
        <a:bodyPr/>
        <a:lstStyle/>
        <a:p>
          <a:endParaRPr lang="en-US" sz="1800"/>
        </a:p>
      </dgm:t>
    </dgm:pt>
    <dgm:pt modelId="{4ED3C077-A09C-499B-80FF-55334927B774}">
      <dgm:prSet phldrT="[Text]" custT="1"/>
      <dgm:spPr>
        <a:xfrm>
          <a:off x="1335649" y="426784"/>
          <a:ext cx="549473" cy="549473"/>
        </a:xfrm>
        <a:prstGeom prst="ellipse">
          <a:avLst/>
        </a:prstGeom>
        <a:solidFill>
          <a:srgbClr val="FFB900">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Planning</a:t>
          </a:r>
        </a:p>
      </dgm:t>
    </dgm:pt>
    <dgm:pt modelId="{EF31B9AD-83CD-4E21-8747-8FE6A9DF1160}" type="parTrans" cxnId="{527C1880-16B4-4578-BE27-0F317BDC9105}">
      <dgm:prSet/>
      <dgm:spPr/>
      <dgm:t>
        <a:bodyPr/>
        <a:lstStyle/>
        <a:p>
          <a:endParaRPr lang="en-US" sz="1800"/>
        </a:p>
      </dgm:t>
    </dgm:pt>
    <dgm:pt modelId="{32032EDB-3B53-4912-925F-0F514B677BD3}" type="sibTrans" cxnId="{527C1880-16B4-4578-BE27-0F317BDC9105}">
      <dgm:prSet/>
      <dgm:spPr/>
      <dgm:t>
        <a:bodyPr/>
        <a:lstStyle/>
        <a:p>
          <a:endParaRPr lang="en-US" sz="1800"/>
        </a:p>
      </dgm:t>
    </dgm:pt>
    <dgm:pt modelId="{29AC6E91-E795-4689-AC7F-F6B44A9E7086}">
      <dgm:prSet phldrT="[Text]" custT="1"/>
      <dgm:spPr>
        <a:xfrm>
          <a:off x="715863" y="1500284"/>
          <a:ext cx="549473" cy="549473"/>
        </a:xfrm>
        <a:prstGeom prst="ellipse">
          <a:avLst/>
        </a:prstGeom>
        <a:solidFill>
          <a:srgbClr val="002050">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Dev</a:t>
          </a:r>
        </a:p>
      </dgm:t>
    </dgm:pt>
    <dgm:pt modelId="{38979E94-592C-42D1-998F-9F91948B084D}" type="parTrans" cxnId="{15389FC3-9CD6-4F83-86DC-CCD9949BCB85}">
      <dgm:prSet/>
      <dgm:spPr/>
      <dgm:t>
        <a:bodyPr/>
        <a:lstStyle/>
        <a:p>
          <a:endParaRPr lang="en-US" sz="1800"/>
        </a:p>
      </dgm:t>
    </dgm:pt>
    <dgm:pt modelId="{887E9B15-FA44-47C4-B153-FED48720A70F}" type="sibTrans" cxnId="{15389FC3-9CD6-4F83-86DC-CCD9949BCB85}">
      <dgm:prSet/>
      <dgm:spPr/>
      <dgm:t>
        <a:bodyPr/>
        <a:lstStyle/>
        <a:p>
          <a:endParaRPr lang="en-US" sz="1800"/>
        </a:p>
      </dgm:t>
    </dgm:pt>
    <dgm:pt modelId="{A5CBAB5D-EF62-430A-ACCA-D403506DE422}">
      <dgm:prSet phldrT="[Text]" custT="1"/>
      <dgm:spPr>
        <a:xfrm>
          <a:off x="96077" y="1142451"/>
          <a:ext cx="549473" cy="549473"/>
        </a:xfrm>
        <a:prstGeom prst="ellipse">
          <a:avLst/>
        </a:prstGeom>
        <a:solidFill>
          <a:srgbClr val="0078D7">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Verify</a:t>
          </a:r>
        </a:p>
      </dgm:t>
    </dgm:pt>
    <dgm:pt modelId="{B06B276E-15E3-4D51-B6AC-127EBF9BCD6F}" type="parTrans" cxnId="{A05066A0-E74B-4A34-9B39-4D2AB791232B}">
      <dgm:prSet/>
      <dgm:spPr/>
      <dgm:t>
        <a:bodyPr/>
        <a:lstStyle/>
        <a:p>
          <a:endParaRPr lang="en-US" sz="1800"/>
        </a:p>
      </dgm:t>
    </dgm:pt>
    <dgm:pt modelId="{1B218A3D-2D53-4681-9BDE-186D5E429508}" type="sibTrans" cxnId="{A05066A0-E74B-4A34-9B39-4D2AB791232B}">
      <dgm:prSet/>
      <dgm:spPr/>
      <dgm:t>
        <a:bodyPr/>
        <a:lstStyle/>
        <a:p>
          <a:endParaRPr lang="en-US" sz="1800"/>
        </a:p>
      </dgm:t>
    </dgm:pt>
    <dgm:pt modelId="{326374AF-D553-4EC5-95D1-BD358A98A97E}">
      <dgm:prSet phldrT="[Text]" custT="1"/>
      <dgm:spPr>
        <a:xfrm>
          <a:off x="96077" y="426784"/>
          <a:ext cx="549473" cy="549473"/>
        </a:xfrm>
        <a:prstGeom prst="ellipse">
          <a:avLst/>
        </a:prstGeom>
        <a:solidFill>
          <a:srgbClr val="D83B01">
            <a:lumMod val="75000"/>
            <a:alpha val="5000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Deploy</a:t>
          </a:r>
        </a:p>
      </dgm:t>
    </dgm:pt>
    <dgm:pt modelId="{4A0575F2-DEF1-4D11-B073-E1AC293E14C7}" type="parTrans" cxnId="{0141A0F5-7887-4EEB-8C6D-2A02251651DB}">
      <dgm:prSet/>
      <dgm:spPr/>
      <dgm:t>
        <a:bodyPr/>
        <a:lstStyle/>
        <a:p>
          <a:endParaRPr lang="en-US" sz="1800"/>
        </a:p>
      </dgm:t>
    </dgm:pt>
    <dgm:pt modelId="{26CBEC46-F307-482B-9C62-454030935554}" type="sibTrans" cxnId="{0141A0F5-7887-4EEB-8C6D-2A02251651DB}">
      <dgm:prSet/>
      <dgm:spPr/>
      <dgm:t>
        <a:bodyPr/>
        <a:lstStyle/>
        <a:p>
          <a:endParaRPr lang="en-US" sz="1800"/>
        </a:p>
      </dgm:t>
    </dgm:pt>
    <dgm:pt modelId="{3EEB4290-9F61-4E54-9E4F-14612CB81CD3}">
      <dgm:prSet phldrT="[Text]" custT="1"/>
      <dgm:spPr>
        <a:xfrm>
          <a:off x="1335649" y="1142451"/>
          <a:ext cx="549473" cy="549473"/>
        </a:xfrm>
        <a:prstGeom prst="ellipse">
          <a:avLst/>
        </a:prstGeom>
        <a:solidFill>
          <a:srgbClr val="5C2D91">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Design</a:t>
          </a:r>
        </a:p>
      </dgm:t>
    </dgm:pt>
    <dgm:pt modelId="{F8979F2A-99F8-4C8D-A218-9A9BB68A7997}" type="parTrans" cxnId="{E45F4122-CD83-491A-A23F-880AF8DF5A31}">
      <dgm:prSet/>
      <dgm:spPr/>
      <dgm:t>
        <a:bodyPr/>
        <a:lstStyle/>
        <a:p>
          <a:endParaRPr lang="en-US" sz="1800"/>
        </a:p>
      </dgm:t>
    </dgm:pt>
    <dgm:pt modelId="{0A06658C-EDC5-4B4E-8F50-62FBA2D648CF}" type="sibTrans" cxnId="{E45F4122-CD83-491A-A23F-880AF8DF5A31}">
      <dgm:prSet/>
      <dgm:spPr/>
      <dgm:t>
        <a:bodyPr/>
        <a:lstStyle/>
        <a:p>
          <a:endParaRPr lang="en-US" sz="1800"/>
        </a:p>
      </dgm:t>
    </dgm:pt>
    <dgm:pt modelId="{6EBB92EB-6DE2-4A9E-82C3-E073E089929A}">
      <dgm:prSet phldrT="[Text]" custT="1"/>
      <dgm:spPr>
        <a:xfrm>
          <a:off x="715863" y="68950"/>
          <a:ext cx="549473" cy="549473"/>
        </a:xfrm>
        <a:prstGeom prst="ellipse">
          <a:avLst/>
        </a:prstGeom>
        <a:solidFill>
          <a:srgbClr val="BAD80A">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Inception</a:t>
          </a:r>
        </a:p>
      </dgm:t>
    </dgm:pt>
    <dgm:pt modelId="{4DAEF327-2C08-41AE-92DD-4DB6856D700C}" type="parTrans" cxnId="{C1604A51-D6DC-4445-B5A9-AB21726985CB}">
      <dgm:prSet/>
      <dgm:spPr/>
      <dgm:t>
        <a:bodyPr/>
        <a:lstStyle/>
        <a:p>
          <a:endParaRPr lang="en-US"/>
        </a:p>
      </dgm:t>
    </dgm:pt>
    <dgm:pt modelId="{0C1CB6C9-D550-44D6-BFD1-C4B2703395EA}" type="sibTrans" cxnId="{C1604A51-D6DC-4445-B5A9-AB21726985CB}">
      <dgm:prSet/>
      <dgm:spPr/>
      <dgm:t>
        <a:bodyPr/>
        <a:lstStyle/>
        <a:p>
          <a:endParaRPr lang="en-US"/>
        </a:p>
      </dgm:t>
    </dgm:pt>
    <dgm:pt modelId="{CA5717FC-CC1C-4B0A-A70D-5EA0B6662453}" type="pres">
      <dgm:prSet presAssocID="{23300967-EC65-49D2-93FD-7A0DDAF4414B}" presName="composite" presStyleCnt="0">
        <dgm:presLayoutVars>
          <dgm:chMax val="1"/>
          <dgm:dir/>
          <dgm:resizeHandles val="exact"/>
        </dgm:presLayoutVars>
      </dgm:prSet>
      <dgm:spPr/>
    </dgm:pt>
    <dgm:pt modelId="{0AC80BAB-D1F2-4AA7-BE2B-9618F725E281}" type="pres">
      <dgm:prSet presAssocID="{23300967-EC65-49D2-93FD-7A0DDAF4414B}" presName="radial" presStyleCnt="0">
        <dgm:presLayoutVars>
          <dgm:animLvl val="ctr"/>
        </dgm:presLayoutVars>
      </dgm:prSet>
      <dgm:spPr/>
    </dgm:pt>
    <dgm:pt modelId="{60C44EF3-A7C3-4E22-B0A4-4C85CAC4822B}" type="pres">
      <dgm:prSet presAssocID="{C215C928-741C-4266-9A04-E3A4EDBFA4DB}" presName="centerShape" presStyleLbl="vennNode1" presStyleIdx="0" presStyleCnt="7"/>
      <dgm:spPr/>
    </dgm:pt>
    <dgm:pt modelId="{7DDB3F63-C8C7-40A0-867B-0770A7AEEE62}" type="pres">
      <dgm:prSet presAssocID="{6EBB92EB-6DE2-4A9E-82C3-E073E089929A}" presName="node" presStyleLbl="vennNode1" presStyleIdx="1" presStyleCnt="7">
        <dgm:presLayoutVars>
          <dgm:bulletEnabled val="1"/>
        </dgm:presLayoutVars>
      </dgm:prSet>
      <dgm:spPr/>
    </dgm:pt>
    <dgm:pt modelId="{94688DBE-7E80-49DB-B937-D8B0DFAD53BD}" type="pres">
      <dgm:prSet presAssocID="{4ED3C077-A09C-499B-80FF-55334927B774}" presName="node" presStyleLbl="vennNode1" presStyleIdx="2" presStyleCnt="7">
        <dgm:presLayoutVars>
          <dgm:bulletEnabled val="1"/>
        </dgm:presLayoutVars>
      </dgm:prSet>
      <dgm:spPr/>
    </dgm:pt>
    <dgm:pt modelId="{B818003B-FB26-4237-A9EB-2438DAC14A7F}" type="pres">
      <dgm:prSet presAssocID="{3EEB4290-9F61-4E54-9E4F-14612CB81CD3}" presName="node" presStyleLbl="vennNode1" presStyleIdx="3" presStyleCnt="7">
        <dgm:presLayoutVars>
          <dgm:bulletEnabled val="1"/>
        </dgm:presLayoutVars>
      </dgm:prSet>
      <dgm:spPr/>
    </dgm:pt>
    <dgm:pt modelId="{D8943C2E-4734-49BE-80DC-5B3D5868C4F3}" type="pres">
      <dgm:prSet presAssocID="{29AC6E91-E795-4689-AC7F-F6B44A9E7086}" presName="node" presStyleLbl="vennNode1" presStyleIdx="4" presStyleCnt="7">
        <dgm:presLayoutVars>
          <dgm:bulletEnabled val="1"/>
        </dgm:presLayoutVars>
      </dgm:prSet>
      <dgm:spPr/>
    </dgm:pt>
    <dgm:pt modelId="{3061E3EC-BEA9-454E-BD72-21454F49AB10}" type="pres">
      <dgm:prSet presAssocID="{A5CBAB5D-EF62-430A-ACCA-D403506DE422}" presName="node" presStyleLbl="vennNode1" presStyleIdx="5" presStyleCnt="7">
        <dgm:presLayoutVars>
          <dgm:bulletEnabled val="1"/>
        </dgm:presLayoutVars>
      </dgm:prSet>
      <dgm:spPr/>
    </dgm:pt>
    <dgm:pt modelId="{32F7570F-6948-4FA5-95F4-B5563E8759A7}" type="pres">
      <dgm:prSet presAssocID="{326374AF-D553-4EC5-95D1-BD358A98A97E}" presName="node" presStyleLbl="vennNode1" presStyleIdx="6" presStyleCnt="7">
        <dgm:presLayoutVars>
          <dgm:bulletEnabled val="1"/>
        </dgm:presLayoutVars>
      </dgm:prSet>
      <dgm:spPr/>
    </dgm:pt>
  </dgm:ptLst>
  <dgm:cxnLst>
    <dgm:cxn modelId="{7E30DA87-4449-40DA-9C49-072021EFBEEE}" srcId="{23300967-EC65-49D2-93FD-7A0DDAF4414B}" destId="{C215C928-741C-4266-9A04-E3A4EDBFA4DB}" srcOrd="0" destOrd="0" parTransId="{B50B8571-DCC9-469E-A0FF-1171DEF0D487}" sibTransId="{3E87A52F-F15C-4D61-A5BD-4415BB52F3F2}"/>
    <dgm:cxn modelId="{70F50FA3-C906-416B-AF8C-681AC18B3D3A}" type="presOf" srcId="{23300967-EC65-49D2-93FD-7A0DDAF4414B}" destId="{CA5717FC-CC1C-4B0A-A70D-5EA0B6662453}" srcOrd="0" destOrd="0" presId="urn:microsoft.com/office/officeart/2005/8/layout/radial3"/>
    <dgm:cxn modelId="{0141A0F5-7887-4EEB-8C6D-2A02251651DB}" srcId="{C215C928-741C-4266-9A04-E3A4EDBFA4DB}" destId="{326374AF-D553-4EC5-95D1-BD358A98A97E}" srcOrd="5" destOrd="0" parTransId="{4A0575F2-DEF1-4D11-B073-E1AC293E14C7}" sibTransId="{26CBEC46-F307-482B-9C62-454030935554}"/>
    <dgm:cxn modelId="{527C1880-16B4-4578-BE27-0F317BDC9105}" srcId="{C215C928-741C-4266-9A04-E3A4EDBFA4DB}" destId="{4ED3C077-A09C-499B-80FF-55334927B774}" srcOrd="1" destOrd="0" parTransId="{EF31B9AD-83CD-4E21-8747-8FE6A9DF1160}" sibTransId="{32032EDB-3B53-4912-925F-0F514B677BD3}"/>
    <dgm:cxn modelId="{E45F4122-CD83-491A-A23F-880AF8DF5A31}" srcId="{C215C928-741C-4266-9A04-E3A4EDBFA4DB}" destId="{3EEB4290-9F61-4E54-9E4F-14612CB81CD3}" srcOrd="2" destOrd="0" parTransId="{F8979F2A-99F8-4C8D-A218-9A9BB68A7997}" sibTransId="{0A06658C-EDC5-4B4E-8F50-62FBA2D648CF}"/>
    <dgm:cxn modelId="{FF546547-5ABB-4361-9254-47316D3426C1}" type="presOf" srcId="{4ED3C077-A09C-499B-80FF-55334927B774}" destId="{94688DBE-7E80-49DB-B937-D8B0DFAD53BD}" srcOrd="0" destOrd="0" presId="urn:microsoft.com/office/officeart/2005/8/layout/radial3"/>
    <dgm:cxn modelId="{15389FC3-9CD6-4F83-86DC-CCD9949BCB85}" srcId="{C215C928-741C-4266-9A04-E3A4EDBFA4DB}" destId="{29AC6E91-E795-4689-AC7F-F6B44A9E7086}" srcOrd="3" destOrd="0" parTransId="{38979E94-592C-42D1-998F-9F91948B084D}" sibTransId="{887E9B15-FA44-47C4-B153-FED48720A70F}"/>
    <dgm:cxn modelId="{2A4A9B9A-9F42-48BD-9902-2F5F422505FE}" type="presOf" srcId="{C215C928-741C-4266-9A04-E3A4EDBFA4DB}" destId="{60C44EF3-A7C3-4E22-B0A4-4C85CAC4822B}" srcOrd="0" destOrd="0" presId="urn:microsoft.com/office/officeart/2005/8/layout/radial3"/>
    <dgm:cxn modelId="{C1604A51-D6DC-4445-B5A9-AB21726985CB}" srcId="{C215C928-741C-4266-9A04-E3A4EDBFA4DB}" destId="{6EBB92EB-6DE2-4A9E-82C3-E073E089929A}" srcOrd="0" destOrd="0" parTransId="{4DAEF327-2C08-41AE-92DD-4DB6856D700C}" sibTransId="{0C1CB6C9-D550-44D6-BFD1-C4B2703395EA}"/>
    <dgm:cxn modelId="{A05066A0-E74B-4A34-9B39-4D2AB791232B}" srcId="{C215C928-741C-4266-9A04-E3A4EDBFA4DB}" destId="{A5CBAB5D-EF62-430A-ACCA-D403506DE422}" srcOrd="4" destOrd="0" parTransId="{B06B276E-15E3-4D51-B6AC-127EBF9BCD6F}" sibTransId="{1B218A3D-2D53-4681-9BDE-186D5E429508}"/>
    <dgm:cxn modelId="{56F12D0F-88FC-44D1-8F7E-F6E809F5A054}" type="presOf" srcId="{A5CBAB5D-EF62-430A-ACCA-D403506DE422}" destId="{3061E3EC-BEA9-454E-BD72-21454F49AB10}" srcOrd="0" destOrd="0" presId="urn:microsoft.com/office/officeart/2005/8/layout/radial3"/>
    <dgm:cxn modelId="{8EB6E752-F4F8-491E-AD19-7E5521314547}" type="presOf" srcId="{326374AF-D553-4EC5-95D1-BD358A98A97E}" destId="{32F7570F-6948-4FA5-95F4-B5563E8759A7}" srcOrd="0" destOrd="0" presId="urn:microsoft.com/office/officeart/2005/8/layout/radial3"/>
    <dgm:cxn modelId="{F0887DC2-C1BD-4F72-88C4-28853410FA85}" type="presOf" srcId="{6EBB92EB-6DE2-4A9E-82C3-E073E089929A}" destId="{7DDB3F63-C8C7-40A0-867B-0770A7AEEE62}" srcOrd="0" destOrd="0" presId="urn:microsoft.com/office/officeart/2005/8/layout/radial3"/>
    <dgm:cxn modelId="{E5FEAAF1-BD9D-4791-8B0C-FC0FE26ECBA3}" type="presOf" srcId="{29AC6E91-E795-4689-AC7F-F6B44A9E7086}" destId="{D8943C2E-4734-49BE-80DC-5B3D5868C4F3}" srcOrd="0" destOrd="0" presId="urn:microsoft.com/office/officeart/2005/8/layout/radial3"/>
    <dgm:cxn modelId="{DD1F4460-4CD3-41EE-8259-889DA535CB42}" type="presOf" srcId="{3EEB4290-9F61-4E54-9E4F-14612CB81CD3}" destId="{B818003B-FB26-4237-A9EB-2438DAC14A7F}" srcOrd="0" destOrd="0" presId="urn:microsoft.com/office/officeart/2005/8/layout/radial3"/>
    <dgm:cxn modelId="{C65670C1-FF0E-4F8C-8A66-3A45B1AAD7A9}" type="presParOf" srcId="{CA5717FC-CC1C-4B0A-A70D-5EA0B6662453}" destId="{0AC80BAB-D1F2-4AA7-BE2B-9618F725E281}" srcOrd="0" destOrd="0" presId="urn:microsoft.com/office/officeart/2005/8/layout/radial3"/>
    <dgm:cxn modelId="{0AD7A52A-D76B-4B30-A125-D95A04EB127C}" type="presParOf" srcId="{0AC80BAB-D1F2-4AA7-BE2B-9618F725E281}" destId="{60C44EF3-A7C3-4E22-B0A4-4C85CAC4822B}" srcOrd="0" destOrd="0" presId="urn:microsoft.com/office/officeart/2005/8/layout/radial3"/>
    <dgm:cxn modelId="{45520596-6E4C-46D9-AD4A-3723FFD18286}" type="presParOf" srcId="{0AC80BAB-D1F2-4AA7-BE2B-9618F725E281}" destId="{7DDB3F63-C8C7-40A0-867B-0770A7AEEE62}" srcOrd="1" destOrd="0" presId="urn:microsoft.com/office/officeart/2005/8/layout/radial3"/>
    <dgm:cxn modelId="{A8180E88-EADB-4274-9A3C-3E80D614F6F5}" type="presParOf" srcId="{0AC80BAB-D1F2-4AA7-BE2B-9618F725E281}" destId="{94688DBE-7E80-49DB-B937-D8B0DFAD53BD}" srcOrd="2" destOrd="0" presId="urn:microsoft.com/office/officeart/2005/8/layout/radial3"/>
    <dgm:cxn modelId="{71497816-E49B-4CE1-A23C-46D85764A217}" type="presParOf" srcId="{0AC80BAB-D1F2-4AA7-BE2B-9618F725E281}" destId="{B818003B-FB26-4237-A9EB-2438DAC14A7F}" srcOrd="3" destOrd="0" presId="urn:microsoft.com/office/officeart/2005/8/layout/radial3"/>
    <dgm:cxn modelId="{89837D6E-F878-4AE5-B817-0510E5880AF6}" type="presParOf" srcId="{0AC80BAB-D1F2-4AA7-BE2B-9618F725E281}" destId="{D8943C2E-4734-49BE-80DC-5B3D5868C4F3}" srcOrd="4" destOrd="0" presId="urn:microsoft.com/office/officeart/2005/8/layout/radial3"/>
    <dgm:cxn modelId="{9F837259-847C-432D-8C62-9F9E19873DFA}" type="presParOf" srcId="{0AC80BAB-D1F2-4AA7-BE2B-9618F725E281}" destId="{3061E3EC-BEA9-454E-BD72-21454F49AB10}" srcOrd="5" destOrd="0" presId="urn:microsoft.com/office/officeart/2005/8/layout/radial3"/>
    <dgm:cxn modelId="{9E60115C-0B2B-4964-A85B-DAF7F308B150}" type="presParOf" srcId="{0AC80BAB-D1F2-4AA7-BE2B-9618F725E281}" destId="{32F7570F-6948-4FA5-95F4-B5563E8759A7}" srcOrd="6" destOrd="0" presId="urn:microsoft.com/office/officeart/2005/8/layout/radial3"/>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300967-EC65-49D2-93FD-7A0DDAF4414B}" type="doc">
      <dgm:prSet loTypeId="urn:microsoft.com/office/officeart/2005/8/layout/radial3" loCatId="cycle" qsTypeId="urn:microsoft.com/office/officeart/2005/8/quickstyle/simple1" qsCatId="simple" csTypeId="urn:microsoft.com/office/officeart/2005/8/colors/colorful1" csCatId="colorful" phldr="1"/>
      <dgm:spPr/>
      <dgm:t>
        <a:bodyPr/>
        <a:lstStyle/>
        <a:p>
          <a:endParaRPr lang="en-US"/>
        </a:p>
      </dgm:t>
    </dgm:pt>
    <dgm:pt modelId="{C215C928-741C-4266-9A04-E3A4EDBFA4DB}">
      <dgm:prSet phldrT="[Text]" custT="1"/>
      <dgm:spPr>
        <a:xfrm>
          <a:off x="441126" y="509881"/>
          <a:ext cx="1098946" cy="1098946"/>
        </a:xfrm>
        <a:prstGeom prst="ellipse">
          <a:avLst/>
        </a:prstGeom>
        <a:solidFill>
          <a:srgbClr val="0078D7">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1600" dirty="0">
              <a:solidFill>
                <a:srgbClr val="442359"/>
              </a:solidFill>
              <a:latin typeface="Segoe UI"/>
              <a:ea typeface="+mn-ea"/>
              <a:cs typeface="+mn-cs"/>
            </a:rPr>
            <a:t>Release n</a:t>
          </a:r>
        </a:p>
      </dgm:t>
    </dgm:pt>
    <dgm:pt modelId="{B50B8571-DCC9-469E-A0FF-1171DEF0D487}" type="parTrans" cxnId="{7E30DA87-4449-40DA-9C49-072021EFBEEE}">
      <dgm:prSet/>
      <dgm:spPr/>
      <dgm:t>
        <a:bodyPr/>
        <a:lstStyle/>
        <a:p>
          <a:endParaRPr lang="en-US" sz="1800"/>
        </a:p>
      </dgm:t>
    </dgm:pt>
    <dgm:pt modelId="{3E87A52F-F15C-4D61-A5BD-4415BB52F3F2}" type="sibTrans" cxnId="{7E30DA87-4449-40DA-9C49-072021EFBEEE}">
      <dgm:prSet/>
      <dgm:spPr/>
      <dgm:t>
        <a:bodyPr/>
        <a:lstStyle/>
        <a:p>
          <a:endParaRPr lang="en-US" sz="1800"/>
        </a:p>
      </dgm:t>
    </dgm:pt>
    <dgm:pt modelId="{4ED3C077-A09C-499B-80FF-55334927B774}">
      <dgm:prSet phldrT="[Text]" custT="1"/>
      <dgm:spPr>
        <a:xfrm>
          <a:off x="1335649" y="426784"/>
          <a:ext cx="549473" cy="549473"/>
        </a:xfrm>
        <a:prstGeom prst="ellipse">
          <a:avLst/>
        </a:prstGeom>
        <a:solidFill>
          <a:srgbClr val="FFB900">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Planning</a:t>
          </a:r>
        </a:p>
      </dgm:t>
    </dgm:pt>
    <dgm:pt modelId="{EF31B9AD-83CD-4E21-8747-8FE6A9DF1160}" type="parTrans" cxnId="{527C1880-16B4-4578-BE27-0F317BDC9105}">
      <dgm:prSet/>
      <dgm:spPr/>
      <dgm:t>
        <a:bodyPr/>
        <a:lstStyle/>
        <a:p>
          <a:endParaRPr lang="en-US" sz="1800"/>
        </a:p>
      </dgm:t>
    </dgm:pt>
    <dgm:pt modelId="{32032EDB-3B53-4912-925F-0F514B677BD3}" type="sibTrans" cxnId="{527C1880-16B4-4578-BE27-0F317BDC9105}">
      <dgm:prSet/>
      <dgm:spPr/>
      <dgm:t>
        <a:bodyPr/>
        <a:lstStyle/>
        <a:p>
          <a:endParaRPr lang="en-US" sz="1800"/>
        </a:p>
      </dgm:t>
    </dgm:pt>
    <dgm:pt modelId="{29AC6E91-E795-4689-AC7F-F6B44A9E7086}">
      <dgm:prSet phldrT="[Text]" custT="1"/>
      <dgm:spPr>
        <a:xfrm>
          <a:off x="715863" y="1500284"/>
          <a:ext cx="549473" cy="549473"/>
        </a:xfrm>
        <a:prstGeom prst="ellipse">
          <a:avLst/>
        </a:prstGeom>
        <a:solidFill>
          <a:srgbClr val="002050">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Dev</a:t>
          </a:r>
        </a:p>
      </dgm:t>
    </dgm:pt>
    <dgm:pt modelId="{38979E94-592C-42D1-998F-9F91948B084D}" type="parTrans" cxnId="{15389FC3-9CD6-4F83-86DC-CCD9949BCB85}">
      <dgm:prSet/>
      <dgm:spPr/>
      <dgm:t>
        <a:bodyPr/>
        <a:lstStyle/>
        <a:p>
          <a:endParaRPr lang="en-US" sz="1800"/>
        </a:p>
      </dgm:t>
    </dgm:pt>
    <dgm:pt modelId="{887E9B15-FA44-47C4-B153-FED48720A70F}" type="sibTrans" cxnId="{15389FC3-9CD6-4F83-86DC-CCD9949BCB85}">
      <dgm:prSet/>
      <dgm:spPr/>
      <dgm:t>
        <a:bodyPr/>
        <a:lstStyle/>
        <a:p>
          <a:endParaRPr lang="en-US" sz="1800"/>
        </a:p>
      </dgm:t>
    </dgm:pt>
    <dgm:pt modelId="{A5CBAB5D-EF62-430A-ACCA-D403506DE422}">
      <dgm:prSet phldrT="[Text]" custT="1"/>
      <dgm:spPr>
        <a:xfrm>
          <a:off x="96077" y="1142451"/>
          <a:ext cx="549473" cy="549473"/>
        </a:xfrm>
        <a:prstGeom prst="ellipse">
          <a:avLst/>
        </a:prstGeom>
        <a:solidFill>
          <a:srgbClr val="0078D7">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Verify</a:t>
          </a:r>
        </a:p>
      </dgm:t>
    </dgm:pt>
    <dgm:pt modelId="{B06B276E-15E3-4D51-B6AC-127EBF9BCD6F}" type="parTrans" cxnId="{A05066A0-E74B-4A34-9B39-4D2AB791232B}">
      <dgm:prSet/>
      <dgm:spPr/>
      <dgm:t>
        <a:bodyPr/>
        <a:lstStyle/>
        <a:p>
          <a:endParaRPr lang="en-US" sz="1800"/>
        </a:p>
      </dgm:t>
    </dgm:pt>
    <dgm:pt modelId="{1B218A3D-2D53-4681-9BDE-186D5E429508}" type="sibTrans" cxnId="{A05066A0-E74B-4A34-9B39-4D2AB791232B}">
      <dgm:prSet/>
      <dgm:spPr/>
      <dgm:t>
        <a:bodyPr/>
        <a:lstStyle/>
        <a:p>
          <a:endParaRPr lang="en-US" sz="1800"/>
        </a:p>
      </dgm:t>
    </dgm:pt>
    <dgm:pt modelId="{326374AF-D553-4EC5-95D1-BD358A98A97E}">
      <dgm:prSet phldrT="[Text]" custT="1"/>
      <dgm:spPr>
        <a:xfrm>
          <a:off x="96077" y="426784"/>
          <a:ext cx="549473" cy="549473"/>
        </a:xfrm>
        <a:prstGeom prst="ellipse">
          <a:avLst/>
        </a:prstGeom>
        <a:solidFill>
          <a:srgbClr val="D83B01">
            <a:lumMod val="75000"/>
            <a:alpha val="5000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Deploy</a:t>
          </a:r>
        </a:p>
      </dgm:t>
    </dgm:pt>
    <dgm:pt modelId="{4A0575F2-DEF1-4D11-B073-E1AC293E14C7}" type="parTrans" cxnId="{0141A0F5-7887-4EEB-8C6D-2A02251651DB}">
      <dgm:prSet/>
      <dgm:spPr/>
      <dgm:t>
        <a:bodyPr/>
        <a:lstStyle/>
        <a:p>
          <a:endParaRPr lang="en-US" sz="1800"/>
        </a:p>
      </dgm:t>
    </dgm:pt>
    <dgm:pt modelId="{26CBEC46-F307-482B-9C62-454030935554}" type="sibTrans" cxnId="{0141A0F5-7887-4EEB-8C6D-2A02251651DB}">
      <dgm:prSet/>
      <dgm:spPr/>
      <dgm:t>
        <a:bodyPr/>
        <a:lstStyle/>
        <a:p>
          <a:endParaRPr lang="en-US" sz="1800"/>
        </a:p>
      </dgm:t>
    </dgm:pt>
    <dgm:pt modelId="{3EEB4290-9F61-4E54-9E4F-14612CB81CD3}">
      <dgm:prSet phldrT="[Text]" custT="1"/>
      <dgm:spPr>
        <a:xfrm>
          <a:off x="1335649" y="1142451"/>
          <a:ext cx="549473" cy="549473"/>
        </a:xfrm>
        <a:prstGeom prst="ellipse">
          <a:avLst/>
        </a:prstGeom>
        <a:solidFill>
          <a:srgbClr val="5C2D91">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Design</a:t>
          </a:r>
        </a:p>
      </dgm:t>
    </dgm:pt>
    <dgm:pt modelId="{F8979F2A-99F8-4C8D-A218-9A9BB68A7997}" type="parTrans" cxnId="{E45F4122-CD83-491A-A23F-880AF8DF5A31}">
      <dgm:prSet/>
      <dgm:spPr/>
      <dgm:t>
        <a:bodyPr/>
        <a:lstStyle/>
        <a:p>
          <a:endParaRPr lang="en-US" sz="1800"/>
        </a:p>
      </dgm:t>
    </dgm:pt>
    <dgm:pt modelId="{0A06658C-EDC5-4B4E-8F50-62FBA2D648CF}" type="sibTrans" cxnId="{E45F4122-CD83-491A-A23F-880AF8DF5A31}">
      <dgm:prSet/>
      <dgm:spPr/>
      <dgm:t>
        <a:bodyPr/>
        <a:lstStyle/>
        <a:p>
          <a:endParaRPr lang="en-US" sz="1800"/>
        </a:p>
      </dgm:t>
    </dgm:pt>
    <dgm:pt modelId="{6EBB92EB-6DE2-4A9E-82C3-E073E089929A}">
      <dgm:prSet phldrT="[Text]" custT="1"/>
      <dgm:spPr>
        <a:xfrm>
          <a:off x="715863" y="68950"/>
          <a:ext cx="549473" cy="549473"/>
        </a:xfrm>
        <a:prstGeom prst="ellipse">
          <a:avLst/>
        </a:prstGeom>
        <a:solidFill>
          <a:srgbClr val="BAD80A">
            <a:alpha val="5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700" dirty="0">
              <a:solidFill>
                <a:srgbClr val="442359"/>
              </a:solidFill>
              <a:latin typeface="Segoe UI"/>
              <a:ea typeface="+mn-ea"/>
              <a:cs typeface="+mn-cs"/>
            </a:rPr>
            <a:t>Inception</a:t>
          </a:r>
        </a:p>
      </dgm:t>
    </dgm:pt>
    <dgm:pt modelId="{4DAEF327-2C08-41AE-92DD-4DB6856D700C}" type="parTrans" cxnId="{C1604A51-D6DC-4445-B5A9-AB21726985CB}">
      <dgm:prSet/>
      <dgm:spPr/>
      <dgm:t>
        <a:bodyPr/>
        <a:lstStyle/>
        <a:p>
          <a:endParaRPr lang="en-US"/>
        </a:p>
      </dgm:t>
    </dgm:pt>
    <dgm:pt modelId="{0C1CB6C9-D550-44D6-BFD1-C4B2703395EA}" type="sibTrans" cxnId="{C1604A51-D6DC-4445-B5A9-AB21726985CB}">
      <dgm:prSet/>
      <dgm:spPr/>
      <dgm:t>
        <a:bodyPr/>
        <a:lstStyle/>
        <a:p>
          <a:endParaRPr lang="en-US"/>
        </a:p>
      </dgm:t>
    </dgm:pt>
    <dgm:pt modelId="{CA5717FC-CC1C-4B0A-A70D-5EA0B6662453}" type="pres">
      <dgm:prSet presAssocID="{23300967-EC65-49D2-93FD-7A0DDAF4414B}" presName="composite" presStyleCnt="0">
        <dgm:presLayoutVars>
          <dgm:chMax val="1"/>
          <dgm:dir/>
          <dgm:resizeHandles val="exact"/>
        </dgm:presLayoutVars>
      </dgm:prSet>
      <dgm:spPr/>
    </dgm:pt>
    <dgm:pt modelId="{0AC80BAB-D1F2-4AA7-BE2B-9618F725E281}" type="pres">
      <dgm:prSet presAssocID="{23300967-EC65-49D2-93FD-7A0DDAF4414B}" presName="radial" presStyleCnt="0">
        <dgm:presLayoutVars>
          <dgm:animLvl val="ctr"/>
        </dgm:presLayoutVars>
      </dgm:prSet>
      <dgm:spPr/>
    </dgm:pt>
    <dgm:pt modelId="{60C44EF3-A7C3-4E22-B0A4-4C85CAC4822B}" type="pres">
      <dgm:prSet presAssocID="{C215C928-741C-4266-9A04-E3A4EDBFA4DB}" presName="centerShape" presStyleLbl="vennNode1" presStyleIdx="0" presStyleCnt="7"/>
      <dgm:spPr/>
    </dgm:pt>
    <dgm:pt modelId="{7DDB3F63-C8C7-40A0-867B-0770A7AEEE62}" type="pres">
      <dgm:prSet presAssocID="{6EBB92EB-6DE2-4A9E-82C3-E073E089929A}" presName="node" presStyleLbl="vennNode1" presStyleIdx="1" presStyleCnt="7">
        <dgm:presLayoutVars>
          <dgm:bulletEnabled val="1"/>
        </dgm:presLayoutVars>
      </dgm:prSet>
      <dgm:spPr/>
    </dgm:pt>
    <dgm:pt modelId="{94688DBE-7E80-49DB-B937-D8B0DFAD53BD}" type="pres">
      <dgm:prSet presAssocID="{4ED3C077-A09C-499B-80FF-55334927B774}" presName="node" presStyleLbl="vennNode1" presStyleIdx="2" presStyleCnt="7">
        <dgm:presLayoutVars>
          <dgm:bulletEnabled val="1"/>
        </dgm:presLayoutVars>
      </dgm:prSet>
      <dgm:spPr/>
    </dgm:pt>
    <dgm:pt modelId="{B818003B-FB26-4237-A9EB-2438DAC14A7F}" type="pres">
      <dgm:prSet presAssocID="{3EEB4290-9F61-4E54-9E4F-14612CB81CD3}" presName="node" presStyleLbl="vennNode1" presStyleIdx="3" presStyleCnt="7">
        <dgm:presLayoutVars>
          <dgm:bulletEnabled val="1"/>
        </dgm:presLayoutVars>
      </dgm:prSet>
      <dgm:spPr/>
    </dgm:pt>
    <dgm:pt modelId="{D8943C2E-4734-49BE-80DC-5B3D5868C4F3}" type="pres">
      <dgm:prSet presAssocID="{29AC6E91-E795-4689-AC7F-F6B44A9E7086}" presName="node" presStyleLbl="vennNode1" presStyleIdx="4" presStyleCnt="7">
        <dgm:presLayoutVars>
          <dgm:bulletEnabled val="1"/>
        </dgm:presLayoutVars>
      </dgm:prSet>
      <dgm:spPr/>
    </dgm:pt>
    <dgm:pt modelId="{3061E3EC-BEA9-454E-BD72-21454F49AB10}" type="pres">
      <dgm:prSet presAssocID="{A5CBAB5D-EF62-430A-ACCA-D403506DE422}" presName="node" presStyleLbl="vennNode1" presStyleIdx="5" presStyleCnt="7">
        <dgm:presLayoutVars>
          <dgm:bulletEnabled val="1"/>
        </dgm:presLayoutVars>
      </dgm:prSet>
      <dgm:spPr/>
    </dgm:pt>
    <dgm:pt modelId="{32F7570F-6948-4FA5-95F4-B5563E8759A7}" type="pres">
      <dgm:prSet presAssocID="{326374AF-D553-4EC5-95D1-BD358A98A97E}" presName="node" presStyleLbl="vennNode1" presStyleIdx="6" presStyleCnt="7">
        <dgm:presLayoutVars>
          <dgm:bulletEnabled val="1"/>
        </dgm:presLayoutVars>
      </dgm:prSet>
      <dgm:spPr/>
    </dgm:pt>
  </dgm:ptLst>
  <dgm:cxnLst>
    <dgm:cxn modelId="{7E30DA87-4449-40DA-9C49-072021EFBEEE}" srcId="{23300967-EC65-49D2-93FD-7A0DDAF4414B}" destId="{C215C928-741C-4266-9A04-E3A4EDBFA4DB}" srcOrd="0" destOrd="0" parTransId="{B50B8571-DCC9-469E-A0FF-1171DEF0D487}" sibTransId="{3E87A52F-F15C-4D61-A5BD-4415BB52F3F2}"/>
    <dgm:cxn modelId="{70F50FA3-C906-416B-AF8C-681AC18B3D3A}" type="presOf" srcId="{23300967-EC65-49D2-93FD-7A0DDAF4414B}" destId="{CA5717FC-CC1C-4B0A-A70D-5EA0B6662453}" srcOrd="0" destOrd="0" presId="urn:microsoft.com/office/officeart/2005/8/layout/radial3"/>
    <dgm:cxn modelId="{0141A0F5-7887-4EEB-8C6D-2A02251651DB}" srcId="{C215C928-741C-4266-9A04-E3A4EDBFA4DB}" destId="{326374AF-D553-4EC5-95D1-BD358A98A97E}" srcOrd="5" destOrd="0" parTransId="{4A0575F2-DEF1-4D11-B073-E1AC293E14C7}" sibTransId="{26CBEC46-F307-482B-9C62-454030935554}"/>
    <dgm:cxn modelId="{527C1880-16B4-4578-BE27-0F317BDC9105}" srcId="{C215C928-741C-4266-9A04-E3A4EDBFA4DB}" destId="{4ED3C077-A09C-499B-80FF-55334927B774}" srcOrd="1" destOrd="0" parTransId="{EF31B9AD-83CD-4E21-8747-8FE6A9DF1160}" sibTransId="{32032EDB-3B53-4912-925F-0F514B677BD3}"/>
    <dgm:cxn modelId="{E45F4122-CD83-491A-A23F-880AF8DF5A31}" srcId="{C215C928-741C-4266-9A04-E3A4EDBFA4DB}" destId="{3EEB4290-9F61-4E54-9E4F-14612CB81CD3}" srcOrd="2" destOrd="0" parTransId="{F8979F2A-99F8-4C8D-A218-9A9BB68A7997}" sibTransId="{0A06658C-EDC5-4B4E-8F50-62FBA2D648CF}"/>
    <dgm:cxn modelId="{FF546547-5ABB-4361-9254-47316D3426C1}" type="presOf" srcId="{4ED3C077-A09C-499B-80FF-55334927B774}" destId="{94688DBE-7E80-49DB-B937-D8B0DFAD53BD}" srcOrd="0" destOrd="0" presId="urn:microsoft.com/office/officeart/2005/8/layout/radial3"/>
    <dgm:cxn modelId="{15389FC3-9CD6-4F83-86DC-CCD9949BCB85}" srcId="{C215C928-741C-4266-9A04-E3A4EDBFA4DB}" destId="{29AC6E91-E795-4689-AC7F-F6B44A9E7086}" srcOrd="3" destOrd="0" parTransId="{38979E94-592C-42D1-998F-9F91948B084D}" sibTransId="{887E9B15-FA44-47C4-B153-FED48720A70F}"/>
    <dgm:cxn modelId="{2A4A9B9A-9F42-48BD-9902-2F5F422505FE}" type="presOf" srcId="{C215C928-741C-4266-9A04-E3A4EDBFA4DB}" destId="{60C44EF3-A7C3-4E22-B0A4-4C85CAC4822B}" srcOrd="0" destOrd="0" presId="urn:microsoft.com/office/officeart/2005/8/layout/radial3"/>
    <dgm:cxn modelId="{C1604A51-D6DC-4445-B5A9-AB21726985CB}" srcId="{C215C928-741C-4266-9A04-E3A4EDBFA4DB}" destId="{6EBB92EB-6DE2-4A9E-82C3-E073E089929A}" srcOrd="0" destOrd="0" parTransId="{4DAEF327-2C08-41AE-92DD-4DB6856D700C}" sibTransId="{0C1CB6C9-D550-44D6-BFD1-C4B2703395EA}"/>
    <dgm:cxn modelId="{A05066A0-E74B-4A34-9B39-4D2AB791232B}" srcId="{C215C928-741C-4266-9A04-E3A4EDBFA4DB}" destId="{A5CBAB5D-EF62-430A-ACCA-D403506DE422}" srcOrd="4" destOrd="0" parTransId="{B06B276E-15E3-4D51-B6AC-127EBF9BCD6F}" sibTransId="{1B218A3D-2D53-4681-9BDE-186D5E429508}"/>
    <dgm:cxn modelId="{56F12D0F-88FC-44D1-8F7E-F6E809F5A054}" type="presOf" srcId="{A5CBAB5D-EF62-430A-ACCA-D403506DE422}" destId="{3061E3EC-BEA9-454E-BD72-21454F49AB10}" srcOrd="0" destOrd="0" presId="urn:microsoft.com/office/officeart/2005/8/layout/radial3"/>
    <dgm:cxn modelId="{8EB6E752-F4F8-491E-AD19-7E5521314547}" type="presOf" srcId="{326374AF-D553-4EC5-95D1-BD358A98A97E}" destId="{32F7570F-6948-4FA5-95F4-B5563E8759A7}" srcOrd="0" destOrd="0" presId="urn:microsoft.com/office/officeart/2005/8/layout/radial3"/>
    <dgm:cxn modelId="{F0887DC2-C1BD-4F72-88C4-28853410FA85}" type="presOf" srcId="{6EBB92EB-6DE2-4A9E-82C3-E073E089929A}" destId="{7DDB3F63-C8C7-40A0-867B-0770A7AEEE62}" srcOrd="0" destOrd="0" presId="urn:microsoft.com/office/officeart/2005/8/layout/radial3"/>
    <dgm:cxn modelId="{E5FEAAF1-BD9D-4791-8B0C-FC0FE26ECBA3}" type="presOf" srcId="{29AC6E91-E795-4689-AC7F-F6B44A9E7086}" destId="{D8943C2E-4734-49BE-80DC-5B3D5868C4F3}" srcOrd="0" destOrd="0" presId="urn:microsoft.com/office/officeart/2005/8/layout/radial3"/>
    <dgm:cxn modelId="{DD1F4460-4CD3-41EE-8259-889DA535CB42}" type="presOf" srcId="{3EEB4290-9F61-4E54-9E4F-14612CB81CD3}" destId="{B818003B-FB26-4237-A9EB-2438DAC14A7F}" srcOrd="0" destOrd="0" presId="urn:microsoft.com/office/officeart/2005/8/layout/radial3"/>
    <dgm:cxn modelId="{C65670C1-FF0E-4F8C-8A66-3A45B1AAD7A9}" type="presParOf" srcId="{CA5717FC-CC1C-4B0A-A70D-5EA0B6662453}" destId="{0AC80BAB-D1F2-4AA7-BE2B-9618F725E281}" srcOrd="0" destOrd="0" presId="urn:microsoft.com/office/officeart/2005/8/layout/radial3"/>
    <dgm:cxn modelId="{0AD7A52A-D76B-4B30-A125-D95A04EB127C}" type="presParOf" srcId="{0AC80BAB-D1F2-4AA7-BE2B-9618F725E281}" destId="{60C44EF3-A7C3-4E22-B0A4-4C85CAC4822B}" srcOrd="0" destOrd="0" presId="urn:microsoft.com/office/officeart/2005/8/layout/radial3"/>
    <dgm:cxn modelId="{45520596-6E4C-46D9-AD4A-3723FFD18286}" type="presParOf" srcId="{0AC80BAB-D1F2-4AA7-BE2B-9618F725E281}" destId="{7DDB3F63-C8C7-40A0-867B-0770A7AEEE62}" srcOrd="1" destOrd="0" presId="urn:microsoft.com/office/officeart/2005/8/layout/radial3"/>
    <dgm:cxn modelId="{A8180E88-EADB-4274-9A3C-3E80D614F6F5}" type="presParOf" srcId="{0AC80BAB-D1F2-4AA7-BE2B-9618F725E281}" destId="{94688DBE-7E80-49DB-B937-D8B0DFAD53BD}" srcOrd="2" destOrd="0" presId="urn:microsoft.com/office/officeart/2005/8/layout/radial3"/>
    <dgm:cxn modelId="{71497816-E49B-4CE1-A23C-46D85764A217}" type="presParOf" srcId="{0AC80BAB-D1F2-4AA7-BE2B-9618F725E281}" destId="{B818003B-FB26-4237-A9EB-2438DAC14A7F}" srcOrd="3" destOrd="0" presId="urn:microsoft.com/office/officeart/2005/8/layout/radial3"/>
    <dgm:cxn modelId="{89837D6E-F878-4AE5-B817-0510E5880AF6}" type="presParOf" srcId="{0AC80BAB-D1F2-4AA7-BE2B-9618F725E281}" destId="{D8943C2E-4734-49BE-80DC-5B3D5868C4F3}" srcOrd="4" destOrd="0" presId="urn:microsoft.com/office/officeart/2005/8/layout/radial3"/>
    <dgm:cxn modelId="{9F837259-847C-432D-8C62-9F9E19873DFA}" type="presParOf" srcId="{0AC80BAB-D1F2-4AA7-BE2B-9618F725E281}" destId="{3061E3EC-BEA9-454E-BD72-21454F49AB10}" srcOrd="5" destOrd="0" presId="urn:microsoft.com/office/officeart/2005/8/layout/radial3"/>
    <dgm:cxn modelId="{9E60115C-0B2B-4964-A85B-DAF7F308B150}" type="presParOf" srcId="{0AC80BAB-D1F2-4AA7-BE2B-9618F725E281}" destId="{32F7570F-6948-4FA5-95F4-B5563E8759A7}" srcOrd="6" destOrd="0" presId="urn:microsoft.com/office/officeart/2005/8/layout/radial3"/>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14ADB04-5AA0-43AE-865D-351F733B3A77}" type="doc">
      <dgm:prSet loTypeId="urn:microsoft.com/office/officeart/2005/8/layout/cycle6" loCatId="cycle" qsTypeId="urn:microsoft.com/office/officeart/2005/8/quickstyle/simple4" qsCatId="simple" csTypeId="urn:microsoft.com/office/officeart/2005/8/colors/colorful2" csCatId="colorful" phldr="1"/>
      <dgm:spPr/>
      <dgm:t>
        <a:bodyPr/>
        <a:lstStyle/>
        <a:p>
          <a:endParaRPr lang="en-US"/>
        </a:p>
      </dgm:t>
    </dgm:pt>
    <dgm:pt modelId="{E2079466-21C9-426F-A00A-D1F36850007B}">
      <dgm:prSet phldrT="[Text]" custT="1"/>
      <dgm:spPr>
        <a:xfrm>
          <a:off x="2412394" y="760"/>
          <a:ext cx="1671704" cy="1086608"/>
        </a:xfrm>
        <a:prstGeom prst="roundRect">
          <a:avLst/>
        </a:prstGeom>
        <a:gradFill rotWithShape="0">
          <a:gsLst>
            <a:gs pos="0">
              <a:srgbClr val="277318">
                <a:hueOff val="0"/>
                <a:satOff val="0"/>
                <a:lumOff val="0"/>
                <a:alphaOff val="0"/>
                <a:shade val="51000"/>
                <a:satMod val="130000"/>
              </a:srgbClr>
            </a:gs>
            <a:gs pos="80000">
              <a:srgbClr val="277318">
                <a:hueOff val="0"/>
                <a:satOff val="0"/>
                <a:lumOff val="0"/>
                <a:alphaOff val="0"/>
                <a:shade val="93000"/>
                <a:satMod val="130000"/>
              </a:srgbClr>
            </a:gs>
            <a:gs pos="100000">
              <a:srgbClr val="277318">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pPr>
            <a:buNone/>
          </a:pPr>
          <a:r>
            <a:rPr lang="en-US" sz="1600" b="1" dirty="0">
              <a:solidFill>
                <a:sysClr val="window" lastClr="FFFFFF"/>
              </a:solidFill>
              <a:effectLst>
                <a:outerShdw blurRad="38100" dist="38100" dir="2700000" algn="tl">
                  <a:srgbClr val="000000">
                    <a:alpha val="43137"/>
                  </a:srgbClr>
                </a:outerShdw>
              </a:effectLst>
              <a:latin typeface="Segoe UI"/>
              <a:ea typeface="+mn-ea"/>
              <a:cs typeface="+mn-cs"/>
            </a:rPr>
            <a:t>Diagram</a:t>
          </a:r>
        </a:p>
      </dgm:t>
    </dgm:pt>
    <dgm:pt modelId="{6AEAB680-19E8-480B-A9A3-54D374AE3D7D}" type="parTrans" cxnId="{BC6B7089-C41F-4E7B-9446-422B67031D90}">
      <dgm:prSet/>
      <dgm:spPr/>
      <dgm:t>
        <a:bodyPr/>
        <a:lstStyle/>
        <a:p>
          <a:endParaRPr lang="en-US"/>
        </a:p>
      </dgm:t>
    </dgm:pt>
    <dgm:pt modelId="{5655A0E1-8525-444E-8FB6-509B645CEA8A}" type="sibTrans" cxnId="{BC6B7089-C41F-4E7B-9446-422B67031D90}">
      <dgm:prSet/>
      <dgm:spPr>
        <a:xfrm>
          <a:off x="1453148" y="544064"/>
          <a:ext cx="3590196" cy="3590196"/>
        </a:xfrm>
        <a:custGeom>
          <a:avLst/>
          <a:gdLst/>
          <a:ahLst/>
          <a:cxnLst/>
          <a:rect l="0" t="0" r="0" b="0"/>
          <a:pathLst>
            <a:path>
              <a:moveTo>
                <a:pt x="2642990" y="212866"/>
              </a:moveTo>
              <a:arcTo wR="1795098" hR="1795098" stAng="17891169" swAng="2625678"/>
            </a:path>
          </a:pathLst>
        </a:custGeom>
        <a:noFill/>
        <a:ln w="25400" cap="flat" cmpd="sng" algn="ctr">
          <a:solidFill>
            <a:srgbClr val="FFB82E"/>
          </a:solidFill>
          <a:prstDash val="solid"/>
        </a:ln>
        <a:effectLst/>
      </dgm:spPr>
      <dgm:t>
        <a:bodyPr/>
        <a:lstStyle/>
        <a:p>
          <a:endParaRPr lang="en-US" dirty="0"/>
        </a:p>
      </dgm:t>
    </dgm:pt>
    <dgm:pt modelId="{3AA946D5-CF7E-480A-B8FB-B734F36C9233}">
      <dgm:prSet phldrT="[Text]" custT="1"/>
      <dgm:spPr>
        <a:xfrm>
          <a:off x="4207492" y="1795858"/>
          <a:ext cx="1671704" cy="1086608"/>
        </a:xfrm>
        <a:prstGeom prst="roundRect">
          <a:avLst/>
        </a:prstGeom>
        <a:gradFill rotWithShape="0">
          <a:gsLst>
            <a:gs pos="0">
              <a:srgbClr val="277318">
                <a:hueOff val="-1526760"/>
                <a:satOff val="9470"/>
                <a:lumOff val="9282"/>
                <a:alphaOff val="0"/>
                <a:shade val="51000"/>
                <a:satMod val="130000"/>
              </a:srgbClr>
            </a:gs>
            <a:gs pos="80000">
              <a:srgbClr val="277318">
                <a:hueOff val="-1526760"/>
                <a:satOff val="9470"/>
                <a:lumOff val="9282"/>
                <a:alphaOff val="0"/>
                <a:shade val="93000"/>
                <a:satMod val="130000"/>
              </a:srgbClr>
            </a:gs>
            <a:gs pos="100000">
              <a:srgbClr val="277318">
                <a:hueOff val="-1526760"/>
                <a:satOff val="9470"/>
                <a:lumOff val="9282"/>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pPr>
            <a:buNone/>
          </a:pPr>
          <a:r>
            <a:rPr lang="en-US" sz="1600" b="1" dirty="0">
              <a:solidFill>
                <a:sysClr val="window" lastClr="FFFFFF"/>
              </a:solidFill>
              <a:effectLst>
                <a:outerShdw blurRad="38100" dist="38100" dir="2700000" algn="tl">
                  <a:srgbClr val="000000">
                    <a:alpha val="43137"/>
                  </a:srgbClr>
                </a:outerShdw>
              </a:effectLst>
              <a:latin typeface="Segoe UI"/>
              <a:ea typeface="+mn-ea"/>
              <a:cs typeface="+mn-cs"/>
            </a:rPr>
            <a:t>Identify Threats</a:t>
          </a:r>
        </a:p>
      </dgm:t>
    </dgm:pt>
    <dgm:pt modelId="{19026913-CCC7-4108-97FD-FA120141E63C}" type="parTrans" cxnId="{D3CF38F0-14A3-4C9C-8C3B-DD84C6EA2BBB}">
      <dgm:prSet/>
      <dgm:spPr/>
      <dgm:t>
        <a:bodyPr/>
        <a:lstStyle/>
        <a:p>
          <a:endParaRPr lang="en-US"/>
        </a:p>
      </dgm:t>
    </dgm:pt>
    <dgm:pt modelId="{885460D5-6A4A-4217-A63A-8814A0FF75CE}" type="sibTrans" cxnId="{D3CF38F0-14A3-4C9C-8C3B-DD84C6EA2BBB}">
      <dgm:prSet/>
      <dgm:spPr>
        <a:xfrm>
          <a:off x="1453148" y="544064"/>
          <a:ext cx="3590196" cy="3590196"/>
        </a:xfrm>
        <a:custGeom>
          <a:avLst/>
          <a:gdLst/>
          <a:ahLst/>
          <a:cxnLst/>
          <a:rect l="0" t="0" r="0" b="0"/>
          <a:pathLst>
            <a:path>
              <a:moveTo>
                <a:pt x="3501828" y="2351379"/>
              </a:moveTo>
              <a:arcTo wR="1795098" hR="1795098" stAng="1083153" swAng="2625678"/>
            </a:path>
          </a:pathLst>
        </a:custGeom>
        <a:noFill/>
        <a:ln w="25400" cap="flat" cmpd="sng" algn="ctr">
          <a:solidFill>
            <a:srgbClr val="FFB82E"/>
          </a:solidFill>
          <a:prstDash val="solid"/>
          <a:tailEnd type="none"/>
        </a:ln>
        <a:effectLst/>
      </dgm:spPr>
      <dgm:t>
        <a:bodyPr/>
        <a:lstStyle/>
        <a:p>
          <a:endParaRPr lang="en-US" dirty="0"/>
        </a:p>
      </dgm:t>
    </dgm:pt>
    <dgm:pt modelId="{4E8F0504-636B-49A9-9F20-96F20EF7A9B2}">
      <dgm:prSet phldrT="[Text]" custT="1"/>
      <dgm:spPr>
        <a:xfrm>
          <a:off x="2412394" y="3590957"/>
          <a:ext cx="1671704" cy="1086608"/>
        </a:xfrm>
        <a:prstGeom prst="roundRect">
          <a:avLst/>
        </a:prstGeom>
        <a:gradFill rotWithShape="0">
          <a:gsLst>
            <a:gs pos="0">
              <a:srgbClr val="277318">
                <a:hueOff val="-3053520"/>
                <a:satOff val="18941"/>
                <a:lumOff val="18564"/>
                <a:alphaOff val="0"/>
                <a:shade val="51000"/>
                <a:satMod val="130000"/>
              </a:srgbClr>
            </a:gs>
            <a:gs pos="80000">
              <a:srgbClr val="277318">
                <a:hueOff val="-3053520"/>
                <a:satOff val="18941"/>
                <a:lumOff val="18564"/>
                <a:alphaOff val="0"/>
                <a:shade val="93000"/>
                <a:satMod val="130000"/>
              </a:srgbClr>
            </a:gs>
            <a:gs pos="100000">
              <a:srgbClr val="277318">
                <a:hueOff val="-3053520"/>
                <a:satOff val="18941"/>
                <a:lumOff val="18564"/>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pPr>
            <a:buNone/>
          </a:pPr>
          <a:r>
            <a:rPr lang="en-US" sz="1600" b="1" dirty="0">
              <a:solidFill>
                <a:sysClr val="window" lastClr="FFFFFF"/>
              </a:solidFill>
              <a:effectLst>
                <a:outerShdw blurRad="38100" dist="38100" dir="2700000" algn="tl">
                  <a:srgbClr val="000000">
                    <a:alpha val="43137"/>
                  </a:srgbClr>
                </a:outerShdw>
              </a:effectLst>
              <a:latin typeface="Segoe UI"/>
              <a:ea typeface="+mn-ea"/>
              <a:cs typeface="+mn-cs"/>
            </a:rPr>
            <a:t>Mitigate</a:t>
          </a:r>
        </a:p>
      </dgm:t>
    </dgm:pt>
    <dgm:pt modelId="{FED6310D-68A4-4472-AC67-C1ADFF6820DD}" type="parTrans" cxnId="{072865C0-96EB-4E78-9D44-A711A51EE865}">
      <dgm:prSet/>
      <dgm:spPr/>
      <dgm:t>
        <a:bodyPr/>
        <a:lstStyle/>
        <a:p>
          <a:endParaRPr lang="en-US"/>
        </a:p>
      </dgm:t>
    </dgm:pt>
    <dgm:pt modelId="{04035593-CF37-4FC7-B12F-02CFE93EF059}" type="sibTrans" cxnId="{072865C0-96EB-4E78-9D44-A711A51EE865}">
      <dgm:prSet/>
      <dgm:spPr>
        <a:xfrm>
          <a:off x="1453148" y="544064"/>
          <a:ext cx="3590196" cy="3590196"/>
        </a:xfrm>
        <a:custGeom>
          <a:avLst/>
          <a:gdLst/>
          <a:ahLst/>
          <a:cxnLst/>
          <a:rect l="0" t="0" r="0" b="0"/>
          <a:pathLst>
            <a:path>
              <a:moveTo>
                <a:pt x="947205" y="3377329"/>
              </a:moveTo>
              <a:arcTo wR="1795098" hR="1795098" stAng="7091169" swAng="2625678"/>
            </a:path>
          </a:pathLst>
        </a:custGeom>
        <a:noFill/>
        <a:ln w="25400" cap="flat" cmpd="sng" algn="ctr">
          <a:solidFill>
            <a:srgbClr val="FFB82E"/>
          </a:solidFill>
          <a:prstDash val="solid"/>
        </a:ln>
        <a:effectLst/>
      </dgm:spPr>
      <dgm:t>
        <a:bodyPr/>
        <a:lstStyle/>
        <a:p>
          <a:endParaRPr lang="en-US" dirty="0"/>
        </a:p>
      </dgm:t>
    </dgm:pt>
    <dgm:pt modelId="{9686DC33-1135-4FA9-B347-1451EF8E98C2}">
      <dgm:prSet phldrT="[Text]" custT="1"/>
      <dgm:spPr>
        <a:xfrm>
          <a:off x="617295" y="1795858"/>
          <a:ext cx="1671704" cy="1086608"/>
        </a:xfrm>
        <a:prstGeom prst="roundRect">
          <a:avLst/>
        </a:prstGeom>
        <a:gradFill rotWithShape="0">
          <a:gsLst>
            <a:gs pos="0">
              <a:srgbClr val="277318">
                <a:hueOff val="-4580280"/>
                <a:satOff val="28411"/>
                <a:lumOff val="27846"/>
                <a:alphaOff val="0"/>
                <a:shade val="51000"/>
                <a:satMod val="130000"/>
              </a:srgbClr>
            </a:gs>
            <a:gs pos="80000">
              <a:srgbClr val="277318">
                <a:hueOff val="-4580280"/>
                <a:satOff val="28411"/>
                <a:lumOff val="27846"/>
                <a:alphaOff val="0"/>
                <a:shade val="93000"/>
                <a:satMod val="130000"/>
              </a:srgbClr>
            </a:gs>
            <a:gs pos="100000">
              <a:srgbClr val="277318">
                <a:hueOff val="-4580280"/>
                <a:satOff val="28411"/>
                <a:lumOff val="27846"/>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pPr>
            <a:buNone/>
          </a:pPr>
          <a:r>
            <a:rPr lang="en-US" sz="1600" b="1" dirty="0">
              <a:solidFill>
                <a:sysClr val="window" lastClr="FFFFFF"/>
              </a:solidFill>
              <a:effectLst>
                <a:outerShdw blurRad="38100" dist="38100" dir="2700000" algn="tl">
                  <a:srgbClr val="000000">
                    <a:alpha val="43137"/>
                  </a:srgbClr>
                </a:outerShdw>
              </a:effectLst>
              <a:latin typeface="Segoe UI"/>
              <a:ea typeface="+mn-ea"/>
              <a:cs typeface="+mn-cs"/>
            </a:rPr>
            <a:t>Validate</a:t>
          </a:r>
        </a:p>
      </dgm:t>
    </dgm:pt>
    <dgm:pt modelId="{5D2ED254-28DB-4781-8C1C-7C7D79991CE5}" type="parTrans" cxnId="{64E0B284-18C1-480C-99C4-D87B6C2F6EFF}">
      <dgm:prSet/>
      <dgm:spPr/>
      <dgm:t>
        <a:bodyPr/>
        <a:lstStyle/>
        <a:p>
          <a:endParaRPr lang="en-US"/>
        </a:p>
      </dgm:t>
    </dgm:pt>
    <dgm:pt modelId="{C5A0FEE8-2842-4E4E-9052-1DEFC5958EEB}" type="sibTrans" cxnId="{64E0B284-18C1-480C-99C4-D87B6C2F6EFF}">
      <dgm:prSet/>
      <dgm:spPr>
        <a:xfrm>
          <a:off x="1453148" y="544064"/>
          <a:ext cx="3590196" cy="3590196"/>
        </a:xfrm>
        <a:custGeom>
          <a:avLst/>
          <a:gdLst/>
          <a:ahLst/>
          <a:cxnLst/>
          <a:rect l="0" t="0" r="0" b="0"/>
          <a:pathLst>
            <a:path>
              <a:moveTo>
                <a:pt x="88367" y="1238816"/>
              </a:moveTo>
              <a:arcTo wR="1795098" hR="1795098" stAng="11883153" swAng="2625678"/>
            </a:path>
          </a:pathLst>
        </a:custGeom>
        <a:noFill/>
        <a:ln w="25400" cap="flat" cmpd="sng" algn="ctr">
          <a:solidFill>
            <a:srgbClr val="FFB82E"/>
          </a:solidFill>
          <a:prstDash val="solid"/>
          <a:tailEnd type="triangle" w="lg" len="lg"/>
        </a:ln>
        <a:effectLst/>
      </dgm:spPr>
      <dgm:t>
        <a:bodyPr/>
        <a:lstStyle/>
        <a:p>
          <a:endParaRPr lang="en-US" dirty="0"/>
        </a:p>
      </dgm:t>
    </dgm:pt>
    <dgm:pt modelId="{FF200CFC-6110-4E2F-A083-8DFCEFF20CE5}" type="pres">
      <dgm:prSet presAssocID="{C14ADB04-5AA0-43AE-865D-351F733B3A77}" presName="cycle" presStyleCnt="0">
        <dgm:presLayoutVars>
          <dgm:dir/>
          <dgm:resizeHandles val="exact"/>
        </dgm:presLayoutVars>
      </dgm:prSet>
      <dgm:spPr/>
    </dgm:pt>
    <dgm:pt modelId="{F965C3ED-1E58-4D26-A557-6F81441A5A83}" type="pres">
      <dgm:prSet presAssocID="{E2079466-21C9-426F-A00A-D1F36850007B}" presName="node" presStyleLbl="node1" presStyleIdx="0" presStyleCnt="4">
        <dgm:presLayoutVars>
          <dgm:bulletEnabled val="1"/>
        </dgm:presLayoutVars>
      </dgm:prSet>
      <dgm:spPr/>
    </dgm:pt>
    <dgm:pt modelId="{E2FA88DF-04BA-4686-8C48-D3174F213800}" type="pres">
      <dgm:prSet presAssocID="{E2079466-21C9-426F-A00A-D1F36850007B}" presName="spNode" presStyleCnt="0"/>
      <dgm:spPr/>
    </dgm:pt>
    <dgm:pt modelId="{4614F4D8-DE8F-4D37-BAC6-D131E8CE8AED}" type="pres">
      <dgm:prSet presAssocID="{5655A0E1-8525-444E-8FB6-509B645CEA8A}" presName="sibTrans" presStyleLbl="sibTrans1D1" presStyleIdx="0" presStyleCnt="4"/>
      <dgm:spPr/>
    </dgm:pt>
    <dgm:pt modelId="{B5917E24-C378-43E3-8E53-347F673B3750}" type="pres">
      <dgm:prSet presAssocID="{3AA946D5-CF7E-480A-B8FB-B734F36C9233}" presName="node" presStyleLbl="node1" presStyleIdx="1" presStyleCnt="4">
        <dgm:presLayoutVars>
          <dgm:bulletEnabled val="1"/>
        </dgm:presLayoutVars>
      </dgm:prSet>
      <dgm:spPr/>
    </dgm:pt>
    <dgm:pt modelId="{FAC643FB-890B-4EE1-BD79-B7C75845FB35}" type="pres">
      <dgm:prSet presAssocID="{3AA946D5-CF7E-480A-B8FB-B734F36C9233}" presName="spNode" presStyleCnt="0"/>
      <dgm:spPr/>
    </dgm:pt>
    <dgm:pt modelId="{D834E1F3-B2ED-43A7-BE3E-E3D0E05EFB34}" type="pres">
      <dgm:prSet presAssocID="{885460D5-6A4A-4217-A63A-8814A0FF75CE}" presName="sibTrans" presStyleLbl="sibTrans1D1" presStyleIdx="1" presStyleCnt="4"/>
      <dgm:spPr/>
    </dgm:pt>
    <dgm:pt modelId="{2FDC5FFD-AB67-4039-B6C3-037E29D1A8D0}" type="pres">
      <dgm:prSet presAssocID="{4E8F0504-636B-49A9-9F20-96F20EF7A9B2}" presName="node" presStyleLbl="node1" presStyleIdx="2" presStyleCnt="4">
        <dgm:presLayoutVars>
          <dgm:bulletEnabled val="1"/>
        </dgm:presLayoutVars>
      </dgm:prSet>
      <dgm:spPr/>
    </dgm:pt>
    <dgm:pt modelId="{79F4ABC2-004D-40B8-9CB5-B273EE0226AB}" type="pres">
      <dgm:prSet presAssocID="{4E8F0504-636B-49A9-9F20-96F20EF7A9B2}" presName="spNode" presStyleCnt="0"/>
      <dgm:spPr/>
    </dgm:pt>
    <dgm:pt modelId="{B28EE606-8148-492F-AFEB-9E9540B9D527}" type="pres">
      <dgm:prSet presAssocID="{04035593-CF37-4FC7-B12F-02CFE93EF059}" presName="sibTrans" presStyleLbl="sibTrans1D1" presStyleIdx="2" presStyleCnt="4"/>
      <dgm:spPr/>
    </dgm:pt>
    <dgm:pt modelId="{322EE5B1-7EDC-4AB6-8A50-928BF0600D8F}" type="pres">
      <dgm:prSet presAssocID="{9686DC33-1135-4FA9-B347-1451EF8E98C2}" presName="node" presStyleLbl="node1" presStyleIdx="3" presStyleCnt="4">
        <dgm:presLayoutVars>
          <dgm:bulletEnabled val="1"/>
        </dgm:presLayoutVars>
      </dgm:prSet>
      <dgm:spPr/>
    </dgm:pt>
    <dgm:pt modelId="{2E5D80B1-546C-4D7A-AC18-E3BDC1EC05A7}" type="pres">
      <dgm:prSet presAssocID="{9686DC33-1135-4FA9-B347-1451EF8E98C2}" presName="spNode" presStyleCnt="0"/>
      <dgm:spPr/>
    </dgm:pt>
    <dgm:pt modelId="{0C1FE86C-C267-4311-980C-4F8CC265D99B}" type="pres">
      <dgm:prSet presAssocID="{C5A0FEE8-2842-4E4E-9052-1DEFC5958EEB}" presName="sibTrans" presStyleLbl="sibTrans1D1" presStyleIdx="3" presStyleCnt="4"/>
      <dgm:spPr/>
    </dgm:pt>
  </dgm:ptLst>
  <dgm:cxnLst>
    <dgm:cxn modelId="{DED5C777-E8C6-4207-B40F-28F62A9C75C0}" type="presOf" srcId="{5655A0E1-8525-444E-8FB6-509B645CEA8A}" destId="{4614F4D8-DE8F-4D37-BAC6-D131E8CE8AED}" srcOrd="0" destOrd="0" presId="urn:microsoft.com/office/officeart/2005/8/layout/cycle6"/>
    <dgm:cxn modelId="{64E0B284-18C1-480C-99C4-D87B6C2F6EFF}" srcId="{C14ADB04-5AA0-43AE-865D-351F733B3A77}" destId="{9686DC33-1135-4FA9-B347-1451EF8E98C2}" srcOrd="3" destOrd="0" parTransId="{5D2ED254-28DB-4781-8C1C-7C7D79991CE5}" sibTransId="{C5A0FEE8-2842-4E4E-9052-1DEFC5958EEB}"/>
    <dgm:cxn modelId="{F877A1F7-73A9-4AB3-8BE0-597A5E2F0D12}" type="presOf" srcId="{4E8F0504-636B-49A9-9F20-96F20EF7A9B2}" destId="{2FDC5FFD-AB67-4039-B6C3-037E29D1A8D0}" srcOrd="0" destOrd="0" presId="urn:microsoft.com/office/officeart/2005/8/layout/cycle6"/>
    <dgm:cxn modelId="{072865C0-96EB-4E78-9D44-A711A51EE865}" srcId="{C14ADB04-5AA0-43AE-865D-351F733B3A77}" destId="{4E8F0504-636B-49A9-9F20-96F20EF7A9B2}" srcOrd="2" destOrd="0" parTransId="{FED6310D-68A4-4472-AC67-C1ADFF6820DD}" sibTransId="{04035593-CF37-4FC7-B12F-02CFE93EF059}"/>
    <dgm:cxn modelId="{C30F7394-4847-4588-9D32-FF46B953AEAD}" type="presOf" srcId="{3AA946D5-CF7E-480A-B8FB-B734F36C9233}" destId="{B5917E24-C378-43E3-8E53-347F673B3750}" srcOrd="0" destOrd="0" presId="urn:microsoft.com/office/officeart/2005/8/layout/cycle6"/>
    <dgm:cxn modelId="{A513ED60-76AB-4A57-91D7-B39C615AD3C5}" type="presOf" srcId="{04035593-CF37-4FC7-B12F-02CFE93EF059}" destId="{B28EE606-8148-492F-AFEB-9E9540B9D527}" srcOrd="0" destOrd="0" presId="urn:microsoft.com/office/officeart/2005/8/layout/cycle6"/>
    <dgm:cxn modelId="{41F338C0-C115-488C-B2E5-03B5E07D89ED}" type="presOf" srcId="{885460D5-6A4A-4217-A63A-8814A0FF75CE}" destId="{D834E1F3-B2ED-43A7-BE3E-E3D0E05EFB34}" srcOrd="0" destOrd="0" presId="urn:microsoft.com/office/officeart/2005/8/layout/cycle6"/>
    <dgm:cxn modelId="{A2090BE0-7351-484A-8DB7-4E5A80DCB9B3}" type="presOf" srcId="{C5A0FEE8-2842-4E4E-9052-1DEFC5958EEB}" destId="{0C1FE86C-C267-4311-980C-4F8CC265D99B}" srcOrd="0" destOrd="0" presId="urn:microsoft.com/office/officeart/2005/8/layout/cycle6"/>
    <dgm:cxn modelId="{076DF932-847B-4350-BD06-A808C471B559}" type="presOf" srcId="{E2079466-21C9-426F-A00A-D1F36850007B}" destId="{F965C3ED-1E58-4D26-A557-6F81441A5A83}" srcOrd="0" destOrd="0" presId="urn:microsoft.com/office/officeart/2005/8/layout/cycle6"/>
    <dgm:cxn modelId="{B97F8113-8142-4330-9A71-2046F17589DD}" type="presOf" srcId="{C14ADB04-5AA0-43AE-865D-351F733B3A77}" destId="{FF200CFC-6110-4E2F-A083-8DFCEFF20CE5}" srcOrd="0" destOrd="0" presId="urn:microsoft.com/office/officeart/2005/8/layout/cycle6"/>
    <dgm:cxn modelId="{07EEE06B-B021-4BF3-AD14-0B2EBDE9ED95}" type="presOf" srcId="{9686DC33-1135-4FA9-B347-1451EF8E98C2}" destId="{322EE5B1-7EDC-4AB6-8A50-928BF0600D8F}" srcOrd="0" destOrd="0" presId="urn:microsoft.com/office/officeart/2005/8/layout/cycle6"/>
    <dgm:cxn modelId="{BC6B7089-C41F-4E7B-9446-422B67031D90}" srcId="{C14ADB04-5AA0-43AE-865D-351F733B3A77}" destId="{E2079466-21C9-426F-A00A-D1F36850007B}" srcOrd="0" destOrd="0" parTransId="{6AEAB680-19E8-480B-A9A3-54D374AE3D7D}" sibTransId="{5655A0E1-8525-444E-8FB6-509B645CEA8A}"/>
    <dgm:cxn modelId="{D3CF38F0-14A3-4C9C-8C3B-DD84C6EA2BBB}" srcId="{C14ADB04-5AA0-43AE-865D-351F733B3A77}" destId="{3AA946D5-CF7E-480A-B8FB-B734F36C9233}" srcOrd="1" destOrd="0" parTransId="{19026913-CCC7-4108-97FD-FA120141E63C}" sibTransId="{885460D5-6A4A-4217-A63A-8814A0FF75CE}"/>
    <dgm:cxn modelId="{0ACA068B-A2B5-4A06-B05A-DFBA563823B8}" type="presParOf" srcId="{FF200CFC-6110-4E2F-A083-8DFCEFF20CE5}" destId="{F965C3ED-1E58-4D26-A557-6F81441A5A83}" srcOrd="0" destOrd="0" presId="urn:microsoft.com/office/officeart/2005/8/layout/cycle6"/>
    <dgm:cxn modelId="{B197B8F0-83B9-4AA1-A4A9-A2029A8ED3CC}" type="presParOf" srcId="{FF200CFC-6110-4E2F-A083-8DFCEFF20CE5}" destId="{E2FA88DF-04BA-4686-8C48-D3174F213800}" srcOrd="1" destOrd="0" presId="urn:microsoft.com/office/officeart/2005/8/layout/cycle6"/>
    <dgm:cxn modelId="{186B28C8-6DAB-41E6-A204-AE9B6B293B92}" type="presParOf" srcId="{FF200CFC-6110-4E2F-A083-8DFCEFF20CE5}" destId="{4614F4D8-DE8F-4D37-BAC6-D131E8CE8AED}" srcOrd="2" destOrd="0" presId="urn:microsoft.com/office/officeart/2005/8/layout/cycle6"/>
    <dgm:cxn modelId="{CF308667-B179-411E-8606-0E46BB8B6A83}" type="presParOf" srcId="{FF200CFC-6110-4E2F-A083-8DFCEFF20CE5}" destId="{B5917E24-C378-43E3-8E53-347F673B3750}" srcOrd="3" destOrd="0" presId="urn:microsoft.com/office/officeart/2005/8/layout/cycle6"/>
    <dgm:cxn modelId="{C9D89DD3-D4BE-4277-999F-426A08E696A8}" type="presParOf" srcId="{FF200CFC-6110-4E2F-A083-8DFCEFF20CE5}" destId="{FAC643FB-890B-4EE1-BD79-B7C75845FB35}" srcOrd="4" destOrd="0" presId="urn:microsoft.com/office/officeart/2005/8/layout/cycle6"/>
    <dgm:cxn modelId="{6197901A-4759-4563-B433-C733C556E52D}" type="presParOf" srcId="{FF200CFC-6110-4E2F-A083-8DFCEFF20CE5}" destId="{D834E1F3-B2ED-43A7-BE3E-E3D0E05EFB34}" srcOrd="5" destOrd="0" presId="urn:microsoft.com/office/officeart/2005/8/layout/cycle6"/>
    <dgm:cxn modelId="{95E505E4-A43A-42AF-9CFE-100CB1092546}" type="presParOf" srcId="{FF200CFC-6110-4E2F-A083-8DFCEFF20CE5}" destId="{2FDC5FFD-AB67-4039-B6C3-037E29D1A8D0}" srcOrd="6" destOrd="0" presId="urn:microsoft.com/office/officeart/2005/8/layout/cycle6"/>
    <dgm:cxn modelId="{3C47B477-7962-4CF2-A997-005B30452276}" type="presParOf" srcId="{FF200CFC-6110-4E2F-A083-8DFCEFF20CE5}" destId="{79F4ABC2-004D-40B8-9CB5-B273EE0226AB}" srcOrd="7" destOrd="0" presId="urn:microsoft.com/office/officeart/2005/8/layout/cycle6"/>
    <dgm:cxn modelId="{890660F5-E566-49EC-A599-E35B4AAE100B}" type="presParOf" srcId="{FF200CFC-6110-4E2F-A083-8DFCEFF20CE5}" destId="{B28EE606-8148-492F-AFEB-9E9540B9D527}" srcOrd="8" destOrd="0" presId="urn:microsoft.com/office/officeart/2005/8/layout/cycle6"/>
    <dgm:cxn modelId="{745DE05F-5697-4852-BCA6-DAF4A2666AEA}" type="presParOf" srcId="{FF200CFC-6110-4E2F-A083-8DFCEFF20CE5}" destId="{322EE5B1-7EDC-4AB6-8A50-928BF0600D8F}" srcOrd="9" destOrd="0" presId="urn:microsoft.com/office/officeart/2005/8/layout/cycle6"/>
    <dgm:cxn modelId="{CC3A3D12-0D32-4B4A-A316-7CDB507FDD02}" type="presParOf" srcId="{FF200CFC-6110-4E2F-A083-8DFCEFF20CE5}" destId="{2E5D80B1-546C-4D7A-AC18-E3BDC1EC05A7}" srcOrd="10" destOrd="0" presId="urn:microsoft.com/office/officeart/2005/8/layout/cycle6"/>
    <dgm:cxn modelId="{337D4A0D-56B8-486D-A2EF-3DDFB2994F5D}" type="presParOf" srcId="{FF200CFC-6110-4E2F-A083-8DFCEFF20CE5}" destId="{0C1FE86C-C267-4311-980C-4F8CC265D99B}" srcOrd="11" destOrd="0" presId="urn:microsoft.com/office/officeart/2005/8/layout/cycle6"/>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44EF3-A7C3-4E22-B0A4-4C85CAC4822B}">
      <dsp:nvSpPr>
        <dsp:cNvPr id="0" name=""/>
        <dsp:cNvSpPr/>
      </dsp:nvSpPr>
      <dsp:spPr>
        <a:xfrm>
          <a:off x="441126" y="509881"/>
          <a:ext cx="1098946" cy="1098946"/>
        </a:xfrm>
        <a:prstGeom prst="ellipse">
          <a:avLst/>
        </a:prstGeom>
        <a:solidFill>
          <a:srgbClr val="0078D7">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442359"/>
              </a:solidFill>
              <a:latin typeface="Segoe UI"/>
              <a:ea typeface="+mn-ea"/>
              <a:cs typeface="+mn-cs"/>
            </a:rPr>
            <a:t>Release 1</a:t>
          </a:r>
        </a:p>
      </dsp:txBody>
      <dsp:txXfrm>
        <a:off x="602063" y="670818"/>
        <a:ext cx="777072" cy="777072"/>
      </dsp:txXfrm>
    </dsp:sp>
    <dsp:sp modelId="{7DDB3F63-C8C7-40A0-867B-0770A7AEEE62}">
      <dsp:nvSpPr>
        <dsp:cNvPr id="0" name=""/>
        <dsp:cNvSpPr/>
      </dsp:nvSpPr>
      <dsp:spPr>
        <a:xfrm>
          <a:off x="715863" y="68950"/>
          <a:ext cx="549473" cy="549473"/>
        </a:xfrm>
        <a:prstGeom prst="ellipse">
          <a:avLst/>
        </a:prstGeom>
        <a:solidFill>
          <a:srgbClr val="BAD80A">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Inception</a:t>
          </a:r>
        </a:p>
      </dsp:txBody>
      <dsp:txXfrm>
        <a:off x="796331" y="149418"/>
        <a:ext cx="388537" cy="388537"/>
      </dsp:txXfrm>
    </dsp:sp>
    <dsp:sp modelId="{94688DBE-7E80-49DB-B937-D8B0DFAD53BD}">
      <dsp:nvSpPr>
        <dsp:cNvPr id="0" name=""/>
        <dsp:cNvSpPr/>
      </dsp:nvSpPr>
      <dsp:spPr>
        <a:xfrm>
          <a:off x="1335649" y="426784"/>
          <a:ext cx="549473" cy="549473"/>
        </a:xfrm>
        <a:prstGeom prst="ellipse">
          <a:avLst/>
        </a:prstGeom>
        <a:solidFill>
          <a:srgbClr val="FFB900">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Planning</a:t>
          </a:r>
        </a:p>
      </dsp:txBody>
      <dsp:txXfrm>
        <a:off x="1416117" y="507252"/>
        <a:ext cx="388537" cy="388537"/>
      </dsp:txXfrm>
    </dsp:sp>
    <dsp:sp modelId="{B818003B-FB26-4237-A9EB-2438DAC14A7F}">
      <dsp:nvSpPr>
        <dsp:cNvPr id="0" name=""/>
        <dsp:cNvSpPr/>
      </dsp:nvSpPr>
      <dsp:spPr>
        <a:xfrm>
          <a:off x="1335649" y="1142451"/>
          <a:ext cx="549473" cy="549473"/>
        </a:xfrm>
        <a:prstGeom prst="ellipse">
          <a:avLst/>
        </a:prstGeom>
        <a:solidFill>
          <a:srgbClr val="5C2D91">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Design</a:t>
          </a:r>
        </a:p>
      </dsp:txBody>
      <dsp:txXfrm>
        <a:off x="1416117" y="1222919"/>
        <a:ext cx="388537" cy="388537"/>
      </dsp:txXfrm>
    </dsp:sp>
    <dsp:sp modelId="{D8943C2E-4734-49BE-80DC-5B3D5868C4F3}">
      <dsp:nvSpPr>
        <dsp:cNvPr id="0" name=""/>
        <dsp:cNvSpPr/>
      </dsp:nvSpPr>
      <dsp:spPr>
        <a:xfrm>
          <a:off x="715863" y="1500284"/>
          <a:ext cx="549473" cy="549473"/>
        </a:xfrm>
        <a:prstGeom prst="ellipse">
          <a:avLst/>
        </a:prstGeom>
        <a:solidFill>
          <a:srgbClr val="002050">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Dev</a:t>
          </a:r>
        </a:p>
      </dsp:txBody>
      <dsp:txXfrm>
        <a:off x="796331" y="1580752"/>
        <a:ext cx="388537" cy="388537"/>
      </dsp:txXfrm>
    </dsp:sp>
    <dsp:sp modelId="{3061E3EC-BEA9-454E-BD72-21454F49AB10}">
      <dsp:nvSpPr>
        <dsp:cNvPr id="0" name=""/>
        <dsp:cNvSpPr/>
      </dsp:nvSpPr>
      <dsp:spPr>
        <a:xfrm>
          <a:off x="96077" y="1142451"/>
          <a:ext cx="549473" cy="549473"/>
        </a:xfrm>
        <a:prstGeom prst="ellipse">
          <a:avLst/>
        </a:prstGeom>
        <a:solidFill>
          <a:srgbClr val="0078D7">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Verify</a:t>
          </a:r>
        </a:p>
      </dsp:txBody>
      <dsp:txXfrm>
        <a:off x="176545" y="1222919"/>
        <a:ext cx="388537" cy="388537"/>
      </dsp:txXfrm>
    </dsp:sp>
    <dsp:sp modelId="{32F7570F-6948-4FA5-95F4-B5563E8759A7}">
      <dsp:nvSpPr>
        <dsp:cNvPr id="0" name=""/>
        <dsp:cNvSpPr/>
      </dsp:nvSpPr>
      <dsp:spPr>
        <a:xfrm>
          <a:off x="96077" y="426784"/>
          <a:ext cx="549473" cy="549473"/>
        </a:xfrm>
        <a:prstGeom prst="ellipse">
          <a:avLst/>
        </a:prstGeom>
        <a:solidFill>
          <a:srgbClr val="D83B01">
            <a:lumMod val="75000"/>
            <a:alpha val="5000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Deploy</a:t>
          </a:r>
        </a:p>
      </dsp:txBody>
      <dsp:txXfrm>
        <a:off x="176545" y="507252"/>
        <a:ext cx="388537" cy="3885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44EF3-A7C3-4E22-B0A4-4C85CAC4822B}">
      <dsp:nvSpPr>
        <dsp:cNvPr id="0" name=""/>
        <dsp:cNvSpPr/>
      </dsp:nvSpPr>
      <dsp:spPr>
        <a:xfrm>
          <a:off x="441126" y="509881"/>
          <a:ext cx="1098946" cy="1098946"/>
        </a:xfrm>
        <a:prstGeom prst="ellipse">
          <a:avLst/>
        </a:prstGeom>
        <a:solidFill>
          <a:srgbClr val="0078D7">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442359"/>
              </a:solidFill>
              <a:latin typeface="Segoe UI"/>
              <a:ea typeface="+mn-ea"/>
              <a:cs typeface="+mn-cs"/>
            </a:rPr>
            <a:t>Release 2</a:t>
          </a:r>
        </a:p>
      </dsp:txBody>
      <dsp:txXfrm>
        <a:off x="602063" y="670818"/>
        <a:ext cx="777072" cy="777072"/>
      </dsp:txXfrm>
    </dsp:sp>
    <dsp:sp modelId="{7DDB3F63-C8C7-40A0-867B-0770A7AEEE62}">
      <dsp:nvSpPr>
        <dsp:cNvPr id="0" name=""/>
        <dsp:cNvSpPr/>
      </dsp:nvSpPr>
      <dsp:spPr>
        <a:xfrm>
          <a:off x="715863" y="68950"/>
          <a:ext cx="549473" cy="549473"/>
        </a:xfrm>
        <a:prstGeom prst="ellipse">
          <a:avLst/>
        </a:prstGeom>
        <a:solidFill>
          <a:srgbClr val="BAD80A">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Inception</a:t>
          </a:r>
        </a:p>
      </dsp:txBody>
      <dsp:txXfrm>
        <a:off x="796331" y="149418"/>
        <a:ext cx="388537" cy="388537"/>
      </dsp:txXfrm>
    </dsp:sp>
    <dsp:sp modelId="{94688DBE-7E80-49DB-B937-D8B0DFAD53BD}">
      <dsp:nvSpPr>
        <dsp:cNvPr id="0" name=""/>
        <dsp:cNvSpPr/>
      </dsp:nvSpPr>
      <dsp:spPr>
        <a:xfrm>
          <a:off x="1335649" y="426784"/>
          <a:ext cx="549473" cy="549473"/>
        </a:xfrm>
        <a:prstGeom prst="ellipse">
          <a:avLst/>
        </a:prstGeom>
        <a:solidFill>
          <a:srgbClr val="FFB900">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Planning</a:t>
          </a:r>
        </a:p>
      </dsp:txBody>
      <dsp:txXfrm>
        <a:off x="1416117" y="507252"/>
        <a:ext cx="388537" cy="388537"/>
      </dsp:txXfrm>
    </dsp:sp>
    <dsp:sp modelId="{B818003B-FB26-4237-A9EB-2438DAC14A7F}">
      <dsp:nvSpPr>
        <dsp:cNvPr id="0" name=""/>
        <dsp:cNvSpPr/>
      </dsp:nvSpPr>
      <dsp:spPr>
        <a:xfrm>
          <a:off x="1335649" y="1142451"/>
          <a:ext cx="549473" cy="549473"/>
        </a:xfrm>
        <a:prstGeom prst="ellipse">
          <a:avLst/>
        </a:prstGeom>
        <a:solidFill>
          <a:srgbClr val="5C2D91">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Design</a:t>
          </a:r>
        </a:p>
      </dsp:txBody>
      <dsp:txXfrm>
        <a:off x="1416117" y="1222919"/>
        <a:ext cx="388537" cy="388537"/>
      </dsp:txXfrm>
    </dsp:sp>
    <dsp:sp modelId="{D8943C2E-4734-49BE-80DC-5B3D5868C4F3}">
      <dsp:nvSpPr>
        <dsp:cNvPr id="0" name=""/>
        <dsp:cNvSpPr/>
      </dsp:nvSpPr>
      <dsp:spPr>
        <a:xfrm>
          <a:off x="715863" y="1500284"/>
          <a:ext cx="549473" cy="549473"/>
        </a:xfrm>
        <a:prstGeom prst="ellipse">
          <a:avLst/>
        </a:prstGeom>
        <a:solidFill>
          <a:srgbClr val="002050">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Dev</a:t>
          </a:r>
        </a:p>
      </dsp:txBody>
      <dsp:txXfrm>
        <a:off x="796331" y="1580752"/>
        <a:ext cx="388537" cy="388537"/>
      </dsp:txXfrm>
    </dsp:sp>
    <dsp:sp modelId="{3061E3EC-BEA9-454E-BD72-21454F49AB10}">
      <dsp:nvSpPr>
        <dsp:cNvPr id="0" name=""/>
        <dsp:cNvSpPr/>
      </dsp:nvSpPr>
      <dsp:spPr>
        <a:xfrm>
          <a:off x="96077" y="1142451"/>
          <a:ext cx="549473" cy="549473"/>
        </a:xfrm>
        <a:prstGeom prst="ellipse">
          <a:avLst/>
        </a:prstGeom>
        <a:solidFill>
          <a:srgbClr val="0078D7">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Verify</a:t>
          </a:r>
        </a:p>
      </dsp:txBody>
      <dsp:txXfrm>
        <a:off x="176545" y="1222919"/>
        <a:ext cx="388537" cy="388537"/>
      </dsp:txXfrm>
    </dsp:sp>
    <dsp:sp modelId="{32F7570F-6948-4FA5-95F4-B5563E8759A7}">
      <dsp:nvSpPr>
        <dsp:cNvPr id="0" name=""/>
        <dsp:cNvSpPr/>
      </dsp:nvSpPr>
      <dsp:spPr>
        <a:xfrm>
          <a:off x="96077" y="426784"/>
          <a:ext cx="549473" cy="549473"/>
        </a:xfrm>
        <a:prstGeom prst="ellipse">
          <a:avLst/>
        </a:prstGeom>
        <a:solidFill>
          <a:srgbClr val="D83B01">
            <a:lumMod val="75000"/>
            <a:alpha val="5000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Deploy</a:t>
          </a:r>
        </a:p>
      </dsp:txBody>
      <dsp:txXfrm>
        <a:off x="176545" y="507252"/>
        <a:ext cx="388537" cy="3885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44EF3-A7C3-4E22-B0A4-4C85CAC4822B}">
      <dsp:nvSpPr>
        <dsp:cNvPr id="0" name=""/>
        <dsp:cNvSpPr/>
      </dsp:nvSpPr>
      <dsp:spPr>
        <a:xfrm>
          <a:off x="441126" y="509881"/>
          <a:ext cx="1098946" cy="1098946"/>
        </a:xfrm>
        <a:prstGeom prst="ellipse">
          <a:avLst/>
        </a:prstGeom>
        <a:solidFill>
          <a:srgbClr val="0078D7">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442359"/>
              </a:solidFill>
              <a:latin typeface="Segoe UI"/>
              <a:ea typeface="+mn-ea"/>
              <a:cs typeface="+mn-cs"/>
            </a:rPr>
            <a:t>Release 3</a:t>
          </a:r>
        </a:p>
      </dsp:txBody>
      <dsp:txXfrm>
        <a:off x="602063" y="670818"/>
        <a:ext cx="777072" cy="777072"/>
      </dsp:txXfrm>
    </dsp:sp>
    <dsp:sp modelId="{7DDB3F63-C8C7-40A0-867B-0770A7AEEE62}">
      <dsp:nvSpPr>
        <dsp:cNvPr id="0" name=""/>
        <dsp:cNvSpPr/>
      </dsp:nvSpPr>
      <dsp:spPr>
        <a:xfrm>
          <a:off x="715863" y="68950"/>
          <a:ext cx="549473" cy="549473"/>
        </a:xfrm>
        <a:prstGeom prst="ellipse">
          <a:avLst/>
        </a:prstGeom>
        <a:solidFill>
          <a:srgbClr val="BAD80A">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Inception</a:t>
          </a:r>
        </a:p>
      </dsp:txBody>
      <dsp:txXfrm>
        <a:off x="796331" y="149418"/>
        <a:ext cx="388537" cy="388537"/>
      </dsp:txXfrm>
    </dsp:sp>
    <dsp:sp modelId="{94688DBE-7E80-49DB-B937-D8B0DFAD53BD}">
      <dsp:nvSpPr>
        <dsp:cNvPr id="0" name=""/>
        <dsp:cNvSpPr/>
      </dsp:nvSpPr>
      <dsp:spPr>
        <a:xfrm>
          <a:off x="1335649" y="426784"/>
          <a:ext cx="549473" cy="549473"/>
        </a:xfrm>
        <a:prstGeom prst="ellipse">
          <a:avLst/>
        </a:prstGeom>
        <a:solidFill>
          <a:srgbClr val="FFB900">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Planning</a:t>
          </a:r>
        </a:p>
      </dsp:txBody>
      <dsp:txXfrm>
        <a:off x="1416117" y="507252"/>
        <a:ext cx="388537" cy="388537"/>
      </dsp:txXfrm>
    </dsp:sp>
    <dsp:sp modelId="{B818003B-FB26-4237-A9EB-2438DAC14A7F}">
      <dsp:nvSpPr>
        <dsp:cNvPr id="0" name=""/>
        <dsp:cNvSpPr/>
      </dsp:nvSpPr>
      <dsp:spPr>
        <a:xfrm>
          <a:off x="1335649" y="1142451"/>
          <a:ext cx="549473" cy="549473"/>
        </a:xfrm>
        <a:prstGeom prst="ellipse">
          <a:avLst/>
        </a:prstGeom>
        <a:solidFill>
          <a:srgbClr val="5C2D91">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Design</a:t>
          </a:r>
        </a:p>
      </dsp:txBody>
      <dsp:txXfrm>
        <a:off x="1416117" y="1222919"/>
        <a:ext cx="388537" cy="388537"/>
      </dsp:txXfrm>
    </dsp:sp>
    <dsp:sp modelId="{D8943C2E-4734-49BE-80DC-5B3D5868C4F3}">
      <dsp:nvSpPr>
        <dsp:cNvPr id="0" name=""/>
        <dsp:cNvSpPr/>
      </dsp:nvSpPr>
      <dsp:spPr>
        <a:xfrm>
          <a:off x="715863" y="1500284"/>
          <a:ext cx="549473" cy="549473"/>
        </a:xfrm>
        <a:prstGeom prst="ellipse">
          <a:avLst/>
        </a:prstGeom>
        <a:solidFill>
          <a:srgbClr val="002050">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Dev</a:t>
          </a:r>
        </a:p>
      </dsp:txBody>
      <dsp:txXfrm>
        <a:off x="796331" y="1580752"/>
        <a:ext cx="388537" cy="388537"/>
      </dsp:txXfrm>
    </dsp:sp>
    <dsp:sp modelId="{3061E3EC-BEA9-454E-BD72-21454F49AB10}">
      <dsp:nvSpPr>
        <dsp:cNvPr id="0" name=""/>
        <dsp:cNvSpPr/>
      </dsp:nvSpPr>
      <dsp:spPr>
        <a:xfrm>
          <a:off x="96077" y="1142451"/>
          <a:ext cx="549473" cy="549473"/>
        </a:xfrm>
        <a:prstGeom prst="ellipse">
          <a:avLst/>
        </a:prstGeom>
        <a:solidFill>
          <a:srgbClr val="0078D7">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Verify</a:t>
          </a:r>
        </a:p>
      </dsp:txBody>
      <dsp:txXfrm>
        <a:off x="176545" y="1222919"/>
        <a:ext cx="388537" cy="388537"/>
      </dsp:txXfrm>
    </dsp:sp>
    <dsp:sp modelId="{32F7570F-6948-4FA5-95F4-B5563E8759A7}">
      <dsp:nvSpPr>
        <dsp:cNvPr id="0" name=""/>
        <dsp:cNvSpPr/>
      </dsp:nvSpPr>
      <dsp:spPr>
        <a:xfrm>
          <a:off x="96077" y="426784"/>
          <a:ext cx="549473" cy="549473"/>
        </a:xfrm>
        <a:prstGeom prst="ellipse">
          <a:avLst/>
        </a:prstGeom>
        <a:solidFill>
          <a:srgbClr val="D83B01">
            <a:lumMod val="75000"/>
            <a:alpha val="5000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Deploy</a:t>
          </a:r>
        </a:p>
      </dsp:txBody>
      <dsp:txXfrm>
        <a:off x="176545" y="507252"/>
        <a:ext cx="388537" cy="3885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44EF3-A7C3-4E22-B0A4-4C85CAC4822B}">
      <dsp:nvSpPr>
        <dsp:cNvPr id="0" name=""/>
        <dsp:cNvSpPr/>
      </dsp:nvSpPr>
      <dsp:spPr>
        <a:xfrm>
          <a:off x="441126" y="509881"/>
          <a:ext cx="1098946" cy="1098946"/>
        </a:xfrm>
        <a:prstGeom prst="ellipse">
          <a:avLst/>
        </a:prstGeom>
        <a:solidFill>
          <a:srgbClr val="0078D7">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442359"/>
              </a:solidFill>
              <a:latin typeface="Segoe UI"/>
              <a:ea typeface="+mn-ea"/>
              <a:cs typeface="+mn-cs"/>
            </a:rPr>
            <a:t>Release …</a:t>
          </a:r>
        </a:p>
      </dsp:txBody>
      <dsp:txXfrm>
        <a:off x="602063" y="670818"/>
        <a:ext cx="777072" cy="777072"/>
      </dsp:txXfrm>
    </dsp:sp>
    <dsp:sp modelId="{7DDB3F63-C8C7-40A0-867B-0770A7AEEE62}">
      <dsp:nvSpPr>
        <dsp:cNvPr id="0" name=""/>
        <dsp:cNvSpPr/>
      </dsp:nvSpPr>
      <dsp:spPr>
        <a:xfrm>
          <a:off x="715863" y="68950"/>
          <a:ext cx="549473" cy="549473"/>
        </a:xfrm>
        <a:prstGeom prst="ellipse">
          <a:avLst/>
        </a:prstGeom>
        <a:solidFill>
          <a:srgbClr val="BAD80A">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Inception</a:t>
          </a:r>
        </a:p>
      </dsp:txBody>
      <dsp:txXfrm>
        <a:off x="796331" y="149418"/>
        <a:ext cx="388537" cy="388537"/>
      </dsp:txXfrm>
    </dsp:sp>
    <dsp:sp modelId="{94688DBE-7E80-49DB-B937-D8B0DFAD53BD}">
      <dsp:nvSpPr>
        <dsp:cNvPr id="0" name=""/>
        <dsp:cNvSpPr/>
      </dsp:nvSpPr>
      <dsp:spPr>
        <a:xfrm>
          <a:off x="1335649" y="426784"/>
          <a:ext cx="549473" cy="549473"/>
        </a:xfrm>
        <a:prstGeom prst="ellipse">
          <a:avLst/>
        </a:prstGeom>
        <a:solidFill>
          <a:srgbClr val="FFB900">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Planning</a:t>
          </a:r>
        </a:p>
      </dsp:txBody>
      <dsp:txXfrm>
        <a:off x="1416117" y="507252"/>
        <a:ext cx="388537" cy="388537"/>
      </dsp:txXfrm>
    </dsp:sp>
    <dsp:sp modelId="{B818003B-FB26-4237-A9EB-2438DAC14A7F}">
      <dsp:nvSpPr>
        <dsp:cNvPr id="0" name=""/>
        <dsp:cNvSpPr/>
      </dsp:nvSpPr>
      <dsp:spPr>
        <a:xfrm>
          <a:off x="1335649" y="1142451"/>
          <a:ext cx="549473" cy="549473"/>
        </a:xfrm>
        <a:prstGeom prst="ellipse">
          <a:avLst/>
        </a:prstGeom>
        <a:solidFill>
          <a:srgbClr val="5C2D91">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Design</a:t>
          </a:r>
        </a:p>
      </dsp:txBody>
      <dsp:txXfrm>
        <a:off x="1416117" y="1222919"/>
        <a:ext cx="388537" cy="388537"/>
      </dsp:txXfrm>
    </dsp:sp>
    <dsp:sp modelId="{D8943C2E-4734-49BE-80DC-5B3D5868C4F3}">
      <dsp:nvSpPr>
        <dsp:cNvPr id="0" name=""/>
        <dsp:cNvSpPr/>
      </dsp:nvSpPr>
      <dsp:spPr>
        <a:xfrm>
          <a:off x="715863" y="1500284"/>
          <a:ext cx="549473" cy="549473"/>
        </a:xfrm>
        <a:prstGeom prst="ellipse">
          <a:avLst/>
        </a:prstGeom>
        <a:solidFill>
          <a:srgbClr val="002050">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Dev</a:t>
          </a:r>
        </a:p>
      </dsp:txBody>
      <dsp:txXfrm>
        <a:off x="796331" y="1580752"/>
        <a:ext cx="388537" cy="388537"/>
      </dsp:txXfrm>
    </dsp:sp>
    <dsp:sp modelId="{3061E3EC-BEA9-454E-BD72-21454F49AB10}">
      <dsp:nvSpPr>
        <dsp:cNvPr id="0" name=""/>
        <dsp:cNvSpPr/>
      </dsp:nvSpPr>
      <dsp:spPr>
        <a:xfrm>
          <a:off x="96077" y="1142451"/>
          <a:ext cx="549473" cy="549473"/>
        </a:xfrm>
        <a:prstGeom prst="ellipse">
          <a:avLst/>
        </a:prstGeom>
        <a:solidFill>
          <a:srgbClr val="0078D7">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Verify</a:t>
          </a:r>
        </a:p>
      </dsp:txBody>
      <dsp:txXfrm>
        <a:off x="176545" y="1222919"/>
        <a:ext cx="388537" cy="388537"/>
      </dsp:txXfrm>
    </dsp:sp>
    <dsp:sp modelId="{32F7570F-6948-4FA5-95F4-B5563E8759A7}">
      <dsp:nvSpPr>
        <dsp:cNvPr id="0" name=""/>
        <dsp:cNvSpPr/>
      </dsp:nvSpPr>
      <dsp:spPr>
        <a:xfrm>
          <a:off x="96077" y="426784"/>
          <a:ext cx="549473" cy="549473"/>
        </a:xfrm>
        <a:prstGeom prst="ellipse">
          <a:avLst/>
        </a:prstGeom>
        <a:solidFill>
          <a:srgbClr val="D83B01">
            <a:lumMod val="75000"/>
            <a:alpha val="5000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Deploy</a:t>
          </a:r>
        </a:p>
      </dsp:txBody>
      <dsp:txXfrm>
        <a:off x="176545" y="507252"/>
        <a:ext cx="388537" cy="3885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44EF3-A7C3-4E22-B0A4-4C85CAC4822B}">
      <dsp:nvSpPr>
        <dsp:cNvPr id="0" name=""/>
        <dsp:cNvSpPr/>
      </dsp:nvSpPr>
      <dsp:spPr>
        <a:xfrm>
          <a:off x="441126" y="509881"/>
          <a:ext cx="1098946" cy="1098946"/>
        </a:xfrm>
        <a:prstGeom prst="ellipse">
          <a:avLst/>
        </a:prstGeom>
        <a:solidFill>
          <a:srgbClr val="0078D7">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442359"/>
              </a:solidFill>
              <a:latin typeface="Segoe UI"/>
              <a:ea typeface="+mn-ea"/>
              <a:cs typeface="+mn-cs"/>
            </a:rPr>
            <a:t>Release n-1</a:t>
          </a:r>
        </a:p>
      </dsp:txBody>
      <dsp:txXfrm>
        <a:off x="602063" y="670818"/>
        <a:ext cx="777072" cy="777072"/>
      </dsp:txXfrm>
    </dsp:sp>
    <dsp:sp modelId="{7DDB3F63-C8C7-40A0-867B-0770A7AEEE62}">
      <dsp:nvSpPr>
        <dsp:cNvPr id="0" name=""/>
        <dsp:cNvSpPr/>
      </dsp:nvSpPr>
      <dsp:spPr>
        <a:xfrm>
          <a:off x="715863" y="68950"/>
          <a:ext cx="549473" cy="549473"/>
        </a:xfrm>
        <a:prstGeom prst="ellipse">
          <a:avLst/>
        </a:prstGeom>
        <a:solidFill>
          <a:srgbClr val="BAD80A">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Inception</a:t>
          </a:r>
        </a:p>
      </dsp:txBody>
      <dsp:txXfrm>
        <a:off x="796331" y="149418"/>
        <a:ext cx="388537" cy="388537"/>
      </dsp:txXfrm>
    </dsp:sp>
    <dsp:sp modelId="{94688DBE-7E80-49DB-B937-D8B0DFAD53BD}">
      <dsp:nvSpPr>
        <dsp:cNvPr id="0" name=""/>
        <dsp:cNvSpPr/>
      </dsp:nvSpPr>
      <dsp:spPr>
        <a:xfrm>
          <a:off x="1335649" y="426784"/>
          <a:ext cx="549473" cy="549473"/>
        </a:xfrm>
        <a:prstGeom prst="ellipse">
          <a:avLst/>
        </a:prstGeom>
        <a:solidFill>
          <a:srgbClr val="FFB900">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Planning</a:t>
          </a:r>
        </a:p>
      </dsp:txBody>
      <dsp:txXfrm>
        <a:off x="1416117" y="507252"/>
        <a:ext cx="388537" cy="388537"/>
      </dsp:txXfrm>
    </dsp:sp>
    <dsp:sp modelId="{B818003B-FB26-4237-A9EB-2438DAC14A7F}">
      <dsp:nvSpPr>
        <dsp:cNvPr id="0" name=""/>
        <dsp:cNvSpPr/>
      </dsp:nvSpPr>
      <dsp:spPr>
        <a:xfrm>
          <a:off x="1335649" y="1142451"/>
          <a:ext cx="549473" cy="549473"/>
        </a:xfrm>
        <a:prstGeom prst="ellipse">
          <a:avLst/>
        </a:prstGeom>
        <a:solidFill>
          <a:srgbClr val="5C2D91">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Design</a:t>
          </a:r>
        </a:p>
      </dsp:txBody>
      <dsp:txXfrm>
        <a:off x="1416117" y="1222919"/>
        <a:ext cx="388537" cy="388537"/>
      </dsp:txXfrm>
    </dsp:sp>
    <dsp:sp modelId="{D8943C2E-4734-49BE-80DC-5B3D5868C4F3}">
      <dsp:nvSpPr>
        <dsp:cNvPr id="0" name=""/>
        <dsp:cNvSpPr/>
      </dsp:nvSpPr>
      <dsp:spPr>
        <a:xfrm>
          <a:off x="715863" y="1500284"/>
          <a:ext cx="549473" cy="549473"/>
        </a:xfrm>
        <a:prstGeom prst="ellipse">
          <a:avLst/>
        </a:prstGeom>
        <a:solidFill>
          <a:srgbClr val="002050">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Dev</a:t>
          </a:r>
        </a:p>
      </dsp:txBody>
      <dsp:txXfrm>
        <a:off x="796331" y="1580752"/>
        <a:ext cx="388537" cy="388537"/>
      </dsp:txXfrm>
    </dsp:sp>
    <dsp:sp modelId="{3061E3EC-BEA9-454E-BD72-21454F49AB10}">
      <dsp:nvSpPr>
        <dsp:cNvPr id="0" name=""/>
        <dsp:cNvSpPr/>
      </dsp:nvSpPr>
      <dsp:spPr>
        <a:xfrm>
          <a:off x="96077" y="1142451"/>
          <a:ext cx="549473" cy="549473"/>
        </a:xfrm>
        <a:prstGeom prst="ellipse">
          <a:avLst/>
        </a:prstGeom>
        <a:solidFill>
          <a:srgbClr val="0078D7">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Verify</a:t>
          </a:r>
        </a:p>
      </dsp:txBody>
      <dsp:txXfrm>
        <a:off x="176545" y="1222919"/>
        <a:ext cx="388537" cy="388537"/>
      </dsp:txXfrm>
    </dsp:sp>
    <dsp:sp modelId="{32F7570F-6948-4FA5-95F4-B5563E8759A7}">
      <dsp:nvSpPr>
        <dsp:cNvPr id="0" name=""/>
        <dsp:cNvSpPr/>
      </dsp:nvSpPr>
      <dsp:spPr>
        <a:xfrm>
          <a:off x="96077" y="426784"/>
          <a:ext cx="549473" cy="549473"/>
        </a:xfrm>
        <a:prstGeom prst="ellipse">
          <a:avLst/>
        </a:prstGeom>
        <a:solidFill>
          <a:srgbClr val="D83B01">
            <a:lumMod val="75000"/>
            <a:alpha val="5000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Deploy</a:t>
          </a:r>
        </a:p>
      </dsp:txBody>
      <dsp:txXfrm>
        <a:off x="176545" y="507252"/>
        <a:ext cx="388537" cy="3885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44EF3-A7C3-4E22-B0A4-4C85CAC4822B}">
      <dsp:nvSpPr>
        <dsp:cNvPr id="0" name=""/>
        <dsp:cNvSpPr/>
      </dsp:nvSpPr>
      <dsp:spPr>
        <a:xfrm>
          <a:off x="441126" y="509881"/>
          <a:ext cx="1098946" cy="1098946"/>
        </a:xfrm>
        <a:prstGeom prst="ellipse">
          <a:avLst/>
        </a:prstGeom>
        <a:solidFill>
          <a:srgbClr val="0078D7">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442359"/>
              </a:solidFill>
              <a:latin typeface="Segoe UI"/>
              <a:ea typeface="+mn-ea"/>
              <a:cs typeface="+mn-cs"/>
            </a:rPr>
            <a:t>Release n</a:t>
          </a:r>
        </a:p>
      </dsp:txBody>
      <dsp:txXfrm>
        <a:off x="602063" y="670818"/>
        <a:ext cx="777072" cy="777072"/>
      </dsp:txXfrm>
    </dsp:sp>
    <dsp:sp modelId="{7DDB3F63-C8C7-40A0-867B-0770A7AEEE62}">
      <dsp:nvSpPr>
        <dsp:cNvPr id="0" name=""/>
        <dsp:cNvSpPr/>
      </dsp:nvSpPr>
      <dsp:spPr>
        <a:xfrm>
          <a:off x="715863" y="68950"/>
          <a:ext cx="549473" cy="549473"/>
        </a:xfrm>
        <a:prstGeom prst="ellipse">
          <a:avLst/>
        </a:prstGeom>
        <a:solidFill>
          <a:srgbClr val="BAD80A">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Inception</a:t>
          </a:r>
        </a:p>
      </dsp:txBody>
      <dsp:txXfrm>
        <a:off x="796331" y="149418"/>
        <a:ext cx="388537" cy="388537"/>
      </dsp:txXfrm>
    </dsp:sp>
    <dsp:sp modelId="{94688DBE-7E80-49DB-B937-D8B0DFAD53BD}">
      <dsp:nvSpPr>
        <dsp:cNvPr id="0" name=""/>
        <dsp:cNvSpPr/>
      </dsp:nvSpPr>
      <dsp:spPr>
        <a:xfrm>
          <a:off x="1335649" y="426784"/>
          <a:ext cx="549473" cy="549473"/>
        </a:xfrm>
        <a:prstGeom prst="ellipse">
          <a:avLst/>
        </a:prstGeom>
        <a:solidFill>
          <a:srgbClr val="FFB900">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Planning</a:t>
          </a:r>
        </a:p>
      </dsp:txBody>
      <dsp:txXfrm>
        <a:off x="1416117" y="507252"/>
        <a:ext cx="388537" cy="388537"/>
      </dsp:txXfrm>
    </dsp:sp>
    <dsp:sp modelId="{B818003B-FB26-4237-A9EB-2438DAC14A7F}">
      <dsp:nvSpPr>
        <dsp:cNvPr id="0" name=""/>
        <dsp:cNvSpPr/>
      </dsp:nvSpPr>
      <dsp:spPr>
        <a:xfrm>
          <a:off x="1335649" y="1142451"/>
          <a:ext cx="549473" cy="549473"/>
        </a:xfrm>
        <a:prstGeom prst="ellipse">
          <a:avLst/>
        </a:prstGeom>
        <a:solidFill>
          <a:srgbClr val="5C2D91">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Design</a:t>
          </a:r>
        </a:p>
      </dsp:txBody>
      <dsp:txXfrm>
        <a:off x="1416117" y="1222919"/>
        <a:ext cx="388537" cy="388537"/>
      </dsp:txXfrm>
    </dsp:sp>
    <dsp:sp modelId="{D8943C2E-4734-49BE-80DC-5B3D5868C4F3}">
      <dsp:nvSpPr>
        <dsp:cNvPr id="0" name=""/>
        <dsp:cNvSpPr/>
      </dsp:nvSpPr>
      <dsp:spPr>
        <a:xfrm>
          <a:off x="715863" y="1500284"/>
          <a:ext cx="549473" cy="549473"/>
        </a:xfrm>
        <a:prstGeom prst="ellipse">
          <a:avLst/>
        </a:prstGeom>
        <a:solidFill>
          <a:srgbClr val="002050">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Dev</a:t>
          </a:r>
        </a:p>
      </dsp:txBody>
      <dsp:txXfrm>
        <a:off x="796331" y="1580752"/>
        <a:ext cx="388537" cy="388537"/>
      </dsp:txXfrm>
    </dsp:sp>
    <dsp:sp modelId="{3061E3EC-BEA9-454E-BD72-21454F49AB10}">
      <dsp:nvSpPr>
        <dsp:cNvPr id="0" name=""/>
        <dsp:cNvSpPr/>
      </dsp:nvSpPr>
      <dsp:spPr>
        <a:xfrm>
          <a:off x="96077" y="1142451"/>
          <a:ext cx="549473" cy="549473"/>
        </a:xfrm>
        <a:prstGeom prst="ellipse">
          <a:avLst/>
        </a:prstGeom>
        <a:solidFill>
          <a:srgbClr val="0078D7">
            <a:alpha val="5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Verify</a:t>
          </a:r>
        </a:p>
      </dsp:txBody>
      <dsp:txXfrm>
        <a:off x="176545" y="1222919"/>
        <a:ext cx="388537" cy="388537"/>
      </dsp:txXfrm>
    </dsp:sp>
    <dsp:sp modelId="{32F7570F-6948-4FA5-95F4-B5563E8759A7}">
      <dsp:nvSpPr>
        <dsp:cNvPr id="0" name=""/>
        <dsp:cNvSpPr/>
      </dsp:nvSpPr>
      <dsp:spPr>
        <a:xfrm>
          <a:off x="96077" y="426784"/>
          <a:ext cx="549473" cy="549473"/>
        </a:xfrm>
        <a:prstGeom prst="ellipse">
          <a:avLst/>
        </a:prstGeom>
        <a:solidFill>
          <a:srgbClr val="D83B01">
            <a:lumMod val="75000"/>
            <a:alpha val="5000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442359"/>
              </a:solidFill>
              <a:latin typeface="Segoe UI"/>
              <a:ea typeface="+mn-ea"/>
              <a:cs typeface="+mn-cs"/>
            </a:rPr>
            <a:t>Deploy</a:t>
          </a:r>
        </a:p>
      </dsp:txBody>
      <dsp:txXfrm>
        <a:off x="176545" y="507252"/>
        <a:ext cx="388537" cy="3885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5C3ED-1E58-4D26-A557-6F81441A5A83}">
      <dsp:nvSpPr>
        <dsp:cNvPr id="0" name=""/>
        <dsp:cNvSpPr/>
      </dsp:nvSpPr>
      <dsp:spPr>
        <a:xfrm>
          <a:off x="2412394" y="760"/>
          <a:ext cx="1671704" cy="1086608"/>
        </a:xfrm>
        <a:prstGeom prst="roundRect">
          <a:avLst/>
        </a:prstGeom>
        <a:gradFill rotWithShape="0">
          <a:gsLst>
            <a:gs pos="0">
              <a:srgbClr val="277318">
                <a:hueOff val="0"/>
                <a:satOff val="0"/>
                <a:lumOff val="0"/>
                <a:alphaOff val="0"/>
                <a:shade val="51000"/>
                <a:satMod val="130000"/>
              </a:srgbClr>
            </a:gs>
            <a:gs pos="80000">
              <a:srgbClr val="277318">
                <a:hueOff val="0"/>
                <a:satOff val="0"/>
                <a:lumOff val="0"/>
                <a:alphaOff val="0"/>
                <a:shade val="93000"/>
                <a:satMod val="130000"/>
              </a:srgbClr>
            </a:gs>
            <a:gs pos="100000">
              <a:srgbClr val="277318">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ysClr val="window" lastClr="FFFFFF"/>
              </a:solidFill>
              <a:effectLst>
                <a:outerShdw blurRad="38100" dist="38100" dir="2700000" algn="tl">
                  <a:srgbClr val="000000">
                    <a:alpha val="43137"/>
                  </a:srgbClr>
                </a:outerShdw>
              </a:effectLst>
              <a:latin typeface="Segoe UI"/>
              <a:ea typeface="+mn-ea"/>
              <a:cs typeface="+mn-cs"/>
            </a:rPr>
            <a:t>Diagram</a:t>
          </a:r>
        </a:p>
      </dsp:txBody>
      <dsp:txXfrm>
        <a:off x="2465438" y="53804"/>
        <a:ext cx="1565616" cy="980520"/>
      </dsp:txXfrm>
    </dsp:sp>
    <dsp:sp modelId="{4614F4D8-DE8F-4D37-BAC6-D131E8CE8AED}">
      <dsp:nvSpPr>
        <dsp:cNvPr id="0" name=""/>
        <dsp:cNvSpPr/>
      </dsp:nvSpPr>
      <dsp:spPr>
        <a:xfrm>
          <a:off x="1453148" y="544064"/>
          <a:ext cx="3590196" cy="3590196"/>
        </a:xfrm>
        <a:custGeom>
          <a:avLst/>
          <a:gdLst/>
          <a:ahLst/>
          <a:cxnLst/>
          <a:rect l="0" t="0" r="0" b="0"/>
          <a:pathLst>
            <a:path>
              <a:moveTo>
                <a:pt x="2642990" y="212866"/>
              </a:moveTo>
              <a:arcTo wR="1795098" hR="1795098" stAng="17891169" swAng="2625678"/>
            </a:path>
          </a:pathLst>
        </a:custGeom>
        <a:noFill/>
        <a:ln w="25400" cap="flat" cmpd="sng" algn="ctr">
          <a:solidFill>
            <a:srgbClr val="FFB82E"/>
          </a:solidFill>
          <a:prstDash val="solid"/>
        </a:ln>
        <a:effectLst/>
      </dsp:spPr>
      <dsp:style>
        <a:lnRef idx="1">
          <a:scrgbClr r="0" g="0" b="0"/>
        </a:lnRef>
        <a:fillRef idx="0">
          <a:scrgbClr r="0" g="0" b="0"/>
        </a:fillRef>
        <a:effectRef idx="0">
          <a:scrgbClr r="0" g="0" b="0"/>
        </a:effectRef>
        <a:fontRef idx="minor"/>
      </dsp:style>
    </dsp:sp>
    <dsp:sp modelId="{B5917E24-C378-43E3-8E53-347F673B3750}">
      <dsp:nvSpPr>
        <dsp:cNvPr id="0" name=""/>
        <dsp:cNvSpPr/>
      </dsp:nvSpPr>
      <dsp:spPr>
        <a:xfrm>
          <a:off x="4207492" y="1795858"/>
          <a:ext cx="1671704" cy="1086608"/>
        </a:xfrm>
        <a:prstGeom prst="roundRect">
          <a:avLst/>
        </a:prstGeom>
        <a:gradFill rotWithShape="0">
          <a:gsLst>
            <a:gs pos="0">
              <a:srgbClr val="277318">
                <a:hueOff val="-1526760"/>
                <a:satOff val="9470"/>
                <a:lumOff val="9282"/>
                <a:alphaOff val="0"/>
                <a:shade val="51000"/>
                <a:satMod val="130000"/>
              </a:srgbClr>
            </a:gs>
            <a:gs pos="80000">
              <a:srgbClr val="277318">
                <a:hueOff val="-1526760"/>
                <a:satOff val="9470"/>
                <a:lumOff val="9282"/>
                <a:alphaOff val="0"/>
                <a:shade val="93000"/>
                <a:satMod val="130000"/>
              </a:srgbClr>
            </a:gs>
            <a:gs pos="100000">
              <a:srgbClr val="277318">
                <a:hueOff val="-1526760"/>
                <a:satOff val="9470"/>
                <a:lumOff val="9282"/>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ysClr val="window" lastClr="FFFFFF"/>
              </a:solidFill>
              <a:effectLst>
                <a:outerShdw blurRad="38100" dist="38100" dir="2700000" algn="tl">
                  <a:srgbClr val="000000">
                    <a:alpha val="43137"/>
                  </a:srgbClr>
                </a:outerShdw>
              </a:effectLst>
              <a:latin typeface="Segoe UI"/>
              <a:ea typeface="+mn-ea"/>
              <a:cs typeface="+mn-cs"/>
            </a:rPr>
            <a:t>Identify Threats</a:t>
          </a:r>
        </a:p>
      </dsp:txBody>
      <dsp:txXfrm>
        <a:off x="4260536" y="1848902"/>
        <a:ext cx="1565616" cy="980520"/>
      </dsp:txXfrm>
    </dsp:sp>
    <dsp:sp modelId="{D834E1F3-B2ED-43A7-BE3E-E3D0E05EFB34}">
      <dsp:nvSpPr>
        <dsp:cNvPr id="0" name=""/>
        <dsp:cNvSpPr/>
      </dsp:nvSpPr>
      <dsp:spPr>
        <a:xfrm>
          <a:off x="1453148" y="544064"/>
          <a:ext cx="3590196" cy="3590196"/>
        </a:xfrm>
        <a:custGeom>
          <a:avLst/>
          <a:gdLst/>
          <a:ahLst/>
          <a:cxnLst/>
          <a:rect l="0" t="0" r="0" b="0"/>
          <a:pathLst>
            <a:path>
              <a:moveTo>
                <a:pt x="3501828" y="2351379"/>
              </a:moveTo>
              <a:arcTo wR="1795098" hR="1795098" stAng="1083153" swAng="2625678"/>
            </a:path>
          </a:pathLst>
        </a:custGeom>
        <a:noFill/>
        <a:ln w="25400" cap="flat" cmpd="sng" algn="ctr">
          <a:solidFill>
            <a:srgbClr val="FFB82E"/>
          </a:solidFill>
          <a:prstDash val="solid"/>
          <a:tailEnd type="none"/>
        </a:ln>
        <a:effectLst/>
      </dsp:spPr>
      <dsp:style>
        <a:lnRef idx="1">
          <a:scrgbClr r="0" g="0" b="0"/>
        </a:lnRef>
        <a:fillRef idx="0">
          <a:scrgbClr r="0" g="0" b="0"/>
        </a:fillRef>
        <a:effectRef idx="0">
          <a:scrgbClr r="0" g="0" b="0"/>
        </a:effectRef>
        <a:fontRef idx="minor"/>
      </dsp:style>
    </dsp:sp>
    <dsp:sp modelId="{2FDC5FFD-AB67-4039-B6C3-037E29D1A8D0}">
      <dsp:nvSpPr>
        <dsp:cNvPr id="0" name=""/>
        <dsp:cNvSpPr/>
      </dsp:nvSpPr>
      <dsp:spPr>
        <a:xfrm>
          <a:off x="2412394" y="3590957"/>
          <a:ext cx="1671704" cy="1086608"/>
        </a:xfrm>
        <a:prstGeom prst="roundRect">
          <a:avLst/>
        </a:prstGeom>
        <a:gradFill rotWithShape="0">
          <a:gsLst>
            <a:gs pos="0">
              <a:srgbClr val="277318">
                <a:hueOff val="-3053520"/>
                <a:satOff val="18941"/>
                <a:lumOff val="18564"/>
                <a:alphaOff val="0"/>
                <a:shade val="51000"/>
                <a:satMod val="130000"/>
              </a:srgbClr>
            </a:gs>
            <a:gs pos="80000">
              <a:srgbClr val="277318">
                <a:hueOff val="-3053520"/>
                <a:satOff val="18941"/>
                <a:lumOff val="18564"/>
                <a:alphaOff val="0"/>
                <a:shade val="93000"/>
                <a:satMod val="130000"/>
              </a:srgbClr>
            </a:gs>
            <a:gs pos="100000">
              <a:srgbClr val="277318">
                <a:hueOff val="-3053520"/>
                <a:satOff val="18941"/>
                <a:lumOff val="18564"/>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ysClr val="window" lastClr="FFFFFF"/>
              </a:solidFill>
              <a:effectLst>
                <a:outerShdw blurRad="38100" dist="38100" dir="2700000" algn="tl">
                  <a:srgbClr val="000000">
                    <a:alpha val="43137"/>
                  </a:srgbClr>
                </a:outerShdw>
              </a:effectLst>
              <a:latin typeface="Segoe UI"/>
              <a:ea typeface="+mn-ea"/>
              <a:cs typeface="+mn-cs"/>
            </a:rPr>
            <a:t>Mitigate</a:t>
          </a:r>
        </a:p>
      </dsp:txBody>
      <dsp:txXfrm>
        <a:off x="2465438" y="3644001"/>
        <a:ext cx="1565616" cy="980520"/>
      </dsp:txXfrm>
    </dsp:sp>
    <dsp:sp modelId="{B28EE606-8148-492F-AFEB-9E9540B9D527}">
      <dsp:nvSpPr>
        <dsp:cNvPr id="0" name=""/>
        <dsp:cNvSpPr/>
      </dsp:nvSpPr>
      <dsp:spPr>
        <a:xfrm>
          <a:off x="1453148" y="544064"/>
          <a:ext cx="3590196" cy="3590196"/>
        </a:xfrm>
        <a:custGeom>
          <a:avLst/>
          <a:gdLst/>
          <a:ahLst/>
          <a:cxnLst/>
          <a:rect l="0" t="0" r="0" b="0"/>
          <a:pathLst>
            <a:path>
              <a:moveTo>
                <a:pt x="947205" y="3377329"/>
              </a:moveTo>
              <a:arcTo wR="1795098" hR="1795098" stAng="7091169" swAng="2625678"/>
            </a:path>
          </a:pathLst>
        </a:custGeom>
        <a:noFill/>
        <a:ln w="25400" cap="flat" cmpd="sng" algn="ctr">
          <a:solidFill>
            <a:srgbClr val="FFB82E"/>
          </a:solidFill>
          <a:prstDash val="solid"/>
        </a:ln>
        <a:effectLst/>
      </dsp:spPr>
      <dsp:style>
        <a:lnRef idx="1">
          <a:scrgbClr r="0" g="0" b="0"/>
        </a:lnRef>
        <a:fillRef idx="0">
          <a:scrgbClr r="0" g="0" b="0"/>
        </a:fillRef>
        <a:effectRef idx="0">
          <a:scrgbClr r="0" g="0" b="0"/>
        </a:effectRef>
        <a:fontRef idx="minor"/>
      </dsp:style>
    </dsp:sp>
    <dsp:sp modelId="{322EE5B1-7EDC-4AB6-8A50-928BF0600D8F}">
      <dsp:nvSpPr>
        <dsp:cNvPr id="0" name=""/>
        <dsp:cNvSpPr/>
      </dsp:nvSpPr>
      <dsp:spPr>
        <a:xfrm>
          <a:off x="617295" y="1795858"/>
          <a:ext cx="1671704" cy="1086608"/>
        </a:xfrm>
        <a:prstGeom prst="roundRect">
          <a:avLst/>
        </a:prstGeom>
        <a:gradFill rotWithShape="0">
          <a:gsLst>
            <a:gs pos="0">
              <a:srgbClr val="277318">
                <a:hueOff val="-4580280"/>
                <a:satOff val="28411"/>
                <a:lumOff val="27846"/>
                <a:alphaOff val="0"/>
                <a:shade val="51000"/>
                <a:satMod val="130000"/>
              </a:srgbClr>
            </a:gs>
            <a:gs pos="80000">
              <a:srgbClr val="277318">
                <a:hueOff val="-4580280"/>
                <a:satOff val="28411"/>
                <a:lumOff val="27846"/>
                <a:alphaOff val="0"/>
                <a:shade val="93000"/>
                <a:satMod val="130000"/>
              </a:srgbClr>
            </a:gs>
            <a:gs pos="100000">
              <a:srgbClr val="277318">
                <a:hueOff val="-4580280"/>
                <a:satOff val="28411"/>
                <a:lumOff val="27846"/>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ysClr val="window" lastClr="FFFFFF"/>
              </a:solidFill>
              <a:effectLst>
                <a:outerShdw blurRad="38100" dist="38100" dir="2700000" algn="tl">
                  <a:srgbClr val="000000">
                    <a:alpha val="43137"/>
                  </a:srgbClr>
                </a:outerShdw>
              </a:effectLst>
              <a:latin typeface="Segoe UI"/>
              <a:ea typeface="+mn-ea"/>
              <a:cs typeface="+mn-cs"/>
            </a:rPr>
            <a:t>Validate</a:t>
          </a:r>
        </a:p>
      </dsp:txBody>
      <dsp:txXfrm>
        <a:off x="670339" y="1848902"/>
        <a:ext cx="1565616" cy="980520"/>
      </dsp:txXfrm>
    </dsp:sp>
    <dsp:sp modelId="{0C1FE86C-C267-4311-980C-4F8CC265D99B}">
      <dsp:nvSpPr>
        <dsp:cNvPr id="0" name=""/>
        <dsp:cNvSpPr/>
      </dsp:nvSpPr>
      <dsp:spPr>
        <a:xfrm>
          <a:off x="1453148" y="544064"/>
          <a:ext cx="3590196" cy="3590196"/>
        </a:xfrm>
        <a:custGeom>
          <a:avLst/>
          <a:gdLst/>
          <a:ahLst/>
          <a:cxnLst/>
          <a:rect l="0" t="0" r="0" b="0"/>
          <a:pathLst>
            <a:path>
              <a:moveTo>
                <a:pt x="88367" y="1238816"/>
              </a:moveTo>
              <a:arcTo wR="1795098" hR="1795098" stAng="11883153" swAng="2625678"/>
            </a:path>
          </a:pathLst>
        </a:custGeom>
        <a:noFill/>
        <a:ln w="25400" cap="flat" cmpd="sng" algn="ctr">
          <a:solidFill>
            <a:srgbClr val="FFB82E"/>
          </a:solidFill>
          <a:prstDash val="solid"/>
          <a:tailEnd type="triangle" w="lg" len="lg"/>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9051F6-4160-43BC-83C3-0A3882A3CEB4}" type="datetime1">
              <a:rPr lang="en-US" smtClean="0">
                <a:latin typeface="Segoe UI" pitchFamily="34" charset="0"/>
              </a:rPr>
              <a:t>8/11/2016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SMSG Readiness</a:t>
            </a:r>
          </a:p>
        </p:txBody>
      </p:sp>
      <p:sp>
        <p:nvSpPr>
          <p:cNvPr id="9" name="Slide Image Placeholder 8"/>
          <p:cNvSpPr>
            <a:spLocks noGrp="1" noRot="1" noChangeAspect="1"/>
          </p:cNvSpPr>
          <p:nvPr>
            <p:ph type="sldImg" idx="2"/>
          </p:nvPr>
        </p:nvSpPr>
        <p:spPr>
          <a:xfrm>
            <a:off x="3673367" y="850405"/>
            <a:ext cx="2995448" cy="1685541"/>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0E77B2B4-D237-4BCC-95D9-1D4EDEE25D63}" type="datetime1">
              <a:rPr lang="en-US" smtClean="0"/>
              <a:t>8/11/2016</a:t>
            </a:fld>
            <a:endParaRPr lang="en-US" dirty="0"/>
          </a:p>
        </p:txBody>
      </p:sp>
      <p:sp>
        <p:nvSpPr>
          <p:cNvPr id="12" name="Notes Placeholder 11"/>
          <p:cNvSpPr>
            <a:spLocks noGrp="1"/>
          </p:cNvSpPr>
          <p:nvPr>
            <p:ph type="body" sz="quarter" idx="3"/>
          </p:nvPr>
        </p:nvSpPr>
        <p:spPr>
          <a:xfrm>
            <a:off x="3673367" y="2688346"/>
            <a:ext cx="2995448" cy="573044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cxnSp>
        <p:nvCxnSpPr>
          <p:cNvPr id="14" name="Straight Connector 13"/>
          <p:cNvCxnSpPr/>
          <p:nvPr/>
        </p:nvCxnSpPr>
        <p:spPr>
          <a:xfrm>
            <a:off x="3483769" y="866775"/>
            <a:ext cx="0" cy="7667625"/>
          </a:xfrm>
          <a:prstGeom prst="line">
            <a:avLst/>
          </a:prstGeom>
          <a:ln w="22225" cmpd="sng">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466230"/>
            <a:ext cx="3333750" cy="2317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2885" tIns="46442" rIns="92885" bIns="46442" anchor="ctr"/>
          <a:lstStyle/>
          <a:p>
            <a:pPr algn="ctr" fontAlgn="auto">
              <a:spcBef>
                <a:spcPts val="0"/>
              </a:spcBef>
              <a:spcAft>
                <a:spcPts val="0"/>
              </a:spcAft>
              <a:defRPr/>
            </a:pPr>
            <a:r>
              <a:rPr lang="en-US" sz="1400" dirty="0">
                <a:solidFill>
                  <a:schemeClr val="bg1"/>
                </a:solidFill>
                <a:latin typeface="Segoe UI Light" pitchFamily="34" charset="0"/>
              </a:rPr>
              <a:t> Slide and Interactivity</a:t>
            </a:r>
            <a:r>
              <a:rPr lang="en-US" sz="1400" baseline="0" dirty="0">
                <a:solidFill>
                  <a:schemeClr val="bg1"/>
                </a:solidFill>
                <a:latin typeface="Segoe UI Light" pitchFamily="34" charset="0"/>
              </a:rPr>
              <a:t> </a:t>
            </a:r>
            <a:r>
              <a:rPr lang="en-US" sz="1400" dirty="0">
                <a:solidFill>
                  <a:schemeClr val="bg1"/>
                </a:solidFill>
                <a:latin typeface="Segoe UI Light" pitchFamily="34" charset="0"/>
              </a:rPr>
              <a:t>Instructions</a:t>
            </a:r>
          </a:p>
        </p:txBody>
      </p:sp>
      <p:sp>
        <p:nvSpPr>
          <p:cNvPr id="18" name="Rectangle 17"/>
          <p:cNvSpPr/>
          <p:nvPr/>
        </p:nvSpPr>
        <p:spPr>
          <a:xfrm>
            <a:off x="3552825" y="466230"/>
            <a:ext cx="3305175" cy="2317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2885" tIns="46442" rIns="92885" bIns="46442" anchor="ctr"/>
          <a:lstStyle/>
          <a:p>
            <a:pPr algn="ctr" fontAlgn="auto">
              <a:spcBef>
                <a:spcPts val="0"/>
              </a:spcBef>
              <a:spcAft>
                <a:spcPts val="0"/>
              </a:spcAft>
              <a:defRPr/>
            </a:pPr>
            <a:r>
              <a:rPr lang="en-US" sz="1400" dirty="0">
                <a:solidFill>
                  <a:schemeClr val="bg1"/>
                </a:solidFill>
                <a:latin typeface="Segoe UI Light" pitchFamily="34" charset="0"/>
              </a:rPr>
              <a:t> Slide and Script</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200" kern="1200">
        <a:solidFill>
          <a:schemeClr val="tx1"/>
        </a:solidFill>
        <a:latin typeface="Segoe UI" pitchFamily="34" charset="0"/>
        <a:ea typeface="Segoe UI" pitchFamily="34" charset="0"/>
        <a:cs typeface="Segoe UI" pitchFamily="34" charset="0"/>
      </a:defRPr>
    </a:lvl1pPr>
    <a:lvl2pPr marL="109306" indent="0" algn="l" defTabSz="932742" rtl="0" eaLnBrk="1" latinLnBrk="0" hangingPunct="1">
      <a:lnSpc>
        <a:spcPct val="90000"/>
      </a:lnSpc>
      <a:spcAft>
        <a:spcPts val="340"/>
      </a:spcAft>
      <a:buFont typeface="Arial" pitchFamily="34" charset="0"/>
      <a:buNone/>
      <a:defRPr sz="900" kern="1200">
        <a:solidFill>
          <a:schemeClr val="tx1"/>
        </a:solidFill>
        <a:latin typeface="Segoe UI" pitchFamily="34" charset="0"/>
        <a:ea typeface="Segoe UI" pitchFamily="34" charset="0"/>
        <a:cs typeface="Segoe UI" pitchFamily="34" charset="0"/>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Segoe UI" pitchFamily="34" charset="0"/>
        <a:cs typeface="Segoe UI" pitchFamily="34" charset="0"/>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Segoe UI" pitchFamily="34" charset="0"/>
        <a:cs typeface="Segoe UI" pitchFamily="34" charset="0"/>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Segoe UI" pitchFamily="34" charset="0"/>
        <a:cs typeface="Segoe UI" pitchFamily="34" charset="0"/>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echnet.microsoft.com/library/cc732774.aspx"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azure.microsoft.com/documentation/services/key-vault/" TargetMode="External"/><Relationship Id="rId4" Type="http://schemas.openxmlformats.org/officeDocument/2006/relationships/hyperlink" Target="https://en.wikipedia.org/wiki/Dm-cryp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15964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defTabSz="966612">
              <a:lnSpc>
                <a:spcPct val="115000"/>
              </a:lnSpc>
              <a:spcAft>
                <a:spcPts val="1057"/>
              </a:spcAft>
              <a:defRPr/>
            </a:pPr>
            <a:r>
              <a:rPr lang="en-US" b="1" dirty="0"/>
              <a:t>Azure Security Center </a:t>
            </a:r>
            <a:r>
              <a:rPr lang="en-US" dirty="0"/>
              <a:t>provides a unified view of your security state, so your team and/or your organization’s security specialists can get the information they need to evaluate risk across the workloads they run in the cloud.  Based on customizable policy, the service can provide recommendations. For example, the policy might be that all web applications should be protected by a web application firewall. If so, the Azure Security Center will automatically detect when web apps you host in Azure don’t have a web application firewall configured, and provide a quick and direct workflow to get a firewall from one of our partners deployed and configured.</a:t>
            </a:r>
          </a:p>
          <a:p>
            <a:pPr defTabSz="966612">
              <a:lnSpc>
                <a:spcPct val="115000"/>
              </a:lnSpc>
              <a:spcAft>
                <a:spcPts val="1057"/>
              </a:spcAft>
              <a:defRPr/>
            </a:pPr>
            <a:endParaRPr lang="en-US" sz="1200" kern="1200" dirty="0">
              <a:solidFill>
                <a:schemeClr val="tx1"/>
              </a:solidFill>
              <a:effectLst/>
              <a:latin typeface="Segoe UI Light" pitchFamily="34" charset="0"/>
              <a:ea typeface="+mn-ea"/>
              <a:cs typeface="+mn-cs"/>
            </a:endParaRPr>
          </a:p>
          <a:p>
            <a:pPr defTabSz="966612">
              <a:lnSpc>
                <a:spcPct val="115000"/>
              </a:lnSpc>
              <a:spcAft>
                <a:spcPts val="1057"/>
              </a:spcAft>
              <a:defRPr/>
            </a:pPr>
            <a:r>
              <a:rPr lang="en-US" dirty="0"/>
              <a:t>Of course, even with the best possible protection in place, attackers will still try to compromise systems. To address this problem and adopt an “assume breach” mindset, the Azure Security Center uses advanced analytics, including machine learning, along with Microsoft’s global threat intelligence network to look for and alert on attacks. Signals are automatically collected from your Azure resources, the network, and integrated security partner solutions and analyzed to identify cyber-attacks that might otherwise go undetected. Should an incident occur, security alerts offer insights into the attack and suggest ways to remediate and recover quickly. Security data and alerts can also be piped to existing Security Information and Events Management (SIEM) systems your organization has already purchased and is using on-premises. </a:t>
            </a:r>
          </a:p>
          <a:p>
            <a:pPr defTabSz="966612">
              <a:lnSpc>
                <a:spcPct val="115000"/>
              </a:lnSpc>
              <a:spcAft>
                <a:spcPts val="1057"/>
              </a:spcAft>
              <a:defRPr/>
            </a:pPr>
            <a:endParaRPr lang="en-US" sz="1200" kern="1200" dirty="0">
              <a:solidFill>
                <a:schemeClr val="tx1"/>
              </a:solidFill>
              <a:effectLst/>
              <a:latin typeface="Segoe UI Light" pitchFamily="34" charset="0"/>
              <a:ea typeface="+mn-ea"/>
              <a:cs typeface="+mn-cs"/>
            </a:endParaRPr>
          </a:p>
          <a:p>
            <a:pPr defTabSz="966612">
              <a:lnSpc>
                <a:spcPct val="115000"/>
              </a:lnSpc>
              <a:spcAft>
                <a:spcPts val="1057"/>
              </a:spcAft>
              <a:defRPr/>
            </a:pPr>
            <a:r>
              <a:rPr lang="en-US" dirty="0"/>
              <a:t>No other cloud vendor provides the depth and breadth of these capabilities, and they are going to enable you to build even more secure applications in the cloud.</a:t>
            </a:r>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15</a:t>
            </a:fld>
            <a:endParaRPr lang="en-US"/>
          </a:p>
        </p:txBody>
      </p:sp>
    </p:spTree>
    <p:extLst>
      <p:ext uri="{BB962C8B-B14F-4D97-AF65-F5344CB8AC3E}">
        <p14:creationId xmlns:p14="http://schemas.microsoft.com/office/powerpoint/2010/main" val="1554783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0" lvl="0" indent="0" rtl="0">
              <a:buNone/>
            </a:pPr>
            <a:r>
              <a:rPr lang="en-US" sz="1200" b="0" kern="1200" dirty="0">
                <a:solidFill>
                  <a:schemeClr val="tx1"/>
                </a:solidFill>
                <a:effectLst/>
                <a:latin typeface="+mn-lt"/>
                <a:ea typeface="+mn-ea"/>
                <a:cs typeface="+mn-cs"/>
              </a:rPr>
              <a:t>1)</a:t>
            </a:r>
            <a:r>
              <a:rPr lang="en-US" sz="1200" b="0" kern="1200" baseline="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User</a:t>
            </a:r>
            <a:r>
              <a:rPr lang="en-US" sz="1200" b="0" kern="1200" baseline="0" dirty="0">
                <a:solidFill>
                  <a:schemeClr val="tx1"/>
                </a:solidFill>
                <a:effectLst/>
                <a:latin typeface="+mn-lt"/>
                <a:ea typeface="+mn-ea"/>
                <a:cs typeface="+mn-cs"/>
              </a:rPr>
              <a:t> </a:t>
            </a:r>
            <a:r>
              <a:rPr lang="en-US" b="0" dirty="0"/>
              <a:t>navigates to </a:t>
            </a:r>
            <a:r>
              <a:rPr lang="en-US" b="0" baseline="0" dirty="0"/>
              <a:t>Azure portal in enable auditing with threat detection</a:t>
            </a:r>
          </a:p>
          <a:p>
            <a:pPr marL="0" marR="0" lvl="0" indent="0" algn="l" defTabSz="914400" rtl="0" eaLnBrk="1" fontAlgn="base" latinLnBrk="0" hangingPunct="1">
              <a:lnSpc>
                <a:spcPct val="90000"/>
              </a:lnSpc>
              <a:spcBef>
                <a:spcPct val="0"/>
              </a:spcBef>
              <a:spcAft>
                <a:spcPct val="0"/>
              </a:spcAft>
              <a:buClrTx/>
              <a:buSzTx/>
              <a:buFontTx/>
              <a:buNone/>
              <a:tabLst/>
              <a:defRPr/>
            </a:pPr>
            <a:r>
              <a:rPr lang="en-US" altLang="en-US" sz="1200" dirty="0">
                <a:solidFill>
                  <a:srgbClr val="FFFFFF"/>
                </a:solidFill>
              </a:rPr>
              <a:t>2 )</a:t>
            </a:r>
            <a:r>
              <a:rPr lang="en-US" altLang="en-US" sz="1200" baseline="0" dirty="0">
                <a:solidFill>
                  <a:srgbClr val="FFFFFF"/>
                </a:solidFill>
              </a:rPr>
              <a:t> </a:t>
            </a:r>
            <a:r>
              <a:rPr lang="en-US" sz="1200" kern="1200" dirty="0">
                <a:solidFill>
                  <a:schemeClr val="tx1"/>
                </a:solidFill>
                <a:effectLst/>
                <a:latin typeface="+mn-lt"/>
                <a:ea typeface="+mn-ea"/>
                <a:cs typeface="+mn-cs"/>
              </a:rPr>
              <a:t>User receives</a:t>
            </a:r>
            <a:r>
              <a:rPr lang="en-US" sz="1200" kern="1200" baseline="0" dirty="0">
                <a:solidFill>
                  <a:schemeClr val="tx1"/>
                </a:solidFill>
                <a:effectLst/>
                <a:latin typeface="+mn-lt"/>
                <a:ea typeface="+mn-ea"/>
                <a:cs typeface="+mn-cs"/>
              </a:rPr>
              <a:t> a clear email notification with r</a:t>
            </a:r>
            <a:r>
              <a:rPr lang="en-US" sz="1200" kern="1200" dirty="0">
                <a:solidFill>
                  <a:schemeClr val="tx1"/>
                </a:solidFill>
                <a:effectLst/>
                <a:latin typeface="+mn-lt"/>
                <a:ea typeface="+mn-ea"/>
                <a:cs typeface="+mn-cs"/>
              </a:rPr>
              <a:t>ecommended action as</a:t>
            </a:r>
            <a:r>
              <a:rPr lang="en-US" sz="1200" dirty="0">
                <a:gradFill>
                  <a:gsLst>
                    <a:gs pos="1250">
                      <a:srgbClr val="000000"/>
                    </a:gs>
                    <a:gs pos="100000">
                      <a:srgbClr val="000000"/>
                    </a:gs>
                  </a:gsLst>
                  <a:lin ang="5400000" scaled="0"/>
                </a:gradFill>
                <a:latin typeface="Segoe UI Light"/>
              </a:rPr>
              <a:t> they occur </a:t>
            </a:r>
            <a:endParaRPr lang="en-US" sz="1200" kern="1200" dirty="0">
              <a:solidFill>
                <a:schemeClr val="tx1"/>
              </a:solidFill>
              <a:effectLst/>
              <a:latin typeface="+mn-lt"/>
              <a:ea typeface="+mn-ea"/>
              <a:cs typeface="+mn-cs"/>
            </a:endParaRPr>
          </a:p>
          <a:p>
            <a:pPr marL="228600" marR="0" lvl="0" indent="-228600" algn="l" defTabSz="914400" rtl="0" eaLnBrk="1" fontAlgn="base" latinLnBrk="0" hangingPunct="1">
              <a:lnSpc>
                <a:spcPct val="90000"/>
              </a:lnSpc>
              <a:spcBef>
                <a:spcPct val="0"/>
              </a:spcBef>
              <a:spcAft>
                <a:spcPct val="0"/>
              </a:spcAft>
              <a:buClrTx/>
              <a:buSzTx/>
              <a:buFontTx/>
              <a:buAutoNum type="arabicParenR" startAt="3"/>
              <a:tabLst/>
              <a:defRPr/>
            </a:pPr>
            <a:r>
              <a:rPr lang="en-US" altLang="en-US" sz="1200" dirty="0">
                <a:solidFill>
                  <a:srgbClr val="FFFFFF"/>
                </a:solidFill>
              </a:rPr>
              <a:t>User can </a:t>
            </a:r>
            <a:r>
              <a:rPr lang="en-US" sz="1200" kern="1200" dirty="0">
                <a:solidFill>
                  <a:schemeClr val="tx1"/>
                </a:solidFill>
                <a:effectLst/>
                <a:latin typeface="+mn-lt"/>
                <a:ea typeface="+mn-ea"/>
                <a:cs typeface="+mn-cs"/>
              </a:rPr>
              <a:t>investigate and </a:t>
            </a:r>
            <a:r>
              <a:rPr lang="en-US" sz="1200" dirty="0">
                <a:gradFill>
                  <a:gsLst>
                    <a:gs pos="1250">
                      <a:srgbClr val="000000"/>
                    </a:gs>
                    <a:gs pos="100000">
                      <a:srgbClr val="000000"/>
                    </a:gs>
                  </a:gsLst>
                  <a:lin ang="5400000" scaled="0"/>
                </a:gradFill>
                <a:latin typeface="Segoe UI Light"/>
              </a:rPr>
              <a:t>mitigate threats using Azure portal (</a:t>
            </a:r>
            <a:r>
              <a:rPr lang="en-US" sz="1200" dirty="0" err="1">
                <a:gradFill>
                  <a:gsLst>
                    <a:gs pos="1250">
                      <a:srgbClr val="000000"/>
                    </a:gs>
                    <a:gs pos="100000">
                      <a:srgbClr val="000000"/>
                    </a:gs>
                  </a:gsLst>
                  <a:lin ang="5400000" scaled="0"/>
                </a:gradFill>
                <a:latin typeface="Segoe UI Light"/>
              </a:rPr>
              <a:t>e.g</a:t>
            </a:r>
            <a:r>
              <a:rPr lang="en-US" sz="1200" baseline="0" dirty="0">
                <a:gradFill>
                  <a:gsLst>
                    <a:gs pos="1250">
                      <a:srgbClr val="000000"/>
                    </a:gs>
                    <a:gs pos="100000">
                      <a:srgbClr val="000000"/>
                    </a:gs>
                  </a:gsLst>
                  <a:lin ang="5400000" scaled="0"/>
                </a:gradFill>
                <a:latin typeface="Segoe UI Light"/>
              </a:rPr>
              <a:t> inspect the audit log </a:t>
            </a:r>
            <a:r>
              <a:rPr lang="en-US" sz="1200" kern="1200" dirty="0">
                <a:solidFill>
                  <a:schemeClr val="tx1"/>
                </a:solidFill>
                <a:effectLst/>
                <a:latin typeface="+mn-lt"/>
                <a:ea typeface="+mn-ea"/>
                <a:cs typeface="+mn-cs"/>
              </a:rPr>
              <a:t>around the time of the event.,</a:t>
            </a:r>
            <a:r>
              <a:rPr lang="en-US" sz="1200" kern="1200" baseline="0" dirty="0">
                <a:solidFill>
                  <a:schemeClr val="tx1"/>
                </a:solidFill>
                <a:effectLst/>
                <a:latin typeface="+mn-lt"/>
                <a:ea typeface="+mn-ea"/>
                <a:cs typeface="+mn-cs"/>
              </a:rPr>
              <a:t> update firewall setting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460FD4F-610C-451A-8B47-0FE179C4F7A9}" type="slidenum">
              <a:rPr lang="en-US" smtClean="0"/>
              <a:t>16</a:t>
            </a:fld>
            <a:endParaRPr lang="en-US"/>
          </a:p>
        </p:txBody>
      </p:sp>
    </p:spTree>
    <p:extLst>
      <p:ext uri="{BB962C8B-B14F-4D97-AF65-F5344CB8AC3E}">
        <p14:creationId xmlns:p14="http://schemas.microsoft.com/office/powerpoint/2010/main" val="2686073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Speaker Notes: talk about unfortunate case where heeding this simple advice could have saved this guy $6,500 (How a bug in Visual Studio 2015 exposed my source code on GitHub and cost me $6,500 in a few hours)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353880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DevOps tools and practices establish compliance through consistency. They help improve compliance by reducing complexity and variability within the environments</a:t>
            </a:r>
          </a:p>
          <a:p>
            <a:r>
              <a:rPr lang="en-US" dirty="0"/>
              <a:t>For test and operations teams, configurations, tests and deployments can be automated to ensure execution is consistent. For development teams, consistent versions of binaries ensures use of compliant components, leading to more compliant applications. The automation capabilities of DevOps tools enable consistent, automated execution of compliant practices</a:t>
            </a:r>
          </a:p>
          <a:p>
            <a:r>
              <a:rPr lang="en-US" dirty="0"/>
              <a:t>DevOps can be a crucial element in simplifying and streamlining them</a:t>
            </a:r>
          </a:p>
          <a:p>
            <a:r>
              <a:rPr lang="en-US" dirty="0"/>
              <a:t>The key to making compliance an advantage is to specify compliance requirements as code, allowing it to be tested just like any other piece of code in the software development pipeline</a:t>
            </a:r>
          </a:p>
          <a:p>
            <a:r>
              <a:rPr lang="en-US" dirty="0"/>
              <a:t>Not only does DevOps introduce more consistency and reduced complexity of operations, it also allows for fast feedback loops when things are identified as out of compliance. Waterfall cycle times that might have required weeks or months to fit changes or corrections into systems can now be achieved in a fraction of the time in DevOps practices</a:t>
            </a:r>
          </a:p>
          <a:p>
            <a:r>
              <a:rPr lang="en-US" dirty="0"/>
              <a:t>It’s important for DevOps organizations to think a bit differently when it comes to compliance, though. They may be forced to implement the same types of controls using different tools or slightly different processes to conform with specific requirements</a:t>
            </a:r>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771191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a:lnSpc>
                <a:spcPct val="115000"/>
              </a:lnSpc>
              <a:spcAft>
                <a:spcPts val="1057"/>
              </a:spcAft>
            </a:pPr>
            <a:r>
              <a:rPr lang="en-US" sz="1200" b="0" dirty="0">
                <a:latin typeface="Segoe UI" panose="020B0502040204020203" pitchFamily="34" charset="0"/>
                <a:ea typeface="Segoe UI" panose="020B0502040204020203" pitchFamily="34" charset="0"/>
                <a:cs typeface="Segoe UI" panose="020B0502040204020203" pitchFamily="34" charset="0"/>
              </a:rPr>
              <a:t>Slide title: Compliance</a:t>
            </a:r>
          </a:p>
          <a:p>
            <a:pPr>
              <a:lnSpc>
                <a:spcPct val="115000"/>
              </a:lnSpc>
              <a:spcAft>
                <a:spcPts val="1057"/>
              </a:spcAft>
            </a:pPr>
            <a:r>
              <a:rPr lang="en-US" sz="1200" b="0" dirty="0">
                <a:latin typeface="Segoe UI" panose="020B0502040204020203" pitchFamily="34" charset="0"/>
                <a:ea typeface="Segoe UI" panose="020B0502040204020203" pitchFamily="34" charset="0"/>
                <a:cs typeface="Segoe UI" panose="020B0502040204020203" pitchFamily="34" charset="0"/>
              </a:rPr>
              <a:t>Slide objectives: Introduce the following section on compliance.</a:t>
            </a:r>
          </a:p>
          <a:p>
            <a:pPr>
              <a:lnSpc>
                <a:spcPct val="115000"/>
              </a:lnSpc>
              <a:spcAft>
                <a:spcPts val="1057"/>
              </a:spcAft>
            </a:pPr>
            <a:endParaRPr lang="en-US" sz="1200" b="0" dirty="0">
              <a:latin typeface="Segoe UI" panose="020B0502040204020203" pitchFamily="34" charset="0"/>
              <a:ea typeface="Segoe UI" panose="020B0502040204020203" pitchFamily="34" charset="0"/>
              <a:cs typeface="Segoe UI" panose="020B0502040204020203" pitchFamily="34" charset="0"/>
            </a:endParaRPr>
          </a:p>
          <a:p>
            <a:pPr>
              <a:lnSpc>
                <a:spcPct val="115000"/>
              </a:lnSpc>
              <a:spcAft>
                <a:spcPts val="1057"/>
              </a:spcAft>
            </a:pPr>
            <a:r>
              <a:rPr lang="en-US" sz="1200" b="0" dirty="0">
                <a:latin typeface="Segoe UI" panose="020B0502040204020203" pitchFamily="34" charset="0"/>
                <a:ea typeface="Segoe UI" panose="020B0502040204020203" pitchFamily="34" charset="0"/>
                <a:cs typeface="Segoe UI" panose="020B0502040204020203" pitchFamily="34" charset="0"/>
              </a:rPr>
              <a:t>By providing customers with compliant, independently verified cloud services, Microsoft makes it easier for customers to achieve compliance for the infrastructure and applications they run in Azure. Microsoft provides Azure customers with detailed information about our security and compliance programs, including audit reports and compliance packages, to help customers assess our services against their own legal and regulatory requirements.</a:t>
            </a:r>
          </a:p>
          <a:p>
            <a:pPr>
              <a:lnSpc>
                <a:spcPct val="115000"/>
              </a:lnSpc>
              <a:spcAft>
                <a:spcPts val="1057"/>
              </a:spcAft>
            </a:pPr>
            <a:r>
              <a:rPr lang="en-US" sz="1200" b="0" dirty="0">
                <a:latin typeface="Segoe UI" panose="020B0502040204020203" pitchFamily="34" charset="0"/>
                <a:ea typeface="Segoe UI" panose="020B0502040204020203" pitchFamily="34" charset="0"/>
                <a:cs typeface="Segoe UI" panose="020B0502040204020203" pitchFamily="34" charset="0"/>
              </a:rPr>
              <a:t>In addition, Microsoft has developed an extensible compliance framework that enables it to design and build services using a single set of controls to speed up and simplify compliance across a diverse set of regulations and rapidly adapt to changes in the regulatory landscape.</a:t>
            </a:r>
            <a:endParaRPr lang="en-US" b="0" dirty="0"/>
          </a:p>
        </p:txBody>
      </p:sp>
      <p:sp>
        <p:nvSpPr>
          <p:cNvPr id="4" name="Slide Number Placeholder 3"/>
          <p:cNvSpPr>
            <a:spLocks noGrp="1"/>
          </p:cNvSpPr>
          <p:nvPr>
            <p:ph type="sldNum" sz="quarter" idx="10"/>
          </p:nvPr>
        </p:nvSpPr>
        <p:spPr/>
        <p:txBody>
          <a:bodyPr/>
          <a:lstStyle/>
          <a:p>
            <a:fld id="{40B1AD7A-8DF3-4DCE-960D-1DF5B9856ADB}" type="slidenum">
              <a:rPr lang="en-US" smtClean="0"/>
              <a:t>23</a:t>
            </a:fld>
            <a:endParaRPr lang="en-US"/>
          </a:p>
        </p:txBody>
      </p:sp>
    </p:spTree>
    <p:extLst>
      <p:ext uri="{BB962C8B-B14F-4D97-AF65-F5344CB8AC3E}">
        <p14:creationId xmlns:p14="http://schemas.microsoft.com/office/powerpoint/2010/main" val="2907544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57148" indent="-57148">
              <a:spcAft>
                <a:spcPts val="600"/>
              </a:spcAft>
              <a:buNone/>
            </a:pPr>
            <a:r>
              <a:rPr lang="en-US" b="1" dirty="0">
                <a:latin typeface="Arial" charset="0"/>
                <a:cs typeface="Arial" charset="0"/>
              </a:rPr>
              <a:t>Title: </a:t>
            </a:r>
            <a:r>
              <a:rPr lang="en-US" dirty="0">
                <a:latin typeface="Arial" charset="0"/>
                <a:cs typeface="Arial" charset="0"/>
              </a:rPr>
              <a:t>Module Review</a:t>
            </a:r>
            <a:endParaRPr lang="en-US" b="1" dirty="0">
              <a:latin typeface="Arial" charset="0"/>
              <a:cs typeface="Arial" charset="0"/>
            </a:endParaRPr>
          </a:p>
          <a:p>
            <a:pPr marL="57148" indent="-57148">
              <a:spcAft>
                <a:spcPts val="600"/>
              </a:spcAft>
              <a:buNone/>
            </a:pPr>
            <a:r>
              <a:rPr lang="en-US" b="1" dirty="0">
                <a:latin typeface="Arial" charset="0"/>
                <a:cs typeface="Arial" charset="0"/>
              </a:rPr>
              <a:t>Length: </a:t>
            </a:r>
            <a:r>
              <a:rPr lang="en-US" dirty="0"/>
              <a:t>2 minutes</a:t>
            </a:r>
          </a:p>
          <a:p>
            <a:pPr marL="57148" indent="-57148">
              <a:spcAft>
                <a:spcPts val="600"/>
              </a:spcAft>
              <a:buNone/>
            </a:pPr>
            <a:r>
              <a:rPr lang="en-US" b="1" dirty="0"/>
              <a:t>Participant Notes:</a:t>
            </a:r>
            <a:endParaRPr lang="en-US" dirty="0"/>
          </a:p>
          <a:p>
            <a:pPr marL="114300" marR="0" lvl="0" indent="-114300" algn="l" defTabSz="914363" rtl="0" eaLnBrk="1" fontAlgn="auto" latinLnBrk="0" hangingPunct="1">
              <a:lnSpc>
                <a:spcPct val="90000"/>
              </a:lnSpc>
              <a:spcBef>
                <a:spcPts val="0"/>
              </a:spcBef>
              <a:spcAft>
                <a:spcPts val="333"/>
              </a:spcAft>
              <a:buClrTx/>
              <a:buSzTx/>
              <a:buFont typeface="Arial" pitchFamily="34" charset="0"/>
              <a:buNone/>
              <a:tabLst/>
              <a:defRPr/>
            </a:pPr>
            <a:endParaRPr lang="en-US" dirty="0"/>
          </a:p>
          <a:p>
            <a:pPr marL="0" lvl="0" indent="0">
              <a:buNone/>
            </a:pPr>
            <a:r>
              <a:rPr lang="en-US" dirty="0"/>
              <a:t>In this module, you learned</a:t>
            </a:r>
            <a:r>
              <a:rPr lang="en-US" baseline="0" dirty="0"/>
              <a:t> how to:</a:t>
            </a:r>
          </a:p>
          <a:p>
            <a:pPr marL="171450" indent="-171450">
              <a:buFont typeface="Arial" panose="020B0604020202020204" pitchFamily="34" charset="0"/>
              <a:buChar char="•"/>
            </a:pPr>
            <a:r>
              <a:rPr lang="en-GB" dirty="0"/>
              <a:t>Identify common security patterns for modern application development.</a:t>
            </a:r>
          </a:p>
          <a:p>
            <a:pPr marL="0" lvl="0" indent="0">
              <a:buNone/>
            </a:pPr>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Date Placeholder 4"/>
          <p:cNvSpPr>
            <a:spLocks noGrp="1"/>
          </p:cNvSpPr>
          <p:nvPr>
            <p:ph type="dt" idx="11"/>
          </p:nvPr>
        </p:nvSpPr>
        <p:spPr/>
        <p:txBody>
          <a:bodyPr/>
          <a:lstStyle/>
          <a:p>
            <a:fld id="{6C8EC2F5-2AA2-4D68-83C2-180A4CA4A646}" type="datetime1">
              <a:rPr lang="en-US" smtClean="0"/>
              <a:t>8/11/2016</a:t>
            </a:fld>
            <a:endParaRPr lang="en-US" dirty="0"/>
          </a:p>
        </p:txBody>
      </p:sp>
      <p:sp>
        <p:nvSpPr>
          <p:cNvPr id="6" name="Footer Placeholder 5"/>
          <p:cNvSpPr>
            <a:spLocks noGrp="1"/>
          </p:cNvSpPr>
          <p:nvPr>
            <p:ph type="ftr" sz="quarter" idx="12"/>
          </p:nvPr>
        </p:nvSpPr>
        <p:spPr/>
        <p:txBody>
          <a:bodyPr/>
          <a:lstStyle/>
          <a:p>
            <a:r>
              <a:rPr lang="en-US" dirty="0">
                <a:solidFill>
                  <a:srgbClr val="000000"/>
                </a:solidFill>
              </a:rPr>
              <a:t>© 2013 Microsoft Corporation. All rights reserved. Microsoft, Windows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25</a:t>
            </a:fld>
            <a:endParaRPr lang="en-US" dirty="0"/>
          </a:p>
        </p:txBody>
      </p:sp>
      <p:sp>
        <p:nvSpPr>
          <p:cNvPr id="8" name="Rectangle 7"/>
          <p:cNvSpPr/>
          <p:nvPr/>
        </p:nvSpPr>
        <p:spPr>
          <a:xfrm>
            <a:off x="381000" y="971788"/>
            <a:ext cx="2971800" cy="1348061"/>
          </a:xfrm>
          <a:prstGeom prst="rect">
            <a:avLst/>
          </a:prstGeom>
        </p:spPr>
        <p:txBody>
          <a:bodyPr wrap="square">
            <a:spAutoFit/>
          </a:bodyPr>
          <a:lstStyle/>
          <a:p>
            <a:pPr marL="57148" indent="-57148">
              <a:spcAft>
                <a:spcPts val="600"/>
              </a:spcAft>
              <a:buNone/>
            </a:pPr>
            <a:r>
              <a:rPr lang="en-US" sz="900" b="1" dirty="0">
                <a:solidFill>
                  <a:srgbClr val="FF0000"/>
                </a:solidFill>
                <a:latin typeface="Arial" charset="0"/>
                <a:cs typeface="Arial" charset="0"/>
              </a:rPr>
              <a:t>Start Time xx:xx / Length: </a:t>
            </a:r>
            <a:r>
              <a:rPr lang="en-US" sz="900" b="1" dirty="0">
                <a:solidFill>
                  <a:srgbClr val="FF0000"/>
                </a:solidFill>
              </a:rPr>
              <a:t>2 minutes</a:t>
            </a:r>
          </a:p>
          <a:p>
            <a:pPr marL="114300" lvl="0" indent="-114300">
              <a:lnSpc>
                <a:spcPct val="90000"/>
              </a:lnSpc>
              <a:spcAft>
                <a:spcPts val="333"/>
              </a:spcAft>
              <a:defRPr/>
            </a:pPr>
            <a:endParaRPr lang="en-US" sz="900" dirty="0">
              <a:solidFill>
                <a:srgbClr val="FF0000"/>
              </a:solidFill>
            </a:endParaRPr>
          </a:p>
          <a:p>
            <a:pPr lvl="0"/>
            <a:r>
              <a:rPr lang="en-US" sz="900" dirty="0">
                <a:solidFill>
                  <a:srgbClr val="FF0000"/>
                </a:solidFill>
              </a:rPr>
              <a:t>Review the objectives for this module. </a:t>
            </a:r>
          </a:p>
          <a:p>
            <a:pPr lvl="0"/>
            <a:endParaRPr lang="en-US" sz="900" dirty="0">
              <a:solidFill>
                <a:srgbClr val="FF0000"/>
              </a:solidFill>
            </a:endParaRPr>
          </a:p>
          <a:p>
            <a:r>
              <a:rPr lang="en-US" sz="900" dirty="0">
                <a:solidFill>
                  <a:srgbClr val="FF0000"/>
                </a:solidFill>
              </a:rPr>
              <a:t>Ask participants to use the </a:t>
            </a:r>
            <a:r>
              <a:rPr lang="en-US" sz="900" b="1" dirty="0">
                <a:solidFill>
                  <a:srgbClr val="FF0000"/>
                </a:solidFill>
              </a:rPr>
              <a:t>Text </a:t>
            </a:r>
            <a:r>
              <a:rPr lang="en-US" sz="900" dirty="0">
                <a:solidFill>
                  <a:srgbClr val="FF0000"/>
                </a:solidFill>
              </a:rPr>
              <a:t>tool to write on the screen if they had any questions about the module.  </a:t>
            </a:r>
          </a:p>
          <a:p>
            <a:pPr fontAlgn="auto">
              <a:spcBef>
                <a:spcPts val="0"/>
              </a:spcBef>
              <a:spcAft>
                <a:spcPts val="600"/>
              </a:spcAft>
              <a:defRPr/>
            </a:pPr>
            <a:endParaRPr lang="en-US" sz="800" dirty="0">
              <a:solidFill>
                <a:srgbClr val="FF0000"/>
              </a:solidFill>
              <a:latin typeface="Arial" pitchFamily="34" charset="0"/>
              <a:cs typeface="Arial" pitchFamily="34" charset="0"/>
            </a:endParaRPr>
          </a:p>
          <a:p>
            <a:pPr indent="228600" fontAlgn="auto">
              <a:spcBef>
                <a:spcPts val="0"/>
              </a:spcBef>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506787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0" indent="0">
              <a:lnSpc>
                <a:spcPct val="100000"/>
              </a:lnSpc>
              <a:buNone/>
              <a:tabLst>
                <a:tab pos="0" algn="l"/>
              </a:tabLst>
              <a:defRPr/>
            </a:pPr>
            <a:r>
              <a:rPr lang="en-US" b="1" dirty="0">
                <a:latin typeface="Arial" charset="0"/>
                <a:cs typeface="Arial" charset="0"/>
              </a:rPr>
              <a:t>Title: </a:t>
            </a:r>
            <a:r>
              <a:rPr lang="en-US" dirty="0">
                <a:latin typeface="Arial" charset="0"/>
                <a:cs typeface="Arial" charset="0"/>
              </a:rPr>
              <a:t>Objectives</a:t>
            </a:r>
            <a:endParaRPr lang="en-US" b="1" dirty="0">
              <a:latin typeface="Arial" charset="0"/>
              <a:cs typeface="Arial" charset="0"/>
            </a:endParaRPr>
          </a:p>
          <a:p>
            <a:pPr marL="0" indent="0">
              <a:lnSpc>
                <a:spcPct val="100000"/>
              </a:lnSpc>
              <a:buNone/>
              <a:tabLst>
                <a:tab pos="0" algn="l"/>
              </a:tabLst>
              <a:defRPr/>
            </a:pPr>
            <a:r>
              <a:rPr lang="en-US" b="1" dirty="0">
                <a:latin typeface="Arial" charset="0"/>
                <a:cs typeface="Arial" charset="0"/>
              </a:rPr>
              <a:t>Length: </a:t>
            </a:r>
            <a:r>
              <a:rPr lang="en-US" dirty="0">
                <a:latin typeface="Segoe UI"/>
                <a:cs typeface="Segoe UI"/>
              </a:rPr>
              <a:t>5</a:t>
            </a:r>
            <a:r>
              <a:rPr lang="en-US" dirty="0"/>
              <a:t> minutes</a:t>
            </a:r>
          </a:p>
          <a:p>
            <a:pPr marL="0" indent="0">
              <a:lnSpc>
                <a:spcPct val="100000"/>
              </a:lnSpc>
              <a:buNone/>
              <a:tabLst>
                <a:tab pos="0" algn="l"/>
              </a:tabLst>
              <a:defRPr/>
            </a:pPr>
            <a:r>
              <a:rPr lang="en-US" b="1" dirty="0"/>
              <a:t>Participant Notes: </a:t>
            </a:r>
            <a:endParaRPr lang="en-US" dirty="0"/>
          </a:p>
          <a:p>
            <a:r>
              <a:rPr lang="en-GB" dirty="0"/>
              <a:t>After completing this module, you will be able to:</a:t>
            </a:r>
          </a:p>
          <a:p>
            <a:pPr marL="171450" indent="-171450">
              <a:spcAft>
                <a:spcPts val="600"/>
              </a:spcAft>
              <a:buFont typeface="Arial" panose="020B0604020202020204" pitchFamily="34" charset="0"/>
              <a:buChar char="•"/>
            </a:pPr>
            <a:r>
              <a:rPr lang="en-US" dirty="0"/>
              <a:t>Identify common security patterns for modern application development.</a:t>
            </a:r>
            <a:br>
              <a:rPr lang="en-US" dirty="0">
                <a:latin typeface="Segoe UI"/>
                <a:cs typeface="Segoe UI"/>
              </a:rPr>
            </a:br>
            <a:endParaRPr lang="en-US" dirty="0">
              <a:latin typeface="Segoe UI"/>
              <a:cs typeface="Segoe UI"/>
            </a:endParaRPr>
          </a:p>
          <a:p>
            <a:pPr marL="0" indent="0">
              <a:spcAft>
                <a:spcPts val="600"/>
              </a:spcAft>
              <a:buNone/>
            </a:pPr>
            <a:r>
              <a:rPr lang="en-US" dirty="0"/>
              <a:t>Make sure you address what this course will NOT cover based</a:t>
            </a:r>
            <a:r>
              <a:rPr lang="en-US" baseline="0" dirty="0"/>
              <a:t> on experience.</a:t>
            </a:r>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Date Placeholder 4"/>
          <p:cNvSpPr>
            <a:spLocks noGrp="1"/>
          </p:cNvSpPr>
          <p:nvPr>
            <p:ph type="dt" idx="11"/>
          </p:nvPr>
        </p:nvSpPr>
        <p:spPr/>
        <p:txBody>
          <a:bodyPr/>
          <a:lstStyle/>
          <a:p>
            <a:fld id="{DF95B085-9A9D-4465-9F32-577AE9763677}" type="datetime1">
              <a:rPr lang="en-US" smtClean="0"/>
              <a:t>8/11/2016</a:t>
            </a:fld>
            <a:endParaRPr lang="en-US" dirty="0"/>
          </a:p>
        </p:txBody>
      </p:sp>
      <p:sp>
        <p:nvSpPr>
          <p:cNvPr id="6" name="Footer Placeholder 5"/>
          <p:cNvSpPr>
            <a:spLocks noGrp="1"/>
          </p:cNvSpPr>
          <p:nvPr>
            <p:ph type="ftr" sz="quarter" idx="12"/>
          </p:nvPr>
        </p:nvSpPr>
        <p:spPr/>
        <p:txBody>
          <a:bodyPr/>
          <a:lstStyle/>
          <a:p>
            <a:r>
              <a:rPr lang="en-US" sz="400" dirty="0">
                <a:solidFill>
                  <a:srgbClr val="000000"/>
                </a:solidFill>
              </a:rPr>
              <a:t>© 2013 Microsoft Corporation. All rights reserved. Microsoft, Windows and other product names are or may be registered trademarks and/or trademarks in the U.S. and/or other countries.</a:t>
            </a:r>
          </a:p>
          <a:p>
            <a:r>
              <a:rPr lang="en-US" sz="4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solidFill>
                  <a:srgbClr val="000000"/>
                </a:solidFill>
              </a:rPr>
            </a:br>
            <a:r>
              <a:rPr lang="en-US" sz="400" dirty="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2</a:t>
            </a:fld>
            <a:endParaRPr lang="en-US" dirty="0"/>
          </a:p>
        </p:txBody>
      </p:sp>
      <p:sp>
        <p:nvSpPr>
          <p:cNvPr id="8" name="Rectangle 7"/>
          <p:cNvSpPr/>
          <p:nvPr/>
        </p:nvSpPr>
        <p:spPr>
          <a:xfrm>
            <a:off x="381000" y="971789"/>
            <a:ext cx="2971800" cy="784828"/>
          </a:xfrm>
          <a:prstGeom prst="rect">
            <a:avLst/>
          </a:prstGeom>
        </p:spPr>
        <p:txBody>
          <a:bodyPr wrap="square" lIns="91438" tIns="45719" rIns="91438" bIns="45719">
            <a:spAutoFit/>
          </a:bodyPr>
          <a:lstStyle/>
          <a:p>
            <a:pPr>
              <a:tabLst>
                <a:tab pos="0" algn="l"/>
              </a:tabLst>
              <a:defRPr/>
            </a:pPr>
            <a:r>
              <a:rPr lang="en-US" sz="900" b="1" dirty="0">
                <a:solidFill>
                  <a:srgbClr val="FF0000"/>
                </a:solidFill>
                <a:latin typeface="Arial" charset="0"/>
                <a:cs typeface="Arial" charset="0"/>
              </a:rPr>
              <a:t>Start Time xx:xx / Length: </a:t>
            </a:r>
            <a:r>
              <a:rPr lang="en-US" sz="900" b="1" dirty="0">
                <a:solidFill>
                  <a:srgbClr val="FF0000"/>
                </a:solidFill>
              </a:rPr>
              <a:t>2 minutes</a:t>
            </a:r>
          </a:p>
          <a:p>
            <a:pPr>
              <a:spcAft>
                <a:spcPts val="600"/>
              </a:spcAft>
            </a:pPr>
            <a:endParaRPr lang="en-US" sz="900" dirty="0">
              <a:solidFill>
                <a:srgbClr val="FF0000"/>
              </a:solidFill>
            </a:endParaRPr>
          </a:p>
          <a:p>
            <a:pPr>
              <a:spcAft>
                <a:spcPts val="600"/>
              </a:spcAft>
            </a:pPr>
            <a:r>
              <a:rPr lang="en-US" sz="900" dirty="0">
                <a:solidFill>
                  <a:srgbClr val="FF0000"/>
                </a:solidFill>
              </a:rPr>
              <a:t>Review the learning objectives.</a:t>
            </a:r>
          </a:p>
          <a:p>
            <a:pPr indent="228593">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412238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The ongoing education and training of technical job roles within a software development group is critical. The appropriate investment in knowledge transfer helps organizations to react appropriately to changes in technology and the threat landscape. Because security risk is not static, the SDL places heavy emphasis on understanding the cause and effect of security vulnerabilities and requires regular evaluation of SDL processes and introduction of changes in response to new technology advancements or new threats. Data is collected to assess training effectiveness, in-process metrics are used to confirm process compliance and post-release metrics help guide future changes. Finally, the SDL requires the archival of all data necessary to service an application in a crisis. When paired with detailed security response and communication plans, an organization can provide concise and cogent guidance to all affected parties. </a:t>
            </a:r>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83590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57701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solidFill>
                  <a:schemeClr val="tx2">
                    <a:lumMod val="40000"/>
                    <a:lumOff val="60000"/>
                  </a:schemeClr>
                </a:solidFill>
                <a:cs typeface="Arial" charset="0"/>
              </a:rPr>
              <a:t>Does data magically appear? -</a:t>
            </a:r>
            <a:r>
              <a:rPr lang="en-US" b="0" baseline="0" dirty="0">
                <a:solidFill>
                  <a:schemeClr val="tx2">
                    <a:lumMod val="40000"/>
                    <a:lumOff val="60000"/>
                  </a:schemeClr>
                </a:solidFill>
                <a:cs typeface="Arial" charset="0"/>
              </a:rPr>
              <a:t> </a:t>
            </a:r>
            <a:r>
              <a:rPr lang="en-US" sz="1200" b="0" dirty="0">
                <a:solidFill>
                  <a:schemeClr val="tx2">
                    <a:lumMod val="40000"/>
                    <a:lumOff val="60000"/>
                  </a:schemeClr>
                </a:solidFill>
                <a:cs typeface="Arial" charset="0"/>
              </a:rPr>
              <a:t>Data comes from external entities or data stores</a:t>
            </a:r>
            <a:endParaRPr lang="en-US" b="0" dirty="0">
              <a:solidFill>
                <a:schemeClr val="tx2">
                  <a:lumMod val="40000"/>
                  <a:lumOff val="60000"/>
                </a:schemeClr>
              </a:solidFill>
              <a:cs typeface="Arial"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dirty="0">
                <a:solidFill>
                  <a:schemeClr val="tx2">
                    <a:lumMod val="40000"/>
                    <a:lumOff val="60000"/>
                  </a:schemeClr>
                </a:solidFill>
                <a:cs typeface="Arial" charset="0"/>
              </a:rPr>
              <a:t>Are there data sinks? - You write to a store for a reason: Someone uses it.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solidFill>
                  <a:schemeClr val="tx2">
                    <a:lumMod val="40000"/>
                    <a:lumOff val="60000"/>
                  </a:schemeClr>
                </a:solidFill>
                <a:cs typeface="Arial" charset="0"/>
              </a:rPr>
              <a:t>Data doesn’t flow magically - It goes through a process</a:t>
            </a:r>
          </a:p>
          <a:p>
            <a:r>
              <a:rPr lang="en-US" b="1" dirty="0"/>
              <a:t>Diagrams Should Not Resemble Flow charts,</a:t>
            </a:r>
            <a:r>
              <a:rPr lang="en-US" b="1" baseline="0" dirty="0"/>
              <a:t> </a:t>
            </a:r>
            <a:r>
              <a:rPr lang="en-US" b="1" dirty="0"/>
              <a:t>Class diagrams,</a:t>
            </a:r>
            <a:r>
              <a:rPr lang="en-US" b="1" baseline="0" dirty="0"/>
              <a:t> </a:t>
            </a:r>
            <a:r>
              <a:rPr lang="en-US" b="1" dirty="0"/>
              <a:t>Call graphs </a:t>
            </a:r>
            <a:r>
              <a:rPr lang="en-US" b="1" dirty="0" err="1"/>
              <a:t>etc</a:t>
            </a:r>
            <a:endParaRPr lang="en-US" b="1"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0" dirty="0">
              <a:solidFill>
                <a:schemeClr val="tx2">
                  <a:lumMod val="40000"/>
                  <a:lumOff val="60000"/>
                </a:schemeClr>
              </a:solidFill>
              <a:cs typeface="Arial" charset="0"/>
            </a:endParaRPr>
          </a:p>
          <a:p>
            <a:r>
              <a:rPr lang="en-US" dirty="0"/>
              <a:t>Mitigation </a:t>
            </a:r>
          </a:p>
          <a:p>
            <a:pPr lvl="1"/>
            <a:r>
              <a:rPr lang="en-US" dirty="0"/>
              <a:t>To address or alleviate a problem</a:t>
            </a:r>
          </a:p>
          <a:p>
            <a:r>
              <a:rPr lang="en-US" dirty="0"/>
              <a:t>Protect customers</a:t>
            </a:r>
          </a:p>
          <a:p>
            <a:r>
              <a:rPr lang="en-US" dirty="0"/>
              <a:t>Design secure software</a:t>
            </a:r>
          </a:p>
          <a:p>
            <a:endParaRPr lang="en-US" dirty="0"/>
          </a:p>
          <a:p>
            <a:r>
              <a:rPr lang="en-US" dirty="0"/>
              <a:t>Four ways to address threats</a:t>
            </a:r>
          </a:p>
          <a:p>
            <a:pPr marL="914400" lvl="1" indent="-457200">
              <a:buFont typeface="+mj-lt"/>
              <a:buAutoNum type="arabicPeriod"/>
            </a:pPr>
            <a:r>
              <a:rPr lang="en-US" dirty="0"/>
              <a:t>Redesign to eliminate</a:t>
            </a:r>
          </a:p>
          <a:p>
            <a:pPr marL="914400" lvl="1" indent="-457200">
              <a:buFont typeface="+mj-lt"/>
              <a:buAutoNum type="arabicPeriod"/>
            </a:pPr>
            <a:r>
              <a:rPr lang="en-US" dirty="0"/>
              <a:t>Apply standard mitigations</a:t>
            </a:r>
          </a:p>
          <a:p>
            <a:pPr marL="1371600" lvl="2" indent="-457200"/>
            <a:r>
              <a:rPr lang="en-US" dirty="0"/>
              <a:t>What have similar software packages done and how has that worked out for them?</a:t>
            </a:r>
          </a:p>
          <a:p>
            <a:pPr marL="914400" lvl="1" indent="-457200">
              <a:buFont typeface="+mj-lt"/>
              <a:buAutoNum type="arabicPeriod"/>
            </a:pPr>
            <a:r>
              <a:rPr lang="en-US" dirty="0"/>
              <a:t>Invent new mitigations (riskier)</a:t>
            </a:r>
          </a:p>
          <a:p>
            <a:pPr marL="914400" lvl="1" indent="-457200">
              <a:buFont typeface="+mj-lt"/>
              <a:buAutoNum type="arabicPeriod"/>
            </a:pPr>
            <a:r>
              <a:rPr lang="en-US" dirty="0"/>
              <a:t>Accept vulnerability in design</a:t>
            </a:r>
          </a:p>
          <a:p>
            <a:pPr lvl="2"/>
            <a:r>
              <a:rPr lang="en-US" dirty="0"/>
              <a:t>SDL rules about what you can accept</a:t>
            </a:r>
          </a:p>
          <a:p>
            <a:endParaRPr lang="en-US" dirty="0"/>
          </a:p>
          <a:p>
            <a:r>
              <a:rPr lang="en-US" dirty="0"/>
              <a:t>Validate the whole threat model</a:t>
            </a:r>
          </a:p>
          <a:p>
            <a:pPr lvl="1"/>
            <a:r>
              <a:rPr lang="en-US" dirty="0"/>
              <a:t>Does diagram match final code?</a:t>
            </a:r>
          </a:p>
          <a:p>
            <a:pPr lvl="1"/>
            <a:r>
              <a:rPr lang="en-US" dirty="0"/>
              <a:t>Are threats enumerated?</a:t>
            </a:r>
          </a:p>
          <a:p>
            <a:pPr lvl="1"/>
            <a:r>
              <a:rPr lang="en-US" dirty="0"/>
              <a:t>Minimum: STRIDE per element that touches a trust boundary</a:t>
            </a:r>
          </a:p>
          <a:p>
            <a:pPr lvl="1"/>
            <a:r>
              <a:rPr lang="en-US" dirty="0"/>
              <a:t>Has Test / QA reviewed the model?</a:t>
            </a:r>
          </a:p>
          <a:p>
            <a:pPr lvl="2"/>
            <a:r>
              <a:rPr lang="en-US" dirty="0"/>
              <a:t> Tester approach often finds issues with threat model or details</a:t>
            </a:r>
          </a:p>
          <a:p>
            <a:pPr lvl="1"/>
            <a:r>
              <a:rPr lang="en-US" dirty="0"/>
              <a:t>Is each threat mitigated?</a:t>
            </a:r>
          </a:p>
          <a:p>
            <a:pPr lvl="1"/>
            <a:r>
              <a:rPr lang="en-US" dirty="0"/>
              <a:t>Are mitigations done right?</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200" b="0" dirty="0">
              <a:solidFill>
                <a:schemeClr val="tx2">
                  <a:lumMod val="40000"/>
                  <a:lumOff val="60000"/>
                </a:schemeClr>
              </a:solidFill>
              <a:cs typeface="Arial" charset="0"/>
            </a:endParaRPr>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907601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a:lnSpc>
                <a:spcPct val="115000"/>
              </a:lnSpc>
              <a:spcAft>
                <a:spcPts val="1057"/>
              </a:spcAft>
            </a:pPr>
            <a:r>
              <a:rPr lang="en-US" sz="1300" b="1" dirty="0">
                <a:latin typeface="Segoe UI" panose="020B0502040204020203" pitchFamily="34" charset="0"/>
                <a:ea typeface="Segoe UI" panose="020B0502040204020203" pitchFamily="34" charset="0"/>
                <a:cs typeface="Segoe UI" panose="020B0502040204020203" pitchFamily="34" charset="0"/>
              </a:rPr>
              <a:t>Slide title: </a:t>
            </a:r>
            <a:r>
              <a:rPr lang="en-US" sz="1300" dirty="0">
                <a:latin typeface="Segoe UI" panose="020B0502040204020203" pitchFamily="34" charset="0"/>
                <a:ea typeface="Segoe UI" panose="020B0502040204020203" pitchFamily="34" charset="0"/>
                <a:cs typeface="Segoe UI" panose="020B0502040204020203" pitchFamily="34" charset="0"/>
              </a:rPr>
              <a:t>Data security</a:t>
            </a:r>
          </a:p>
          <a:p>
            <a:pPr marL="0" marR="0" lvl="0" indent="0" algn="l" defTabSz="966612" rtl="0" eaLnBrk="1" fontAlgn="auto" latinLnBrk="0" hangingPunct="1">
              <a:lnSpc>
                <a:spcPct val="115000"/>
              </a:lnSpc>
              <a:spcBef>
                <a:spcPts val="0"/>
              </a:spcBef>
              <a:spcAft>
                <a:spcPts val="1057"/>
              </a:spcAft>
              <a:buClrTx/>
              <a:buSzTx/>
              <a:buFontTx/>
              <a:buNone/>
              <a:tabLst/>
              <a:defRPr/>
            </a:pPr>
            <a:r>
              <a:rPr kumimoji="0" lang="en-IN" sz="1400" b="0" i="0" u="none" strike="noStrike" kern="1200" cap="none" spc="0" normalizeH="0" baseline="0" noProof="0">
                <a:ln>
                  <a:noFill/>
                </a:ln>
                <a:solidFill>
                  <a:srgbClr val="FFFFFF"/>
                </a:solidFill>
                <a:effectLst/>
                <a:uLnTx/>
                <a:uFillTx/>
                <a:latin typeface="Segoe UI Light"/>
              </a:rPr>
              <a:t>Azure </a:t>
            </a:r>
            <a:r>
              <a:rPr kumimoji="0" lang="en-IN" sz="1400" b="0" i="0" u="none" strike="noStrike" kern="1200" cap="none" spc="0" normalizeH="0" baseline="0" noProof="0" dirty="0">
                <a:ln>
                  <a:noFill/>
                </a:ln>
                <a:solidFill>
                  <a:srgbClr val="FFFFFF"/>
                </a:solidFill>
                <a:effectLst/>
                <a:uLnTx/>
                <a:uFillTx/>
                <a:latin typeface="Segoe UI Light"/>
              </a:rPr>
              <a:t>provides customers with strong data security – both by default and as customer options.</a:t>
            </a:r>
          </a:p>
          <a:p>
            <a:r>
              <a:rPr lang="en-US" sz="1300" dirty="0"/>
              <a:t>Technological safeguards, such as encrypted communications, and operation processes help keep Customer Data secure. Customers have the flexibility to implement additional encryption and manage their own keys.</a:t>
            </a:r>
          </a:p>
          <a:p>
            <a:pPr marL="181240" marR="0" indent="-1812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1" dirty="0"/>
              <a:t>Data segregation/isolation.</a:t>
            </a:r>
            <a:r>
              <a:rPr lang="en-US" sz="1300" dirty="0"/>
              <a:t> </a:t>
            </a:r>
            <a:r>
              <a:rPr lang="en-US" sz="1200" kern="1200" dirty="0">
                <a:solidFill>
                  <a:schemeClr val="tx1"/>
                </a:solidFill>
                <a:effectLst/>
                <a:latin typeface="Segoe UI" panose="020B0502040204020203" pitchFamily="34" charset="0"/>
                <a:ea typeface="+mn-ea"/>
                <a:cs typeface="+mn-cs"/>
              </a:rPr>
              <a:t>Azure is a multi-tenant service, meaning that multiple customers’ deployments and virtual machines are stored on the same physical hardware. Azure uses logical isolation to segregate each customer’s data from that of others. This provides the scale and economic benefits of multitenant services while rigorously preventing customers from accessing one another’s data.</a:t>
            </a:r>
          </a:p>
          <a:p>
            <a:pPr marL="181240" indent="-181240">
              <a:buFont typeface="Arial" panose="020B0604020202020204" pitchFamily="34" charset="0"/>
              <a:buChar char="•"/>
            </a:pPr>
            <a:r>
              <a:rPr lang="en-US" sz="1300" b="1" dirty="0"/>
              <a:t>Data at rest. </a:t>
            </a:r>
            <a:r>
              <a:rPr lang="en-US" sz="1200" kern="1200" dirty="0">
                <a:solidFill>
                  <a:schemeClr val="tx1"/>
                </a:solidFill>
                <a:effectLst/>
                <a:latin typeface="Segoe UI" panose="020B0502040204020203" pitchFamily="34" charset="0"/>
                <a:ea typeface="+mn-ea"/>
                <a:cs typeface="+mn-cs"/>
              </a:rPr>
              <a:t>Customers are responsible for ensuring that data stored in Azure is encrypted in accordance with their standards. Azure offers a wide range of encryption capabilities, giving customers the flexibility to choose the solution that best meets their needs.</a:t>
            </a:r>
          </a:p>
          <a:p>
            <a:pPr marL="181240" indent="-181240">
              <a:buFont typeface="Arial" panose="020B0604020202020204" pitchFamily="34" charset="0"/>
              <a:buChar char="•"/>
            </a:pPr>
            <a:r>
              <a:rPr lang="en-US" sz="1400" b="1" dirty="0">
                <a:effectLst/>
              </a:rPr>
              <a:t>Data in transit. </a:t>
            </a:r>
            <a:r>
              <a:rPr lang="en-US" sz="1200" kern="1200" dirty="0">
                <a:solidFill>
                  <a:schemeClr val="tx1"/>
                </a:solidFill>
                <a:effectLst/>
                <a:latin typeface="Segoe UI" panose="020B0502040204020203" pitchFamily="34" charset="0"/>
                <a:ea typeface="+mn-ea"/>
                <a:cs typeface="+mn-cs"/>
              </a:rPr>
              <a:t>For data in transit, customers can enable encryption for traffic between their own VMs and end users. Azure protects data in transit to or from outside components, as well as data in transit internally, such as between two virtual networks. Azure uses industry standard transport protocols such as TLS between user devices and Microsoft datacenters, and within datacenters themselves. </a:t>
            </a:r>
            <a:endParaRPr lang="en-US" sz="1400" dirty="0">
              <a:effectLst/>
            </a:endParaRPr>
          </a:p>
          <a:p>
            <a:pPr marL="181240" marR="0" indent="-1812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1" dirty="0"/>
              <a:t>Encryption management. </a:t>
            </a:r>
            <a:r>
              <a:rPr lang="en-US" sz="1200" kern="1200" dirty="0">
                <a:solidFill>
                  <a:schemeClr val="tx1"/>
                </a:solidFill>
                <a:effectLst/>
                <a:latin typeface="Segoe UI" panose="020B0502040204020203" pitchFamily="34" charset="0"/>
                <a:ea typeface="+mn-ea"/>
                <a:cs typeface="+mn-cs"/>
              </a:rPr>
              <a:t>Encryption of data in storage and in transit can be used by Azure</a:t>
            </a:r>
            <a:r>
              <a:rPr lang="en-US" sz="1200" kern="1200" baseline="0" dirty="0">
                <a:solidFill>
                  <a:schemeClr val="tx1"/>
                </a:solidFill>
                <a:effectLst/>
                <a:latin typeface="Segoe UI" panose="020B0502040204020203" pitchFamily="34" charset="0"/>
                <a:ea typeface="+mn-ea"/>
                <a:cs typeface="+mn-cs"/>
              </a:rPr>
              <a:t> </a:t>
            </a:r>
            <a:r>
              <a:rPr lang="en-US" sz="1200" kern="1200" dirty="0">
                <a:solidFill>
                  <a:schemeClr val="tx1"/>
                </a:solidFill>
                <a:effectLst/>
                <a:latin typeface="Segoe UI" panose="020B0502040204020203" pitchFamily="34" charset="0"/>
                <a:ea typeface="+mn-ea"/>
                <a:cs typeface="+mn-cs"/>
              </a:rPr>
              <a:t>customers align with best practices for ensuring confidentiality and integrity of data. It is straightforward for customers to configure their Azure cloud services to use SSL to protect communications from the Internet and even between their Azure hosted VMs.</a:t>
            </a:r>
          </a:p>
          <a:p>
            <a:pPr marL="181240" indent="-181240">
              <a:buFont typeface="Arial" panose="020B0604020202020204" pitchFamily="34" charset="0"/>
              <a:buChar char="•"/>
            </a:pPr>
            <a:r>
              <a:rPr lang="en-US" sz="1300" b="1" dirty="0"/>
              <a:t>Data redundancy. </a:t>
            </a:r>
            <a:r>
              <a:rPr lang="en-US" sz="1200" kern="1200" dirty="0">
                <a:solidFill>
                  <a:schemeClr val="tx1"/>
                </a:solidFill>
                <a:effectLst/>
                <a:latin typeface="Segoe UI" panose="020B0502040204020203" pitchFamily="34" charset="0"/>
                <a:ea typeface="+mn-ea"/>
                <a:cs typeface="+mn-cs"/>
              </a:rPr>
              <a:t>Microsoft ensures data is protected in the event of a cyberattack or physical damage to a datacenter. Customers may opt for in-country storage for compliance or latency considerations or out-of-country storage for security or disaster recovery purposes. Data may be replicated within a selected geographic area for redundancy, but will not be transmitted outside it.</a:t>
            </a:r>
            <a:r>
              <a:rPr lang="en-US" sz="900" kern="1200" dirty="0">
                <a:solidFill>
                  <a:schemeClr val="tx1"/>
                </a:solidFill>
                <a:effectLst/>
                <a:latin typeface="Segoe UI Light" pitchFamily="34" charset="0"/>
                <a:ea typeface="+mn-ea"/>
                <a:cs typeface="+mn-cs"/>
              </a:rPr>
              <a:t> </a:t>
            </a:r>
          </a:p>
          <a:p>
            <a:pPr marL="181240" indent="-181240">
              <a:buFont typeface="Arial" panose="020B0604020202020204" pitchFamily="34" charset="0"/>
              <a:buChar char="•"/>
            </a:pPr>
            <a:r>
              <a:rPr lang="en-US" sz="1300" b="1" dirty="0"/>
              <a:t>Data destruction.</a:t>
            </a:r>
            <a:r>
              <a:rPr lang="en-US" sz="1300" dirty="0"/>
              <a:t> </a:t>
            </a:r>
            <a:r>
              <a:rPr lang="en-US" sz="1200" kern="1200" dirty="0">
                <a:solidFill>
                  <a:schemeClr val="tx1"/>
                </a:solidFill>
                <a:effectLst/>
                <a:latin typeface="Segoe UI" panose="020B0502040204020203" pitchFamily="34" charset="0"/>
                <a:ea typeface="+mn-ea"/>
                <a:cs typeface="+mn-cs"/>
              </a:rPr>
              <a:t>When customers delete data or leave Azure, Microsoft follows strict standards for overwriting storage resources before reuse, as well physical destruction of decommissioned hardware. Microsoft executes a complete deletion of data on customer request and on contract termination.</a:t>
            </a:r>
          </a:p>
          <a:p>
            <a:pPr marL="181240" indent="-181240">
              <a:buFont typeface="Arial" panose="020B0604020202020204" pitchFamily="34" charset="0"/>
              <a:buChar char="•"/>
            </a:pPr>
            <a:endParaRPr lang="en-US" dirty="0">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a:p>
        </p:txBody>
      </p:sp>
    </p:spTree>
    <p:extLst>
      <p:ext uri="{BB962C8B-B14F-4D97-AF65-F5344CB8AC3E}">
        <p14:creationId xmlns:p14="http://schemas.microsoft.com/office/powerpoint/2010/main" val="252429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Light" pitchFamily="34" charset="0"/>
                <a:ea typeface="+mn-ea"/>
                <a:cs typeface="+mn-cs"/>
              </a:rPr>
              <a:t>Data location: </a:t>
            </a:r>
            <a:r>
              <a:rPr lang="en-US" dirty="0">
                <a:ln>
                  <a:noFill/>
                </a:ln>
                <a:solidFill>
                  <a:schemeClr val="tx2"/>
                </a:solidFill>
              </a:rPr>
              <a:t>Customers can specify the geographic areas where their customer data is stored. </a:t>
            </a:r>
            <a:r>
              <a:rPr lang="en-US" sz="1200" kern="1200" dirty="0">
                <a:solidFill>
                  <a:schemeClr val="tx1"/>
                </a:solidFill>
                <a:effectLst/>
                <a:latin typeface="Segoe UI Light" pitchFamily="34" charset="0"/>
                <a:ea typeface="+mn-ea"/>
                <a:cs typeface="+mn-cs"/>
              </a:rPr>
              <a:t>Microsoft will not transfer data outside where the customer specifies, except where necessary to provide support, troubleshoot, or comply with local legal requirements. </a:t>
            </a:r>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Data access: </a:t>
            </a:r>
            <a:r>
              <a:rPr lang="en-US" sz="1200" kern="1200" dirty="0">
                <a:solidFill>
                  <a:schemeClr val="tx1"/>
                </a:solidFill>
                <a:effectLst/>
                <a:latin typeface="Segoe UI Light" pitchFamily="34" charset="0"/>
                <a:ea typeface="+mn-ea"/>
                <a:cs typeface="+mn-cs"/>
              </a:rPr>
              <a:t>Access to customer data by Microsoft personnel is restricted, and granted only when necessary for support, then revoked when no longer needed. Customers can also view access and usage reports.</a:t>
            </a:r>
            <a:endParaRPr lang="en-US" sz="1200" b="1" kern="120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b="1" kern="1200" dirty="0">
                <a:solidFill>
                  <a:schemeClr val="tx1"/>
                </a:solidFill>
                <a:effectLst/>
                <a:latin typeface="Segoe UI Light" pitchFamily="34" charset="0"/>
                <a:ea typeface="+mn-ea"/>
                <a:cs typeface="+mn-cs"/>
              </a:rPr>
              <a:t>Data protection: </a:t>
            </a:r>
            <a:r>
              <a:rPr lang="en-US" sz="1200" dirty="0"/>
              <a:t>Technical safeguards help keep Customer Data secure; </a:t>
            </a:r>
            <a:r>
              <a:rPr lang="en-US" sz="1200" kern="1200" dirty="0">
                <a:solidFill>
                  <a:schemeClr val="tx1"/>
                </a:solidFill>
                <a:effectLst/>
                <a:latin typeface="Segoe UI Light" pitchFamily="34" charset="0"/>
                <a:ea typeface="+mn-ea"/>
                <a:cs typeface="+mn-cs"/>
              </a:rPr>
              <a:t>Azure gives customers the flexibility to implement additional encryption and manage their own keys. Microsoft Azure Key Vault offers an easy, cost-effective way to safeguard keys and other secrets in the cloud using Hardware Security Modules (HSMs).</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b="1" kern="1200" dirty="0">
                <a:solidFill>
                  <a:schemeClr val="tx1"/>
                </a:solidFill>
                <a:effectLst/>
                <a:latin typeface="Segoe UI Light" pitchFamily="34" charset="0"/>
                <a:ea typeface="+mn-ea"/>
                <a:cs typeface="+mn-cs"/>
              </a:rPr>
              <a:t>Additional</a:t>
            </a:r>
            <a:r>
              <a:rPr lang="en-US" sz="1200" b="1" kern="1200" baseline="0" dirty="0">
                <a:solidFill>
                  <a:schemeClr val="tx1"/>
                </a:solidFill>
                <a:effectLst/>
                <a:latin typeface="Segoe UI Light" pitchFamily="34" charset="0"/>
                <a:ea typeface="+mn-ea"/>
                <a:cs typeface="+mn-cs"/>
              </a:rPr>
              <a:t> details:</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b="1" kern="1200" dirty="0">
                <a:solidFill>
                  <a:schemeClr val="tx1"/>
                </a:solidFill>
                <a:effectLst/>
                <a:latin typeface="Segoe UI Light" pitchFamily="34" charset="0"/>
                <a:ea typeface="+mn-ea"/>
                <a:cs typeface="+mn-cs"/>
              </a:rPr>
              <a:t>Data location Slide script: </a:t>
            </a:r>
            <a:r>
              <a:rPr lang="en-US" sz="1200" kern="1200" dirty="0">
                <a:solidFill>
                  <a:schemeClr val="tx1"/>
                </a:solidFill>
                <a:effectLst/>
                <a:latin typeface="Segoe UI Light" pitchFamily="34" charset="0"/>
                <a:ea typeface="+mn-ea"/>
                <a:cs typeface="+mn-cs"/>
              </a:rPr>
              <a:t> Explain how Microsoft Azure makes multiple copies of your data in each location – so even if you have your data in one location, you still have 3 different copies.</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Control over data location. For many customers, knowing and controlling the location of their data can be an important element of data privacy compliance and governance. Microsoft Azure customers can specify the geographic areas where their customer data is stored. Data may be replicated within a geographic area for redundancy, but will not be transmitted outside it. When customers delete data or leave Microsoft Azure, Microsoft follows strict standards for overwriting storage resources before reuse, as well physically destruction of decommissioned hardware. Microsoft Azure replicates data both locally and to different physical locations. </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To guard against hardware failures and improve availability, every blob is replicated across three computers in a Microsoft Azure datacenter.</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To ensure more robust backup, Windows offers geo-replicated storage</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Microsoft may transfer Customer Data within a geo (e.g., within Europe) for data redundancy or other purposes. For example, Azure replicates Blob and Table data between two regions within the same geo for enhanced data durability in case of a major data center disaster. Microsoft will not transfer Customer Data outside the geo(s) customer specifies (for example, from Europe to U.S. or from U.S. to Asia) except where necessary for Microsoft to provide customer support, troubleshoot the service, or comply with legal requirements; or where customer configures the account to enable such transfer of Customer Data.</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When customers entrust their data to Microsoft, they are not giving up control. For many customers, knowing and controlling the location of their data can be an important element of data privacy, compliance, and governance. Microsoft Azure offers an ever-expanding network of data centers across the globe. Most Azure services permit customers to specify the particular geography where their customer data will be stored. Data may be replicated within a selected geographic area for redundancy, but will not be transmitted outside it.</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b="1" kern="1200" dirty="0">
                <a:solidFill>
                  <a:schemeClr val="tx1"/>
                </a:solidFill>
                <a:effectLst/>
                <a:latin typeface="Segoe UI Light" pitchFamily="34" charset="0"/>
                <a:ea typeface="+mn-ea"/>
                <a:cs typeface="+mn-cs"/>
              </a:rPr>
              <a:t>Data Access Slide script: </a:t>
            </a:r>
            <a:r>
              <a:rPr lang="en-US" sz="1200" kern="1200" dirty="0">
                <a:solidFill>
                  <a:schemeClr val="tx1"/>
                </a:solidFill>
                <a:effectLst/>
                <a:latin typeface="Segoe UI Light" pitchFamily="34" charset="0"/>
                <a:ea typeface="+mn-ea"/>
                <a:cs typeface="+mn-cs"/>
              </a:rPr>
              <a:t>Role-Based Access Control. Azure role-based access control enables customers to grant appropriate access to Azure AD users, groups, and services, by assigning roles to them on a subscription or resource group or individual resource level. The assigned role defines the level of access that the users, groups, or services have on the Azure resource. </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Restricted data access and use. Access to customer data by Microsoft personnel is restricted. Customer Data is only accessed when necessary to support the customer’s use of Microsoft Azure. This may include troubleshooting aimed at preventing, detecting or repairing problems affecting the operation of Microsoft Azure and the improvement of features that involve the detection of, and protection against, emerging and evolving threats to the user (such as malware or spam). When granted, access is carefully controlled and logged. Strong authentication, including the use of multi-factor authentication, helps limit access to authorized personnel only. Access is revoked as soon as it is no longer needed. </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Microsoft employee access management. Access to customer data by Microsoft personnel is restricted. Customer data is only accessed when necessary to support the customer’s use of Azure. This may include troubleshooting aimed at preventing, detecting, or repairing problems affecting the operation of Azure and the improvement of features that involve the detection of, and protection against, emerging and evolving threats to the user (such as malware or spam).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Contractual commitments. Microsoft is unique among major cloud service providers in providing cloud-service-specific privacy statements and making strong contractual commitments to safeguard customer data and protect privacy. Microsoft makes the standard contractual clauses created by the European Union (known as the “EU Model Clauses”) available to enterprise customers to provide additional contractual guarantees concerning transfers of personal data. Recently, Brad Smith announced that Microsoft’s cloud contracts have been validated by European Union data protection authorities as meeting the rigorous privacy standards that regulate companies operating in E.U. member states.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b="1" kern="1200" dirty="0">
                <a:solidFill>
                  <a:schemeClr val="tx1"/>
                </a:solidFill>
                <a:effectLst/>
                <a:latin typeface="Segoe UI Light" pitchFamily="34" charset="0"/>
                <a:ea typeface="+mn-ea"/>
                <a:cs typeface="+mn-cs"/>
              </a:rPr>
              <a:t>Restricted data access slide script: </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Restricted access by Microsoft personnel. Access to customer data by Microsoft personnel is restricted. Customer data is only accessed when necessary to support the customer’s use of Azure. This may include troubleshooting aimed at preventing, detecting, or repairing problems affecting the operation of Azure and the improvement of features that involve the detection of, and protection against, emerging and evolving threats to the user (such as malware or spam). When granted, access is controlled and logged. Strong authentication, including the use of multi-factor authentication, helps limit access to authorized personnel only. Access is revoked as soon as it is no longer needed.</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Strong Authentication. Microsoft Azure provides Multi-Factor Authentication (MFA) that delivers strong authentication via a range of easy verification options—phone call, text message, or mobile app notification—enabling users to choose the method they prefer.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Contractual commitments. Microsoft is unique among major cloud service providers in providing cloud-service-specific privacy statements and making strong contractual commitments to safeguard customer data and protect privacy. Microsoft makes the standard contractual clauses created by the European Union (known as the “EU Model Clauses”) available to enterprise customers to provide additional contractual guarantees concerning transfers of personal data. </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ISO/IEC 27018 certification. Microsoft Azure services have incorporated the controls that embody ISO/IEC 27018, including a prohibition on the use of customer data for advertising and marketing purposes without the customer’s express consent. Microsoft will not use customer data for purposes unrelated to providing the cloud service. </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Restricted data access and use. Access to customer data by Microsoft personnel is restricted. Customer Data is only accessed when necessary to support the customer’s use of Windows Azure. This may include troubleshooting aimed at preventing, detecting or repairing problems affecting the operation of Windows Azure and the improvement of features that involve the detection of, and protection against, emerging and evolving threats to the user (such as malware or spam). When granted, access is carefully controlled and logged. Strong authentication, including the use of multi-factor authentication, helps limit access to authorized personnel only. Access is revoked as soon as it is no longer needed. Azure does NOT share Customer Data with its advertiser-supported services, nor is customer data mined for advertising.</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Notification of lawful requests for information. Microsoft does not disclose customer data to law enforcement unless required by law, and will notify customers when compelled to disclose. The Law Enforcement Request Report discloses details of requests every 6 months.</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Transparency and simplicity of data use policies. Microsoft keeps customers informed about the processes to protect data privacy and security, including practices and policies. Microsoft also provides the summaries of independent audits of services, which help customers pursue their own compliance.</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a:p>
        </p:txBody>
      </p:sp>
    </p:spTree>
    <p:extLst>
      <p:ext uri="{BB962C8B-B14F-4D97-AF65-F5344CB8AC3E}">
        <p14:creationId xmlns:p14="http://schemas.microsoft.com/office/powerpoint/2010/main" val="3585082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a:lnSpc>
                <a:spcPct val="115000"/>
              </a:lnSpc>
              <a:spcAft>
                <a:spcPts val="1030"/>
              </a:spcAft>
            </a:pPr>
            <a:r>
              <a:rPr lang="en-US" b="1" dirty="0">
                <a:latin typeface="Segoe UI" panose="020B0502040204020203" pitchFamily="34" charset="0"/>
                <a:ea typeface="Segoe UI" panose="020B0502040204020203" pitchFamily="34" charset="0"/>
                <a:cs typeface="Segoe UI" panose="020B0502040204020203" pitchFamily="34" charset="0"/>
              </a:rPr>
              <a:t>Slide title: </a:t>
            </a:r>
            <a:r>
              <a:rPr lang="en-US" b="0" dirty="0"/>
              <a:t>Role-Based Access Control</a:t>
            </a:r>
            <a:endParaRPr lang="en-US" b="0" dirty="0">
              <a:latin typeface="Segoe UI" panose="020B0502040204020203" pitchFamily="34" charset="0"/>
              <a:ea typeface="Segoe UI" panose="020B0502040204020203" pitchFamily="34" charset="0"/>
              <a:cs typeface="Segoe UI" panose="020B0502040204020203" pitchFamily="34" charset="0"/>
            </a:endParaRPr>
          </a:p>
          <a:p>
            <a:pPr defTabSz="942210">
              <a:lnSpc>
                <a:spcPct val="115000"/>
              </a:lnSpc>
              <a:spcAft>
                <a:spcPts val="1030"/>
              </a:spcAft>
              <a:defRPr/>
            </a:pPr>
            <a:r>
              <a:rPr lang="en-US" b="1" dirty="0">
                <a:latin typeface="Segoe UI" panose="020B0502040204020203" pitchFamily="34" charset="0"/>
                <a:ea typeface="Segoe UI" panose="020B0502040204020203" pitchFamily="34" charset="0"/>
                <a:cs typeface="Segoe UI" panose="020B0502040204020203" pitchFamily="34" charset="0"/>
              </a:rPr>
              <a:t>Slide objectives: </a:t>
            </a:r>
            <a:r>
              <a:rPr lang="en-US" dirty="0">
                <a:latin typeface="Segoe UI" panose="020B0502040204020203" pitchFamily="34" charset="0"/>
                <a:ea typeface="Segoe UI" panose="020B0502040204020203" pitchFamily="34" charset="0"/>
                <a:cs typeface="Segoe UI" panose="020B0502040204020203" pitchFamily="34" charset="0"/>
              </a:rPr>
              <a:t>Provide an overview of data access with Microsoft Azure.</a:t>
            </a:r>
          </a:p>
          <a:p>
            <a:pPr defTabSz="942210">
              <a:lnSpc>
                <a:spcPct val="115000"/>
              </a:lnSpc>
              <a:spcAft>
                <a:spcPts val="1030"/>
              </a:spcAft>
              <a:defRPr/>
            </a:pPr>
            <a:endParaRPr lang="en-US" b="1" dirty="0">
              <a:latin typeface="Segoe UI" panose="020B0502040204020203" pitchFamily="34" charset="0"/>
              <a:ea typeface="Segoe UI" panose="020B0502040204020203" pitchFamily="34" charset="0"/>
              <a:cs typeface="Segoe UI" panose="020B0502040204020203" pitchFamily="34" charset="0"/>
            </a:endParaRPr>
          </a:p>
          <a:p>
            <a:pPr defTabSz="942210">
              <a:lnSpc>
                <a:spcPct val="115000"/>
              </a:lnSpc>
              <a:spcAft>
                <a:spcPts val="1030"/>
              </a:spcAft>
              <a:defRPr/>
            </a:pPr>
            <a:r>
              <a:rPr lang="en-US" b="1" dirty="0">
                <a:latin typeface="Segoe UI" panose="020B0502040204020203" pitchFamily="34" charset="0"/>
                <a:ea typeface="Segoe UI" panose="020B0502040204020203" pitchFamily="34" charset="0"/>
                <a:cs typeface="Segoe UI" panose="020B0502040204020203" pitchFamily="34" charset="0"/>
              </a:rPr>
              <a:t>Slide script: </a:t>
            </a:r>
            <a:endParaRPr lang="en-US" dirty="0">
              <a:latin typeface="Segoe UI" panose="020B0502040204020203" pitchFamily="34" charset="0"/>
              <a:ea typeface="Segoe UI" panose="020B0502040204020203" pitchFamily="34" charset="0"/>
              <a:cs typeface="Segoe UI" panose="020B0502040204020203" pitchFamily="34" charset="0"/>
            </a:endParaRPr>
          </a:p>
          <a:p>
            <a:pPr defTabSz="942210">
              <a:defRPr/>
            </a:pPr>
            <a:r>
              <a:rPr lang="en-US" b="1" dirty="0"/>
              <a:t>Role-Based Access Control: </a:t>
            </a:r>
            <a:r>
              <a:rPr lang="en-US" sz="1200" kern="1200" dirty="0">
                <a:solidFill>
                  <a:schemeClr val="tx1"/>
                </a:solidFill>
                <a:effectLst/>
                <a:latin typeface="Segoe UI Light" pitchFamily="34" charset="0"/>
                <a:ea typeface="+mn-ea"/>
                <a:cs typeface="+mn-cs"/>
              </a:rPr>
              <a:t>Microsoft provides an approach to restricting system access to authorized users based on role assignment, role authorization, and permission authorization. Tools in multiple Microsoft cloud services support authorization based on a user’s role, simplifying access control across defined groups of users</a:t>
            </a:r>
            <a:r>
              <a:rPr lang="en-US" dirty="0"/>
              <a:t>.</a:t>
            </a:r>
          </a:p>
          <a:p>
            <a:endParaRPr lang="en-IN"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a:p>
        </p:txBody>
      </p:sp>
    </p:spTree>
    <p:extLst>
      <p:ext uri="{BB962C8B-B14F-4D97-AF65-F5344CB8AC3E}">
        <p14:creationId xmlns:p14="http://schemas.microsoft.com/office/powerpoint/2010/main" val="1677111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defTabSz="942210">
              <a:defRPr/>
            </a:pPr>
            <a:r>
              <a:rPr lang="en-US" b="1" dirty="0"/>
              <a:t>Slide title: </a:t>
            </a:r>
            <a:r>
              <a:rPr lang="en-US" b="0" dirty="0"/>
              <a:t>Data encryption</a:t>
            </a:r>
          </a:p>
          <a:p>
            <a:pPr defTabSz="942210">
              <a:defRPr/>
            </a:pPr>
            <a:r>
              <a:rPr lang="en-US" b="1" dirty="0"/>
              <a:t>Slide objective: </a:t>
            </a:r>
            <a:r>
              <a:rPr lang="en-US" dirty="0"/>
              <a:t>Explain data encryption layers available with Microsoft Azure.</a:t>
            </a:r>
          </a:p>
          <a:p>
            <a:endParaRPr lang="en-US" b="1" dirty="0"/>
          </a:p>
          <a:p>
            <a:pPr>
              <a:spcAft>
                <a:spcPts val="600"/>
              </a:spcAft>
            </a:pPr>
            <a:r>
              <a:rPr lang="en-US" b="1" dirty="0"/>
              <a:t>Slide script:</a:t>
            </a:r>
          </a:p>
          <a:p>
            <a:pPr>
              <a:spcAft>
                <a:spcPts val="600"/>
              </a:spcAft>
            </a:pPr>
            <a:endParaRPr lang="en-US" sz="800" b="1" dirty="0"/>
          </a:p>
          <a:p>
            <a:pPr>
              <a:spcBef>
                <a:spcPts val="600"/>
              </a:spcBef>
            </a:pPr>
            <a:r>
              <a:rPr lang="en-US" b="1" dirty="0"/>
              <a:t>Application layer</a:t>
            </a:r>
          </a:p>
          <a:p>
            <a:endParaRPr lang="en-US" b="1" dirty="0"/>
          </a:p>
          <a:p>
            <a:r>
              <a:rPr lang="en-US" b="1" dirty="0"/>
              <a:t>.NET: </a:t>
            </a:r>
            <a:r>
              <a:rPr lang="en-US" dirty="0"/>
              <a:t>The .NET Framework provides implementations of many standard cryptographic algorithms. These algorithms are easy to use and have the safest possible default properties. In addition, the .NET Framework cryptography model of object inheritance, stream design, and configuration is extremely extensible.</a:t>
            </a:r>
          </a:p>
          <a:p>
            <a:r>
              <a:rPr lang="en-US" b="1" dirty="0"/>
              <a:t>SQL TDE/CLE: </a:t>
            </a:r>
            <a:r>
              <a:rPr lang="en-US" dirty="0"/>
              <a:t>Transparent data encryption (TDE) is designed to provide protection for the entire database at rest without affecting existing applications. Implementing encryption in a database traditionally involves complicated application changes such as modifying table schemas, removing functionality, and significant performance degradations. Microsoft SQL Server offers two levels of encryption: database-level and cell-level. Both use the key management hierarchy.</a:t>
            </a:r>
          </a:p>
          <a:p>
            <a:endParaRPr lang="en-US" dirty="0"/>
          </a:p>
          <a:p>
            <a:r>
              <a:rPr lang="en-US" b="1" dirty="0"/>
              <a:t>Platform Layer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tx1"/>
                </a:solidFill>
                <a:latin typeface="Segoe UI Light" pitchFamily="34" charset="0"/>
                <a:ea typeface="+mn-ea"/>
                <a:cs typeface="+mn-cs"/>
              </a:rPr>
              <a:t>SQL Azure:</a:t>
            </a:r>
            <a:r>
              <a:rPr lang="en-US" sz="1200" b="0" i="0" u="none" strike="noStrike" kern="1200" baseline="0" dirty="0">
                <a:solidFill>
                  <a:schemeClr val="tx1"/>
                </a:solidFill>
                <a:latin typeface="Segoe UI Light" pitchFamily="34" charset="0"/>
                <a:ea typeface="+mn-ea"/>
                <a:cs typeface="+mn-cs"/>
              </a:rPr>
              <a:t> </a:t>
            </a:r>
            <a:r>
              <a:rPr lang="en-US" sz="1200" dirty="0"/>
              <a:t>SQL Azure Transparent Data Encryption (TDE), Dynamic Data Masking, Row-level security (RLS), Auditing</a:t>
            </a:r>
            <a:r>
              <a:rPr lang="en-US" sz="1200" baseline="0" dirty="0"/>
              <a:t> &amp; Threat Detection</a:t>
            </a:r>
            <a:endParaRPr lang="en-US" sz="1200" dirty="0"/>
          </a:p>
          <a:p>
            <a:endParaRPr lang="en-US" sz="1200" b="0" i="0" u="none" strike="noStrike" kern="1200" baseline="0" dirty="0">
              <a:solidFill>
                <a:schemeClr val="tx1"/>
              </a:solidFill>
              <a:latin typeface="Segoe UI Light" pitchFamily="34" charset="0"/>
              <a:ea typeface="+mn-ea"/>
              <a:cs typeface="+mn-cs"/>
            </a:endParaRPr>
          </a:p>
          <a:p>
            <a:r>
              <a:rPr lang="en-US" sz="1200" b="1" i="0" u="none" strike="noStrike" kern="1200" baseline="0" dirty="0" err="1">
                <a:solidFill>
                  <a:schemeClr val="tx1"/>
                </a:solidFill>
                <a:latin typeface="Segoe UI Light" pitchFamily="34" charset="0"/>
                <a:ea typeface="+mn-ea"/>
                <a:cs typeface="+mn-cs"/>
              </a:rPr>
              <a:t>StorSimple</a:t>
            </a:r>
            <a:r>
              <a:rPr lang="en-US" sz="1200" b="1" i="0" u="none" strike="noStrike" kern="1200" baseline="0" dirty="0">
                <a:solidFill>
                  <a:schemeClr val="tx1"/>
                </a:solidFill>
                <a:latin typeface="Segoe UI Light" pitchFamily="34" charset="0"/>
                <a:ea typeface="+mn-ea"/>
                <a:cs typeface="+mn-cs"/>
              </a:rPr>
              <a:t>:</a:t>
            </a:r>
            <a:r>
              <a:rPr lang="en-US" sz="1200" b="0" i="0" u="none" strike="noStrike" kern="1200" baseline="0" dirty="0">
                <a:solidFill>
                  <a:schemeClr val="tx1"/>
                </a:solidFill>
                <a:latin typeface="Segoe UI Light" pitchFamily="34" charset="0"/>
                <a:ea typeface="+mn-ea"/>
                <a:cs typeface="+mn-cs"/>
              </a:rPr>
              <a:t> Instead of tape backup or remote replication, </a:t>
            </a:r>
            <a:r>
              <a:rPr lang="en-US" sz="1200" b="0" i="0" u="none" strike="noStrike" kern="1200" baseline="0" dirty="0" err="1">
                <a:solidFill>
                  <a:schemeClr val="tx1"/>
                </a:solidFill>
                <a:latin typeface="Segoe UI Light" pitchFamily="34" charset="0"/>
                <a:ea typeface="+mn-ea"/>
                <a:cs typeface="+mn-cs"/>
              </a:rPr>
              <a:t>StorSimple</a:t>
            </a:r>
            <a:r>
              <a:rPr lang="en-US" sz="1200" b="0" i="0" u="none" strike="noStrike" kern="1200" baseline="0" dirty="0">
                <a:solidFill>
                  <a:schemeClr val="tx1"/>
                </a:solidFill>
                <a:latin typeface="Segoe UI Light" pitchFamily="34" charset="0"/>
                <a:ea typeface="+mn-ea"/>
                <a:cs typeface="+mn-cs"/>
              </a:rPr>
              <a:t> arrays protect data automatically with cloud snapshots. Cloud snapshots are similar to local snapshots in other products, but are stored remotely in cloud storage where they can be quickly accessed online without the lengthy delays normally incurred with off-site storage.</a:t>
            </a:r>
          </a:p>
          <a:p>
            <a:endParaRPr lang="en-US" sz="1200" b="0" i="0" u="none" strike="noStrike" kern="1200" baseline="0" dirty="0">
              <a:solidFill>
                <a:schemeClr val="tx1"/>
              </a:solidFill>
              <a:latin typeface="Segoe UI Light" pitchFamily="34" charset="0"/>
              <a:ea typeface="+mn-ea"/>
              <a:cs typeface="+mn-cs"/>
            </a:endParaRPr>
          </a:p>
          <a:p>
            <a:r>
              <a:rPr lang="en-US" sz="1200" b="1" i="0" u="none" strike="noStrike" kern="1200" baseline="0" dirty="0">
                <a:solidFill>
                  <a:schemeClr val="tx1"/>
                </a:solidFill>
                <a:latin typeface="Segoe UI Light" pitchFamily="34" charset="0"/>
                <a:ea typeface="+mn-ea"/>
                <a:cs typeface="+mn-cs"/>
              </a:rPr>
              <a:t>Key Vault: </a:t>
            </a:r>
            <a:r>
              <a:rPr lang="en-US" dirty="0"/>
              <a:t>Secure key management is essential to protecting data in the cloud. With Key Vault, you can encrypt keys and small secrets like passwords with keys stored Hardware Security Modules (HSMs). For added assurance, import or generate your keys in HSMs certified to FIPS 140-2 level 2 standards – so that your keys stay within the HSM boundary. Key Vault is designed so that Microsoft does not see or extract your keys.</a:t>
            </a:r>
            <a:endParaRPr lang="en-US" sz="1200" b="0" i="0" u="none" strike="noStrike" kern="1200" baseline="0" dirty="0">
              <a:solidFill>
                <a:schemeClr val="tx1"/>
              </a:solidFill>
              <a:latin typeface="Segoe UI Light" pitchFamily="34" charset="0"/>
              <a:ea typeface="+mn-ea"/>
              <a:cs typeface="+mn-cs"/>
            </a:endParaRPr>
          </a:p>
          <a:p>
            <a:endParaRPr lang="en-US" sz="1200" b="0" i="0" u="none" strike="noStrike" kern="1200" baseline="0" dirty="0">
              <a:solidFill>
                <a:schemeClr val="tx1"/>
              </a:solidFill>
              <a:latin typeface="Segoe UI Light" pitchFamily="34" charset="0"/>
              <a:ea typeface="+mn-ea"/>
              <a:cs typeface="+mn-cs"/>
            </a:endParaRPr>
          </a:p>
          <a:p>
            <a:r>
              <a:rPr lang="en-US" sz="1200" b="1" i="0" u="none" strike="noStrike" kern="1200" baseline="0" dirty="0">
                <a:solidFill>
                  <a:schemeClr val="tx1"/>
                </a:solidFill>
                <a:latin typeface="Segoe UI Light" pitchFamily="34" charset="0"/>
                <a:ea typeface="+mn-ea"/>
                <a:cs typeface="+mn-cs"/>
              </a:rPr>
              <a:t>System Layer</a:t>
            </a:r>
          </a:p>
          <a:p>
            <a:endParaRPr lang="en-US" sz="1200" b="0" i="0" u="none" strike="noStrike" kern="1200" baseline="0" dirty="0">
              <a:solidFill>
                <a:schemeClr val="tx1"/>
              </a:solidFill>
              <a:latin typeface="Segoe UI Light" pitchFamily="34" charset="0"/>
              <a:ea typeface="+mn-ea"/>
              <a:cs typeface="+mn-cs"/>
            </a:endParaRPr>
          </a:p>
          <a:p>
            <a:r>
              <a:rPr lang="en-US" b="1" dirty="0"/>
              <a:t>BitLocker: </a:t>
            </a:r>
            <a:r>
              <a:rPr lang="en-US" dirty="0"/>
              <a:t>BitLocker Drive Encryption allows you to encrypt all data stored on the Windows operating system volume and configured data volumes. A Trusted Platform Module (TPM) is a microchip that is built into a computer. It is used to store cryptographic information, such as encryption keys. Information stored on the TPM can be more secure from external software attacks and physical theft. BitLocker uses the TPM to help protect the Windows operating system and user data and helps to ensure that a computer is not tampered with, even if it is left unattended, lost, or stolen. </a:t>
            </a:r>
          </a:p>
          <a:p>
            <a:endParaRPr lang="en-US" b="1" dirty="0"/>
          </a:p>
          <a:p>
            <a:r>
              <a:rPr lang="en-US" b="1" dirty="0"/>
              <a:t>Azure Disk Encryption for VM: </a:t>
            </a:r>
            <a:r>
              <a:rPr lang="en-US" sz="1200" b="0" i="0" kern="1200" dirty="0">
                <a:solidFill>
                  <a:schemeClr val="tx1"/>
                </a:solidFill>
                <a:effectLst/>
                <a:latin typeface="+mn-lt"/>
                <a:ea typeface="+mn-ea"/>
                <a:cs typeface="+mn-cs"/>
              </a:rPr>
              <a:t>Azure Disk Encryption is a new capability that lets you encrypt your Windows and Linux IaaS virtual machine disks. Azure Disk Encryption leverages the industry standard </a:t>
            </a:r>
            <a:r>
              <a:rPr lang="en-US" sz="1200" b="0" i="0" u="none" strike="noStrike" kern="1200" dirty="0">
                <a:solidFill>
                  <a:schemeClr val="tx1"/>
                </a:solidFill>
                <a:effectLst/>
                <a:latin typeface="+mn-lt"/>
                <a:ea typeface="+mn-ea"/>
                <a:cs typeface="+mn-cs"/>
                <a:hlinkClick r:id="rId3"/>
              </a:rPr>
              <a:t>BitLocker</a:t>
            </a:r>
            <a:r>
              <a:rPr lang="en-US" sz="1200" b="0" i="0" kern="1200" dirty="0">
                <a:solidFill>
                  <a:schemeClr val="tx1"/>
                </a:solidFill>
                <a:effectLst/>
                <a:latin typeface="+mn-lt"/>
                <a:ea typeface="+mn-ea"/>
                <a:cs typeface="+mn-cs"/>
              </a:rPr>
              <a:t> feature of Windows and the </a:t>
            </a:r>
            <a:r>
              <a:rPr lang="en-US" sz="1200" b="0" i="0" u="none" strike="noStrike" kern="1200" dirty="0">
                <a:solidFill>
                  <a:schemeClr val="tx1"/>
                </a:solidFill>
                <a:effectLst/>
                <a:latin typeface="+mn-lt"/>
                <a:ea typeface="+mn-ea"/>
                <a:cs typeface="+mn-cs"/>
                <a:hlinkClick r:id="rId4"/>
              </a:rPr>
              <a:t>DM-Crypt</a:t>
            </a:r>
            <a:r>
              <a:rPr lang="en-US" sz="1200" b="0" i="0" kern="1200" dirty="0">
                <a:solidFill>
                  <a:schemeClr val="tx1"/>
                </a:solidFill>
                <a:effectLst/>
                <a:latin typeface="+mn-lt"/>
                <a:ea typeface="+mn-ea"/>
                <a:cs typeface="+mn-cs"/>
              </a:rPr>
              <a:t> feature of Linux to provide volume encryption for the OS and the data disks. The solution is integrated with </a:t>
            </a:r>
            <a:r>
              <a:rPr lang="en-US" sz="1200" b="0" i="0" u="none" strike="noStrike" kern="1200" dirty="0">
                <a:solidFill>
                  <a:schemeClr val="tx1"/>
                </a:solidFill>
                <a:effectLst/>
                <a:latin typeface="+mn-lt"/>
                <a:ea typeface="+mn-ea"/>
                <a:cs typeface="+mn-cs"/>
                <a:hlinkClick r:id="rId5"/>
              </a:rPr>
              <a:t>Azure Key</a:t>
            </a:r>
            <a:r>
              <a:rPr lang="en-US" sz="1200" b="0" i="0" kern="1200" dirty="0">
                <a:solidFill>
                  <a:schemeClr val="tx1"/>
                </a:solidFill>
                <a:effectLst/>
                <a:latin typeface="+mn-lt"/>
                <a:ea typeface="+mn-ea"/>
                <a:cs typeface="+mn-cs"/>
              </a:rPr>
              <a:t> Vault to help you control and manage the disk encryption keys and secrets in your key vault subscription, while ensuring that all data in the virtual machine disks are encrypted at rest in your Azure storage.</a:t>
            </a:r>
          </a:p>
          <a:p>
            <a:r>
              <a:rPr lang="en-US" sz="1200" b="0" i="0" kern="1200" dirty="0">
                <a:solidFill>
                  <a:schemeClr val="tx1"/>
                </a:solidFill>
                <a:effectLst/>
                <a:latin typeface="+mn-lt"/>
                <a:ea typeface="+mn-ea"/>
                <a:cs typeface="+mn-cs"/>
              </a:rPr>
              <a:t>URL: https://azure.microsoft.com/en-us/documentation/articles/azure-security-disk-encryption/</a:t>
            </a:r>
            <a:r>
              <a:rPr lang="en-US" dirty="0"/>
              <a:t> </a:t>
            </a:r>
          </a:p>
          <a:p>
            <a:endParaRPr lang="en-US" b="1" dirty="0"/>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a:p>
        </p:txBody>
      </p:sp>
    </p:spTree>
    <p:extLst>
      <p:ext uri="{BB962C8B-B14F-4D97-AF65-F5344CB8AC3E}">
        <p14:creationId xmlns:p14="http://schemas.microsoft.com/office/powerpoint/2010/main" val="34886765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3007675837"/>
      </p:ext>
    </p:extLst>
  </p:cSld>
  <p:clrMapOvr>
    <a:masterClrMapping/>
  </p:clrMapOvr>
  <p:transition>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770615245"/>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399174368"/>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3304557476"/>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4167865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036977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740560009"/>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888046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01876495"/>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1182647812"/>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1716921213"/>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4190905863"/>
      </p:ext>
    </p:extLst>
  </p:cSld>
  <p:clrMap bg1="dk1" tx1="lt1" bg2="dk2" tx2="lt2" accent1="accent1" accent2="accent2" accent3="accent3" accent4="accent4" accent5="accent5" accent6="accent6" hlink="hlink" folHlink="folHlink"/>
  <p:sldLayoutIdLst>
    <p:sldLayoutId id="2147484583" r:id="rId1"/>
    <p:sldLayoutId id="2147484584" r:id="rId2"/>
    <p:sldLayoutId id="2147484585" r:id="rId3"/>
    <p:sldLayoutId id="2147484586" r:id="rId4"/>
    <p:sldLayoutId id="2147484587" r:id="rId5"/>
    <p:sldLayoutId id="2147484588" r:id="rId6"/>
    <p:sldLayoutId id="2147484589" r:id="rId7"/>
    <p:sldLayoutId id="2147484590" r:id="rId8"/>
    <p:sldLayoutId id="2147484591" r:id="rId9"/>
    <p:sldLayoutId id="2147484592" r:id="rId10"/>
    <p:sldLayoutId id="2147484593" r:id="rId11"/>
  </p:sldLayoutIdLst>
  <p:transition>
    <p:fade/>
  </p:transition>
  <p:hf sldNum="0" hdr="0" ft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jpeg"/><Relationship Id="rId1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4.xml"/><Relationship Id="rId16" Type="http://schemas.openxmlformats.org/officeDocument/2006/relationships/diagramColors" Target="../diagrams/colors3.xml"/><Relationship Id="rId20" Type="http://schemas.openxmlformats.org/officeDocument/2006/relationships/diagramQuickStyle" Target="../diagrams/quickStyle4.xml"/><Relationship Id="rId29" Type="http://schemas.openxmlformats.org/officeDocument/2006/relationships/diagramLayout" Target="../diagrams/layout6.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32" Type="http://schemas.microsoft.com/office/2007/relationships/diagramDrawing" Target="../diagrams/drawing6.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28" Type="http://schemas.openxmlformats.org/officeDocument/2006/relationships/diagramData" Target="../diagrams/data6.xml"/><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diagramColors" Target="../diagrams/colors6.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 Id="rId30"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a:t>Security for Modern Applications</a:t>
            </a:r>
            <a:endParaRPr lang="en-GB" dirty="0"/>
          </a:p>
        </p:txBody>
      </p:sp>
      <p:sp>
        <p:nvSpPr>
          <p:cNvPr id="7" name="Text Placeholder 6"/>
          <p:cNvSpPr>
            <a:spLocks noGrp="1"/>
          </p:cNvSpPr>
          <p:nvPr>
            <p:ph type="body" sz="quarter" idx="11"/>
          </p:nvPr>
        </p:nvSpPr>
        <p:spPr/>
        <p:txBody>
          <a:bodyPr/>
          <a:lstStyle/>
          <a:p>
            <a:endParaRPr lang="en-US"/>
          </a:p>
        </p:txBody>
      </p:sp>
      <p:sp>
        <p:nvSpPr>
          <p:cNvPr id="8" name="Text Placeholder 7"/>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27867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Data security</a:t>
            </a:r>
            <a:endParaRPr lang="en-US" dirty="0"/>
          </a:p>
        </p:txBody>
      </p:sp>
      <p:sp>
        <p:nvSpPr>
          <p:cNvPr id="2" name="Content Placeholder 1"/>
          <p:cNvSpPr>
            <a:spLocks noGrp="1"/>
          </p:cNvSpPr>
          <p:nvPr>
            <p:ph sz="quarter" idx="10"/>
          </p:nvPr>
        </p:nvSpPr>
        <p:spPr>
          <a:xfrm>
            <a:off x="268288" y="1398397"/>
            <a:ext cx="11542503" cy="4124206"/>
          </a:xfrm>
        </p:spPr>
        <p:txBody>
          <a:bodyPr/>
          <a:lstStyle/>
          <a:p>
            <a:r>
              <a:rPr lang="en-IN" dirty="0"/>
              <a:t>Data segregation</a:t>
            </a:r>
          </a:p>
          <a:p>
            <a:r>
              <a:rPr lang="en-IN" dirty="0"/>
              <a:t>Data protection At-rest and In-transit</a:t>
            </a:r>
          </a:p>
          <a:p>
            <a:r>
              <a:rPr lang="en-IN" dirty="0"/>
              <a:t>Encryption</a:t>
            </a:r>
          </a:p>
          <a:p>
            <a:r>
              <a:rPr lang="en-IN" dirty="0"/>
              <a:t>Data redundancy</a:t>
            </a:r>
          </a:p>
          <a:p>
            <a:r>
              <a:rPr lang="en-IN" dirty="0"/>
              <a:t>Data destruction</a:t>
            </a:r>
          </a:p>
          <a:p>
            <a:endParaRPr lang="en-US" dirty="0"/>
          </a:p>
        </p:txBody>
      </p:sp>
    </p:spTree>
    <p:extLst>
      <p:ext uri="{BB962C8B-B14F-4D97-AF65-F5344CB8AC3E}">
        <p14:creationId xmlns:p14="http://schemas.microsoft.com/office/powerpoint/2010/main" val="209406417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Control in Azure</a:t>
            </a:r>
            <a:endParaRPr lang="en-US" dirty="0"/>
          </a:p>
        </p:txBody>
      </p:sp>
      <p:sp>
        <p:nvSpPr>
          <p:cNvPr id="3" name="Content Placeholder 2"/>
          <p:cNvSpPr>
            <a:spLocks noGrp="1"/>
          </p:cNvSpPr>
          <p:nvPr>
            <p:ph sz="quarter" idx="10"/>
          </p:nvPr>
        </p:nvSpPr>
        <p:spPr>
          <a:xfrm>
            <a:off x="268288" y="1398397"/>
            <a:ext cx="11542503" cy="5355312"/>
          </a:xfrm>
        </p:spPr>
        <p:txBody>
          <a:bodyPr/>
          <a:lstStyle/>
          <a:p>
            <a:r>
              <a:rPr lang="en-US" sz="3200" b="1" dirty="0"/>
              <a:t>Data location </a:t>
            </a:r>
            <a:r>
              <a:rPr lang="en-US" sz="3200" dirty="0"/>
              <a:t>- </a:t>
            </a:r>
            <a:r>
              <a:rPr lang="en-IN" sz="3200" dirty="0"/>
              <a:t>Customers can specify the geographic areas where their customer data is stored</a:t>
            </a:r>
          </a:p>
          <a:p>
            <a:r>
              <a:rPr lang="en-IN" sz="3200" b="1" dirty="0"/>
              <a:t>Data access</a:t>
            </a:r>
            <a:r>
              <a:rPr lang="en-IN" sz="3200" dirty="0"/>
              <a:t> - Access to customer data by Microsoft personnel is restricted; Microsoft provides cloud-service-specific privacy statements and strong contractual commitments to safeguard Customer Data</a:t>
            </a:r>
          </a:p>
          <a:p>
            <a:r>
              <a:rPr lang="en-IN" sz="3200" b="1" dirty="0"/>
              <a:t>Data protection </a:t>
            </a:r>
            <a:r>
              <a:rPr lang="en-IN" sz="3200" dirty="0"/>
              <a:t>- Technical safeguards help keep Customer Data secure; Customers have the flexibility to implement additional encryption and manage their own keys</a:t>
            </a:r>
          </a:p>
          <a:p>
            <a:r>
              <a:rPr lang="en-US" sz="3200" b="1" dirty="0"/>
              <a:t>Access controls </a:t>
            </a:r>
            <a:r>
              <a:rPr lang="en-US" sz="3200" dirty="0"/>
              <a:t>are verified by independent audit and certifications</a:t>
            </a:r>
          </a:p>
        </p:txBody>
      </p:sp>
      <p:sp>
        <p:nvSpPr>
          <p:cNvPr id="91" name="Slide Number Placeholder 1"/>
          <p:cNvSpPr txBox="1">
            <a:spLocks/>
          </p:cNvSpPr>
          <p:nvPr/>
        </p:nvSpPr>
        <p:spPr>
          <a:xfrm>
            <a:off x="11869739" y="6565900"/>
            <a:ext cx="555596" cy="1365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800" b="0" i="0" u="none" strike="noStrike" kern="1200" cap="none" spc="0" normalizeH="0" baseline="0" noProof="0" smtClean="0">
                <a:ln>
                  <a:noFill/>
                </a:ln>
                <a:solidFill>
                  <a:srgbClr val="505050"/>
                </a:solidFill>
                <a:effectLst/>
                <a:uLnTx/>
                <a:uFillTx/>
                <a:latin typeface="Segoe U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524102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Role Based Access Control (RBAC)</a:t>
            </a:r>
            <a:endParaRPr lang="en-US" dirty="0"/>
          </a:p>
        </p:txBody>
      </p:sp>
      <p:sp>
        <p:nvSpPr>
          <p:cNvPr id="2" name="Content Placeholder 1"/>
          <p:cNvSpPr>
            <a:spLocks noGrp="1"/>
          </p:cNvSpPr>
          <p:nvPr>
            <p:ph sz="quarter" idx="10"/>
          </p:nvPr>
        </p:nvSpPr>
        <p:spPr>
          <a:xfrm>
            <a:off x="268288" y="1398397"/>
            <a:ext cx="11542503" cy="5539978"/>
          </a:xfrm>
        </p:spPr>
        <p:txBody>
          <a:bodyPr/>
          <a:lstStyle/>
          <a:p>
            <a:r>
              <a:rPr lang="en-US" dirty="0"/>
              <a:t>Allows secure </a:t>
            </a:r>
            <a:br>
              <a:rPr lang="en-US" dirty="0"/>
            </a:br>
            <a:r>
              <a:rPr lang="en-US" dirty="0"/>
              <a:t>access with granular </a:t>
            </a:r>
            <a:br>
              <a:rPr lang="en-US" dirty="0"/>
            </a:br>
            <a:r>
              <a:rPr lang="en-US" dirty="0"/>
              <a:t>permissions</a:t>
            </a:r>
          </a:p>
          <a:p>
            <a:r>
              <a:rPr lang="en-US" dirty="0"/>
              <a:t>Assignable to users,</a:t>
            </a:r>
            <a:br>
              <a:rPr lang="en-US" dirty="0"/>
            </a:br>
            <a:r>
              <a:rPr lang="en-US" dirty="0"/>
              <a:t>groups, or service </a:t>
            </a:r>
            <a:br>
              <a:rPr lang="en-US" dirty="0"/>
            </a:br>
            <a:r>
              <a:rPr lang="en-US" dirty="0"/>
              <a:t>principals</a:t>
            </a:r>
          </a:p>
          <a:p>
            <a:r>
              <a:rPr lang="en-US" dirty="0"/>
              <a:t>Built-in roles make </a:t>
            </a:r>
            <a:br>
              <a:rPr lang="en-US" dirty="0"/>
            </a:br>
            <a:r>
              <a:rPr lang="en-US" dirty="0"/>
              <a:t>it easy to get started</a:t>
            </a:r>
          </a:p>
          <a:p>
            <a:endParaRPr lang="en-US" dirty="0"/>
          </a:p>
        </p:txBody>
      </p:sp>
      <p:grpSp>
        <p:nvGrpSpPr>
          <p:cNvPr id="7" name="Group 6"/>
          <p:cNvGrpSpPr/>
          <p:nvPr/>
        </p:nvGrpSpPr>
        <p:grpSpPr>
          <a:xfrm>
            <a:off x="5137843" y="1662023"/>
            <a:ext cx="6876761" cy="3594424"/>
            <a:chOff x="4332043" y="1638076"/>
            <a:chExt cx="7593038" cy="4050547"/>
          </a:xfrm>
        </p:grpSpPr>
        <p:sp>
          <p:nvSpPr>
            <p:cNvPr id="5" name="Rectangle 4"/>
            <p:cNvSpPr/>
            <p:nvPr/>
          </p:nvSpPr>
          <p:spPr bwMode="auto">
            <a:xfrm>
              <a:off x="4332043" y="1638076"/>
              <a:ext cx="7593038" cy="405054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r" defTabSz="914038"/>
              <a:endParaRPr lang="en-US" sz="1765"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3"/>
            <a:stretch>
              <a:fillRect/>
            </a:stretch>
          </p:blipFill>
          <p:spPr>
            <a:xfrm>
              <a:off x="4430755" y="1737615"/>
              <a:ext cx="7395613" cy="3859771"/>
            </a:xfrm>
            <a:prstGeom prst="rect">
              <a:avLst/>
            </a:prstGeom>
          </p:spPr>
        </p:pic>
      </p:grpSp>
    </p:spTree>
    <p:extLst>
      <p:ext uri="{BB962C8B-B14F-4D97-AF65-F5344CB8AC3E}">
        <p14:creationId xmlns:p14="http://schemas.microsoft.com/office/powerpoint/2010/main" val="250447414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encryption</a:t>
            </a:r>
            <a:endParaRPr lang="en-US"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2223235412"/>
              </p:ext>
            </p:extLst>
          </p:nvPr>
        </p:nvGraphicFramePr>
        <p:xfrm>
          <a:off x="268288" y="1398588"/>
          <a:ext cx="11542321" cy="4638561"/>
        </p:xfrm>
        <a:graphic>
          <a:graphicData uri="http://schemas.openxmlformats.org/drawingml/2006/table">
            <a:tbl>
              <a:tblPr firstRow="1" bandRow="1">
                <a:tableStyleId>{5C22544A-7EE6-4342-B048-85BDC9FD1C3A}</a:tableStyleId>
              </a:tblPr>
              <a:tblGrid>
                <a:gridCol w="1789777">
                  <a:extLst>
                    <a:ext uri="{9D8B030D-6E8A-4147-A177-3AD203B41FA5}">
                      <a16:colId xmlns:a16="http://schemas.microsoft.com/office/drawing/2014/main" val="1115305481"/>
                    </a:ext>
                  </a:extLst>
                </a:gridCol>
                <a:gridCol w="9752544">
                  <a:extLst>
                    <a:ext uri="{9D8B030D-6E8A-4147-A177-3AD203B41FA5}">
                      <a16:colId xmlns:a16="http://schemas.microsoft.com/office/drawing/2014/main" val="3650858227"/>
                    </a:ext>
                  </a:extLst>
                </a:gridCol>
              </a:tblGrid>
              <a:tr h="399497">
                <a:tc>
                  <a:txBody>
                    <a:bodyPr/>
                    <a:lstStyle/>
                    <a:p>
                      <a:r>
                        <a:rPr lang="en-US" sz="2000" dirty="0"/>
                        <a:t>Layer</a:t>
                      </a:r>
                    </a:p>
                  </a:txBody>
                  <a:tcPr marL="95034" marR="95034"/>
                </a:tc>
                <a:tc>
                  <a:txBody>
                    <a:bodyPr/>
                    <a:lstStyle/>
                    <a:p>
                      <a:r>
                        <a:rPr lang="en-US" sz="2000" dirty="0"/>
                        <a:t>Encryption Support</a:t>
                      </a:r>
                    </a:p>
                  </a:txBody>
                  <a:tcPr marL="95034" marR="95034"/>
                </a:tc>
                <a:extLst>
                  <a:ext uri="{0D108BD9-81ED-4DB2-BD59-A6C34878D82A}">
                    <a16:rowId xmlns:a16="http://schemas.microsoft.com/office/drawing/2014/main" val="3402919627"/>
                  </a:ext>
                </a:extLst>
              </a:tr>
              <a:tr h="399497">
                <a:tc>
                  <a:txBody>
                    <a:bodyPr/>
                    <a:lstStyle/>
                    <a:p>
                      <a:r>
                        <a:rPr lang="en-US" sz="2000" dirty="0"/>
                        <a:t>Application</a:t>
                      </a:r>
                    </a:p>
                  </a:txBody>
                  <a:tcPr marL="95034" marR="95034"/>
                </a:tc>
                <a:tc>
                  <a:txBody>
                    <a:bodyPr/>
                    <a:lstStyle/>
                    <a:p>
                      <a:r>
                        <a:rPr lang="en-US" sz="2000" dirty="0"/>
                        <a:t>.NET encryption API</a:t>
                      </a:r>
                    </a:p>
                  </a:txBody>
                  <a:tcPr marL="95034" marR="95034"/>
                </a:tc>
                <a:extLst>
                  <a:ext uri="{0D108BD9-81ED-4DB2-BD59-A6C34878D82A}">
                    <a16:rowId xmlns:a16="http://schemas.microsoft.com/office/drawing/2014/main" val="77382251"/>
                  </a:ext>
                </a:extLst>
              </a:tr>
              <a:tr h="399497">
                <a:tc>
                  <a:txBody>
                    <a:bodyPr/>
                    <a:lstStyle/>
                    <a:p>
                      <a:endParaRPr lang="en-US" sz="2000" dirty="0"/>
                    </a:p>
                  </a:txBody>
                  <a:tcPr marL="95034" marR="95034"/>
                </a:tc>
                <a:tc>
                  <a:txBody>
                    <a:bodyPr/>
                    <a:lstStyle/>
                    <a:p>
                      <a:r>
                        <a:rPr lang="en-US" sz="2000" dirty="0"/>
                        <a:t>Client</a:t>
                      </a:r>
                      <a:r>
                        <a:rPr lang="en-US" sz="2000" baseline="0" dirty="0"/>
                        <a:t> side encryption with Azure Key Vault for Storage</a:t>
                      </a:r>
                      <a:endParaRPr lang="en-US" sz="2000" dirty="0"/>
                    </a:p>
                  </a:txBody>
                  <a:tcPr marL="95034" marR="95034"/>
                </a:tc>
                <a:extLst>
                  <a:ext uri="{0D108BD9-81ED-4DB2-BD59-A6C34878D82A}">
                    <a16:rowId xmlns:a16="http://schemas.microsoft.com/office/drawing/2014/main" val="896882416"/>
                  </a:ext>
                </a:extLst>
              </a:tr>
              <a:tr h="399497">
                <a:tc>
                  <a:txBody>
                    <a:bodyPr/>
                    <a:lstStyle/>
                    <a:p>
                      <a:endParaRPr lang="en-US" sz="2000" dirty="0"/>
                    </a:p>
                  </a:txBody>
                  <a:tcPr marL="95034" marR="95034"/>
                </a:tc>
                <a:tc>
                  <a:txBody>
                    <a:bodyPr/>
                    <a:lstStyle/>
                    <a:p>
                      <a:r>
                        <a:rPr lang="en-US" sz="2000" dirty="0"/>
                        <a:t>SQL TDE/CLE on SQL server on Azure IaaS servers</a:t>
                      </a:r>
                    </a:p>
                  </a:txBody>
                  <a:tcPr marL="95034" marR="95034"/>
                </a:tc>
                <a:extLst>
                  <a:ext uri="{0D108BD9-81ED-4DB2-BD59-A6C34878D82A}">
                    <a16:rowId xmlns:a16="http://schemas.microsoft.com/office/drawing/2014/main" val="591719815"/>
                  </a:ext>
                </a:extLst>
              </a:tr>
              <a:tr h="707479">
                <a:tc>
                  <a:txBody>
                    <a:bodyPr/>
                    <a:lstStyle/>
                    <a:p>
                      <a:r>
                        <a:rPr lang="en-US" sz="2000" dirty="0"/>
                        <a:t>Platform</a:t>
                      </a:r>
                    </a:p>
                  </a:txBody>
                  <a:tcPr marL="95034" marR="95034"/>
                </a:tc>
                <a:tc>
                  <a:txBody>
                    <a:bodyPr/>
                    <a:lstStyle/>
                    <a:p>
                      <a:r>
                        <a:rPr lang="en-US" sz="2000" dirty="0"/>
                        <a:t>SQL Azure Transparent Data Encryption (TDE), Dynamic Data Masking, Row-level security (RLS), Auditing</a:t>
                      </a:r>
                      <a:r>
                        <a:rPr lang="en-US" sz="2000" baseline="0" dirty="0"/>
                        <a:t> &amp; Threat Detection</a:t>
                      </a:r>
                      <a:endParaRPr lang="en-US" sz="2000" dirty="0"/>
                    </a:p>
                  </a:txBody>
                  <a:tcPr marL="95034" marR="95034"/>
                </a:tc>
                <a:extLst>
                  <a:ext uri="{0D108BD9-81ED-4DB2-BD59-A6C34878D82A}">
                    <a16:rowId xmlns:a16="http://schemas.microsoft.com/office/drawing/2014/main" val="1959947356"/>
                  </a:ext>
                </a:extLst>
              </a:tr>
              <a:tr h="735106">
                <a:tc>
                  <a:txBody>
                    <a:bodyPr/>
                    <a:lstStyle/>
                    <a:p>
                      <a:endParaRPr lang="en-US" sz="2000" dirty="0"/>
                    </a:p>
                  </a:txBody>
                  <a:tcPr marL="95034" marR="95034"/>
                </a:tc>
                <a:tc>
                  <a:txBody>
                    <a:bodyPr/>
                    <a:lstStyle/>
                    <a:p>
                      <a:r>
                        <a:rPr lang="en-US" sz="2000" dirty="0"/>
                        <a:t>StorSimple –</a:t>
                      </a:r>
                      <a:r>
                        <a:rPr lang="en-US" sz="2000" b="0" i="0" kern="1200" dirty="0">
                          <a:solidFill>
                            <a:schemeClr val="dk1"/>
                          </a:solidFill>
                          <a:effectLst/>
                          <a:latin typeface="+mn-lt"/>
                          <a:ea typeface="+mn-ea"/>
                          <a:cs typeface="+mn-cs"/>
                        </a:rPr>
                        <a:t>A 256-bit Advanced Encryption Standard (AES) algorithm for encrypting data as it moves to and from the cloud</a:t>
                      </a:r>
                      <a:endParaRPr lang="en-US" sz="2000" dirty="0"/>
                    </a:p>
                  </a:txBody>
                  <a:tcPr marL="95034" marR="95034"/>
                </a:tc>
                <a:extLst>
                  <a:ext uri="{0D108BD9-81ED-4DB2-BD59-A6C34878D82A}">
                    <a16:rowId xmlns:a16="http://schemas.microsoft.com/office/drawing/2014/main" val="2889941377"/>
                  </a:ext>
                </a:extLst>
              </a:tr>
              <a:tr h="399497">
                <a:tc>
                  <a:txBody>
                    <a:bodyPr/>
                    <a:lstStyle/>
                    <a:p>
                      <a:endParaRPr lang="en-US" sz="2000" dirty="0"/>
                    </a:p>
                  </a:txBody>
                  <a:tcPr marL="95034" marR="95034"/>
                </a:tc>
                <a:tc>
                  <a:txBody>
                    <a:bodyPr/>
                    <a:lstStyle/>
                    <a:p>
                      <a:r>
                        <a:rPr lang="en-US" sz="2000" dirty="0"/>
                        <a:t>Azure Key Vault</a:t>
                      </a:r>
                      <a:r>
                        <a:rPr lang="en-US" sz="2000" baseline="0" dirty="0"/>
                        <a:t> - </a:t>
                      </a:r>
                      <a:r>
                        <a:rPr lang="en-US" sz="2000" b="0" i="0" kern="1200" dirty="0">
                          <a:solidFill>
                            <a:schemeClr val="dk1"/>
                          </a:solidFill>
                          <a:effectLst/>
                          <a:latin typeface="+mn-lt"/>
                          <a:ea typeface="+mn-ea"/>
                          <a:cs typeface="+mn-cs"/>
                        </a:rPr>
                        <a:t>Hardware Security Modules (HSMs)</a:t>
                      </a:r>
                      <a:endParaRPr lang="en-US" sz="2000" dirty="0"/>
                    </a:p>
                  </a:txBody>
                  <a:tcPr marL="95034" marR="95034"/>
                </a:tc>
                <a:extLst>
                  <a:ext uri="{0D108BD9-81ED-4DB2-BD59-A6C34878D82A}">
                    <a16:rowId xmlns:a16="http://schemas.microsoft.com/office/drawing/2014/main" val="581714324"/>
                  </a:ext>
                </a:extLst>
              </a:tr>
              <a:tr h="399497">
                <a:tc>
                  <a:txBody>
                    <a:bodyPr/>
                    <a:lstStyle/>
                    <a:p>
                      <a:r>
                        <a:rPr lang="en-US" sz="2000" dirty="0"/>
                        <a:t>System</a:t>
                      </a:r>
                    </a:p>
                  </a:txBody>
                  <a:tcPr marL="95034" marR="95034"/>
                </a:tc>
                <a:tc>
                  <a:txBody>
                    <a:bodyPr/>
                    <a:lstStyle/>
                    <a:p>
                      <a:r>
                        <a:rPr lang="en-US" sz="2000" dirty="0"/>
                        <a:t>BitLocker</a:t>
                      </a:r>
                    </a:p>
                  </a:txBody>
                  <a:tcPr marL="95034" marR="95034"/>
                </a:tc>
                <a:extLst>
                  <a:ext uri="{0D108BD9-81ED-4DB2-BD59-A6C34878D82A}">
                    <a16:rowId xmlns:a16="http://schemas.microsoft.com/office/drawing/2014/main" val="2254716586"/>
                  </a:ext>
                </a:extLst>
              </a:tr>
              <a:tr h="399497">
                <a:tc>
                  <a:txBody>
                    <a:bodyPr/>
                    <a:lstStyle/>
                    <a:p>
                      <a:endParaRPr lang="en-US" sz="2000" dirty="0"/>
                    </a:p>
                  </a:txBody>
                  <a:tcPr marL="95034" marR="95034"/>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Azure Disk Encryption for Windows and Linux IaaS VMs</a:t>
                      </a:r>
                    </a:p>
                  </a:txBody>
                  <a:tcPr marL="95034" marR="95034"/>
                </a:tc>
                <a:extLst>
                  <a:ext uri="{0D108BD9-81ED-4DB2-BD59-A6C34878D82A}">
                    <a16:rowId xmlns:a16="http://schemas.microsoft.com/office/drawing/2014/main" val="1849308894"/>
                  </a:ext>
                </a:extLst>
              </a:tr>
              <a:tr h="399497">
                <a:tc>
                  <a:txBody>
                    <a:bodyPr/>
                    <a:lstStyle/>
                    <a:p>
                      <a:endParaRPr lang="en-US" sz="2000" dirty="0"/>
                    </a:p>
                  </a:txBody>
                  <a:tcPr marL="95034" marR="95034"/>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da-DK" sz="2000" dirty="0"/>
                        <a:t>Partner solutions for system volume encryption</a:t>
                      </a:r>
                      <a:endParaRPr lang="en-US" sz="2000" dirty="0"/>
                    </a:p>
                  </a:txBody>
                  <a:tcPr marL="95034" marR="95034"/>
                </a:tc>
                <a:extLst>
                  <a:ext uri="{0D108BD9-81ED-4DB2-BD59-A6C34878D82A}">
                    <a16:rowId xmlns:a16="http://schemas.microsoft.com/office/drawing/2014/main" val="931286168"/>
                  </a:ext>
                </a:extLst>
              </a:tr>
            </a:tbl>
          </a:graphicData>
        </a:graphic>
      </p:graphicFrame>
    </p:spTree>
    <p:extLst>
      <p:ext uri="{BB962C8B-B14F-4D97-AF65-F5344CB8AC3E}">
        <p14:creationId xmlns:p14="http://schemas.microsoft.com/office/powerpoint/2010/main" val="6047056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Azure Key Vault</a:t>
            </a:r>
            <a:endParaRPr lang="en-US" dirty="0"/>
          </a:p>
        </p:txBody>
      </p:sp>
      <p:sp>
        <p:nvSpPr>
          <p:cNvPr id="4" name="Text Placeholder 3"/>
          <p:cNvSpPr>
            <a:spLocks noGrp="1"/>
          </p:cNvSpPr>
          <p:nvPr>
            <p:ph sz="quarter" idx="10"/>
          </p:nvPr>
        </p:nvSpPr>
        <p:spPr>
          <a:xfrm>
            <a:off x="268288" y="1398397"/>
            <a:ext cx="11542503" cy="5663089"/>
          </a:xfrm>
        </p:spPr>
        <p:txBody>
          <a:bodyPr/>
          <a:lstStyle/>
          <a:p>
            <a:r>
              <a:rPr lang="en-US" dirty="0"/>
              <a:t>Offers encryption key management in the cloud, enabling customers to safeguard keys for use in applications</a:t>
            </a:r>
          </a:p>
          <a:p>
            <a:r>
              <a:rPr lang="en-US" dirty="0"/>
              <a:t>Create/import, store, and manage cryptographic keys</a:t>
            </a:r>
          </a:p>
          <a:p>
            <a:r>
              <a:rPr lang="en-US" dirty="0"/>
              <a:t>Secure keys in Hardware Security Modules (HSMs)</a:t>
            </a:r>
          </a:p>
          <a:p>
            <a:r>
              <a:rPr lang="en-US" dirty="0"/>
              <a:t>Maintain control over keys—grant and revoke use by applications as needed</a:t>
            </a:r>
          </a:p>
          <a:p>
            <a:endParaRPr lang="en-US" dirty="0"/>
          </a:p>
        </p:txBody>
      </p:sp>
    </p:spTree>
    <p:extLst>
      <p:ext uri="{BB962C8B-B14F-4D97-AF65-F5344CB8AC3E}">
        <p14:creationId xmlns:p14="http://schemas.microsoft.com/office/powerpoint/2010/main" val="345431051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Azure Security Center</a:t>
            </a:r>
            <a:endParaRPr lang="en-US" dirty="0"/>
          </a:p>
        </p:txBody>
      </p:sp>
      <p:sp>
        <p:nvSpPr>
          <p:cNvPr id="6" name="Text Placeholder 5"/>
          <p:cNvSpPr>
            <a:spLocks noGrp="1"/>
          </p:cNvSpPr>
          <p:nvPr>
            <p:ph sz="quarter" idx="10"/>
          </p:nvPr>
        </p:nvSpPr>
        <p:spPr>
          <a:xfrm>
            <a:off x="268288" y="1398397"/>
            <a:ext cx="11542503" cy="4555093"/>
          </a:xfrm>
        </p:spPr>
        <p:txBody>
          <a:bodyPr/>
          <a:lstStyle/>
          <a:p>
            <a:r>
              <a:rPr lang="en-US" dirty="0"/>
              <a:t>Gain visibility and control</a:t>
            </a:r>
          </a:p>
          <a:p>
            <a:endParaRPr lang="en-US" dirty="0"/>
          </a:p>
          <a:p>
            <a:r>
              <a:rPr lang="en-US" dirty="0"/>
              <a:t>Integrated security, monitoring, </a:t>
            </a:r>
            <a:br>
              <a:rPr lang="en-US" dirty="0"/>
            </a:br>
            <a:r>
              <a:rPr lang="en-US" dirty="0"/>
              <a:t>policy management</a:t>
            </a:r>
          </a:p>
          <a:p>
            <a:endParaRPr lang="en-US" dirty="0"/>
          </a:p>
          <a:p>
            <a:r>
              <a:rPr lang="en-US" dirty="0"/>
              <a:t>Built in threat detections and </a:t>
            </a:r>
            <a:br>
              <a:rPr lang="en-US" dirty="0"/>
            </a:br>
            <a:r>
              <a:rPr lang="en-US" dirty="0"/>
              <a:t>alerts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165" y="1105255"/>
            <a:ext cx="4095626" cy="274514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1947" y="3947032"/>
            <a:ext cx="4098844" cy="2355379"/>
          </a:xfrm>
          <a:prstGeom prst="rect">
            <a:avLst/>
          </a:prstGeom>
        </p:spPr>
      </p:pic>
    </p:spTree>
    <p:extLst>
      <p:ext uri="{BB962C8B-B14F-4D97-AF65-F5344CB8AC3E}">
        <p14:creationId xmlns:p14="http://schemas.microsoft.com/office/powerpoint/2010/main" val="385728062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SQL Threat Detection</a:t>
            </a:r>
            <a:endParaRPr lang="en-US" dirty="0"/>
          </a:p>
        </p:txBody>
      </p:sp>
      <p:sp>
        <p:nvSpPr>
          <p:cNvPr id="6" name="Rectangle 5"/>
          <p:cNvSpPr/>
          <p:nvPr/>
        </p:nvSpPr>
        <p:spPr bwMode="auto">
          <a:xfrm>
            <a:off x="8103014" y="1224901"/>
            <a:ext cx="3793127" cy="471362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367"/>
            <a:r>
              <a:rPr lang="en-US" sz="3200" kern="0" dirty="0">
                <a:latin typeface="+mj-lt"/>
              </a:rPr>
              <a:t>Explore</a:t>
            </a:r>
            <a:endParaRPr lang="en-US" sz="1765" kern="0" dirty="0">
              <a:latin typeface="+mj-lt"/>
            </a:endParaRPr>
          </a:p>
        </p:txBody>
      </p:sp>
      <p:sp>
        <p:nvSpPr>
          <p:cNvPr id="7" name="Rectangle 6"/>
          <p:cNvSpPr/>
          <p:nvPr/>
        </p:nvSpPr>
        <p:spPr bwMode="auto">
          <a:xfrm>
            <a:off x="323906" y="1229956"/>
            <a:ext cx="3815323" cy="469459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a:defRPr/>
            </a:pPr>
            <a:r>
              <a:rPr lang="en-US" sz="3200" kern="0" dirty="0">
                <a:latin typeface="+mj-lt"/>
              </a:rPr>
              <a:t>Setup</a:t>
            </a:r>
          </a:p>
          <a:p>
            <a:pPr marL="0" lvl="2" algn="ctr"/>
            <a:endParaRPr lang="en-US" sz="1961" kern="0" dirty="0">
              <a:solidFill>
                <a:schemeClr val="tx2"/>
              </a:solidFill>
              <a:latin typeface="+mj-lt"/>
            </a:endParaRPr>
          </a:p>
        </p:txBody>
      </p:sp>
      <p:sp>
        <p:nvSpPr>
          <p:cNvPr id="8" name="Rectangle 7"/>
          <p:cNvSpPr/>
          <p:nvPr/>
        </p:nvSpPr>
        <p:spPr bwMode="auto">
          <a:xfrm>
            <a:off x="4020752" y="1210928"/>
            <a:ext cx="3815323" cy="471362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a:defRPr/>
            </a:pPr>
            <a:r>
              <a:rPr lang="en-US" sz="3200" kern="0" dirty="0">
                <a:latin typeface="+mj-lt"/>
              </a:rPr>
              <a:t>Alert</a:t>
            </a:r>
            <a:r>
              <a:rPr lang="en-US" sz="3200" kern="0" dirty="0">
                <a:solidFill>
                  <a:schemeClr val="tx2"/>
                </a:solidFill>
                <a:latin typeface="+mj-lt"/>
              </a:rPr>
              <a:t> </a:t>
            </a:r>
            <a:endParaRPr lang="en-US" sz="1765" kern="0" dirty="0">
              <a:solidFill>
                <a:schemeClr val="tx2"/>
              </a:solidFill>
              <a:latin typeface="+mj-lt"/>
              <a:ea typeface="Segoe UI" pitchFamily="34" charset="0"/>
              <a:cs typeface="Segoe UI" pitchFamily="34" charset="0"/>
            </a:endParaRPr>
          </a:p>
        </p:txBody>
      </p:sp>
      <p:pic>
        <p:nvPicPr>
          <p:cNvPr id="9" name="Picture 8"/>
          <p:cNvPicPr>
            <a:picLocks noChangeAspect="1"/>
          </p:cNvPicPr>
          <p:nvPr/>
        </p:nvPicPr>
        <p:blipFill>
          <a:blip r:embed="rId3"/>
          <a:stretch>
            <a:fillRect/>
          </a:stretch>
        </p:blipFill>
        <p:spPr>
          <a:xfrm>
            <a:off x="1319399" y="2069557"/>
            <a:ext cx="1824335" cy="3578231"/>
          </a:xfrm>
          <a:prstGeom prst="rect">
            <a:avLst/>
          </a:prstGeom>
          <a:ln>
            <a:solidFill>
              <a:schemeClr val="accent1"/>
            </a:solidFill>
          </a:ln>
        </p:spPr>
      </p:pic>
      <p:pic>
        <p:nvPicPr>
          <p:cNvPr id="10" name="Picture 9"/>
          <p:cNvPicPr>
            <a:picLocks noChangeAspect="1"/>
          </p:cNvPicPr>
          <p:nvPr/>
        </p:nvPicPr>
        <p:blipFill>
          <a:blip r:embed="rId4"/>
          <a:stretch>
            <a:fillRect/>
          </a:stretch>
        </p:blipFill>
        <p:spPr>
          <a:xfrm>
            <a:off x="4368938" y="2065704"/>
            <a:ext cx="2905438" cy="3567349"/>
          </a:xfrm>
          <a:prstGeom prst="rect">
            <a:avLst/>
          </a:prstGeom>
          <a:ln>
            <a:solidFill>
              <a:schemeClr val="accent1"/>
            </a:solidFill>
          </a:ln>
        </p:spPr>
      </p:pic>
      <p:pic>
        <p:nvPicPr>
          <p:cNvPr id="12" name="Picture 11"/>
          <p:cNvPicPr>
            <a:picLocks noChangeAspect="1"/>
          </p:cNvPicPr>
          <p:nvPr/>
        </p:nvPicPr>
        <p:blipFill>
          <a:blip r:embed="rId5"/>
          <a:stretch>
            <a:fillRect/>
          </a:stretch>
        </p:blipFill>
        <p:spPr>
          <a:xfrm>
            <a:off x="4530724" y="5106587"/>
            <a:ext cx="2460626" cy="360763"/>
          </a:xfrm>
          <a:prstGeom prst="rect">
            <a:avLst/>
          </a:prstGeom>
        </p:spPr>
      </p:pic>
      <p:pic>
        <p:nvPicPr>
          <p:cNvPr id="13" name="Picture 12"/>
          <p:cNvPicPr>
            <a:picLocks noChangeAspect="1"/>
          </p:cNvPicPr>
          <p:nvPr/>
        </p:nvPicPr>
        <p:blipFill>
          <a:blip r:embed="rId6"/>
          <a:stretch>
            <a:fillRect/>
          </a:stretch>
        </p:blipFill>
        <p:spPr>
          <a:xfrm>
            <a:off x="4605445" y="5095870"/>
            <a:ext cx="2379700" cy="310683"/>
          </a:xfrm>
          <a:prstGeom prst="rect">
            <a:avLst/>
          </a:prstGeom>
        </p:spPr>
      </p:pic>
      <p:pic>
        <p:nvPicPr>
          <p:cNvPr id="14" name="Picture 13"/>
          <p:cNvPicPr>
            <a:picLocks noChangeAspect="1"/>
          </p:cNvPicPr>
          <p:nvPr/>
        </p:nvPicPr>
        <p:blipFill>
          <a:blip r:embed="rId7"/>
          <a:stretch>
            <a:fillRect/>
          </a:stretch>
        </p:blipFill>
        <p:spPr>
          <a:xfrm>
            <a:off x="6255062" y="4739289"/>
            <a:ext cx="685800" cy="317217"/>
          </a:xfrm>
          <a:prstGeom prst="rect">
            <a:avLst/>
          </a:prstGeom>
        </p:spPr>
      </p:pic>
      <p:pic>
        <p:nvPicPr>
          <p:cNvPr id="15" name="Picture 14"/>
          <p:cNvPicPr>
            <a:picLocks noChangeAspect="1"/>
          </p:cNvPicPr>
          <p:nvPr/>
        </p:nvPicPr>
        <p:blipFill>
          <a:blip r:embed="rId7"/>
          <a:stretch>
            <a:fillRect/>
          </a:stretch>
        </p:blipFill>
        <p:spPr>
          <a:xfrm>
            <a:off x="4530724" y="4883071"/>
            <a:ext cx="2410138" cy="215540"/>
          </a:xfrm>
          <a:prstGeom prst="rect">
            <a:avLst/>
          </a:prstGeom>
        </p:spPr>
      </p:pic>
      <p:pic>
        <p:nvPicPr>
          <p:cNvPr id="16" name="Picture 15"/>
          <p:cNvPicPr>
            <a:picLocks noChangeAspect="1"/>
          </p:cNvPicPr>
          <p:nvPr/>
        </p:nvPicPr>
        <p:blipFill>
          <a:blip r:embed="rId7"/>
          <a:stretch>
            <a:fillRect/>
          </a:stretch>
        </p:blipFill>
        <p:spPr>
          <a:xfrm>
            <a:off x="5259178" y="4600364"/>
            <a:ext cx="1338472" cy="273866"/>
          </a:xfrm>
          <a:prstGeom prst="rect">
            <a:avLst/>
          </a:prstGeom>
        </p:spPr>
      </p:pic>
      <p:pic>
        <p:nvPicPr>
          <p:cNvPr id="17" name="Picture 16"/>
          <p:cNvPicPr>
            <a:picLocks noChangeAspect="1"/>
          </p:cNvPicPr>
          <p:nvPr/>
        </p:nvPicPr>
        <p:blipFill>
          <a:blip r:embed="rId8"/>
          <a:stretch>
            <a:fillRect/>
          </a:stretch>
        </p:blipFill>
        <p:spPr>
          <a:xfrm>
            <a:off x="5135113" y="4665077"/>
            <a:ext cx="1623093" cy="316187"/>
          </a:xfrm>
          <a:prstGeom prst="rect">
            <a:avLst/>
          </a:prstGeom>
        </p:spPr>
      </p:pic>
      <p:pic>
        <p:nvPicPr>
          <p:cNvPr id="18" name="Picture 17" descr="Free illustration: big transparent hand curso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74936" y="4842010"/>
            <a:ext cx="198026" cy="247533"/>
          </a:xfrm>
          <a:prstGeom prst="rect">
            <a:avLst/>
          </a:prstGeom>
        </p:spPr>
      </p:pic>
      <p:pic>
        <p:nvPicPr>
          <p:cNvPr id="19" name="Picture 18"/>
          <p:cNvPicPr>
            <a:picLocks noChangeAspect="1"/>
          </p:cNvPicPr>
          <p:nvPr/>
        </p:nvPicPr>
        <p:blipFill>
          <a:blip r:embed="rId10"/>
          <a:stretch>
            <a:fillRect/>
          </a:stretch>
        </p:blipFill>
        <p:spPr>
          <a:xfrm>
            <a:off x="8326541" y="1933555"/>
            <a:ext cx="3299401" cy="1775854"/>
          </a:xfrm>
          <a:prstGeom prst="rect">
            <a:avLst/>
          </a:prstGeom>
          <a:ln>
            <a:solidFill>
              <a:schemeClr val="accent1"/>
            </a:solidFill>
          </a:ln>
        </p:spPr>
      </p:pic>
      <p:pic>
        <p:nvPicPr>
          <p:cNvPr id="20" name="Picture 19"/>
          <p:cNvPicPr>
            <a:picLocks noChangeAspect="1"/>
          </p:cNvPicPr>
          <p:nvPr/>
        </p:nvPicPr>
        <p:blipFill>
          <a:blip r:embed="rId11"/>
          <a:stretch>
            <a:fillRect/>
          </a:stretch>
        </p:blipFill>
        <p:spPr>
          <a:xfrm>
            <a:off x="8326540" y="3858673"/>
            <a:ext cx="3299401" cy="1928994"/>
          </a:xfrm>
          <a:prstGeom prst="rect">
            <a:avLst/>
          </a:prstGeom>
          <a:ln>
            <a:solidFill>
              <a:schemeClr val="accent1"/>
            </a:solidFill>
          </a:ln>
        </p:spPr>
      </p:pic>
    </p:spTree>
    <p:extLst>
      <p:ext uri="{BB962C8B-B14F-4D97-AF65-F5344CB8AC3E}">
        <p14:creationId xmlns:p14="http://schemas.microsoft.com/office/powerpoint/2010/main" val="33965035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Security features in Azure</a:t>
            </a:r>
            <a:br>
              <a:rPr lang="en-US"/>
            </a:br>
            <a:r>
              <a:rPr lang="en-US"/>
              <a:t>(RBAC, ARM &amp; Key Vault, Security Center)</a:t>
            </a:r>
          </a:p>
          <a:p>
            <a:endParaRPr lang="en-US" dirty="0"/>
          </a:p>
        </p:txBody>
      </p:sp>
    </p:spTree>
    <p:extLst>
      <p:ext uri="{BB962C8B-B14F-4D97-AF65-F5344CB8AC3E}">
        <p14:creationId xmlns:p14="http://schemas.microsoft.com/office/powerpoint/2010/main" val="61010095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Secure Your Code</a:t>
            </a:r>
            <a:endParaRPr lang="en-US" dirty="0"/>
          </a:p>
        </p:txBody>
      </p:sp>
    </p:spTree>
    <p:extLst>
      <p:ext uri="{BB962C8B-B14F-4D97-AF65-F5344CB8AC3E}">
        <p14:creationId xmlns:p14="http://schemas.microsoft.com/office/powerpoint/2010/main" val="131020232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Secrets should not be in source (control)</a:t>
            </a:r>
            <a:endParaRPr lang="en-US" dirty="0"/>
          </a:p>
        </p:txBody>
      </p:sp>
      <p:pic>
        <p:nvPicPr>
          <p:cNvPr id="4" name="Picture 3"/>
          <p:cNvPicPr>
            <a:picLocks noChangeAspect="1"/>
          </p:cNvPicPr>
          <p:nvPr/>
        </p:nvPicPr>
        <p:blipFill>
          <a:blip r:embed="rId3"/>
          <a:stretch>
            <a:fillRect/>
          </a:stretch>
        </p:blipFill>
        <p:spPr>
          <a:xfrm>
            <a:off x="958086" y="1685729"/>
            <a:ext cx="10163545" cy="3110155"/>
          </a:xfrm>
          <a:prstGeom prst="rect">
            <a:avLst/>
          </a:prstGeom>
        </p:spPr>
      </p:pic>
      <p:sp>
        <p:nvSpPr>
          <p:cNvPr id="5" name="Rectangle 4"/>
          <p:cNvSpPr/>
          <p:nvPr/>
        </p:nvSpPr>
        <p:spPr>
          <a:xfrm>
            <a:off x="4974899" y="5292436"/>
            <a:ext cx="2244524" cy="341632"/>
          </a:xfrm>
          <a:prstGeom prst="rect">
            <a:avLst/>
          </a:prstGeom>
        </p:spPr>
        <p:txBody>
          <a:bodyPr wrap="none">
            <a:spAutoFit/>
          </a:bodyPr>
          <a:lstStyle/>
          <a:p>
            <a:pPr algn="ctr">
              <a:lnSpc>
                <a:spcPct val="90000"/>
              </a:lnSpc>
              <a:spcAft>
                <a:spcPts val="600"/>
              </a:spcAft>
            </a:pPr>
            <a:r>
              <a:rPr lang="en-US" dirty="0">
                <a:gradFill>
                  <a:gsLst>
                    <a:gs pos="2917">
                      <a:schemeClr val="tx1"/>
                    </a:gs>
                    <a:gs pos="30000">
                      <a:schemeClr val="tx1"/>
                    </a:gs>
                  </a:gsLst>
                  <a:lin ang="5400000" scaled="0"/>
                </a:gradFill>
              </a:rPr>
              <a:t>http://bit.ly/1NJsckY</a:t>
            </a:r>
          </a:p>
        </p:txBody>
      </p:sp>
    </p:spTree>
    <p:extLst>
      <p:ext uri="{BB962C8B-B14F-4D97-AF65-F5344CB8AC3E}">
        <p14:creationId xmlns:p14="http://schemas.microsoft.com/office/powerpoint/2010/main" val="23322554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Objectives</a:t>
            </a:r>
            <a:endParaRPr lang="en-US" dirty="0"/>
          </a:p>
        </p:txBody>
      </p:sp>
      <p:sp>
        <p:nvSpPr>
          <p:cNvPr id="3" name="Content Placeholder 2"/>
          <p:cNvSpPr>
            <a:spLocks noGrp="1"/>
          </p:cNvSpPr>
          <p:nvPr>
            <p:ph sz="quarter" idx="10"/>
          </p:nvPr>
        </p:nvSpPr>
        <p:spPr>
          <a:xfrm>
            <a:off x="268288" y="1398397"/>
            <a:ext cx="11542503" cy="3256276"/>
          </a:xfrm>
        </p:spPr>
        <p:txBody>
          <a:bodyPr/>
          <a:lstStyle/>
          <a:p>
            <a:pPr marL="0" indent="0">
              <a:buNone/>
            </a:pPr>
            <a:r>
              <a:rPr lang="en-GB" dirty="0"/>
              <a:t>After completing this module, you will understand</a:t>
            </a:r>
          </a:p>
          <a:p>
            <a:endParaRPr lang="en-GB" dirty="0"/>
          </a:p>
          <a:p>
            <a:r>
              <a:rPr lang="en-US" dirty="0"/>
              <a:t>Security as an integral part of your tools and practices throughout the delivery pipeline</a:t>
            </a:r>
          </a:p>
          <a:p>
            <a:pPr lvl="1"/>
            <a:endParaRPr lang="en-GB" dirty="0"/>
          </a:p>
        </p:txBody>
      </p:sp>
    </p:spTree>
    <p:extLst>
      <p:ext uri="{BB962C8B-B14F-4D97-AF65-F5344CB8AC3E}">
        <p14:creationId xmlns:p14="http://schemas.microsoft.com/office/powerpoint/2010/main" val="1296081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a:t>Deploying Credentials in Azure Web Apps</a:t>
            </a:r>
            <a:endParaRPr lang="en-US" dirty="0"/>
          </a:p>
        </p:txBody>
      </p:sp>
    </p:spTree>
    <p:extLst>
      <p:ext uri="{BB962C8B-B14F-4D97-AF65-F5344CB8AC3E}">
        <p14:creationId xmlns:p14="http://schemas.microsoft.com/office/powerpoint/2010/main" val="114816559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Improve Visibility and Compliance</a:t>
            </a:r>
            <a:endParaRPr lang="en-US" dirty="0"/>
          </a:p>
        </p:txBody>
      </p:sp>
    </p:spTree>
    <p:extLst>
      <p:ext uri="{BB962C8B-B14F-4D97-AF65-F5344CB8AC3E}">
        <p14:creationId xmlns:p14="http://schemas.microsoft.com/office/powerpoint/2010/main" val="368439475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DevOps - Help or Hinder Compliance</a:t>
            </a:r>
            <a:endParaRPr lang="en-US" dirty="0"/>
          </a:p>
        </p:txBody>
      </p:sp>
      <p:sp>
        <p:nvSpPr>
          <p:cNvPr id="4" name="Text Placeholder 3"/>
          <p:cNvSpPr>
            <a:spLocks noGrp="1"/>
          </p:cNvSpPr>
          <p:nvPr>
            <p:ph sz="quarter" idx="10"/>
          </p:nvPr>
        </p:nvSpPr>
        <p:spPr>
          <a:xfrm>
            <a:off x="268288" y="1398397"/>
            <a:ext cx="11542503" cy="5109091"/>
          </a:xfrm>
        </p:spPr>
        <p:txBody>
          <a:bodyPr/>
          <a:lstStyle/>
          <a:p>
            <a:r>
              <a:rPr lang="en-US" dirty="0"/>
              <a:t>Increasingly detailed security and compliance requirements</a:t>
            </a:r>
          </a:p>
          <a:p>
            <a:r>
              <a:rPr lang="en-US" dirty="0"/>
              <a:t>DevOps tools and practices establish compliance through consistency and automation</a:t>
            </a:r>
          </a:p>
          <a:p>
            <a:r>
              <a:rPr lang="en-US" dirty="0"/>
              <a:t>Improve compliance by reducing complexity and variability within the environments</a:t>
            </a:r>
          </a:p>
          <a:p>
            <a:r>
              <a:rPr lang="en-US" dirty="0"/>
              <a:t>DevOps does more to help compliance than hurt it</a:t>
            </a:r>
          </a:p>
          <a:p>
            <a:endParaRPr lang="en-US" dirty="0"/>
          </a:p>
        </p:txBody>
      </p:sp>
    </p:spTree>
    <p:extLst>
      <p:ext uri="{BB962C8B-B14F-4D97-AF65-F5344CB8AC3E}">
        <p14:creationId xmlns:p14="http://schemas.microsoft.com/office/powerpoint/2010/main" val="17600956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Azure Compliance</a:t>
            </a:r>
            <a:endParaRPr lang="en-US" dirty="0"/>
          </a:p>
        </p:txBody>
      </p:sp>
      <p:grpSp>
        <p:nvGrpSpPr>
          <p:cNvPr id="428" name="Group 427"/>
          <p:cNvGrpSpPr/>
          <p:nvPr/>
        </p:nvGrpSpPr>
        <p:grpSpPr>
          <a:xfrm>
            <a:off x="340084" y="1753292"/>
            <a:ext cx="11470707" cy="3441404"/>
            <a:chOff x="563197" y="1400366"/>
            <a:chExt cx="11470707" cy="3441404"/>
          </a:xfrm>
        </p:grpSpPr>
        <p:cxnSp>
          <p:nvCxnSpPr>
            <p:cNvPr id="429" name="Straight Connector 428"/>
            <p:cNvCxnSpPr/>
            <p:nvPr/>
          </p:nvCxnSpPr>
          <p:spPr>
            <a:xfrm flipV="1">
              <a:off x="11072082" y="2692062"/>
              <a:ext cx="0" cy="276391"/>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30" name="Straight Connector 429"/>
            <p:cNvCxnSpPr>
              <a:endCxn id="477" idx="2"/>
            </p:cNvCxnSpPr>
            <p:nvPr/>
          </p:nvCxnSpPr>
          <p:spPr>
            <a:xfrm flipH="1" flipV="1">
              <a:off x="8807378" y="2619455"/>
              <a:ext cx="0" cy="371790"/>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31" name="Straight Connector 430"/>
            <p:cNvCxnSpPr/>
            <p:nvPr/>
          </p:nvCxnSpPr>
          <p:spPr>
            <a:xfrm flipH="1" flipV="1">
              <a:off x="9780509" y="2605915"/>
              <a:ext cx="0" cy="385332"/>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32" name="Straight Connector 431"/>
            <p:cNvCxnSpPr/>
            <p:nvPr/>
          </p:nvCxnSpPr>
          <p:spPr>
            <a:xfrm flipH="1" flipV="1">
              <a:off x="11588422" y="2538689"/>
              <a:ext cx="0" cy="448173"/>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33" name="Straight Connector 432"/>
            <p:cNvCxnSpPr/>
            <p:nvPr/>
          </p:nvCxnSpPr>
          <p:spPr>
            <a:xfrm flipH="1" flipV="1">
              <a:off x="7354793" y="2597645"/>
              <a:ext cx="0" cy="393598"/>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34" name="Straight Connector 433"/>
            <p:cNvCxnSpPr/>
            <p:nvPr/>
          </p:nvCxnSpPr>
          <p:spPr>
            <a:xfrm flipV="1">
              <a:off x="4161023" y="2675391"/>
              <a:ext cx="0" cy="315395"/>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35" name="Rectangle 434"/>
            <p:cNvSpPr/>
            <p:nvPr/>
          </p:nvSpPr>
          <p:spPr bwMode="auto">
            <a:xfrm>
              <a:off x="5217553" y="3945420"/>
              <a:ext cx="941838" cy="646331"/>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Operations Security Assurance</a:t>
              </a:r>
            </a:p>
          </p:txBody>
        </p:sp>
        <p:cxnSp>
          <p:nvCxnSpPr>
            <p:cNvPr id="436" name="Straight Connector 435"/>
            <p:cNvCxnSpPr/>
            <p:nvPr/>
          </p:nvCxnSpPr>
          <p:spPr>
            <a:xfrm flipV="1">
              <a:off x="5342110" y="2722880"/>
              <a:ext cx="0" cy="315395"/>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37" name="Rectangle 436"/>
            <p:cNvSpPr/>
            <p:nvPr/>
          </p:nvSpPr>
          <p:spPr bwMode="auto">
            <a:xfrm>
              <a:off x="4950434" y="1767990"/>
              <a:ext cx="763264" cy="47085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HIPAA/</a:t>
              </a:r>
              <a:br>
                <a:rPr lang="en-IN" sz="1200" dirty="0">
                  <a:solidFill>
                    <a:schemeClr val="tx2"/>
                  </a:solidFill>
                  <a:latin typeface="Segoe UI Semibold" panose="020B0702040204020203" pitchFamily="34" charset="0"/>
                  <a:ea typeface="Segoe UI" pitchFamily="34" charset="0"/>
                  <a:cs typeface="Segoe UI" pitchFamily="34" charset="0"/>
                </a:rPr>
              </a:br>
              <a:r>
                <a:rPr lang="en-IN" sz="1200" dirty="0">
                  <a:solidFill>
                    <a:schemeClr val="tx2"/>
                  </a:solidFill>
                  <a:latin typeface="Segoe UI Semibold" panose="020B0702040204020203" pitchFamily="34" charset="0"/>
                  <a:ea typeface="Segoe UI" pitchFamily="34" charset="0"/>
                  <a:cs typeface="Segoe UI" pitchFamily="34" charset="0"/>
                </a:rPr>
                <a:t>HITECH</a:t>
              </a:r>
            </a:p>
          </p:txBody>
        </p:sp>
        <p:pic>
          <p:nvPicPr>
            <p:cNvPr id="438"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166008" y="2312445"/>
              <a:ext cx="365760" cy="365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9"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89202" y="2069959"/>
              <a:ext cx="36576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 name="Rectangle 439"/>
            <p:cNvSpPr/>
            <p:nvPr/>
          </p:nvSpPr>
          <p:spPr bwMode="auto">
            <a:xfrm>
              <a:off x="10709426" y="2442352"/>
              <a:ext cx="725312" cy="28251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CJIS</a:t>
              </a:r>
            </a:p>
          </p:txBody>
        </p:sp>
        <p:cxnSp>
          <p:nvCxnSpPr>
            <p:cNvPr id="441" name="Straight Connector 440"/>
            <p:cNvCxnSpPr/>
            <p:nvPr/>
          </p:nvCxnSpPr>
          <p:spPr>
            <a:xfrm flipV="1">
              <a:off x="2868965" y="2710841"/>
              <a:ext cx="0" cy="276391"/>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42" name="Rectangle 441"/>
            <p:cNvSpPr/>
            <p:nvPr/>
          </p:nvSpPr>
          <p:spPr bwMode="auto">
            <a:xfrm>
              <a:off x="2683087" y="2417090"/>
              <a:ext cx="451578" cy="28251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SOC 1</a:t>
              </a:r>
            </a:p>
          </p:txBody>
        </p:sp>
        <p:pic>
          <p:nvPicPr>
            <p:cNvPr id="443" name="Picture 8" descr="http://www.centrilogic.com/wp-content/uploads/2013/05/SOC-Service-Org_B_Marks_2c_Web-260x220.png"/>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654147" y="1976767"/>
              <a:ext cx="509458" cy="47221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44" name="Right Arrow 3"/>
            <p:cNvSpPr/>
            <p:nvPr/>
          </p:nvSpPr>
          <p:spPr>
            <a:xfrm>
              <a:off x="563197" y="2975312"/>
              <a:ext cx="11283586" cy="191113"/>
            </a:xfrm>
            <a:prstGeom prst="roundRect">
              <a:avLst>
                <a:gd name="adj" fmla="val 500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13" fontAlgn="base"/>
              <a:endParaRPr lang="en-US" sz="1200" dirty="0">
                <a:solidFill>
                  <a:schemeClr val="tx2"/>
                </a:solidFill>
                <a:ea typeface="Segoe UI" pitchFamily="34" charset="0"/>
                <a:cs typeface="Segoe UI" pitchFamily="34" charset="0"/>
              </a:endParaRPr>
            </a:p>
          </p:txBody>
        </p:sp>
        <p:sp>
          <p:nvSpPr>
            <p:cNvPr id="445" name="Freeform 444"/>
            <p:cNvSpPr/>
            <p:nvPr/>
          </p:nvSpPr>
          <p:spPr>
            <a:xfrm>
              <a:off x="4243236" y="2898001"/>
              <a:ext cx="878005" cy="347472"/>
            </a:xfrm>
            <a:custGeom>
              <a:avLst/>
              <a:gdLst>
                <a:gd name="connsiteX0" fmla="*/ 166517 w 878005"/>
                <a:gd name="connsiteY0" fmla="*/ 0 h 333034"/>
                <a:gd name="connsiteX1" fmla="*/ 743037 w 878005"/>
                <a:gd name="connsiteY1" fmla="*/ 0 h 333034"/>
                <a:gd name="connsiteX2" fmla="*/ 860783 w 878005"/>
                <a:gd name="connsiteY2" fmla="*/ 48772 h 333034"/>
                <a:gd name="connsiteX3" fmla="*/ 878005 w 878005"/>
                <a:gd name="connsiteY3" fmla="*/ 74316 h 333034"/>
                <a:gd name="connsiteX4" fmla="*/ 857429 w 878005"/>
                <a:gd name="connsiteY4" fmla="*/ 78470 h 333034"/>
                <a:gd name="connsiteX5" fmla="*/ 806577 w 878005"/>
                <a:gd name="connsiteY5" fmla="*/ 129323 h 333034"/>
                <a:gd name="connsiteX6" fmla="*/ 799067 w 878005"/>
                <a:gd name="connsiteY6" fmla="*/ 166518 h 333034"/>
                <a:gd name="connsiteX7" fmla="*/ 799067 w 878005"/>
                <a:gd name="connsiteY7" fmla="*/ 166517 h 333034"/>
                <a:gd name="connsiteX8" fmla="*/ 799067 w 878005"/>
                <a:gd name="connsiteY8" fmla="*/ 166518 h 333034"/>
                <a:gd name="connsiteX9" fmla="*/ 799067 w 878005"/>
                <a:gd name="connsiteY9" fmla="*/ 166518 h 333034"/>
                <a:gd name="connsiteX10" fmla="*/ 806577 w 878005"/>
                <a:gd name="connsiteY10" fmla="*/ 203712 h 333034"/>
                <a:gd name="connsiteX11" fmla="*/ 857429 w 878005"/>
                <a:gd name="connsiteY11" fmla="*/ 254565 h 333034"/>
                <a:gd name="connsiteX12" fmla="*/ 878005 w 878005"/>
                <a:gd name="connsiteY12" fmla="*/ 258719 h 333034"/>
                <a:gd name="connsiteX13" fmla="*/ 860783 w 878005"/>
                <a:gd name="connsiteY13" fmla="*/ 284262 h 333034"/>
                <a:gd name="connsiteX14" fmla="*/ 743037 w 878005"/>
                <a:gd name="connsiteY14" fmla="*/ 333034 h 333034"/>
                <a:gd name="connsiteX15" fmla="*/ 166517 w 878005"/>
                <a:gd name="connsiteY15" fmla="*/ 333034 h 333034"/>
                <a:gd name="connsiteX16" fmla="*/ 0 w 878005"/>
                <a:gd name="connsiteY16" fmla="*/ 166517 h 333034"/>
                <a:gd name="connsiteX17" fmla="*/ 166517 w 878005"/>
                <a:gd name="connsiteY17" fmla="*/ 0 h 33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8005" h="333034">
                  <a:moveTo>
                    <a:pt x="166517" y="0"/>
                  </a:moveTo>
                  <a:lnTo>
                    <a:pt x="743037" y="0"/>
                  </a:lnTo>
                  <a:cubicBezTo>
                    <a:pt x="789020" y="0"/>
                    <a:pt x="830649" y="18638"/>
                    <a:pt x="860783" y="48772"/>
                  </a:cubicBezTo>
                  <a:lnTo>
                    <a:pt x="878005" y="74316"/>
                  </a:lnTo>
                  <a:lnTo>
                    <a:pt x="857429" y="78470"/>
                  </a:lnTo>
                  <a:cubicBezTo>
                    <a:pt x="834564" y="88141"/>
                    <a:pt x="816247" y="106458"/>
                    <a:pt x="806577" y="129323"/>
                  </a:cubicBezTo>
                  <a:lnTo>
                    <a:pt x="799067" y="166518"/>
                  </a:lnTo>
                  <a:lnTo>
                    <a:pt x="799067" y="166517"/>
                  </a:lnTo>
                  <a:lnTo>
                    <a:pt x="799067" y="166518"/>
                  </a:lnTo>
                  <a:lnTo>
                    <a:pt x="799067" y="166518"/>
                  </a:lnTo>
                  <a:lnTo>
                    <a:pt x="806577" y="203712"/>
                  </a:lnTo>
                  <a:cubicBezTo>
                    <a:pt x="816247" y="226577"/>
                    <a:pt x="834564" y="244894"/>
                    <a:pt x="857429" y="254565"/>
                  </a:cubicBezTo>
                  <a:lnTo>
                    <a:pt x="878005" y="258719"/>
                  </a:lnTo>
                  <a:lnTo>
                    <a:pt x="860783" y="284262"/>
                  </a:lnTo>
                  <a:cubicBezTo>
                    <a:pt x="830649" y="314396"/>
                    <a:pt x="789020" y="333034"/>
                    <a:pt x="743037" y="333034"/>
                  </a:cubicBezTo>
                  <a:lnTo>
                    <a:pt x="166517" y="333034"/>
                  </a:lnTo>
                  <a:cubicBezTo>
                    <a:pt x="74552" y="333034"/>
                    <a:pt x="0" y="258482"/>
                    <a:pt x="0" y="166517"/>
                  </a:cubicBezTo>
                  <a:cubicBezTo>
                    <a:pt x="0" y="74552"/>
                    <a:pt x="74552" y="0"/>
                    <a:pt x="166517" y="0"/>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013" fontAlgn="base"/>
              <a:r>
                <a:rPr lang="en-US" dirty="0">
                  <a:solidFill>
                    <a:schemeClr val="bg1"/>
                  </a:solidFill>
                  <a:latin typeface="Segoe UI Semibold" panose="020B0702040204020203" pitchFamily="34" charset="0"/>
                  <a:ea typeface="Segoe UI" pitchFamily="34" charset="0"/>
                  <a:cs typeface="Segoe UI" pitchFamily="34" charset="0"/>
                </a:rPr>
                <a:t>2012</a:t>
              </a:r>
            </a:p>
          </p:txBody>
        </p:sp>
        <p:sp>
          <p:nvSpPr>
            <p:cNvPr id="446" name="Freeform 445"/>
            <p:cNvSpPr/>
            <p:nvPr/>
          </p:nvSpPr>
          <p:spPr>
            <a:xfrm>
              <a:off x="2907123" y="2898001"/>
              <a:ext cx="878005" cy="347472"/>
            </a:xfrm>
            <a:custGeom>
              <a:avLst/>
              <a:gdLst>
                <a:gd name="connsiteX0" fmla="*/ 166517 w 878005"/>
                <a:gd name="connsiteY0" fmla="*/ 0 h 333034"/>
                <a:gd name="connsiteX1" fmla="*/ 743037 w 878005"/>
                <a:gd name="connsiteY1" fmla="*/ 0 h 333034"/>
                <a:gd name="connsiteX2" fmla="*/ 860783 w 878005"/>
                <a:gd name="connsiteY2" fmla="*/ 48772 h 333034"/>
                <a:gd name="connsiteX3" fmla="*/ 878005 w 878005"/>
                <a:gd name="connsiteY3" fmla="*/ 74316 h 333034"/>
                <a:gd name="connsiteX4" fmla="*/ 857429 w 878005"/>
                <a:gd name="connsiteY4" fmla="*/ 78470 h 333034"/>
                <a:gd name="connsiteX5" fmla="*/ 806577 w 878005"/>
                <a:gd name="connsiteY5" fmla="*/ 129323 h 333034"/>
                <a:gd name="connsiteX6" fmla="*/ 799067 w 878005"/>
                <a:gd name="connsiteY6" fmla="*/ 166518 h 333034"/>
                <a:gd name="connsiteX7" fmla="*/ 799067 w 878005"/>
                <a:gd name="connsiteY7" fmla="*/ 166517 h 333034"/>
                <a:gd name="connsiteX8" fmla="*/ 799067 w 878005"/>
                <a:gd name="connsiteY8" fmla="*/ 166518 h 333034"/>
                <a:gd name="connsiteX9" fmla="*/ 799067 w 878005"/>
                <a:gd name="connsiteY9" fmla="*/ 166518 h 333034"/>
                <a:gd name="connsiteX10" fmla="*/ 806577 w 878005"/>
                <a:gd name="connsiteY10" fmla="*/ 203712 h 333034"/>
                <a:gd name="connsiteX11" fmla="*/ 857429 w 878005"/>
                <a:gd name="connsiteY11" fmla="*/ 254565 h 333034"/>
                <a:gd name="connsiteX12" fmla="*/ 878005 w 878005"/>
                <a:gd name="connsiteY12" fmla="*/ 258719 h 333034"/>
                <a:gd name="connsiteX13" fmla="*/ 860783 w 878005"/>
                <a:gd name="connsiteY13" fmla="*/ 284262 h 333034"/>
                <a:gd name="connsiteX14" fmla="*/ 743037 w 878005"/>
                <a:gd name="connsiteY14" fmla="*/ 333034 h 333034"/>
                <a:gd name="connsiteX15" fmla="*/ 166517 w 878005"/>
                <a:gd name="connsiteY15" fmla="*/ 333034 h 333034"/>
                <a:gd name="connsiteX16" fmla="*/ 0 w 878005"/>
                <a:gd name="connsiteY16" fmla="*/ 166517 h 333034"/>
                <a:gd name="connsiteX17" fmla="*/ 166517 w 878005"/>
                <a:gd name="connsiteY17" fmla="*/ 0 h 33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8005" h="333034">
                  <a:moveTo>
                    <a:pt x="166517" y="0"/>
                  </a:moveTo>
                  <a:lnTo>
                    <a:pt x="743037" y="0"/>
                  </a:lnTo>
                  <a:cubicBezTo>
                    <a:pt x="789020" y="0"/>
                    <a:pt x="830649" y="18638"/>
                    <a:pt x="860783" y="48772"/>
                  </a:cubicBezTo>
                  <a:lnTo>
                    <a:pt x="878005" y="74316"/>
                  </a:lnTo>
                  <a:lnTo>
                    <a:pt x="857429" y="78470"/>
                  </a:lnTo>
                  <a:cubicBezTo>
                    <a:pt x="834564" y="88141"/>
                    <a:pt x="816247" y="106458"/>
                    <a:pt x="806577" y="129323"/>
                  </a:cubicBezTo>
                  <a:lnTo>
                    <a:pt x="799067" y="166518"/>
                  </a:lnTo>
                  <a:lnTo>
                    <a:pt x="799067" y="166517"/>
                  </a:lnTo>
                  <a:lnTo>
                    <a:pt x="799067" y="166518"/>
                  </a:lnTo>
                  <a:lnTo>
                    <a:pt x="799067" y="166518"/>
                  </a:lnTo>
                  <a:lnTo>
                    <a:pt x="806577" y="203712"/>
                  </a:lnTo>
                  <a:cubicBezTo>
                    <a:pt x="816247" y="226577"/>
                    <a:pt x="834564" y="244894"/>
                    <a:pt x="857429" y="254565"/>
                  </a:cubicBezTo>
                  <a:lnTo>
                    <a:pt x="878005" y="258719"/>
                  </a:lnTo>
                  <a:lnTo>
                    <a:pt x="860783" y="284262"/>
                  </a:lnTo>
                  <a:cubicBezTo>
                    <a:pt x="830649" y="314396"/>
                    <a:pt x="789020" y="333034"/>
                    <a:pt x="743037" y="333034"/>
                  </a:cubicBezTo>
                  <a:lnTo>
                    <a:pt x="166517" y="333034"/>
                  </a:lnTo>
                  <a:cubicBezTo>
                    <a:pt x="74552" y="333034"/>
                    <a:pt x="0" y="258482"/>
                    <a:pt x="0" y="166517"/>
                  </a:cubicBezTo>
                  <a:cubicBezTo>
                    <a:pt x="0" y="74552"/>
                    <a:pt x="74552" y="0"/>
                    <a:pt x="166517"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013" fontAlgn="base"/>
              <a:r>
                <a:rPr lang="en-US" dirty="0">
                  <a:solidFill>
                    <a:schemeClr val="bg1"/>
                  </a:solidFill>
                  <a:latin typeface="Segoe UI Semibold" panose="020B0702040204020203" pitchFamily="34" charset="0"/>
                  <a:ea typeface="Segoe UI" pitchFamily="34" charset="0"/>
                  <a:cs typeface="Segoe UI" pitchFamily="34" charset="0"/>
                </a:rPr>
                <a:t>2011</a:t>
              </a:r>
            </a:p>
          </p:txBody>
        </p:sp>
        <p:cxnSp>
          <p:nvCxnSpPr>
            <p:cNvPr id="447" name="Straight Connector 446"/>
            <p:cNvCxnSpPr/>
            <p:nvPr/>
          </p:nvCxnSpPr>
          <p:spPr>
            <a:xfrm flipH="1" flipV="1">
              <a:off x="1231220" y="2710827"/>
              <a:ext cx="0" cy="187174"/>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48" name="Freeform 447"/>
            <p:cNvSpPr/>
            <p:nvPr/>
          </p:nvSpPr>
          <p:spPr>
            <a:xfrm>
              <a:off x="776175" y="2898001"/>
              <a:ext cx="878005" cy="347472"/>
            </a:xfrm>
            <a:custGeom>
              <a:avLst/>
              <a:gdLst>
                <a:gd name="connsiteX0" fmla="*/ 166517 w 878005"/>
                <a:gd name="connsiteY0" fmla="*/ 0 h 333034"/>
                <a:gd name="connsiteX1" fmla="*/ 743037 w 878005"/>
                <a:gd name="connsiteY1" fmla="*/ 0 h 333034"/>
                <a:gd name="connsiteX2" fmla="*/ 860783 w 878005"/>
                <a:gd name="connsiteY2" fmla="*/ 48772 h 333034"/>
                <a:gd name="connsiteX3" fmla="*/ 878005 w 878005"/>
                <a:gd name="connsiteY3" fmla="*/ 74316 h 333034"/>
                <a:gd name="connsiteX4" fmla="*/ 857429 w 878005"/>
                <a:gd name="connsiteY4" fmla="*/ 78470 h 333034"/>
                <a:gd name="connsiteX5" fmla="*/ 806577 w 878005"/>
                <a:gd name="connsiteY5" fmla="*/ 129323 h 333034"/>
                <a:gd name="connsiteX6" fmla="*/ 799067 w 878005"/>
                <a:gd name="connsiteY6" fmla="*/ 166518 h 333034"/>
                <a:gd name="connsiteX7" fmla="*/ 799067 w 878005"/>
                <a:gd name="connsiteY7" fmla="*/ 166517 h 333034"/>
                <a:gd name="connsiteX8" fmla="*/ 799067 w 878005"/>
                <a:gd name="connsiteY8" fmla="*/ 166518 h 333034"/>
                <a:gd name="connsiteX9" fmla="*/ 799067 w 878005"/>
                <a:gd name="connsiteY9" fmla="*/ 166518 h 333034"/>
                <a:gd name="connsiteX10" fmla="*/ 806577 w 878005"/>
                <a:gd name="connsiteY10" fmla="*/ 203712 h 333034"/>
                <a:gd name="connsiteX11" fmla="*/ 857429 w 878005"/>
                <a:gd name="connsiteY11" fmla="*/ 254565 h 333034"/>
                <a:gd name="connsiteX12" fmla="*/ 878005 w 878005"/>
                <a:gd name="connsiteY12" fmla="*/ 258719 h 333034"/>
                <a:gd name="connsiteX13" fmla="*/ 860783 w 878005"/>
                <a:gd name="connsiteY13" fmla="*/ 284262 h 333034"/>
                <a:gd name="connsiteX14" fmla="*/ 743037 w 878005"/>
                <a:gd name="connsiteY14" fmla="*/ 333034 h 333034"/>
                <a:gd name="connsiteX15" fmla="*/ 166517 w 878005"/>
                <a:gd name="connsiteY15" fmla="*/ 333034 h 333034"/>
                <a:gd name="connsiteX16" fmla="*/ 0 w 878005"/>
                <a:gd name="connsiteY16" fmla="*/ 166517 h 333034"/>
                <a:gd name="connsiteX17" fmla="*/ 166517 w 878005"/>
                <a:gd name="connsiteY17" fmla="*/ 0 h 33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8005" h="333034">
                  <a:moveTo>
                    <a:pt x="166517" y="0"/>
                  </a:moveTo>
                  <a:lnTo>
                    <a:pt x="743037" y="0"/>
                  </a:lnTo>
                  <a:cubicBezTo>
                    <a:pt x="789020" y="0"/>
                    <a:pt x="830649" y="18638"/>
                    <a:pt x="860783" y="48772"/>
                  </a:cubicBezTo>
                  <a:lnTo>
                    <a:pt x="878005" y="74316"/>
                  </a:lnTo>
                  <a:lnTo>
                    <a:pt x="857429" y="78470"/>
                  </a:lnTo>
                  <a:cubicBezTo>
                    <a:pt x="834564" y="88141"/>
                    <a:pt x="816247" y="106458"/>
                    <a:pt x="806577" y="129323"/>
                  </a:cubicBezTo>
                  <a:lnTo>
                    <a:pt x="799067" y="166518"/>
                  </a:lnTo>
                  <a:lnTo>
                    <a:pt x="799067" y="166517"/>
                  </a:lnTo>
                  <a:lnTo>
                    <a:pt x="799067" y="166518"/>
                  </a:lnTo>
                  <a:lnTo>
                    <a:pt x="799067" y="166518"/>
                  </a:lnTo>
                  <a:lnTo>
                    <a:pt x="806577" y="203712"/>
                  </a:lnTo>
                  <a:cubicBezTo>
                    <a:pt x="816247" y="226577"/>
                    <a:pt x="834564" y="244894"/>
                    <a:pt x="857429" y="254565"/>
                  </a:cubicBezTo>
                  <a:lnTo>
                    <a:pt x="878005" y="258719"/>
                  </a:lnTo>
                  <a:lnTo>
                    <a:pt x="860783" y="284262"/>
                  </a:lnTo>
                  <a:cubicBezTo>
                    <a:pt x="830649" y="314396"/>
                    <a:pt x="789020" y="333034"/>
                    <a:pt x="743037" y="333034"/>
                  </a:cubicBezTo>
                  <a:lnTo>
                    <a:pt x="166517" y="333034"/>
                  </a:lnTo>
                  <a:cubicBezTo>
                    <a:pt x="74552" y="333034"/>
                    <a:pt x="0" y="258482"/>
                    <a:pt x="0" y="166517"/>
                  </a:cubicBezTo>
                  <a:cubicBezTo>
                    <a:pt x="0" y="74552"/>
                    <a:pt x="74552" y="0"/>
                    <a:pt x="166517"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013" fontAlgn="base"/>
              <a:r>
                <a:rPr lang="en-US" dirty="0">
                  <a:solidFill>
                    <a:schemeClr val="bg1"/>
                  </a:solidFill>
                  <a:latin typeface="Segoe UI Semibold" panose="020B0702040204020203" pitchFamily="34" charset="0"/>
                  <a:ea typeface="Segoe UI" pitchFamily="34" charset="0"/>
                  <a:cs typeface="Segoe UI" pitchFamily="34" charset="0"/>
                </a:rPr>
                <a:t>2010</a:t>
              </a:r>
            </a:p>
          </p:txBody>
        </p:sp>
        <p:sp>
          <p:nvSpPr>
            <p:cNvPr id="449" name="Rectangle 448"/>
            <p:cNvSpPr/>
            <p:nvPr/>
          </p:nvSpPr>
          <p:spPr bwMode="auto">
            <a:xfrm>
              <a:off x="3757115" y="2392878"/>
              <a:ext cx="725312" cy="28251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SOC 2</a:t>
              </a:r>
            </a:p>
          </p:txBody>
        </p:sp>
        <p:pic>
          <p:nvPicPr>
            <p:cNvPr id="450" name="Picture 8" descr="http://www.centrilogic.com/wp-content/uploads/2013/05/SOC-Service-Org_B_Marks_2c_Web-260x220.png"/>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865042" y="1946839"/>
              <a:ext cx="509458" cy="455820"/>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451" name="Straight Connector 450"/>
            <p:cNvCxnSpPr>
              <a:endCxn id="452" idx="0"/>
            </p:cNvCxnSpPr>
            <p:nvPr/>
          </p:nvCxnSpPr>
          <p:spPr>
            <a:xfrm>
              <a:off x="7634561" y="3186480"/>
              <a:ext cx="0" cy="289416"/>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52" name="Rectangle 451"/>
            <p:cNvSpPr/>
            <p:nvPr/>
          </p:nvSpPr>
          <p:spPr bwMode="auto">
            <a:xfrm>
              <a:off x="7253971" y="3475896"/>
              <a:ext cx="763264" cy="47085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FedRAMP</a:t>
              </a:r>
              <a:br>
                <a:rPr lang="en-IN" sz="1200" dirty="0">
                  <a:solidFill>
                    <a:schemeClr val="tx2"/>
                  </a:solidFill>
                  <a:latin typeface="Segoe UI Semibold" panose="020B0702040204020203" pitchFamily="34" charset="0"/>
                  <a:ea typeface="Segoe UI" pitchFamily="34" charset="0"/>
                  <a:cs typeface="Segoe UI" pitchFamily="34" charset="0"/>
                </a:rPr>
              </a:br>
              <a:r>
                <a:rPr lang="en-IN" sz="1200" dirty="0">
                  <a:solidFill>
                    <a:schemeClr val="tx2"/>
                  </a:solidFill>
                  <a:latin typeface="Segoe UI Semibold" panose="020B0702040204020203" pitchFamily="34" charset="0"/>
                  <a:ea typeface="Segoe UI" pitchFamily="34" charset="0"/>
                  <a:cs typeface="Segoe UI" pitchFamily="34" charset="0"/>
                </a:rPr>
                <a:t>P-ATO</a:t>
              </a:r>
            </a:p>
          </p:txBody>
        </p:sp>
        <p:pic>
          <p:nvPicPr>
            <p:cNvPr id="453" name="Picture 2"/>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052" t="2052" r="2052" b="2052"/>
            <a:stretch/>
          </p:blipFill>
          <p:spPr bwMode="auto">
            <a:xfrm>
              <a:off x="7451681" y="3929998"/>
              <a:ext cx="365761" cy="365760"/>
            </a:xfrm>
            <a:prstGeom prst="ellipse">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54" name="Straight Connector 453"/>
            <p:cNvCxnSpPr/>
            <p:nvPr/>
          </p:nvCxnSpPr>
          <p:spPr>
            <a:xfrm flipH="1">
              <a:off x="2766785" y="3173474"/>
              <a:ext cx="0" cy="247234"/>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55" name="Rectangle 454"/>
            <p:cNvSpPr/>
            <p:nvPr/>
          </p:nvSpPr>
          <p:spPr bwMode="auto">
            <a:xfrm>
              <a:off x="2312908" y="3419464"/>
              <a:ext cx="907755" cy="47085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FISMA</a:t>
              </a:r>
            </a:p>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ATO</a:t>
              </a:r>
            </a:p>
          </p:txBody>
        </p:sp>
        <p:pic>
          <p:nvPicPr>
            <p:cNvPr id="456" name="Picture 455"/>
            <p:cNvPicPr>
              <a:picLocks noChangeAspect="1"/>
            </p:cNvPicPr>
            <p:nvPr/>
          </p:nvPicPr>
          <p:blipFill rotWithShape="1">
            <a:blip r:embed="rId8" cstate="print">
              <a:clrChange>
                <a:clrFrom>
                  <a:srgbClr val="FAFAFA"/>
                </a:clrFrom>
                <a:clrTo>
                  <a:srgbClr val="FAFAFA">
                    <a:alpha val="0"/>
                  </a:srgbClr>
                </a:clrTo>
              </a:clrChange>
              <a:extLst>
                <a:ext uri="{28A0092B-C50C-407E-A947-70E740481C1C}">
                  <a14:useLocalDpi xmlns:a14="http://schemas.microsoft.com/office/drawing/2010/main" val="0"/>
                </a:ext>
              </a:extLst>
            </a:blip>
            <a:srcRect l="24356" t="25370" r="27433" b="23131"/>
            <a:stretch/>
          </p:blipFill>
          <p:spPr>
            <a:xfrm>
              <a:off x="2343377" y="3853072"/>
              <a:ext cx="816641" cy="399632"/>
            </a:xfrm>
            <a:prstGeom prst="rect">
              <a:avLst/>
            </a:prstGeom>
          </p:spPr>
        </p:pic>
        <p:sp>
          <p:nvSpPr>
            <p:cNvPr id="457" name="Rectangle 456"/>
            <p:cNvSpPr/>
            <p:nvPr/>
          </p:nvSpPr>
          <p:spPr bwMode="auto">
            <a:xfrm>
              <a:off x="6552931" y="2338445"/>
              <a:ext cx="1636646" cy="276999"/>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UK G-Cloud OFFICIAL</a:t>
              </a:r>
            </a:p>
          </p:txBody>
        </p:sp>
        <p:pic>
          <p:nvPicPr>
            <p:cNvPr id="458" name="Picture 457"/>
            <p:cNvPicPr>
              <a:picLocks noChangeAspect="1"/>
            </p:cNvPicPr>
            <p:nvPr/>
          </p:nvPicPr>
          <p:blipFill rotWithShape="1">
            <a:blip r:embed="rId9" cstate="email">
              <a:extLst>
                <a:ext uri="{28A0092B-C50C-407E-A947-70E740481C1C}">
                  <a14:useLocalDpi xmlns:a14="http://schemas.microsoft.com/office/drawing/2010/main"/>
                </a:ext>
              </a:extLst>
            </a:blip>
            <a:stretch/>
          </p:blipFill>
          <p:spPr>
            <a:xfrm>
              <a:off x="7170454" y="1705927"/>
              <a:ext cx="428625" cy="638175"/>
            </a:xfrm>
            <a:prstGeom prst="rect">
              <a:avLst/>
            </a:prstGeom>
            <a:noFill/>
            <a:ln>
              <a:noFill/>
            </a:ln>
          </p:spPr>
        </p:pic>
        <p:sp>
          <p:nvSpPr>
            <p:cNvPr id="459" name="Freeform 458"/>
            <p:cNvSpPr/>
            <p:nvPr/>
          </p:nvSpPr>
          <p:spPr>
            <a:xfrm>
              <a:off x="6231163" y="2898001"/>
              <a:ext cx="878005" cy="347472"/>
            </a:xfrm>
            <a:custGeom>
              <a:avLst/>
              <a:gdLst>
                <a:gd name="connsiteX0" fmla="*/ 166517 w 878005"/>
                <a:gd name="connsiteY0" fmla="*/ 0 h 333034"/>
                <a:gd name="connsiteX1" fmla="*/ 743037 w 878005"/>
                <a:gd name="connsiteY1" fmla="*/ 0 h 333034"/>
                <a:gd name="connsiteX2" fmla="*/ 860783 w 878005"/>
                <a:gd name="connsiteY2" fmla="*/ 48772 h 333034"/>
                <a:gd name="connsiteX3" fmla="*/ 878005 w 878005"/>
                <a:gd name="connsiteY3" fmla="*/ 74316 h 333034"/>
                <a:gd name="connsiteX4" fmla="*/ 857429 w 878005"/>
                <a:gd name="connsiteY4" fmla="*/ 78470 h 333034"/>
                <a:gd name="connsiteX5" fmla="*/ 806577 w 878005"/>
                <a:gd name="connsiteY5" fmla="*/ 129323 h 333034"/>
                <a:gd name="connsiteX6" fmla="*/ 799067 w 878005"/>
                <a:gd name="connsiteY6" fmla="*/ 166518 h 333034"/>
                <a:gd name="connsiteX7" fmla="*/ 799067 w 878005"/>
                <a:gd name="connsiteY7" fmla="*/ 166517 h 333034"/>
                <a:gd name="connsiteX8" fmla="*/ 799067 w 878005"/>
                <a:gd name="connsiteY8" fmla="*/ 166518 h 333034"/>
                <a:gd name="connsiteX9" fmla="*/ 799067 w 878005"/>
                <a:gd name="connsiteY9" fmla="*/ 166518 h 333034"/>
                <a:gd name="connsiteX10" fmla="*/ 806577 w 878005"/>
                <a:gd name="connsiteY10" fmla="*/ 203712 h 333034"/>
                <a:gd name="connsiteX11" fmla="*/ 857429 w 878005"/>
                <a:gd name="connsiteY11" fmla="*/ 254565 h 333034"/>
                <a:gd name="connsiteX12" fmla="*/ 878005 w 878005"/>
                <a:gd name="connsiteY12" fmla="*/ 258719 h 333034"/>
                <a:gd name="connsiteX13" fmla="*/ 860783 w 878005"/>
                <a:gd name="connsiteY13" fmla="*/ 284262 h 333034"/>
                <a:gd name="connsiteX14" fmla="*/ 743037 w 878005"/>
                <a:gd name="connsiteY14" fmla="*/ 333034 h 333034"/>
                <a:gd name="connsiteX15" fmla="*/ 166517 w 878005"/>
                <a:gd name="connsiteY15" fmla="*/ 333034 h 333034"/>
                <a:gd name="connsiteX16" fmla="*/ 0 w 878005"/>
                <a:gd name="connsiteY16" fmla="*/ 166517 h 333034"/>
                <a:gd name="connsiteX17" fmla="*/ 166517 w 878005"/>
                <a:gd name="connsiteY17" fmla="*/ 0 h 33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8005" h="333034">
                  <a:moveTo>
                    <a:pt x="166517" y="0"/>
                  </a:moveTo>
                  <a:lnTo>
                    <a:pt x="743037" y="0"/>
                  </a:lnTo>
                  <a:cubicBezTo>
                    <a:pt x="789020" y="0"/>
                    <a:pt x="830649" y="18638"/>
                    <a:pt x="860783" y="48772"/>
                  </a:cubicBezTo>
                  <a:lnTo>
                    <a:pt x="878005" y="74316"/>
                  </a:lnTo>
                  <a:lnTo>
                    <a:pt x="857429" y="78470"/>
                  </a:lnTo>
                  <a:cubicBezTo>
                    <a:pt x="834564" y="88141"/>
                    <a:pt x="816247" y="106458"/>
                    <a:pt x="806577" y="129323"/>
                  </a:cubicBezTo>
                  <a:lnTo>
                    <a:pt x="799067" y="166518"/>
                  </a:lnTo>
                  <a:lnTo>
                    <a:pt x="799067" y="166517"/>
                  </a:lnTo>
                  <a:lnTo>
                    <a:pt x="799067" y="166518"/>
                  </a:lnTo>
                  <a:lnTo>
                    <a:pt x="799067" y="166518"/>
                  </a:lnTo>
                  <a:lnTo>
                    <a:pt x="806577" y="203712"/>
                  </a:lnTo>
                  <a:cubicBezTo>
                    <a:pt x="816247" y="226577"/>
                    <a:pt x="834564" y="244894"/>
                    <a:pt x="857429" y="254565"/>
                  </a:cubicBezTo>
                  <a:lnTo>
                    <a:pt x="878005" y="258719"/>
                  </a:lnTo>
                  <a:lnTo>
                    <a:pt x="860783" y="284262"/>
                  </a:lnTo>
                  <a:cubicBezTo>
                    <a:pt x="830649" y="314396"/>
                    <a:pt x="789020" y="333034"/>
                    <a:pt x="743037" y="333034"/>
                  </a:cubicBezTo>
                  <a:lnTo>
                    <a:pt x="166517" y="333034"/>
                  </a:lnTo>
                  <a:cubicBezTo>
                    <a:pt x="74552" y="333034"/>
                    <a:pt x="0" y="258482"/>
                    <a:pt x="0" y="166517"/>
                  </a:cubicBezTo>
                  <a:cubicBezTo>
                    <a:pt x="0" y="74552"/>
                    <a:pt x="74552" y="0"/>
                    <a:pt x="166517" y="0"/>
                  </a:cubicBez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013" fontAlgn="base"/>
              <a:r>
                <a:rPr lang="en-US" dirty="0">
                  <a:solidFill>
                    <a:schemeClr val="bg1"/>
                  </a:solidFill>
                  <a:latin typeface="Segoe UI Semibold" panose="020B0702040204020203" pitchFamily="34" charset="0"/>
                  <a:ea typeface="Segoe UI" pitchFamily="34" charset="0"/>
                  <a:cs typeface="Segoe UI" pitchFamily="34" charset="0"/>
                </a:rPr>
                <a:t>2013</a:t>
              </a:r>
            </a:p>
          </p:txBody>
        </p:sp>
        <p:sp>
          <p:nvSpPr>
            <p:cNvPr id="460" name="Freeform 459"/>
            <p:cNvSpPr/>
            <p:nvPr/>
          </p:nvSpPr>
          <p:spPr>
            <a:xfrm>
              <a:off x="7770108" y="2898001"/>
              <a:ext cx="878005" cy="347472"/>
            </a:xfrm>
            <a:custGeom>
              <a:avLst/>
              <a:gdLst>
                <a:gd name="connsiteX0" fmla="*/ 166517 w 878005"/>
                <a:gd name="connsiteY0" fmla="*/ 0 h 333034"/>
                <a:gd name="connsiteX1" fmla="*/ 743037 w 878005"/>
                <a:gd name="connsiteY1" fmla="*/ 0 h 333034"/>
                <a:gd name="connsiteX2" fmla="*/ 860783 w 878005"/>
                <a:gd name="connsiteY2" fmla="*/ 48772 h 333034"/>
                <a:gd name="connsiteX3" fmla="*/ 878005 w 878005"/>
                <a:gd name="connsiteY3" fmla="*/ 74316 h 333034"/>
                <a:gd name="connsiteX4" fmla="*/ 857429 w 878005"/>
                <a:gd name="connsiteY4" fmla="*/ 78470 h 333034"/>
                <a:gd name="connsiteX5" fmla="*/ 806577 w 878005"/>
                <a:gd name="connsiteY5" fmla="*/ 129323 h 333034"/>
                <a:gd name="connsiteX6" fmla="*/ 799067 w 878005"/>
                <a:gd name="connsiteY6" fmla="*/ 166518 h 333034"/>
                <a:gd name="connsiteX7" fmla="*/ 799067 w 878005"/>
                <a:gd name="connsiteY7" fmla="*/ 166517 h 333034"/>
                <a:gd name="connsiteX8" fmla="*/ 799067 w 878005"/>
                <a:gd name="connsiteY8" fmla="*/ 166518 h 333034"/>
                <a:gd name="connsiteX9" fmla="*/ 799067 w 878005"/>
                <a:gd name="connsiteY9" fmla="*/ 166518 h 333034"/>
                <a:gd name="connsiteX10" fmla="*/ 806577 w 878005"/>
                <a:gd name="connsiteY10" fmla="*/ 203712 h 333034"/>
                <a:gd name="connsiteX11" fmla="*/ 857429 w 878005"/>
                <a:gd name="connsiteY11" fmla="*/ 254565 h 333034"/>
                <a:gd name="connsiteX12" fmla="*/ 878005 w 878005"/>
                <a:gd name="connsiteY12" fmla="*/ 258719 h 333034"/>
                <a:gd name="connsiteX13" fmla="*/ 860783 w 878005"/>
                <a:gd name="connsiteY13" fmla="*/ 284262 h 333034"/>
                <a:gd name="connsiteX14" fmla="*/ 743037 w 878005"/>
                <a:gd name="connsiteY14" fmla="*/ 333034 h 333034"/>
                <a:gd name="connsiteX15" fmla="*/ 166517 w 878005"/>
                <a:gd name="connsiteY15" fmla="*/ 333034 h 333034"/>
                <a:gd name="connsiteX16" fmla="*/ 0 w 878005"/>
                <a:gd name="connsiteY16" fmla="*/ 166517 h 333034"/>
                <a:gd name="connsiteX17" fmla="*/ 166517 w 878005"/>
                <a:gd name="connsiteY17" fmla="*/ 0 h 33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8005" h="333034">
                  <a:moveTo>
                    <a:pt x="166517" y="0"/>
                  </a:moveTo>
                  <a:lnTo>
                    <a:pt x="743037" y="0"/>
                  </a:lnTo>
                  <a:cubicBezTo>
                    <a:pt x="789020" y="0"/>
                    <a:pt x="830649" y="18638"/>
                    <a:pt x="860783" y="48772"/>
                  </a:cubicBezTo>
                  <a:lnTo>
                    <a:pt x="878005" y="74316"/>
                  </a:lnTo>
                  <a:lnTo>
                    <a:pt x="857429" y="78470"/>
                  </a:lnTo>
                  <a:cubicBezTo>
                    <a:pt x="834564" y="88141"/>
                    <a:pt x="816247" y="106458"/>
                    <a:pt x="806577" y="129323"/>
                  </a:cubicBezTo>
                  <a:lnTo>
                    <a:pt x="799067" y="166518"/>
                  </a:lnTo>
                  <a:lnTo>
                    <a:pt x="799067" y="166517"/>
                  </a:lnTo>
                  <a:lnTo>
                    <a:pt x="799067" y="166518"/>
                  </a:lnTo>
                  <a:lnTo>
                    <a:pt x="799067" y="166518"/>
                  </a:lnTo>
                  <a:lnTo>
                    <a:pt x="806577" y="203712"/>
                  </a:lnTo>
                  <a:cubicBezTo>
                    <a:pt x="816247" y="226577"/>
                    <a:pt x="834564" y="244894"/>
                    <a:pt x="857429" y="254565"/>
                  </a:cubicBezTo>
                  <a:lnTo>
                    <a:pt x="878005" y="258719"/>
                  </a:lnTo>
                  <a:lnTo>
                    <a:pt x="860783" y="284262"/>
                  </a:lnTo>
                  <a:cubicBezTo>
                    <a:pt x="830649" y="314396"/>
                    <a:pt x="789020" y="333034"/>
                    <a:pt x="743037" y="333034"/>
                  </a:cubicBezTo>
                  <a:lnTo>
                    <a:pt x="166517" y="333034"/>
                  </a:lnTo>
                  <a:cubicBezTo>
                    <a:pt x="74552" y="333034"/>
                    <a:pt x="0" y="258482"/>
                    <a:pt x="0" y="166517"/>
                  </a:cubicBezTo>
                  <a:cubicBezTo>
                    <a:pt x="0" y="74552"/>
                    <a:pt x="74552" y="0"/>
                    <a:pt x="166517" y="0"/>
                  </a:cubicBez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013" fontAlgn="base"/>
              <a:r>
                <a:rPr lang="en-US" dirty="0">
                  <a:solidFill>
                    <a:schemeClr val="bg1"/>
                  </a:solidFill>
                  <a:latin typeface="Segoe UI Semibold" panose="020B0702040204020203" pitchFamily="34" charset="0"/>
                  <a:ea typeface="Segoe UI" pitchFamily="34" charset="0"/>
                  <a:cs typeface="Segoe UI" pitchFamily="34" charset="0"/>
                </a:rPr>
                <a:t>2014</a:t>
              </a:r>
            </a:p>
          </p:txBody>
        </p:sp>
        <p:sp>
          <p:nvSpPr>
            <p:cNvPr id="461" name="Freeform 460"/>
            <p:cNvSpPr/>
            <p:nvPr/>
          </p:nvSpPr>
          <p:spPr>
            <a:xfrm>
              <a:off x="9907987" y="2898001"/>
              <a:ext cx="878005" cy="347472"/>
            </a:xfrm>
            <a:custGeom>
              <a:avLst/>
              <a:gdLst>
                <a:gd name="connsiteX0" fmla="*/ 166517 w 878005"/>
                <a:gd name="connsiteY0" fmla="*/ 0 h 333034"/>
                <a:gd name="connsiteX1" fmla="*/ 743037 w 878005"/>
                <a:gd name="connsiteY1" fmla="*/ 0 h 333034"/>
                <a:gd name="connsiteX2" fmla="*/ 860783 w 878005"/>
                <a:gd name="connsiteY2" fmla="*/ 48772 h 333034"/>
                <a:gd name="connsiteX3" fmla="*/ 878005 w 878005"/>
                <a:gd name="connsiteY3" fmla="*/ 74316 h 333034"/>
                <a:gd name="connsiteX4" fmla="*/ 857429 w 878005"/>
                <a:gd name="connsiteY4" fmla="*/ 78470 h 333034"/>
                <a:gd name="connsiteX5" fmla="*/ 806577 w 878005"/>
                <a:gd name="connsiteY5" fmla="*/ 129323 h 333034"/>
                <a:gd name="connsiteX6" fmla="*/ 799067 w 878005"/>
                <a:gd name="connsiteY6" fmla="*/ 166518 h 333034"/>
                <a:gd name="connsiteX7" fmla="*/ 799067 w 878005"/>
                <a:gd name="connsiteY7" fmla="*/ 166517 h 333034"/>
                <a:gd name="connsiteX8" fmla="*/ 799067 w 878005"/>
                <a:gd name="connsiteY8" fmla="*/ 166518 h 333034"/>
                <a:gd name="connsiteX9" fmla="*/ 799067 w 878005"/>
                <a:gd name="connsiteY9" fmla="*/ 166518 h 333034"/>
                <a:gd name="connsiteX10" fmla="*/ 806577 w 878005"/>
                <a:gd name="connsiteY10" fmla="*/ 203712 h 333034"/>
                <a:gd name="connsiteX11" fmla="*/ 857429 w 878005"/>
                <a:gd name="connsiteY11" fmla="*/ 254565 h 333034"/>
                <a:gd name="connsiteX12" fmla="*/ 878005 w 878005"/>
                <a:gd name="connsiteY12" fmla="*/ 258719 h 333034"/>
                <a:gd name="connsiteX13" fmla="*/ 860783 w 878005"/>
                <a:gd name="connsiteY13" fmla="*/ 284262 h 333034"/>
                <a:gd name="connsiteX14" fmla="*/ 743037 w 878005"/>
                <a:gd name="connsiteY14" fmla="*/ 333034 h 333034"/>
                <a:gd name="connsiteX15" fmla="*/ 166517 w 878005"/>
                <a:gd name="connsiteY15" fmla="*/ 333034 h 333034"/>
                <a:gd name="connsiteX16" fmla="*/ 0 w 878005"/>
                <a:gd name="connsiteY16" fmla="*/ 166517 h 333034"/>
                <a:gd name="connsiteX17" fmla="*/ 166517 w 878005"/>
                <a:gd name="connsiteY17" fmla="*/ 0 h 33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8005" h="333034">
                  <a:moveTo>
                    <a:pt x="166517" y="0"/>
                  </a:moveTo>
                  <a:lnTo>
                    <a:pt x="743037" y="0"/>
                  </a:lnTo>
                  <a:cubicBezTo>
                    <a:pt x="789020" y="0"/>
                    <a:pt x="830649" y="18638"/>
                    <a:pt x="860783" y="48772"/>
                  </a:cubicBezTo>
                  <a:lnTo>
                    <a:pt x="878005" y="74316"/>
                  </a:lnTo>
                  <a:lnTo>
                    <a:pt x="857429" y="78470"/>
                  </a:lnTo>
                  <a:cubicBezTo>
                    <a:pt x="834564" y="88141"/>
                    <a:pt x="816247" y="106458"/>
                    <a:pt x="806577" y="129323"/>
                  </a:cubicBezTo>
                  <a:lnTo>
                    <a:pt x="799067" y="166518"/>
                  </a:lnTo>
                  <a:lnTo>
                    <a:pt x="799067" y="166517"/>
                  </a:lnTo>
                  <a:lnTo>
                    <a:pt x="799067" y="166518"/>
                  </a:lnTo>
                  <a:lnTo>
                    <a:pt x="799067" y="166518"/>
                  </a:lnTo>
                  <a:lnTo>
                    <a:pt x="806577" y="203712"/>
                  </a:lnTo>
                  <a:cubicBezTo>
                    <a:pt x="816247" y="226577"/>
                    <a:pt x="834564" y="244894"/>
                    <a:pt x="857429" y="254565"/>
                  </a:cubicBezTo>
                  <a:lnTo>
                    <a:pt x="878005" y="258719"/>
                  </a:lnTo>
                  <a:lnTo>
                    <a:pt x="860783" y="284262"/>
                  </a:lnTo>
                  <a:cubicBezTo>
                    <a:pt x="830649" y="314396"/>
                    <a:pt x="789020" y="333034"/>
                    <a:pt x="743037" y="333034"/>
                  </a:cubicBezTo>
                  <a:lnTo>
                    <a:pt x="166517" y="333034"/>
                  </a:lnTo>
                  <a:cubicBezTo>
                    <a:pt x="74552" y="333034"/>
                    <a:pt x="0" y="258482"/>
                    <a:pt x="0" y="166517"/>
                  </a:cubicBezTo>
                  <a:cubicBezTo>
                    <a:pt x="0" y="74552"/>
                    <a:pt x="74552" y="0"/>
                    <a:pt x="166517" y="0"/>
                  </a:cubicBezTo>
                  <a:close/>
                </a:path>
              </a:pathLst>
            </a:cu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013" fontAlgn="base"/>
              <a:r>
                <a:rPr lang="en-US" dirty="0">
                  <a:solidFill>
                    <a:schemeClr val="bg1"/>
                  </a:solidFill>
                  <a:latin typeface="Segoe UI Semibold" panose="020B0702040204020203" pitchFamily="34" charset="0"/>
                  <a:ea typeface="Segoe UI" pitchFamily="34" charset="0"/>
                  <a:cs typeface="Segoe UI" pitchFamily="34" charset="0"/>
                </a:rPr>
                <a:t>2015</a:t>
              </a:r>
            </a:p>
          </p:txBody>
        </p:sp>
        <p:cxnSp>
          <p:nvCxnSpPr>
            <p:cNvPr id="462" name="Straight Connector 461"/>
            <p:cNvCxnSpPr/>
            <p:nvPr/>
          </p:nvCxnSpPr>
          <p:spPr>
            <a:xfrm flipH="1">
              <a:off x="1934645" y="3174586"/>
              <a:ext cx="0" cy="262865"/>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63" name="Rectangle 462"/>
            <p:cNvSpPr/>
            <p:nvPr/>
          </p:nvSpPr>
          <p:spPr bwMode="auto">
            <a:xfrm>
              <a:off x="1483817" y="3421007"/>
              <a:ext cx="886464" cy="47085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ISO/IEC 27001:2005</a:t>
              </a:r>
            </a:p>
          </p:txBody>
        </p:sp>
        <p:sp>
          <p:nvSpPr>
            <p:cNvPr id="464" name="Freeform 7"/>
            <p:cNvSpPr>
              <a:spLocks/>
            </p:cNvSpPr>
            <p:nvPr/>
          </p:nvSpPr>
          <p:spPr bwMode="auto">
            <a:xfrm>
              <a:off x="1777322" y="3918611"/>
              <a:ext cx="337058" cy="319571"/>
            </a:xfrm>
            <a:custGeom>
              <a:avLst/>
              <a:gdLst>
                <a:gd name="T0" fmla="*/ 1351 w 4317"/>
                <a:gd name="T1" fmla="*/ 626 h 4068"/>
                <a:gd name="T2" fmla="*/ 1106 w 4317"/>
                <a:gd name="T3" fmla="*/ 822 h 4068"/>
                <a:gd name="T4" fmla="*/ 911 w 4317"/>
                <a:gd name="T5" fmla="*/ 1050 h 4068"/>
                <a:gd name="T6" fmla="*/ 767 w 4317"/>
                <a:gd name="T7" fmla="*/ 1310 h 4068"/>
                <a:gd name="T8" fmla="*/ 679 w 4317"/>
                <a:gd name="T9" fmla="*/ 1604 h 4068"/>
                <a:gd name="T10" fmla="*/ 648 w 4317"/>
                <a:gd name="T11" fmla="*/ 1921 h 4068"/>
                <a:gd name="T12" fmla="*/ 677 w 4317"/>
                <a:gd name="T13" fmla="*/ 2222 h 4068"/>
                <a:gd name="T14" fmla="*/ 767 w 4317"/>
                <a:gd name="T15" fmla="*/ 2506 h 4068"/>
                <a:gd name="T16" fmla="*/ 916 w 4317"/>
                <a:gd name="T17" fmla="*/ 2769 h 4068"/>
                <a:gd name="T18" fmla="*/ 1122 w 4317"/>
                <a:gd name="T19" fmla="*/ 3006 h 4068"/>
                <a:gd name="T20" fmla="*/ 1360 w 4317"/>
                <a:gd name="T21" fmla="*/ 3192 h 4068"/>
                <a:gd name="T22" fmla="*/ 1623 w 4317"/>
                <a:gd name="T23" fmla="*/ 3323 h 4068"/>
                <a:gd name="T24" fmla="*/ 1903 w 4317"/>
                <a:gd name="T25" fmla="*/ 3399 h 4068"/>
                <a:gd name="T26" fmla="*/ 2191 w 4317"/>
                <a:gd name="T27" fmla="*/ 3420 h 4068"/>
                <a:gd name="T28" fmla="*/ 2478 w 4317"/>
                <a:gd name="T29" fmla="*/ 3386 h 4068"/>
                <a:gd name="T30" fmla="*/ 2757 w 4317"/>
                <a:gd name="T31" fmla="*/ 3297 h 4068"/>
                <a:gd name="T32" fmla="*/ 3017 w 4317"/>
                <a:gd name="T33" fmla="*/ 3151 h 4068"/>
                <a:gd name="T34" fmla="*/ 3252 w 4317"/>
                <a:gd name="T35" fmla="*/ 2950 h 4068"/>
                <a:gd name="T36" fmla="*/ 3447 w 4317"/>
                <a:gd name="T37" fmla="*/ 2701 h 4068"/>
                <a:gd name="T38" fmla="*/ 3582 w 4317"/>
                <a:gd name="T39" fmla="*/ 2429 h 4068"/>
                <a:gd name="T40" fmla="*/ 3655 w 4317"/>
                <a:gd name="T41" fmla="*/ 2135 h 4068"/>
                <a:gd name="T42" fmla="*/ 3667 w 4317"/>
                <a:gd name="T43" fmla="*/ 1820 h 4068"/>
                <a:gd name="T44" fmla="*/ 3617 w 4317"/>
                <a:gd name="T45" fmla="*/ 1506 h 4068"/>
                <a:gd name="T46" fmla="*/ 3511 w 4317"/>
                <a:gd name="T47" fmla="*/ 1225 h 4068"/>
                <a:gd name="T48" fmla="*/ 3350 w 4317"/>
                <a:gd name="T49" fmla="*/ 975 h 4068"/>
                <a:gd name="T50" fmla="*/ 3137 w 4317"/>
                <a:gd name="T51" fmla="*/ 755 h 4068"/>
                <a:gd name="T52" fmla="*/ 3071 w 4317"/>
                <a:gd name="T53" fmla="*/ 314 h 4068"/>
                <a:gd name="T54" fmla="*/ 3185 w 4317"/>
                <a:gd name="T55" fmla="*/ 5 h 4068"/>
                <a:gd name="T56" fmla="*/ 3473 w 4317"/>
                <a:gd name="T57" fmla="*/ 192 h 4068"/>
                <a:gd name="T58" fmla="*/ 3727 w 4317"/>
                <a:gd name="T59" fmla="*/ 421 h 4068"/>
                <a:gd name="T60" fmla="*/ 3948 w 4317"/>
                <a:gd name="T61" fmla="*/ 696 h 4068"/>
                <a:gd name="T62" fmla="*/ 4118 w 4317"/>
                <a:gd name="T63" fmla="*/ 997 h 4068"/>
                <a:gd name="T64" fmla="*/ 4240 w 4317"/>
                <a:gd name="T65" fmla="*/ 1327 h 4068"/>
                <a:gd name="T66" fmla="*/ 4303 w 4317"/>
                <a:gd name="T67" fmla="*/ 1647 h 4068"/>
                <a:gd name="T68" fmla="*/ 4317 w 4317"/>
                <a:gd name="T69" fmla="*/ 1983 h 4068"/>
                <a:gd name="T70" fmla="*/ 4308 w 4317"/>
                <a:gd name="T71" fmla="*/ 2099 h 4068"/>
                <a:gd name="T72" fmla="*/ 4252 w 4317"/>
                <a:gd name="T73" fmla="*/ 2438 h 4068"/>
                <a:gd name="T74" fmla="*/ 4133 w 4317"/>
                <a:gd name="T75" fmla="*/ 2782 h 4068"/>
                <a:gd name="T76" fmla="*/ 3960 w 4317"/>
                <a:gd name="T77" fmla="*/ 3099 h 4068"/>
                <a:gd name="T78" fmla="*/ 3739 w 4317"/>
                <a:gd name="T79" fmla="*/ 3381 h 4068"/>
                <a:gd name="T80" fmla="*/ 3469 w 4317"/>
                <a:gd name="T81" fmla="*/ 3624 h 4068"/>
                <a:gd name="T82" fmla="*/ 3147 w 4317"/>
                <a:gd name="T83" fmla="*/ 3830 h 4068"/>
                <a:gd name="T84" fmla="*/ 2803 w 4317"/>
                <a:gd name="T85" fmla="*/ 3971 h 4068"/>
                <a:gd name="T86" fmla="*/ 2434 w 4317"/>
                <a:gd name="T87" fmla="*/ 4050 h 4068"/>
                <a:gd name="T88" fmla="*/ 2080 w 4317"/>
                <a:gd name="T89" fmla="*/ 4068 h 4068"/>
                <a:gd name="T90" fmla="*/ 1975 w 4317"/>
                <a:gd name="T91" fmla="*/ 4059 h 4068"/>
                <a:gd name="T92" fmla="*/ 1646 w 4317"/>
                <a:gd name="T93" fmla="*/ 4006 h 4068"/>
                <a:gd name="T94" fmla="*/ 1306 w 4317"/>
                <a:gd name="T95" fmla="*/ 3893 h 4068"/>
                <a:gd name="T96" fmla="*/ 1008 w 4317"/>
                <a:gd name="T97" fmla="*/ 3737 h 4068"/>
                <a:gd name="T98" fmla="*/ 738 w 4317"/>
                <a:gd name="T99" fmla="*/ 3535 h 4068"/>
                <a:gd name="T100" fmla="*/ 507 w 4317"/>
                <a:gd name="T101" fmla="*/ 3298 h 4068"/>
                <a:gd name="T102" fmla="*/ 315 w 4317"/>
                <a:gd name="T103" fmla="*/ 3034 h 4068"/>
                <a:gd name="T104" fmla="*/ 164 w 4317"/>
                <a:gd name="T105" fmla="*/ 2734 h 4068"/>
                <a:gd name="T106" fmla="*/ 58 w 4317"/>
                <a:gd name="T107" fmla="*/ 2404 h 4068"/>
                <a:gd name="T108" fmla="*/ 5 w 4317"/>
                <a:gd name="T109" fmla="*/ 2059 h 4068"/>
                <a:gd name="T110" fmla="*/ 1 w 4317"/>
                <a:gd name="T111" fmla="*/ 1817 h 4068"/>
                <a:gd name="T112" fmla="*/ 17 w 4317"/>
                <a:gd name="T113" fmla="*/ 1631 h 4068"/>
                <a:gd name="T114" fmla="*/ 103 w 4317"/>
                <a:gd name="T115" fmla="*/ 1245 h 4068"/>
                <a:gd name="T116" fmla="*/ 250 w 4317"/>
                <a:gd name="T117" fmla="*/ 895 h 4068"/>
                <a:gd name="T118" fmla="*/ 457 w 4317"/>
                <a:gd name="T119" fmla="*/ 577 h 4068"/>
                <a:gd name="T120" fmla="*/ 690 w 4317"/>
                <a:gd name="T121" fmla="*/ 323 h 4068"/>
                <a:gd name="T122" fmla="*/ 960 w 4317"/>
                <a:gd name="T123" fmla="*/ 110 h 4068"/>
                <a:gd name="T124" fmla="*/ 1142 w 4317"/>
                <a:gd name="T125" fmla="*/ 0 h 4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17" h="4068">
                  <a:moveTo>
                    <a:pt x="1142" y="0"/>
                  </a:moveTo>
                  <a:lnTo>
                    <a:pt x="1246" y="314"/>
                  </a:lnTo>
                  <a:lnTo>
                    <a:pt x="1351" y="626"/>
                  </a:lnTo>
                  <a:lnTo>
                    <a:pt x="1263" y="688"/>
                  </a:lnTo>
                  <a:lnTo>
                    <a:pt x="1182" y="754"/>
                  </a:lnTo>
                  <a:lnTo>
                    <a:pt x="1106" y="822"/>
                  </a:lnTo>
                  <a:lnTo>
                    <a:pt x="1035" y="895"/>
                  </a:lnTo>
                  <a:lnTo>
                    <a:pt x="970" y="971"/>
                  </a:lnTo>
                  <a:lnTo>
                    <a:pt x="911" y="1050"/>
                  </a:lnTo>
                  <a:lnTo>
                    <a:pt x="857" y="1134"/>
                  </a:lnTo>
                  <a:lnTo>
                    <a:pt x="809" y="1220"/>
                  </a:lnTo>
                  <a:lnTo>
                    <a:pt x="767" y="1310"/>
                  </a:lnTo>
                  <a:lnTo>
                    <a:pt x="732" y="1405"/>
                  </a:lnTo>
                  <a:lnTo>
                    <a:pt x="703" y="1503"/>
                  </a:lnTo>
                  <a:lnTo>
                    <a:pt x="679" y="1604"/>
                  </a:lnTo>
                  <a:lnTo>
                    <a:pt x="662" y="1710"/>
                  </a:lnTo>
                  <a:lnTo>
                    <a:pt x="652" y="1816"/>
                  </a:lnTo>
                  <a:lnTo>
                    <a:pt x="648" y="1921"/>
                  </a:lnTo>
                  <a:lnTo>
                    <a:pt x="651" y="2023"/>
                  </a:lnTo>
                  <a:lnTo>
                    <a:pt x="661" y="2124"/>
                  </a:lnTo>
                  <a:lnTo>
                    <a:pt x="677" y="2222"/>
                  </a:lnTo>
                  <a:lnTo>
                    <a:pt x="700" y="2319"/>
                  </a:lnTo>
                  <a:lnTo>
                    <a:pt x="730" y="2413"/>
                  </a:lnTo>
                  <a:lnTo>
                    <a:pt x="767" y="2506"/>
                  </a:lnTo>
                  <a:lnTo>
                    <a:pt x="810" y="2595"/>
                  </a:lnTo>
                  <a:lnTo>
                    <a:pt x="860" y="2683"/>
                  </a:lnTo>
                  <a:lnTo>
                    <a:pt x="916" y="2769"/>
                  </a:lnTo>
                  <a:lnTo>
                    <a:pt x="981" y="2852"/>
                  </a:lnTo>
                  <a:lnTo>
                    <a:pt x="1050" y="2933"/>
                  </a:lnTo>
                  <a:lnTo>
                    <a:pt x="1122" y="3006"/>
                  </a:lnTo>
                  <a:lnTo>
                    <a:pt x="1198" y="3074"/>
                  </a:lnTo>
                  <a:lnTo>
                    <a:pt x="1278" y="3136"/>
                  </a:lnTo>
                  <a:lnTo>
                    <a:pt x="1360" y="3192"/>
                  </a:lnTo>
                  <a:lnTo>
                    <a:pt x="1445" y="3242"/>
                  </a:lnTo>
                  <a:lnTo>
                    <a:pt x="1534" y="3285"/>
                  </a:lnTo>
                  <a:lnTo>
                    <a:pt x="1623" y="3323"/>
                  </a:lnTo>
                  <a:lnTo>
                    <a:pt x="1716" y="3354"/>
                  </a:lnTo>
                  <a:lnTo>
                    <a:pt x="1809" y="3379"/>
                  </a:lnTo>
                  <a:lnTo>
                    <a:pt x="1903" y="3399"/>
                  </a:lnTo>
                  <a:lnTo>
                    <a:pt x="1999" y="3412"/>
                  </a:lnTo>
                  <a:lnTo>
                    <a:pt x="2095" y="3420"/>
                  </a:lnTo>
                  <a:lnTo>
                    <a:pt x="2191" y="3420"/>
                  </a:lnTo>
                  <a:lnTo>
                    <a:pt x="2287" y="3415"/>
                  </a:lnTo>
                  <a:lnTo>
                    <a:pt x="2384" y="3404"/>
                  </a:lnTo>
                  <a:lnTo>
                    <a:pt x="2478" y="3386"/>
                  </a:lnTo>
                  <a:lnTo>
                    <a:pt x="2572" y="3362"/>
                  </a:lnTo>
                  <a:lnTo>
                    <a:pt x="2665" y="3333"/>
                  </a:lnTo>
                  <a:lnTo>
                    <a:pt x="2757" y="3297"/>
                  </a:lnTo>
                  <a:lnTo>
                    <a:pt x="2846" y="3255"/>
                  </a:lnTo>
                  <a:lnTo>
                    <a:pt x="2934" y="3206"/>
                  </a:lnTo>
                  <a:lnTo>
                    <a:pt x="3017" y="3151"/>
                  </a:lnTo>
                  <a:lnTo>
                    <a:pt x="3099" y="3090"/>
                  </a:lnTo>
                  <a:lnTo>
                    <a:pt x="3177" y="3023"/>
                  </a:lnTo>
                  <a:lnTo>
                    <a:pt x="3252" y="2950"/>
                  </a:lnTo>
                  <a:lnTo>
                    <a:pt x="3324" y="2869"/>
                  </a:lnTo>
                  <a:lnTo>
                    <a:pt x="3389" y="2786"/>
                  </a:lnTo>
                  <a:lnTo>
                    <a:pt x="3447" y="2701"/>
                  </a:lnTo>
                  <a:lnTo>
                    <a:pt x="3499" y="2613"/>
                  </a:lnTo>
                  <a:lnTo>
                    <a:pt x="3544" y="2522"/>
                  </a:lnTo>
                  <a:lnTo>
                    <a:pt x="3582" y="2429"/>
                  </a:lnTo>
                  <a:lnTo>
                    <a:pt x="3613" y="2333"/>
                  </a:lnTo>
                  <a:lnTo>
                    <a:pt x="3638" y="2235"/>
                  </a:lnTo>
                  <a:lnTo>
                    <a:pt x="3655" y="2135"/>
                  </a:lnTo>
                  <a:lnTo>
                    <a:pt x="3665" y="2032"/>
                  </a:lnTo>
                  <a:lnTo>
                    <a:pt x="3669" y="1927"/>
                  </a:lnTo>
                  <a:lnTo>
                    <a:pt x="3667" y="1820"/>
                  </a:lnTo>
                  <a:lnTo>
                    <a:pt x="3656" y="1711"/>
                  </a:lnTo>
                  <a:lnTo>
                    <a:pt x="3639" y="1606"/>
                  </a:lnTo>
                  <a:lnTo>
                    <a:pt x="3617" y="1506"/>
                  </a:lnTo>
                  <a:lnTo>
                    <a:pt x="3588" y="1409"/>
                  </a:lnTo>
                  <a:lnTo>
                    <a:pt x="3553" y="1316"/>
                  </a:lnTo>
                  <a:lnTo>
                    <a:pt x="3511" y="1225"/>
                  </a:lnTo>
                  <a:lnTo>
                    <a:pt x="3464" y="1138"/>
                  </a:lnTo>
                  <a:lnTo>
                    <a:pt x="3410" y="1055"/>
                  </a:lnTo>
                  <a:lnTo>
                    <a:pt x="3350" y="975"/>
                  </a:lnTo>
                  <a:lnTo>
                    <a:pt x="3285" y="898"/>
                  </a:lnTo>
                  <a:lnTo>
                    <a:pt x="3214" y="825"/>
                  </a:lnTo>
                  <a:lnTo>
                    <a:pt x="3137" y="755"/>
                  </a:lnTo>
                  <a:lnTo>
                    <a:pt x="3055" y="688"/>
                  </a:lnTo>
                  <a:lnTo>
                    <a:pt x="2966" y="626"/>
                  </a:lnTo>
                  <a:lnTo>
                    <a:pt x="3071" y="314"/>
                  </a:lnTo>
                  <a:lnTo>
                    <a:pt x="3175" y="0"/>
                  </a:lnTo>
                  <a:lnTo>
                    <a:pt x="3181" y="2"/>
                  </a:lnTo>
                  <a:lnTo>
                    <a:pt x="3185" y="5"/>
                  </a:lnTo>
                  <a:lnTo>
                    <a:pt x="3285" y="63"/>
                  </a:lnTo>
                  <a:lnTo>
                    <a:pt x="3381" y="124"/>
                  </a:lnTo>
                  <a:lnTo>
                    <a:pt x="3473" y="192"/>
                  </a:lnTo>
                  <a:lnTo>
                    <a:pt x="3562" y="263"/>
                  </a:lnTo>
                  <a:lnTo>
                    <a:pt x="3646" y="340"/>
                  </a:lnTo>
                  <a:lnTo>
                    <a:pt x="3727" y="421"/>
                  </a:lnTo>
                  <a:lnTo>
                    <a:pt x="3807" y="510"/>
                  </a:lnTo>
                  <a:lnTo>
                    <a:pt x="3880" y="601"/>
                  </a:lnTo>
                  <a:lnTo>
                    <a:pt x="3948" y="696"/>
                  </a:lnTo>
                  <a:lnTo>
                    <a:pt x="4010" y="793"/>
                  </a:lnTo>
                  <a:lnTo>
                    <a:pt x="4067" y="894"/>
                  </a:lnTo>
                  <a:lnTo>
                    <a:pt x="4118" y="997"/>
                  </a:lnTo>
                  <a:lnTo>
                    <a:pt x="4164" y="1105"/>
                  </a:lnTo>
                  <a:lnTo>
                    <a:pt x="4205" y="1215"/>
                  </a:lnTo>
                  <a:lnTo>
                    <a:pt x="4240" y="1327"/>
                  </a:lnTo>
                  <a:lnTo>
                    <a:pt x="4266" y="1433"/>
                  </a:lnTo>
                  <a:lnTo>
                    <a:pt x="4287" y="1540"/>
                  </a:lnTo>
                  <a:lnTo>
                    <a:pt x="4303" y="1647"/>
                  </a:lnTo>
                  <a:lnTo>
                    <a:pt x="4312" y="1756"/>
                  </a:lnTo>
                  <a:lnTo>
                    <a:pt x="4317" y="1830"/>
                  </a:lnTo>
                  <a:lnTo>
                    <a:pt x="4317" y="1983"/>
                  </a:lnTo>
                  <a:lnTo>
                    <a:pt x="4317" y="1990"/>
                  </a:lnTo>
                  <a:lnTo>
                    <a:pt x="4316" y="1995"/>
                  </a:lnTo>
                  <a:lnTo>
                    <a:pt x="4308" y="2099"/>
                  </a:lnTo>
                  <a:lnTo>
                    <a:pt x="4298" y="2201"/>
                  </a:lnTo>
                  <a:lnTo>
                    <a:pt x="4278" y="2320"/>
                  </a:lnTo>
                  <a:lnTo>
                    <a:pt x="4252" y="2438"/>
                  </a:lnTo>
                  <a:lnTo>
                    <a:pt x="4219" y="2554"/>
                  </a:lnTo>
                  <a:lnTo>
                    <a:pt x="4180" y="2668"/>
                  </a:lnTo>
                  <a:lnTo>
                    <a:pt x="4133" y="2782"/>
                  </a:lnTo>
                  <a:lnTo>
                    <a:pt x="4082" y="2891"/>
                  </a:lnTo>
                  <a:lnTo>
                    <a:pt x="4024" y="2997"/>
                  </a:lnTo>
                  <a:lnTo>
                    <a:pt x="3960" y="3099"/>
                  </a:lnTo>
                  <a:lnTo>
                    <a:pt x="3892" y="3197"/>
                  </a:lnTo>
                  <a:lnTo>
                    <a:pt x="3819" y="3290"/>
                  </a:lnTo>
                  <a:lnTo>
                    <a:pt x="3739" y="3381"/>
                  </a:lnTo>
                  <a:lnTo>
                    <a:pt x="3654" y="3466"/>
                  </a:lnTo>
                  <a:lnTo>
                    <a:pt x="3565" y="3547"/>
                  </a:lnTo>
                  <a:lnTo>
                    <a:pt x="3469" y="3624"/>
                  </a:lnTo>
                  <a:lnTo>
                    <a:pt x="3364" y="3700"/>
                  </a:lnTo>
                  <a:lnTo>
                    <a:pt x="3257" y="3768"/>
                  </a:lnTo>
                  <a:lnTo>
                    <a:pt x="3147" y="3830"/>
                  </a:lnTo>
                  <a:lnTo>
                    <a:pt x="3034" y="3883"/>
                  </a:lnTo>
                  <a:lnTo>
                    <a:pt x="2921" y="3931"/>
                  </a:lnTo>
                  <a:lnTo>
                    <a:pt x="2803" y="3971"/>
                  </a:lnTo>
                  <a:lnTo>
                    <a:pt x="2682" y="4004"/>
                  </a:lnTo>
                  <a:lnTo>
                    <a:pt x="2559" y="4030"/>
                  </a:lnTo>
                  <a:lnTo>
                    <a:pt x="2434" y="4050"/>
                  </a:lnTo>
                  <a:lnTo>
                    <a:pt x="2305" y="4063"/>
                  </a:lnTo>
                  <a:lnTo>
                    <a:pt x="2237" y="4068"/>
                  </a:lnTo>
                  <a:lnTo>
                    <a:pt x="2080" y="4068"/>
                  </a:lnTo>
                  <a:lnTo>
                    <a:pt x="2074" y="4067"/>
                  </a:lnTo>
                  <a:lnTo>
                    <a:pt x="2067" y="4065"/>
                  </a:lnTo>
                  <a:lnTo>
                    <a:pt x="1975" y="4059"/>
                  </a:lnTo>
                  <a:lnTo>
                    <a:pt x="1885" y="4051"/>
                  </a:lnTo>
                  <a:lnTo>
                    <a:pt x="1765" y="4033"/>
                  </a:lnTo>
                  <a:lnTo>
                    <a:pt x="1646" y="4006"/>
                  </a:lnTo>
                  <a:lnTo>
                    <a:pt x="1528" y="3974"/>
                  </a:lnTo>
                  <a:lnTo>
                    <a:pt x="1413" y="3936"/>
                  </a:lnTo>
                  <a:lnTo>
                    <a:pt x="1306" y="3893"/>
                  </a:lnTo>
                  <a:lnTo>
                    <a:pt x="1204" y="3845"/>
                  </a:lnTo>
                  <a:lnTo>
                    <a:pt x="1105" y="3793"/>
                  </a:lnTo>
                  <a:lnTo>
                    <a:pt x="1008" y="3737"/>
                  </a:lnTo>
                  <a:lnTo>
                    <a:pt x="915" y="3674"/>
                  </a:lnTo>
                  <a:lnTo>
                    <a:pt x="826" y="3607"/>
                  </a:lnTo>
                  <a:lnTo>
                    <a:pt x="738" y="3535"/>
                  </a:lnTo>
                  <a:lnTo>
                    <a:pt x="656" y="3458"/>
                  </a:lnTo>
                  <a:lnTo>
                    <a:pt x="579" y="3379"/>
                  </a:lnTo>
                  <a:lnTo>
                    <a:pt x="507" y="3298"/>
                  </a:lnTo>
                  <a:lnTo>
                    <a:pt x="439" y="3213"/>
                  </a:lnTo>
                  <a:lnTo>
                    <a:pt x="374" y="3125"/>
                  </a:lnTo>
                  <a:lnTo>
                    <a:pt x="315" y="3034"/>
                  </a:lnTo>
                  <a:lnTo>
                    <a:pt x="262" y="2939"/>
                  </a:lnTo>
                  <a:lnTo>
                    <a:pt x="212" y="2841"/>
                  </a:lnTo>
                  <a:lnTo>
                    <a:pt x="164" y="2734"/>
                  </a:lnTo>
                  <a:lnTo>
                    <a:pt x="122" y="2626"/>
                  </a:lnTo>
                  <a:lnTo>
                    <a:pt x="86" y="2516"/>
                  </a:lnTo>
                  <a:lnTo>
                    <a:pt x="58" y="2404"/>
                  </a:lnTo>
                  <a:lnTo>
                    <a:pt x="34" y="2291"/>
                  </a:lnTo>
                  <a:lnTo>
                    <a:pt x="17" y="2176"/>
                  </a:lnTo>
                  <a:lnTo>
                    <a:pt x="5" y="2059"/>
                  </a:lnTo>
                  <a:lnTo>
                    <a:pt x="0" y="1983"/>
                  </a:lnTo>
                  <a:lnTo>
                    <a:pt x="0" y="1828"/>
                  </a:lnTo>
                  <a:lnTo>
                    <a:pt x="1" y="1817"/>
                  </a:lnTo>
                  <a:lnTo>
                    <a:pt x="3" y="1808"/>
                  </a:lnTo>
                  <a:lnTo>
                    <a:pt x="9" y="1719"/>
                  </a:lnTo>
                  <a:lnTo>
                    <a:pt x="17" y="1631"/>
                  </a:lnTo>
                  <a:lnTo>
                    <a:pt x="38" y="1502"/>
                  </a:lnTo>
                  <a:lnTo>
                    <a:pt x="67" y="1372"/>
                  </a:lnTo>
                  <a:lnTo>
                    <a:pt x="103" y="1245"/>
                  </a:lnTo>
                  <a:lnTo>
                    <a:pt x="145" y="1126"/>
                  </a:lnTo>
                  <a:lnTo>
                    <a:pt x="194" y="1009"/>
                  </a:lnTo>
                  <a:lnTo>
                    <a:pt x="250" y="895"/>
                  </a:lnTo>
                  <a:lnTo>
                    <a:pt x="313" y="785"/>
                  </a:lnTo>
                  <a:lnTo>
                    <a:pt x="381" y="679"/>
                  </a:lnTo>
                  <a:lnTo>
                    <a:pt x="457" y="577"/>
                  </a:lnTo>
                  <a:lnTo>
                    <a:pt x="530" y="488"/>
                  </a:lnTo>
                  <a:lnTo>
                    <a:pt x="607" y="403"/>
                  </a:lnTo>
                  <a:lnTo>
                    <a:pt x="690" y="323"/>
                  </a:lnTo>
                  <a:lnTo>
                    <a:pt x="775" y="247"/>
                  </a:lnTo>
                  <a:lnTo>
                    <a:pt x="865" y="176"/>
                  </a:lnTo>
                  <a:lnTo>
                    <a:pt x="960" y="110"/>
                  </a:lnTo>
                  <a:lnTo>
                    <a:pt x="1058" y="48"/>
                  </a:lnTo>
                  <a:lnTo>
                    <a:pt x="1100" y="23"/>
                  </a:lnTo>
                  <a:lnTo>
                    <a:pt x="1142"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65" name="Freeform 9"/>
            <p:cNvSpPr>
              <a:spLocks noEditPoints="1"/>
            </p:cNvSpPr>
            <p:nvPr/>
          </p:nvSpPr>
          <p:spPr bwMode="auto">
            <a:xfrm>
              <a:off x="1844141" y="3965905"/>
              <a:ext cx="203422" cy="204877"/>
            </a:xfrm>
            <a:custGeom>
              <a:avLst/>
              <a:gdLst>
                <a:gd name="T0" fmla="*/ 1303 w 2605"/>
                <a:gd name="T1" fmla="*/ 2453 h 2608"/>
                <a:gd name="T2" fmla="*/ 456 w 2605"/>
                <a:gd name="T3" fmla="*/ 983 h 2608"/>
                <a:gd name="T4" fmla="*/ 1609 w 2605"/>
                <a:gd name="T5" fmla="*/ 399 h 2608"/>
                <a:gd name="T6" fmla="*/ 1452 w 2605"/>
                <a:gd name="T7" fmla="*/ 473 h 2608"/>
                <a:gd name="T8" fmla="*/ 1334 w 2605"/>
                <a:gd name="T9" fmla="*/ 594 h 2608"/>
                <a:gd name="T10" fmla="*/ 1244 w 2605"/>
                <a:gd name="T11" fmla="*/ 557 h 2608"/>
                <a:gd name="T12" fmla="*/ 1129 w 2605"/>
                <a:gd name="T13" fmla="*/ 454 h 2608"/>
                <a:gd name="T14" fmla="*/ 973 w 2605"/>
                <a:gd name="T15" fmla="*/ 393 h 2608"/>
                <a:gd name="T16" fmla="*/ 792 w 2605"/>
                <a:gd name="T17" fmla="*/ 392 h 2608"/>
                <a:gd name="T18" fmla="*/ 630 w 2605"/>
                <a:gd name="T19" fmla="*/ 454 h 2608"/>
                <a:gd name="T20" fmla="*/ 521 w 2605"/>
                <a:gd name="T21" fmla="*/ 547 h 2608"/>
                <a:gd name="T22" fmla="*/ 452 w 2605"/>
                <a:gd name="T23" fmla="*/ 659 h 2608"/>
                <a:gd name="T24" fmla="*/ 416 w 2605"/>
                <a:gd name="T25" fmla="*/ 770 h 2608"/>
                <a:gd name="T26" fmla="*/ 2198 w 2605"/>
                <a:gd name="T27" fmla="*/ 838 h 2608"/>
                <a:gd name="T28" fmla="*/ 2185 w 2605"/>
                <a:gd name="T29" fmla="*/ 731 h 2608"/>
                <a:gd name="T30" fmla="*/ 2138 w 2605"/>
                <a:gd name="T31" fmla="*/ 617 h 2608"/>
                <a:gd name="T32" fmla="*/ 2054 w 2605"/>
                <a:gd name="T33" fmla="*/ 509 h 2608"/>
                <a:gd name="T34" fmla="*/ 1930 w 2605"/>
                <a:gd name="T35" fmla="*/ 427 h 2608"/>
                <a:gd name="T36" fmla="*/ 1740 w 2605"/>
                <a:gd name="T37" fmla="*/ 384 h 2608"/>
                <a:gd name="T38" fmla="*/ 1502 w 2605"/>
                <a:gd name="T39" fmla="*/ 16 h 2608"/>
                <a:gd name="T40" fmla="*/ 1782 w 2605"/>
                <a:gd name="T41" fmla="*/ 90 h 2608"/>
                <a:gd name="T42" fmla="*/ 2032 w 2605"/>
                <a:gd name="T43" fmla="*/ 223 h 2608"/>
                <a:gd name="T44" fmla="*/ 2247 w 2605"/>
                <a:gd name="T45" fmla="*/ 405 h 2608"/>
                <a:gd name="T46" fmla="*/ 2418 w 2605"/>
                <a:gd name="T47" fmla="*/ 629 h 2608"/>
                <a:gd name="T48" fmla="*/ 2538 w 2605"/>
                <a:gd name="T49" fmla="*/ 888 h 2608"/>
                <a:gd name="T50" fmla="*/ 2600 w 2605"/>
                <a:gd name="T51" fmla="*/ 1173 h 2608"/>
                <a:gd name="T52" fmla="*/ 2593 w 2605"/>
                <a:gd name="T53" fmla="*/ 1481 h 2608"/>
                <a:gd name="T54" fmla="*/ 2520 w 2605"/>
                <a:gd name="T55" fmla="*/ 1772 h 2608"/>
                <a:gd name="T56" fmla="*/ 2384 w 2605"/>
                <a:gd name="T57" fmla="*/ 2032 h 2608"/>
                <a:gd name="T58" fmla="*/ 2195 w 2605"/>
                <a:gd name="T59" fmla="*/ 2253 h 2608"/>
                <a:gd name="T60" fmla="*/ 1964 w 2605"/>
                <a:gd name="T61" fmla="*/ 2429 h 2608"/>
                <a:gd name="T62" fmla="*/ 1695 w 2605"/>
                <a:gd name="T63" fmla="*/ 2548 h 2608"/>
                <a:gd name="T64" fmla="*/ 1401 w 2605"/>
                <a:gd name="T65" fmla="*/ 2604 h 2608"/>
                <a:gd name="T66" fmla="*/ 1096 w 2605"/>
                <a:gd name="T67" fmla="*/ 2593 h 2608"/>
                <a:gd name="T68" fmla="*/ 812 w 2605"/>
                <a:gd name="T69" fmla="*/ 2513 h 2608"/>
                <a:gd name="T70" fmla="*/ 558 w 2605"/>
                <a:gd name="T71" fmla="*/ 2374 h 2608"/>
                <a:gd name="T72" fmla="*/ 341 w 2605"/>
                <a:gd name="T73" fmla="*/ 2184 h 2608"/>
                <a:gd name="T74" fmla="*/ 170 w 2605"/>
                <a:gd name="T75" fmla="*/ 1950 h 2608"/>
                <a:gd name="T76" fmla="*/ 55 w 2605"/>
                <a:gd name="T77" fmla="*/ 1680 h 2608"/>
                <a:gd name="T78" fmla="*/ 3 w 2605"/>
                <a:gd name="T79" fmla="*/ 1383 h 2608"/>
                <a:gd name="T80" fmla="*/ 20 w 2605"/>
                <a:gd name="T81" fmla="*/ 1079 h 2608"/>
                <a:gd name="T82" fmla="*/ 101 w 2605"/>
                <a:gd name="T83" fmla="*/ 801 h 2608"/>
                <a:gd name="T84" fmla="*/ 238 w 2605"/>
                <a:gd name="T85" fmla="*/ 553 h 2608"/>
                <a:gd name="T86" fmla="*/ 424 w 2605"/>
                <a:gd name="T87" fmla="*/ 340 h 2608"/>
                <a:gd name="T88" fmla="*/ 653 w 2605"/>
                <a:gd name="T89" fmla="*/ 173 h 2608"/>
                <a:gd name="T90" fmla="*/ 915 w 2605"/>
                <a:gd name="T91" fmla="*/ 59 h 2608"/>
                <a:gd name="T92" fmla="*/ 1203 w 2605"/>
                <a:gd name="T93" fmla="*/ 4 h 2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05" h="2608">
                  <a:moveTo>
                    <a:pt x="456" y="983"/>
                  </a:moveTo>
                  <a:lnTo>
                    <a:pt x="879" y="1718"/>
                  </a:lnTo>
                  <a:lnTo>
                    <a:pt x="1303" y="2453"/>
                  </a:lnTo>
                  <a:lnTo>
                    <a:pt x="1727" y="1718"/>
                  </a:lnTo>
                  <a:lnTo>
                    <a:pt x="2150" y="983"/>
                  </a:lnTo>
                  <a:lnTo>
                    <a:pt x="456" y="983"/>
                  </a:lnTo>
                  <a:close/>
                  <a:moveTo>
                    <a:pt x="1740" y="384"/>
                  </a:moveTo>
                  <a:lnTo>
                    <a:pt x="1674" y="386"/>
                  </a:lnTo>
                  <a:lnTo>
                    <a:pt x="1609" y="399"/>
                  </a:lnTo>
                  <a:lnTo>
                    <a:pt x="1553" y="418"/>
                  </a:lnTo>
                  <a:lnTo>
                    <a:pt x="1500" y="443"/>
                  </a:lnTo>
                  <a:lnTo>
                    <a:pt x="1452" y="473"/>
                  </a:lnTo>
                  <a:lnTo>
                    <a:pt x="1409" y="508"/>
                  </a:lnTo>
                  <a:lnTo>
                    <a:pt x="1369" y="549"/>
                  </a:lnTo>
                  <a:lnTo>
                    <a:pt x="1334" y="594"/>
                  </a:lnTo>
                  <a:lnTo>
                    <a:pt x="1303" y="646"/>
                  </a:lnTo>
                  <a:lnTo>
                    <a:pt x="1275" y="600"/>
                  </a:lnTo>
                  <a:lnTo>
                    <a:pt x="1244" y="557"/>
                  </a:lnTo>
                  <a:lnTo>
                    <a:pt x="1210" y="519"/>
                  </a:lnTo>
                  <a:lnTo>
                    <a:pt x="1172" y="484"/>
                  </a:lnTo>
                  <a:lnTo>
                    <a:pt x="1129" y="454"/>
                  </a:lnTo>
                  <a:lnTo>
                    <a:pt x="1083" y="429"/>
                  </a:lnTo>
                  <a:lnTo>
                    <a:pt x="1033" y="410"/>
                  </a:lnTo>
                  <a:lnTo>
                    <a:pt x="973" y="393"/>
                  </a:lnTo>
                  <a:lnTo>
                    <a:pt x="913" y="384"/>
                  </a:lnTo>
                  <a:lnTo>
                    <a:pt x="852" y="384"/>
                  </a:lnTo>
                  <a:lnTo>
                    <a:pt x="792" y="392"/>
                  </a:lnTo>
                  <a:lnTo>
                    <a:pt x="733" y="407"/>
                  </a:lnTo>
                  <a:lnTo>
                    <a:pt x="676" y="429"/>
                  </a:lnTo>
                  <a:lnTo>
                    <a:pt x="630" y="454"/>
                  </a:lnTo>
                  <a:lnTo>
                    <a:pt x="589" y="482"/>
                  </a:lnTo>
                  <a:lnTo>
                    <a:pt x="553" y="513"/>
                  </a:lnTo>
                  <a:lnTo>
                    <a:pt x="521" y="547"/>
                  </a:lnTo>
                  <a:lnTo>
                    <a:pt x="494" y="584"/>
                  </a:lnTo>
                  <a:lnTo>
                    <a:pt x="470" y="621"/>
                  </a:lnTo>
                  <a:lnTo>
                    <a:pt x="452" y="659"/>
                  </a:lnTo>
                  <a:lnTo>
                    <a:pt x="436" y="697"/>
                  </a:lnTo>
                  <a:lnTo>
                    <a:pt x="424" y="735"/>
                  </a:lnTo>
                  <a:lnTo>
                    <a:pt x="416" y="770"/>
                  </a:lnTo>
                  <a:lnTo>
                    <a:pt x="413" y="805"/>
                  </a:lnTo>
                  <a:lnTo>
                    <a:pt x="413" y="838"/>
                  </a:lnTo>
                  <a:lnTo>
                    <a:pt x="2198" y="838"/>
                  </a:lnTo>
                  <a:lnTo>
                    <a:pt x="2198" y="804"/>
                  </a:lnTo>
                  <a:lnTo>
                    <a:pt x="2193" y="769"/>
                  </a:lnTo>
                  <a:lnTo>
                    <a:pt x="2185" y="731"/>
                  </a:lnTo>
                  <a:lnTo>
                    <a:pt x="2173" y="693"/>
                  </a:lnTo>
                  <a:lnTo>
                    <a:pt x="2158" y="655"/>
                  </a:lnTo>
                  <a:lnTo>
                    <a:pt x="2138" y="617"/>
                  </a:lnTo>
                  <a:lnTo>
                    <a:pt x="2114" y="579"/>
                  </a:lnTo>
                  <a:lnTo>
                    <a:pt x="2086" y="543"/>
                  </a:lnTo>
                  <a:lnTo>
                    <a:pt x="2054" y="509"/>
                  </a:lnTo>
                  <a:lnTo>
                    <a:pt x="2017" y="479"/>
                  </a:lnTo>
                  <a:lnTo>
                    <a:pt x="1976" y="452"/>
                  </a:lnTo>
                  <a:lnTo>
                    <a:pt x="1930" y="427"/>
                  </a:lnTo>
                  <a:lnTo>
                    <a:pt x="1867" y="403"/>
                  </a:lnTo>
                  <a:lnTo>
                    <a:pt x="1804" y="389"/>
                  </a:lnTo>
                  <a:lnTo>
                    <a:pt x="1740" y="384"/>
                  </a:lnTo>
                  <a:close/>
                  <a:moveTo>
                    <a:pt x="1303" y="0"/>
                  </a:moveTo>
                  <a:lnTo>
                    <a:pt x="1403" y="4"/>
                  </a:lnTo>
                  <a:lnTo>
                    <a:pt x="1502" y="16"/>
                  </a:lnTo>
                  <a:lnTo>
                    <a:pt x="1597" y="34"/>
                  </a:lnTo>
                  <a:lnTo>
                    <a:pt x="1690" y="59"/>
                  </a:lnTo>
                  <a:lnTo>
                    <a:pt x="1782" y="90"/>
                  </a:lnTo>
                  <a:lnTo>
                    <a:pt x="1868" y="128"/>
                  </a:lnTo>
                  <a:lnTo>
                    <a:pt x="1952" y="173"/>
                  </a:lnTo>
                  <a:lnTo>
                    <a:pt x="2032" y="223"/>
                  </a:lnTo>
                  <a:lnTo>
                    <a:pt x="2108" y="279"/>
                  </a:lnTo>
                  <a:lnTo>
                    <a:pt x="2180" y="339"/>
                  </a:lnTo>
                  <a:lnTo>
                    <a:pt x="2247" y="405"/>
                  </a:lnTo>
                  <a:lnTo>
                    <a:pt x="2309" y="475"/>
                  </a:lnTo>
                  <a:lnTo>
                    <a:pt x="2367" y="550"/>
                  </a:lnTo>
                  <a:lnTo>
                    <a:pt x="2418" y="629"/>
                  </a:lnTo>
                  <a:lnTo>
                    <a:pt x="2464" y="712"/>
                  </a:lnTo>
                  <a:lnTo>
                    <a:pt x="2504" y="797"/>
                  </a:lnTo>
                  <a:lnTo>
                    <a:pt x="2538" y="888"/>
                  </a:lnTo>
                  <a:lnTo>
                    <a:pt x="2566" y="979"/>
                  </a:lnTo>
                  <a:lnTo>
                    <a:pt x="2586" y="1075"/>
                  </a:lnTo>
                  <a:lnTo>
                    <a:pt x="2600" y="1173"/>
                  </a:lnTo>
                  <a:lnTo>
                    <a:pt x="2605" y="1273"/>
                  </a:lnTo>
                  <a:lnTo>
                    <a:pt x="2604" y="1378"/>
                  </a:lnTo>
                  <a:lnTo>
                    <a:pt x="2593" y="1481"/>
                  </a:lnTo>
                  <a:lnTo>
                    <a:pt x="2576" y="1580"/>
                  </a:lnTo>
                  <a:lnTo>
                    <a:pt x="2552" y="1677"/>
                  </a:lnTo>
                  <a:lnTo>
                    <a:pt x="2520" y="1772"/>
                  </a:lnTo>
                  <a:lnTo>
                    <a:pt x="2481" y="1862"/>
                  </a:lnTo>
                  <a:lnTo>
                    <a:pt x="2435" y="1950"/>
                  </a:lnTo>
                  <a:lnTo>
                    <a:pt x="2384" y="2032"/>
                  </a:lnTo>
                  <a:lnTo>
                    <a:pt x="2326" y="2111"/>
                  </a:lnTo>
                  <a:lnTo>
                    <a:pt x="2264" y="2185"/>
                  </a:lnTo>
                  <a:lnTo>
                    <a:pt x="2195" y="2253"/>
                  </a:lnTo>
                  <a:lnTo>
                    <a:pt x="2123" y="2318"/>
                  </a:lnTo>
                  <a:lnTo>
                    <a:pt x="2046" y="2377"/>
                  </a:lnTo>
                  <a:lnTo>
                    <a:pt x="1964" y="2429"/>
                  </a:lnTo>
                  <a:lnTo>
                    <a:pt x="1877" y="2475"/>
                  </a:lnTo>
                  <a:lnTo>
                    <a:pt x="1788" y="2515"/>
                  </a:lnTo>
                  <a:lnTo>
                    <a:pt x="1695" y="2548"/>
                  </a:lnTo>
                  <a:lnTo>
                    <a:pt x="1600" y="2574"/>
                  </a:lnTo>
                  <a:lnTo>
                    <a:pt x="1502" y="2594"/>
                  </a:lnTo>
                  <a:lnTo>
                    <a:pt x="1401" y="2604"/>
                  </a:lnTo>
                  <a:lnTo>
                    <a:pt x="1297" y="2608"/>
                  </a:lnTo>
                  <a:lnTo>
                    <a:pt x="1195" y="2604"/>
                  </a:lnTo>
                  <a:lnTo>
                    <a:pt x="1096" y="2593"/>
                  </a:lnTo>
                  <a:lnTo>
                    <a:pt x="999" y="2573"/>
                  </a:lnTo>
                  <a:lnTo>
                    <a:pt x="903" y="2545"/>
                  </a:lnTo>
                  <a:lnTo>
                    <a:pt x="812" y="2513"/>
                  </a:lnTo>
                  <a:lnTo>
                    <a:pt x="723" y="2472"/>
                  </a:lnTo>
                  <a:lnTo>
                    <a:pt x="638" y="2426"/>
                  </a:lnTo>
                  <a:lnTo>
                    <a:pt x="558" y="2374"/>
                  </a:lnTo>
                  <a:lnTo>
                    <a:pt x="481" y="2316"/>
                  </a:lnTo>
                  <a:lnTo>
                    <a:pt x="409" y="2252"/>
                  </a:lnTo>
                  <a:lnTo>
                    <a:pt x="341" y="2184"/>
                  </a:lnTo>
                  <a:lnTo>
                    <a:pt x="279" y="2111"/>
                  </a:lnTo>
                  <a:lnTo>
                    <a:pt x="221" y="2032"/>
                  </a:lnTo>
                  <a:lnTo>
                    <a:pt x="170" y="1950"/>
                  </a:lnTo>
                  <a:lnTo>
                    <a:pt x="126" y="1863"/>
                  </a:lnTo>
                  <a:lnTo>
                    <a:pt x="87" y="1774"/>
                  </a:lnTo>
                  <a:lnTo>
                    <a:pt x="55" y="1680"/>
                  </a:lnTo>
                  <a:lnTo>
                    <a:pt x="30" y="1583"/>
                  </a:lnTo>
                  <a:lnTo>
                    <a:pt x="12" y="1484"/>
                  </a:lnTo>
                  <a:lnTo>
                    <a:pt x="3" y="1383"/>
                  </a:lnTo>
                  <a:lnTo>
                    <a:pt x="0" y="1278"/>
                  </a:lnTo>
                  <a:lnTo>
                    <a:pt x="7" y="1177"/>
                  </a:lnTo>
                  <a:lnTo>
                    <a:pt x="20" y="1079"/>
                  </a:lnTo>
                  <a:lnTo>
                    <a:pt x="39" y="983"/>
                  </a:lnTo>
                  <a:lnTo>
                    <a:pt x="67" y="890"/>
                  </a:lnTo>
                  <a:lnTo>
                    <a:pt x="101" y="801"/>
                  </a:lnTo>
                  <a:lnTo>
                    <a:pt x="140" y="715"/>
                  </a:lnTo>
                  <a:lnTo>
                    <a:pt x="186" y="631"/>
                  </a:lnTo>
                  <a:lnTo>
                    <a:pt x="238" y="553"/>
                  </a:lnTo>
                  <a:lnTo>
                    <a:pt x="295" y="477"/>
                  </a:lnTo>
                  <a:lnTo>
                    <a:pt x="358" y="406"/>
                  </a:lnTo>
                  <a:lnTo>
                    <a:pt x="424" y="340"/>
                  </a:lnTo>
                  <a:lnTo>
                    <a:pt x="496" y="279"/>
                  </a:lnTo>
                  <a:lnTo>
                    <a:pt x="572" y="224"/>
                  </a:lnTo>
                  <a:lnTo>
                    <a:pt x="653" y="173"/>
                  </a:lnTo>
                  <a:lnTo>
                    <a:pt x="737" y="130"/>
                  </a:lnTo>
                  <a:lnTo>
                    <a:pt x="824" y="90"/>
                  </a:lnTo>
                  <a:lnTo>
                    <a:pt x="915" y="59"/>
                  </a:lnTo>
                  <a:lnTo>
                    <a:pt x="1008" y="34"/>
                  </a:lnTo>
                  <a:lnTo>
                    <a:pt x="1104" y="16"/>
                  </a:lnTo>
                  <a:lnTo>
                    <a:pt x="1203" y="4"/>
                  </a:lnTo>
                  <a:lnTo>
                    <a:pt x="1303"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66" name="Freeform 8"/>
            <p:cNvSpPr>
              <a:spLocks/>
            </p:cNvSpPr>
            <p:nvPr/>
          </p:nvSpPr>
          <p:spPr bwMode="auto">
            <a:xfrm>
              <a:off x="1940933" y="3901174"/>
              <a:ext cx="35907" cy="57975"/>
            </a:xfrm>
            <a:custGeom>
              <a:avLst/>
              <a:gdLst>
                <a:gd name="T0" fmla="*/ 292 w 461"/>
                <a:gd name="T1" fmla="*/ 0 h 738"/>
                <a:gd name="T2" fmla="*/ 365 w 461"/>
                <a:gd name="T3" fmla="*/ 12 h 738"/>
                <a:gd name="T4" fmla="*/ 419 w 461"/>
                <a:gd name="T5" fmla="*/ 25 h 738"/>
                <a:gd name="T6" fmla="*/ 406 w 461"/>
                <a:gd name="T7" fmla="*/ 139 h 738"/>
                <a:gd name="T8" fmla="*/ 298 w 461"/>
                <a:gd name="T9" fmla="*/ 116 h 738"/>
                <a:gd name="T10" fmla="*/ 232 w 461"/>
                <a:gd name="T11" fmla="*/ 116 h 738"/>
                <a:gd name="T12" fmla="*/ 182 w 461"/>
                <a:gd name="T13" fmla="*/ 137 h 738"/>
                <a:gd name="T14" fmla="*/ 157 w 461"/>
                <a:gd name="T15" fmla="*/ 169 h 738"/>
                <a:gd name="T16" fmla="*/ 148 w 461"/>
                <a:gd name="T17" fmla="*/ 210 h 738"/>
                <a:gd name="T18" fmla="*/ 158 w 461"/>
                <a:gd name="T19" fmla="*/ 245 h 738"/>
                <a:gd name="T20" fmla="*/ 179 w 461"/>
                <a:gd name="T21" fmla="*/ 268 h 738"/>
                <a:gd name="T22" fmla="*/ 237 w 461"/>
                <a:gd name="T23" fmla="*/ 296 h 738"/>
                <a:gd name="T24" fmla="*/ 319 w 461"/>
                <a:gd name="T25" fmla="*/ 330 h 738"/>
                <a:gd name="T26" fmla="*/ 391 w 461"/>
                <a:gd name="T27" fmla="*/ 371 h 738"/>
                <a:gd name="T28" fmla="*/ 437 w 461"/>
                <a:gd name="T29" fmla="*/ 425 h 738"/>
                <a:gd name="T30" fmla="*/ 458 w 461"/>
                <a:gd name="T31" fmla="*/ 489 h 738"/>
                <a:gd name="T32" fmla="*/ 458 w 461"/>
                <a:gd name="T33" fmla="*/ 557 h 738"/>
                <a:gd name="T34" fmla="*/ 442 w 461"/>
                <a:gd name="T35" fmla="*/ 615 h 738"/>
                <a:gd name="T36" fmla="*/ 408 w 461"/>
                <a:gd name="T37" fmla="*/ 666 h 738"/>
                <a:gd name="T38" fmla="*/ 356 w 461"/>
                <a:gd name="T39" fmla="*/ 704 h 738"/>
                <a:gd name="T40" fmla="*/ 298 w 461"/>
                <a:gd name="T41" fmla="*/ 726 h 738"/>
                <a:gd name="T42" fmla="*/ 204 w 461"/>
                <a:gd name="T43" fmla="*/ 738 h 738"/>
                <a:gd name="T44" fmla="*/ 81 w 461"/>
                <a:gd name="T45" fmla="*/ 727 h 738"/>
                <a:gd name="T46" fmla="*/ 18 w 461"/>
                <a:gd name="T47" fmla="*/ 711 h 738"/>
                <a:gd name="T48" fmla="*/ 14 w 461"/>
                <a:gd name="T49" fmla="*/ 707 h 738"/>
                <a:gd name="T50" fmla="*/ 12 w 461"/>
                <a:gd name="T51" fmla="*/ 704 h 738"/>
                <a:gd name="T52" fmla="*/ 55 w 461"/>
                <a:gd name="T53" fmla="*/ 596 h 738"/>
                <a:gd name="T54" fmla="*/ 120 w 461"/>
                <a:gd name="T55" fmla="*/ 618 h 738"/>
                <a:gd name="T56" fmla="*/ 194 w 461"/>
                <a:gd name="T57" fmla="*/ 625 h 738"/>
                <a:gd name="T58" fmla="*/ 253 w 461"/>
                <a:gd name="T59" fmla="*/ 611 h 738"/>
                <a:gd name="T60" fmla="*/ 292 w 461"/>
                <a:gd name="T61" fmla="*/ 584 h 738"/>
                <a:gd name="T62" fmla="*/ 311 w 461"/>
                <a:gd name="T63" fmla="*/ 546 h 738"/>
                <a:gd name="T64" fmla="*/ 306 w 461"/>
                <a:gd name="T65" fmla="*/ 506 h 738"/>
                <a:gd name="T66" fmla="*/ 279 w 461"/>
                <a:gd name="T67" fmla="*/ 472 h 738"/>
                <a:gd name="T68" fmla="*/ 222 w 461"/>
                <a:gd name="T69" fmla="*/ 442 h 738"/>
                <a:gd name="T70" fmla="*/ 162 w 461"/>
                <a:gd name="T71" fmla="*/ 414 h 738"/>
                <a:gd name="T72" fmla="*/ 97 w 461"/>
                <a:gd name="T73" fmla="*/ 384 h 738"/>
                <a:gd name="T74" fmla="*/ 46 w 461"/>
                <a:gd name="T75" fmla="*/ 345 h 738"/>
                <a:gd name="T76" fmla="*/ 13 w 461"/>
                <a:gd name="T77" fmla="*/ 295 h 738"/>
                <a:gd name="T78" fmla="*/ 0 w 461"/>
                <a:gd name="T79" fmla="*/ 235 h 738"/>
                <a:gd name="T80" fmla="*/ 5 w 461"/>
                <a:gd name="T81" fmla="*/ 165 h 738"/>
                <a:gd name="T82" fmla="*/ 27 w 461"/>
                <a:gd name="T83" fmla="*/ 105 h 738"/>
                <a:gd name="T84" fmla="*/ 65 w 461"/>
                <a:gd name="T85" fmla="*/ 59 h 738"/>
                <a:gd name="T86" fmla="*/ 118 w 461"/>
                <a:gd name="T87" fmla="*/ 27 h 738"/>
                <a:gd name="T88" fmla="*/ 181 w 461"/>
                <a:gd name="T89" fmla="*/ 7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1" h="738">
                  <a:moveTo>
                    <a:pt x="215" y="0"/>
                  </a:moveTo>
                  <a:lnTo>
                    <a:pt x="292" y="0"/>
                  </a:lnTo>
                  <a:lnTo>
                    <a:pt x="328" y="6"/>
                  </a:lnTo>
                  <a:lnTo>
                    <a:pt x="365" y="12"/>
                  </a:lnTo>
                  <a:lnTo>
                    <a:pt x="391" y="19"/>
                  </a:lnTo>
                  <a:lnTo>
                    <a:pt x="419" y="25"/>
                  </a:lnTo>
                  <a:lnTo>
                    <a:pt x="412" y="84"/>
                  </a:lnTo>
                  <a:lnTo>
                    <a:pt x="406" y="139"/>
                  </a:lnTo>
                  <a:lnTo>
                    <a:pt x="352" y="126"/>
                  </a:lnTo>
                  <a:lnTo>
                    <a:pt x="298" y="116"/>
                  </a:lnTo>
                  <a:lnTo>
                    <a:pt x="264" y="113"/>
                  </a:lnTo>
                  <a:lnTo>
                    <a:pt x="232" y="116"/>
                  </a:lnTo>
                  <a:lnTo>
                    <a:pt x="200" y="126"/>
                  </a:lnTo>
                  <a:lnTo>
                    <a:pt x="182" y="137"/>
                  </a:lnTo>
                  <a:lnTo>
                    <a:pt x="167" y="152"/>
                  </a:lnTo>
                  <a:lnTo>
                    <a:pt x="157" y="169"/>
                  </a:lnTo>
                  <a:lnTo>
                    <a:pt x="150" y="189"/>
                  </a:lnTo>
                  <a:lnTo>
                    <a:pt x="148" y="210"/>
                  </a:lnTo>
                  <a:lnTo>
                    <a:pt x="152" y="231"/>
                  </a:lnTo>
                  <a:lnTo>
                    <a:pt x="158" y="245"/>
                  </a:lnTo>
                  <a:lnTo>
                    <a:pt x="167" y="257"/>
                  </a:lnTo>
                  <a:lnTo>
                    <a:pt x="179" y="268"/>
                  </a:lnTo>
                  <a:lnTo>
                    <a:pt x="192" y="275"/>
                  </a:lnTo>
                  <a:lnTo>
                    <a:pt x="237" y="296"/>
                  </a:lnTo>
                  <a:lnTo>
                    <a:pt x="281" y="315"/>
                  </a:lnTo>
                  <a:lnTo>
                    <a:pt x="319" y="330"/>
                  </a:lnTo>
                  <a:lnTo>
                    <a:pt x="356" y="349"/>
                  </a:lnTo>
                  <a:lnTo>
                    <a:pt x="391" y="371"/>
                  </a:lnTo>
                  <a:lnTo>
                    <a:pt x="417" y="397"/>
                  </a:lnTo>
                  <a:lnTo>
                    <a:pt x="437" y="425"/>
                  </a:lnTo>
                  <a:lnTo>
                    <a:pt x="450" y="456"/>
                  </a:lnTo>
                  <a:lnTo>
                    <a:pt x="458" y="489"/>
                  </a:lnTo>
                  <a:lnTo>
                    <a:pt x="461" y="525"/>
                  </a:lnTo>
                  <a:lnTo>
                    <a:pt x="458" y="557"/>
                  </a:lnTo>
                  <a:lnTo>
                    <a:pt x="453" y="586"/>
                  </a:lnTo>
                  <a:lnTo>
                    <a:pt x="442" y="615"/>
                  </a:lnTo>
                  <a:lnTo>
                    <a:pt x="428" y="641"/>
                  </a:lnTo>
                  <a:lnTo>
                    <a:pt x="408" y="666"/>
                  </a:lnTo>
                  <a:lnTo>
                    <a:pt x="383" y="687"/>
                  </a:lnTo>
                  <a:lnTo>
                    <a:pt x="356" y="704"/>
                  </a:lnTo>
                  <a:lnTo>
                    <a:pt x="328" y="717"/>
                  </a:lnTo>
                  <a:lnTo>
                    <a:pt x="298" y="726"/>
                  </a:lnTo>
                  <a:lnTo>
                    <a:pt x="266" y="732"/>
                  </a:lnTo>
                  <a:lnTo>
                    <a:pt x="204" y="738"/>
                  </a:lnTo>
                  <a:lnTo>
                    <a:pt x="143" y="735"/>
                  </a:lnTo>
                  <a:lnTo>
                    <a:pt x="81" y="727"/>
                  </a:lnTo>
                  <a:lnTo>
                    <a:pt x="19" y="711"/>
                  </a:lnTo>
                  <a:lnTo>
                    <a:pt x="18" y="711"/>
                  </a:lnTo>
                  <a:lnTo>
                    <a:pt x="16" y="709"/>
                  </a:lnTo>
                  <a:lnTo>
                    <a:pt x="14" y="707"/>
                  </a:lnTo>
                  <a:lnTo>
                    <a:pt x="13" y="705"/>
                  </a:lnTo>
                  <a:lnTo>
                    <a:pt x="12" y="704"/>
                  </a:lnTo>
                  <a:lnTo>
                    <a:pt x="23" y="583"/>
                  </a:lnTo>
                  <a:lnTo>
                    <a:pt x="55" y="596"/>
                  </a:lnTo>
                  <a:lnTo>
                    <a:pt x="85" y="608"/>
                  </a:lnTo>
                  <a:lnTo>
                    <a:pt x="120" y="618"/>
                  </a:lnTo>
                  <a:lnTo>
                    <a:pt x="157" y="624"/>
                  </a:lnTo>
                  <a:lnTo>
                    <a:pt x="194" y="625"/>
                  </a:lnTo>
                  <a:lnTo>
                    <a:pt x="230" y="618"/>
                  </a:lnTo>
                  <a:lnTo>
                    <a:pt x="253" y="611"/>
                  </a:lnTo>
                  <a:lnTo>
                    <a:pt x="275" y="599"/>
                  </a:lnTo>
                  <a:lnTo>
                    <a:pt x="292" y="584"/>
                  </a:lnTo>
                  <a:lnTo>
                    <a:pt x="305" y="566"/>
                  </a:lnTo>
                  <a:lnTo>
                    <a:pt x="311" y="546"/>
                  </a:lnTo>
                  <a:lnTo>
                    <a:pt x="311" y="525"/>
                  </a:lnTo>
                  <a:lnTo>
                    <a:pt x="306" y="506"/>
                  </a:lnTo>
                  <a:lnTo>
                    <a:pt x="296" y="488"/>
                  </a:lnTo>
                  <a:lnTo>
                    <a:pt x="279" y="472"/>
                  </a:lnTo>
                  <a:lnTo>
                    <a:pt x="251" y="456"/>
                  </a:lnTo>
                  <a:lnTo>
                    <a:pt x="222" y="442"/>
                  </a:lnTo>
                  <a:lnTo>
                    <a:pt x="195" y="429"/>
                  </a:lnTo>
                  <a:lnTo>
                    <a:pt x="162" y="414"/>
                  </a:lnTo>
                  <a:lnTo>
                    <a:pt x="128" y="400"/>
                  </a:lnTo>
                  <a:lnTo>
                    <a:pt x="97" y="384"/>
                  </a:lnTo>
                  <a:lnTo>
                    <a:pt x="68" y="366"/>
                  </a:lnTo>
                  <a:lnTo>
                    <a:pt x="46" y="345"/>
                  </a:lnTo>
                  <a:lnTo>
                    <a:pt x="27" y="321"/>
                  </a:lnTo>
                  <a:lnTo>
                    <a:pt x="13" y="295"/>
                  </a:lnTo>
                  <a:lnTo>
                    <a:pt x="5" y="266"/>
                  </a:lnTo>
                  <a:lnTo>
                    <a:pt x="0" y="235"/>
                  </a:lnTo>
                  <a:lnTo>
                    <a:pt x="0" y="202"/>
                  </a:lnTo>
                  <a:lnTo>
                    <a:pt x="5" y="165"/>
                  </a:lnTo>
                  <a:lnTo>
                    <a:pt x="14" y="134"/>
                  </a:lnTo>
                  <a:lnTo>
                    <a:pt x="27" y="105"/>
                  </a:lnTo>
                  <a:lnTo>
                    <a:pt x="44" y="80"/>
                  </a:lnTo>
                  <a:lnTo>
                    <a:pt x="65" y="59"/>
                  </a:lnTo>
                  <a:lnTo>
                    <a:pt x="90" y="41"/>
                  </a:lnTo>
                  <a:lnTo>
                    <a:pt x="118" y="27"/>
                  </a:lnTo>
                  <a:lnTo>
                    <a:pt x="148" y="15"/>
                  </a:lnTo>
                  <a:lnTo>
                    <a:pt x="181" y="7"/>
                  </a:lnTo>
                  <a:lnTo>
                    <a:pt x="215"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67" name="Freeform 10"/>
            <p:cNvSpPr>
              <a:spLocks noEditPoints="1"/>
            </p:cNvSpPr>
            <p:nvPr/>
          </p:nvSpPr>
          <p:spPr bwMode="auto">
            <a:xfrm>
              <a:off x="1895659" y="3902274"/>
              <a:ext cx="38873" cy="55933"/>
            </a:xfrm>
            <a:custGeom>
              <a:avLst/>
              <a:gdLst>
                <a:gd name="T0" fmla="*/ 144 w 499"/>
                <a:gd name="T1" fmla="*/ 600 h 713"/>
                <a:gd name="T2" fmla="*/ 216 w 499"/>
                <a:gd name="T3" fmla="*/ 600 h 713"/>
                <a:gd name="T4" fmla="*/ 294 w 499"/>
                <a:gd name="T5" fmla="*/ 587 h 713"/>
                <a:gd name="T6" fmla="*/ 332 w 499"/>
                <a:gd name="T7" fmla="*/ 565 h 713"/>
                <a:gd name="T8" fmla="*/ 355 w 499"/>
                <a:gd name="T9" fmla="*/ 523 h 713"/>
                <a:gd name="T10" fmla="*/ 356 w 499"/>
                <a:gd name="T11" fmla="*/ 477 h 713"/>
                <a:gd name="T12" fmla="*/ 338 w 499"/>
                <a:gd name="T13" fmla="*/ 437 h 713"/>
                <a:gd name="T14" fmla="*/ 301 w 499"/>
                <a:gd name="T15" fmla="*/ 409 h 713"/>
                <a:gd name="T16" fmla="*/ 234 w 499"/>
                <a:gd name="T17" fmla="*/ 396 h 713"/>
                <a:gd name="T18" fmla="*/ 144 w 499"/>
                <a:gd name="T19" fmla="*/ 391 h 713"/>
                <a:gd name="T20" fmla="*/ 148 w 499"/>
                <a:gd name="T21" fmla="*/ 113 h 713"/>
                <a:gd name="T22" fmla="*/ 145 w 499"/>
                <a:gd name="T23" fmla="*/ 117 h 713"/>
                <a:gd name="T24" fmla="*/ 143 w 499"/>
                <a:gd name="T25" fmla="*/ 121 h 713"/>
                <a:gd name="T26" fmla="*/ 143 w 499"/>
                <a:gd name="T27" fmla="*/ 287 h 713"/>
                <a:gd name="T28" fmla="*/ 190 w 499"/>
                <a:gd name="T29" fmla="*/ 287 h 713"/>
                <a:gd name="T30" fmla="*/ 250 w 499"/>
                <a:gd name="T31" fmla="*/ 282 h 713"/>
                <a:gd name="T32" fmla="*/ 300 w 499"/>
                <a:gd name="T33" fmla="*/ 268 h 713"/>
                <a:gd name="T34" fmla="*/ 327 w 499"/>
                <a:gd name="T35" fmla="*/ 237 h 713"/>
                <a:gd name="T36" fmla="*/ 335 w 499"/>
                <a:gd name="T37" fmla="*/ 194 h 713"/>
                <a:gd name="T38" fmla="*/ 323 w 499"/>
                <a:gd name="T39" fmla="*/ 152 h 713"/>
                <a:gd name="T40" fmla="*/ 293 w 499"/>
                <a:gd name="T41" fmla="*/ 126 h 713"/>
                <a:gd name="T42" fmla="*/ 232 w 499"/>
                <a:gd name="T43" fmla="*/ 116 h 713"/>
                <a:gd name="T44" fmla="*/ 150 w 499"/>
                <a:gd name="T45" fmla="*/ 112 h 713"/>
                <a:gd name="T46" fmla="*/ 150 w 499"/>
                <a:gd name="T47" fmla="*/ 0 h 713"/>
                <a:gd name="T48" fmla="*/ 318 w 499"/>
                <a:gd name="T49" fmla="*/ 4 h 713"/>
                <a:gd name="T50" fmla="*/ 380 w 499"/>
                <a:gd name="T51" fmla="*/ 23 h 713"/>
                <a:gd name="T52" fmla="*/ 435 w 499"/>
                <a:gd name="T53" fmla="*/ 61 h 713"/>
                <a:gd name="T54" fmla="*/ 467 w 499"/>
                <a:gd name="T55" fmla="*/ 112 h 713"/>
                <a:gd name="T56" fmla="*/ 478 w 499"/>
                <a:gd name="T57" fmla="*/ 172 h 713"/>
                <a:gd name="T58" fmla="*/ 470 w 499"/>
                <a:gd name="T59" fmla="*/ 234 h 713"/>
                <a:gd name="T60" fmla="*/ 445 w 499"/>
                <a:gd name="T61" fmla="*/ 282 h 713"/>
                <a:gd name="T62" fmla="*/ 406 w 499"/>
                <a:gd name="T63" fmla="*/ 316 h 713"/>
                <a:gd name="T64" fmla="*/ 352 w 499"/>
                <a:gd name="T65" fmla="*/ 338 h 713"/>
                <a:gd name="T66" fmla="*/ 340 w 499"/>
                <a:gd name="T67" fmla="*/ 341 h 713"/>
                <a:gd name="T68" fmla="*/ 339 w 499"/>
                <a:gd name="T69" fmla="*/ 342 h 713"/>
                <a:gd name="T70" fmla="*/ 339 w 499"/>
                <a:gd name="T71" fmla="*/ 342 h 713"/>
                <a:gd name="T72" fmla="*/ 340 w 499"/>
                <a:gd name="T73" fmla="*/ 342 h 713"/>
                <a:gd name="T74" fmla="*/ 365 w 499"/>
                <a:gd name="T75" fmla="*/ 349 h 713"/>
                <a:gd name="T76" fmla="*/ 416 w 499"/>
                <a:gd name="T77" fmla="*/ 368 h 713"/>
                <a:gd name="T78" fmla="*/ 466 w 499"/>
                <a:gd name="T79" fmla="*/ 409 h 713"/>
                <a:gd name="T80" fmla="*/ 493 w 499"/>
                <a:gd name="T81" fmla="*/ 464 h 713"/>
                <a:gd name="T82" fmla="*/ 499 w 499"/>
                <a:gd name="T83" fmla="*/ 531 h 713"/>
                <a:gd name="T84" fmla="*/ 483 w 499"/>
                <a:gd name="T85" fmla="*/ 594 h 713"/>
                <a:gd name="T86" fmla="*/ 453 w 499"/>
                <a:gd name="T87" fmla="*/ 642 h 713"/>
                <a:gd name="T88" fmla="*/ 408 w 499"/>
                <a:gd name="T89" fmla="*/ 676 h 713"/>
                <a:gd name="T90" fmla="*/ 355 w 499"/>
                <a:gd name="T91" fmla="*/ 698 h 713"/>
                <a:gd name="T92" fmla="*/ 280 w 499"/>
                <a:gd name="T93" fmla="*/ 710 h 713"/>
                <a:gd name="T94" fmla="*/ 126 w 499"/>
                <a:gd name="T95" fmla="*/ 713 h 713"/>
                <a:gd name="T96" fmla="*/ 10 w 499"/>
                <a:gd name="T97" fmla="*/ 712 h 713"/>
                <a:gd name="T98" fmla="*/ 3 w 499"/>
                <a:gd name="T99" fmla="*/ 710 h 713"/>
                <a:gd name="T100" fmla="*/ 0 w 499"/>
                <a:gd name="T101" fmla="*/ 702 h 713"/>
                <a:gd name="T102" fmla="*/ 0 w 499"/>
                <a:gd name="T103" fmla="*/ 16 h 713"/>
                <a:gd name="T104" fmla="*/ 0 w 499"/>
                <a:gd name="T105" fmla="*/ 7 h 713"/>
                <a:gd name="T106" fmla="*/ 5 w 499"/>
                <a:gd name="T107" fmla="*/ 2 h 713"/>
                <a:gd name="T108" fmla="*/ 16 w 499"/>
                <a:gd name="T109" fmla="*/ 0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99" h="713">
                  <a:moveTo>
                    <a:pt x="144" y="391"/>
                  </a:moveTo>
                  <a:lnTo>
                    <a:pt x="144" y="600"/>
                  </a:lnTo>
                  <a:lnTo>
                    <a:pt x="181" y="602"/>
                  </a:lnTo>
                  <a:lnTo>
                    <a:pt x="216" y="600"/>
                  </a:lnTo>
                  <a:lnTo>
                    <a:pt x="255" y="595"/>
                  </a:lnTo>
                  <a:lnTo>
                    <a:pt x="294" y="587"/>
                  </a:lnTo>
                  <a:lnTo>
                    <a:pt x="315" y="578"/>
                  </a:lnTo>
                  <a:lnTo>
                    <a:pt x="332" y="565"/>
                  </a:lnTo>
                  <a:lnTo>
                    <a:pt x="346" y="545"/>
                  </a:lnTo>
                  <a:lnTo>
                    <a:pt x="355" y="523"/>
                  </a:lnTo>
                  <a:lnTo>
                    <a:pt x="359" y="499"/>
                  </a:lnTo>
                  <a:lnTo>
                    <a:pt x="356" y="477"/>
                  </a:lnTo>
                  <a:lnTo>
                    <a:pt x="349" y="456"/>
                  </a:lnTo>
                  <a:lnTo>
                    <a:pt x="338" y="437"/>
                  </a:lnTo>
                  <a:lnTo>
                    <a:pt x="321" y="421"/>
                  </a:lnTo>
                  <a:lnTo>
                    <a:pt x="301" y="409"/>
                  </a:lnTo>
                  <a:lnTo>
                    <a:pt x="277" y="401"/>
                  </a:lnTo>
                  <a:lnTo>
                    <a:pt x="234" y="396"/>
                  </a:lnTo>
                  <a:lnTo>
                    <a:pt x="190" y="393"/>
                  </a:lnTo>
                  <a:lnTo>
                    <a:pt x="144" y="391"/>
                  </a:lnTo>
                  <a:close/>
                  <a:moveTo>
                    <a:pt x="150" y="112"/>
                  </a:moveTo>
                  <a:lnTo>
                    <a:pt x="148" y="113"/>
                  </a:lnTo>
                  <a:lnTo>
                    <a:pt x="147" y="114"/>
                  </a:lnTo>
                  <a:lnTo>
                    <a:pt x="145" y="117"/>
                  </a:lnTo>
                  <a:lnTo>
                    <a:pt x="144" y="118"/>
                  </a:lnTo>
                  <a:lnTo>
                    <a:pt x="143" y="121"/>
                  </a:lnTo>
                  <a:lnTo>
                    <a:pt x="143" y="203"/>
                  </a:lnTo>
                  <a:lnTo>
                    <a:pt x="143" y="287"/>
                  </a:lnTo>
                  <a:lnTo>
                    <a:pt x="167" y="289"/>
                  </a:lnTo>
                  <a:lnTo>
                    <a:pt x="190" y="287"/>
                  </a:lnTo>
                  <a:lnTo>
                    <a:pt x="220" y="285"/>
                  </a:lnTo>
                  <a:lnTo>
                    <a:pt x="250" y="282"/>
                  </a:lnTo>
                  <a:lnTo>
                    <a:pt x="279" y="275"/>
                  </a:lnTo>
                  <a:lnTo>
                    <a:pt x="300" y="268"/>
                  </a:lnTo>
                  <a:lnTo>
                    <a:pt x="317" y="255"/>
                  </a:lnTo>
                  <a:lnTo>
                    <a:pt x="327" y="237"/>
                  </a:lnTo>
                  <a:lnTo>
                    <a:pt x="334" y="217"/>
                  </a:lnTo>
                  <a:lnTo>
                    <a:pt x="335" y="194"/>
                  </a:lnTo>
                  <a:lnTo>
                    <a:pt x="331" y="172"/>
                  </a:lnTo>
                  <a:lnTo>
                    <a:pt x="323" y="152"/>
                  </a:lnTo>
                  <a:lnTo>
                    <a:pt x="311" y="138"/>
                  </a:lnTo>
                  <a:lnTo>
                    <a:pt x="293" y="126"/>
                  </a:lnTo>
                  <a:lnTo>
                    <a:pt x="272" y="120"/>
                  </a:lnTo>
                  <a:lnTo>
                    <a:pt x="232" y="116"/>
                  </a:lnTo>
                  <a:lnTo>
                    <a:pt x="191" y="114"/>
                  </a:lnTo>
                  <a:lnTo>
                    <a:pt x="150" y="112"/>
                  </a:lnTo>
                  <a:close/>
                  <a:moveTo>
                    <a:pt x="16" y="0"/>
                  </a:moveTo>
                  <a:lnTo>
                    <a:pt x="150" y="0"/>
                  </a:lnTo>
                  <a:lnTo>
                    <a:pt x="285" y="2"/>
                  </a:lnTo>
                  <a:lnTo>
                    <a:pt x="318" y="4"/>
                  </a:lnTo>
                  <a:lnTo>
                    <a:pt x="349" y="11"/>
                  </a:lnTo>
                  <a:lnTo>
                    <a:pt x="380" y="23"/>
                  </a:lnTo>
                  <a:lnTo>
                    <a:pt x="408" y="40"/>
                  </a:lnTo>
                  <a:lnTo>
                    <a:pt x="435" y="61"/>
                  </a:lnTo>
                  <a:lnTo>
                    <a:pt x="454" y="86"/>
                  </a:lnTo>
                  <a:lnTo>
                    <a:pt x="467" y="112"/>
                  </a:lnTo>
                  <a:lnTo>
                    <a:pt x="475" y="141"/>
                  </a:lnTo>
                  <a:lnTo>
                    <a:pt x="478" y="172"/>
                  </a:lnTo>
                  <a:lnTo>
                    <a:pt x="476" y="205"/>
                  </a:lnTo>
                  <a:lnTo>
                    <a:pt x="470" y="234"/>
                  </a:lnTo>
                  <a:lnTo>
                    <a:pt x="459" y="260"/>
                  </a:lnTo>
                  <a:lnTo>
                    <a:pt x="445" y="282"/>
                  </a:lnTo>
                  <a:lnTo>
                    <a:pt x="427" y="300"/>
                  </a:lnTo>
                  <a:lnTo>
                    <a:pt x="406" y="316"/>
                  </a:lnTo>
                  <a:lnTo>
                    <a:pt x="381" y="329"/>
                  </a:lnTo>
                  <a:lnTo>
                    <a:pt x="352" y="338"/>
                  </a:lnTo>
                  <a:lnTo>
                    <a:pt x="342" y="341"/>
                  </a:lnTo>
                  <a:lnTo>
                    <a:pt x="340" y="341"/>
                  </a:lnTo>
                  <a:lnTo>
                    <a:pt x="340" y="341"/>
                  </a:lnTo>
                  <a:lnTo>
                    <a:pt x="339" y="342"/>
                  </a:lnTo>
                  <a:lnTo>
                    <a:pt x="339" y="342"/>
                  </a:lnTo>
                  <a:lnTo>
                    <a:pt x="339" y="342"/>
                  </a:lnTo>
                  <a:lnTo>
                    <a:pt x="339" y="342"/>
                  </a:lnTo>
                  <a:lnTo>
                    <a:pt x="340" y="342"/>
                  </a:lnTo>
                  <a:lnTo>
                    <a:pt x="342" y="341"/>
                  </a:lnTo>
                  <a:lnTo>
                    <a:pt x="365" y="349"/>
                  </a:lnTo>
                  <a:lnTo>
                    <a:pt x="391" y="357"/>
                  </a:lnTo>
                  <a:lnTo>
                    <a:pt x="416" y="368"/>
                  </a:lnTo>
                  <a:lnTo>
                    <a:pt x="444" y="385"/>
                  </a:lnTo>
                  <a:lnTo>
                    <a:pt x="466" y="409"/>
                  </a:lnTo>
                  <a:lnTo>
                    <a:pt x="483" y="435"/>
                  </a:lnTo>
                  <a:lnTo>
                    <a:pt x="493" y="464"/>
                  </a:lnTo>
                  <a:lnTo>
                    <a:pt x="499" y="497"/>
                  </a:lnTo>
                  <a:lnTo>
                    <a:pt x="499" y="531"/>
                  </a:lnTo>
                  <a:lnTo>
                    <a:pt x="493" y="564"/>
                  </a:lnTo>
                  <a:lnTo>
                    <a:pt x="483" y="594"/>
                  </a:lnTo>
                  <a:lnTo>
                    <a:pt x="470" y="619"/>
                  </a:lnTo>
                  <a:lnTo>
                    <a:pt x="453" y="642"/>
                  </a:lnTo>
                  <a:lnTo>
                    <a:pt x="432" y="660"/>
                  </a:lnTo>
                  <a:lnTo>
                    <a:pt x="408" y="676"/>
                  </a:lnTo>
                  <a:lnTo>
                    <a:pt x="383" y="688"/>
                  </a:lnTo>
                  <a:lnTo>
                    <a:pt x="355" y="698"/>
                  </a:lnTo>
                  <a:lnTo>
                    <a:pt x="325" y="705"/>
                  </a:lnTo>
                  <a:lnTo>
                    <a:pt x="280" y="710"/>
                  </a:lnTo>
                  <a:lnTo>
                    <a:pt x="236" y="712"/>
                  </a:lnTo>
                  <a:lnTo>
                    <a:pt x="126" y="713"/>
                  </a:lnTo>
                  <a:lnTo>
                    <a:pt x="14" y="713"/>
                  </a:lnTo>
                  <a:lnTo>
                    <a:pt x="10" y="712"/>
                  </a:lnTo>
                  <a:lnTo>
                    <a:pt x="5" y="712"/>
                  </a:lnTo>
                  <a:lnTo>
                    <a:pt x="3" y="710"/>
                  </a:lnTo>
                  <a:lnTo>
                    <a:pt x="1" y="706"/>
                  </a:lnTo>
                  <a:lnTo>
                    <a:pt x="0" y="702"/>
                  </a:lnTo>
                  <a:lnTo>
                    <a:pt x="0" y="697"/>
                  </a:lnTo>
                  <a:lnTo>
                    <a:pt x="0" y="16"/>
                  </a:lnTo>
                  <a:lnTo>
                    <a:pt x="0" y="11"/>
                  </a:lnTo>
                  <a:lnTo>
                    <a:pt x="0" y="7"/>
                  </a:lnTo>
                  <a:lnTo>
                    <a:pt x="3" y="3"/>
                  </a:lnTo>
                  <a:lnTo>
                    <a:pt x="5" y="2"/>
                  </a:lnTo>
                  <a:lnTo>
                    <a:pt x="9" y="0"/>
                  </a:lnTo>
                  <a:lnTo>
                    <a:pt x="16"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68" name="Rectangle 11"/>
            <p:cNvSpPr>
              <a:spLocks noChangeArrowheads="1"/>
            </p:cNvSpPr>
            <p:nvPr/>
          </p:nvSpPr>
          <p:spPr bwMode="auto">
            <a:xfrm>
              <a:off x="1984959" y="3902273"/>
              <a:ext cx="10928" cy="55776"/>
            </a:xfrm>
            <a:prstGeom prst="rect">
              <a:avLst/>
            </a:pr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69" name="Freeform 12"/>
            <p:cNvSpPr>
              <a:spLocks/>
            </p:cNvSpPr>
            <p:nvPr/>
          </p:nvSpPr>
          <p:spPr bwMode="auto">
            <a:xfrm>
              <a:off x="2069730" y="3920185"/>
              <a:ext cx="13270" cy="13197"/>
            </a:xfrm>
            <a:custGeom>
              <a:avLst/>
              <a:gdLst>
                <a:gd name="T0" fmla="*/ 13 w 168"/>
                <a:gd name="T1" fmla="*/ 0 h 167"/>
                <a:gd name="T2" fmla="*/ 21 w 168"/>
                <a:gd name="T3" fmla="*/ 1 h 167"/>
                <a:gd name="T4" fmla="*/ 26 w 168"/>
                <a:gd name="T5" fmla="*/ 6 h 167"/>
                <a:gd name="T6" fmla="*/ 31 w 168"/>
                <a:gd name="T7" fmla="*/ 18 h 167"/>
                <a:gd name="T8" fmla="*/ 57 w 168"/>
                <a:gd name="T9" fmla="*/ 82 h 167"/>
                <a:gd name="T10" fmla="*/ 83 w 168"/>
                <a:gd name="T11" fmla="*/ 148 h 167"/>
                <a:gd name="T12" fmla="*/ 90 w 168"/>
                <a:gd name="T13" fmla="*/ 136 h 167"/>
                <a:gd name="T14" fmla="*/ 94 w 168"/>
                <a:gd name="T15" fmla="*/ 124 h 167"/>
                <a:gd name="T16" fmla="*/ 117 w 168"/>
                <a:gd name="T17" fmla="*/ 70 h 167"/>
                <a:gd name="T18" fmla="*/ 138 w 168"/>
                <a:gd name="T19" fmla="*/ 17 h 167"/>
                <a:gd name="T20" fmla="*/ 146 w 168"/>
                <a:gd name="T21" fmla="*/ 5 h 167"/>
                <a:gd name="T22" fmla="*/ 155 w 168"/>
                <a:gd name="T23" fmla="*/ 1 h 167"/>
                <a:gd name="T24" fmla="*/ 168 w 168"/>
                <a:gd name="T25" fmla="*/ 2 h 167"/>
                <a:gd name="T26" fmla="*/ 168 w 168"/>
                <a:gd name="T27" fmla="*/ 166 h 167"/>
                <a:gd name="T28" fmla="*/ 153 w 168"/>
                <a:gd name="T29" fmla="*/ 166 h 167"/>
                <a:gd name="T30" fmla="*/ 153 w 168"/>
                <a:gd name="T31" fmla="*/ 23 h 167"/>
                <a:gd name="T32" fmla="*/ 150 w 168"/>
                <a:gd name="T33" fmla="*/ 22 h 167"/>
                <a:gd name="T34" fmla="*/ 120 w 168"/>
                <a:gd name="T35" fmla="*/ 97 h 167"/>
                <a:gd name="T36" fmla="*/ 95 w 168"/>
                <a:gd name="T37" fmla="*/ 158 h 167"/>
                <a:gd name="T38" fmla="*/ 93 w 168"/>
                <a:gd name="T39" fmla="*/ 161 h 167"/>
                <a:gd name="T40" fmla="*/ 90 w 168"/>
                <a:gd name="T41" fmla="*/ 163 h 167"/>
                <a:gd name="T42" fmla="*/ 87 w 168"/>
                <a:gd name="T43" fmla="*/ 166 h 167"/>
                <a:gd name="T44" fmla="*/ 85 w 168"/>
                <a:gd name="T45" fmla="*/ 166 h 167"/>
                <a:gd name="T46" fmla="*/ 82 w 168"/>
                <a:gd name="T47" fmla="*/ 166 h 167"/>
                <a:gd name="T48" fmla="*/ 78 w 168"/>
                <a:gd name="T49" fmla="*/ 163 h 167"/>
                <a:gd name="T50" fmla="*/ 76 w 168"/>
                <a:gd name="T51" fmla="*/ 161 h 167"/>
                <a:gd name="T52" fmla="*/ 74 w 168"/>
                <a:gd name="T53" fmla="*/ 157 h 167"/>
                <a:gd name="T54" fmla="*/ 21 w 168"/>
                <a:gd name="T55" fmla="*/ 31 h 167"/>
                <a:gd name="T56" fmla="*/ 19 w 168"/>
                <a:gd name="T57" fmla="*/ 28 h 167"/>
                <a:gd name="T58" fmla="*/ 18 w 168"/>
                <a:gd name="T59" fmla="*/ 26 h 167"/>
                <a:gd name="T60" fmla="*/ 15 w 168"/>
                <a:gd name="T61" fmla="*/ 23 h 167"/>
                <a:gd name="T62" fmla="*/ 15 w 168"/>
                <a:gd name="T63" fmla="*/ 167 h 167"/>
                <a:gd name="T64" fmla="*/ 0 w 168"/>
                <a:gd name="T65" fmla="*/ 167 h 167"/>
                <a:gd name="T66" fmla="*/ 0 w 168"/>
                <a:gd name="T67" fmla="*/ 2 h 167"/>
                <a:gd name="T68" fmla="*/ 13 w 168"/>
                <a:gd name="T6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8" h="167">
                  <a:moveTo>
                    <a:pt x="13" y="0"/>
                  </a:moveTo>
                  <a:lnTo>
                    <a:pt x="21" y="1"/>
                  </a:lnTo>
                  <a:lnTo>
                    <a:pt x="26" y="6"/>
                  </a:lnTo>
                  <a:lnTo>
                    <a:pt x="31" y="18"/>
                  </a:lnTo>
                  <a:lnTo>
                    <a:pt x="57" y="82"/>
                  </a:lnTo>
                  <a:lnTo>
                    <a:pt x="83" y="148"/>
                  </a:lnTo>
                  <a:lnTo>
                    <a:pt x="90" y="136"/>
                  </a:lnTo>
                  <a:lnTo>
                    <a:pt x="94" y="124"/>
                  </a:lnTo>
                  <a:lnTo>
                    <a:pt x="117" y="70"/>
                  </a:lnTo>
                  <a:lnTo>
                    <a:pt x="138" y="17"/>
                  </a:lnTo>
                  <a:lnTo>
                    <a:pt x="146" y="5"/>
                  </a:lnTo>
                  <a:lnTo>
                    <a:pt x="155" y="1"/>
                  </a:lnTo>
                  <a:lnTo>
                    <a:pt x="168" y="2"/>
                  </a:lnTo>
                  <a:lnTo>
                    <a:pt x="168" y="166"/>
                  </a:lnTo>
                  <a:lnTo>
                    <a:pt x="153" y="166"/>
                  </a:lnTo>
                  <a:lnTo>
                    <a:pt x="153" y="23"/>
                  </a:lnTo>
                  <a:lnTo>
                    <a:pt x="150" y="22"/>
                  </a:lnTo>
                  <a:lnTo>
                    <a:pt x="120" y="97"/>
                  </a:lnTo>
                  <a:lnTo>
                    <a:pt x="95" y="158"/>
                  </a:lnTo>
                  <a:lnTo>
                    <a:pt x="93" y="161"/>
                  </a:lnTo>
                  <a:lnTo>
                    <a:pt x="90" y="163"/>
                  </a:lnTo>
                  <a:lnTo>
                    <a:pt x="87" y="166"/>
                  </a:lnTo>
                  <a:lnTo>
                    <a:pt x="85" y="166"/>
                  </a:lnTo>
                  <a:lnTo>
                    <a:pt x="82" y="166"/>
                  </a:lnTo>
                  <a:lnTo>
                    <a:pt x="78" y="163"/>
                  </a:lnTo>
                  <a:lnTo>
                    <a:pt x="76" y="161"/>
                  </a:lnTo>
                  <a:lnTo>
                    <a:pt x="74" y="157"/>
                  </a:lnTo>
                  <a:lnTo>
                    <a:pt x="21" y="31"/>
                  </a:lnTo>
                  <a:lnTo>
                    <a:pt x="19" y="28"/>
                  </a:lnTo>
                  <a:lnTo>
                    <a:pt x="18" y="26"/>
                  </a:lnTo>
                  <a:lnTo>
                    <a:pt x="15" y="23"/>
                  </a:lnTo>
                  <a:lnTo>
                    <a:pt x="15" y="167"/>
                  </a:lnTo>
                  <a:lnTo>
                    <a:pt x="0" y="167"/>
                  </a:lnTo>
                  <a:lnTo>
                    <a:pt x="0" y="2"/>
                  </a:lnTo>
                  <a:lnTo>
                    <a:pt x="13"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70" name="Freeform 13"/>
            <p:cNvSpPr>
              <a:spLocks/>
            </p:cNvSpPr>
            <p:nvPr/>
          </p:nvSpPr>
          <p:spPr bwMode="auto">
            <a:xfrm>
              <a:off x="2058958" y="3920342"/>
              <a:ext cx="8899" cy="12883"/>
            </a:xfrm>
            <a:custGeom>
              <a:avLst/>
              <a:gdLst>
                <a:gd name="T0" fmla="*/ 8 w 114"/>
                <a:gd name="T1" fmla="*/ 0 h 165"/>
                <a:gd name="T2" fmla="*/ 112 w 114"/>
                <a:gd name="T3" fmla="*/ 0 h 165"/>
                <a:gd name="T4" fmla="*/ 112 w 114"/>
                <a:gd name="T5" fmla="*/ 5 h 165"/>
                <a:gd name="T6" fmla="*/ 114 w 114"/>
                <a:gd name="T7" fmla="*/ 13 h 165"/>
                <a:gd name="T8" fmla="*/ 64 w 114"/>
                <a:gd name="T9" fmla="*/ 13 h 165"/>
                <a:gd name="T10" fmla="*/ 64 w 114"/>
                <a:gd name="T11" fmla="*/ 165 h 165"/>
                <a:gd name="T12" fmla="*/ 50 w 114"/>
                <a:gd name="T13" fmla="*/ 165 h 165"/>
                <a:gd name="T14" fmla="*/ 50 w 114"/>
                <a:gd name="T15" fmla="*/ 13 h 165"/>
                <a:gd name="T16" fmla="*/ 1 w 114"/>
                <a:gd name="T17" fmla="*/ 13 h 165"/>
                <a:gd name="T18" fmla="*/ 0 w 114"/>
                <a:gd name="T19" fmla="*/ 10 h 165"/>
                <a:gd name="T20" fmla="*/ 0 w 114"/>
                <a:gd name="T21" fmla="*/ 6 h 165"/>
                <a:gd name="T22" fmla="*/ 0 w 114"/>
                <a:gd name="T23" fmla="*/ 4 h 165"/>
                <a:gd name="T24" fmla="*/ 0 w 114"/>
                <a:gd name="T25" fmla="*/ 3 h 165"/>
                <a:gd name="T26" fmla="*/ 1 w 114"/>
                <a:gd name="T27" fmla="*/ 1 h 165"/>
                <a:gd name="T28" fmla="*/ 4 w 114"/>
                <a:gd name="T29" fmla="*/ 0 h 165"/>
                <a:gd name="T30" fmla="*/ 8 w 114"/>
                <a:gd name="T31"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65">
                  <a:moveTo>
                    <a:pt x="8" y="0"/>
                  </a:moveTo>
                  <a:lnTo>
                    <a:pt x="112" y="0"/>
                  </a:lnTo>
                  <a:lnTo>
                    <a:pt x="112" y="5"/>
                  </a:lnTo>
                  <a:lnTo>
                    <a:pt x="114" y="13"/>
                  </a:lnTo>
                  <a:lnTo>
                    <a:pt x="64" y="13"/>
                  </a:lnTo>
                  <a:lnTo>
                    <a:pt x="64" y="165"/>
                  </a:lnTo>
                  <a:lnTo>
                    <a:pt x="50" y="165"/>
                  </a:lnTo>
                  <a:lnTo>
                    <a:pt x="50" y="13"/>
                  </a:lnTo>
                  <a:lnTo>
                    <a:pt x="1" y="13"/>
                  </a:lnTo>
                  <a:lnTo>
                    <a:pt x="0" y="10"/>
                  </a:lnTo>
                  <a:lnTo>
                    <a:pt x="0" y="6"/>
                  </a:lnTo>
                  <a:lnTo>
                    <a:pt x="0" y="4"/>
                  </a:lnTo>
                  <a:lnTo>
                    <a:pt x="0" y="3"/>
                  </a:lnTo>
                  <a:lnTo>
                    <a:pt x="1" y="1"/>
                  </a:lnTo>
                  <a:lnTo>
                    <a:pt x="4" y="0"/>
                  </a:lnTo>
                  <a:lnTo>
                    <a:pt x="8"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cxnSp>
          <p:nvCxnSpPr>
            <p:cNvPr id="471" name="Straight Connector 470"/>
            <p:cNvCxnSpPr/>
            <p:nvPr/>
          </p:nvCxnSpPr>
          <p:spPr>
            <a:xfrm flipV="1">
              <a:off x="2105354" y="2382004"/>
              <a:ext cx="0" cy="589673"/>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72" name="Rectangle 471"/>
            <p:cNvSpPr/>
            <p:nvPr/>
          </p:nvSpPr>
          <p:spPr bwMode="auto">
            <a:xfrm>
              <a:off x="1627511" y="1400366"/>
              <a:ext cx="885938" cy="646331"/>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CSA Cloud Controls Matrix</a:t>
              </a:r>
            </a:p>
          </p:txBody>
        </p:sp>
        <p:cxnSp>
          <p:nvCxnSpPr>
            <p:cNvPr id="473" name="Straight Connector 472"/>
            <p:cNvCxnSpPr/>
            <p:nvPr/>
          </p:nvCxnSpPr>
          <p:spPr>
            <a:xfrm>
              <a:off x="5693880" y="3172305"/>
              <a:ext cx="0" cy="303591"/>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74" name="Freeform 6"/>
            <p:cNvSpPr>
              <a:spLocks noEditPoints="1"/>
            </p:cNvSpPr>
            <p:nvPr/>
          </p:nvSpPr>
          <p:spPr bwMode="auto">
            <a:xfrm>
              <a:off x="5511896" y="3513996"/>
              <a:ext cx="353150" cy="468807"/>
            </a:xfrm>
            <a:custGeom>
              <a:avLst/>
              <a:gdLst>
                <a:gd name="T0" fmla="*/ 66 w 448"/>
                <a:gd name="T1" fmla="*/ 280 h 595"/>
                <a:gd name="T2" fmla="*/ 66 w 448"/>
                <a:gd name="T3" fmla="*/ 166 h 595"/>
                <a:gd name="T4" fmla="*/ 76 w 448"/>
                <a:gd name="T5" fmla="*/ 101 h 595"/>
                <a:gd name="T6" fmla="*/ 165 w 448"/>
                <a:gd name="T7" fmla="*/ 12 h 595"/>
                <a:gd name="T8" fmla="*/ 288 w 448"/>
                <a:gd name="T9" fmla="*/ 19 h 595"/>
                <a:gd name="T10" fmla="*/ 370 w 448"/>
                <a:gd name="T11" fmla="*/ 158 h 595"/>
                <a:gd name="T12" fmla="*/ 370 w 448"/>
                <a:gd name="T13" fmla="*/ 280 h 595"/>
                <a:gd name="T14" fmla="*/ 411 w 448"/>
                <a:gd name="T15" fmla="*/ 280 h 595"/>
                <a:gd name="T16" fmla="*/ 448 w 448"/>
                <a:gd name="T17" fmla="*/ 316 h 595"/>
                <a:gd name="T18" fmla="*/ 448 w 448"/>
                <a:gd name="T19" fmla="*/ 558 h 595"/>
                <a:gd name="T20" fmla="*/ 406 w 448"/>
                <a:gd name="T21" fmla="*/ 595 h 595"/>
                <a:gd name="T22" fmla="*/ 254 w 448"/>
                <a:gd name="T23" fmla="*/ 595 h 595"/>
                <a:gd name="T24" fmla="*/ 46 w 448"/>
                <a:gd name="T25" fmla="*/ 595 h 595"/>
                <a:gd name="T26" fmla="*/ 0 w 448"/>
                <a:gd name="T27" fmla="*/ 549 h 595"/>
                <a:gd name="T28" fmla="*/ 0 w 448"/>
                <a:gd name="T29" fmla="*/ 327 h 595"/>
                <a:gd name="T30" fmla="*/ 47 w 448"/>
                <a:gd name="T31" fmla="*/ 280 h 595"/>
                <a:gd name="T32" fmla="*/ 66 w 448"/>
                <a:gd name="T33" fmla="*/ 280 h 595"/>
                <a:gd name="T34" fmla="*/ 128 w 448"/>
                <a:gd name="T35" fmla="*/ 279 h 595"/>
                <a:gd name="T36" fmla="*/ 307 w 448"/>
                <a:gd name="T37" fmla="*/ 279 h 595"/>
                <a:gd name="T38" fmla="*/ 308 w 448"/>
                <a:gd name="T39" fmla="*/ 274 h 595"/>
                <a:gd name="T40" fmla="*/ 308 w 448"/>
                <a:gd name="T41" fmla="*/ 154 h 595"/>
                <a:gd name="T42" fmla="*/ 220 w 448"/>
                <a:gd name="T43" fmla="*/ 65 h 595"/>
                <a:gd name="T44" fmla="*/ 128 w 448"/>
                <a:gd name="T45" fmla="*/ 143 h 595"/>
                <a:gd name="T46" fmla="*/ 128 w 448"/>
                <a:gd name="T47" fmla="*/ 279 h 595"/>
                <a:gd name="T48" fmla="*/ 174 w 448"/>
                <a:gd name="T49" fmla="*/ 534 h 595"/>
                <a:gd name="T50" fmla="*/ 338 w 448"/>
                <a:gd name="T51" fmla="*/ 383 h 595"/>
                <a:gd name="T52" fmla="*/ 302 w 448"/>
                <a:gd name="T53" fmla="*/ 341 h 595"/>
                <a:gd name="T54" fmla="*/ 175 w 448"/>
                <a:gd name="T55" fmla="*/ 461 h 595"/>
                <a:gd name="T56" fmla="*/ 146 w 448"/>
                <a:gd name="T57" fmla="*/ 429 h 595"/>
                <a:gd name="T58" fmla="*/ 110 w 448"/>
                <a:gd name="T59" fmla="*/ 462 h 595"/>
                <a:gd name="T60" fmla="*/ 174 w 448"/>
                <a:gd name="T61" fmla="*/ 534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8" h="595">
                  <a:moveTo>
                    <a:pt x="66" y="280"/>
                  </a:moveTo>
                  <a:cubicBezTo>
                    <a:pt x="66" y="240"/>
                    <a:pt x="65" y="203"/>
                    <a:pt x="66" y="166"/>
                  </a:cubicBezTo>
                  <a:cubicBezTo>
                    <a:pt x="67" y="144"/>
                    <a:pt x="70" y="122"/>
                    <a:pt x="76" y="101"/>
                  </a:cubicBezTo>
                  <a:cubicBezTo>
                    <a:pt x="89" y="56"/>
                    <a:pt x="120" y="26"/>
                    <a:pt x="165" y="12"/>
                  </a:cubicBezTo>
                  <a:cubicBezTo>
                    <a:pt x="207" y="0"/>
                    <a:pt x="248" y="1"/>
                    <a:pt x="288" y="19"/>
                  </a:cubicBezTo>
                  <a:cubicBezTo>
                    <a:pt x="347" y="45"/>
                    <a:pt x="368" y="97"/>
                    <a:pt x="370" y="158"/>
                  </a:cubicBezTo>
                  <a:cubicBezTo>
                    <a:pt x="371" y="198"/>
                    <a:pt x="370" y="238"/>
                    <a:pt x="370" y="280"/>
                  </a:cubicBezTo>
                  <a:cubicBezTo>
                    <a:pt x="385" y="280"/>
                    <a:pt x="398" y="280"/>
                    <a:pt x="411" y="280"/>
                  </a:cubicBezTo>
                  <a:cubicBezTo>
                    <a:pt x="435" y="281"/>
                    <a:pt x="448" y="293"/>
                    <a:pt x="448" y="316"/>
                  </a:cubicBezTo>
                  <a:cubicBezTo>
                    <a:pt x="448" y="397"/>
                    <a:pt x="448" y="477"/>
                    <a:pt x="448" y="558"/>
                  </a:cubicBezTo>
                  <a:cubicBezTo>
                    <a:pt x="447" y="583"/>
                    <a:pt x="434" y="595"/>
                    <a:pt x="406" y="595"/>
                  </a:cubicBezTo>
                  <a:cubicBezTo>
                    <a:pt x="355" y="595"/>
                    <a:pt x="305" y="595"/>
                    <a:pt x="254" y="595"/>
                  </a:cubicBezTo>
                  <a:cubicBezTo>
                    <a:pt x="185" y="595"/>
                    <a:pt x="115" y="595"/>
                    <a:pt x="46" y="595"/>
                  </a:cubicBezTo>
                  <a:cubicBezTo>
                    <a:pt x="10" y="595"/>
                    <a:pt x="0" y="585"/>
                    <a:pt x="0" y="549"/>
                  </a:cubicBezTo>
                  <a:cubicBezTo>
                    <a:pt x="0" y="475"/>
                    <a:pt x="0" y="401"/>
                    <a:pt x="0" y="327"/>
                  </a:cubicBezTo>
                  <a:cubicBezTo>
                    <a:pt x="0" y="289"/>
                    <a:pt x="9" y="280"/>
                    <a:pt x="47" y="280"/>
                  </a:cubicBezTo>
                  <a:cubicBezTo>
                    <a:pt x="52" y="280"/>
                    <a:pt x="57" y="280"/>
                    <a:pt x="66" y="280"/>
                  </a:cubicBezTo>
                  <a:close/>
                  <a:moveTo>
                    <a:pt x="128" y="279"/>
                  </a:moveTo>
                  <a:cubicBezTo>
                    <a:pt x="189" y="279"/>
                    <a:pt x="248" y="279"/>
                    <a:pt x="307" y="279"/>
                  </a:cubicBezTo>
                  <a:cubicBezTo>
                    <a:pt x="307" y="276"/>
                    <a:pt x="308" y="275"/>
                    <a:pt x="308" y="274"/>
                  </a:cubicBezTo>
                  <a:cubicBezTo>
                    <a:pt x="308" y="234"/>
                    <a:pt x="309" y="194"/>
                    <a:pt x="308" y="154"/>
                  </a:cubicBezTo>
                  <a:cubicBezTo>
                    <a:pt x="308" y="99"/>
                    <a:pt x="275" y="66"/>
                    <a:pt x="220" y="65"/>
                  </a:cubicBezTo>
                  <a:cubicBezTo>
                    <a:pt x="168" y="64"/>
                    <a:pt x="131" y="95"/>
                    <a:pt x="128" y="143"/>
                  </a:cubicBezTo>
                  <a:cubicBezTo>
                    <a:pt x="126" y="188"/>
                    <a:pt x="128" y="232"/>
                    <a:pt x="128" y="279"/>
                  </a:cubicBezTo>
                  <a:close/>
                  <a:moveTo>
                    <a:pt x="174" y="534"/>
                  </a:moveTo>
                  <a:cubicBezTo>
                    <a:pt x="230" y="483"/>
                    <a:pt x="283" y="433"/>
                    <a:pt x="338" y="383"/>
                  </a:cubicBezTo>
                  <a:cubicBezTo>
                    <a:pt x="325" y="368"/>
                    <a:pt x="314" y="355"/>
                    <a:pt x="302" y="341"/>
                  </a:cubicBezTo>
                  <a:cubicBezTo>
                    <a:pt x="259" y="381"/>
                    <a:pt x="217" y="421"/>
                    <a:pt x="175" y="461"/>
                  </a:cubicBezTo>
                  <a:cubicBezTo>
                    <a:pt x="164" y="449"/>
                    <a:pt x="156" y="439"/>
                    <a:pt x="146" y="429"/>
                  </a:cubicBezTo>
                  <a:cubicBezTo>
                    <a:pt x="134" y="440"/>
                    <a:pt x="122" y="451"/>
                    <a:pt x="110" y="462"/>
                  </a:cubicBezTo>
                  <a:cubicBezTo>
                    <a:pt x="132" y="487"/>
                    <a:pt x="153" y="510"/>
                    <a:pt x="174" y="534"/>
                  </a:cubicBez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cxnSp>
          <p:nvCxnSpPr>
            <p:cNvPr id="475" name="Straight Connector 474"/>
            <p:cNvCxnSpPr/>
            <p:nvPr/>
          </p:nvCxnSpPr>
          <p:spPr>
            <a:xfrm>
              <a:off x="9603882" y="3173474"/>
              <a:ext cx="0" cy="322910"/>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76" name="Rectangle 475"/>
            <p:cNvSpPr/>
            <p:nvPr/>
          </p:nvSpPr>
          <p:spPr bwMode="auto">
            <a:xfrm>
              <a:off x="9232652" y="3523564"/>
              <a:ext cx="763264" cy="461665"/>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PCI DSS Level 1</a:t>
              </a:r>
            </a:p>
          </p:txBody>
        </p:sp>
        <p:sp>
          <p:nvSpPr>
            <p:cNvPr id="477" name="Rectangle 476"/>
            <p:cNvSpPr/>
            <p:nvPr/>
          </p:nvSpPr>
          <p:spPr bwMode="auto">
            <a:xfrm>
              <a:off x="8341454" y="2157790"/>
              <a:ext cx="931848" cy="461665"/>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AU IRAP </a:t>
              </a:r>
              <a:br>
                <a:rPr lang="en-IN" sz="1200" dirty="0">
                  <a:solidFill>
                    <a:schemeClr val="tx2"/>
                  </a:solidFill>
                  <a:latin typeface="Segoe UI Semibold" panose="020B0702040204020203" pitchFamily="34" charset="0"/>
                  <a:ea typeface="Segoe UI" pitchFamily="34" charset="0"/>
                  <a:cs typeface="Segoe UI" pitchFamily="34" charset="0"/>
                </a:rPr>
              </a:br>
              <a:r>
                <a:rPr lang="en-IN" sz="1200" dirty="0">
                  <a:solidFill>
                    <a:schemeClr val="tx2"/>
                  </a:solidFill>
                  <a:latin typeface="Segoe UI Semibold" panose="020B0702040204020203" pitchFamily="34" charset="0"/>
                  <a:ea typeface="Segoe UI" pitchFamily="34" charset="0"/>
                  <a:cs typeface="Segoe UI" pitchFamily="34" charset="0"/>
                </a:rPr>
                <a:t>Accreditation</a:t>
              </a:r>
            </a:p>
          </p:txBody>
        </p:sp>
        <p:pic>
          <p:nvPicPr>
            <p:cNvPr id="478" name="Picture 477"/>
            <p:cNvPicPr>
              <a:picLocks noChangeAspect="1"/>
            </p:cNvPicPr>
            <p:nvPr/>
          </p:nvPicPr>
          <p:blipFill>
            <a:blip r:embed="rId10"/>
            <a:stretch>
              <a:fillRect/>
            </a:stretch>
          </p:blipFill>
          <p:spPr>
            <a:xfrm>
              <a:off x="9485121" y="1936288"/>
              <a:ext cx="708820" cy="233911"/>
            </a:xfrm>
            <a:prstGeom prst="rect">
              <a:avLst/>
            </a:prstGeom>
          </p:spPr>
        </p:pic>
        <p:sp>
          <p:nvSpPr>
            <p:cNvPr id="479" name="Rectangle 478"/>
            <p:cNvSpPr/>
            <p:nvPr/>
          </p:nvSpPr>
          <p:spPr bwMode="auto">
            <a:xfrm>
              <a:off x="8978863" y="2140276"/>
              <a:ext cx="1636646" cy="461665"/>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Singapore</a:t>
              </a:r>
              <a:br>
                <a:rPr lang="en-IN" sz="1200" dirty="0">
                  <a:solidFill>
                    <a:schemeClr val="tx2"/>
                  </a:solidFill>
                  <a:latin typeface="Segoe UI Semibold" panose="020B0702040204020203" pitchFamily="34" charset="0"/>
                  <a:ea typeface="Segoe UI" pitchFamily="34" charset="0"/>
                  <a:cs typeface="Segoe UI" pitchFamily="34" charset="0"/>
                </a:rPr>
              </a:br>
              <a:r>
                <a:rPr lang="en-IN" sz="1200" dirty="0">
                  <a:solidFill>
                    <a:schemeClr val="tx2"/>
                  </a:solidFill>
                  <a:latin typeface="Segoe UI Semibold" panose="020B0702040204020203" pitchFamily="34" charset="0"/>
                  <a:ea typeface="Segoe UI" pitchFamily="34" charset="0"/>
                  <a:cs typeface="Segoe UI" pitchFamily="34" charset="0"/>
                </a:rPr>
                <a:t>MCTS</a:t>
              </a:r>
            </a:p>
          </p:txBody>
        </p:sp>
        <p:cxnSp>
          <p:nvCxnSpPr>
            <p:cNvPr id="480" name="Straight Connector 479"/>
            <p:cNvCxnSpPr/>
            <p:nvPr/>
          </p:nvCxnSpPr>
          <p:spPr>
            <a:xfrm>
              <a:off x="11588422" y="3191148"/>
              <a:ext cx="0" cy="278772"/>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81" name="Rectangle 480"/>
            <p:cNvSpPr/>
            <p:nvPr/>
          </p:nvSpPr>
          <p:spPr bwMode="auto">
            <a:xfrm>
              <a:off x="11147440" y="3477365"/>
              <a:ext cx="886464" cy="461665"/>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ISO/IEC 27018</a:t>
              </a:r>
            </a:p>
          </p:txBody>
        </p:sp>
        <p:sp>
          <p:nvSpPr>
            <p:cNvPr id="482" name="Freeform 7"/>
            <p:cNvSpPr>
              <a:spLocks/>
            </p:cNvSpPr>
            <p:nvPr/>
          </p:nvSpPr>
          <p:spPr bwMode="auto">
            <a:xfrm>
              <a:off x="11422143" y="3985445"/>
              <a:ext cx="337058" cy="319571"/>
            </a:xfrm>
            <a:custGeom>
              <a:avLst/>
              <a:gdLst>
                <a:gd name="T0" fmla="*/ 1351 w 4317"/>
                <a:gd name="T1" fmla="*/ 626 h 4068"/>
                <a:gd name="T2" fmla="*/ 1106 w 4317"/>
                <a:gd name="T3" fmla="*/ 822 h 4068"/>
                <a:gd name="T4" fmla="*/ 911 w 4317"/>
                <a:gd name="T5" fmla="*/ 1050 h 4068"/>
                <a:gd name="T6" fmla="*/ 767 w 4317"/>
                <a:gd name="T7" fmla="*/ 1310 h 4068"/>
                <a:gd name="T8" fmla="*/ 679 w 4317"/>
                <a:gd name="T9" fmla="*/ 1604 h 4068"/>
                <a:gd name="T10" fmla="*/ 648 w 4317"/>
                <a:gd name="T11" fmla="*/ 1921 h 4068"/>
                <a:gd name="T12" fmla="*/ 677 w 4317"/>
                <a:gd name="T13" fmla="*/ 2222 h 4068"/>
                <a:gd name="T14" fmla="*/ 767 w 4317"/>
                <a:gd name="T15" fmla="*/ 2506 h 4068"/>
                <a:gd name="T16" fmla="*/ 916 w 4317"/>
                <a:gd name="T17" fmla="*/ 2769 h 4068"/>
                <a:gd name="T18" fmla="*/ 1122 w 4317"/>
                <a:gd name="T19" fmla="*/ 3006 h 4068"/>
                <a:gd name="T20" fmla="*/ 1360 w 4317"/>
                <a:gd name="T21" fmla="*/ 3192 h 4068"/>
                <a:gd name="T22" fmla="*/ 1623 w 4317"/>
                <a:gd name="T23" fmla="*/ 3323 h 4068"/>
                <a:gd name="T24" fmla="*/ 1903 w 4317"/>
                <a:gd name="T25" fmla="*/ 3399 h 4068"/>
                <a:gd name="T26" fmla="*/ 2191 w 4317"/>
                <a:gd name="T27" fmla="*/ 3420 h 4068"/>
                <a:gd name="T28" fmla="*/ 2478 w 4317"/>
                <a:gd name="T29" fmla="*/ 3386 h 4068"/>
                <a:gd name="T30" fmla="*/ 2757 w 4317"/>
                <a:gd name="T31" fmla="*/ 3297 h 4068"/>
                <a:gd name="T32" fmla="*/ 3017 w 4317"/>
                <a:gd name="T33" fmla="*/ 3151 h 4068"/>
                <a:gd name="T34" fmla="*/ 3252 w 4317"/>
                <a:gd name="T35" fmla="*/ 2950 h 4068"/>
                <a:gd name="T36" fmla="*/ 3447 w 4317"/>
                <a:gd name="T37" fmla="*/ 2701 h 4068"/>
                <a:gd name="T38" fmla="*/ 3582 w 4317"/>
                <a:gd name="T39" fmla="*/ 2429 h 4068"/>
                <a:gd name="T40" fmla="*/ 3655 w 4317"/>
                <a:gd name="T41" fmla="*/ 2135 h 4068"/>
                <a:gd name="T42" fmla="*/ 3667 w 4317"/>
                <a:gd name="T43" fmla="*/ 1820 h 4068"/>
                <a:gd name="T44" fmla="*/ 3617 w 4317"/>
                <a:gd name="T45" fmla="*/ 1506 h 4068"/>
                <a:gd name="T46" fmla="*/ 3511 w 4317"/>
                <a:gd name="T47" fmla="*/ 1225 h 4068"/>
                <a:gd name="T48" fmla="*/ 3350 w 4317"/>
                <a:gd name="T49" fmla="*/ 975 h 4068"/>
                <a:gd name="T50" fmla="*/ 3137 w 4317"/>
                <a:gd name="T51" fmla="*/ 755 h 4068"/>
                <a:gd name="T52" fmla="*/ 3071 w 4317"/>
                <a:gd name="T53" fmla="*/ 314 h 4068"/>
                <a:gd name="T54" fmla="*/ 3185 w 4317"/>
                <a:gd name="T55" fmla="*/ 5 h 4068"/>
                <a:gd name="T56" fmla="*/ 3473 w 4317"/>
                <a:gd name="T57" fmla="*/ 192 h 4068"/>
                <a:gd name="T58" fmla="*/ 3727 w 4317"/>
                <a:gd name="T59" fmla="*/ 421 h 4068"/>
                <a:gd name="T60" fmla="*/ 3948 w 4317"/>
                <a:gd name="T61" fmla="*/ 696 h 4068"/>
                <a:gd name="T62" fmla="*/ 4118 w 4317"/>
                <a:gd name="T63" fmla="*/ 997 h 4068"/>
                <a:gd name="T64" fmla="*/ 4240 w 4317"/>
                <a:gd name="T65" fmla="*/ 1327 h 4068"/>
                <a:gd name="T66" fmla="*/ 4303 w 4317"/>
                <a:gd name="T67" fmla="*/ 1647 h 4068"/>
                <a:gd name="T68" fmla="*/ 4317 w 4317"/>
                <a:gd name="T69" fmla="*/ 1983 h 4068"/>
                <a:gd name="T70" fmla="*/ 4308 w 4317"/>
                <a:gd name="T71" fmla="*/ 2099 h 4068"/>
                <a:gd name="T72" fmla="*/ 4252 w 4317"/>
                <a:gd name="T73" fmla="*/ 2438 h 4068"/>
                <a:gd name="T74" fmla="*/ 4133 w 4317"/>
                <a:gd name="T75" fmla="*/ 2782 h 4068"/>
                <a:gd name="T76" fmla="*/ 3960 w 4317"/>
                <a:gd name="T77" fmla="*/ 3099 h 4068"/>
                <a:gd name="T78" fmla="*/ 3739 w 4317"/>
                <a:gd name="T79" fmla="*/ 3381 h 4068"/>
                <a:gd name="T80" fmla="*/ 3469 w 4317"/>
                <a:gd name="T81" fmla="*/ 3624 h 4068"/>
                <a:gd name="T82" fmla="*/ 3147 w 4317"/>
                <a:gd name="T83" fmla="*/ 3830 h 4068"/>
                <a:gd name="T84" fmla="*/ 2803 w 4317"/>
                <a:gd name="T85" fmla="*/ 3971 h 4068"/>
                <a:gd name="T86" fmla="*/ 2434 w 4317"/>
                <a:gd name="T87" fmla="*/ 4050 h 4068"/>
                <a:gd name="T88" fmla="*/ 2080 w 4317"/>
                <a:gd name="T89" fmla="*/ 4068 h 4068"/>
                <a:gd name="T90" fmla="*/ 1975 w 4317"/>
                <a:gd name="T91" fmla="*/ 4059 h 4068"/>
                <a:gd name="T92" fmla="*/ 1646 w 4317"/>
                <a:gd name="T93" fmla="*/ 4006 h 4068"/>
                <a:gd name="T94" fmla="*/ 1306 w 4317"/>
                <a:gd name="T95" fmla="*/ 3893 h 4068"/>
                <a:gd name="T96" fmla="*/ 1008 w 4317"/>
                <a:gd name="T97" fmla="*/ 3737 h 4068"/>
                <a:gd name="T98" fmla="*/ 738 w 4317"/>
                <a:gd name="T99" fmla="*/ 3535 h 4068"/>
                <a:gd name="T100" fmla="*/ 507 w 4317"/>
                <a:gd name="T101" fmla="*/ 3298 h 4068"/>
                <a:gd name="T102" fmla="*/ 315 w 4317"/>
                <a:gd name="T103" fmla="*/ 3034 h 4068"/>
                <a:gd name="T104" fmla="*/ 164 w 4317"/>
                <a:gd name="T105" fmla="*/ 2734 h 4068"/>
                <a:gd name="T106" fmla="*/ 58 w 4317"/>
                <a:gd name="T107" fmla="*/ 2404 h 4068"/>
                <a:gd name="T108" fmla="*/ 5 w 4317"/>
                <a:gd name="T109" fmla="*/ 2059 h 4068"/>
                <a:gd name="T110" fmla="*/ 1 w 4317"/>
                <a:gd name="T111" fmla="*/ 1817 h 4068"/>
                <a:gd name="T112" fmla="*/ 17 w 4317"/>
                <a:gd name="T113" fmla="*/ 1631 h 4068"/>
                <a:gd name="T114" fmla="*/ 103 w 4317"/>
                <a:gd name="T115" fmla="*/ 1245 h 4068"/>
                <a:gd name="T116" fmla="*/ 250 w 4317"/>
                <a:gd name="T117" fmla="*/ 895 h 4068"/>
                <a:gd name="T118" fmla="*/ 457 w 4317"/>
                <a:gd name="T119" fmla="*/ 577 h 4068"/>
                <a:gd name="T120" fmla="*/ 690 w 4317"/>
                <a:gd name="T121" fmla="*/ 323 h 4068"/>
                <a:gd name="T122" fmla="*/ 960 w 4317"/>
                <a:gd name="T123" fmla="*/ 110 h 4068"/>
                <a:gd name="T124" fmla="*/ 1142 w 4317"/>
                <a:gd name="T125" fmla="*/ 0 h 4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17" h="4068">
                  <a:moveTo>
                    <a:pt x="1142" y="0"/>
                  </a:moveTo>
                  <a:lnTo>
                    <a:pt x="1246" y="314"/>
                  </a:lnTo>
                  <a:lnTo>
                    <a:pt x="1351" y="626"/>
                  </a:lnTo>
                  <a:lnTo>
                    <a:pt x="1263" y="688"/>
                  </a:lnTo>
                  <a:lnTo>
                    <a:pt x="1182" y="754"/>
                  </a:lnTo>
                  <a:lnTo>
                    <a:pt x="1106" y="822"/>
                  </a:lnTo>
                  <a:lnTo>
                    <a:pt x="1035" y="895"/>
                  </a:lnTo>
                  <a:lnTo>
                    <a:pt x="970" y="971"/>
                  </a:lnTo>
                  <a:lnTo>
                    <a:pt x="911" y="1050"/>
                  </a:lnTo>
                  <a:lnTo>
                    <a:pt x="857" y="1134"/>
                  </a:lnTo>
                  <a:lnTo>
                    <a:pt x="809" y="1220"/>
                  </a:lnTo>
                  <a:lnTo>
                    <a:pt x="767" y="1310"/>
                  </a:lnTo>
                  <a:lnTo>
                    <a:pt x="732" y="1405"/>
                  </a:lnTo>
                  <a:lnTo>
                    <a:pt x="703" y="1503"/>
                  </a:lnTo>
                  <a:lnTo>
                    <a:pt x="679" y="1604"/>
                  </a:lnTo>
                  <a:lnTo>
                    <a:pt x="662" y="1710"/>
                  </a:lnTo>
                  <a:lnTo>
                    <a:pt x="652" y="1816"/>
                  </a:lnTo>
                  <a:lnTo>
                    <a:pt x="648" y="1921"/>
                  </a:lnTo>
                  <a:lnTo>
                    <a:pt x="651" y="2023"/>
                  </a:lnTo>
                  <a:lnTo>
                    <a:pt x="661" y="2124"/>
                  </a:lnTo>
                  <a:lnTo>
                    <a:pt x="677" y="2222"/>
                  </a:lnTo>
                  <a:lnTo>
                    <a:pt x="700" y="2319"/>
                  </a:lnTo>
                  <a:lnTo>
                    <a:pt x="730" y="2413"/>
                  </a:lnTo>
                  <a:lnTo>
                    <a:pt x="767" y="2506"/>
                  </a:lnTo>
                  <a:lnTo>
                    <a:pt x="810" y="2595"/>
                  </a:lnTo>
                  <a:lnTo>
                    <a:pt x="860" y="2683"/>
                  </a:lnTo>
                  <a:lnTo>
                    <a:pt x="916" y="2769"/>
                  </a:lnTo>
                  <a:lnTo>
                    <a:pt x="981" y="2852"/>
                  </a:lnTo>
                  <a:lnTo>
                    <a:pt x="1050" y="2933"/>
                  </a:lnTo>
                  <a:lnTo>
                    <a:pt x="1122" y="3006"/>
                  </a:lnTo>
                  <a:lnTo>
                    <a:pt x="1198" y="3074"/>
                  </a:lnTo>
                  <a:lnTo>
                    <a:pt x="1278" y="3136"/>
                  </a:lnTo>
                  <a:lnTo>
                    <a:pt x="1360" y="3192"/>
                  </a:lnTo>
                  <a:lnTo>
                    <a:pt x="1445" y="3242"/>
                  </a:lnTo>
                  <a:lnTo>
                    <a:pt x="1534" y="3285"/>
                  </a:lnTo>
                  <a:lnTo>
                    <a:pt x="1623" y="3323"/>
                  </a:lnTo>
                  <a:lnTo>
                    <a:pt x="1716" y="3354"/>
                  </a:lnTo>
                  <a:lnTo>
                    <a:pt x="1809" y="3379"/>
                  </a:lnTo>
                  <a:lnTo>
                    <a:pt x="1903" y="3399"/>
                  </a:lnTo>
                  <a:lnTo>
                    <a:pt x="1999" y="3412"/>
                  </a:lnTo>
                  <a:lnTo>
                    <a:pt x="2095" y="3420"/>
                  </a:lnTo>
                  <a:lnTo>
                    <a:pt x="2191" y="3420"/>
                  </a:lnTo>
                  <a:lnTo>
                    <a:pt x="2287" y="3415"/>
                  </a:lnTo>
                  <a:lnTo>
                    <a:pt x="2384" y="3404"/>
                  </a:lnTo>
                  <a:lnTo>
                    <a:pt x="2478" y="3386"/>
                  </a:lnTo>
                  <a:lnTo>
                    <a:pt x="2572" y="3362"/>
                  </a:lnTo>
                  <a:lnTo>
                    <a:pt x="2665" y="3333"/>
                  </a:lnTo>
                  <a:lnTo>
                    <a:pt x="2757" y="3297"/>
                  </a:lnTo>
                  <a:lnTo>
                    <a:pt x="2846" y="3255"/>
                  </a:lnTo>
                  <a:lnTo>
                    <a:pt x="2934" y="3206"/>
                  </a:lnTo>
                  <a:lnTo>
                    <a:pt x="3017" y="3151"/>
                  </a:lnTo>
                  <a:lnTo>
                    <a:pt x="3099" y="3090"/>
                  </a:lnTo>
                  <a:lnTo>
                    <a:pt x="3177" y="3023"/>
                  </a:lnTo>
                  <a:lnTo>
                    <a:pt x="3252" y="2950"/>
                  </a:lnTo>
                  <a:lnTo>
                    <a:pt x="3324" y="2869"/>
                  </a:lnTo>
                  <a:lnTo>
                    <a:pt x="3389" y="2786"/>
                  </a:lnTo>
                  <a:lnTo>
                    <a:pt x="3447" y="2701"/>
                  </a:lnTo>
                  <a:lnTo>
                    <a:pt x="3499" y="2613"/>
                  </a:lnTo>
                  <a:lnTo>
                    <a:pt x="3544" y="2522"/>
                  </a:lnTo>
                  <a:lnTo>
                    <a:pt x="3582" y="2429"/>
                  </a:lnTo>
                  <a:lnTo>
                    <a:pt x="3613" y="2333"/>
                  </a:lnTo>
                  <a:lnTo>
                    <a:pt x="3638" y="2235"/>
                  </a:lnTo>
                  <a:lnTo>
                    <a:pt x="3655" y="2135"/>
                  </a:lnTo>
                  <a:lnTo>
                    <a:pt x="3665" y="2032"/>
                  </a:lnTo>
                  <a:lnTo>
                    <a:pt x="3669" y="1927"/>
                  </a:lnTo>
                  <a:lnTo>
                    <a:pt x="3667" y="1820"/>
                  </a:lnTo>
                  <a:lnTo>
                    <a:pt x="3656" y="1711"/>
                  </a:lnTo>
                  <a:lnTo>
                    <a:pt x="3639" y="1606"/>
                  </a:lnTo>
                  <a:lnTo>
                    <a:pt x="3617" y="1506"/>
                  </a:lnTo>
                  <a:lnTo>
                    <a:pt x="3588" y="1409"/>
                  </a:lnTo>
                  <a:lnTo>
                    <a:pt x="3553" y="1316"/>
                  </a:lnTo>
                  <a:lnTo>
                    <a:pt x="3511" y="1225"/>
                  </a:lnTo>
                  <a:lnTo>
                    <a:pt x="3464" y="1138"/>
                  </a:lnTo>
                  <a:lnTo>
                    <a:pt x="3410" y="1055"/>
                  </a:lnTo>
                  <a:lnTo>
                    <a:pt x="3350" y="975"/>
                  </a:lnTo>
                  <a:lnTo>
                    <a:pt x="3285" y="898"/>
                  </a:lnTo>
                  <a:lnTo>
                    <a:pt x="3214" y="825"/>
                  </a:lnTo>
                  <a:lnTo>
                    <a:pt x="3137" y="755"/>
                  </a:lnTo>
                  <a:lnTo>
                    <a:pt x="3055" y="688"/>
                  </a:lnTo>
                  <a:lnTo>
                    <a:pt x="2966" y="626"/>
                  </a:lnTo>
                  <a:lnTo>
                    <a:pt x="3071" y="314"/>
                  </a:lnTo>
                  <a:lnTo>
                    <a:pt x="3175" y="0"/>
                  </a:lnTo>
                  <a:lnTo>
                    <a:pt x="3181" y="2"/>
                  </a:lnTo>
                  <a:lnTo>
                    <a:pt x="3185" y="5"/>
                  </a:lnTo>
                  <a:lnTo>
                    <a:pt x="3285" y="63"/>
                  </a:lnTo>
                  <a:lnTo>
                    <a:pt x="3381" y="124"/>
                  </a:lnTo>
                  <a:lnTo>
                    <a:pt x="3473" y="192"/>
                  </a:lnTo>
                  <a:lnTo>
                    <a:pt x="3562" y="263"/>
                  </a:lnTo>
                  <a:lnTo>
                    <a:pt x="3646" y="340"/>
                  </a:lnTo>
                  <a:lnTo>
                    <a:pt x="3727" y="421"/>
                  </a:lnTo>
                  <a:lnTo>
                    <a:pt x="3807" y="510"/>
                  </a:lnTo>
                  <a:lnTo>
                    <a:pt x="3880" y="601"/>
                  </a:lnTo>
                  <a:lnTo>
                    <a:pt x="3948" y="696"/>
                  </a:lnTo>
                  <a:lnTo>
                    <a:pt x="4010" y="793"/>
                  </a:lnTo>
                  <a:lnTo>
                    <a:pt x="4067" y="894"/>
                  </a:lnTo>
                  <a:lnTo>
                    <a:pt x="4118" y="997"/>
                  </a:lnTo>
                  <a:lnTo>
                    <a:pt x="4164" y="1105"/>
                  </a:lnTo>
                  <a:lnTo>
                    <a:pt x="4205" y="1215"/>
                  </a:lnTo>
                  <a:lnTo>
                    <a:pt x="4240" y="1327"/>
                  </a:lnTo>
                  <a:lnTo>
                    <a:pt x="4266" y="1433"/>
                  </a:lnTo>
                  <a:lnTo>
                    <a:pt x="4287" y="1540"/>
                  </a:lnTo>
                  <a:lnTo>
                    <a:pt x="4303" y="1647"/>
                  </a:lnTo>
                  <a:lnTo>
                    <a:pt x="4312" y="1756"/>
                  </a:lnTo>
                  <a:lnTo>
                    <a:pt x="4317" y="1830"/>
                  </a:lnTo>
                  <a:lnTo>
                    <a:pt x="4317" y="1983"/>
                  </a:lnTo>
                  <a:lnTo>
                    <a:pt x="4317" y="1990"/>
                  </a:lnTo>
                  <a:lnTo>
                    <a:pt x="4316" y="1995"/>
                  </a:lnTo>
                  <a:lnTo>
                    <a:pt x="4308" y="2099"/>
                  </a:lnTo>
                  <a:lnTo>
                    <a:pt x="4298" y="2201"/>
                  </a:lnTo>
                  <a:lnTo>
                    <a:pt x="4278" y="2320"/>
                  </a:lnTo>
                  <a:lnTo>
                    <a:pt x="4252" y="2438"/>
                  </a:lnTo>
                  <a:lnTo>
                    <a:pt x="4219" y="2554"/>
                  </a:lnTo>
                  <a:lnTo>
                    <a:pt x="4180" y="2668"/>
                  </a:lnTo>
                  <a:lnTo>
                    <a:pt x="4133" y="2782"/>
                  </a:lnTo>
                  <a:lnTo>
                    <a:pt x="4082" y="2891"/>
                  </a:lnTo>
                  <a:lnTo>
                    <a:pt x="4024" y="2997"/>
                  </a:lnTo>
                  <a:lnTo>
                    <a:pt x="3960" y="3099"/>
                  </a:lnTo>
                  <a:lnTo>
                    <a:pt x="3892" y="3197"/>
                  </a:lnTo>
                  <a:lnTo>
                    <a:pt x="3819" y="3290"/>
                  </a:lnTo>
                  <a:lnTo>
                    <a:pt x="3739" y="3381"/>
                  </a:lnTo>
                  <a:lnTo>
                    <a:pt x="3654" y="3466"/>
                  </a:lnTo>
                  <a:lnTo>
                    <a:pt x="3565" y="3547"/>
                  </a:lnTo>
                  <a:lnTo>
                    <a:pt x="3469" y="3624"/>
                  </a:lnTo>
                  <a:lnTo>
                    <a:pt x="3364" y="3700"/>
                  </a:lnTo>
                  <a:lnTo>
                    <a:pt x="3257" y="3768"/>
                  </a:lnTo>
                  <a:lnTo>
                    <a:pt x="3147" y="3830"/>
                  </a:lnTo>
                  <a:lnTo>
                    <a:pt x="3034" y="3883"/>
                  </a:lnTo>
                  <a:lnTo>
                    <a:pt x="2921" y="3931"/>
                  </a:lnTo>
                  <a:lnTo>
                    <a:pt x="2803" y="3971"/>
                  </a:lnTo>
                  <a:lnTo>
                    <a:pt x="2682" y="4004"/>
                  </a:lnTo>
                  <a:lnTo>
                    <a:pt x="2559" y="4030"/>
                  </a:lnTo>
                  <a:lnTo>
                    <a:pt x="2434" y="4050"/>
                  </a:lnTo>
                  <a:lnTo>
                    <a:pt x="2305" y="4063"/>
                  </a:lnTo>
                  <a:lnTo>
                    <a:pt x="2237" y="4068"/>
                  </a:lnTo>
                  <a:lnTo>
                    <a:pt x="2080" y="4068"/>
                  </a:lnTo>
                  <a:lnTo>
                    <a:pt x="2074" y="4067"/>
                  </a:lnTo>
                  <a:lnTo>
                    <a:pt x="2067" y="4065"/>
                  </a:lnTo>
                  <a:lnTo>
                    <a:pt x="1975" y="4059"/>
                  </a:lnTo>
                  <a:lnTo>
                    <a:pt x="1885" y="4051"/>
                  </a:lnTo>
                  <a:lnTo>
                    <a:pt x="1765" y="4033"/>
                  </a:lnTo>
                  <a:lnTo>
                    <a:pt x="1646" y="4006"/>
                  </a:lnTo>
                  <a:lnTo>
                    <a:pt x="1528" y="3974"/>
                  </a:lnTo>
                  <a:lnTo>
                    <a:pt x="1413" y="3936"/>
                  </a:lnTo>
                  <a:lnTo>
                    <a:pt x="1306" y="3893"/>
                  </a:lnTo>
                  <a:lnTo>
                    <a:pt x="1204" y="3845"/>
                  </a:lnTo>
                  <a:lnTo>
                    <a:pt x="1105" y="3793"/>
                  </a:lnTo>
                  <a:lnTo>
                    <a:pt x="1008" y="3737"/>
                  </a:lnTo>
                  <a:lnTo>
                    <a:pt x="915" y="3674"/>
                  </a:lnTo>
                  <a:lnTo>
                    <a:pt x="826" y="3607"/>
                  </a:lnTo>
                  <a:lnTo>
                    <a:pt x="738" y="3535"/>
                  </a:lnTo>
                  <a:lnTo>
                    <a:pt x="656" y="3458"/>
                  </a:lnTo>
                  <a:lnTo>
                    <a:pt x="579" y="3379"/>
                  </a:lnTo>
                  <a:lnTo>
                    <a:pt x="507" y="3298"/>
                  </a:lnTo>
                  <a:lnTo>
                    <a:pt x="439" y="3213"/>
                  </a:lnTo>
                  <a:lnTo>
                    <a:pt x="374" y="3125"/>
                  </a:lnTo>
                  <a:lnTo>
                    <a:pt x="315" y="3034"/>
                  </a:lnTo>
                  <a:lnTo>
                    <a:pt x="262" y="2939"/>
                  </a:lnTo>
                  <a:lnTo>
                    <a:pt x="212" y="2841"/>
                  </a:lnTo>
                  <a:lnTo>
                    <a:pt x="164" y="2734"/>
                  </a:lnTo>
                  <a:lnTo>
                    <a:pt x="122" y="2626"/>
                  </a:lnTo>
                  <a:lnTo>
                    <a:pt x="86" y="2516"/>
                  </a:lnTo>
                  <a:lnTo>
                    <a:pt x="58" y="2404"/>
                  </a:lnTo>
                  <a:lnTo>
                    <a:pt x="34" y="2291"/>
                  </a:lnTo>
                  <a:lnTo>
                    <a:pt x="17" y="2176"/>
                  </a:lnTo>
                  <a:lnTo>
                    <a:pt x="5" y="2059"/>
                  </a:lnTo>
                  <a:lnTo>
                    <a:pt x="0" y="1983"/>
                  </a:lnTo>
                  <a:lnTo>
                    <a:pt x="0" y="1828"/>
                  </a:lnTo>
                  <a:lnTo>
                    <a:pt x="1" y="1817"/>
                  </a:lnTo>
                  <a:lnTo>
                    <a:pt x="3" y="1808"/>
                  </a:lnTo>
                  <a:lnTo>
                    <a:pt x="9" y="1719"/>
                  </a:lnTo>
                  <a:lnTo>
                    <a:pt x="17" y="1631"/>
                  </a:lnTo>
                  <a:lnTo>
                    <a:pt x="38" y="1502"/>
                  </a:lnTo>
                  <a:lnTo>
                    <a:pt x="67" y="1372"/>
                  </a:lnTo>
                  <a:lnTo>
                    <a:pt x="103" y="1245"/>
                  </a:lnTo>
                  <a:lnTo>
                    <a:pt x="145" y="1126"/>
                  </a:lnTo>
                  <a:lnTo>
                    <a:pt x="194" y="1009"/>
                  </a:lnTo>
                  <a:lnTo>
                    <a:pt x="250" y="895"/>
                  </a:lnTo>
                  <a:lnTo>
                    <a:pt x="313" y="785"/>
                  </a:lnTo>
                  <a:lnTo>
                    <a:pt x="381" y="679"/>
                  </a:lnTo>
                  <a:lnTo>
                    <a:pt x="457" y="577"/>
                  </a:lnTo>
                  <a:lnTo>
                    <a:pt x="530" y="488"/>
                  </a:lnTo>
                  <a:lnTo>
                    <a:pt x="607" y="403"/>
                  </a:lnTo>
                  <a:lnTo>
                    <a:pt x="690" y="323"/>
                  </a:lnTo>
                  <a:lnTo>
                    <a:pt x="775" y="247"/>
                  </a:lnTo>
                  <a:lnTo>
                    <a:pt x="865" y="176"/>
                  </a:lnTo>
                  <a:lnTo>
                    <a:pt x="960" y="110"/>
                  </a:lnTo>
                  <a:lnTo>
                    <a:pt x="1058" y="48"/>
                  </a:lnTo>
                  <a:lnTo>
                    <a:pt x="1100" y="23"/>
                  </a:lnTo>
                  <a:lnTo>
                    <a:pt x="1142"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83" name="Freeform 9"/>
            <p:cNvSpPr>
              <a:spLocks noEditPoints="1"/>
            </p:cNvSpPr>
            <p:nvPr/>
          </p:nvSpPr>
          <p:spPr bwMode="auto">
            <a:xfrm>
              <a:off x="11488962" y="4032737"/>
              <a:ext cx="203422" cy="204877"/>
            </a:xfrm>
            <a:custGeom>
              <a:avLst/>
              <a:gdLst>
                <a:gd name="T0" fmla="*/ 1303 w 2605"/>
                <a:gd name="T1" fmla="*/ 2453 h 2608"/>
                <a:gd name="T2" fmla="*/ 456 w 2605"/>
                <a:gd name="T3" fmla="*/ 983 h 2608"/>
                <a:gd name="T4" fmla="*/ 1609 w 2605"/>
                <a:gd name="T5" fmla="*/ 399 h 2608"/>
                <a:gd name="T6" fmla="*/ 1452 w 2605"/>
                <a:gd name="T7" fmla="*/ 473 h 2608"/>
                <a:gd name="T8" fmla="*/ 1334 w 2605"/>
                <a:gd name="T9" fmla="*/ 594 h 2608"/>
                <a:gd name="T10" fmla="*/ 1244 w 2605"/>
                <a:gd name="T11" fmla="*/ 557 h 2608"/>
                <a:gd name="T12" fmla="*/ 1129 w 2605"/>
                <a:gd name="T13" fmla="*/ 454 h 2608"/>
                <a:gd name="T14" fmla="*/ 973 w 2605"/>
                <a:gd name="T15" fmla="*/ 393 h 2608"/>
                <a:gd name="T16" fmla="*/ 792 w 2605"/>
                <a:gd name="T17" fmla="*/ 392 h 2608"/>
                <a:gd name="T18" fmla="*/ 630 w 2605"/>
                <a:gd name="T19" fmla="*/ 454 h 2608"/>
                <a:gd name="T20" fmla="*/ 521 w 2605"/>
                <a:gd name="T21" fmla="*/ 547 h 2608"/>
                <a:gd name="T22" fmla="*/ 452 w 2605"/>
                <a:gd name="T23" fmla="*/ 659 h 2608"/>
                <a:gd name="T24" fmla="*/ 416 w 2605"/>
                <a:gd name="T25" fmla="*/ 770 h 2608"/>
                <a:gd name="T26" fmla="*/ 2198 w 2605"/>
                <a:gd name="T27" fmla="*/ 838 h 2608"/>
                <a:gd name="T28" fmla="*/ 2185 w 2605"/>
                <a:gd name="T29" fmla="*/ 731 h 2608"/>
                <a:gd name="T30" fmla="*/ 2138 w 2605"/>
                <a:gd name="T31" fmla="*/ 617 h 2608"/>
                <a:gd name="T32" fmla="*/ 2054 w 2605"/>
                <a:gd name="T33" fmla="*/ 509 h 2608"/>
                <a:gd name="T34" fmla="*/ 1930 w 2605"/>
                <a:gd name="T35" fmla="*/ 427 h 2608"/>
                <a:gd name="T36" fmla="*/ 1740 w 2605"/>
                <a:gd name="T37" fmla="*/ 384 h 2608"/>
                <a:gd name="T38" fmla="*/ 1502 w 2605"/>
                <a:gd name="T39" fmla="*/ 16 h 2608"/>
                <a:gd name="T40" fmla="*/ 1782 w 2605"/>
                <a:gd name="T41" fmla="*/ 90 h 2608"/>
                <a:gd name="T42" fmla="*/ 2032 w 2605"/>
                <a:gd name="T43" fmla="*/ 223 h 2608"/>
                <a:gd name="T44" fmla="*/ 2247 w 2605"/>
                <a:gd name="T45" fmla="*/ 405 h 2608"/>
                <a:gd name="T46" fmla="*/ 2418 w 2605"/>
                <a:gd name="T47" fmla="*/ 629 h 2608"/>
                <a:gd name="T48" fmla="*/ 2538 w 2605"/>
                <a:gd name="T49" fmla="*/ 888 h 2608"/>
                <a:gd name="T50" fmla="*/ 2600 w 2605"/>
                <a:gd name="T51" fmla="*/ 1173 h 2608"/>
                <a:gd name="T52" fmla="*/ 2593 w 2605"/>
                <a:gd name="T53" fmla="*/ 1481 h 2608"/>
                <a:gd name="T54" fmla="*/ 2520 w 2605"/>
                <a:gd name="T55" fmla="*/ 1772 h 2608"/>
                <a:gd name="T56" fmla="*/ 2384 w 2605"/>
                <a:gd name="T57" fmla="*/ 2032 h 2608"/>
                <a:gd name="T58" fmla="*/ 2195 w 2605"/>
                <a:gd name="T59" fmla="*/ 2253 h 2608"/>
                <a:gd name="T60" fmla="*/ 1964 w 2605"/>
                <a:gd name="T61" fmla="*/ 2429 h 2608"/>
                <a:gd name="T62" fmla="*/ 1695 w 2605"/>
                <a:gd name="T63" fmla="*/ 2548 h 2608"/>
                <a:gd name="T64" fmla="*/ 1401 w 2605"/>
                <a:gd name="T65" fmla="*/ 2604 h 2608"/>
                <a:gd name="T66" fmla="*/ 1096 w 2605"/>
                <a:gd name="T67" fmla="*/ 2593 h 2608"/>
                <a:gd name="T68" fmla="*/ 812 w 2605"/>
                <a:gd name="T69" fmla="*/ 2513 h 2608"/>
                <a:gd name="T70" fmla="*/ 558 w 2605"/>
                <a:gd name="T71" fmla="*/ 2374 h 2608"/>
                <a:gd name="T72" fmla="*/ 341 w 2605"/>
                <a:gd name="T73" fmla="*/ 2184 h 2608"/>
                <a:gd name="T74" fmla="*/ 170 w 2605"/>
                <a:gd name="T75" fmla="*/ 1950 h 2608"/>
                <a:gd name="T76" fmla="*/ 55 w 2605"/>
                <a:gd name="T77" fmla="*/ 1680 h 2608"/>
                <a:gd name="T78" fmla="*/ 3 w 2605"/>
                <a:gd name="T79" fmla="*/ 1383 h 2608"/>
                <a:gd name="T80" fmla="*/ 20 w 2605"/>
                <a:gd name="T81" fmla="*/ 1079 h 2608"/>
                <a:gd name="T82" fmla="*/ 101 w 2605"/>
                <a:gd name="T83" fmla="*/ 801 h 2608"/>
                <a:gd name="T84" fmla="*/ 238 w 2605"/>
                <a:gd name="T85" fmla="*/ 553 h 2608"/>
                <a:gd name="T86" fmla="*/ 424 w 2605"/>
                <a:gd name="T87" fmla="*/ 340 h 2608"/>
                <a:gd name="T88" fmla="*/ 653 w 2605"/>
                <a:gd name="T89" fmla="*/ 173 h 2608"/>
                <a:gd name="T90" fmla="*/ 915 w 2605"/>
                <a:gd name="T91" fmla="*/ 59 h 2608"/>
                <a:gd name="T92" fmla="*/ 1203 w 2605"/>
                <a:gd name="T93" fmla="*/ 4 h 2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05" h="2608">
                  <a:moveTo>
                    <a:pt x="456" y="983"/>
                  </a:moveTo>
                  <a:lnTo>
                    <a:pt x="879" y="1718"/>
                  </a:lnTo>
                  <a:lnTo>
                    <a:pt x="1303" y="2453"/>
                  </a:lnTo>
                  <a:lnTo>
                    <a:pt x="1727" y="1718"/>
                  </a:lnTo>
                  <a:lnTo>
                    <a:pt x="2150" y="983"/>
                  </a:lnTo>
                  <a:lnTo>
                    <a:pt x="456" y="983"/>
                  </a:lnTo>
                  <a:close/>
                  <a:moveTo>
                    <a:pt x="1740" y="384"/>
                  </a:moveTo>
                  <a:lnTo>
                    <a:pt x="1674" y="386"/>
                  </a:lnTo>
                  <a:lnTo>
                    <a:pt x="1609" y="399"/>
                  </a:lnTo>
                  <a:lnTo>
                    <a:pt x="1553" y="418"/>
                  </a:lnTo>
                  <a:lnTo>
                    <a:pt x="1500" y="443"/>
                  </a:lnTo>
                  <a:lnTo>
                    <a:pt x="1452" y="473"/>
                  </a:lnTo>
                  <a:lnTo>
                    <a:pt x="1409" y="508"/>
                  </a:lnTo>
                  <a:lnTo>
                    <a:pt x="1369" y="549"/>
                  </a:lnTo>
                  <a:lnTo>
                    <a:pt x="1334" y="594"/>
                  </a:lnTo>
                  <a:lnTo>
                    <a:pt x="1303" y="646"/>
                  </a:lnTo>
                  <a:lnTo>
                    <a:pt x="1275" y="600"/>
                  </a:lnTo>
                  <a:lnTo>
                    <a:pt x="1244" y="557"/>
                  </a:lnTo>
                  <a:lnTo>
                    <a:pt x="1210" y="519"/>
                  </a:lnTo>
                  <a:lnTo>
                    <a:pt x="1172" y="484"/>
                  </a:lnTo>
                  <a:lnTo>
                    <a:pt x="1129" y="454"/>
                  </a:lnTo>
                  <a:lnTo>
                    <a:pt x="1083" y="429"/>
                  </a:lnTo>
                  <a:lnTo>
                    <a:pt x="1033" y="410"/>
                  </a:lnTo>
                  <a:lnTo>
                    <a:pt x="973" y="393"/>
                  </a:lnTo>
                  <a:lnTo>
                    <a:pt x="913" y="384"/>
                  </a:lnTo>
                  <a:lnTo>
                    <a:pt x="852" y="384"/>
                  </a:lnTo>
                  <a:lnTo>
                    <a:pt x="792" y="392"/>
                  </a:lnTo>
                  <a:lnTo>
                    <a:pt x="733" y="407"/>
                  </a:lnTo>
                  <a:lnTo>
                    <a:pt x="676" y="429"/>
                  </a:lnTo>
                  <a:lnTo>
                    <a:pt x="630" y="454"/>
                  </a:lnTo>
                  <a:lnTo>
                    <a:pt x="589" y="482"/>
                  </a:lnTo>
                  <a:lnTo>
                    <a:pt x="553" y="513"/>
                  </a:lnTo>
                  <a:lnTo>
                    <a:pt x="521" y="547"/>
                  </a:lnTo>
                  <a:lnTo>
                    <a:pt x="494" y="584"/>
                  </a:lnTo>
                  <a:lnTo>
                    <a:pt x="470" y="621"/>
                  </a:lnTo>
                  <a:lnTo>
                    <a:pt x="452" y="659"/>
                  </a:lnTo>
                  <a:lnTo>
                    <a:pt x="436" y="697"/>
                  </a:lnTo>
                  <a:lnTo>
                    <a:pt x="424" y="735"/>
                  </a:lnTo>
                  <a:lnTo>
                    <a:pt x="416" y="770"/>
                  </a:lnTo>
                  <a:lnTo>
                    <a:pt x="413" y="805"/>
                  </a:lnTo>
                  <a:lnTo>
                    <a:pt x="413" y="838"/>
                  </a:lnTo>
                  <a:lnTo>
                    <a:pt x="2198" y="838"/>
                  </a:lnTo>
                  <a:lnTo>
                    <a:pt x="2198" y="804"/>
                  </a:lnTo>
                  <a:lnTo>
                    <a:pt x="2193" y="769"/>
                  </a:lnTo>
                  <a:lnTo>
                    <a:pt x="2185" y="731"/>
                  </a:lnTo>
                  <a:lnTo>
                    <a:pt x="2173" y="693"/>
                  </a:lnTo>
                  <a:lnTo>
                    <a:pt x="2158" y="655"/>
                  </a:lnTo>
                  <a:lnTo>
                    <a:pt x="2138" y="617"/>
                  </a:lnTo>
                  <a:lnTo>
                    <a:pt x="2114" y="579"/>
                  </a:lnTo>
                  <a:lnTo>
                    <a:pt x="2086" y="543"/>
                  </a:lnTo>
                  <a:lnTo>
                    <a:pt x="2054" y="509"/>
                  </a:lnTo>
                  <a:lnTo>
                    <a:pt x="2017" y="479"/>
                  </a:lnTo>
                  <a:lnTo>
                    <a:pt x="1976" y="452"/>
                  </a:lnTo>
                  <a:lnTo>
                    <a:pt x="1930" y="427"/>
                  </a:lnTo>
                  <a:lnTo>
                    <a:pt x="1867" y="403"/>
                  </a:lnTo>
                  <a:lnTo>
                    <a:pt x="1804" y="389"/>
                  </a:lnTo>
                  <a:lnTo>
                    <a:pt x="1740" y="384"/>
                  </a:lnTo>
                  <a:close/>
                  <a:moveTo>
                    <a:pt x="1303" y="0"/>
                  </a:moveTo>
                  <a:lnTo>
                    <a:pt x="1403" y="4"/>
                  </a:lnTo>
                  <a:lnTo>
                    <a:pt x="1502" y="16"/>
                  </a:lnTo>
                  <a:lnTo>
                    <a:pt x="1597" y="34"/>
                  </a:lnTo>
                  <a:lnTo>
                    <a:pt x="1690" y="59"/>
                  </a:lnTo>
                  <a:lnTo>
                    <a:pt x="1782" y="90"/>
                  </a:lnTo>
                  <a:lnTo>
                    <a:pt x="1868" y="128"/>
                  </a:lnTo>
                  <a:lnTo>
                    <a:pt x="1952" y="173"/>
                  </a:lnTo>
                  <a:lnTo>
                    <a:pt x="2032" y="223"/>
                  </a:lnTo>
                  <a:lnTo>
                    <a:pt x="2108" y="279"/>
                  </a:lnTo>
                  <a:lnTo>
                    <a:pt x="2180" y="339"/>
                  </a:lnTo>
                  <a:lnTo>
                    <a:pt x="2247" y="405"/>
                  </a:lnTo>
                  <a:lnTo>
                    <a:pt x="2309" y="475"/>
                  </a:lnTo>
                  <a:lnTo>
                    <a:pt x="2367" y="550"/>
                  </a:lnTo>
                  <a:lnTo>
                    <a:pt x="2418" y="629"/>
                  </a:lnTo>
                  <a:lnTo>
                    <a:pt x="2464" y="712"/>
                  </a:lnTo>
                  <a:lnTo>
                    <a:pt x="2504" y="797"/>
                  </a:lnTo>
                  <a:lnTo>
                    <a:pt x="2538" y="888"/>
                  </a:lnTo>
                  <a:lnTo>
                    <a:pt x="2566" y="979"/>
                  </a:lnTo>
                  <a:lnTo>
                    <a:pt x="2586" y="1075"/>
                  </a:lnTo>
                  <a:lnTo>
                    <a:pt x="2600" y="1173"/>
                  </a:lnTo>
                  <a:lnTo>
                    <a:pt x="2605" y="1273"/>
                  </a:lnTo>
                  <a:lnTo>
                    <a:pt x="2604" y="1378"/>
                  </a:lnTo>
                  <a:lnTo>
                    <a:pt x="2593" y="1481"/>
                  </a:lnTo>
                  <a:lnTo>
                    <a:pt x="2576" y="1580"/>
                  </a:lnTo>
                  <a:lnTo>
                    <a:pt x="2552" y="1677"/>
                  </a:lnTo>
                  <a:lnTo>
                    <a:pt x="2520" y="1772"/>
                  </a:lnTo>
                  <a:lnTo>
                    <a:pt x="2481" y="1862"/>
                  </a:lnTo>
                  <a:lnTo>
                    <a:pt x="2435" y="1950"/>
                  </a:lnTo>
                  <a:lnTo>
                    <a:pt x="2384" y="2032"/>
                  </a:lnTo>
                  <a:lnTo>
                    <a:pt x="2326" y="2111"/>
                  </a:lnTo>
                  <a:lnTo>
                    <a:pt x="2264" y="2185"/>
                  </a:lnTo>
                  <a:lnTo>
                    <a:pt x="2195" y="2253"/>
                  </a:lnTo>
                  <a:lnTo>
                    <a:pt x="2123" y="2318"/>
                  </a:lnTo>
                  <a:lnTo>
                    <a:pt x="2046" y="2377"/>
                  </a:lnTo>
                  <a:lnTo>
                    <a:pt x="1964" y="2429"/>
                  </a:lnTo>
                  <a:lnTo>
                    <a:pt x="1877" y="2475"/>
                  </a:lnTo>
                  <a:lnTo>
                    <a:pt x="1788" y="2515"/>
                  </a:lnTo>
                  <a:lnTo>
                    <a:pt x="1695" y="2548"/>
                  </a:lnTo>
                  <a:lnTo>
                    <a:pt x="1600" y="2574"/>
                  </a:lnTo>
                  <a:lnTo>
                    <a:pt x="1502" y="2594"/>
                  </a:lnTo>
                  <a:lnTo>
                    <a:pt x="1401" y="2604"/>
                  </a:lnTo>
                  <a:lnTo>
                    <a:pt x="1297" y="2608"/>
                  </a:lnTo>
                  <a:lnTo>
                    <a:pt x="1195" y="2604"/>
                  </a:lnTo>
                  <a:lnTo>
                    <a:pt x="1096" y="2593"/>
                  </a:lnTo>
                  <a:lnTo>
                    <a:pt x="999" y="2573"/>
                  </a:lnTo>
                  <a:lnTo>
                    <a:pt x="903" y="2545"/>
                  </a:lnTo>
                  <a:lnTo>
                    <a:pt x="812" y="2513"/>
                  </a:lnTo>
                  <a:lnTo>
                    <a:pt x="723" y="2472"/>
                  </a:lnTo>
                  <a:lnTo>
                    <a:pt x="638" y="2426"/>
                  </a:lnTo>
                  <a:lnTo>
                    <a:pt x="558" y="2374"/>
                  </a:lnTo>
                  <a:lnTo>
                    <a:pt x="481" y="2316"/>
                  </a:lnTo>
                  <a:lnTo>
                    <a:pt x="409" y="2252"/>
                  </a:lnTo>
                  <a:lnTo>
                    <a:pt x="341" y="2184"/>
                  </a:lnTo>
                  <a:lnTo>
                    <a:pt x="279" y="2111"/>
                  </a:lnTo>
                  <a:lnTo>
                    <a:pt x="221" y="2032"/>
                  </a:lnTo>
                  <a:lnTo>
                    <a:pt x="170" y="1950"/>
                  </a:lnTo>
                  <a:lnTo>
                    <a:pt x="126" y="1863"/>
                  </a:lnTo>
                  <a:lnTo>
                    <a:pt x="87" y="1774"/>
                  </a:lnTo>
                  <a:lnTo>
                    <a:pt x="55" y="1680"/>
                  </a:lnTo>
                  <a:lnTo>
                    <a:pt x="30" y="1583"/>
                  </a:lnTo>
                  <a:lnTo>
                    <a:pt x="12" y="1484"/>
                  </a:lnTo>
                  <a:lnTo>
                    <a:pt x="3" y="1383"/>
                  </a:lnTo>
                  <a:lnTo>
                    <a:pt x="0" y="1278"/>
                  </a:lnTo>
                  <a:lnTo>
                    <a:pt x="7" y="1177"/>
                  </a:lnTo>
                  <a:lnTo>
                    <a:pt x="20" y="1079"/>
                  </a:lnTo>
                  <a:lnTo>
                    <a:pt x="39" y="983"/>
                  </a:lnTo>
                  <a:lnTo>
                    <a:pt x="67" y="890"/>
                  </a:lnTo>
                  <a:lnTo>
                    <a:pt x="101" y="801"/>
                  </a:lnTo>
                  <a:lnTo>
                    <a:pt x="140" y="715"/>
                  </a:lnTo>
                  <a:lnTo>
                    <a:pt x="186" y="631"/>
                  </a:lnTo>
                  <a:lnTo>
                    <a:pt x="238" y="553"/>
                  </a:lnTo>
                  <a:lnTo>
                    <a:pt x="295" y="477"/>
                  </a:lnTo>
                  <a:lnTo>
                    <a:pt x="358" y="406"/>
                  </a:lnTo>
                  <a:lnTo>
                    <a:pt x="424" y="340"/>
                  </a:lnTo>
                  <a:lnTo>
                    <a:pt x="496" y="279"/>
                  </a:lnTo>
                  <a:lnTo>
                    <a:pt x="572" y="224"/>
                  </a:lnTo>
                  <a:lnTo>
                    <a:pt x="653" y="173"/>
                  </a:lnTo>
                  <a:lnTo>
                    <a:pt x="737" y="130"/>
                  </a:lnTo>
                  <a:lnTo>
                    <a:pt x="824" y="90"/>
                  </a:lnTo>
                  <a:lnTo>
                    <a:pt x="915" y="59"/>
                  </a:lnTo>
                  <a:lnTo>
                    <a:pt x="1008" y="34"/>
                  </a:lnTo>
                  <a:lnTo>
                    <a:pt x="1104" y="16"/>
                  </a:lnTo>
                  <a:lnTo>
                    <a:pt x="1203" y="4"/>
                  </a:lnTo>
                  <a:lnTo>
                    <a:pt x="1303"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84" name="Freeform 8"/>
            <p:cNvSpPr>
              <a:spLocks/>
            </p:cNvSpPr>
            <p:nvPr/>
          </p:nvSpPr>
          <p:spPr bwMode="auto">
            <a:xfrm>
              <a:off x="11585754" y="3968006"/>
              <a:ext cx="35907" cy="57975"/>
            </a:xfrm>
            <a:custGeom>
              <a:avLst/>
              <a:gdLst>
                <a:gd name="T0" fmla="*/ 292 w 461"/>
                <a:gd name="T1" fmla="*/ 0 h 738"/>
                <a:gd name="T2" fmla="*/ 365 w 461"/>
                <a:gd name="T3" fmla="*/ 12 h 738"/>
                <a:gd name="T4" fmla="*/ 419 w 461"/>
                <a:gd name="T5" fmla="*/ 25 h 738"/>
                <a:gd name="T6" fmla="*/ 406 w 461"/>
                <a:gd name="T7" fmla="*/ 139 h 738"/>
                <a:gd name="T8" fmla="*/ 298 w 461"/>
                <a:gd name="T9" fmla="*/ 116 h 738"/>
                <a:gd name="T10" fmla="*/ 232 w 461"/>
                <a:gd name="T11" fmla="*/ 116 h 738"/>
                <a:gd name="T12" fmla="*/ 182 w 461"/>
                <a:gd name="T13" fmla="*/ 137 h 738"/>
                <a:gd name="T14" fmla="*/ 157 w 461"/>
                <a:gd name="T15" fmla="*/ 169 h 738"/>
                <a:gd name="T16" fmla="*/ 148 w 461"/>
                <a:gd name="T17" fmla="*/ 210 h 738"/>
                <a:gd name="T18" fmla="*/ 158 w 461"/>
                <a:gd name="T19" fmla="*/ 245 h 738"/>
                <a:gd name="T20" fmla="*/ 179 w 461"/>
                <a:gd name="T21" fmla="*/ 268 h 738"/>
                <a:gd name="T22" fmla="*/ 237 w 461"/>
                <a:gd name="T23" fmla="*/ 296 h 738"/>
                <a:gd name="T24" fmla="*/ 319 w 461"/>
                <a:gd name="T25" fmla="*/ 330 h 738"/>
                <a:gd name="T26" fmla="*/ 391 w 461"/>
                <a:gd name="T27" fmla="*/ 371 h 738"/>
                <a:gd name="T28" fmla="*/ 437 w 461"/>
                <a:gd name="T29" fmla="*/ 425 h 738"/>
                <a:gd name="T30" fmla="*/ 458 w 461"/>
                <a:gd name="T31" fmla="*/ 489 h 738"/>
                <a:gd name="T32" fmla="*/ 458 w 461"/>
                <a:gd name="T33" fmla="*/ 557 h 738"/>
                <a:gd name="T34" fmla="*/ 442 w 461"/>
                <a:gd name="T35" fmla="*/ 615 h 738"/>
                <a:gd name="T36" fmla="*/ 408 w 461"/>
                <a:gd name="T37" fmla="*/ 666 h 738"/>
                <a:gd name="T38" fmla="*/ 356 w 461"/>
                <a:gd name="T39" fmla="*/ 704 h 738"/>
                <a:gd name="T40" fmla="*/ 298 w 461"/>
                <a:gd name="T41" fmla="*/ 726 h 738"/>
                <a:gd name="T42" fmla="*/ 204 w 461"/>
                <a:gd name="T43" fmla="*/ 738 h 738"/>
                <a:gd name="T44" fmla="*/ 81 w 461"/>
                <a:gd name="T45" fmla="*/ 727 h 738"/>
                <a:gd name="T46" fmla="*/ 18 w 461"/>
                <a:gd name="T47" fmla="*/ 711 h 738"/>
                <a:gd name="T48" fmla="*/ 14 w 461"/>
                <a:gd name="T49" fmla="*/ 707 h 738"/>
                <a:gd name="T50" fmla="*/ 12 w 461"/>
                <a:gd name="T51" fmla="*/ 704 h 738"/>
                <a:gd name="T52" fmla="*/ 55 w 461"/>
                <a:gd name="T53" fmla="*/ 596 h 738"/>
                <a:gd name="T54" fmla="*/ 120 w 461"/>
                <a:gd name="T55" fmla="*/ 618 h 738"/>
                <a:gd name="T56" fmla="*/ 194 w 461"/>
                <a:gd name="T57" fmla="*/ 625 h 738"/>
                <a:gd name="T58" fmla="*/ 253 w 461"/>
                <a:gd name="T59" fmla="*/ 611 h 738"/>
                <a:gd name="T60" fmla="*/ 292 w 461"/>
                <a:gd name="T61" fmla="*/ 584 h 738"/>
                <a:gd name="T62" fmla="*/ 311 w 461"/>
                <a:gd name="T63" fmla="*/ 546 h 738"/>
                <a:gd name="T64" fmla="*/ 306 w 461"/>
                <a:gd name="T65" fmla="*/ 506 h 738"/>
                <a:gd name="T66" fmla="*/ 279 w 461"/>
                <a:gd name="T67" fmla="*/ 472 h 738"/>
                <a:gd name="T68" fmla="*/ 222 w 461"/>
                <a:gd name="T69" fmla="*/ 442 h 738"/>
                <a:gd name="T70" fmla="*/ 162 w 461"/>
                <a:gd name="T71" fmla="*/ 414 h 738"/>
                <a:gd name="T72" fmla="*/ 97 w 461"/>
                <a:gd name="T73" fmla="*/ 384 h 738"/>
                <a:gd name="T74" fmla="*/ 46 w 461"/>
                <a:gd name="T75" fmla="*/ 345 h 738"/>
                <a:gd name="T76" fmla="*/ 13 w 461"/>
                <a:gd name="T77" fmla="*/ 295 h 738"/>
                <a:gd name="T78" fmla="*/ 0 w 461"/>
                <a:gd name="T79" fmla="*/ 235 h 738"/>
                <a:gd name="T80" fmla="*/ 5 w 461"/>
                <a:gd name="T81" fmla="*/ 165 h 738"/>
                <a:gd name="T82" fmla="*/ 27 w 461"/>
                <a:gd name="T83" fmla="*/ 105 h 738"/>
                <a:gd name="T84" fmla="*/ 65 w 461"/>
                <a:gd name="T85" fmla="*/ 59 h 738"/>
                <a:gd name="T86" fmla="*/ 118 w 461"/>
                <a:gd name="T87" fmla="*/ 27 h 738"/>
                <a:gd name="T88" fmla="*/ 181 w 461"/>
                <a:gd name="T89" fmla="*/ 7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1" h="738">
                  <a:moveTo>
                    <a:pt x="215" y="0"/>
                  </a:moveTo>
                  <a:lnTo>
                    <a:pt x="292" y="0"/>
                  </a:lnTo>
                  <a:lnTo>
                    <a:pt x="328" y="6"/>
                  </a:lnTo>
                  <a:lnTo>
                    <a:pt x="365" y="12"/>
                  </a:lnTo>
                  <a:lnTo>
                    <a:pt x="391" y="19"/>
                  </a:lnTo>
                  <a:lnTo>
                    <a:pt x="419" y="25"/>
                  </a:lnTo>
                  <a:lnTo>
                    <a:pt x="412" y="84"/>
                  </a:lnTo>
                  <a:lnTo>
                    <a:pt x="406" y="139"/>
                  </a:lnTo>
                  <a:lnTo>
                    <a:pt x="352" y="126"/>
                  </a:lnTo>
                  <a:lnTo>
                    <a:pt x="298" y="116"/>
                  </a:lnTo>
                  <a:lnTo>
                    <a:pt x="264" y="113"/>
                  </a:lnTo>
                  <a:lnTo>
                    <a:pt x="232" y="116"/>
                  </a:lnTo>
                  <a:lnTo>
                    <a:pt x="200" y="126"/>
                  </a:lnTo>
                  <a:lnTo>
                    <a:pt x="182" y="137"/>
                  </a:lnTo>
                  <a:lnTo>
                    <a:pt x="167" y="152"/>
                  </a:lnTo>
                  <a:lnTo>
                    <a:pt x="157" y="169"/>
                  </a:lnTo>
                  <a:lnTo>
                    <a:pt x="150" y="189"/>
                  </a:lnTo>
                  <a:lnTo>
                    <a:pt x="148" y="210"/>
                  </a:lnTo>
                  <a:lnTo>
                    <a:pt x="152" y="231"/>
                  </a:lnTo>
                  <a:lnTo>
                    <a:pt x="158" y="245"/>
                  </a:lnTo>
                  <a:lnTo>
                    <a:pt x="167" y="257"/>
                  </a:lnTo>
                  <a:lnTo>
                    <a:pt x="179" y="268"/>
                  </a:lnTo>
                  <a:lnTo>
                    <a:pt x="192" y="275"/>
                  </a:lnTo>
                  <a:lnTo>
                    <a:pt x="237" y="296"/>
                  </a:lnTo>
                  <a:lnTo>
                    <a:pt x="281" y="315"/>
                  </a:lnTo>
                  <a:lnTo>
                    <a:pt x="319" y="330"/>
                  </a:lnTo>
                  <a:lnTo>
                    <a:pt x="356" y="349"/>
                  </a:lnTo>
                  <a:lnTo>
                    <a:pt x="391" y="371"/>
                  </a:lnTo>
                  <a:lnTo>
                    <a:pt x="417" y="397"/>
                  </a:lnTo>
                  <a:lnTo>
                    <a:pt x="437" y="425"/>
                  </a:lnTo>
                  <a:lnTo>
                    <a:pt x="450" y="456"/>
                  </a:lnTo>
                  <a:lnTo>
                    <a:pt x="458" y="489"/>
                  </a:lnTo>
                  <a:lnTo>
                    <a:pt x="461" y="525"/>
                  </a:lnTo>
                  <a:lnTo>
                    <a:pt x="458" y="557"/>
                  </a:lnTo>
                  <a:lnTo>
                    <a:pt x="453" y="586"/>
                  </a:lnTo>
                  <a:lnTo>
                    <a:pt x="442" y="615"/>
                  </a:lnTo>
                  <a:lnTo>
                    <a:pt x="428" y="641"/>
                  </a:lnTo>
                  <a:lnTo>
                    <a:pt x="408" y="666"/>
                  </a:lnTo>
                  <a:lnTo>
                    <a:pt x="383" y="687"/>
                  </a:lnTo>
                  <a:lnTo>
                    <a:pt x="356" y="704"/>
                  </a:lnTo>
                  <a:lnTo>
                    <a:pt x="328" y="717"/>
                  </a:lnTo>
                  <a:lnTo>
                    <a:pt x="298" y="726"/>
                  </a:lnTo>
                  <a:lnTo>
                    <a:pt x="266" y="732"/>
                  </a:lnTo>
                  <a:lnTo>
                    <a:pt x="204" y="738"/>
                  </a:lnTo>
                  <a:lnTo>
                    <a:pt x="143" y="735"/>
                  </a:lnTo>
                  <a:lnTo>
                    <a:pt x="81" y="727"/>
                  </a:lnTo>
                  <a:lnTo>
                    <a:pt x="19" y="711"/>
                  </a:lnTo>
                  <a:lnTo>
                    <a:pt x="18" y="711"/>
                  </a:lnTo>
                  <a:lnTo>
                    <a:pt x="16" y="709"/>
                  </a:lnTo>
                  <a:lnTo>
                    <a:pt x="14" y="707"/>
                  </a:lnTo>
                  <a:lnTo>
                    <a:pt x="13" y="705"/>
                  </a:lnTo>
                  <a:lnTo>
                    <a:pt x="12" y="704"/>
                  </a:lnTo>
                  <a:lnTo>
                    <a:pt x="23" y="583"/>
                  </a:lnTo>
                  <a:lnTo>
                    <a:pt x="55" y="596"/>
                  </a:lnTo>
                  <a:lnTo>
                    <a:pt x="85" y="608"/>
                  </a:lnTo>
                  <a:lnTo>
                    <a:pt x="120" y="618"/>
                  </a:lnTo>
                  <a:lnTo>
                    <a:pt x="157" y="624"/>
                  </a:lnTo>
                  <a:lnTo>
                    <a:pt x="194" y="625"/>
                  </a:lnTo>
                  <a:lnTo>
                    <a:pt x="230" y="618"/>
                  </a:lnTo>
                  <a:lnTo>
                    <a:pt x="253" y="611"/>
                  </a:lnTo>
                  <a:lnTo>
                    <a:pt x="275" y="599"/>
                  </a:lnTo>
                  <a:lnTo>
                    <a:pt x="292" y="584"/>
                  </a:lnTo>
                  <a:lnTo>
                    <a:pt x="305" y="566"/>
                  </a:lnTo>
                  <a:lnTo>
                    <a:pt x="311" y="546"/>
                  </a:lnTo>
                  <a:lnTo>
                    <a:pt x="311" y="525"/>
                  </a:lnTo>
                  <a:lnTo>
                    <a:pt x="306" y="506"/>
                  </a:lnTo>
                  <a:lnTo>
                    <a:pt x="296" y="488"/>
                  </a:lnTo>
                  <a:lnTo>
                    <a:pt x="279" y="472"/>
                  </a:lnTo>
                  <a:lnTo>
                    <a:pt x="251" y="456"/>
                  </a:lnTo>
                  <a:lnTo>
                    <a:pt x="222" y="442"/>
                  </a:lnTo>
                  <a:lnTo>
                    <a:pt x="195" y="429"/>
                  </a:lnTo>
                  <a:lnTo>
                    <a:pt x="162" y="414"/>
                  </a:lnTo>
                  <a:lnTo>
                    <a:pt x="128" y="400"/>
                  </a:lnTo>
                  <a:lnTo>
                    <a:pt x="97" y="384"/>
                  </a:lnTo>
                  <a:lnTo>
                    <a:pt x="68" y="366"/>
                  </a:lnTo>
                  <a:lnTo>
                    <a:pt x="46" y="345"/>
                  </a:lnTo>
                  <a:lnTo>
                    <a:pt x="27" y="321"/>
                  </a:lnTo>
                  <a:lnTo>
                    <a:pt x="13" y="295"/>
                  </a:lnTo>
                  <a:lnTo>
                    <a:pt x="5" y="266"/>
                  </a:lnTo>
                  <a:lnTo>
                    <a:pt x="0" y="235"/>
                  </a:lnTo>
                  <a:lnTo>
                    <a:pt x="0" y="202"/>
                  </a:lnTo>
                  <a:lnTo>
                    <a:pt x="5" y="165"/>
                  </a:lnTo>
                  <a:lnTo>
                    <a:pt x="14" y="134"/>
                  </a:lnTo>
                  <a:lnTo>
                    <a:pt x="27" y="105"/>
                  </a:lnTo>
                  <a:lnTo>
                    <a:pt x="44" y="80"/>
                  </a:lnTo>
                  <a:lnTo>
                    <a:pt x="65" y="59"/>
                  </a:lnTo>
                  <a:lnTo>
                    <a:pt x="90" y="41"/>
                  </a:lnTo>
                  <a:lnTo>
                    <a:pt x="118" y="27"/>
                  </a:lnTo>
                  <a:lnTo>
                    <a:pt x="148" y="15"/>
                  </a:lnTo>
                  <a:lnTo>
                    <a:pt x="181" y="7"/>
                  </a:lnTo>
                  <a:lnTo>
                    <a:pt x="215"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85" name="Freeform 10"/>
            <p:cNvSpPr>
              <a:spLocks noEditPoints="1"/>
            </p:cNvSpPr>
            <p:nvPr/>
          </p:nvSpPr>
          <p:spPr bwMode="auto">
            <a:xfrm>
              <a:off x="11540480" y="3969106"/>
              <a:ext cx="38873" cy="55933"/>
            </a:xfrm>
            <a:custGeom>
              <a:avLst/>
              <a:gdLst>
                <a:gd name="T0" fmla="*/ 144 w 499"/>
                <a:gd name="T1" fmla="*/ 600 h 713"/>
                <a:gd name="T2" fmla="*/ 216 w 499"/>
                <a:gd name="T3" fmla="*/ 600 h 713"/>
                <a:gd name="T4" fmla="*/ 294 w 499"/>
                <a:gd name="T5" fmla="*/ 587 h 713"/>
                <a:gd name="T6" fmla="*/ 332 w 499"/>
                <a:gd name="T7" fmla="*/ 565 h 713"/>
                <a:gd name="T8" fmla="*/ 355 w 499"/>
                <a:gd name="T9" fmla="*/ 523 h 713"/>
                <a:gd name="T10" fmla="*/ 356 w 499"/>
                <a:gd name="T11" fmla="*/ 477 h 713"/>
                <a:gd name="T12" fmla="*/ 338 w 499"/>
                <a:gd name="T13" fmla="*/ 437 h 713"/>
                <a:gd name="T14" fmla="*/ 301 w 499"/>
                <a:gd name="T15" fmla="*/ 409 h 713"/>
                <a:gd name="T16" fmla="*/ 234 w 499"/>
                <a:gd name="T17" fmla="*/ 396 h 713"/>
                <a:gd name="T18" fmla="*/ 144 w 499"/>
                <a:gd name="T19" fmla="*/ 391 h 713"/>
                <a:gd name="T20" fmla="*/ 148 w 499"/>
                <a:gd name="T21" fmla="*/ 113 h 713"/>
                <a:gd name="T22" fmla="*/ 145 w 499"/>
                <a:gd name="T23" fmla="*/ 117 h 713"/>
                <a:gd name="T24" fmla="*/ 143 w 499"/>
                <a:gd name="T25" fmla="*/ 121 h 713"/>
                <a:gd name="T26" fmla="*/ 143 w 499"/>
                <a:gd name="T27" fmla="*/ 287 h 713"/>
                <a:gd name="T28" fmla="*/ 190 w 499"/>
                <a:gd name="T29" fmla="*/ 287 h 713"/>
                <a:gd name="T30" fmla="*/ 250 w 499"/>
                <a:gd name="T31" fmla="*/ 282 h 713"/>
                <a:gd name="T32" fmla="*/ 300 w 499"/>
                <a:gd name="T33" fmla="*/ 268 h 713"/>
                <a:gd name="T34" fmla="*/ 327 w 499"/>
                <a:gd name="T35" fmla="*/ 237 h 713"/>
                <a:gd name="T36" fmla="*/ 335 w 499"/>
                <a:gd name="T37" fmla="*/ 194 h 713"/>
                <a:gd name="T38" fmla="*/ 323 w 499"/>
                <a:gd name="T39" fmla="*/ 152 h 713"/>
                <a:gd name="T40" fmla="*/ 293 w 499"/>
                <a:gd name="T41" fmla="*/ 126 h 713"/>
                <a:gd name="T42" fmla="*/ 232 w 499"/>
                <a:gd name="T43" fmla="*/ 116 h 713"/>
                <a:gd name="T44" fmla="*/ 150 w 499"/>
                <a:gd name="T45" fmla="*/ 112 h 713"/>
                <a:gd name="T46" fmla="*/ 150 w 499"/>
                <a:gd name="T47" fmla="*/ 0 h 713"/>
                <a:gd name="T48" fmla="*/ 318 w 499"/>
                <a:gd name="T49" fmla="*/ 4 h 713"/>
                <a:gd name="T50" fmla="*/ 380 w 499"/>
                <a:gd name="T51" fmla="*/ 23 h 713"/>
                <a:gd name="T52" fmla="*/ 435 w 499"/>
                <a:gd name="T53" fmla="*/ 61 h 713"/>
                <a:gd name="T54" fmla="*/ 467 w 499"/>
                <a:gd name="T55" fmla="*/ 112 h 713"/>
                <a:gd name="T56" fmla="*/ 478 w 499"/>
                <a:gd name="T57" fmla="*/ 172 h 713"/>
                <a:gd name="T58" fmla="*/ 470 w 499"/>
                <a:gd name="T59" fmla="*/ 234 h 713"/>
                <a:gd name="T60" fmla="*/ 445 w 499"/>
                <a:gd name="T61" fmla="*/ 282 h 713"/>
                <a:gd name="T62" fmla="*/ 406 w 499"/>
                <a:gd name="T63" fmla="*/ 316 h 713"/>
                <a:gd name="T64" fmla="*/ 352 w 499"/>
                <a:gd name="T65" fmla="*/ 338 h 713"/>
                <a:gd name="T66" fmla="*/ 340 w 499"/>
                <a:gd name="T67" fmla="*/ 341 h 713"/>
                <a:gd name="T68" fmla="*/ 339 w 499"/>
                <a:gd name="T69" fmla="*/ 342 h 713"/>
                <a:gd name="T70" fmla="*/ 339 w 499"/>
                <a:gd name="T71" fmla="*/ 342 h 713"/>
                <a:gd name="T72" fmla="*/ 340 w 499"/>
                <a:gd name="T73" fmla="*/ 342 h 713"/>
                <a:gd name="T74" fmla="*/ 365 w 499"/>
                <a:gd name="T75" fmla="*/ 349 h 713"/>
                <a:gd name="T76" fmla="*/ 416 w 499"/>
                <a:gd name="T77" fmla="*/ 368 h 713"/>
                <a:gd name="T78" fmla="*/ 466 w 499"/>
                <a:gd name="T79" fmla="*/ 409 h 713"/>
                <a:gd name="T80" fmla="*/ 493 w 499"/>
                <a:gd name="T81" fmla="*/ 464 h 713"/>
                <a:gd name="T82" fmla="*/ 499 w 499"/>
                <a:gd name="T83" fmla="*/ 531 h 713"/>
                <a:gd name="T84" fmla="*/ 483 w 499"/>
                <a:gd name="T85" fmla="*/ 594 h 713"/>
                <a:gd name="T86" fmla="*/ 453 w 499"/>
                <a:gd name="T87" fmla="*/ 642 h 713"/>
                <a:gd name="T88" fmla="*/ 408 w 499"/>
                <a:gd name="T89" fmla="*/ 676 h 713"/>
                <a:gd name="T90" fmla="*/ 355 w 499"/>
                <a:gd name="T91" fmla="*/ 698 h 713"/>
                <a:gd name="T92" fmla="*/ 280 w 499"/>
                <a:gd name="T93" fmla="*/ 710 h 713"/>
                <a:gd name="T94" fmla="*/ 126 w 499"/>
                <a:gd name="T95" fmla="*/ 713 h 713"/>
                <a:gd name="T96" fmla="*/ 10 w 499"/>
                <a:gd name="T97" fmla="*/ 712 h 713"/>
                <a:gd name="T98" fmla="*/ 3 w 499"/>
                <a:gd name="T99" fmla="*/ 710 h 713"/>
                <a:gd name="T100" fmla="*/ 0 w 499"/>
                <a:gd name="T101" fmla="*/ 702 h 713"/>
                <a:gd name="T102" fmla="*/ 0 w 499"/>
                <a:gd name="T103" fmla="*/ 16 h 713"/>
                <a:gd name="T104" fmla="*/ 0 w 499"/>
                <a:gd name="T105" fmla="*/ 7 h 713"/>
                <a:gd name="T106" fmla="*/ 5 w 499"/>
                <a:gd name="T107" fmla="*/ 2 h 713"/>
                <a:gd name="T108" fmla="*/ 16 w 499"/>
                <a:gd name="T109" fmla="*/ 0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99" h="713">
                  <a:moveTo>
                    <a:pt x="144" y="391"/>
                  </a:moveTo>
                  <a:lnTo>
                    <a:pt x="144" y="600"/>
                  </a:lnTo>
                  <a:lnTo>
                    <a:pt x="181" y="602"/>
                  </a:lnTo>
                  <a:lnTo>
                    <a:pt x="216" y="600"/>
                  </a:lnTo>
                  <a:lnTo>
                    <a:pt x="255" y="595"/>
                  </a:lnTo>
                  <a:lnTo>
                    <a:pt x="294" y="587"/>
                  </a:lnTo>
                  <a:lnTo>
                    <a:pt x="315" y="578"/>
                  </a:lnTo>
                  <a:lnTo>
                    <a:pt x="332" y="565"/>
                  </a:lnTo>
                  <a:lnTo>
                    <a:pt x="346" y="545"/>
                  </a:lnTo>
                  <a:lnTo>
                    <a:pt x="355" y="523"/>
                  </a:lnTo>
                  <a:lnTo>
                    <a:pt x="359" y="499"/>
                  </a:lnTo>
                  <a:lnTo>
                    <a:pt x="356" y="477"/>
                  </a:lnTo>
                  <a:lnTo>
                    <a:pt x="349" y="456"/>
                  </a:lnTo>
                  <a:lnTo>
                    <a:pt x="338" y="437"/>
                  </a:lnTo>
                  <a:lnTo>
                    <a:pt x="321" y="421"/>
                  </a:lnTo>
                  <a:lnTo>
                    <a:pt x="301" y="409"/>
                  </a:lnTo>
                  <a:lnTo>
                    <a:pt x="277" y="401"/>
                  </a:lnTo>
                  <a:lnTo>
                    <a:pt x="234" y="396"/>
                  </a:lnTo>
                  <a:lnTo>
                    <a:pt x="190" y="393"/>
                  </a:lnTo>
                  <a:lnTo>
                    <a:pt x="144" y="391"/>
                  </a:lnTo>
                  <a:close/>
                  <a:moveTo>
                    <a:pt x="150" y="112"/>
                  </a:moveTo>
                  <a:lnTo>
                    <a:pt x="148" y="113"/>
                  </a:lnTo>
                  <a:lnTo>
                    <a:pt x="147" y="114"/>
                  </a:lnTo>
                  <a:lnTo>
                    <a:pt x="145" y="117"/>
                  </a:lnTo>
                  <a:lnTo>
                    <a:pt x="144" y="118"/>
                  </a:lnTo>
                  <a:lnTo>
                    <a:pt x="143" y="121"/>
                  </a:lnTo>
                  <a:lnTo>
                    <a:pt x="143" y="203"/>
                  </a:lnTo>
                  <a:lnTo>
                    <a:pt x="143" y="287"/>
                  </a:lnTo>
                  <a:lnTo>
                    <a:pt x="167" y="289"/>
                  </a:lnTo>
                  <a:lnTo>
                    <a:pt x="190" y="287"/>
                  </a:lnTo>
                  <a:lnTo>
                    <a:pt x="220" y="285"/>
                  </a:lnTo>
                  <a:lnTo>
                    <a:pt x="250" y="282"/>
                  </a:lnTo>
                  <a:lnTo>
                    <a:pt x="279" y="275"/>
                  </a:lnTo>
                  <a:lnTo>
                    <a:pt x="300" y="268"/>
                  </a:lnTo>
                  <a:lnTo>
                    <a:pt x="317" y="255"/>
                  </a:lnTo>
                  <a:lnTo>
                    <a:pt x="327" y="237"/>
                  </a:lnTo>
                  <a:lnTo>
                    <a:pt x="334" y="217"/>
                  </a:lnTo>
                  <a:lnTo>
                    <a:pt x="335" y="194"/>
                  </a:lnTo>
                  <a:lnTo>
                    <a:pt x="331" y="172"/>
                  </a:lnTo>
                  <a:lnTo>
                    <a:pt x="323" y="152"/>
                  </a:lnTo>
                  <a:lnTo>
                    <a:pt x="311" y="138"/>
                  </a:lnTo>
                  <a:lnTo>
                    <a:pt x="293" y="126"/>
                  </a:lnTo>
                  <a:lnTo>
                    <a:pt x="272" y="120"/>
                  </a:lnTo>
                  <a:lnTo>
                    <a:pt x="232" y="116"/>
                  </a:lnTo>
                  <a:lnTo>
                    <a:pt x="191" y="114"/>
                  </a:lnTo>
                  <a:lnTo>
                    <a:pt x="150" y="112"/>
                  </a:lnTo>
                  <a:close/>
                  <a:moveTo>
                    <a:pt x="16" y="0"/>
                  </a:moveTo>
                  <a:lnTo>
                    <a:pt x="150" y="0"/>
                  </a:lnTo>
                  <a:lnTo>
                    <a:pt x="285" y="2"/>
                  </a:lnTo>
                  <a:lnTo>
                    <a:pt x="318" y="4"/>
                  </a:lnTo>
                  <a:lnTo>
                    <a:pt x="349" y="11"/>
                  </a:lnTo>
                  <a:lnTo>
                    <a:pt x="380" y="23"/>
                  </a:lnTo>
                  <a:lnTo>
                    <a:pt x="408" y="40"/>
                  </a:lnTo>
                  <a:lnTo>
                    <a:pt x="435" y="61"/>
                  </a:lnTo>
                  <a:lnTo>
                    <a:pt x="454" y="86"/>
                  </a:lnTo>
                  <a:lnTo>
                    <a:pt x="467" y="112"/>
                  </a:lnTo>
                  <a:lnTo>
                    <a:pt x="475" y="141"/>
                  </a:lnTo>
                  <a:lnTo>
                    <a:pt x="478" y="172"/>
                  </a:lnTo>
                  <a:lnTo>
                    <a:pt x="476" y="205"/>
                  </a:lnTo>
                  <a:lnTo>
                    <a:pt x="470" y="234"/>
                  </a:lnTo>
                  <a:lnTo>
                    <a:pt x="459" y="260"/>
                  </a:lnTo>
                  <a:lnTo>
                    <a:pt x="445" y="282"/>
                  </a:lnTo>
                  <a:lnTo>
                    <a:pt x="427" y="300"/>
                  </a:lnTo>
                  <a:lnTo>
                    <a:pt x="406" y="316"/>
                  </a:lnTo>
                  <a:lnTo>
                    <a:pt x="381" y="329"/>
                  </a:lnTo>
                  <a:lnTo>
                    <a:pt x="352" y="338"/>
                  </a:lnTo>
                  <a:lnTo>
                    <a:pt x="342" y="341"/>
                  </a:lnTo>
                  <a:lnTo>
                    <a:pt x="340" y="341"/>
                  </a:lnTo>
                  <a:lnTo>
                    <a:pt x="340" y="341"/>
                  </a:lnTo>
                  <a:lnTo>
                    <a:pt x="339" y="342"/>
                  </a:lnTo>
                  <a:lnTo>
                    <a:pt x="339" y="342"/>
                  </a:lnTo>
                  <a:lnTo>
                    <a:pt x="339" y="342"/>
                  </a:lnTo>
                  <a:lnTo>
                    <a:pt x="339" y="342"/>
                  </a:lnTo>
                  <a:lnTo>
                    <a:pt x="340" y="342"/>
                  </a:lnTo>
                  <a:lnTo>
                    <a:pt x="342" y="341"/>
                  </a:lnTo>
                  <a:lnTo>
                    <a:pt x="365" y="349"/>
                  </a:lnTo>
                  <a:lnTo>
                    <a:pt x="391" y="357"/>
                  </a:lnTo>
                  <a:lnTo>
                    <a:pt x="416" y="368"/>
                  </a:lnTo>
                  <a:lnTo>
                    <a:pt x="444" y="385"/>
                  </a:lnTo>
                  <a:lnTo>
                    <a:pt x="466" y="409"/>
                  </a:lnTo>
                  <a:lnTo>
                    <a:pt x="483" y="435"/>
                  </a:lnTo>
                  <a:lnTo>
                    <a:pt x="493" y="464"/>
                  </a:lnTo>
                  <a:lnTo>
                    <a:pt x="499" y="497"/>
                  </a:lnTo>
                  <a:lnTo>
                    <a:pt x="499" y="531"/>
                  </a:lnTo>
                  <a:lnTo>
                    <a:pt x="493" y="564"/>
                  </a:lnTo>
                  <a:lnTo>
                    <a:pt x="483" y="594"/>
                  </a:lnTo>
                  <a:lnTo>
                    <a:pt x="470" y="619"/>
                  </a:lnTo>
                  <a:lnTo>
                    <a:pt x="453" y="642"/>
                  </a:lnTo>
                  <a:lnTo>
                    <a:pt x="432" y="660"/>
                  </a:lnTo>
                  <a:lnTo>
                    <a:pt x="408" y="676"/>
                  </a:lnTo>
                  <a:lnTo>
                    <a:pt x="383" y="688"/>
                  </a:lnTo>
                  <a:lnTo>
                    <a:pt x="355" y="698"/>
                  </a:lnTo>
                  <a:lnTo>
                    <a:pt x="325" y="705"/>
                  </a:lnTo>
                  <a:lnTo>
                    <a:pt x="280" y="710"/>
                  </a:lnTo>
                  <a:lnTo>
                    <a:pt x="236" y="712"/>
                  </a:lnTo>
                  <a:lnTo>
                    <a:pt x="126" y="713"/>
                  </a:lnTo>
                  <a:lnTo>
                    <a:pt x="14" y="713"/>
                  </a:lnTo>
                  <a:lnTo>
                    <a:pt x="10" y="712"/>
                  </a:lnTo>
                  <a:lnTo>
                    <a:pt x="5" y="712"/>
                  </a:lnTo>
                  <a:lnTo>
                    <a:pt x="3" y="710"/>
                  </a:lnTo>
                  <a:lnTo>
                    <a:pt x="1" y="706"/>
                  </a:lnTo>
                  <a:lnTo>
                    <a:pt x="0" y="702"/>
                  </a:lnTo>
                  <a:lnTo>
                    <a:pt x="0" y="697"/>
                  </a:lnTo>
                  <a:lnTo>
                    <a:pt x="0" y="16"/>
                  </a:lnTo>
                  <a:lnTo>
                    <a:pt x="0" y="11"/>
                  </a:lnTo>
                  <a:lnTo>
                    <a:pt x="0" y="7"/>
                  </a:lnTo>
                  <a:lnTo>
                    <a:pt x="3" y="3"/>
                  </a:lnTo>
                  <a:lnTo>
                    <a:pt x="5" y="2"/>
                  </a:lnTo>
                  <a:lnTo>
                    <a:pt x="9" y="0"/>
                  </a:lnTo>
                  <a:lnTo>
                    <a:pt x="16"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86" name="Rectangle 11"/>
            <p:cNvSpPr>
              <a:spLocks noChangeArrowheads="1"/>
            </p:cNvSpPr>
            <p:nvPr/>
          </p:nvSpPr>
          <p:spPr bwMode="auto">
            <a:xfrm>
              <a:off x="11629780" y="3969106"/>
              <a:ext cx="10928" cy="55776"/>
            </a:xfrm>
            <a:prstGeom prst="rect">
              <a:avLst/>
            </a:pr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87" name="Freeform 12"/>
            <p:cNvSpPr>
              <a:spLocks/>
            </p:cNvSpPr>
            <p:nvPr/>
          </p:nvSpPr>
          <p:spPr bwMode="auto">
            <a:xfrm>
              <a:off x="11714551" y="3987017"/>
              <a:ext cx="13270" cy="13197"/>
            </a:xfrm>
            <a:custGeom>
              <a:avLst/>
              <a:gdLst>
                <a:gd name="T0" fmla="*/ 13 w 168"/>
                <a:gd name="T1" fmla="*/ 0 h 167"/>
                <a:gd name="T2" fmla="*/ 21 w 168"/>
                <a:gd name="T3" fmla="*/ 1 h 167"/>
                <a:gd name="T4" fmla="*/ 26 w 168"/>
                <a:gd name="T5" fmla="*/ 6 h 167"/>
                <a:gd name="T6" fmla="*/ 31 w 168"/>
                <a:gd name="T7" fmla="*/ 18 h 167"/>
                <a:gd name="T8" fmla="*/ 57 w 168"/>
                <a:gd name="T9" fmla="*/ 82 h 167"/>
                <a:gd name="T10" fmla="*/ 83 w 168"/>
                <a:gd name="T11" fmla="*/ 148 h 167"/>
                <a:gd name="T12" fmla="*/ 90 w 168"/>
                <a:gd name="T13" fmla="*/ 136 h 167"/>
                <a:gd name="T14" fmla="*/ 94 w 168"/>
                <a:gd name="T15" fmla="*/ 124 h 167"/>
                <a:gd name="T16" fmla="*/ 117 w 168"/>
                <a:gd name="T17" fmla="*/ 70 h 167"/>
                <a:gd name="T18" fmla="*/ 138 w 168"/>
                <a:gd name="T19" fmla="*/ 17 h 167"/>
                <a:gd name="T20" fmla="*/ 146 w 168"/>
                <a:gd name="T21" fmla="*/ 5 h 167"/>
                <a:gd name="T22" fmla="*/ 155 w 168"/>
                <a:gd name="T23" fmla="*/ 1 h 167"/>
                <a:gd name="T24" fmla="*/ 168 w 168"/>
                <a:gd name="T25" fmla="*/ 2 h 167"/>
                <a:gd name="T26" fmla="*/ 168 w 168"/>
                <a:gd name="T27" fmla="*/ 166 h 167"/>
                <a:gd name="T28" fmla="*/ 153 w 168"/>
                <a:gd name="T29" fmla="*/ 166 h 167"/>
                <a:gd name="T30" fmla="*/ 153 w 168"/>
                <a:gd name="T31" fmla="*/ 23 h 167"/>
                <a:gd name="T32" fmla="*/ 150 w 168"/>
                <a:gd name="T33" fmla="*/ 22 h 167"/>
                <a:gd name="T34" fmla="*/ 120 w 168"/>
                <a:gd name="T35" fmla="*/ 97 h 167"/>
                <a:gd name="T36" fmla="*/ 95 w 168"/>
                <a:gd name="T37" fmla="*/ 158 h 167"/>
                <a:gd name="T38" fmla="*/ 93 w 168"/>
                <a:gd name="T39" fmla="*/ 161 h 167"/>
                <a:gd name="T40" fmla="*/ 90 w 168"/>
                <a:gd name="T41" fmla="*/ 163 h 167"/>
                <a:gd name="T42" fmla="*/ 87 w 168"/>
                <a:gd name="T43" fmla="*/ 166 h 167"/>
                <a:gd name="T44" fmla="*/ 85 w 168"/>
                <a:gd name="T45" fmla="*/ 166 h 167"/>
                <a:gd name="T46" fmla="*/ 82 w 168"/>
                <a:gd name="T47" fmla="*/ 166 h 167"/>
                <a:gd name="T48" fmla="*/ 78 w 168"/>
                <a:gd name="T49" fmla="*/ 163 h 167"/>
                <a:gd name="T50" fmla="*/ 76 w 168"/>
                <a:gd name="T51" fmla="*/ 161 h 167"/>
                <a:gd name="T52" fmla="*/ 74 w 168"/>
                <a:gd name="T53" fmla="*/ 157 h 167"/>
                <a:gd name="T54" fmla="*/ 21 w 168"/>
                <a:gd name="T55" fmla="*/ 31 h 167"/>
                <a:gd name="T56" fmla="*/ 19 w 168"/>
                <a:gd name="T57" fmla="*/ 28 h 167"/>
                <a:gd name="T58" fmla="*/ 18 w 168"/>
                <a:gd name="T59" fmla="*/ 26 h 167"/>
                <a:gd name="T60" fmla="*/ 15 w 168"/>
                <a:gd name="T61" fmla="*/ 23 h 167"/>
                <a:gd name="T62" fmla="*/ 15 w 168"/>
                <a:gd name="T63" fmla="*/ 167 h 167"/>
                <a:gd name="T64" fmla="*/ 0 w 168"/>
                <a:gd name="T65" fmla="*/ 167 h 167"/>
                <a:gd name="T66" fmla="*/ 0 w 168"/>
                <a:gd name="T67" fmla="*/ 2 h 167"/>
                <a:gd name="T68" fmla="*/ 13 w 168"/>
                <a:gd name="T6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8" h="167">
                  <a:moveTo>
                    <a:pt x="13" y="0"/>
                  </a:moveTo>
                  <a:lnTo>
                    <a:pt x="21" y="1"/>
                  </a:lnTo>
                  <a:lnTo>
                    <a:pt x="26" y="6"/>
                  </a:lnTo>
                  <a:lnTo>
                    <a:pt x="31" y="18"/>
                  </a:lnTo>
                  <a:lnTo>
                    <a:pt x="57" y="82"/>
                  </a:lnTo>
                  <a:lnTo>
                    <a:pt x="83" y="148"/>
                  </a:lnTo>
                  <a:lnTo>
                    <a:pt x="90" y="136"/>
                  </a:lnTo>
                  <a:lnTo>
                    <a:pt x="94" y="124"/>
                  </a:lnTo>
                  <a:lnTo>
                    <a:pt x="117" y="70"/>
                  </a:lnTo>
                  <a:lnTo>
                    <a:pt x="138" y="17"/>
                  </a:lnTo>
                  <a:lnTo>
                    <a:pt x="146" y="5"/>
                  </a:lnTo>
                  <a:lnTo>
                    <a:pt x="155" y="1"/>
                  </a:lnTo>
                  <a:lnTo>
                    <a:pt x="168" y="2"/>
                  </a:lnTo>
                  <a:lnTo>
                    <a:pt x="168" y="166"/>
                  </a:lnTo>
                  <a:lnTo>
                    <a:pt x="153" y="166"/>
                  </a:lnTo>
                  <a:lnTo>
                    <a:pt x="153" y="23"/>
                  </a:lnTo>
                  <a:lnTo>
                    <a:pt x="150" y="22"/>
                  </a:lnTo>
                  <a:lnTo>
                    <a:pt x="120" y="97"/>
                  </a:lnTo>
                  <a:lnTo>
                    <a:pt x="95" y="158"/>
                  </a:lnTo>
                  <a:lnTo>
                    <a:pt x="93" y="161"/>
                  </a:lnTo>
                  <a:lnTo>
                    <a:pt x="90" y="163"/>
                  </a:lnTo>
                  <a:lnTo>
                    <a:pt x="87" y="166"/>
                  </a:lnTo>
                  <a:lnTo>
                    <a:pt x="85" y="166"/>
                  </a:lnTo>
                  <a:lnTo>
                    <a:pt x="82" y="166"/>
                  </a:lnTo>
                  <a:lnTo>
                    <a:pt x="78" y="163"/>
                  </a:lnTo>
                  <a:lnTo>
                    <a:pt x="76" y="161"/>
                  </a:lnTo>
                  <a:lnTo>
                    <a:pt x="74" y="157"/>
                  </a:lnTo>
                  <a:lnTo>
                    <a:pt x="21" y="31"/>
                  </a:lnTo>
                  <a:lnTo>
                    <a:pt x="19" y="28"/>
                  </a:lnTo>
                  <a:lnTo>
                    <a:pt x="18" y="26"/>
                  </a:lnTo>
                  <a:lnTo>
                    <a:pt x="15" y="23"/>
                  </a:lnTo>
                  <a:lnTo>
                    <a:pt x="15" y="167"/>
                  </a:lnTo>
                  <a:lnTo>
                    <a:pt x="0" y="167"/>
                  </a:lnTo>
                  <a:lnTo>
                    <a:pt x="0" y="2"/>
                  </a:lnTo>
                  <a:lnTo>
                    <a:pt x="13"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88" name="Freeform 13"/>
            <p:cNvSpPr>
              <a:spLocks/>
            </p:cNvSpPr>
            <p:nvPr/>
          </p:nvSpPr>
          <p:spPr bwMode="auto">
            <a:xfrm>
              <a:off x="11703779" y="3987174"/>
              <a:ext cx="8899" cy="12883"/>
            </a:xfrm>
            <a:custGeom>
              <a:avLst/>
              <a:gdLst>
                <a:gd name="T0" fmla="*/ 8 w 114"/>
                <a:gd name="T1" fmla="*/ 0 h 165"/>
                <a:gd name="T2" fmla="*/ 112 w 114"/>
                <a:gd name="T3" fmla="*/ 0 h 165"/>
                <a:gd name="T4" fmla="*/ 112 w 114"/>
                <a:gd name="T5" fmla="*/ 5 h 165"/>
                <a:gd name="T6" fmla="*/ 114 w 114"/>
                <a:gd name="T7" fmla="*/ 13 h 165"/>
                <a:gd name="T8" fmla="*/ 64 w 114"/>
                <a:gd name="T9" fmla="*/ 13 h 165"/>
                <a:gd name="T10" fmla="*/ 64 w 114"/>
                <a:gd name="T11" fmla="*/ 165 h 165"/>
                <a:gd name="T12" fmla="*/ 50 w 114"/>
                <a:gd name="T13" fmla="*/ 165 h 165"/>
                <a:gd name="T14" fmla="*/ 50 w 114"/>
                <a:gd name="T15" fmla="*/ 13 h 165"/>
                <a:gd name="T16" fmla="*/ 1 w 114"/>
                <a:gd name="T17" fmla="*/ 13 h 165"/>
                <a:gd name="T18" fmla="*/ 0 w 114"/>
                <a:gd name="T19" fmla="*/ 10 h 165"/>
                <a:gd name="T20" fmla="*/ 0 w 114"/>
                <a:gd name="T21" fmla="*/ 6 h 165"/>
                <a:gd name="T22" fmla="*/ 0 w 114"/>
                <a:gd name="T23" fmla="*/ 4 h 165"/>
                <a:gd name="T24" fmla="*/ 0 w 114"/>
                <a:gd name="T25" fmla="*/ 3 h 165"/>
                <a:gd name="T26" fmla="*/ 1 w 114"/>
                <a:gd name="T27" fmla="*/ 1 h 165"/>
                <a:gd name="T28" fmla="*/ 4 w 114"/>
                <a:gd name="T29" fmla="*/ 0 h 165"/>
                <a:gd name="T30" fmla="*/ 8 w 114"/>
                <a:gd name="T31"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65">
                  <a:moveTo>
                    <a:pt x="8" y="0"/>
                  </a:moveTo>
                  <a:lnTo>
                    <a:pt x="112" y="0"/>
                  </a:lnTo>
                  <a:lnTo>
                    <a:pt x="112" y="5"/>
                  </a:lnTo>
                  <a:lnTo>
                    <a:pt x="114" y="13"/>
                  </a:lnTo>
                  <a:lnTo>
                    <a:pt x="64" y="13"/>
                  </a:lnTo>
                  <a:lnTo>
                    <a:pt x="64" y="165"/>
                  </a:lnTo>
                  <a:lnTo>
                    <a:pt x="50" y="165"/>
                  </a:lnTo>
                  <a:lnTo>
                    <a:pt x="50" y="13"/>
                  </a:lnTo>
                  <a:lnTo>
                    <a:pt x="1" y="13"/>
                  </a:lnTo>
                  <a:lnTo>
                    <a:pt x="0" y="10"/>
                  </a:lnTo>
                  <a:lnTo>
                    <a:pt x="0" y="6"/>
                  </a:lnTo>
                  <a:lnTo>
                    <a:pt x="0" y="4"/>
                  </a:lnTo>
                  <a:lnTo>
                    <a:pt x="0" y="3"/>
                  </a:lnTo>
                  <a:lnTo>
                    <a:pt x="1" y="1"/>
                  </a:lnTo>
                  <a:lnTo>
                    <a:pt x="4" y="0"/>
                  </a:lnTo>
                  <a:lnTo>
                    <a:pt x="8"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89" name="Rectangle 488"/>
            <p:cNvSpPr/>
            <p:nvPr/>
          </p:nvSpPr>
          <p:spPr bwMode="auto">
            <a:xfrm>
              <a:off x="8387375" y="3501987"/>
              <a:ext cx="763264" cy="646331"/>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EU Data Protection Directive </a:t>
              </a:r>
            </a:p>
          </p:txBody>
        </p:sp>
        <p:pic>
          <p:nvPicPr>
            <p:cNvPr id="490" name="Picture 489"/>
            <p:cNvPicPr>
              <a:picLocks noChangeAspect="1"/>
            </p:cNvPicPr>
            <p:nvPr/>
          </p:nvPicPr>
          <p:blipFill rotWithShape="1">
            <a:blip r:embed="rId11"/>
            <a:srcRect l="21064" t="29857" r="36432"/>
            <a:stretch/>
          </p:blipFill>
          <p:spPr>
            <a:xfrm>
              <a:off x="8505037" y="4171812"/>
              <a:ext cx="585881" cy="669958"/>
            </a:xfrm>
            <a:prstGeom prst="rect">
              <a:avLst/>
            </a:prstGeom>
          </p:spPr>
        </p:pic>
        <p:pic>
          <p:nvPicPr>
            <p:cNvPr id="491" name="Picture 78" descr="http://www.defence.gov.au/images/Defence_stacked_black.png"/>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8411032" y="1565138"/>
              <a:ext cx="792692" cy="54063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92" name="Picture 80" descr="http://www.paymentlawadvisor.com/files/2013/12/credibility_pci-logo.png"/>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9243232" y="3916380"/>
              <a:ext cx="871458" cy="456063"/>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493" name="Straight Connector 492"/>
            <p:cNvCxnSpPr/>
            <p:nvPr/>
          </p:nvCxnSpPr>
          <p:spPr>
            <a:xfrm>
              <a:off x="8814219" y="3261854"/>
              <a:ext cx="0" cy="289416"/>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pic>
          <p:nvPicPr>
            <p:cNvPr id="494" name="Picture 493"/>
            <p:cNvPicPr>
              <a:picLocks noChangeAspect="1"/>
            </p:cNvPicPr>
            <p:nvPr/>
          </p:nvPicPr>
          <p:blipFill>
            <a:blip r:embed="rId14"/>
            <a:stretch>
              <a:fillRect/>
            </a:stretch>
          </p:blipFill>
          <p:spPr>
            <a:xfrm>
              <a:off x="11318009" y="1759889"/>
              <a:ext cx="500062" cy="527338"/>
            </a:xfrm>
            <a:prstGeom prst="rect">
              <a:avLst/>
            </a:prstGeom>
          </p:spPr>
        </p:pic>
        <p:sp>
          <p:nvSpPr>
            <p:cNvPr id="495" name="Rectangle 494"/>
            <p:cNvSpPr/>
            <p:nvPr/>
          </p:nvSpPr>
          <p:spPr bwMode="auto">
            <a:xfrm>
              <a:off x="11250659" y="2303258"/>
              <a:ext cx="725312" cy="28251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CDSA</a:t>
              </a:r>
            </a:p>
          </p:txBody>
        </p:sp>
        <p:pic>
          <p:nvPicPr>
            <p:cNvPr id="496" name="Picture 495"/>
            <p:cNvPicPr>
              <a:picLocks noChangeAspect="1"/>
            </p:cNvPicPr>
            <p:nvPr/>
          </p:nvPicPr>
          <p:blipFill>
            <a:blip r:embed="rId15"/>
            <a:stretch>
              <a:fillRect/>
            </a:stretch>
          </p:blipFill>
          <p:spPr>
            <a:xfrm>
              <a:off x="1627511" y="2063041"/>
              <a:ext cx="757399" cy="290885"/>
            </a:xfrm>
            <a:prstGeom prst="rect">
              <a:avLst/>
            </a:prstGeom>
          </p:spPr>
        </p:pic>
      </p:grpSp>
      <p:sp>
        <p:nvSpPr>
          <p:cNvPr id="497" name="Rectangle 496"/>
          <p:cNvSpPr/>
          <p:nvPr/>
        </p:nvSpPr>
        <p:spPr bwMode="auto">
          <a:xfrm>
            <a:off x="586030" y="2666051"/>
            <a:ext cx="886464" cy="461665"/>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Microsoft Azure</a:t>
            </a:r>
          </a:p>
        </p:txBody>
      </p:sp>
    </p:spTree>
    <p:extLst>
      <p:ext uri="{BB962C8B-B14F-4D97-AF65-F5344CB8AC3E}">
        <p14:creationId xmlns:p14="http://schemas.microsoft.com/office/powerpoint/2010/main" val="34243492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428"/>
                                        </p:tgtEl>
                                        <p:attrNameLst>
                                          <p:attrName>style.visibility</p:attrName>
                                        </p:attrNameLst>
                                      </p:cBhvr>
                                      <p:to>
                                        <p:strVal val="visible"/>
                                      </p:to>
                                    </p:set>
                                    <p:animEffect transition="in" filter="wipe(left)">
                                      <p:cBhvr>
                                        <p:cTn id="7" dur="1250"/>
                                        <p:tgtEl>
                                          <p:spTgt spid="428"/>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497"/>
                                        </p:tgtEl>
                                        <p:attrNameLst>
                                          <p:attrName>style.visibility</p:attrName>
                                        </p:attrNameLst>
                                      </p:cBhvr>
                                      <p:to>
                                        <p:strVal val="visible"/>
                                      </p:to>
                                    </p:set>
                                    <p:animEffect transition="in" filter="wipe(down)">
                                      <p:cBhvr>
                                        <p:cTn id="10" dur="1250"/>
                                        <p:tgtEl>
                                          <p:spTgt spid="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Azure Trust Center</a:t>
            </a:r>
          </a:p>
        </p:txBody>
      </p:sp>
    </p:spTree>
    <p:extLst>
      <p:ext uri="{BB962C8B-B14F-4D97-AF65-F5344CB8AC3E}">
        <p14:creationId xmlns:p14="http://schemas.microsoft.com/office/powerpoint/2010/main" val="33968665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Module Review</a:t>
            </a:r>
          </a:p>
        </p:txBody>
      </p:sp>
      <p:sp>
        <p:nvSpPr>
          <p:cNvPr id="3" name="Content Placeholder 2"/>
          <p:cNvSpPr>
            <a:spLocks noGrp="1"/>
          </p:cNvSpPr>
          <p:nvPr>
            <p:ph sz="quarter" idx="10"/>
          </p:nvPr>
        </p:nvSpPr>
        <p:spPr>
          <a:xfrm>
            <a:off x="268288" y="1398397"/>
            <a:ext cx="11542503" cy="3256276"/>
          </a:xfrm>
        </p:spPr>
        <p:txBody>
          <a:bodyPr/>
          <a:lstStyle/>
          <a:p>
            <a:pPr marL="0" indent="0">
              <a:buNone/>
            </a:pPr>
            <a:r>
              <a:rPr lang="en-GB" dirty="0"/>
              <a:t>In this module, you learned to see</a:t>
            </a:r>
          </a:p>
          <a:p>
            <a:endParaRPr lang="en-US" dirty="0"/>
          </a:p>
          <a:p>
            <a:r>
              <a:rPr lang="en-US" dirty="0"/>
              <a:t>Security as an integral part of your tools and practices throughout the delivery pipeline</a:t>
            </a:r>
          </a:p>
          <a:p>
            <a:pPr lvl="1"/>
            <a:endParaRPr lang="en-GB" dirty="0">
              <a:latin typeface="+mj-lt"/>
            </a:endParaRPr>
          </a:p>
        </p:txBody>
      </p:sp>
    </p:spTree>
    <p:extLst>
      <p:ext uri="{BB962C8B-B14F-4D97-AF65-F5344CB8AC3E}">
        <p14:creationId xmlns:p14="http://schemas.microsoft.com/office/powerpoint/2010/main" val="2534877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4937290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5022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Text Placeholder 2"/>
          <p:cNvSpPr>
            <a:spLocks noGrp="1"/>
          </p:cNvSpPr>
          <p:nvPr>
            <p:ph sz="quarter" idx="10"/>
          </p:nvPr>
        </p:nvSpPr>
        <p:spPr/>
        <p:txBody>
          <a:bodyPr/>
          <a:lstStyle/>
          <a:p>
            <a:r>
              <a:rPr lang="en-US"/>
              <a:t>Secure your Process</a:t>
            </a:r>
          </a:p>
          <a:p>
            <a:r>
              <a:rPr lang="en-US"/>
              <a:t>Secure your Environment</a:t>
            </a:r>
          </a:p>
          <a:p>
            <a:r>
              <a:rPr lang="en-US"/>
              <a:t>Secure your Code</a:t>
            </a:r>
          </a:p>
          <a:p>
            <a:r>
              <a:rPr lang="en-US"/>
              <a:t>Improve Visibility and Compliance</a:t>
            </a:r>
            <a:endParaRPr lang="en-US" dirty="0"/>
          </a:p>
        </p:txBody>
      </p:sp>
    </p:spTree>
    <p:extLst>
      <p:ext uri="{BB962C8B-B14F-4D97-AF65-F5344CB8AC3E}">
        <p14:creationId xmlns:p14="http://schemas.microsoft.com/office/powerpoint/2010/main" val="12655515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Secure Your Process</a:t>
            </a:r>
          </a:p>
        </p:txBody>
      </p:sp>
    </p:spTree>
    <p:extLst>
      <p:ext uri="{BB962C8B-B14F-4D97-AF65-F5344CB8AC3E}">
        <p14:creationId xmlns:p14="http://schemas.microsoft.com/office/powerpoint/2010/main" val="2539702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Security Development Lifecycle (SDL)</a:t>
            </a:r>
            <a:endParaRPr lang="en-US" dirty="0"/>
          </a:p>
        </p:txBody>
      </p:sp>
      <p:sp>
        <p:nvSpPr>
          <p:cNvPr id="5" name="Text Placeholder 4"/>
          <p:cNvSpPr>
            <a:spLocks noGrp="1"/>
          </p:cNvSpPr>
          <p:nvPr>
            <p:ph sz="quarter" idx="10"/>
          </p:nvPr>
        </p:nvSpPr>
        <p:spPr>
          <a:xfrm>
            <a:off x="268288" y="1398397"/>
            <a:ext cx="11542503" cy="2923877"/>
          </a:xfrm>
        </p:spPr>
        <p:txBody>
          <a:bodyPr/>
          <a:lstStyle/>
          <a:p>
            <a:r>
              <a:rPr lang="en-US" sz="2800" dirty="0"/>
              <a:t>Security assurance process focused on software development</a:t>
            </a:r>
          </a:p>
          <a:p>
            <a:r>
              <a:rPr lang="en-US" sz="2800" dirty="0"/>
              <a:t>Emphasis on security and privacy throughout all phases of the development process</a:t>
            </a:r>
          </a:p>
          <a:p>
            <a:r>
              <a:rPr lang="en-US" sz="2800" dirty="0"/>
              <a:t>Three core concepts</a:t>
            </a:r>
          </a:p>
          <a:p>
            <a:pPr lvl="2"/>
            <a:r>
              <a:rPr lang="en-US" sz="2000" dirty="0"/>
              <a:t>Education </a:t>
            </a:r>
          </a:p>
          <a:p>
            <a:pPr lvl="2"/>
            <a:r>
              <a:rPr lang="en-US" sz="2000" dirty="0"/>
              <a:t>Continuous process improvement, </a:t>
            </a:r>
          </a:p>
          <a:p>
            <a:pPr lvl="2"/>
            <a:r>
              <a:rPr lang="en-US" sz="2000" dirty="0"/>
              <a:t>Accountability</a:t>
            </a:r>
          </a:p>
        </p:txBody>
      </p:sp>
      <p:pic>
        <p:nvPicPr>
          <p:cNvPr id="1026" name="Picture 11"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369" y="4398743"/>
            <a:ext cx="9255263" cy="225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584923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ight Arrow 4"/>
          <p:cNvSpPr/>
          <p:nvPr/>
        </p:nvSpPr>
        <p:spPr bwMode="auto">
          <a:xfrm>
            <a:off x="1804471" y="2596920"/>
            <a:ext cx="379206" cy="301514"/>
          </a:xfrm>
          <a:prstGeom prst="rightArrow">
            <a:avLst/>
          </a:prstGeom>
          <a:solidFill>
            <a:srgbClr val="D83B0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49" name="Right Arrow 32"/>
          <p:cNvSpPr/>
          <p:nvPr/>
        </p:nvSpPr>
        <p:spPr bwMode="auto">
          <a:xfrm>
            <a:off x="1820622" y="1753306"/>
            <a:ext cx="379206" cy="301514"/>
          </a:xfrm>
          <a:prstGeom prst="rightArrow">
            <a:avLst/>
          </a:prstGeom>
          <a:solidFill>
            <a:srgbClr val="D83B0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aphicFrame>
        <p:nvGraphicFramePr>
          <p:cNvPr id="50" name="Diagram 49"/>
          <p:cNvGraphicFramePr/>
          <p:nvPr>
            <p:extLst>
              <p:ext uri="{D42A27DB-BD31-4B8C-83A1-F6EECF244321}">
                <p14:modId xmlns:p14="http://schemas.microsoft.com/office/powerpoint/2010/main" val="3021289112"/>
              </p:ext>
            </p:extLst>
          </p:nvPr>
        </p:nvGraphicFramePr>
        <p:xfrm>
          <a:off x="2103438" y="1292137"/>
          <a:ext cx="1981200" cy="21187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1" name="Group 50"/>
          <p:cNvGrpSpPr/>
          <p:nvPr/>
        </p:nvGrpSpPr>
        <p:grpSpPr>
          <a:xfrm>
            <a:off x="4091091" y="1287462"/>
            <a:ext cx="2807114" cy="2118709"/>
            <a:chOff x="3176690" y="1287462"/>
            <a:chExt cx="2807114" cy="2118709"/>
          </a:xfrm>
        </p:grpSpPr>
        <p:sp>
          <p:nvSpPr>
            <p:cNvPr id="52" name="Right Arrow 46"/>
            <p:cNvSpPr/>
            <p:nvPr/>
          </p:nvSpPr>
          <p:spPr bwMode="auto">
            <a:xfrm>
              <a:off x="3176690" y="2240914"/>
              <a:ext cx="914400" cy="221154"/>
            </a:xfrm>
            <a:prstGeom prst="rightArrow">
              <a:avLst/>
            </a:prstGeom>
            <a:solidFill>
              <a:srgbClr val="BAD80A"/>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442359"/>
                </a:solidFill>
                <a:effectLst/>
                <a:uLnTx/>
                <a:uFillTx/>
                <a:latin typeface="Segoe UI"/>
                <a:ea typeface="+mn-ea"/>
                <a:cs typeface="+mn-cs"/>
              </a:endParaRPr>
            </a:p>
          </p:txBody>
        </p:sp>
        <p:sp>
          <p:nvSpPr>
            <p:cNvPr id="53" name="Right Arrow 59"/>
            <p:cNvSpPr/>
            <p:nvPr/>
          </p:nvSpPr>
          <p:spPr bwMode="auto">
            <a:xfrm>
              <a:off x="3703637" y="2592245"/>
              <a:ext cx="379206" cy="301514"/>
            </a:xfrm>
            <a:prstGeom prst="rightArrow">
              <a:avLst/>
            </a:prstGeom>
            <a:solidFill>
              <a:srgbClr val="D83B0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442359"/>
                </a:solidFill>
                <a:effectLst/>
                <a:uLnTx/>
                <a:uFillTx/>
                <a:latin typeface="Segoe UI"/>
                <a:ea typeface="+mn-ea"/>
                <a:cs typeface="+mn-cs"/>
              </a:endParaRPr>
            </a:p>
          </p:txBody>
        </p:sp>
        <p:sp>
          <p:nvSpPr>
            <p:cNvPr id="54" name="Right Arrow 60"/>
            <p:cNvSpPr/>
            <p:nvPr/>
          </p:nvSpPr>
          <p:spPr bwMode="auto">
            <a:xfrm>
              <a:off x="3719788" y="1748631"/>
              <a:ext cx="379206" cy="301514"/>
            </a:xfrm>
            <a:prstGeom prst="rightArrow">
              <a:avLst/>
            </a:prstGeom>
            <a:solidFill>
              <a:srgbClr val="D83B0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442359"/>
                </a:solidFill>
                <a:effectLst/>
                <a:uLnTx/>
                <a:uFillTx/>
                <a:latin typeface="Segoe UI"/>
                <a:ea typeface="+mn-ea"/>
                <a:cs typeface="+mn-cs"/>
              </a:endParaRPr>
            </a:p>
          </p:txBody>
        </p:sp>
        <p:graphicFrame>
          <p:nvGraphicFramePr>
            <p:cNvPr id="55" name="Diagram 54"/>
            <p:cNvGraphicFramePr/>
            <p:nvPr>
              <p:extLst>
                <p:ext uri="{D42A27DB-BD31-4B8C-83A1-F6EECF244321}">
                  <p14:modId xmlns:p14="http://schemas.microsoft.com/office/powerpoint/2010/main" val="1626489286"/>
                </p:ext>
              </p:extLst>
            </p:nvPr>
          </p:nvGraphicFramePr>
          <p:xfrm>
            <a:off x="4002604" y="1287462"/>
            <a:ext cx="1981200" cy="211870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grpSp>
        <p:nvGrpSpPr>
          <p:cNvPr id="56" name="Group 55"/>
          <p:cNvGrpSpPr/>
          <p:nvPr/>
        </p:nvGrpSpPr>
        <p:grpSpPr>
          <a:xfrm>
            <a:off x="6904658" y="1302353"/>
            <a:ext cx="2888527" cy="2118709"/>
            <a:chOff x="5990257" y="1302353"/>
            <a:chExt cx="2888527" cy="2118709"/>
          </a:xfrm>
        </p:grpSpPr>
        <p:sp>
          <p:nvSpPr>
            <p:cNvPr id="57" name="Right Arrow 82"/>
            <p:cNvSpPr/>
            <p:nvPr/>
          </p:nvSpPr>
          <p:spPr bwMode="auto">
            <a:xfrm>
              <a:off x="5990257" y="2236239"/>
              <a:ext cx="914400" cy="221154"/>
            </a:xfrm>
            <a:prstGeom prst="rightArrow">
              <a:avLst/>
            </a:prstGeom>
            <a:solidFill>
              <a:srgbClr val="BAD80A"/>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58" name="Right Arrow 97"/>
            <p:cNvSpPr/>
            <p:nvPr/>
          </p:nvSpPr>
          <p:spPr bwMode="auto">
            <a:xfrm>
              <a:off x="6598617" y="2607136"/>
              <a:ext cx="379206" cy="301514"/>
            </a:xfrm>
            <a:prstGeom prst="rightArrow">
              <a:avLst/>
            </a:prstGeom>
            <a:solidFill>
              <a:srgbClr val="D83B0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59" name="Right Arrow 99"/>
            <p:cNvSpPr/>
            <p:nvPr/>
          </p:nvSpPr>
          <p:spPr bwMode="auto">
            <a:xfrm>
              <a:off x="6614768" y="1763522"/>
              <a:ext cx="379206" cy="301514"/>
            </a:xfrm>
            <a:prstGeom prst="rightArrow">
              <a:avLst/>
            </a:prstGeom>
            <a:solidFill>
              <a:srgbClr val="D83B0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aphicFrame>
          <p:nvGraphicFramePr>
            <p:cNvPr id="60" name="Diagram 59"/>
            <p:cNvGraphicFramePr/>
            <p:nvPr>
              <p:extLst>
                <p:ext uri="{D42A27DB-BD31-4B8C-83A1-F6EECF244321}">
                  <p14:modId xmlns:p14="http://schemas.microsoft.com/office/powerpoint/2010/main" val="3793384136"/>
                </p:ext>
              </p:extLst>
            </p:nvPr>
          </p:nvGraphicFramePr>
          <p:xfrm>
            <a:off x="6897584" y="1302353"/>
            <a:ext cx="1981200" cy="211870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grpSp>
        <p:nvGrpSpPr>
          <p:cNvPr id="67" name="Group 66"/>
          <p:cNvGrpSpPr/>
          <p:nvPr/>
        </p:nvGrpSpPr>
        <p:grpSpPr>
          <a:xfrm>
            <a:off x="6867461" y="3480784"/>
            <a:ext cx="2932873" cy="2912078"/>
            <a:chOff x="8162164" y="3480784"/>
            <a:chExt cx="2932873" cy="2912078"/>
          </a:xfrm>
        </p:grpSpPr>
        <p:sp>
          <p:nvSpPr>
            <p:cNvPr id="68" name="Right Arrow 101"/>
            <p:cNvSpPr/>
            <p:nvPr/>
          </p:nvSpPr>
          <p:spPr bwMode="auto">
            <a:xfrm rot="5400000">
              <a:off x="9732098" y="3759446"/>
              <a:ext cx="778478" cy="221154"/>
            </a:xfrm>
            <a:prstGeom prst="rightArrow">
              <a:avLst/>
            </a:prstGeom>
            <a:solidFill>
              <a:srgbClr val="BAD80A"/>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69" name="Group 68"/>
            <p:cNvGrpSpPr/>
            <p:nvPr/>
          </p:nvGrpSpPr>
          <p:grpSpPr>
            <a:xfrm>
              <a:off x="8162164" y="4274153"/>
              <a:ext cx="2932873" cy="2118709"/>
              <a:chOff x="8162164" y="4274153"/>
              <a:chExt cx="2932873" cy="2118709"/>
            </a:xfrm>
          </p:grpSpPr>
          <p:grpSp>
            <p:nvGrpSpPr>
              <p:cNvPr id="70" name="Group 69"/>
              <p:cNvGrpSpPr/>
              <p:nvPr/>
            </p:nvGrpSpPr>
            <p:grpSpPr>
              <a:xfrm>
                <a:off x="8814870" y="4274153"/>
                <a:ext cx="2280167" cy="2118709"/>
                <a:chOff x="280470" y="1444537"/>
                <a:chExt cx="2280167" cy="2118709"/>
              </a:xfrm>
            </p:grpSpPr>
            <p:sp>
              <p:nvSpPr>
                <p:cNvPr id="72" name="Right Arrow 112"/>
                <p:cNvSpPr/>
                <p:nvPr/>
              </p:nvSpPr>
              <p:spPr bwMode="auto">
                <a:xfrm>
                  <a:off x="280470" y="2749320"/>
                  <a:ext cx="379206" cy="301514"/>
                </a:xfrm>
                <a:prstGeom prst="rightArrow">
                  <a:avLst/>
                </a:prstGeom>
                <a:solidFill>
                  <a:srgbClr val="D83B0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3" name="Right Arrow 113"/>
                <p:cNvSpPr/>
                <p:nvPr/>
              </p:nvSpPr>
              <p:spPr bwMode="auto">
                <a:xfrm>
                  <a:off x="296621" y="1905706"/>
                  <a:ext cx="379206" cy="301514"/>
                </a:xfrm>
                <a:prstGeom prst="rightArrow">
                  <a:avLst/>
                </a:prstGeom>
                <a:solidFill>
                  <a:srgbClr val="D83B0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aphicFrame>
              <p:nvGraphicFramePr>
                <p:cNvPr id="74" name="Diagram 73"/>
                <p:cNvGraphicFramePr/>
                <p:nvPr>
                  <p:extLst>
                    <p:ext uri="{D42A27DB-BD31-4B8C-83A1-F6EECF244321}">
                      <p14:modId xmlns:p14="http://schemas.microsoft.com/office/powerpoint/2010/main" val="2356696442"/>
                    </p:ext>
                  </p:extLst>
                </p:nvPr>
              </p:nvGraphicFramePr>
              <p:xfrm>
                <a:off x="579437" y="1444537"/>
                <a:ext cx="1981200" cy="2118709"/>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sp>
            <p:nvSpPr>
              <p:cNvPr id="71" name="Right Arrow 117"/>
              <p:cNvSpPr/>
              <p:nvPr/>
            </p:nvSpPr>
            <p:spPr bwMode="auto">
              <a:xfrm rot="10800000">
                <a:off x="8162164" y="5260409"/>
                <a:ext cx="914400" cy="221154"/>
              </a:xfrm>
              <a:prstGeom prst="rightArrow">
                <a:avLst/>
              </a:prstGeom>
              <a:solidFill>
                <a:srgbClr val="BAD80A"/>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grpSp>
      <p:grpSp>
        <p:nvGrpSpPr>
          <p:cNvPr id="81" name="Group 80"/>
          <p:cNvGrpSpPr/>
          <p:nvPr/>
        </p:nvGrpSpPr>
        <p:grpSpPr>
          <a:xfrm>
            <a:off x="3937609" y="4259262"/>
            <a:ext cx="2932873" cy="2118709"/>
            <a:chOff x="8162164" y="4274153"/>
            <a:chExt cx="2932873" cy="2118709"/>
          </a:xfrm>
        </p:grpSpPr>
        <p:grpSp>
          <p:nvGrpSpPr>
            <p:cNvPr id="82" name="Group 81"/>
            <p:cNvGrpSpPr/>
            <p:nvPr/>
          </p:nvGrpSpPr>
          <p:grpSpPr>
            <a:xfrm>
              <a:off x="8814870" y="4274153"/>
              <a:ext cx="2280167" cy="2118709"/>
              <a:chOff x="280470" y="1444537"/>
              <a:chExt cx="2280167" cy="2118709"/>
            </a:xfrm>
          </p:grpSpPr>
          <p:sp>
            <p:nvSpPr>
              <p:cNvPr id="84" name="Right Arrow 133"/>
              <p:cNvSpPr/>
              <p:nvPr/>
            </p:nvSpPr>
            <p:spPr bwMode="auto">
              <a:xfrm>
                <a:off x="280470" y="2749320"/>
                <a:ext cx="379206" cy="301514"/>
              </a:xfrm>
              <a:prstGeom prst="rightArrow">
                <a:avLst/>
              </a:prstGeom>
              <a:solidFill>
                <a:srgbClr val="D83B0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5" name="Right Arrow 134"/>
              <p:cNvSpPr/>
              <p:nvPr/>
            </p:nvSpPr>
            <p:spPr bwMode="auto">
              <a:xfrm>
                <a:off x="296621" y="1905706"/>
                <a:ext cx="379206" cy="301514"/>
              </a:xfrm>
              <a:prstGeom prst="rightArrow">
                <a:avLst/>
              </a:prstGeom>
              <a:solidFill>
                <a:srgbClr val="D83B0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aphicFrame>
            <p:nvGraphicFramePr>
              <p:cNvPr id="86" name="Diagram 85"/>
              <p:cNvGraphicFramePr/>
              <p:nvPr>
                <p:extLst>
                  <p:ext uri="{D42A27DB-BD31-4B8C-83A1-F6EECF244321}">
                    <p14:modId xmlns:p14="http://schemas.microsoft.com/office/powerpoint/2010/main" val="3508474678"/>
                  </p:ext>
                </p:extLst>
              </p:nvPr>
            </p:nvGraphicFramePr>
            <p:xfrm>
              <a:off x="579437" y="1444537"/>
              <a:ext cx="1981200" cy="2118709"/>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pSp>
        <p:sp>
          <p:nvSpPr>
            <p:cNvPr id="83" name="Right Arrow 132"/>
            <p:cNvSpPr/>
            <p:nvPr/>
          </p:nvSpPr>
          <p:spPr bwMode="auto">
            <a:xfrm rot="10800000">
              <a:off x="8162164" y="5260409"/>
              <a:ext cx="914400" cy="221154"/>
            </a:xfrm>
            <a:prstGeom prst="rightArrow">
              <a:avLst/>
            </a:prstGeom>
            <a:solidFill>
              <a:srgbClr val="BAD80A"/>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grpSp>
        <p:nvGrpSpPr>
          <p:cNvPr id="87" name="Group 86"/>
          <p:cNvGrpSpPr/>
          <p:nvPr/>
        </p:nvGrpSpPr>
        <p:grpSpPr>
          <a:xfrm>
            <a:off x="1807027" y="4259262"/>
            <a:ext cx="2280167" cy="2118709"/>
            <a:chOff x="280470" y="1444537"/>
            <a:chExt cx="2280167" cy="2118709"/>
          </a:xfrm>
        </p:grpSpPr>
        <p:sp>
          <p:nvSpPr>
            <p:cNvPr id="88" name="Right Arrow 139"/>
            <p:cNvSpPr/>
            <p:nvPr/>
          </p:nvSpPr>
          <p:spPr bwMode="auto">
            <a:xfrm>
              <a:off x="280470" y="2749320"/>
              <a:ext cx="379206" cy="301514"/>
            </a:xfrm>
            <a:prstGeom prst="rightArrow">
              <a:avLst/>
            </a:prstGeom>
            <a:solidFill>
              <a:srgbClr val="D83B0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9" name="Right Arrow 140"/>
            <p:cNvSpPr/>
            <p:nvPr/>
          </p:nvSpPr>
          <p:spPr bwMode="auto">
            <a:xfrm>
              <a:off x="296621" y="1905706"/>
              <a:ext cx="379206" cy="301514"/>
            </a:xfrm>
            <a:prstGeom prst="rightArrow">
              <a:avLst/>
            </a:prstGeom>
            <a:solidFill>
              <a:srgbClr val="D83B0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aphicFrame>
          <p:nvGraphicFramePr>
            <p:cNvPr id="90" name="Diagram 89"/>
            <p:cNvGraphicFramePr/>
            <p:nvPr>
              <p:extLst>
                <p:ext uri="{D42A27DB-BD31-4B8C-83A1-F6EECF244321}">
                  <p14:modId xmlns:p14="http://schemas.microsoft.com/office/powerpoint/2010/main" val="1376188298"/>
                </p:ext>
              </p:extLst>
            </p:nvPr>
          </p:nvGraphicFramePr>
          <p:xfrm>
            <a:off x="579437" y="1444537"/>
            <a:ext cx="1981200" cy="2118709"/>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grpSp>
      <p:sp>
        <p:nvSpPr>
          <p:cNvPr id="91" name="Title 1"/>
          <p:cNvSpPr>
            <a:spLocks noGrp="1"/>
          </p:cNvSpPr>
          <p:nvPr>
            <p:ph type="title"/>
          </p:nvPr>
        </p:nvSpPr>
        <p:spPr/>
        <p:txBody>
          <a:bodyPr/>
          <a:lstStyle/>
          <a:p>
            <a:r>
              <a:rPr lang="en-US"/>
              <a:t>Security throughout the release cycle</a:t>
            </a:r>
            <a:endParaRPr lang="en-US" dirty="0"/>
          </a:p>
        </p:txBody>
      </p:sp>
    </p:spTree>
    <p:extLst>
      <p:ext uri="{BB962C8B-B14F-4D97-AF65-F5344CB8AC3E}">
        <p14:creationId xmlns:p14="http://schemas.microsoft.com/office/powerpoint/2010/main" val="24153650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childTnLst>
                                </p:cTn>
                              </p:par>
                              <p:par>
                                <p:cTn id="18" presetID="10" presetClass="entr" presetSubtype="0" fill="hold" nodeType="withEffect">
                                  <p:stCondLst>
                                    <p:cond delay="0"/>
                                  </p:stCondLst>
                                  <p:childTnLst>
                                    <p:set>
                                      <p:cBhvr>
                                        <p:cTn id="19" dur="1" fill="hold">
                                          <p:stCondLst>
                                            <p:cond delay="0"/>
                                          </p:stCondLst>
                                        </p:cTn>
                                        <p:tgtEl>
                                          <p:spTgt spid="81"/>
                                        </p:tgtEl>
                                        <p:attrNameLst>
                                          <p:attrName>style.visibility</p:attrName>
                                        </p:attrNameLst>
                                      </p:cBhvr>
                                      <p:to>
                                        <p:strVal val="visible"/>
                                      </p:to>
                                    </p:set>
                                    <p:animEffect transition="in" filter="fade">
                                      <p:cBhvr>
                                        <p:cTn id="20" dur="500"/>
                                        <p:tgtEl>
                                          <p:spTgt spid="81"/>
                                        </p:tgtEl>
                                      </p:cBhvr>
                                    </p:animEffect>
                                  </p:childTnLst>
                                </p:cTn>
                              </p:par>
                              <p:par>
                                <p:cTn id="21" presetID="10" presetClass="entr" presetSubtype="0" fill="hold" nodeType="withEffect">
                                  <p:stCondLst>
                                    <p:cond delay="0"/>
                                  </p:stCondLst>
                                  <p:childTnLst>
                                    <p:set>
                                      <p:cBhvr>
                                        <p:cTn id="22" dur="1" fill="hold">
                                          <p:stCondLst>
                                            <p:cond delay="0"/>
                                          </p:stCondLst>
                                        </p:cTn>
                                        <p:tgtEl>
                                          <p:spTgt spid="87"/>
                                        </p:tgtEl>
                                        <p:attrNameLst>
                                          <p:attrName>style.visibility</p:attrName>
                                        </p:attrNameLst>
                                      </p:cBhvr>
                                      <p:to>
                                        <p:strVal val="visible"/>
                                      </p:to>
                                    </p:set>
                                    <p:animEffect transition="in" filter="fade">
                                      <p:cBhvr>
                                        <p:cTn id="23"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Threat Modeling Tool</a:t>
            </a:r>
            <a:endParaRPr lang="en-US" dirty="0"/>
          </a:p>
        </p:txBody>
      </p:sp>
      <p:sp>
        <p:nvSpPr>
          <p:cNvPr id="5" name="Text Placeholder 4"/>
          <p:cNvSpPr>
            <a:spLocks noGrp="1"/>
          </p:cNvSpPr>
          <p:nvPr>
            <p:ph sz="quarter" idx="10"/>
          </p:nvPr>
        </p:nvSpPr>
        <p:spPr>
          <a:xfrm>
            <a:off x="268288" y="1398397"/>
            <a:ext cx="11542503" cy="6697218"/>
          </a:xfrm>
        </p:spPr>
        <p:txBody>
          <a:bodyPr/>
          <a:lstStyle/>
          <a:p>
            <a:pPr marL="571500" indent="-571500">
              <a:buFont typeface="Arial" panose="020B0604020202020204" pitchFamily="34" charset="0"/>
              <a:buChar char="•"/>
            </a:pPr>
            <a:r>
              <a:rPr lang="en-US" sz="3200" dirty="0"/>
              <a:t>Identify and mitigate potential </a:t>
            </a:r>
            <a:br>
              <a:rPr lang="en-US" sz="3200" dirty="0"/>
            </a:br>
            <a:r>
              <a:rPr lang="en-US" sz="3200" dirty="0"/>
              <a:t>security issues early</a:t>
            </a:r>
          </a:p>
          <a:p>
            <a:pPr marL="571500" indent="-571500">
              <a:buFont typeface="Arial" panose="020B0604020202020204" pitchFamily="34" charset="0"/>
              <a:buChar char="•"/>
            </a:pPr>
            <a:r>
              <a:rPr lang="en-US" sz="3200" dirty="0"/>
              <a:t>Part of the design phase </a:t>
            </a:r>
            <a:br>
              <a:rPr lang="en-US" sz="3200" dirty="0"/>
            </a:br>
            <a:r>
              <a:rPr lang="en-US" sz="3200" dirty="0"/>
              <a:t>of the SDL</a:t>
            </a:r>
          </a:p>
          <a:p>
            <a:pPr marL="571500" indent="-571500">
              <a:buFont typeface="Arial" panose="020B0604020202020204" pitchFamily="34" charset="0"/>
              <a:buChar char="•"/>
            </a:pPr>
            <a:r>
              <a:rPr lang="en-US" sz="3200" dirty="0"/>
              <a:t>STRIDE-Approach to </a:t>
            </a:r>
            <a:br>
              <a:rPr lang="en-US" sz="3200" dirty="0"/>
            </a:br>
            <a:r>
              <a:rPr lang="en-US" sz="3200" dirty="0"/>
              <a:t>identify threats:</a:t>
            </a:r>
          </a:p>
          <a:p>
            <a:pPr fontAlgn="t"/>
            <a:r>
              <a:rPr lang="en-US" sz="1200" b="1" dirty="0">
                <a:solidFill>
                  <a:schemeClr val="tx1"/>
                </a:solidFill>
                <a:effectLst>
                  <a:outerShdw blurRad="38100" dist="38100" dir="2700000" algn="tl" rotWithShape="0">
                    <a:srgbClr val="000000">
                      <a:alpha val="43000"/>
                    </a:srgbClr>
                  </a:outerShdw>
                </a:effectLst>
                <a:latin typeface="Segoe UI" pitchFamily="34" charset="0"/>
                <a:ea typeface="Segoe UI" pitchFamily="34" charset="0"/>
                <a:cs typeface="Segoe UI" pitchFamily="34" charset="0"/>
              </a:rPr>
              <a:t>	</a:t>
            </a:r>
            <a:r>
              <a:rPr lang="en-US" sz="1800" b="1" dirty="0">
                <a:solidFill>
                  <a:schemeClr val="tx1"/>
                </a:solidFill>
                <a:effectLst>
                  <a:outerShdw blurRad="38100" dist="38100" dir="2700000" algn="tl" rotWithShape="0">
                    <a:srgbClr val="000000">
                      <a:alpha val="43000"/>
                    </a:srgbClr>
                  </a:outerShdw>
                </a:effectLst>
                <a:latin typeface="Segoe UI" pitchFamily="34" charset="0"/>
                <a:ea typeface="Segoe UI" pitchFamily="34" charset="0"/>
                <a:cs typeface="Segoe UI" pitchFamily="34" charset="0"/>
              </a:rPr>
              <a:t>S</a:t>
            </a:r>
            <a:r>
              <a:rPr lang="en-US" sz="1800" dirty="0">
                <a:solidFill>
                  <a:schemeClr val="tx1"/>
                </a:solidFill>
                <a:latin typeface="Segoe UI" pitchFamily="34" charset="0"/>
                <a:ea typeface="Segoe UI" pitchFamily="34" charset="0"/>
                <a:cs typeface="Segoe UI" pitchFamily="34" charset="0"/>
              </a:rPr>
              <a:t>poofing</a:t>
            </a:r>
          </a:p>
          <a:p>
            <a:pPr fontAlgn="t"/>
            <a:r>
              <a:rPr lang="en-US" sz="1800" b="1" dirty="0">
                <a:solidFill>
                  <a:schemeClr val="tx1"/>
                </a:solidFill>
                <a:effectLst>
                  <a:outerShdw blurRad="38100" dist="38100" dir="2700000" algn="tl" rotWithShape="0">
                    <a:srgbClr val="000000">
                      <a:alpha val="43000"/>
                    </a:srgbClr>
                  </a:outerShdw>
                </a:effectLst>
                <a:latin typeface="Segoe UI" pitchFamily="34" charset="0"/>
                <a:ea typeface="Segoe UI" pitchFamily="34" charset="0"/>
                <a:cs typeface="Segoe UI" pitchFamily="34" charset="0"/>
              </a:rPr>
              <a:t>	T</a:t>
            </a:r>
            <a:r>
              <a:rPr lang="en-US" sz="1800" dirty="0">
                <a:solidFill>
                  <a:schemeClr val="tx1"/>
                </a:solidFill>
                <a:latin typeface="Segoe UI" pitchFamily="34" charset="0"/>
                <a:ea typeface="Segoe UI" pitchFamily="34" charset="0"/>
                <a:cs typeface="Segoe UI" pitchFamily="34" charset="0"/>
              </a:rPr>
              <a:t>ampering</a:t>
            </a:r>
          </a:p>
          <a:p>
            <a:pPr fontAlgn="t"/>
            <a:r>
              <a:rPr lang="en-US" sz="1800" b="1" dirty="0">
                <a:solidFill>
                  <a:schemeClr val="tx1"/>
                </a:solidFill>
                <a:effectLst>
                  <a:outerShdw blurRad="38100" dist="38100" dir="2700000" algn="tl" rotWithShape="0">
                    <a:srgbClr val="000000">
                      <a:alpha val="43000"/>
                    </a:srgbClr>
                  </a:outerShdw>
                </a:effectLst>
                <a:latin typeface="Segoe UI" pitchFamily="34" charset="0"/>
                <a:ea typeface="Segoe UI" pitchFamily="34" charset="0"/>
                <a:cs typeface="Segoe UI" pitchFamily="34" charset="0"/>
              </a:rPr>
              <a:t>	R</a:t>
            </a:r>
            <a:r>
              <a:rPr lang="en-US" sz="1800" dirty="0">
                <a:solidFill>
                  <a:schemeClr val="tx1"/>
                </a:solidFill>
                <a:latin typeface="Segoe UI" pitchFamily="34" charset="0"/>
                <a:ea typeface="Segoe UI" pitchFamily="34" charset="0"/>
                <a:cs typeface="Segoe UI" pitchFamily="34" charset="0"/>
              </a:rPr>
              <a:t>epudiation</a:t>
            </a:r>
          </a:p>
          <a:p>
            <a:pPr fontAlgn="t"/>
            <a:r>
              <a:rPr lang="en-US" sz="1800" b="1" dirty="0">
                <a:solidFill>
                  <a:schemeClr val="tx1"/>
                </a:solidFill>
                <a:effectLst>
                  <a:outerShdw blurRad="38100" dist="38100" dir="2700000" algn="tl" rotWithShape="0">
                    <a:srgbClr val="000000">
                      <a:alpha val="43000"/>
                    </a:srgbClr>
                  </a:outerShdw>
                </a:effectLst>
                <a:latin typeface="Segoe UI" pitchFamily="34" charset="0"/>
                <a:ea typeface="Segoe UI" pitchFamily="34" charset="0"/>
                <a:cs typeface="Segoe UI" pitchFamily="34" charset="0"/>
              </a:rPr>
              <a:t>	I</a:t>
            </a:r>
            <a:r>
              <a:rPr lang="en-US" sz="1800" dirty="0">
                <a:solidFill>
                  <a:schemeClr val="tx1"/>
                </a:solidFill>
                <a:latin typeface="Segoe UI" pitchFamily="34" charset="0"/>
                <a:ea typeface="Segoe UI" pitchFamily="34" charset="0"/>
                <a:cs typeface="Segoe UI" pitchFamily="34" charset="0"/>
              </a:rPr>
              <a:t>nformation Disclosure</a:t>
            </a:r>
          </a:p>
          <a:p>
            <a:pPr fontAlgn="t"/>
            <a:r>
              <a:rPr lang="en-US" sz="1800" b="1" dirty="0">
                <a:solidFill>
                  <a:schemeClr val="tx1"/>
                </a:solidFill>
                <a:effectLst>
                  <a:outerShdw blurRad="38100" dist="38100" dir="2700000" algn="tl" rotWithShape="0">
                    <a:srgbClr val="000000">
                      <a:alpha val="43000"/>
                    </a:srgbClr>
                  </a:outerShdw>
                </a:effectLst>
                <a:latin typeface="Segoe UI" pitchFamily="34" charset="0"/>
                <a:ea typeface="Segoe UI" pitchFamily="34" charset="0"/>
                <a:cs typeface="Segoe UI" pitchFamily="34" charset="0"/>
              </a:rPr>
              <a:t>	D</a:t>
            </a:r>
            <a:r>
              <a:rPr lang="en-US" sz="1800" dirty="0">
                <a:solidFill>
                  <a:schemeClr val="tx1"/>
                </a:solidFill>
                <a:latin typeface="Segoe UI" pitchFamily="34" charset="0"/>
                <a:ea typeface="Segoe UI" pitchFamily="34" charset="0"/>
                <a:cs typeface="Segoe UI" pitchFamily="34" charset="0"/>
              </a:rPr>
              <a:t>enial of Service</a:t>
            </a:r>
          </a:p>
          <a:p>
            <a:pPr fontAlgn="t"/>
            <a:r>
              <a:rPr lang="en-US" sz="1800" b="1" dirty="0">
                <a:solidFill>
                  <a:schemeClr val="tx1"/>
                </a:solidFill>
                <a:effectLst>
                  <a:outerShdw blurRad="38100" dist="38100" dir="2700000" algn="tl" rotWithShape="0">
                    <a:srgbClr val="000000">
                      <a:alpha val="43000"/>
                    </a:srgbClr>
                  </a:outerShdw>
                </a:effectLst>
                <a:latin typeface="Segoe UI" pitchFamily="34" charset="0"/>
                <a:ea typeface="Segoe UI" pitchFamily="34" charset="0"/>
                <a:cs typeface="Segoe UI" pitchFamily="34" charset="0"/>
              </a:rPr>
              <a:t>	E</a:t>
            </a:r>
            <a:r>
              <a:rPr lang="en-US" sz="1800" dirty="0">
                <a:solidFill>
                  <a:schemeClr val="tx1"/>
                </a:solidFill>
                <a:latin typeface="Segoe UI" pitchFamily="34" charset="0"/>
                <a:ea typeface="Segoe UI" pitchFamily="34" charset="0"/>
                <a:cs typeface="Segoe UI" pitchFamily="34" charset="0"/>
              </a:rPr>
              <a:t>levation of Privilege</a:t>
            </a:r>
          </a:p>
          <a:p>
            <a:pPr marL="571500" lvl="1" indent="-571500">
              <a:buFont typeface="Arial" panose="020B0604020202020204" pitchFamily="34" charset="0"/>
              <a:buChar char="•"/>
            </a:pPr>
            <a:endParaRPr lang="en-US" sz="1200" dirty="0"/>
          </a:p>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endParaRPr lang="en-US" sz="3200" dirty="0"/>
          </a:p>
          <a:p>
            <a:endParaRPr lang="en-US" sz="3200" dirty="0"/>
          </a:p>
        </p:txBody>
      </p:sp>
      <p:graphicFrame>
        <p:nvGraphicFramePr>
          <p:cNvPr id="11" name="Diagram 10"/>
          <p:cNvGraphicFramePr/>
          <p:nvPr>
            <p:extLst>
              <p:ext uri="{D42A27DB-BD31-4B8C-83A1-F6EECF244321}">
                <p14:modId xmlns:p14="http://schemas.microsoft.com/office/powerpoint/2010/main" val="2463218480"/>
              </p:ext>
            </p:extLst>
          </p:nvPr>
        </p:nvGraphicFramePr>
        <p:xfrm>
          <a:off x="5265179" y="1438273"/>
          <a:ext cx="6496493" cy="4678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54382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75025" y="4533945"/>
            <a:ext cx="11240393" cy="683264"/>
          </a:xfrm>
        </p:spPr>
        <p:txBody>
          <a:bodyPr/>
          <a:lstStyle/>
          <a:p>
            <a:r>
              <a:rPr lang="en-US" dirty="0"/>
              <a:t>Threat modeling tool</a:t>
            </a:r>
          </a:p>
        </p:txBody>
      </p:sp>
    </p:spTree>
    <p:extLst>
      <p:ext uri="{BB962C8B-B14F-4D97-AF65-F5344CB8AC3E}">
        <p14:creationId xmlns:p14="http://schemas.microsoft.com/office/powerpoint/2010/main" val="33830297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Secure Your Environments</a:t>
            </a:r>
          </a:p>
        </p:txBody>
      </p:sp>
    </p:spTree>
    <p:extLst>
      <p:ext uri="{BB962C8B-B14F-4D97-AF65-F5344CB8AC3E}">
        <p14:creationId xmlns:p14="http://schemas.microsoft.com/office/powerpoint/2010/main" val="2004048437"/>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99B4937E8E724BBE9E160DB51865D4" ma:contentTypeVersion="2" ma:contentTypeDescription="Create a new document." ma:contentTypeScope="" ma:versionID="22f626968dce94e7b844c296fbc4b69c">
  <xsd:schema xmlns:xsd="http://www.w3.org/2001/XMLSchema" xmlns:xs="http://www.w3.org/2001/XMLSchema" xmlns:p="http://schemas.microsoft.com/office/2006/metadata/properties" xmlns:ns2="17577592-0bf8-41a8-903c-ed932c9ebe52" targetNamespace="http://schemas.microsoft.com/office/2006/metadata/properties" ma:root="true" ma:fieldsID="f9faa6546ca053706ad458572cb0568a" ns2:_="">
    <xsd:import namespace="17577592-0bf8-41a8-903c-ed932c9ebe5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577592-0bf8-41a8-903c-ed932c9ebe5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8E3AC3-906B-4E26-8092-0194138B20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577592-0bf8-41a8-903c-ed932c9ebe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17577592-0bf8-41a8-903c-ed932c9ebe52"/>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8073</TotalTime>
  <Words>4365</Words>
  <Application>Microsoft Office PowerPoint</Application>
  <PresentationFormat>Widescreen</PresentationFormat>
  <Paragraphs>347</Paragraphs>
  <Slides>27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Courier New</vt:lpstr>
      <vt:lpstr>Segoe UI</vt:lpstr>
      <vt:lpstr>Segoe UI Light</vt:lpstr>
      <vt:lpstr>Segoe UI Semibold</vt:lpstr>
      <vt:lpstr>Windows Azure</vt:lpstr>
      <vt:lpstr>PowerPoint Presentation</vt:lpstr>
      <vt:lpstr>Objectives</vt:lpstr>
      <vt:lpstr>Agenda</vt:lpstr>
      <vt:lpstr>Secure Your Process</vt:lpstr>
      <vt:lpstr>Security Development Lifecycle (SDL)</vt:lpstr>
      <vt:lpstr>Security throughout the release cycle</vt:lpstr>
      <vt:lpstr>Threat Modeling Tool</vt:lpstr>
      <vt:lpstr>PowerPoint Presentation</vt:lpstr>
      <vt:lpstr>Secure Your Environments</vt:lpstr>
      <vt:lpstr>Data security</vt:lpstr>
      <vt:lpstr>Data Control in Azure</vt:lpstr>
      <vt:lpstr>Role Based Access Control (RBAC)</vt:lpstr>
      <vt:lpstr>Data encryption</vt:lpstr>
      <vt:lpstr>Azure Key Vault</vt:lpstr>
      <vt:lpstr>Azure Security Center</vt:lpstr>
      <vt:lpstr>Azure SQL Threat Detection</vt:lpstr>
      <vt:lpstr>PowerPoint Presentation</vt:lpstr>
      <vt:lpstr>Secure Your Code</vt:lpstr>
      <vt:lpstr>Secrets should not be in source (control)</vt:lpstr>
      <vt:lpstr>PowerPoint Presentation</vt:lpstr>
      <vt:lpstr>Improve Visibility and Compliance</vt:lpstr>
      <vt:lpstr>DevOps - Help or Hinder Compliance</vt:lpstr>
      <vt:lpstr>Azure Compliance</vt:lpstr>
      <vt:lpstr>PowerPoint Presentation</vt:lpstr>
      <vt:lpstr>Module Review</vt:lpstr>
      <vt:lpstr>PowerPoint Presentation</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title&gt;</dc:title>
  <dc:subject>Microsoft Visual Identity PowerPoint Guidelines</dc:subject>
  <dc:creator>Jordana Huchital (General Physics Corporation)</dc:creator>
  <cp:keywords>SMSGR</cp:keywords>
  <dc:description>Template: Maryfj
Formatting: Maryfj, Sakuu 
Audience Type: Internal</dc:description>
  <cp:lastModifiedBy>Steven Follis</cp:lastModifiedBy>
  <cp:revision>337</cp:revision>
  <dcterms:created xsi:type="dcterms:W3CDTF">2012-12-20T16:44:23Z</dcterms:created>
  <dcterms:modified xsi:type="dcterms:W3CDTF">2016-08-11T15:02:15Z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0x0101003899B4937E8E724BBE9E160DB51865D4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y fmtid="{D5CDD505-2E9C-101B-9397-08002B2CF9AE}" pid="18" name="IsMyDocuments">
    <vt:bool>true</vt:bool>
  </property>
  <property fmtid="{D5CDD505-2E9C-101B-9397-08002B2CF9AE}" pid="19" name="DocVizMetadataToken">
    <vt:lpwstr>600x363x1</vt:lpwstr>
  </property>
</Properties>
</file>