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81" r:id="rId4"/>
  </p:sldMasterIdLst>
  <p:notesMasterIdLst>
    <p:notesMasterId r:id="rId31"/>
  </p:notesMasterIdLst>
  <p:handoutMasterIdLst>
    <p:handoutMasterId r:id="rId32"/>
  </p:handoutMasterIdLst>
  <p:sldIdLst>
    <p:sldId id="332" r:id="rId5"/>
    <p:sldId id="331" r:id="rId6"/>
    <p:sldId id="341" r:id="rId7"/>
    <p:sldId id="335" r:id="rId8"/>
    <p:sldId id="340" r:id="rId9"/>
    <p:sldId id="343" r:id="rId10"/>
    <p:sldId id="345" r:id="rId11"/>
    <p:sldId id="344" r:id="rId12"/>
    <p:sldId id="349" r:id="rId13"/>
    <p:sldId id="346" r:id="rId14"/>
    <p:sldId id="337" r:id="rId15"/>
    <p:sldId id="356" r:id="rId16"/>
    <p:sldId id="357" r:id="rId17"/>
    <p:sldId id="360" r:id="rId18"/>
    <p:sldId id="359" r:id="rId19"/>
    <p:sldId id="358" r:id="rId20"/>
    <p:sldId id="339" r:id="rId21"/>
    <p:sldId id="353" r:id="rId22"/>
    <p:sldId id="351" r:id="rId23"/>
    <p:sldId id="342" r:id="rId24"/>
    <p:sldId id="338" r:id="rId25"/>
    <p:sldId id="354" r:id="rId26"/>
    <p:sldId id="355" r:id="rId27"/>
    <p:sldId id="271" r:id="rId28"/>
    <p:sldId id="361" r:id="rId29"/>
    <p:sldId id="362" r:id="rId30"/>
  </p:sldIdLst>
  <p:sldSz cx="12192000" cy="6858000"/>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2CE83A6-E0B1-46D2-9BB6-57E31586C54E}">
          <p14:sldIdLst>
            <p14:sldId id="332"/>
            <p14:sldId id="331"/>
            <p14:sldId id="341"/>
          </p14:sldIdLst>
        </p14:section>
        <p14:section name="Why CI" id="{E4FF8E80-A65A-420D-9421-1A4456C426B5}">
          <p14:sldIdLst>
            <p14:sldId id="335"/>
            <p14:sldId id="340"/>
            <p14:sldId id="343"/>
            <p14:sldId id="345"/>
            <p14:sldId id="344"/>
            <p14:sldId id="349"/>
            <p14:sldId id="346"/>
          </p14:sldIdLst>
        </p14:section>
        <p14:section name="Unit Testing" id="{17F28AD1-4103-42D9-929A-570112FF85E9}">
          <p14:sldIdLst>
            <p14:sldId id="337"/>
            <p14:sldId id="356"/>
            <p14:sldId id="357"/>
            <p14:sldId id="360"/>
            <p14:sldId id="359"/>
            <p14:sldId id="358"/>
          </p14:sldIdLst>
        </p14:section>
        <p14:section name="CI with Azure and VSTS" id="{9A4E51FF-2FC5-4BD1-8DDD-1B842DED9DA6}">
          <p14:sldIdLst>
            <p14:sldId id="339"/>
            <p14:sldId id="353"/>
            <p14:sldId id="351"/>
            <p14:sldId id="342"/>
          </p14:sldIdLst>
        </p14:section>
        <p14:section name="OSS &amp; 3rd Party CI Tools" id="{F75F9F4F-2D83-451E-9035-4C2C466AEF2C}">
          <p14:sldIdLst>
            <p14:sldId id="338"/>
            <p14:sldId id="354"/>
            <p14:sldId id="355"/>
          </p14:sldIdLst>
        </p14:section>
        <p14:section name="Conclusion" id="{10B65307-11BD-4508-A34F-920467BEBEDE}">
          <p14:sldIdLst>
            <p14:sldId id="271"/>
            <p14:sldId id="361"/>
            <p14:sldId id="362"/>
          </p14:sldIdLst>
        </p14:section>
      </p14:sectionLst>
    </p:ext>
    <p:ext uri="{EFAFB233-063F-42B5-8137-9DF3F51BA10A}">
      <p15:sldGuideLst xmlns:p15="http://schemas.microsoft.com/office/powerpoint/2012/main">
        <p15:guide id="1" orient="horz" pos="183" userDrawn="1">
          <p15:clr>
            <a:srgbClr val="A4A3A4"/>
          </p15:clr>
        </p15:guide>
        <p15:guide id="2" orient="horz" pos="748" userDrawn="1">
          <p15:clr>
            <a:srgbClr val="A4A3A4"/>
          </p15:clr>
        </p15:guide>
        <p15:guide id="3" orient="horz" pos="1313" userDrawn="1">
          <p15:clr>
            <a:srgbClr val="A4A3A4"/>
          </p15:clr>
        </p15:guide>
        <p15:guide id="4" orient="horz" pos="2448" userDrawn="1">
          <p15:clr>
            <a:srgbClr val="A4A3A4"/>
          </p15:clr>
        </p15:guide>
        <p15:guide id="5" orient="horz" pos="4137" userDrawn="1">
          <p15:clr>
            <a:srgbClr val="A4A3A4"/>
          </p15:clr>
        </p15:guide>
        <p15:guide id="6" orient="horz" pos="3576" userDrawn="1">
          <p15:clr>
            <a:srgbClr val="A4A3A4"/>
          </p15:clr>
        </p15:guide>
        <p15:guide id="7" orient="horz" pos="3000" userDrawn="1">
          <p15:clr>
            <a:srgbClr val="A4A3A4"/>
          </p15:clr>
        </p15:guide>
        <p15:guide id="8" orient="horz" pos="1878" userDrawn="1">
          <p15:clr>
            <a:srgbClr val="A4A3A4"/>
          </p15:clr>
        </p15:guide>
        <p15:guide id="9" pos="169" userDrawn="1">
          <p15:clr>
            <a:srgbClr val="A4A3A4"/>
          </p15:clr>
        </p15:guide>
        <p15:guide id="10" pos="1296" userDrawn="1">
          <p15:clr>
            <a:srgbClr val="A4A3A4"/>
          </p15:clr>
        </p15:guide>
        <p15:guide id="11" pos="7511" userDrawn="1">
          <p15:clr>
            <a:srgbClr val="A4A3A4"/>
          </p15:clr>
        </p15:guide>
        <p15:guide id="12" pos="733" userDrawn="1">
          <p15:clr>
            <a:srgbClr val="A4A3A4"/>
          </p15:clr>
        </p15:guide>
        <p15:guide id="13" pos="6947" userDrawn="1">
          <p15:clr>
            <a:srgbClr val="A4A3A4"/>
          </p15:clr>
        </p15:guide>
        <p15:guide id="14" pos="3557" userDrawn="1">
          <p15:clr>
            <a:srgbClr val="A4A3A4"/>
          </p15:clr>
        </p15:guide>
        <p15:guide id="15" pos="1864" userDrawn="1">
          <p15:clr>
            <a:srgbClr val="A4A3A4"/>
          </p15:clr>
        </p15:guide>
        <p15:guide id="16" pos="2428" userDrawn="1">
          <p15:clr>
            <a:srgbClr val="A4A3A4"/>
          </p15:clr>
        </p15:guide>
        <p15:guide id="17" pos="4123" userDrawn="1">
          <p15:clr>
            <a:srgbClr val="A4A3A4"/>
          </p15:clr>
        </p15:guide>
        <p15:guide id="18" pos="4687" userDrawn="1">
          <p15:clr>
            <a:srgbClr val="A4A3A4"/>
          </p15:clr>
        </p15:guide>
        <p15:guide id="19" pos="5252" userDrawn="1">
          <p15:clr>
            <a:srgbClr val="A4A3A4"/>
          </p15:clr>
        </p15:guide>
        <p15:guide id="20" pos="5808" userDrawn="1">
          <p15:clr>
            <a:srgbClr val="A4A3A4"/>
          </p15:clr>
        </p15:guide>
        <p15:guide id="21" pos="6381" userDrawn="1">
          <p15:clr>
            <a:srgbClr val="A4A3A4"/>
          </p15:clr>
        </p15:guide>
        <p15:guide id="22" pos="299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Sandy Alto (GP Strategies Corporation)" initials="SA(SC" lastIdx="18" clrIdx="7">
    <p:extLst/>
  </p:cmAuthor>
  <p:cmAuthor id="1" name="Mary Feil-Jacobs" initials="MFJ" lastIdx="42" clrIdx="1"/>
  <p:cmAuthor id="8" name="Katie Radloff (GP Strategies Corporation)" initials="KR(SC" lastIdx="19" clrIdx="8">
    <p:extLst/>
  </p:cmAuthor>
  <p:cmAuthor id="2" name="John" initials="J" lastIdx="3" clrIdx="2"/>
  <p:cmAuthor id="9" name="Belfon-Valentine, Synette  (X)" initials="BS(" lastIdx="1" clrIdx="9"/>
  <p:cmAuthor id="3" name="awatson" initials="aw" lastIdx="6" clrIdx="3"/>
  <p:cmAuthor id="4" name="v-karose" initials="v" lastIdx="4" clrIdx="4"/>
  <p:cmAuthor id="5" name="Jordana Huchital (General Physics Corporation)" initials="JH(PC" lastIdx="4" clrIdx="5"/>
  <p:cmAuthor id="6" name="Erick Weitkamp" initials="EW" lastIdx="3" clrIdx="6">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008272"/>
    <a:srgbClr val="000000"/>
    <a:srgbClr val="FFFFFF"/>
    <a:srgbClr val="EB3C00"/>
    <a:srgbClr val="0072C6"/>
    <a:srgbClr val="7FBA00"/>
    <a:srgbClr val="333333"/>
    <a:srgbClr val="442359"/>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6" autoAdjust="0"/>
    <p:restoredTop sz="74906" autoAdjust="0"/>
  </p:normalViewPr>
  <p:slideViewPr>
    <p:cSldViewPr snapToGrid="0">
      <p:cViewPr varScale="1">
        <p:scale>
          <a:sx n="80" d="100"/>
          <a:sy n="80" d="100"/>
        </p:scale>
        <p:origin x="582" y="48"/>
      </p:cViewPr>
      <p:guideLst>
        <p:guide orient="horz" pos="183"/>
        <p:guide orient="horz" pos="748"/>
        <p:guide orient="horz" pos="1313"/>
        <p:guide orient="horz" pos="2448"/>
        <p:guide orient="horz" pos="4137"/>
        <p:guide orient="horz" pos="3576"/>
        <p:guide orient="horz" pos="3000"/>
        <p:guide orient="horz" pos="1878"/>
        <p:guide pos="169"/>
        <p:guide pos="1296"/>
        <p:guide pos="7511"/>
        <p:guide pos="733"/>
        <p:guide pos="6947"/>
        <p:guide pos="3557"/>
        <p:guide pos="1864"/>
        <p:guide pos="2428"/>
        <p:guide pos="4123"/>
        <p:guide pos="4687"/>
        <p:guide pos="5252"/>
        <p:guide pos="5808"/>
        <p:guide pos="6381"/>
        <p:guide pos="2993"/>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848"/>
    </p:cViewPr>
  </p:sorterViewPr>
  <p:notesViewPr>
    <p:cSldViewPr snapToGrid="0" showGuides="1">
      <p:cViewPr varScale="1">
        <p:scale>
          <a:sx n="42" d="100"/>
          <a:sy n="42" d="100"/>
        </p:scale>
        <p:origin x="1522"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9051F6-4160-43BC-83C3-0A3882A3CEB4}" type="datetime1">
              <a:rPr lang="en-US" smtClean="0">
                <a:latin typeface="Segoe UI" pitchFamily="34" charset="0"/>
              </a:rPr>
              <a:t>8/11/2016</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SMSG Readiness</a:t>
            </a:r>
          </a:p>
        </p:txBody>
      </p:sp>
      <p:sp>
        <p:nvSpPr>
          <p:cNvPr id="9" name="Slide Image Placeholder 8"/>
          <p:cNvSpPr>
            <a:spLocks noGrp="1" noRot="1" noChangeAspect="1"/>
          </p:cNvSpPr>
          <p:nvPr>
            <p:ph type="sldImg" idx="2"/>
          </p:nvPr>
        </p:nvSpPr>
        <p:spPr>
          <a:xfrm>
            <a:off x="3673367" y="850405"/>
            <a:ext cx="2995448" cy="1685541"/>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0E77B2B4-D237-4BCC-95D9-1D4EDEE25D63}" type="datetime1">
              <a:rPr lang="en-US" smtClean="0"/>
              <a:t>8/11/2016</a:t>
            </a:fld>
            <a:endParaRPr lang="en-US" dirty="0"/>
          </a:p>
        </p:txBody>
      </p:sp>
      <p:sp>
        <p:nvSpPr>
          <p:cNvPr id="12" name="Notes Placeholder 11"/>
          <p:cNvSpPr>
            <a:spLocks noGrp="1"/>
          </p:cNvSpPr>
          <p:nvPr>
            <p:ph type="body" sz="quarter" idx="3"/>
          </p:nvPr>
        </p:nvSpPr>
        <p:spPr>
          <a:xfrm>
            <a:off x="3673367" y="2688346"/>
            <a:ext cx="2995448" cy="573044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cxnSp>
        <p:nvCxnSpPr>
          <p:cNvPr id="14" name="Straight Connector 13"/>
          <p:cNvCxnSpPr/>
          <p:nvPr/>
        </p:nvCxnSpPr>
        <p:spPr>
          <a:xfrm>
            <a:off x="3483769" y="866775"/>
            <a:ext cx="0" cy="7667625"/>
          </a:xfrm>
          <a:prstGeom prst="line">
            <a:avLst/>
          </a:prstGeom>
          <a:ln w="22225" cmpd="sng">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466230"/>
            <a:ext cx="3333750" cy="2317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2885" tIns="46442" rIns="92885" bIns="46442" anchor="ctr"/>
          <a:lstStyle/>
          <a:p>
            <a:pPr algn="ctr" fontAlgn="auto">
              <a:spcBef>
                <a:spcPts val="0"/>
              </a:spcBef>
              <a:spcAft>
                <a:spcPts val="0"/>
              </a:spcAft>
              <a:defRPr/>
            </a:pPr>
            <a:r>
              <a:rPr lang="en-US" sz="1400" dirty="0">
                <a:solidFill>
                  <a:schemeClr val="bg1"/>
                </a:solidFill>
                <a:latin typeface="Segoe UI Light" pitchFamily="34" charset="0"/>
              </a:rPr>
              <a:t> Slide and Interactivity</a:t>
            </a:r>
            <a:r>
              <a:rPr lang="en-US" sz="1400" baseline="0" dirty="0">
                <a:solidFill>
                  <a:schemeClr val="bg1"/>
                </a:solidFill>
                <a:latin typeface="Segoe UI Light" pitchFamily="34" charset="0"/>
              </a:rPr>
              <a:t> </a:t>
            </a:r>
            <a:r>
              <a:rPr lang="en-US" sz="1400" dirty="0">
                <a:solidFill>
                  <a:schemeClr val="bg1"/>
                </a:solidFill>
                <a:latin typeface="Segoe UI Light" pitchFamily="34" charset="0"/>
              </a:rPr>
              <a:t>Instructions</a:t>
            </a:r>
          </a:p>
        </p:txBody>
      </p:sp>
      <p:sp>
        <p:nvSpPr>
          <p:cNvPr id="18" name="Rectangle 17"/>
          <p:cNvSpPr/>
          <p:nvPr/>
        </p:nvSpPr>
        <p:spPr>
          <a:xfrm>
            <a:off x="3552825" y="466230"/>
            <a:ext cx="3305175" cy="2317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2885" tIns="46442" rIns="92885" bIns="46442" anchor="ctr"/>
          <a:lstStyle/>
          <a:p>
            <a:pPr algn="ctr" fontAlgn="auto">
              <a:spcBef>
                <a:spcPts val="0"/>
              </a:spcBef>
              <a:spcAft>
                <a:spcPts val="0"/>
              </a:spcAft>
              <a:defRPr/>
            </a:pPr>
            <a:r>
              <a:rPr lang="en-US" sz="1400" dirty="0">
                <a:solidFill>
                  <a:schemeClr val="bg1"/>
                </a:solidFill>
                <a:latin typeface="Segoe UI Light" pitchFamily="34" charset="0"/>
              </a:rPr>
              <a:t> Slide and Script</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200" kern="1200">
        <a:solidFill>
          <a:schemeClr val="tx1"/>
        </a:solidFill>
        <a:latin typeface="Segoe UI" pitchFamily="34" charset="0"/>
        <a:ea typeface="Segoe UI" pitchFamily="34" charset="0"/>
        <a:cs typeface="Segoe UI" pitchFamily="34" charset="0"/>
      </a:defRPr>
    </a:lvl1pPr>
    <a:lvl2pPr marL="109306" indent="0" algn="l" defTabSz="932742" rtl="0" eaLnBrk="1" latinLnBrk="0" hangingPunct="1">
      <a:lnSpc>
        <a:spcPct val="90000"/>
      </a:lnSpc>
      <a:spcAft>
        <a:spcPts val="340"/>
      </a:spcAft>
      <a:buFont typeface="Arial" pitchFamily="34" charset="0"/>
      <a:buNone/>
      <a:defRPr sz="900" kern="1200">
        <a:solidFill>
          <a:schemeClr val="tx1"/>
        </a:solidFill>
        <a:latin typeface="Segoe UI" pitchFamily="34" charset="0"/>
        <a:ea typeface="Segoe UI" pitchFamily="34" charset="0"/>
        <a:cs typeface="Segoe UI" pitchFamily="34" charset="0"/>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itchFamily="34" charset="0"/>
        <a:ea typeface="Segoe UI" pitchFamily="34" charset="0"/>
        <a:cs typeface="Segoe UI" pitchFamily="34" charset="0"/>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itchFamily="34" charset="0"/>
        <a:ea typeface="Segoe UI" pitchFamily="34" charset="0"/>
        <a:cs typeface="Segoe UI" pitchFamily="34" charset="0"/>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itchFamily="34" charset="0"/>
        <a:ea typeface="Segoe UI" pitchFamily="34" charset="0"/>
        <a:cs typeface="Segoe UI" pitchFamily="34" charset="0"/>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015964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rtl="0"/>
            <a:r>
              <a:rPr lang="en-US" b="0" dirty="0">
                <a:effectLst/>
              </a:rPr>
              <a:t>The most important thing about unit tests is that they need to</a:t>
            </a:r>
            <a:r>
              <a:rPr lang="en-US" b="0" baseline="0" dirty="0">
                <a:effectLst/>
              </a:rPr>
              <a:t> be simple. The more complex a unit test is, the larger the chance that the test itself may be faulty, giving you false positives or worse yet, false negatives. Also, the simpler the test, the easier it is to pinpoint the issue. The four best practices on this slide all tie into that.</a:t>
            </a:r>
          </a:p>
          <a:p>
            <a:pPr rtl="0"/>
            <a:endParaRPr lang="en-US" b="0" baseline="0" dirty="0">
              <a:effectLst/>
            </a:endParaRPr>
          </a:p>
          <a:p>
            <a:pPr rtl="0"/>
            <a:r>
              <a:rPr lang="en-US" b="0" baseline="0" dirty="0">
                <a:effectLst/>
              </a:rPr>
              <a:t>Keeping tests simple first and foremost depends on the test case. A good test only tests one thing. So for example if you have a divide function, you should have one test that tests division by zero, one test for division by a positive number, one test for division by a negative number, and so on. Combining those tests into one test would make it harder to see what the actual issue is. All you know from the test is that the division function doesn’t work properly. The best test case is one that fails only for one reason. Hence a single Assert statement in a test is preferable.</a:t>
            </a:r>
          </a:p>
          <a:p>
            <a:pPr rtl="0"/>
            <a:endParaRPr lang="en-US" b="0" baseline="0" dirty="0">
              <a:effectLst/>
            </a:endParaRPr>
          </a:p>
          <a:p>
            <a:pPr rtl="0"/>
            <a:r>
              <a:rPr lang="en-US" b="0" baseline="0" dirty="0">
                <a:effectLst/>
              </a:rPr>
              <a:t>Dependencies make tests complex, so you should create test cases that can run in isolation and in any order. So for example, tests to test insertion and deletion of an item in a list should not be created such that the test for deletion assumes the insertion test has been done first. A better strategy would be to make the insertion code reusable, so you can create a test for deletion that first does an insert itself.</a:t>
            </a:r>
          </a:p>
          <a:p>
            <a:pPr rtl="0"/>
            <a:endParaRPr lang="en-US" b="0" baseline="0" dirty="0">
              <a:effectLst/>
            </a:endParaRPr>
          </a:p>
          <a:p>
            <a:pPr rtl="0"/>
            <a:r>
              <a:rPr lang="en-US" b="0" baseline="0" dirty="0">
                <a:effectLst/>
              </a:rPr>
              <a:t>You’ve probably heard this a million times already, but the best code is code that describes itself. With tests that comes down to two things. One is consistent and clear naming, as you would do with function names, the other using asserts with descriptive messages. These two combined give you great information on what failed. In the process, it also increases maintainability, because you know what each test does. For message in assertions try to describe why something failed, not what failed.</a:t>
            </a:r>
          </a:p>
          <a:p>
            <a:pPr rtl="0"/>
            <a:endParaRPr lang="en-US" b="0" baseline="0" dirty="0">
              <a:effectLst/>
            </a:endParaRPr>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281436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rtl="0"/>
            <a:r>
              <a:rPr lang="en-US" b="0" dirty="0">
                <a:effectLst/>
              </a:rPr>
              <a:t>Making</a:t>
            </a:r>
            <a:r>
              <a:rPr lang="en-US" b="0" baseline="0" dirty="0">
                <a:effectLst/>
              </a:rPr>
              <a:t> sure your tests do what you think they do is key to testing your code properly. There are several things you can do to ensure it is clear what your tests do. This also improves the maintainability of your tests.</a:t>
            </a:r>
          </a:p>
          <a:p>
            <a:pPr rtl="0"/>
            <a:endParaRPr lang="en-US" b="0" baseline="0" dirty="0">
              <a:effectLst/>
            </a:endParaRPr>
          </a:p>
          <a:p>
            <a:pPr rtl="0"/>
            <a:r>
              <a:rPr lang="en-US" b="0" baseline="0" dirty="0">
                <a:effectLst/>
              </a:rPr>
              <a:t>A predictable and consistent structure of your tests help you see what’s really happening. The arrange-act-assert structure breaks your test up into specific steps. In the “arrange” part you setup the prerequisites of the test. Once it’s setup, you do the test itself in the “act” part. Finally, in the “assert” part you test the result with an assert statement. If your test needs cleanup, you should to do this after the assert statement.</a:t>
            </a:r>
          </a:p>
          <a:p>
            <a:pPr rtl="0"/>
            <a:endParaRPr lang="en-US" b="0" baseline="0" dirty="0">
              <a:effectLst/>
            </a:endParaRPr>
          </a:p>
          <a:p>
            <a:pPr rtl="0"/>
            <a:r>
              <a:rPr lang="en-US" b="0" baseline="0" dirty="0">
                <a:effectLst/>
              </a:rPr>
              <a:t> </a:t>
            </a:r>
            <a:endParaRPr lang="en-US" b="0" dirty="0">
              <a:effectLst/>
            </a:endParaRPr>
          </a:p>
          <a:p>
            <a:pPr rtl="0"/>
            <a:r>
              <a:rPr lang="en-US" b="1" dirty="0">
                <a:effectLst/>
              </a:rPr>
              <a:t>Avoid the Expected Exception Tests</a:t>
            </a:r>
          </a:p>
          <a:p>
            <a:pPr rtl="0"/>
            <a:r>
              <a:rPr lang="en-US" dirty="0">
                <a:effectLst/>
              </a:rPr>
              <a:t>Maybe @Test(expected = </a:t>
            </a:r>
            <a:r>
              <a:rPr lang="en-US" dirty="0" err="1">
                <a:effectLst/>
              </a:rPr>
              <a:t>ArithmeticException.class</a:t>
            </a:r>
            <a:r>
              <a:rPr lang="en-US" dirty="0">
                <a:effectLst/>
              </a:rPr>
              <a:t>) doesn't test what it claims to test. Sometimes it happens that the exception is thrown some were else in your code (this happened to me some time ago).  </a:t>
            </a:r>
          </a:p>
          <a:p>
            <a:pPr rtl="0"/>
            <a:r>
              <a:rPr lang="en-US" b="1" dirty="0">
                <a:effectLst/>
              </a:rPr>
              <a:t>Structure All Test Cases</a:t>
            </a:r>
          </a:p>
          <a:p>
            <a:pPr rtl="0"/>
            <a:r>
              <a:rPr lang="en-US" dirty="0">
                <a:effectLst/>
              </a:rPr>
              <a:t>Like Short-/Long-Running, Integration-/Unit-tests, but don't use test suits to control order of execution. When you have hundreds of test cases you don't like to wait several minutes till all tests are ready. Especially integration test may be slow, so separate them from the unit tests. </a:t>
            </a:r>
          </a:p>
          <a:p>
            <a:pPr rtl="0"/>
            <a:r>
              <a:rPr lang="en-US" b="1" dirty="0">
                <a:effectLst/>
              </a:rPr>
              <a:t>Use Descriptive Messages in Assert Methods</a:t>
            </a:r>
          </a:p>
          <a:p>
            <a:pPr rtl="0"/>
            <a:r>
              <a:rPr lang="en-US" dirty="0">
                <a:effectLst/>
              </a:rPr>
              <a:t>Describe the WHY and not the WHAT, not like </a:t>
            </a:r>
            <a:r>
              <a:rPr lang="en-US" dirty="0" err="1">
                <a:effectLst/>
              </a:rPr>
              <a:t>Assert.assertEquals</a:t>
            </a:r>
            <a:r>
              <a:rPr lang="en-US" dirty="0">
                <a:effectLst/>
              </a:rPr>
              <a:t>( a, b, "must be equal"). This helps to avoid to much comments in the test cases and increases the maintainability.</a:t>
            </a:r>
          </a:p>
          <a:p>
            <a:pPr rtl="0"/>
            <a:r>
              <a:rPr lang="en-US" b="1" dirty="0">
                <a:effectLst/>
              </a:rPr>
              <a:t>Measure Code Coverage to Find Missing Test Cases</a:t>
            </a:r>
          </a:p>
          <a:p>
            <a:pPr rtl="0"/>
            <a:r>
              <a:rPr lang="en-US" dirty="0">
                <a:effectLst/>
              </a:rPr>
              <a:t>Best indicator to find out what is not tested, but don't be to sure that the code works.</a:t>
            </a:r>
          </a:p>
          <a:p>
            <a:pPr rtl="0"/>
            <a:r>
              <a:rPr lang="en-US" b="1" dirty="0">
                <a:effectLst/>
              </a:rPr>
              <a:t>Don't Forget to Refactor the Test Code</a:t>
            </a:r>
          </a:p>
          <a:p>
            <a:pPr rtl="0"/>
            <a:r>
              <a:rPr lang="en-US" dirty="0">
                <a:effectLst/>
              </a:rPr>
              <a:t>Also maintain your test code (especially when after refactoring the code under test).</a:t>
            </a:r>
          </a:p>
          <a:p>
            <a:pPr rtl="0"/>
            <a:r>
              <a:rPr lang="en-US" b="1" dirty="0">
                <a:effectLst/>
              </a:rPr>
              <a:t>Limit Use of Mocks</a:t>
            </a:r>
          </a:p>
          <a:p>
            <a:pPr rtl="0"/>
            <a:r>
              <a:rPr lang="en-US" dirty="0">
                <a:effectLst/>
              </a:rPr>
              <a:t>In some cases absolutely necessary, but with better design stubs should be enough.</a:t>
            </a:r>
          </a:p>
          <a:p>
            <a:pPr rtl="0"/>
            <a:r>
              <a:rPr lang="en-US" b="1" baseline="0" dirty="0">
                <a:effectLst/>
              </a:rPr>
              <a:t>Use Mocks and Stubs where appropriate</a:t>
            </a:r>
            <a:endParaRPr lang="en-US" b="1" dirty="0">
              <a:effectLst/>
            </a:endParaRPr>
          </a:p>
          <a:p>
            <a:endParaRPr lang="nl-NL"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855256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rtl="0"/>
            <a:r>
              <a:rPr lang="en-US" b="1" dirty="0">
                <a:effectLst/>
              </a:rPr>
              <a:t>Use the Arrange-Act-Assert Style or Given-When-Then Style </a:t>
            </a:r>
          </a:p>
          <a:p>
            <a:pPr rtl="0"/>
            <a:r>
              <a:rPr lang="en-US" dirty="0">
                <a:effectLst/>
              </a:rPr>
              <a:t>Use separated blocks ("ARRANGE", "ACT" and "ASSERT") help to improve maintainability and use comments to mark these blocks. An alternative is the ("given", "when" and "then") style. This gives more structure to your unit tests. </a:t>
            </a:r>
          </a:p>
          <a:p>
            <a:pPr rtl="0"/>
            <a:r>
              <a:rPr lang="en-US" b="1" dirty="0">
                <a:effectLst/>
              </a:rPr>
              <a:t>Avoid the Expected Exception Tests</a:t>
            </a:r>
          </a:p>
          <a:p>
            <a:pPr rtl="0"/>
            <a:r>
              <a:rPr lang="en-US" dirty="0">
                <a:effectLst/>
              </a:rPr>
              <a:t>Maybe @Test(expected = </a:t>
            </a:r>
            <a:r>
              <a:rPr lang="en-US" dirty="0" err="1">
                <a:effectLst/>
              </a:rPr>
              <a:t>ArithmeticException.class</a:t>
            </a:r>
            <a:r>
              <a:rPr lang="en-US" dirty="0">
                <a:effectLst/>
              </a:rPr>
              <a:t>) doesn't test what it claims to test. Sometimes it happens that the exception is thrown some were else in your code (this happened to me some time ago).  </a:t>
            </a:r>
          </a:p>
          <a:p>
            <a:pPr rtl="0"/>
            <a:r>
              <a:rPr lang="en-US" b="1" dirty="0">
                <a:effectLst/>
              </a:rPr>
              <a:t>Structure All Test Cases</a:t>
            </a:r>
          </a:p>
          <a:p>
            <a:pPr rtl="0"/>
            <a:r>
              <a:rPr lang="en-US" dirty="0">
                <a:effectLst/>
              </a:rPr>
              <a:t>Like Short-/Long-Running, Integration-/Unit-tests, but don't use test suits to control order of execution. When you have hundreds of test cases you don't like to wait several minutes till all tests are ready. Especially integration test may be slow, so separate them from the unit tests. </a:t>
            </a:r>
          </a:p>
          <a:p>
            <a:pPr rtl="0"/>
            <a:r>
              <a:rPr lang="en-US" b="1" dirty="0">
                <a:effectLst/>
              </a:rPr>
              <a:t>Use Descriptive Messages in Assert Methods</a:t>
            </a:r>
          </a:p>
          <a:p>
            <a:pPr rtl="0"/>
            <a:r>
              <a:rPr lang="en-US" dirty="0">
                <a:effectLst/>
              </a:rPr>
              <a:t>Describe the WHY and not the WHAT, not like </a:t>
            </a:r>
            <a:r>
              <a:rPr lang="en-US" dirty="0" err="1">
                <a:effectLst/>
              </a:rPr>
              <a:t>Assert.assertEquals</a:t>
            </a:r>
            <a:r>
              <a:rPr lang="en-US" dirty="0">
                <a:effectLst/>
              </a:rPr>
              <a:t>( a, b, "must be equal"). This helps to avoid to much comments in the test cases and increases the maintainability.</a:t>
            </a:r>
          </a:p>
          <a:p>
            <a:pPr rtl="0"/>
            <a:r>
              <a:rPr lang="en-US" b="1" dirty="0">
                <a:effectLst/>
              </a:rPr>
              <a:t>Measure Code Coverage to Find Missing Test Cases</a:t>
            </a:r>
          </a:p>
          <a:p>
            <a:pPr rtl="0"/>
            <a:r>
              <a:rPr lang="en-US" dirty="0">
                <a:effectLst/>
              </a:rPr>
              <a:t>Best indicator to find out what is not tested, but don't be to sure that the code works.</a:t>
            </a:r>
          </a:p>
          <a:p>
            <a:pPr rtl="0"/>
            <a:r>
              <a:rPr lang="en-US" b="1" dirty="0">
                <a:effectLst/>
              </a:rPr>
              <a:t>Don't Forget to Refactor the Test Code</a:t>
            </a:r>
          </a:p>
          <a:p>
            <a:pPr rtl="0"/>
            <a:r>
              <a:rPr lang="en-US" dirty="0">
                <a:effectLst/>
              </a:rPr>
              <a:t>Also maintain your test code (especially when after refactoring the code under test).</a:t>
            </a:r>
          </a:p>
          <a:p>
            <a:pPr rtl="0"/>
            <a:r>
              <a:rPr lang="en-US" b="1" dirty="0">
                <a:effectLst/>
              </a:rPr>
              <a:t>Limit Use of Mocks</a:t>
            </a:r>
          </a:p>
          <a:p>
            <a:pPr rtl="0"/>
            <a:r>
              <a:rPr lang="en-US" dirty="0">
                <a:effectLst/>
              </a:rPr>
              <a:t>In some cases absolutely necessary, but with better design stubs should be enough.</a:t>
            </a:r>
          </a:p>
          <a:p>
            <a:pPr rtl="0"/>
            <a:r>
              <a:rPr lang="en-US" b="1" baseline="0" dirty="0">
                <a:effectLst/>
              </a:rPr>
              <a:t>Use Mocks and Stubs where appropriate</a:t>
            </a:r>
            <a:endParaRPr lang="en-US" b="1" dirty="0">
              <a:effectLst/>
            </a:endParaRPr>
          </a:p>
          <a:p>
            <a:endParaRPr lang="nl-NL"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39628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When unit testing, it is important to only test the code that you</a:t>
            </a:r>
            <a:r>
              <a:rPr lang="en-US" baseline="0" dirty="0"/>
              <a:t> actually want to test. However, it is very likely that your code depends on other pieces of code, libraries etc. To minimize the interaction with those dependencies, potentially screwing up your test, you can use commonly referred to as a test double. A test double replaces the original dependency. There are several different types of test doubles. Which one you should use depends on the situation.</a:t>
            </a:r>
          </a:p>
          <a:p>
            <a:endParaRPr lang="en-US" baseline="0" dirty="0"/>
          </a:p>
          <a:p>
            <a:r>
              <a:rPr lang="en-US" baseline="0" dirty="0"/>
              <a:t>Dummies are mostly objects that carry data, so they don’t provide any functionality in itself. They could however be used to carry test data for various tests, including production like data to mimic certain situations.</a:t>
            </a:r>
          </a:p>
          <a:p>
            <a:r>
              <a:rPr lang="en-US" baseline="0" dirty="0"/>
              <a:t>Stubs provide a </a:t>
            </a:r>
            <a:r>
              <a:rPr lang="en-US" baseline="0" dirty="0" err="1"/>
              <a:t>precanned</a:t>
            </a:r>
            <a:r>
              <a:rPr lang="en-US" baseline="0" dirty="0"/>
              <a:t> response. This can be a single response, or a response that take into account some of the input, for example for certain edge cases.</a:t>
            </a:r>
          </a:p>
          <a:p>
            <a:r>
              <a:rPr lang="en-US" baseline="0" dirty="0"/>
              <a:t>Fakes go farther than stubs in that regard, because they provide a simplified implementation that may actually do something, like send an email to some test address.</a:t>
            </a:r>
          </a:p>
          <a:p>
            <a:r>
              <a:rPr lang="en-US" baseline="0" dirty="0"/>
              <a:t>Mocks are very interesting when you have complex behaviors and it would take too much time to create stubs or fakes that account for all cases. Mocks provide you with a way to describe the expected behavior of the dependency, so the class under test can get the expected response in different cases. Mocks use a mocking framework in which you specify the behavior.</a:t>
            </a:r>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280934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nl-NL" dirty="0"/>
              <a:t>Demonstrates the use of unit tests and the best practices discussed.</a:t>
            </a:r>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242889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Now that we’ve looked at the basics</a:t>
            </a:r>
            <a:r>
              <a:rPr lang="en-US" baseline="0" dirty="0"/>
              <a:t> and key building blocks of continuous integration, it’s time to look at how CI works with Azure and VSTS.</a:t>
            </a:r>
          </a:p>
          <a:p>
            <a:r>
              <a:rPr lang="en-US" baseline="0" dirty="0"/>
              <a:t>Here we will focus mostly on VSTS, as Azure is the ultimate deployment target, but you don’t necessarily need Azure to do a full CI process. CI basically ends with the build, not the deployment. When you expand to deployment, you will ultimately get to Continuous Deployment.</a:t>
            </a:r>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999346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Continuous</a:t>
            </a:r>
            <a:r>
              <a:rPr lang="en-US" baseline="0" dirty="0"/>
              <a:t> Integration is a part of your Application Lifecycle Management (ALM) process, and it touches several areas within the ALM framework.</a:t>
            </a:r>
          </a:p>
          <a:p>
            <a:r>
              <a:rPr lang="en-US" dirty="0"/>
              <a:t>In general, there are several components that make up an Application</a:t>
            </a:r>
            <a:r>
              <a:rPr lang="en-US" baseline="0" dirty="0"/>
              <a:t> Lifecycle framework (ALM). You have people from different audiences that are interested in increasing the deployment flow. Underlying any ALM framework will also have processes that govern the application lifecycle.</a:t>
            </a:r>
          </a:p>
          <a:p>
            <a:endParaRPr lang="en-US" baseline="0" dirty="0"/>
          </a:p>
          <a:p>
            <a:r>
              <a:rPr lang="en-US" baseline="0" dirty="0"/>
              <a:t>At the base is you ALM process. This process consists of several components.</a:t>
            </a:r>
          </a:p>
          <a:p>
            <a:endParaRPr lang="en-US" baseline="0" dirty="0"/>
          </a:p>
          <a:p>
            <a:r>
              <a:rPr lang="en-US" baseline="0" dirty="0"/>
              <a:t>&lt;&lt;CLICK&gt;&gt;</a:t>
            </a:r>
          </a:p>
          <a:p>
            <a:endParaRPr lang="en-US" baseline="0" dirty="0"/>
          </a:p>
          <a:p>
            <a:r>
              <a:rPr lang="en-US" baseline="0" dirty="0"/>
              <a:t>As developers create code, the code artifacts need to be stored, built, and tested.</a:t>
            </a:r>
          </a:p>
          <a:p>
            <a:r>
              <a:rPr lang="en-US" baseline="0" dirty="0"/>
              <a:t>Code is integrated and deployed into different environments, like an Integration Test environment and the Production environment.</a:t>
            </a:r>
          </a:p>
          <a:p>
            <a:r>
              <a:rPr lang="en-US" baseline="0" dirty="0"/>
              <a:t> </a:t>
            </a:r>
          </a:p>
          <a:p>
            <a:r>
              <a:rPr lang="en-US" baseline="0" dirty="0"/>
              <a:t>Where the code is further tested. Sometimes by internal staff, sometimes by customers. Feedback is than captured as we monitor and learn from the deployments.</a:t>
            </a:r>
          </a:p>
          <a:p>
            <a:endParaRPr lang="en-US" baseline="0" dirty="0"/>
          </a:p>
          <a:p>
            <a:endParaRPr lang="en-US" baseline="0" dirty="0"/>
          </a:p>
          <a:p>
            <a:endParaRPr lang="en-US" dirty="0"/>
          </a:p>
        </p:txBody>
      </p:sp>
      <p:sp>
        <p:nvSpPr>
          <p:cNvPr id="4" name="Footer Placeholder 3"/>
          <p:cNvSpPr>
            <a:spLocks noGrp="1"/>
          </p:cNvSpPr>
          <p:nvPr>
            <p:ph type="ftr" sz="quarter" idx="10"/>
          </p:nvPr>
        </p:nvSpPr>
        <p:spPr/>
        <p:txBody>
          <a:bodyPr/>
          <a:lstStyle/>
          <a:p>
            <a:pPr marL="0" marR="0" lvl="0" indent="0" defTabSz="914099" eaLnBrk="1" fontAlgn="auto" latinLnBrk="0" hangingPunct="1">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8/11/2016</a:t>
            </a:fld>
            <a:endParaRPr kumimoji="0" lang="en-US" sz="1800" b="0" i="0" u="none" strike="noStrike" kern="0" cap="none" spc="0" normalizeH="0" baseline="0" noProof="0" dirty="0">
              <a:ln>
                <a:noFill/>
              </a:ln>
              <a:solidFill>
                <a:prstClr val="black"/>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020240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When we overlay the Microsoft ecosystem into this</a:t>
            </a:r>
            <a:r>
              <a:rPr lang="en-US" baseline="0" dirty="0"/>
              <a:t> ALM framework, we see that Microsoft has several tools that can be used across the ALM lifecycle. There are also different targets for the deployments on premises. Full lifecycle from development to management.</a:t>
            </a:r>
          </a:p>
          <a:p>
            <a:endParaRPr lang="en-US" baseline="0" dirty="0"/>
          </a:p>
          <a:p>
            <a:r>
              <a:rPr lang="en-US" baseline="0" dirty="0"/>
              <a:t>&lt;&lt;CLICK&gt;&gt;</a:t>
            </a:r>
          </a:p>
          <a:p>
            <a:endParaRPr lang="en-US" baseline="0" dirty="0"/>
          </a:p>
          <a:p>
            <a:r>
              <a:rPr lang="en-US" baseline="0" dirty="0"/>
              <a:t>And cloud based environments hosted in Azure. These cloud based environments can also be a mix of PAAS and IAAS.</a:t>
            </a:r>
          </a:p>
          <a:p>
            <a:endParaRPr lang="en-US" baseline="0" dirty="0"/>
          </a:p>
          <a:p>
            <a:r>
              <a:rPr lang="en-US" baseline="0" dirty="0"/>
              <a:t>&lt;&lt;CLICK&gt;&gt;</a:t>
            </a:r>
          </a:p>
          <a:p>
            <a:endParaRPr lang="en-US" baseline="0" dirty="0"/>
          </a:p>
          <a:p>
            <a:r>
              <a:rPr lang="en-US" baseline="0" dirty="0"/>
              <a:t>CI specifically targets the Develop, Build, and Test, and we will be looking at that next.</a:t>
            </a:r>
          </a:p>
          <a:p>
            <a:endParaRPr lang="en-US" baseline="0" dirty="0"/>
          </a:p>
          <a:p>
            <a:endParaRPr lang="en-US" dirty="0"/>
          </a:p>
        </p:txBody>
      </p:sp>
      <p:sp>
        <p:nvSpPr>
          <p:cNvPr id="4" name="Footer Placeholder 3"/>
          <p:cNvSpPr>
            <a:spLocks noGrp="1"/>
          </p:cNvSpPr>
          <p:nvPr>
            <p:ph type="ftr" sz="quarter" idx="10"/>
          </p:nvPr>
        </p:nvSpPr>
        <p:spPr/>
        <p:txBody>
          <a:bodyPr/>
          <a:lstStyle/>
          <a:p>
            <a:pPr marL="0" marR="0" lvl="0" indent="0" defTabSz="914099" eaLnBrk="1" fontAlgn="auto" latinLnBrk="0" hangingPunct="1">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8/11/2016</a:t>
            </a:fld>
            <a:endParaRPr kumimoji="0" lang="en-US" sz="1800" b="0" i="0" u="none" strike="noStrike" kern="0" cap="none" spc="0" normalizeH="0" baseline="0" noProof="0" dirty="0">
              <a:ln>
                <a:noFill/>
              </a:ln>
              <a:solidFill>
                <a:prstClr val="black"/>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031581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nl-NL" dirty="0"/>
              <a:t>Demonstrates a full CI pipeline publishing</a:t>
            </a:r>
            <a:r>
              <a:rPr lang="nl-NL" baseline="0" dirty="0"/>
              <a:t> to Azure WebApps</a:t>
            </a:r>
            <a:endParaRPr lang="nl-NL"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817926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VSTS is </a:t>
            </a:r>
            <a:r>
              <a:rPr lang="en-US" baseline="0" dirty="0"/>
              <a:t>not the only tool out there for ALM and CI. There is a whole host of OSS and 3</a:t>
            </a:r>
            <a:r>
              <a:rPr lang="en-US" baseline="30000" dirty="0"/>
              <a:t>rd</a:t>
            </a:r>
            <a:r>
              <a:rPr lang="en-US" baseline="0" dirty="0"/>
              <a:t> party tooling that do the same things. Obviously we would like people to use VSTS, but the ultimate target is driving them to consume Azure. If they want to use other tooling, then that’s fine too.</a:t>
            </a:r>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263106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0" indent="0">
              <a:lnSpc>
                <a:spcPct val="100000"/>
              </a:lnSpc>
              <a:buNone/>
              <a:tabLst>
                <a:tab pos="0" algn="l"/>
              </a:tabLst>
              <a:defRPr/>
            </a:pPr>
            <a:r>
              <a:rPr lang="en-US" b="1" dirty="0">
                <a:latin typeface="Arial" charset="0"/>
                <a:cs typeface="Arial" charset="0"/>
              </a:rPr>
              <a:t>Title: </a:t>
            </a:r>
            <a:r>
              <a:rPr lang="en-US" dirty="0">
                <a:latin typeface="Arial" charset="0"/>
                <a:cs typeface="Arial" charset="0"/>
              </a:rPr>
              <a:t>Objectives</a:t>
            </a:r>
            <a:endParaRPr lang="en-US" b="1" dirty="0">
              <a:latin typeface="Arial" charset="0"/>
              <a:cs typeface="Arial" charset="0"/>
            </a:endParaRPr>
          </a:p>
          <a:p>
            <a:pPr marL="0" indent="0">
              <a:lnSpc>
                <a:spcPct val="100000"/>
              </a:lnSpc>
              <a:buNone/>
              <a:tabLst>
                <a:tab pos="0" algn="l"/>
              </a:tabLst>
              <a:defRPr/>
            </a:pPr>
            <a:r>
              <a:rPr lang="en-US" b="1" dirty="0">
                <a:latin typeface="Arial" charset="0"/>
                <a:cs typeface="Arial" charset="0"/>
              </a:rPr>
              <a:t>Length: </a:t>
            </a:r>
            <a:r>
              <a:rPr lang="en-US" dirty="0"/>
              <a:t>2 minutes</a:t>
            </a:r>
          </a:p>
          <a:p>
            <a:pPr marL="0" indent="0">
              <a:lnSpc>
                <a:spcPct val="100000"/>
              </a:lnSpc>
              <a:buNone/>
              <a:tabLst>
                <a:tab pos="0" algn="l"/>
              </a:tabLst>
              <a:defRPr/>
            </a:pPr>
            <a:r>
              <a:rPr lang="en-US" b="1" dirty="0"/>
              <a:t>Participant Notes: </a:t>
            </a:r>
            <a:endParaRPr lang="en-US" dirty="0"/>
          </a:p>
          <a:p>
            <a:r>
              <a:rPr lang="en-GB" dirty="0"/>
              <a:t>After completing this module, you will be able to:</a:t>
            </a:r>
          </a:p>
          <a:p>
            <a:pPr marL="171450" indent="-171450">
              <a:buFont typeface="Arial" panose="020B0604020202020204" pitchFamily="34" charset="0"/>
              <a:buChar char="•"/>
            </a:pPr>
            <a:r>
              <a:rPr lang="en-US" dirty="0"/>
              <a:t>Explain the options to enable a Continuous Integration environment on Microsoft Azure.</a:t>
            </a:r>
          </a:p>
          <a:p>
            <a:pPr marL="0" indent="0">
              <a:spcAft>
                <a:spcPts val="600"/>
              </a:spcAft>
              <a:buNone/>
            </a:pPr>
            <a:endParaRPr lang="en-US" dirty="0"/>
          </a:p>
          <a:p>
            <a:pPr marL="0" indent="0">
              <a:spcAft>
                <a:spcPts val="600"/>
              </a:spcAft>
              <a:buNone/>
            </a:pPr>
            <a:r>
              <a:rPr lang="en-US" dirty="0"/>
              <a:t>Make sure you address what this course will NOT cover based</a:t>
            </a:r>
            <a:r>
              <a:rPr lang="en-US" baseline="0" dirty="0"/>
              <a:t> on experience.</a:t>
            </a:r>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Date Placeholder 4"/>
          <p:cNvSpPr>
            <a:spLocks noGrp="1"/>
          </p:cNvSpPr>
          <p:nvPr>
            <p:ph type="dt" idx="11"/>
          </p:nvPr>
        </p:nvSpPr>
        <p:spPr/>
        <p:txBody>
          <a:bodyPr/>
          <a:lstStyle/>
          <a:p>
            <a:fld id="{DF95B085-9A9D-4465-9F32-577AE9763677}" type="datetime1">
              <a:rPr lang="en-US" smtClean="0"/>
              <a:t>8/11/2016</a:t>
            </a:fld>
            <a:endParaRPr lang="en-US" dirty="0"/>
          </a:p>
        </p:txBody>
      </p:sp>
      <p:sp>
        <p:nvSpPr>
          <p:cNvPr id="6" name="Footer Placeholder 5"/>
          <p:cNvSpPr>
            <a:spLocks noGrp="1"/>
          </p:cNvSpPr>
          <p:nvPr>
            <p:ph type="ftr" sz="quarter" idx="12"/>
          </p:nvPr>
        </p:nvSpPr>
        <p:spPr/>
        <p:txBody>
          <a:bodyPr/>
          <a:lstStyle/>
          <a:p>
            <a:r>
              <a:rPr lang="en-US" sz="400" dirty="0">
                <a:solidFill>
                  <a:srgbClr val="000000"/>
                </a:solidFill>
              </a:rPr>
              <a:t>© 2013 Microsoft Corporation. All rights reserved. Microsoft, Windows and other product names are or may be registered trademarks and/or trademarks in the U.S. and/or other countries.</a:t>
            </a:r>
          </a:p>
          <a:p>
            <a:r>
              <a:rPr lang="en-US" sz="4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solidFill>
                  <a:srgbClr val="000000"/>
                </a:solidFill>
              </a:rPr>
            </a:br>
            <a:r>
              <a:rPr lang="en-US" sz="400" dirty="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2</a:t>
            </a:fld>
            <a:endParaRPr lang="en-US" dirty="0"/>
          </a:p>
        </p:txBody>
      </p:sp>
      <p:sp>
        <p:nvSpPr>
          <p:cNvPr id="8" name="Rectangle 7"/>
          <p:cNvSpPr/>
          <p:nvPr/>
        </p:nvSpPr>
        <p:spPr>
          <a:xfrm>
            <a:off x="381000" y="971789"/>
            <a:ext cx="2971800" cy="784828"/>
          </a:xfrm>
          <a:prstGeom prst="rect">
            <a:avLst/>
          </a:prstGeom>
        </p:spPr>
        <p:txBody>
          <a:bodyPr wrap="square" lIns="91438" tIns="45719" rIns="91438" bIns="45719">
            <a:spAutoFit/>
          </a:bodyPr>
          <a:lstStyle/>
          <a:p>
            <a:pPr>
              <a:tabLst>
                <a:tab pos="0" algn="l"/>
              </a:tabLst>
              <a:defRPr/>
            </a:pPr>
            <a:r>
              <a:rPr lang="en-US" sz="900" b="1" dirty="0">
                <a:solidFill>
                  <a:srgbClr val="FF0000"/>
                </a:solidFill>
                <a:latin typeface="Arial" charset="0"/>
                <a:cs typeface="Arial" charset="0"/>
              </a:rPr>
              <a:t>Start Time xx:xx / Length: </a:t>
            </a:r>
            <a:r>
              <a:rPr lang="en-US" sz="900" b="1" dirty="0">
                <a:solidFill>
                  <a:srgbClr val="FF0000"/>
                </a:solidFill>
              </a:rPr>
              <a:t>2 minutes</a:t>
            </a:r>
          </a:p>
          <a:p>
            <a:pPr>
              <a:spcAft>
                <a:spcPts val="600"/>
              </a:spcAft>
            </a:pPr>
            <a:endParaRPr lang="en-US" sz="900" dirty="0">
              <a:solidFill>
                <a:srgbClr val="FF0000"/>
              </a:solidFill>
            </a:endParaRPr>
          </a:p>
          <a:p>
            <a:pPr>
              <a:spcAft>
                <a:spcPts val="600"/>
              </a:spcAft>
            </a:pPr>
            <a:r>
              <a:rPr lang="en-US" sz="900" dirty="0">
                <a:solidFill>
                  <a:srgbClr val="FF0000"/>
                </a:solidFill>
              </a:rPr>
              <a:t>Review the learning objectives.</a:t>
            </a:r>
          </a:p>
          <a:p>
            <a:pPr indent="228593">
              <a:spcAft>
                <a:spcPts val="600"/>
              </a:spcAft>
              <a:buFont typeface="Arial" pitchFamily="34" charset="0"/>
              <a:buChar char="•"/>
              <a:defRPr/>
            </a:pPr>
            <a:endParaRPr lang="en-US" sz="8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412238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In a heterogeneous</a:t>
            </a:r>
            <a:r>
              <a:rPr lang="en-US" baseline="0" dirty="0"/>
              <a:t>/open source environment, we see a different set of tools across the same landscape. Most of these tools are best of breed and used in most customers and partners today. Some of these tools, like Jenkins and </a:t>
            </a:r>
            <a:r>
              <a:rPr lang="en-US" baseline="0" dirty="0" err="1"/>
              <a:t>Gradle</a:t>
            </a:r>
            <a:r>
              <a:rPr lang="en-US" baseline="0" dirty="0"/>
              <a:t> are available in the Azure Marketplace. Tools not available in the Marketplace can be installed on Azure VMs and then used as usual within an on-</a:t>
            </a:r>
            <a:r>
              <a:rPr lang="en-US" baseline="0" dirty="0" err="1"/>
              <a:t>prem</a:t>
            </a:r>
            <a:r>
              <a:rPr lang="en-US" baseline="0" dirty="0"/>
              <a:t> data center. Most effort goes into connecting the different tools to support the CI process. Visual Studio Team Services is still interesting in this space, because it has a pluggable architecture. You can use VSTS to stich together a process involving GitHub as a repository, Maven as a build system, with deployment to Azure a test environment in Azure based on Linux. </a:t>
            </a:r>
            <a:endParaRPr lang="en-US" dirty="0"/>
          </a:p>
        </p:txBody>
      </p:sp>
      <p:sp>
        <p:nvSpPr>
          <p:cNvPr id="4" name="Footer Placeholder 3"/>
          <p:cNvSpPr>
            <a:spLocks noGrp="1"/>
          </p:cNvSpPr>
          <p:nvPr>
            <p:ph type="ftr" sz="quarter" idx="10"/>
          </p:nvPr>
        </p:nvSpPr>
        <p:spPr/>
        <p:txBody>
          <a:bodyPr/>
          <a:lstStyle/>
          <a:p>
            <a:pPr marL="0" marR="0" lvl="0" indent="0" defTabSz="914099" eaLnBrk="1" fontAlgn="auto" latinLnBrk="0" hangingPunct="1">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8/11/2016</a:t>
            </a:fld>
            <a:endParaRPr kumimoji="0" lang="en-US" sz="1800" b="0" i="0" u="none" strike="noStrike" kern="0" cap="none" spc="0" normalizeH="0" baseline="0" noProof="0" dirty="0">
              <a:ln>
                <a:noFill/>
              </a:ln>
              <a:solidFill>
                <a:prstClr val="black"/>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4133257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nl-NL" dirty="0"/>
              <a:t>Demonstrates</a:t>
            </a:r>
            <a:r>
              <a:rPr lang="nl-NL" baseline="0" dirty="0"/>
              <a:t> a heterogeneous CI pipeline, getting code from GitHub, building with Maven, and deploying to an Azure VM.</a:t>
            </a:r>
            <a:endParaRPr lang="nl-NL"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3899262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57148" indent="-57148">
              <a:spcAft>
                <a:spcPts val="600"/>
              </a:spcAft>
              <a:buNone/>
            </a:pPr>
            <a:r>
              <a:rPr lang="en-US" b="1" dirty="0">
                <a:latin typeface="Arial" charset="0"/>
                <a:cs typeface="Arial" charset="0"/>
              </a:rPr>
              <a:t>Title: </a:t>
            </a:r>
            <a:r>
              <a:rPr lang="en-US" dirty="0">
                <a:latin typeface="Arial" charset="0"/>
                <a:cs typeface="Arial" charset="0"/>
              </a:rPr>
              <a:t>Module Review</a:t>
            </a:r>
            <a:endParaRPr lang="en-US" b="1" dirty="0">
              <a:latin typeface="Arial" charset="0"/>
              <a:cs typeface="Arial" charset="0"/>
            </a:endParaRPr>
          </a:p>
          <a:p>
            <a:pPr marL="57148" indent="-57148">
              <a:spcAft>
                <a:spcPts val="600"/>
              </a:spcAft>
              <a:buNone/>
            </a:pPr>
            <a:r>
              <a:rPr lang="en-US" b="1" dirty="0">
                <a:latin typeface="Arial" charset="0"/>
                <a:cs typeface="Arial" charset="0"/>
              </a:rPr>
              <a:t>Length: </a:t>
            </a:r>
            <a:r>
              <a:rPr lang="en-US" dirty="0"/>
              <a:t>2 minutes</a:t>
            </a:r>
          </a:p>
          <a:p>
            <a:pPr marL="57148" indent="-57148">
              <a:spcAft>
                <a:spcPts val="600"/>
              </a:spcAft>
              <a:buNone/>
            </a:pPr>
            <a:r>
              <a:rPr lang="en-US" b="1" dirty="0"/>
              <a:t>Participant Notes:</a:t>
            </a:r>
          </a:p>
          <a:p>
            <a:pPr marL="57148" indent="-57148">
              <a:spcAft>
                <a:spcPts val="600"/>
              </a:spcAft>
              <a:buNone/>
            </a:pPr>
            <a:endParaRPr lang="en-US" dirty="0"/>
          </a:p>
          <a:p>
            <a:pPr marL="0" lvl="0" indent="0">
              <a:buNone/>
            </a:pPr>
            <a:r>
              <a:rPr lang="en-US" dirty="0"/>
              <a:t>In this module, you learned</a:t>
            </a:r>
            <a:r>
              <a:rPr lang="en-US" baseline="0" dirty="0"/>
              <a:t>:</a:t>
            </a:r>
          </a:p>
          <a:p>
            <a:pPr marL="171450" indent="-171450">
              <a:buFont typeface="Arial" panose="020B0604020202020204" pitchFamily="34" charset="0"/>
              <a:buChar char="•"/>
            </a:pPr>
            <a:r>
              <a:rPr lang="en-GB" dirty="0"/>
              <a:t>Different options to</a:t>
            </a:r>
            <a:r>
              <a:rPr lang="en-GB" baseline="0" dirty="0"/>
              <a:t> enable a Continuous Integration environment on Microsoft Azure.</a:t>
            </a:r>
            <a:endParaRPr lang="en-GB" dirty="0"/>
          </a:p>
          <a:p>
            <a:pPr marL="0" lvl="0" indent="0">
              <a:buNone/>
            </a:pPr>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Date Placeholder 4"/>
          <p:cNvSpPr>
            <a:spLocks noGrp="1"/>
          </p:cNvSpPr>
          <p:nvPr>
            <p:ph type="dt" idx="11"/>
          </p:nvPr>
        </p:nvSpPr>
        <p:spPr/>
        <p:txBody>
          <a:bodyPr/>
          <a:lstStyle/>
          <a:p>
            <a:fld id="{6C8EC2F5-2AA2-4D68-83C2-180A4CA4A646}" type="datetime1">
              <a:rPr lang="en-US" smtClean="0"/>
              <a:t>8/11/2016</a:t>
            </a:fld>
            <a:endParaRPr lang="en-US" dirty="0"/>
          </a:p>
        </p:txBody>
      </p:sp>
      <p:sp>
        <p:nvSpPr>
          <p:cNvPr id="6" name="Footer Placeholder 5"/>
          <p:cNvSpPr>
            <a:spLocks noGrp="1"/>
          </p:cNvSpPr>
          <p:nvPr>
            <p:ph type="ftr" sz="quarter" idx="12"/>
          </p:nvPr>
        </p:nvSpPr>
        <p:spPr/>
        <p:txBody>
          <a:bodyPr/>
          <a:lstStyle/>
          <a:p>
            <a:r>
              <a:rPr lang="en-US" dirty="0">
                <a:solidFill>
                  <a:srgbClr val="000000"/>
                </a:solidFill>
              </a:rPr>
              <a:t>© 2013 Microsoft Corporation. All rights reserved. Microsoft, Windows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24</a:t>
            </a:fld>
            <a:endParaRPr lang="en-US" dirty="0"/>
          </a:p>
        </p:txBody>
      </p:sp>
      <p:sp>
        <p:nvSpPr>
          <p:cNvPr id="8" name="Rectangle 7"/>
          <p:cNvSpPr/>
          <p:nvPr/>
        </p:nvSpPr>
        <p:spPr>
          <a:xfrm>
            <a:off x="381000" y="971788"/>
            <a:ext cx="2971800" cy="1348061"/>
          </a:xfrm>
          <a:prstGeom prst="rect">
            <a:avLst/>
          </a:prstGeom>
        </p:spPr>
        <p:txBody>
          <a:bodyPr wrap="square">
            <a:spAutoFit/>
          </a:bodyPr>
          <a:lstStyle/>
          <a:p>
            <a:pPr marL="57148" indent="-57148">
              <a:spcAft>
                <a:spcPts val="600"/>
              </a:spcAft>
              <a:buNone/>
            </a:pPr>
            <a:r>
              <a:rPr lang="en-US" sz="900" b="1" dirty="0">
                <a:solidFill>
                  <a:srgbClr val="FF0000"/>
                </a:solidFill>
                <a:latin typeface="Arial" charset="0"/>
                <a:cs typeface="Arial" charset="0"/>
              </a:rPr>
              <a:t>Start Time xx:xx / Length: </a:t>
            </a:r>
            <a:r>
              <a:rPr lang="en-US" sz="900" b="1" dirty="0">
                <a:solidFill>
                  <a:srgbClr val="FF0000"/>
                </a:solidFill>
              </a:rPr>
              <a:t>2 minutes</a:t>
            </a:r>
          </a:p>
          <a:p>
            <a:pPr marL="114300" lvl="0" indent="-114300">
              <a:lnSpc>
                <a:spcPct val="90000"/>
              </a:lnSpc>
              <a:spcAft>
                <a:spcPts val="333"/>
              </a:spcAft>
              <a:defRPr/>
            </a:pPr>
            <a:endParaRPr lang="en-US" sz="900" dirty="0">
              <a:solidFill>
                <a:srgbClr val="FF0000"/>
              </a:solidFill>
            </a:endParaRPr>
          </a:p>
          <a:p>
            <a:pPr lvl="0"/>
            <a:r>
              <a:rPr lang="en-US" sz="900" dirty="0">
                <a:solidFill>
                  <a:srgbClr val="FF0000"/>
                </a:solidFill>
              </a:rPr>
              <a:t>Review the objectives for this module. </a:t>
            </a:r>
          </a:p>
          <a:p>
            <a:pPr lvl="0"/>
            <a:endParaRPr lang="en-US" sz="900" dirty="0">
              <a:solidFill>
                <a:srgbClr val="FF0000"/>
              </a:solidFill>
            </a:endParaRPr>
          </a:p>
          <a:p>
            <a:r>
              <a:rPr lang="en-US" sz="900" dirty="0">
                <a:solidFill>
                  <a:srgbClr val="FF0000"/>
                </a:solidFill>
              </a:rPr>
              <a:t>Ask participants to use the </a:t>
            </a:r>
            <a:r>
              <a:rPr lang="en-US" sz="900" b="1" dirty="0">
                <a:solidFill>
                  <a:srgbClr val="FF0000"/>
                </a:solidFill>
              </a:rPr>
              <a:t>Text </a:t>
            </a:r>
            <a:r>
              <a:rPr lang="en-US" sz="900" dirty="0">
                <a:solidFill>
                  <a:srgbClr val="FF0000"/>
                </a:solidFill>
              </a:rPr>
              <a:t>tool to write on the screen if they had any questions about the module.  </a:t>
            </a:r>
          </a:p>
          <a:p>
            <a:pPr fontAlgn="auto">
              <a:spcBef>
                <a:spcPts val="0"/>
              </a:spcBef>
              <a:spcAft>
                <a:spcPts val="600"/>
              </a:spcAft>
              <a:defRPr/>
            </a:pPr>
            <a:endParaRPr lang="en-US" sz="800" dirty="0">
              <a:solidFill>
                <a:srgbClr val="FF0000"/>
              </a:solidFill>
              <a:latin typeface="Arial" pitchFamily="34" charset="0"/>
              <a:cs typeface="Arial" pitchFamily="34" charset="0"/>
            </a:endParaRPr>
          </a:p>
          <a:p>
            <a:pPr indent="228600" fontAlgn="auto">
              <a:spcBef>
                <a:spcPts val="0"/>
              </a:spcBef>
              <a:spcAft>
                <a:spcPts val="600"/>
              </a:spcAft>
              <a:buFont typeface="Arial" pitchFamily="34" charset="0"/>
              <a:buChar char="•"/>
              <a:defRPr/>
            </a:pPr>
            <a:endParaRPr lang="en-US" sz="8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506787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If you look</a:t>
            </a:r>
            <a:r>
              <a:rPr lang="en-US" baseline="0" dirty="0"/>
              <a:t> for definitions of CI, you’ll find quite a few. All these are all very similar, but the most concise one is t</a:t>
            </a:r>
            <a:r>
              <a:rPr lang="en-US" dirty="0"/>
              <a:t>his definition</a:t>
            </a:r>
            <a:r>
              <a:rPr lang="en-US" baseline="0" dirty="0"/>
              <a:t> by </a:t>
            </a:r>
            <a:r>
              <a:rPr lang="en-US" baseline="0" dirty="0" err="1"/>
              <a:t>ThoughtWorks</a:t>
            </a:r>
            <a:r>
              <a:rPr lang="en-US" baseline="0" dirty="0"/>
              <a:t>. The term Continuous Integration was first used in 1991 by Grady </a:t>
            </a:r>
            <a:r>
              <a:rPr lang="en-US" baseline="0" dirty="0" err="1"/>
              <a:t>Booch</a:t>
            </a:r>
            <a:r>
              <a:rPr lang="en-US" baseline="0" dirty="0"/>
              <a:t> in his book Object Oriented Design. Grady argued that when working with a team on a large codebase, you should not integrate large amounts of code in a big bang. Because of changes made by others during the same timeframe, you can end up with integration issues that break the build. The longer you wait, the more changes may have happened in the mean time. Going back and fixing such issues is usually a time consuming process. By checking-in and building frequently, integration issues are less likely, and because there are no huge changes, the issues are also easier to fix. The ultimate goal is a smoother development process with higher quality code.</a:t>
            </a:r>
            <a:endParaRPr lang="nl-NL"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995563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CI revolves around 10 principles.</a:t>
            </a:r>
            <a:r>
              <a:rPr lang="en-US" baseline="0" dirty="0"/>
              <a:t> The first three are centered around code and check-in. The first one “maintain a code repository” is like kicking in an open door. Even if you are a one man team you still need a repository to safely store your code. With a team it becomes even more important of course, because you need to see what your team mates have done. This ties directly into the second principle: “Everyone commits to the baseline every day”. This ensures changes are quickly visible for all coders on the team, so you don’t run the risk that you are building against weeks old code, and that when you finally check-in, you code breaks the build. That logically leads to the third principle: “Every commit (to baseline) should be built.”, because that ensures the build is indeed not broken when someone commits a new piece of code.</a:t>
            </a:r>
            <a:endParaRPr lang="nl-NL"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52415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The next set of principles</a:t>
            </a:r>
            <a:r>
              <a:rPr lang="en-US" baseline="0" dirty="0"/>
              <a:t> zooms in on the build itself. As said, every commit to the baseline should be built. That only works well if you automate the build upon check-in. Hence the principle “Automate the build”. But building in itself is not enough. That ensures all the pieces of code fit together, but it doesn’t ensure the functionality isn’t affected aversely by the newly checked in code. The principle “Make the build self-testing” tackles this issue, by adding automated tests that are run once a build is complete. The results of the build and test should be available to everyone, so everyone on the team can see if something went wrong, and if so who caused it (and should fix it). This may involve multiple people, especially if something broke because someone was working on code that has a dependency on which someone else was working on. This brings us to the fourth principle on this slide: “Keep the build fast.” If the build is done on every commit to baseline, builds will run frequently, so that is one reason to keep the build fast. However, the second reason is that the feedback loop from the results of the build is really important. If it takes a day to build, the feedback takes too long to incorporate, and developers are already way further in the process to make the feedback useful.</a:t>
            </a:r>
            <a:endParaRPr lang="nl-NL"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596265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The last set of principles has to</a:t>
            </a:r>
            <a:r>
              <a:rPr lang="en-US" baseline="0" dirty="0"/>
              <a:t> do with the delivery. The first principle “Make it easy to get the latest deliverables.” is twofold. On the one hand this is about being able to get the latest code easily. This principle is upheld by using a shared repository. It is good practice for everyone on the team to get the latest version from the repository regularly. On the other hand this is about being able to get the built application to (other) stakeholders and testers, so they can work with it in various ways. For instance operations people being able to test deployment to production. That leads to the next principle “Test in a clone of the production environment.”, which minimizes the risk that final deployment to production fails. If you’ve done that 100 times already, the chance of it not working the next time, is remote. The best way to ensure deployments will always succeed is by automating it. That way human error is minimized, and deployment is quick. The automated deployment doesn’t necessarily have to be to production, but that is what happens with Continuous Deployment. CD is outside the scope of this session.</a:t>
            </a:r>
            <a:endParaRPr lang="nl-NL"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306613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If you apply the principles discussed, you</a:t>
            </a:r>
            <a:r>
              <a:rPr lang="en-US" baseline="0" dirty="0"/>
              <a:t> get a process that looks like this. Developers write code, which they check-in. That kicks off a build, which is subsequently tested. The results of the build and build verification are then sent back to the developers, so they can act on the issues.</a:t>
            </a:r>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950965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Most of</a:t>
            </a:r>
            <a:r>
              <a:rPr lang="en-US" baseline="0" dirty="0"/>
              <a:t> the benefits have already come to pass when we looked at the principles, and much boils down to detecting integration issues early.  And because we detect these issues early, reverting to a state that builds well, means we don’t have to lose or modify a lot of changes. This way developer productivity remains high, because it is not hampered by fixing integration issues. Anytime a build completes a build is available for testing, this build can potentially be used for demo purposes and release. This either enables you to demo upcoming features, and quickly deploy new features. Finally if you frequently check-in code, you must ensure it works well with all its dependencies. This favors code that is modular and often less complex. That isn’t always a guarantee of course, but developers adhering to this have a smoother CI experience.</a:t>
            </a:r>
            <a:endParaRPr lang="nl-NL"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619798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As mentioned automated</a:t>
            </a:r>
            <a:r>
              <a:rPr lang="en-US" baseline="0" dirty="0"/>
              <a:t> testing is very important to CI. There are multiple types of tests that you can perform, as is discussed in the session on automated testing, but Unit Testing in particular is almost a requirement for CI. I assume you all know what Unit Testing is, so I’m not going to explain that. I will focus on the best practices for Unit Testing.</a:t>
            </a:r>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6010981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334894025"/>
      </p:ext>
    </p:extLst>
  </p:cSld>
  <p:clrMapOvr>
    <a:masterClrMapping/>
  </p:clrMapOvr>
  <p:transition>
    <p:fade/>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1664982421"/>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859927"/>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618460213"/>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3768308941"/>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907803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5508440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3546513670"/>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90988914"/>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5625956"/>
      </p:ext>
    </p:extLst>
  </p:cSld>
  <p:clrMapOvr>
    <a:masterClrMapping/>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1635794774"/>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3211410236"/>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1740571989"/>
      </p:ext>
    </p:extLst>
  </p:cSld>
  <p:clrMap bg1="dk1" tx1="lt1" bg2="dk2" tx2="lt2" accent1="accent1" accent2="accent2" accent3="accent3" accent4="accent4" accent5="accent5" accent6="accent6" hlink="hlink" folHlink="folHlink"/>
  <p:sldLayoutIdLst>
    <p:sldLayoutId id="2147484582" r:id="rId1"/>
    <p:sldLayoutId id="2147484583" r:id="rId2"/>
    <p:sldLayoutId id="2147484584" r:id="rId3"/>
    <p:sldLayoutId id="2147484585" r:id="rId4"/>
    <p:sldLayoutId id="2147484586" r:id="rId5"/>
    <p:sldLayoutId id="2147484587" r:id="rId6"/>
    <p:sldLayoutId id="2147484588" r:id="rId7"/>
    <p:sldLayoutId id="2147484589" r:id="rId8"/>
    <p:sldLayoutId id="2147484590" r:id="rId9"/>
    <p:sldLayoutId id="2147484591" r:id="rId10"/>
    <p:sldLayoutId id="2147484592" r:id="rId11"/>
  </p:sldLayoutIdLst>
  <p:transition>
    <p:fade/>
  </p:transition>
  <p:hf sldNum="0" hdr="0" ft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13" Type="http://schemas.microsoft.com/office/2007/relationships/hdphoto" Target="../media/hdphoto1.wdp"/><Relationship Id="rId18" Type="http://schemas.openxmlformats.org/officeDocument/2006/relationships/image" Target="../media/image26.emf"/><Relationship Id="rId3" Type="http://schemas.openxmlformats.org/officeDocument/2006/relationships/image" Target="../media/image13.png"/><Relationship Id="rId21" Type="http://schemas.openxmlformats.org/officeDocument/2006/relationships/image" Target="../media/image29.emf"/><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5.emf"/><Relationship Id="rId2" Type="http://schemas.openxmlformats.org/officeDocument/2006/relationships/notesSlide" Target="../notesSlides/notesSlide17.xml"/><Relationship Id="rId16" Type="http://schemas.openxmlformats.org/officeDocument/2006/relationships/image" Target="../media/image24.emf"/><Relationship Id="rId20" Type="http://schemas.openxmlformats.org/officeDocument/2006/relationships/image" Target="../media/image28.emf"/><Relationship Id="rId1" Type="http://schemas.openxmlformats.org/officeDocument/2006/relationships/slideLayout" Target="../slideLayouts/slideLayout4.xml"/><Relationship Id="rId6" Type="http://schemas.openxmlformats.org/officeDocument/2006/relationships/image" Target="../media/image16.emf"/><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3.emf"/><Relationship Id="rId10" Type="http://schemas.openxmlformats.org/officeDocument/2006/relationships/image" Target="../media/image20.png"/><Relationship Id="rId19" Type="http://schemas.openxmlformats.org/officeDocument/2006/relationships/image" Target="../media/image27.emf"/><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38.png"/><Relationship Id="rId18" Type="http://schemas.openxmlformats.org/officeDocument/2006/relationships/image" Target="../media/image42.png"/><Relationship Id="rId26" Type="http://schemas.openxmlformats.org/officeDocument/2006/relationships/image" Target="../media/image49.png"/><Relationship Id="rId3" Type="http://schemas.openxmlformats.org/officeDocument/2006/relationships/image" Target="../media/image30.png"/><Relationship Id="rId21" Type="http://schemas.openxmlformats.org/officeDocument/2006/relationships/image" Target="../media/image44.png"/><Relationship Id="rId34" Type="http://schemas.openxmlformats.org/officeDocument/2006/relationships/image" Target="../media/image57.png"/><Relationship Id="rId7" Type="http://schemas.openxmlformats.org/officeDocument/2006/relationships/image" Target="../media/image34.png"/><Relationship Id="rId12" Type="http://schemas.microsoft.com/office/2007/relationships/hdphoto" Target="../media/hdphoto3.wdp"/><Relationship Id="rId17" Type="http://schemas.openxmlformats.org/officeDocument/2006/relationships/image" Target="../media/image41.png"/><Relationship Id="rId25" Type="http://schemas.openxmlformats.org/officeDocument/2006/relationships/image" Target="../media/image48.png"/><Relationship Id="rId33" Type="http://schemas.openxmlformats.org/officeDocument/2006/relationships/image" Target="../media/image56.png"/><Relationship Id="rId2" Type="http://schemas.openxmlformats.org/officeDocument/2006/relationships/notesSlide" Target="../notesSlides/notesSlide20.xml"/><Relationship Id="rId16" Type="http://schemas.openxmlformats.org/officeDocument/2006/relationships/image" Target="../media/image40.png"/><Relationship Id="rId20" Type="http://schemas.openxmlformats.org/officeDocument/2006/relationships/image" Target="../media/image43.png"/><Relationship Id="rId29" Type="http://schemas.openxmlformats.org/officeDocument/2006/relationships/image" Target="../media/image52.png"/><Relationship Id="rId1" Type="http://schemas.openxmlformats.org/officeDocument/2006/relationships/slideLayout" Target="../slideLayouts/slideLayout4.xml"/><Relationship Id="rId6" Type="http://schemas.openxmlformats.org/officeDocument/2006/relationships/image" Target="../media/image33.png"/><Relationship Id="rId11" Type="http://schemas.openxmlformats.org/officeDocument/2006/relationships/image" Target="../media/image37.png"/><Relationship Id="rId24" Type="http://schemas.openxmlformats.org/officeDocument/2006/relationships/image" Target="../media/image47.png"/><Relationship Id="rId32" Type="http://schemas.openxmlformats.org/officeDocument/2006/relationships/image" Target="../media/image55.png"/><Relationship Id="rId5" Type="http://schemas.openxmlformats.org/officeDocument/2006/relationships/image" Target="../media/image32.png"/><Relationship Id="rId15" Type="http://schemas.openxmlformats.org/officeDocument/2006/relationships/image" Target="../media/image39.emf"/><Relationship Id="rId23" Type="http://schemas.openxmlformats.org/officeDocument/2006/relationships/image" Target="../media/image46.png"/><Relationship Id="rId28" Type="http://schemas.openxmlformats.org/officeDocument/2006/relationships/image" Target="../media/image51.png"/><Relationship Id="rId36" Type="http://schemas.openxmlformats.org/officeDocument/2006/relationships/image" Target="../media/image58.png"/><Relationship Id="rId10" Type="http://schemas.microsoft.com/office/2007/relationships/hdphoto" Target="../media/hdphoto2.wdp"/><Relationship Id="rId19" Type="http://schemas.openxmlformats.org/officeDocument/2006/relationships/image" Target="../media/image12.png"/><Relationship Id="rId31" Type="http://schemas.openxmlformats.org/officeDocument/2006/relationships/image" Target="../media/image54.png"/><Relationship Id="rId4" Type="http://schemas.openxmlformats.org/officeDocument/2006/relationships/image" Target="../media/image31.png"/><Relationship Id="rId9" Type="http://schemas.openxmlformats.org/officeDocument/2006/relationships/image" Target="../media/image36.png"/><Relationship Id="rId14" Type="http://schemas.microsoft.com/office/2007/relationships/hdphoto" Target="../media/hdphoto4.wdp"/><Relationship Id="rId22" Type="http://schemas.openxmlformats.org/officeDocument/2006/relationships/image" Target="../media/image45.png"/><Relationship Id="rId27" Type="http://schemas.openxmlformats.org/officeDocument/2006/relationships/image" Target="../media/image50.png"/><Relationship Id="rId30" Type="http://schemas.openxmlformats.org/officeDocument/2006/relationships/image" Target="../media/image53.png"/><Relationship Id="rId35" Type="http://schemas.microsoft.com/office/2007/relationships/hdphoto" Target="../media/hdphoto5.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 Id="rId9"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Continuous Integration</a:t>
            </a:r>
          </a:p>
        </p:txBody>
      </p:sp>
      <p:sp>
        <p:nvSpPr>
          <p:cNvPr id="7" name="Text Placeholder 6"/>
          <p:cNvSpPr>
            <a:spLocks noGrp="1"/>
          </p:cNvSpPr>
          <p:nvPr>
            <p:ph type="body" sz="quarter" idx="11"/>
          </p:nvPr>
        </p:nvSpPr>
        <p:spPr/>
        <p:txBody>
          <a:bodyPr/>
          <a:lstStyle/>
          <a:p>
            <a:endParaRPr lang="en-US"/>
          </a:p>
        </p:txBody>
      </p:sp>
      <p:sp>
        <p:nvSpPr>
          <p:cNvPr id="8" name="Text Placeholder 7"/>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27867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CI Benefits</a:t>
            </a:r>
            <a:endParaRPr lang="nl-NL" dirty="0"/>
          </a:p>
        </p:txBody>
      </p:sp>
      <p:sp>
        <p:nvSpPr>
          <p:cNvPr id="3" name="Text Placeholder 2"/>
          <p:cNvSpPr>
            <a:spLocks noGrp="1"/>
          </p:cNvSpPr>
          <p:nvPr>
            <p:ph sz="quarter" idx="10"/>
          </p:nvPr>
        </p:nvSpPr>
        <p:spPr/>
        <p:txBody>
          <a:bodyPr/>
          <a:lstStyle/>
          <a:p>
            <a:r>
              <a:rPr lang="en-US" dirty="0"/>
              <a:t>Integration issues are detected early</a:t>
            </a:r>
          </a:p>
          <a:p>
            <a:r>
              <a:rPr lang="en-US" dirty="0"/>
              <a:t>Few changes lost when reverting to a previous state</a:t>
            </a:r>
          </a:p>
          <a:p>
            <a:r>
              <a:rPr lang="en-US" dirty="0"/>
              <a:t>Always a current build for test/demo/release</a:t>
            </a:r>
          </a:p>
          <a:p>
            <a:r>
              <a:rPr lang="en-US" dirty="0"/>
              <a:t>Frequent check-ins favors modular, less complex code</a:t>
            </a:r>
            <a:endParaRPr lang="nl-NL" dirty="0"/>
          </a:p>
        </p:txBody>
      </p:sp>
    </p:spTree>
    <p:extLst>
      <p:ext uri="{BB962C8B-B14F-4D97-AF65-F5344CB8AC3E}">
        <p14:creationId xmlns:p14="http://schemas.microsoft.com/office/powerpoint/2010/main" val="25201870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endParaRPr lang="nl-NL" dirty="0"/>
          </a:p>
        </p:txBody>
      </p:sp>
    </p:spTree>
    <p:extLst>
      <p:ext uri="{BB962C8B-B14F-4D97-AF65-F5344CB8AC3E}">
        <p14:creationId xmlns:p14="http://schemas.microsoft.com/office/powerpoint/2010/main" val="405524023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Keep it simple, stupid</a:t>
            </a:r>
            <a:endParaRPr lang="nl-NL" dirty="0"/>
          </a:p>
        </p:txBody>
      </p:sp>
      <p:sp>
        <p:nvSpPr>
          <p:cNvPr id="3" name="Text Placeholder 2"/>
          <p:cNvSpPr>
            <a:spLocks noGrp="1"/>
          </p:cNvSpPr>
          <p:nvPr>
            <p:ph sz="quarter" idx="10"/>
          </p:nvPr>
        </p:nvSpPr>
        <p:spPr>
          <a:xfrm>
            <a:off x="268288" y="1398397"/>
            <a:ext cx="11542503" cy="5423023"/>
          </a:xfrm>
        </p:spPr>
        <p:txBody>
          <a:bodyPr/>
          <a:lstStyle/>
          <a:p>
            <a:r>
              <a:rPr lang="en-US" sz="3600" dirty="0"/>
              <a:t>Test one thing in one test case</a:t>
            </a:r>
          </a:p>
          <a:p>
            <a:pPr lvl="2"/>
            <a:r>
              <a:rPr lang="en-US" sz="2800" dirty="0"/>
              <a:t>A test must fail for one reason only (single assert)</a:t>
            </a:r>
          </a:p>
          <a:p>
            <a:r>
              <a:rPr lang="en-US" sz="3600" dirty="0"/>
              <a:t>Use isolated test cases</a:t>
            </a:r>
          </a:p>
          <a:p>
            <a:pPr lvl="2"/>
            <a:r>
              <a:rPr lang="en-US" sz="2800" dirty="0"/>
              <a:t>No dependencies between test cases</a:t>
            </a:r>
          </a:p>
          <a:p>
            <a:pPr lvl="2"/>
            <a:r>
              <a:rPr lang="en-US" sz="2800" dirty="0"/>
              <a:t>Makes order of test execution changeable</a:t>
            </a:r>
          </a:p>
          <a:p>
            <a:r>
              <a:rPr lang="en-US" sz="3600" dirty="0"/>
              <a:t>Use descriptive messages in assertions</a:t>
            </a:r>
          </a:p>
          <a:p>
            <a:pPr lvl="2"/>
            <a:r>
              <a:rPr lang="en-US" sz="2800" dirty="0"/>
              <a:t>Keep it simple and clear about what failed</a:t>
            </a:r>
          </a:p>
          <a:p>
            <a:r>
              <a:rPr lang="en-US" sz="3600" dirty="0"/>
              <a:t>Name tests clearly and consistently</a:t>
            </a:r>
          </a:p>
          <a:p>
            <a:pPr lvl="2"/>
            <a:r>
              <a:rPr lang="en-US" sz="2800" dirty="0"/>
              <a:t>Immediately tells you what failed</a:t>
            </a:r>
          </a:p>
          <a:p>
            <a:pPr lvl="2"/>
            <a:r>
              <a:rPr lang="en-US" sz="2800" dirty="0"/>
              <a:t>Increases maintainability</a:t>
            </a:r>
          </a:p>
        </p:txBody>
      </p:sp>
    </p:spTree>
    <p:extLst>
      <p:ext uri="{BB962C8B-B14F-4D97-AF65-F5344CB8AC3E}">
        <p14:creationId xmlns:p14="http://schemas.microsoft.com/office/powerpoint/2010/main" val="261183215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Focus on clarity and maintainability</a:t>
            </a:r>
            <a:endParaRPr lang="nl-NL" dirty="0"/>
          </a:p>
        </p:txBody>
      </p:sp>
      <p:sp>
        <p:nvSpPr>
          <p:cNvPr id="3" name="Text Placeholder 2"/>
          <p:cNvSpPr>
            <a:spLocks noGrp="1"/>
          </p:cNvSpPr>
          <p:nvPr>
            <p:ph sz="quarter" idx="10"/>
          </p:nvPr>
        </p:nvSpPr>
        <p:spPr>
          <a:xfrm>
            <a:off x="268288" y="1398397"/>
            <a:ext cx="11542503" cy="4825937"/>
          </a:xfrm>
        </p:spPr>
        <p:txBody>
          <a:bodyPr/>
          <a:lstStyle/>
          <a:p>
            <a:r>
              <a:rPr lang="en-US" sz="3200" dirty="0"/>
              <a:t>Use the arrange-act-assert test structure</a:t>
            </a:r>
          </a:p>
          <a:p>
            <a:pPr lvl="2"/>
            <a:r>
              <a:rPr lang="en-US" sz="2400" dirty="0"/>
              <a:t>Always using the same structure improves readability and maintainability</a:t>
            </a:r>
            <a:endParaRPr lang="nl-NL" sz="2400" dirty="0"/>
          </a:p>
          <a:p>
            <a:r>
              <a:rPr lang="nl-NL" sz="3200" dirty="0"/>
              <a:t>Use parameterized tests</a:t>
            </a:r>
          </a:p>
          <a:p>
            <a:pPr lvl="2"/>
            <a:r>
              <a:rPr lang="en-US" sz="2400" dirty="0"/>
              <a:t>Avoids code duplication</a:t>
            </a:r>
          </a:p>
          <a:p>
            <a:pPr lvl="2"/>
            <a:r>
              <a:rPr lang="en-US" sz="2400" dirty="0"/>
              <a:t>Easier to use data provided by the business</a:t>
            </a:r>
            <a:endParaRPr lang="nl-NL" sz="2400" dirty="0"/>
          </a:p>
          <a:p>
            <a:r>
              <a:rPr lang="en-US" sz="3200" dirty="0"/>
              <a:t>Avoid expected exception tests</a:t>
            </a:r>
          </a:p>
          <a:p>
            <a:pPr lvl="2"/>
            <a:r>
              <a:rPr lang="en-US" sz="2400" dirty="0"/>
              <a:t>Exception may not be thrown (from) where you expect it</a:t>
            </a:r>
            <a:endParaRPr lang="nl-NL" sz="2400" dirty="0"/>
          </a:p>
          <a:p>
            <a:r>
              <a:rPr lang="nl-NL" sz="3200" dirty="0"/>
              <a:t>Use mocks and stubs where appropriate</a:t>
            </a:r>
          </a:p>
          <a:p>
            <a:pPr lvl="2"/>
            <a:r>
              <a:rPr lang="en-US" sz="2400" dirty="0"/>
              <a:t>Mocks/Stubs minimize dependency between classes</a:t>
            </a:r>
          </a:p>
          <a:p>
            <a:pPr lvl="2"/>
            <a:r>
              <a:rPr lang="en-US" sz="2400" dirty="0"/>
              <a:t>Avoids test error because other classes fail</a:t>
            </a:r>
            <a:endParaRPr lang="nl-NL" sz="2400" dirty="0"/>
          </a:p>
        </p:txBody>
      </p:sp>
    </p:spTree>
    <p:extLst>
      <p:ext uri="{BB962C8B-B14F-4D97-AF65-F5344CB8AC3E}">
        <p14:creationId xmlns:p14="http://schemas.microsoft.com/office/powerpoint/2010/main" val="348542900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 a steady process</a:t>
            </a:r>
            <a:endParaRPr lang="nl-NL" dirty="0"/>
          </a:p>
        </p:txBody>
      </p:sp>
      <p:sp>
        <p:nvSpPr>
          <p:cNvPr id="3" name="Text Placeholder 2"/>
          <p:cNvSpPr>
            <a:spLocks noGrp="1"/>
          </p:cNvSpPr>
          <p:nvPr>
            <p:ph sz="quarter" idx="10"/>
          </p:nvPr>
        </p:nvSpPr>
        <p:spPr/>
        <p:txBody>
          <a:bodyPr/>
          <a:lstStyle/>
          <a:p>
            <a:r>
              <a:rPr lang="en-US" dirty="0"/>
              <a:t>Before making changes ensure all tests pass</a:t>
            </a:r>
          </a:p>
          <a:p>
            <a:r>
              <a:rPr lang="en-US" dirty="0"/>
              <a:t>Fix bugs identified by a unit test before moving on</a:t>
            </a:r>
          </a:p>
          <a:p>
            <a:r>
              <a:rPr lang="nl-NL" dirty="0"/>
              <a:t>Measure code coverage to find missing test cases</a:t>
            </a:r>
          </a:p>
          <a:p>
            <a:endParaRPr lang="nl-NL" dirty="0"/>
          </a:p>
        </p:txBody>
      </p:sp>
    </p:spTree>
    <p:extLst>
      <p:ext uri="{BB962C8B-B14F-4D97-AF65-F5344CB8AC3E}">
        <p14:creationId xmlns:p14="http://schemas.microsoft.com/office/powerpoint/2010/main" val="19735286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Mocks versus stubs (and dummies or fakes)</a:t>
            </a:r>
            <a:endParaRPr lang="nl-NL" sz="4800" dirty="0"/>
          </a:p>
        </p:txBody>
      </p:sp>
      <p:sp>
        <p:nvSpPr>
          <p:cNvPr id="3" name="Text Placeholder 2"/>
          <p:cNvSpPr>
            <a:spLocks noGrp="1"/>
          </p:cNvSpPr>
          <p:nvPr>
            <p:ph sz="quarter" idx="10"/>
          </p:nvPr>
        </p:nvSpPr>
        <p:spPr/>
        <p:txBody>
          <a:bodyPr/>
          <a:lstStyle/>
          <a:p>
            <a:r>
              <a:rPr lang="en-US"/>
              <a:t>More commonly known as test doubles</a:t>
            </a:r>
          </a:p>
          <a:p>
            <a:r>
              <a:rPr lang="en-US"/>
              <a:t>Dummies are mostly objects to carry data</a:t>
            </a:r>
            <a:endParaRPr lang="nl-NL"/>
          </a:p>
          <a:p>
            <a:r>
              <a:rPr lang="en-US"/>
              <a:t>Stubs provide precanned response</a:t>
            </a:r>
          </a:p>
          <a:p>
            <a:r>
              <a:rPr lang="en-US"/>
              <a:t>Fakes are actual (simplified) implementations</a:t>
            </a:r>
          </a:p>
          <a:p>
            <a:r>
              <a:rPr lang="en-US"/>
              <a:t>Mocks test on expected behavior</a:t>
            </a:r>
          </a:p>
          <a:p>
            <a:pPr lvl="2"/>
            <a:r>
              <a:rPr lang="en-US"/>
              <a:t>Created with mock framework to which you specify behavior</a:t>
            </a:r>
            <a:endParaRPr lang="en-US" dirty="0"/>
          </a:p>
        </p:txBody>
      </p:sp>
    </p:spTree>
    <p:extLst>
      <p:ext uri="{BB962C8B-B14F-4D97-AF65-F5344CB8AC3E}">
        <p14:creationId xmlns:p14="http://schemas.microsoft.com/office/powerpoint/2010/main" val="365179521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Unit Testing</a:t>
            </a:r>
            <a:endParaRPr lang="nl-NL" dirty="0"/>
          </a:p>
        </p:txBody>
      </p:sp>
    </p:spTree>
    <p:extLst>
      <p:ext uri="{BB962C8B-B14F-4D97-AF65-F5344CB8AC3E}">
        <p14:creationId xmlns:p14="http://schemas.microsoft.com/office/powerpoint/2010/main" val="13556516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CI with Azure and VSTS</a:t>
            </a:r>
            <a:endParaRPr lang="nl-NL" dirty="0"/>
          </a:p>
        </p:txBody>
      </p:sp>
    </p:spTree>
    <p:extLst>
      <p:ext uri="{BB962C8B-B14F-4D97-AF65-F5344CB8AC3E}">
        <p14:creationId xmlns:p14="http://schemas.microsoft.com/office/powerpoint/2010/main" val="255182914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pPr lvl="0"/>
            <a:r>
              <a:rPr lang="en-US"/>
              <a:t>ALM framework</a:t>
            </a:r>
            <a:endParaRPr lang="en-US" dirty="0"/>
          </a:p>
        </p:txBody>
      </p:sp>
      <p:sp>
        <p:nvSpPr>
          <p:cNvPr id="61" name="Rounded Rectangle 60"/>
          <p:cNvSpPr/>
          <p:nvPr/>
        </p:nvSpPr>
        <p:spPr bwMode="auto">
          <a:xfrm>
            <a:off x="440611" y="5783902"/>
            <a:ext cx="11158433" cy="807543"/>
          </a:xfrm>
          <a:prstGeom prst="roundRect">
            <a:avLst>
              <a:gd name="adj" fmla="val 0"/>
            </a:avLst>
          </a:pr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175711" tIns="140568" rIns="175711" bIns="43927" numCol="1" spcCol="0" rtlCol="0" fromWordArt="0" anchor="b" anchorCtr="0" forceAA="0" compatLnSpc="1">
            <a:prstTxWarp prst="textNoShape">
              <a:avLst/>
            </a:prstTxWarp>
            <a:noAutofit/>
          </a:bodyPr>
          <a:lstStyle/>
          <a:p>
            <a:pPr algn="ctr" defTabSz="895750">
              <a:lnSpc>
                <a:spcPct val="90000"/>
              </a:lnSpc>
              <a:defRPr/>
            </a:pPr>
            <a:r>
              <a:rPr lang="en-US" sz="1372" dirty="0">
                <a:solidFill>
                  <a:schemeClr val="bg1"/>
                </a:solidFill>
              </a:rPr>
              <a:t>Processes</a:t>
            </a:r>
          </a:p>
        </p:txBody>
      </p:sp>
      <p:sp>
        <p:nvSpPr>
          <p:cNvPr id="62" name="Title 3"/>
          <p:cNvSpPr txBox="1">
            <a:spLocks/>
          </p:cNvSpPr>
          <p:nvPr/>
        </p:nvSpPr>
        <p:spPr>
          <a:xfrm>
            <a:off x="264759" y="197570"/>
            <a:ext cx="11425090" cy="881729"/>
          </a:xfrm>
          <a:prstGeom prst="rect">
            <a:avLst/>
          </a:prstGeom>
        </p:spPr>
        <p:txBody>
          <a:bodyPr vert="horz" wrap="square" lIns="143428" tIns="89642" rIns="143428" bIns="89642"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896354">
              <a:defRPr/>
            </a:pPr>
            <a:endParaRPr lang="en-US" sz="5190" spc="-98" dirty="0">
              <a:solidFill>
                <a:srgbClr val="FFFFFF"/>
              </a:solidFill>
              <a:latin typeface="Segoe UI Light"/>
            </a:endParaRPr>
          </a:p>
        </p:txBody>
      </p:sp>
      <p:sp>
        <p:nvSpPr>
          <p:cNvPr id="63" name="Rectangle 235"/>
          <p:cNvSpPr>
            <a:spLocks noChangeArrowheads="1"/>
          </p:cNvSpPr>
          <p:nvPr/>
        </p:nvSpPr>
        <p:spPr bwMode="auto">
          <a:xfrm>
            <a:off x="440611" y="1165698"/>
            <a:ext cx="2973971" cy="1979706"/>
          </a:xfrm>
          <a:prstGeom prst="rect">
            <a:avLst/>
          </a:prstGeom>
          <a:solidFill>
            <a:srgbClr val="D2D2D2"/>
          </a:solidFill>
          <a:ln w="0">
            <a:noFill/>
            <a:prstDash val="solid"/>
            <a:miter lim="800000"/>
            <a:headEnd/>
            <a:tailEnd/>
          </a:ln>
        </p:spPr>
        <p:txBody>
          <a:bodyPr vert="horz" wrap="square" lIns="89630" tIns="44814" rIns="89630" bIns="44814" numCol="1" anchor="t" anchorCtr="0" compatLnSpc="1">
            <a:prstTxWarp prst="textNoShape">
              <a:avLst/>
            </a:prstTxWarp>
          </a:bodyPr>
          <a:lstStyle/>
          <a:p>
            <a:pPr defTabSz="878727">
              <a:defRPr/>
            </a:pPr>
            <a:endParaRPr lang="en-US" sz="1765" kern="0">
              <a:solidFill>
                <a:prstClr val="white"/>
              </a:solidFill>
            </a:endParaRPr>
          </a:p>
        </p:txBody>
      </p:sp>
      <p:grpSp>
        <p:nvGrpSpPr>
          <p:cNvPr id="64" name="Group 63"/>
          <p:cNvGrpSpPr/>
          <p:nvPr/>
        </p:nvGrpSpPr>
        <p:grpSpPr>
          <a:xfrm>
            <a:off x="7581394" y="1165697"/>
            <a:ext cx="1971968" cy="4545235"/>
            <a:chOff x="7888486" y="1211911"/>
            <a:chExt cx="2051845" cy="4729345"/>
          </a:xfrm>
          <a:solidFill>
            <a:srgbClr val="00B0F0"/>
          </a:solidFill>
        </p:grpSpPr>
        <p:sp>
          <p:nvSpPr>
            <p:cNvPr id="65" name="Rounded Rectangle 64"/>
            <p:cNvSpPr/>
            <p:nvPr/>
          </p:nvSpPr>
          <p:spPr bwMode="auto">
            <a:xfrm>
              <a:off x="7888486" y="1211911"/>
              <a:ext cx="2051845" cy="4729345"/>
            </a:xfrm>
            <a:prstGeom prst="roundRect">
              <a:avLst>
                <a:gd name="adj" fmla="val 0"/>
              </a:avLst>
            </a:prstGeom>
            <a:grpFill/>
            <a:ln w="9525" cap="flat" cmpd="sng" algn="ctr">
              <a:noFill/>
              <a:prstDash val="solid"/>
              <a:headEnd type="none" w="med" len="med"/>
              <a:tailEnd type="none" w="med" len="med"/>
            </a:ln>
            <a:effectLst/>
          </p:spPr>
          <p:txBody>
            <a:bodyPr rot="0" spcFirstLastPara="0" vertOverflow="overflow" horzOverflow="overflow" vert="horz" wrap="square" lIns="175711" tIns="140568" rIns="175711" bIns="43927" numCol="1" spcCol="0" rtlCol="0" fromWordArt="0" anchor="b" anchorCtr="0" forceAA="0" compatLnSpc="1">
              <a:prstTxWarp prst="textNoShape">
                <a:avLst/>
              </a:prstTxWarp>
              <a:noAutofit/>
            </a:bodyPr>
            <a:lstStyle/>
            <a:p>
              <a:pPr algn="ctr" defTabSz="895750">
                <a:lnSpc>
                  <a:spcPct val="90000"/>
                </a:lnSpc>
                <a:defRPr/>
              </a:pPr>
              <a:r>
                <a:rPr lang="en-US" sz="1372" dirty="0">
                  <a:solidFill>
                    <a:schemeClr val="bg1"/>
                  </a:solidFill>
                </a:rPr>
                <a:t>Environments</a:t>
              </a:r>
            </a:p>
          </p:txBody>
        </p:sp>
        <p:sp>
          <p:nvSpPr>
            <p:cNvPr id="66" name="Rounded Rectangle 65"/>
            <p:cNvSpPr/>
            <p:nvPr/>
          </p:nvSpPr>
          <p:spPr bwMode="auto">
            <a:xfrm>
              <a:off x="7971486" y="4611937"/>
              <a:ext cx="1906497" cy="1025864"/>
            </a:xfrm>
            <a:prstGeom prst="roundRect">
              <a:avLst>
                <a:gd name="adj" fmla="val 0"/>
              </a:avLst>
            </a:prstGeom>
            <a:solidFill>
              <a:srgbClr val="7030A0"/>
            </a:solidFill>
            <a:ln w="9525" cap="flat" cmpd="sng" algn="ctr">
              <a:noFill/>
              <a:prstDash val="solid"/>
              <a:headEnd type="none" w="med" len="med"/>
              <a:tailEnd type="none" w="med" len="med"/>
            </a:ln>
            <a:effectLst/>
          </p:spPr>
          <p:txBody>
            <a:bodyPr rot="0" spcFirstLastPara="0" vertOverflow="overflow" horzOverflow="overflow" vert="horz" wrap="square" lIns="175711" tIns="140568" rIns="175711" bIns="43927" numCol="1" spcCol="0" rtlCol="0" fromWordArt="0" anchor="b" anchorCtr="0" forceAA="0" compatLnSpc="1">
              <a:prstTxWarp prst="textNoShape">
                <a:avLst/>
              </a:prstTxWarp>
              <a:noAutofit/>
            </a:bodyPr>
            <a:lstStyle/>
            <a:p>
              <a:pPr algn="ctr" defTabSz="895750">
                <a:lnSpc>
                  <a:spcPct val="90000"/>
                </a:lnSpc>
                <a:defRPr/>
              </a:pPr>
              <a:r>
                <a:rPr lang="en-US" sz="1372" dirty="0">
                  <a:solidFill>
                    <a:schemeClr val="bg1"/>
                  </a:solidFill>
                </a:rPr>
                <a:t>Dev/Test</a:t>
              </a:r>
            </a:p>
          </p:txBody>
        </p:sp>
        <p:sp>
          <p:nvSpPr>
            <p:cNvPr id="67" name="Rounded Rectangle 66"/>
            <p:cNvSpPr/>
            <p:nvPr/>
          </p:nvSpPr>
          <p:spPr bwMode="auto">
            <a:xfrm>
              <a:off x="7961877" y="3498977"/>
              <a:ext cx="1906497" cy="1025864"/>
            </a:xfrm>
            <a:prstGeom prst="roundRect">
              <a:avLst>
                <a:gd name="adj" fmla="val 0"/>
              </a:avLst>
            </a:prstGeom>
            <a:solidFill>
              <a:srgbClr val="7030A0"/>
            </a:solidFill>
            <a:ln w="9525" cap="flat" cmpd="sng" algn="ctr">
              <a:noFill/>
              <a:prstDash val="solid"/>
              <a:headEnd type="none" w="med" len="med"/>
              <a:tailEnd type="none" w="med" len="med"/>
            </a:ln>
            <a:effectLst/>
          </p:spPr>
          <p:txBody>
            <a:bodyPr rot="0" spcFirstLastPara="0" vertOverflow="overflow" horzOverflow="overflow" vert="horz" wrap="square" lIns="175711" tIns="140568" rIns="175711" bIns="43927" numCol="1" spcCol="0" rtlCol="0" fromWordArt="0" anchor="b" anchorCtr="0" forceAA="0" compatLnSpc="1">
              <a:prstTxWarp prst="textNoShape">
                <a:avLst/>
              </a:prstTxWarp>
              <a:noAutofit/>
            </a:bodyPr>
            <a:lstStyle/>
            <a:p>
              <a:pPr algn="ctr" defTabSz="895750">
                <a:lnSpc>
                  <a:spcPct val="90000"/>
                </a:lnSpc>
                <a:defRPr/>
              </a:pPr>
              <a:r>
                <a:rPr lang="en-US" sz="1372" dirty="0">
                  <a:solidFill>
                    <a:schemeClr val="bg1"/>
                  </a:solidFill>
                </a:rPr>
                <a:t>Integration</a:t>
              </a:r>
            </a:p>
          </p:txBody>
        </p:sp>
        <p:sp>
          <p:nvSpPr>
            <p:cNvPr id="68" name="Rounded Rectangle 67"/>
            <p:cNvSpPr/>
            <p:nvPr/>
          </p:nvSpPr>
          <p:spPr bwMode="auto">
            <a:xfrm>
              <a:off x="7961877" y="2394136"/>
              <a:ext cx="1906497" cy="1025864"/>
            </a:xfrm>
            <a:prstGeom prst="roundRect">
              <a:avLst>
                <a:gd name="adj" fmla="val 0"/>
              </a:avLst>
            </a:prstGeom>
            <a:solidFill>
              <a:srgbClr val="7030A0"/>
            </a:solidFill>
            <a:ln w="9525" cap="flat" cmpd="sng" algn="ctr">
              <a:noFill/>
              <a:prstDash val="solid"/>
              <a:headEnd type="none" w="med" len="med"/>
              <a:tailEnd type="none" w="med" len="med"/>
            </a:ln>
            <a:effectLst/>
          </p:spPr>
          <p:txBody>
            <a:bodyPr rot="0" spcFirstLastPara="0" vertOverflow="overflow" horzOverflow="overflow" vert="horz" wrap="square" lIns="175711" tIns="140568" rIns="175711" bIns="43927" numCol="1" spcCol="0" rtlCol="0" fromWordArt="0" anchor="b" anchorCtr="0" forceAA="0" compatLnSpc="1">
              <a:prstTxWarp prst="textNoShape">
                <a:avLst/>
              </a:prstTxWarp>
              <a:noAutofit/>
            </a:bodyPr>
            <a:lstStyle/>
            <a:p>
              <a:pPr algn="ctr" defTabSz="895750">
                <a:lnSpc>
                  <a:spcPct val="90000"/>
                </a:lnSpc>
                <a:defRPr/>
              </a:pPr>
              <a:r>
                <a:rPr lang="en-US" sz="1372" dirty="0">
                  <a:solidFill>
                    <a:schemeClr val="bg1"/>
                  </a:solidFill>
                </a:rPr>
                <a:t>Pre-Production</a:t>
              </a:r>
            </a:p>
          </p:txBody>
        </p:sp>
        <p:sp>
          <p:nvSpPr>
            <p:cNvPr id="69" name="Rounded Rectangle 68"/>
            <p:cNvSpPr/>
            <p:nvPr/>
          </p:nvSpPr>
          <p:spPr bwMode="auto">
            <a:xfrm>
              <a:off x="7961877" y="1298385"/>
              <a:ext cx="1906497" cy="1025864"/>
            </a:xfrm>
            <a:prstGeom prst="roundRect">
              <a:avLst>
                <a:gd name="adj" fmla="val 0"/>
              </a:avLst>
            </a:prstGeom>
            <a:solidFill>
              <a:srgbClr val="7030A0"/>
            </a:solidFill>
            <a:ln w="9525" cap="flat" cmpd="sng" algn="ctr">
              <a:noFill/>
              <a:prstDash val="solid"/>
              <a:headEnd type="none" w="med" len="med"/>
              <a:tailEnd type="none" w="med" len="med"/>
            </a:ln>
            <a:effectLst/>
          </p:spPr>
          <p:txBody>
            <a:bodyPr rot="0" spcFirstLastPara="0" vertOverflow="overflow" horzOverflow="overflow" vert="horz" wrap="square" lIns="175711" tIns="140568" rIns="175711" bIns="43927" numCol="1" spcCol="0" rtlCol="0" fromWordArt="0" anchor="b" anchorCtr="0" forceAA="0" compatLnSpc="1">
              <a:prstTxWarp prst="textNoShape">
                <a:avLst/>
              </a:prstTxWarp>
              <a:noAutofit/>
            </a:bodyPr>
            <a:lstStyle/>
            <a:p>
              <a:pPr algn="ctr" defTabSz="895750">
                <a:lnSpc>
                  <a:spcPct val="90000"/>
                </a:lnSpc>
                <a:defRPr/>
              </a:pPr>
              <a:r>
                <a:rPr lang="en-US" sz="1372" dirty="0">
                  <a:solidFill>
                    <a:schemeClr val="bg1"/>
                  </a:solidFill>
                </a:rPr>
                <a:t>Production</a:t>
              </a:r>
            </a:p>
          </p:txBody>
        </p:sp>
      </p:grpSp>
      <p:grpSp>
        <p:nvGrpSpPr>
          <p:cNvPr id="70" name="Group 69"/>
          <p:cNvGrpSpPr/>
          <p:nvPr/>
        </p:nvGrpSpPr>
        <p:grpSpPr>
          <a:xfrm>
            <a:off x="440611" y="3216099"/>
            <a:ext cx="2975343" cy="2494836"/>
            <a:chOff x="458456" y="3345366"/>
            <a:chExt cx="3095863" cy="2595893"/>
          </a:xfrm>
          <a:solidFill>
            <a:srgbClr val="00B0F0"/>
          </a:solidFill>
        </p:grpSpPr>
        <p:sp>
          <p:nvSpPr>
            <p:cNvPr id="71" name="Rounded Rectangle 70"/>
            <p:cNvSpPr/>
            <p:nvPr/>
          </p:nvSpPr>
          <p:spPr bwMode="auto">
            <a:xfrm>
              <a:off x="458456" y="3345366"/>
              <a:ext cx="3095863" cy="2595893"/>
            </a:xfrm>
            <a:prstGeom prst="roundRect">
              <a:avLst>
                <a:gd name="adj" fmla="val 0"/>
              </a:avLst>
            </a:prstGeom>
            <a:grpFill/>
            <a:ln w="9525" cap="flat" cmpd="sng" algn="ctr">
              <a:noFill/>
              <a:prstDash val="solid"/>
              <a:headEnd type="none" w="med" len="med"/>
              <a:tailEnd type="none" w="med" len="med"/>
            </a:ln>
            <a:effectLst/>
          </p:spPr>
          <p:txBody>
            <a:bodyPr rot="0" spcFirstLastPara="0" vertOverflow="overflow" horzOverflow="overflow" vert="horz" wrap="square" lIns="175711" tIns="140568" rIns="175711" bIns="43927" numCol="1" spcCol="0" rtlCol="0" fromWordArt="0" anchor="b" anchorCtr="0" forceAA="0" compatLnSpc="1">
              <a:prstTxWarp prst="textNoShape">
                <a:avLst/>
              </a:prstTxWarp>
              <a:noAutofit/>
            </a:bodyPr>
            <a:lstStyle/>
            <a:p>
              <a:pPr algn="ctr" defTabSz="895750">
                <a:lnSpc>
                  <a:spcPct val="90000"/>
                </a:lnSpc>
                <a:defRPr/>
              </a:pPr>
              <a:r>
                <a:rPr lang="en-US" sz="1372" dirty="0">
                  <a:solidFill>
                    <a:schemeClr val="bg1"/>
                  </a:solidFill>
                </a:rPr>
                <a:t>Develop</a:t>
              </a:r>
            </a:p>
          </p:txBody>
        </p:sp>
        <p:cxnSp>
          <p:nvCxnSpPr>
            <p:cNvPr id="72" name="Straight Connector 71"/>
            <p:cNvCxnSpPr/>
            <p:nvPr/>
          </p:nvCxnSpPr>
          <p:spPr>
            <a:xfrm>
              <a:off x="630785" y="5637801"/>
              <a:ext cx="2710871" cy="0"/>
            </a:xfrm>
            <a:prstGeom prst="line">
              <a:avLst/>
            </a:prstGeom>
            <a:grpFill/>
            <a:ln w="9525" cap="flat" cmpd="sng" algn="ctr">
              <a:solidFill>
                <a:srgbClr val="FFFFFF"/>
              </a:solidFill>
              <a:prstDash val="solid"/>
              <a:headEnd type="none"/>
              <a:tailEnd type="none"/>
            </a:ln>
            <a:effectLst/>
          </p:spPr>
        </p:cxnSp>
      </p:grpSp>
      <p:cxnSp>
        <p:nvCxnSpPr>
          <p:cNvPr id="73" name="Straight Connector 72"/>
          <p:cNvCxnSpPr/>
          <p:nvPr/>
        </p:nvCxnSpPr>
        <p:spPr>
          <a:xfrm>
            <a:off x="606229" y="6317503"/>
            <a:ext cx="10854916" cy="0"/>
          </a:xfrm>
          <a:prstGeom prst="line">
            <a:avLst/>
          </a:prstGeom>
          <a:noFill/>
          <a:ln w="9525" cap="flat" cmpd="sng" algn="ctr">
            <a:solidFill>
              <a:srgbClr val="FFFFFF"/>
            </a:solidFill>
            <a:prstDash val="solid"/>
            <a:headEnd type="none"/>
            <a:tailEnd type="none"/>
          </a:ln>
          <a:effectLst/>
        </p:spPr>
      </p:cxnSp>
      <p:grpSp>
        <p:nvGrpSpPr>
          <p:cNvPr id="74" name="Group 73"/>
          <p:cNvGrpSpPr/>
          <p:nvPr/>
        </p:nvGrpSpPr>
        <p:grpSpPr>
          <a:xfrm>
            <a:off x="3485148" y="3216097"/>
            <a:ext cx="1971968" cy="2497112"/>
            <a:chOff x="3626317" y="3345366"/>
            <a:chExt cx="2051845" cy="2598260"/>
          </a:xfrm>
          <a:solidFill>
            <a:srgbClr val="00B0F0"/>
          </a:solidFill>
        </p:grpSpPr>
        <p:sp>
          <p:nvSpPr>
            <p:cNvPr id="75" name="Rounded Rectangle 74"/>
            <p:cNvSpPr/>
            <p:nvPr/>
          </p:nvSpPr>
          <p:spPr bwMode="auto">
            <a:xfrm>
              <a:off x="3626317" y="3345366"/>
              <a:ext cx="2051845" cy="2598260"/>
            </a:xfrm>
            <a:prstGeom prst="roundRect">
              <a:avLst>
                <a:gd name="adj" fmla="val 0"/>
              </a:avLst>
            </a:prstGeom>
            <a:grpFill/>
            <a:ln w="9525" cap="flat" cmpd="sng" algn="ctr">
              <a:noFill/>
              <a:prstDash val="solid"/>
              <a:headEnd type="none" w="med" len="med"/>
              <a:tailEnd type="none" w="med" len="med"/>
            </a:ln>
            <a:effectLst/>
          </p:spPr>
          <p:txBody>
            <a:bodyPr rot="0" spcFirstLastPara="0" vertOverflow="overflow" horzOverflow="overflow" vert="horz" wrap="square" lIns="175711" tIns="140568" rIns="175711" bIns="43927" numCol="1" spcCol="0" rtlCol="0" fromWordArt="0" anchor="b" anchorCtr="0" forceAA="0" compatLnSpc="1">
              <a:prstTxWarp prst="textNoShape">
                <a:avLst/>
              </a:prstTxWarp>
              <a:noAutofit/>
            </a:bodyPr>
            <a:lstStyle/>
            <a:p>
              <a:pPr algn="ctr" defTabSz="895750">
                <a:lnSpc>
                  <a:spcPct val="90000"/>
                </a:lnSpc>
                <a:defRPr/>
              </a:pPr>
              <a:r>
                <a:rPr lang="en-US" sz="1372" dirty="0">
                  <a:solidFill>
                    <a:schemeClr val="bg1"/>
                  </a:solidFill>
                </a:rPr>
                <a:t>Build</a:t>
              </a:r>
            </a:p>
          </p:txBody>
        </p:sp>
        <p:cxnSp>
          <p:nvCxnSpPr>
            <p:cNvPr id="76" name="Straight Connector 75"/>
            <p:cNvCxnSpPr/>
            <p:nvPr/>
          </p:nvCxnSpPr>
          <p:spPr>
            <a:xfrm>
              <a:off x="3769798" y="5637801"/>
              <a:ext cx="1764882" cy="0"/>
            </a:xfrm>
            <a:prstGeom prst="line">
              <a:avLst/>
            </a:prstGeom>
            <a:grpFill/>
            <a:ln w="9525" cap="flat" cmpd="sng" algn="ctr">
              <a:solidFill>
                <a:srgbClr val="FFFFFF"/>
              </a:solidFill>
              <a:prstDash val="solid"/>
              <a:headEnd type="none"/>
              <a:tailEnd type="none"/>
            </a:ln>
            <a:effectLst/>
          </p:spPr>
        </p:cxnSp>
      </p:grpSp>
      <p:grpSp>
        <p:nvGrpSpPr>
          <p:cNvPr id="78" name="Group 77"/>
          <p:cNvGrpSpPr/>
          <p:nvPr/>
        </p:nvGrpSpPr>
        <p:grpSpPr>
          <a:xfrm>
            <a:off x="3492035" y="1165696"/>
            <a:ext cx="1969460" cy="1979708"/>
            <a:chOff x="3633483" y="1211911"/>
            <a:chExt cx="2049236" cy="2059898"/>
          </a:xfrm>
          <a:solidFill>
            <a:srgbClr val="00B0F0"/>
          </a:solidFill>
        </p:grpSpPr>
        <p:sp>
          <p:nvSpPr>
            <p:cNvPr id="79" name="Rounded Rectangle 78"/>
            <p:cNvSpPr/>
            <p:nvPr/>
          </p:nvSpPr>
          <p:spPr bwMode="auto">
            <a:xfrm>
              <a:off x="3633483" y="1211911"/>
              <a:ext cx="2049236" cy="2059898"/>
            </a:xfrm>
            <a:prstGeom prst="roundRect">
              <a:avLst>
                <a:gd name="adj" fmla="val 0"/>
              </a:avLst>
            </a:prstGeom>
            <a:grpFill/>
            <a:ln w="9525" cap="flat" cmpd="sng" algn="ctr">
              <a:noFill/>
              <a:prstDash val="solid"/>
              <a:headEnd type="none" w="med" len="med"/>
              <a:tailEnd type="none" w="med" len="med"/>
            </a:ln>
            <a:effectLst/>
          </p:spPr>
          <p:txBody>
            <a:bodyPr rot="0" spcFirstLastPara="0" vertOverflow="overflow" horzOverflow="overflow" vert="horz" wrap="square" lIns="175711" tIns="140568" rIns="175711" bIns="43927" numCol="1" spcCol="0" rtlCol="0" fromWordArt="0" anchor="b" anchorCtr="0" forceAA="0" compatLnSpc="1">
              <a:prstTxWarp prst="textNoShape">
                <a:avLst/>
              </a:prstTxWarp>
              <a:noAutofit/>
            </a:bodyPr>
            <a:lstStyle/>
            <a:p>
              <a:pPr algn="ctr" defTabSz="895750">
                <a:lnSpc>
                  <a:spcPct val="90000"/>
                </a:lnSpc>
                <a:defRPr/>
              </a:pPr>
              <a:r>
                <a:rPr lang="en-US" sz="1372" dirty="0">
                  <a:solidFill>
                    <a:schemeClr val="bg1"/>
                  </a:solidFill>
                </a:rPr>
                <a:t>Test</a:t>
              </a:r>
            </a:p>
          </p:txBody>
        </p:sp>
        <p:cxnSp>
          <p:nvCxnSpPr>
            <p:cNvPr id="80" name="Straight Connector 79"/>
            <p:cNvCxnSpPr/>
            <p:nvPr/>
          </p:nvCxnSpPr>
          <p:spPr>
            <a:xfrm>
              <a:off x="3769798" y="2928080"/>
              <a:ext cx="1764882" cy="0"/>
            </a:xfrm>
            <a:prstGeom prst="line">
              <a:avLst/>
            </a:prstGeom>
            <a:grpFill/>
            <a:ln w="9525" cap="flat" cmpd="sng" algn="ctr">
              <a:solidFill>
                <a:srgbClr val="FFFFFF"/>
              </a:solidFill>
              <a:prstDash val="solid"/>
              <a:headEnd type="none"/>
              <a:tailEnd type="none"/>
            </a:ln>
            <a:effectLst/>
          </p:spPr>
        </p:cxnSp>
      </p:grpSp>
      <p:grpSp>
        <p:nvGrpSpPr>
          <p:cNvPr id="81" name="Group 80"/>
          <p:cNvGrpSpPr/>
          <p:nvPr/>
        </p:nvGrpSpPr>
        <p:grpSpPr>
          <a:xfrm>
            <a:off x="5537090" y="1165699"/>
            <a:ext cx="1971968" cy="4545235"/>
            <a:chOff x="5761376" y="1211913"/>
            <a:chExt cx="2051845" cy="4729345"/>
          </a:xfrm>
          <a:solidFill>
            <a:srgbClr val="00B0F0"/>
          </a:solidFill>
        </p:grpSpPr>
        <p:sp>
          <p:nvSpPr>
            <p:cNvPr id="82" name="Rounded Rectangle 81"/>
            <p:cNvSpPr/>
            <p:nvPr/>
          </p:nvSpPr>
          <p:spPr bwMode="auto">
            <a:xfrm>
              <a:off x="5761376" y="1211913"/>
              <a:ext cx="2051845" cy="4729345"/>
            </a:xfrm>
            <a:prstGeom prst="roundRect">
              <a:avLst>
                <a:gd name="adj" fmla="val 0"/>
              </a:avLst>
            </a:prstGeom>
            <a:grpFill/>
            <a:ln w="9525" cap="flat" cmpd="sng" algn="ctr">
              <a:noFill/>
              <a:prstDash val="solid"/>
              <a:headEnd type="none" w="med" len="med"/>
              <a:tailEnd type="none" w="med" len="med"/>
            </a:ln>
            <a:effectLst/>
          </p:spPr>
          <p:txBody>
            <a:bodyPr rot="0" spcFirstLastPara="0" vertOverflow="overflow" horzOverflow="overflow" vert="horz" wrap="square" lIns="175711" tIns="140568" rIns="175711" bIns="43927" numCol="1" spcCol="0" rtlCol="0" fromWordArt="0" anchor="b" anchorCtr="0" forceAA="0" compatLnSpc="1">
              <a:prstTxWarp prst="textNoShape">
                <a:avLst/>
              </a:prstTxWarp>
              <a:noAutofit/>
            </a:bodyPr>
            <a:lstStyle/>
            <a:p>
              <a:pPr algn="ctr" defTabSz="895750">
                <a:lnSpc>
                  <a:spcPct val="90000"/>
                </a:lnSpc>
                <a:defRPr/>
              </a:pPr>
              <a:r>
                <a:rPr lang="en-US" sz="1372" dirty="0">
                  <a:solidFill>
                    <a:schemeClr val="bg1"/>
                  </a:solidFill>
                </a:rPr>
                <a:t>Deploy</a:t>
              </a:r>
            </a:p>
          </p:txBody>
        </p:sp>
        <p:cxnSp>
          <p:nvCxnSpPr>
            <p:cNvPr id="83" name="Straight Connector 82"/>
            <p:cNvCxnSpPr/>
            <p:nvPr/>
          </p:nvCxnSpPr>
          <p:spPr>
            <a:xfrm>
              <a:off x="5883360" y="5637801"/>
              <a:ext cx="1764882" cy="0"/>
            </a:xfrm>
            <a:prstGeom prst="line">
              <a:avLst/>
            </a:prstGeom>
            <a:grpFill/>
            <a:ln w="9525" cap="flat" cmpd="sng" algn="ctr">
              <a:solidFill>
                <a:srgbClr val="FFFFFF"/>
              </a:solidFill>
              <a:prstDash val="solid"/>
              <a:headEnd type="none"/>
              <a:tailEnd type="none"/>
            </a:ln>
            <a:effectLst/>
          </p:spPr>
        </p:cxnSp>
      </p:grpSp>
      <p:grpSp>
        <p:nvGrpSpPr>
          <p:cNvPr id="84" name="Group 83"/>
          <p:cNvGrpSpPr/>
          <p:nvPr/>
        </p:nvGrpSpPr>
        <p:grpSpPr>
          <a:xfrm>
            <a:off x="9627075" y="1165698"/>
            <a:ext cx="1971968" cy="4545234"/>
            <a:chOff x="10017030" y="1211913"/>
            <a:chExt cx="2051845" cy="4729344"/>
          </a:xfrm>
          <a:solidFill>
            <a:srgbClr val="00B0F0"/>
          </a:solidFill>
        </p:grpSpPr>
        <p:sp>
          <p:nvSpPr>
            <p:cNvPr id="85" name="Rounded Rectangle 84"/>
            <p:cNvSpPr/>
            <p:nvPr/>
          </p:nvSpPr>
          <p:spPr bwMode="auto">
            <a:xfrm>
              <a:off x="10017030" y="1211913"/>
              <a:ext cx="2051845" cy="4729344"/>
            </a:xfrm>
            <a:prstGeom prst="roundRect">
              <a:avLst>
                <a:gd name="adj" fmla="val 0"/>
              </a:avLst>
            </a:prstGeom>
            <a:grpFill/>
            <a:ln w="9525" cap="flat" cmpd="sng" algn="ctr">
              <a:noFill/>
              <a:prstDash val="solid"/>
              <a:headEnd type="none" w="med" len="med"/>
              <a:tailEnd type="none" w="med" len="med"/>
            </a:ln>
            <a:effectLst/>
          </p:spPr>
          <p:txBody>
            <a:bodyPr rot="0" spcFirstLastPara="0" vertOverflow="overflow" horzOverflow="overflow" vert="horz" wrap="square" lIns="175711" tIns="140568" rIns="175711" bIns="43927" numCol="1" spcCol="0" rtlCol="0" fromWordArt="0" anchor="b" anchorCtr="0" forceAA="0" compatLnSpc="1">
              <a:prstTxWarp prst="textNoShape">
                <a:avLst/>
              </a:prstTxWarp>
              <a:noAutofit/>
            </a:bodyPr>
            <a:lstStyle/>
            <a:p>
              <a:pPr algn="ctr" defTabSz="895750">
                <a:lnSpc>
                  <a:spcPct val="90000"/>
                </a:lnSpc>
                <a:defRPr/>
              </a:pPr>
              <a:r>
                <a:rPr lang="en-US" sz="1372" dirty="0">
                  <a:solidFill>
                    <a:schemeClr val="bg1"/>
                  </a:solidFill>
                </a:rPr>
                <a:t>Monitor and Learn</a:t>
              </a:r>
            </a:p>
          </p:txBody>
        </p:sp>
        <p:cxnSp>
          <p:nvCxnSpPr>
            <p:cNvPr id="86" name="Straight Connector 85"/>
            <p:cNvCxnSpPr/>
            <p:nvPr/>
          </p:nvCxnSpPr>
          <p:spPr>
            <a:xfrm>
              <a:off x="10160511" y="5637801"/>
              <a:ext cx="1764882" cy="0"/>
            </a:xfrm>
            <a:prstGeom prst="line">
              <a:avLst/>
            </a:prstGeom>
            <a:grpFill/>
            <a:ln w="9525" cap="flat" cmpd="sng" algn="ctr">
              <a:solidFill>
                <a:srgbClr val="FFFFFF"/>
              </a:solidFill>
              <a:prstDash val="solid"/>
              <a:headEnd type="none"/>
              <a:tailEnd type="none"/>
            </a:ln>
            <a:effectLst/>
          </p:spPr>
        </p:cxnSp>
      </p:grpSp>
      <p:pic>
        <p:nvPicPr>
          <p:cNvPr id="87" name="Picture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0346" y="1235746"/>
            <a:ext cx="1812531" cy="1884281"/>
          </a:xfrm>
          <a:prstGeom prst="rect">
            <a:avLst/>
          </a:prstGeom>
        </p:spPr>
      </p:pic>
      <p:sp>
        <p:nvSpPr>
          <p:cNvPr id="88" name="TextBox 87"/>
          <p:cNvSpPr txBox="1"/>
          <p:nvPr/>
        </p:nvSpPr>
        <p:spPr>
          <a:xfrm>
            <a:off x="641571" y="2462353"/>
            <a:ext cx="381514" cy="212972"/>
          </a:xfrm>
          <a:prstGeom prst="rect">
            <a:avLst/>
          </a:prstGeom>
          <a:noFill/>
        </p:spPr>
        <p:txBody>
          <a:bodyPr wrap="none" lIns="0" tIns="0" rIns="0" bIns="0" rtlCol="0">
            <a:spAutoFit/>
          </a:bodyPr>
          <a:lstStyle/>
          <a:p>
            <a:pPr defTabSz="878727">
              <a:lnSpc>
                <a:spcPct val="90000"/>
              </a:lnSpc>
              <a:spcAft>
                <a:spcPts val="576"/>
              </a:spcAft>
              <a:defRPr/>
            </a:pPr>
            <a:r>
              <a:rPr lang="en-US" sz="1537" b="1" kern="0" dirty="0">
                <a:gradFill>
                  <a:gsLst>
                    <a:gs pos="2917">
                      <a:srgbClr val="FFFFFF"/>
                    </a:gs>
                    <a:gs pos="30000">
                      <a:srgbClr val="FFFFFF"/>
                    </a:gs>
                  </a:gsLst>
                  <a:lin ang="5400000" scaled="0"/>
                </a:gradFill>
              </a:rPr>
              <a:t>DEV</a:t>
            </a:r>
          </a:p>
        </p:txBody>
      </p:sp>
      <p:sp>
        <p:nvSpPr>
          <p:cNvPr id="89" name="TextBox 88"/>
          <p:cNvSpPr txBox="1"/>
          <p:nvPr/>
        </p:nvSpPr>
        <p:spPr>
          <a:xfrm>
            <a:off x="1399599" y="1679682"/>
            <a:ext cx="309661" cy="212972"/>
          </a:xfrm>
          <a:prstGeom prst="rect">
            <a:avLst/>
          </a:prstGeom>
          <a:noFill/>
        </p:spPr>
        <p:txBody>
          <a:bodyPr wrap="none" lIns="0" tIns="0" rIns="0" bIns="0" rtlCol="0">
            <a:spAutoFit/>
          </a:bodyPr>
          <a:lstStyle/>
          <a:p>
            <a:pPr defTabSz="878727">
              <a:lnSpc>
                <a:spcPct val="90000"/>
              </a:lnSpc>
              <a:spcAft>
                <a:spcPts val="576"/>
              </a:spcAft>
              <a:defRPr/>
            </a:pPr>
            <a:r>
              <a:rPr lang="en-US" sz="1537" b="1" kern="0" dirty="0">
                <a:gradFill>
                  <a:gsLst>
                    <a:gs pos="2917">
                      <a:srgbClr val="FFFFFF"/>
                    </a:gs>
                    <a:gs pos="30000">
                      <a:srgbClr val="FFFFFF"/>
                    </a:gs>
                  </a:gsLst>
                  <a:lin ang="5400000" scaled="0"/>
                </a:gradFill>
              </a:rPr>
              <a:t>BIZ</a:t>
            </a:r>
          </a:p>
        </p:txBody>
      </p:sp>
      <p:sp>
        <p:nvSpPr>
          <p:cNvPr id="90" name="TextBox 89"/>
          <p:cNvSpPr txBox="1"/>
          <p:nvPr/>
        </p:nvSpPr>
        <p:spPr>
          <a:xfrm>
            <a:off x="2746442" y="2462352"/>
            <a:ext cx="382069" cy="212972"/>
          </a:xfrm>
          <a:prstGeom prst="rect">
            <a:avLst/>
          </a:prstGeom>
          <a:noFill/>
        </p:spPr>
        <p:txBody>
          <a:bodyPr wrap="none" lIns="0" tIns="0" rIns="0" bIns="0" rtlCol="0">
            <a:spAutoFit/>
          </a:bodyPr>
          <a:lstStyle/>
          <a:p>
            <a:pPr defTabSz="878727">
              <a:lnSpc>
                <a:spcPct val="90000"/>
              </a:lnSpc>
              <a:spcAft>
                <a:spcPts val="576"/>
              </a:spcAft>
              <a:defRPr/>
            </a:pPr>
            <a:r>
              <a:rPr lang="en-US" sz="1537" b="1" kern="0" dirty="0">
                <a:gradFill>
                  <a:gsLst>
                    <a:gs pos="2917">
                      <a:srgbClr val="FFFFFF"/>
                    </a:gs>
                    <a:gs pos="30000">
                      <a:srgbClr val="FFFFFF"/>
                    </a:gs>
                  </a:gsLst>
                  <a:lin ang="5400000" scaled="0"/>
                </a:gradFill>
              </a:rPr>
              <a:t>OPS</a:t>
            </a:r>
          </a:p>
        </p:txBody>
      </p:sp>
    </p:spTree>
    <p:extLst>
      <p:ext uri="{BB962C8B-B14F-4D97-AF65-F5344CB8AC3E}">
        <p14:creationId xmlns:p14="http://schemas.microsoft.com/office/powerpoint/2010/main" val="17830934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1000"/>
                                  </p:stCondLst>
                                  <p:childTnLst>
                                    <p:set>
                                      <p:cBhvr>
                                        <p:cTn id="9" dur="1" fill="hold">
                                          <p:stCondLst>
                                            <p:cond delay="0"/>
                                          </p:stCondLst>
                                        </p:cTn>
                                        <p:tgtEl>
                                          <p:spTgt spid="78"/>
                                        </p:tgtEl>
                                        <p:attrNameLst>
                                          <p:attrName>style.visibility</p:attrName>
                                        </p:attrNameLst>
                                      </p:cBhvr>
                                      <p:to>
                                        <p:strVal val="visible"/>
                                      </p:to>
                                    </p:set>
                                    <p:animEffect transition="in" filter="fade">
                                      <p:cBhvr>
                                        <p:cTn id="10" dur="500"/>
                                        <p:tgtEl>
                                          <p:spTgt spid="78"/>
                                        </p:tgtEl>
                                      </p:cBhvr>
                                    </p:animEffect>
                                  </p:childTnLst>
                                </p:cTn>
                              </p:par>
                            </p:childTnLst>
                          </p:cTn>
                        </p:par>
                        <p:par>
                          <p:cTn id="11" fill="hold">
                            <p:stCondLst>
                              <p:cond delay="1500"/>
                            </p:stCondLst>
                            <p:childTnLst>
                              <p:par>
                                <p:cTn id="12" presetID="10" presetClass="entr" presetSubtype="0" fill="hold" nodeType="afterEffect">
                                  <p:stCondLst>
                                    <p:cond delay="1000"/>
                                  </p:stCondLst>
                                  <p:childTnLst>
                                    <p:set>
                                      <p:cBhvr>
                                        <p:cTn id="13" dur="1" fill="hold">
                                          <p:stCondLst>
                                            <p:cond delay="0"/>
                                          </p:stCondLst>
                                        </p:cTn>
                                        <p:tgtEl>
                                          <p:spTgt spid="74"/>
                                        </p:tgtEl>
                                        <p:attrNameLst>
                                          <p:attrName>style.visibility</p:attrName>
                                        </p:attrNameLst>
                                      </p:cBhvr>
                                      <p:to>
                                        <p:strVal val="visible"/>
                                      </p:to>
                                    </p:set>
                                    <p:animEffect transition="in" filter="fade">
                                      <p:cBhvr>
                                        <p:cTn id="14" dur="500"/>
                                        <p:tgtEl>
                                          <p:spTgt spid="74"/>
                                        </p:tgtEl>
                                      </p:cBhvr>
                                    </p:animEffect>
                                  </p:childTnLst>
                                </p:cTn>
                              </p:par>
                            </p:childTnLst>
                          </p:cTn>
                        </p:par>
                        <p:par>
                          <p:cTn id="15" fill="hold">
                            <p:stCondLst>
                              <p:cond delay="3000"/>
                            </p:stCondLst>
                            <p:childTnLst>
                              <p:par>
                                <p:cTn id="16" presetID="10" presetClass="entr" presetSubtype="0" fill="hold" nodeType="afterEffect">
                                  <p:stCondLst>
                                    <p:cond delay="1000"/>
                                  </p:stCondLst>
                                  <p:childTnLst>
                                    <p:set>
                                      <p:cBhvr>
                                        <p:cTn id="17" dur="1" fill="hold">
                                          <p:stCondLst>
                                            <p:cond delay="0"/>
                                          </p:stCondLst>
                                        </p:cTn>
                                        <p:tgtEl>
                                          <p:spTgt spid="81"/>
                                        </p:tgtEl>
                                        <p:attrNameLst>
                                          <p:attrName>style.visibility</p:attrName>
                                        </p:attrNameLst>
                                      </p:cBhvr>
                                      <p:to>
                                        <p:strVal val="visible"/>
                                      </p:to>
                                    </p:set>
                                    <p:animEffect transition="in" filter="fade">
                                      <p:cBhvr>
                                        <p:cTn id="18" dur="500"/>
                                        <p:tgtEl>
                                          <p:spTgt spid="81"/>
                                        </p:tgtEl>
                                      </p:cBhvr>
                                    </p:animEffect>
                                  </p:childTnLst>
                                </p:cTn>
                              </p:par>
                            </p:childTnLst>
                          </p:cTn>
                        </p:par>
                        <p:par>
                          <p:cTn id="19" fill="hold">
                            <p:stCondLst>
                              <p:cond delay="4500"/>
                            </p:stCondLst>
                            <p:childTnLst>
                              <p:par>
                                <p:cTn id="20" presetID="10" presetClass="entr" presetSubtype="0" fill="hold" nodeType="afterEffect">
                                  <p:stCondLst>
                                    <p:cond delay="100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500"/>
                                        <p:tgtEl>
                                          <p:spTgt spid="64"/>
                                        </p:tgtEl>
                                      </p:cBhvr>
                                    </p:animEffect>
                                  </p:childTnLst>
                                </p:cTn>
                              </p:par>
                            </p:childTnLst>
                          </p:cTn>
                        </p:par>
                        <p:par>
                          <p:cTn id="23" fill="hold">
                            <p:stCondLst>
                              <p:cond delay="6000"/>
                            </p:stCondLst>
                            <p:childTnLst>
                              <p:par>
                                <p:cTn id="24" presetID="10" presetClass="entr" presetSubtype="0" fill="hold" nodeType="afterEffect">
                                  <p:stCondLst>
                                    <p:cond delay="1000"/>
                                  </p:stCondLst>
                                  <p:childTnLst>
                                    <p:set>
                                      <p:cBhvr>
                                        <p:cTn id="25" dur="1" fill="hold">
                                          <p:stCondLst>
                                            <p:cond delay="0"/>
                                          </p:stCondLst>
                                        </p:cTn>
                                        <p:tgtEl>
                                          <p:spTgt spid="84"/>
                                        </p:tgtEl>
                                        <p:attrNameLst>
                                          <p:attrName>style.visibility</p:attrName>
                                        </p:attrNameLst>
                                      </p:cBhvr>
                                      <p:to>
                                        <p:strVal val="visible"/>
                                      </p:to>
                                    </p:set>
                                    <p:animEffect transition="in" filter="fade">
                                      <p:cBhvr>
                                        <p:cTn id="26"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itle 3"/>
          <p:cNvSpPr>
            <a:spLocks noGrp="1"/>
          </p:cNvSpPr>
          <p:nvPr>
            <p:ph type="title"/>
          </p:nvPr>
        </p:nvSpPr>
        <p:spPr/>
        <p:txBody>
          <a:bodyPr/>
          <a:lstStyle/>
          <a:p>
            <a:r>
              <a:rPr lang="en-US"/>
              <a:t>Microsoft ecosystem </a:t>
            </a:r>
            <a:endParaRPr lang="en-US" dirty="0"/>
          </a:p>
        </p:txBody>
      </p:sp>
      <p:sp>
        <p:nvSpPr>
          <p:cNvPr id="228" name="Rounded Rectangle 227"/>
          <p:cNvSpPr/>
          <p:nvPr/>
        </p:nvSpPr>
        <p:spPr bwMode="auto">
          <a:xfrm>
            <a:off x="440611" y="3215452"/>
            <a:ext cx="2975343" cy="2495482"/>
          </a:xfrm>
          <a:prstGeom prst="roundRect">
            <a:avLst>
              <a:gd name="adj" fmla="val 0"/>
            </a:avLst>
          </a:pr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175711" tIns="140568" rIns="175711" bIns="43927" numCol="1" spcCol="0" rtlCol="0" fromWordArt="0" anchor="b" anchorCtr="0" forceAA="0" compatLnSpc="1">
            <a:prstTxWarp prst="textNoShape">
              <a:avLst/>
            </a:prstTxWarp>
            <a:noAutofit/>
          </a:bodyPr>
          <a:lstStyle/>
          <a:p>
            <a:pPr algn="ctr" defTabSz="895750">
              <a:lnSpc>
                <a:spcPct val="90000"/>
              </a:lnSpc>
              <a:defRPr/>
            </a:pPr>
            <a:r>
              <a:rPr lang="en-US" sz="1372" dirty="0">
                <a:solidFill>
                  <a:schemeClr val="bg1"/>
                </a:solidFill>
              </a:rPr>
              <a:t>Develop</a:t>
            </a:r>
          </a:p>
        </p:txBody>
      </p:sp>
      <p:sp>
        <p:nvSpPr>
          <p:cNvPr id="229" name="Rounded Rectangle 228"/>
          <p:cNvSpPr/>
          <p:nvPr/>
        </p:nvSpPr>
        <p:spPr bwMode="auto">
          <a:xfrm>
            <a:off x="3485148" y="3216097"/>
            <a:ext cx="1971968" cy="2497112"/>
          </a:xfrm>
          <a:prstGeom prst="roundRect">
            <a:avLst>
              <a:gd name="adj" fmla="val 0"/>
            </a:avLst>
          </a:pr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175711" tIns="140568" rIns="175711" bIns="43927" numCol="1" spcCol="0" rtlCol="0" fromWordArt="0" anchor="b" anchorCtr="0" forceAA="0" compatLnSpc="1">
            <a:prstTxWarp prst="textNoShape">
              <a:avLst/>
            </a:prstTxWarp>
            <a:noAutofit/>
          </a:bodyPr>
          <a:lstStyle/>
          <a:p>
            <a:pPr algn="ctr" defTabSz="895750">
              <a:lnSpc>
                <a:spcPct val="90000"/>
              </a:lnSpc>
              <a:defRPr/>
            </a:pPr>
            <a:r>
              <a:rPr lang="en-US" sz="1372" dirty="0">
                <a:solidFill>
                  <a:schemeClr val="bg1"/>
                </a:solidFill>
              </a:rPr>
              <a:t>Build</a:t>
            </a:r>
          </a:p>
        </p:txBody>
      </p:sp>
      <p:sp>
        <p:nvSpPr>
          <p:cNvPr id="230" name="Rounded Rectangle 229"/>
          <p:cNvSpPr/>
          <p:nvPr/>
        </p:nvSpPr>
        <p:spPr bwMode="auto">
          <a:xfrm>
            <a:off x="3492035" y="1165696"/>
            <a:ext cx="1969460" cy="1979708"/>
          </a:xfrm>
          <a:prstGeom prst="roundRect">
            <a:avLst>
              <a:gd name="adj" fmla="val 0"/>
            </a:avLst>
          </a:pr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175711" tIns="140568" rIns="175711" bIns="43927" numCol="1" spcCol="0" rtlCol="0" fromWordArt="0" anchor="b" anchorCtr="0" forceAA="0" compatLnSpc="1">
            <a:prstTxWarp prst="textNoShape">
              <a:avLst/>
            </a:prstTxWarp>
            <a:noAutofit/>
          </a:bodyPr>
          <a:lstStyle/>
          <a:p>
            <a:pPr algn="ctr" defTabSz="895750">
              <a:lnSpc>
                <a:spcPct val="90000"/>
              </a:lnSpc>
              <a:defRPr/>
            </a:pPr>
            <a:r>
              <a:rPr lang="en-US" sz="1372" dirty="0">
                <a:solidFill>
                  <a:schemeClr val="bg1"/>
                </a:solidFill>
              </a:rPr>
              <a:t>Test</a:t>
            </a:r>
          </a:p>
        </p:txBody>
      </p:sp>
      <p:sp>
        <p:nvSpPr>
          <p:cNvPr id="231" name="Rounded Rectangle 230"/>
          <p:cNvSpPr/>
          <p:nvPr/>
        </p:nvSpPr>
        <p:spPr bwMode="auto">
          <a:xfrm>
            <a:off x="5537090" y="1165699"/>
            <a:ext cx="1971968" cy="4545235"/>
          </a:xfrm>
          <a:prstGeom prst="roundRect">
            <a:avLst>
              <a:gd name="adj" fmla="val 0"/>
            </a:avLst>
          </a:pr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175711" tIns="140568" rIns="175711" bIns="43927" numCol="1" spcCol="0" rtlCol="0" fromWordArt="0" anchor="b" anchorCtr="0" forceAA="0" compatLnSpc="1">
            <a:prstTxWarp prst="textNoShape">
              <a:avLst/>
            </a:prstTxWarp>
            <a:noAutofit/>
          </a:bodyPr>
          <a:lstStyle/>
          <a:p>
            <a:pPr algn="ctr" defTabSz="895750">
              <a:lnSpc>
                <a:spcPct val="90000"/>
              </a:lnSpc>
              <a:defRPr/>
            </a:pPr>
            <a:r>
              <a:rPr lang="en-US" sz="1372" dirty="0">
                <a:solidFill>
                  <a:schemeClr val="bg1"/>
                </a:solidFill>
              </a:rPr>
              <a:t>Deploy</a:t>
            </a:r>
          </a:p>
        </p:txBody>
      </p:sp>
      <p:sp>
        <p:nvSpPr>
          <p:cNvPr id="232" name="Rounded Rectangle 231"/>
          <p:cNvSpPr/>
          <p:nvPr/>
        </p:nvSpPr>
        <p:spPr bwMode="auto">
          <a:xfrm>
            <a:off x="7581394" y="1165697"/>
            <a:ext cx="1971968" cy="4545235"/>
          </a:xfrm>
          <a:prstGeom prst="roundRect">
            <a:avLst>
              <a:gd name="adj" fmla="val 0"/>
            </a:avLst>
          </a:pr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175711" tIns="140568" rIns="175711" bIns="43927" numCol="1" spcCol="0" rtlCol="0" fromWordArt="0" anchor="b" anchorCtr="0" forceAA="0" compatLnSpc="1">
            <a:prstTxWarp prst="textNoShape">
              <a:avLst/>
            </a:prstTxWarp>
            <a:noAutofit/>
          </a:bodyPr>
          <a:lstStyle/>
          <a:p>
            <a:pPr algn="ctr" defTabSz="895750">
              <a:lnSpc>
                <a:spcPct val="90000"/>
              </a:lnSpc>
              <a:defRPr/>
            </a:pPr>
            <a:r>
              <a:rPr lang="en-US" sz="1153" kern="0" dirty="0">
                <a:solidFill>
                  <a:srgbClr val="FFFFFF"/>
                </a:solidFill>
                <a:latin typeface="Segoe UI Light"/>
                <a:ea typeface="Segoe UI" pitchFamily="34" charset="0"/>
                <a:cs typeface="Segoe UI" pitchFamily="34" charset="0"/>
              </a:rPr>
              <a:t>Environments</a:t>
            </a:r>
          </a:p>
        </p:txBody>
      </p:sp>
      <p:sp>
        <p:nvSpPr>
          <p:cNvPr id="233" name="Rounded Rectangle 232"/>
          <p:cNvSpPr/>
          <p:nvPr/>
        </p:nvSpPr>
        <p:spPr bwMode="auto">
          <a:xfrm>
            <a:off x="9627075" y="1165698"/>
            <a:ext cx="1971968" cy="4545234"/>
          </a:xfrm>
          <a:prstGeom prst="roundRect">
            <a:avLst>
              <a:gd name="adj" fmla="val 0"/>
            </a:avLst>
          </a:pr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175711" tIns="140568" rIns="175711" bIns="43927" numCol="1" spcCol="0" rtlCol="0" fromWordArt="0" anchor="b" anchorCtr="0" forceAA="0" compatLnSpc="1">
            <a:prstTxWarp prst="textNoShape">
              <a:avLst/>
            </a:prstTxWarp>
            <a:noAutofit/>
          </a:bodyPr>
          <a:lstStyle/>
          <a:p>
            <a:pPr algn="ctr" defTabSz="895750">
              <a:lnSpc>
                <a:spcPct val="90000"/>
              </a:lnSpc>
              <a:defRPr/>
            </a:pPr>
            <a:r>
              <a:rPr lang="en-US" sz="1372" dirty="0">
                <a:solidFill>
                  <a:schemeClr val="bg1"/>
                </a:solidFill>
              </a:rPr>
              <a:t>Monitor and Learn</a:t>
            </a:r>
          </a:p>
        </p:txBody>
      </p:sp>
      <p:sp>
        <p:nvSpPr>
          <p:cNvPr id="234" name="Rounded Rectangle 233"/>
          <p:cNvSpPr/>
          <p:nvPr/>
        </p:nvSpPr>
        <p:spPr bwMode="auto">
          <a:xfrm>
            <a:off x="440611" y="5783902"/>
            <a:ext cx="11158433" cy="807543"/>
          </a:xfrm>
          <a:prstGeom prst="roundRect">
            <a:avLst>
              <a:gd name="adj" fmla="val 0"/>
            </a:avLst>
          </a:pr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175711" tIns="140568" rIns="175711" bIns="43927" numCol="1" spcCol="0" rtlCol="0" fromWordArt="0" anchor="b" anchorCtr="0" forceAA="0" compatLnSpc="1">
            <a:prstTxWarp prst="textNoShape">
              <a:avLst/>
            </a:prstTxWarp>
            <a:noAutofit/>
          </a:bodyPr>
          <a:lstStyle/>
          <a:p>
            <a:pPr algn="ctr" defTabSz="895750">
              <a:lnSpc>
                <a:spcPct val="90000"/>
              </a:lnSpc>
              <a:defRPr/>
            </a:pPr>
            <a:r>
              <a:rPr lang="en-US" sz="1372" dirty="0">
                <a:solidFill>
                  <a:schemeClr val="bg1"/>
                </a:solidFill>
              </a:rPr>
              <a:t>Processes</a:t>
            </a:r>
          </a:p>
        </p:txBody>
      </p:sp>
      <p:sp>
        <p:nvSpPr>
          <p:cNvPr id="235" name="TextBox 234"/>
          <p:cNvSpPr txBox="1"/>
          <p:nvPr/>
        </p:nvSpPr>
        <p:spPr>
          <a:xfrm>
            <a:off x="1041576" y="4969897"/>
            <a:ext cx="1686719" cy="180910"/>
          </a:xfrm>
          <a:prstGeom prst="rect">
            <a:avLst/>
          </a:prstGeom>
          <a:noFill/>
        </p:spPr>
        <p:txBody>
          <a:bodyPr wrap="square" lIns="0" tIns="0" rIns="0" bIns="0" rtlCol="0">
            <a:spAutoFit/>
          </a:bodyPr>
          <a:lstStyle/>
          <a:p>
            <a:pPr algn="ctr" defTabSz="913874"/>
            <a:r>
              <a:rPr lang="en-US" sz="1175" kern="0" dirty="0">
                <a:gradFill>
                  <a:gsLst>
                    <a:gs pos="0">
                      <a:srgbClr val="FFFFFF"/>
                    </a:gs>
                    <a:gs pos="100000">
                      <a:srgbClr val="FFFFFF"/>
                    </a:gs>
                  </a:gsLst>
                  <a:lin ang="5400000" scaled="0"/>
                </a:gradFill>
                <a:ea typeface="Segoe UI" pitchFamily="34" charset="0"/>
                <a:cs typeface="Segoe UI" pitchFamily="34" charset="0"/>
              </a:rPr>
              <a:t>Team Foundation Server</a:t>
            </a:r>
          </a:p>
        </p:txBody>
      </p:sp>
      <p:sp>
        <p:nvSpPr>
          <p:cNvPr id="236" name="TextBox 235"/>
          <p:cNvSpPr txBox="1"/>
          <p:nvPr/>
        </p:nvSpPr>
        <p:spPr>
          <a:xfrm>
            <a:off x="3764028" y="4155363"/>
            <a:ext cx="1479330" cy="325613"/>
          </a:xfrm>
          <a:prstGeom prst="rect">
            <a:avLst/>
          </a:prstGeom>
          <a:noFill/>
        </p:spPr>
        <p:txBody>
          <a:bodyPr wrap="square" lIns="0" tIns="0" rIns="0" bIns="0" rtlCol="0">
            <a:spAutoFit/>
          </a:bodyPr>
          <a:lstStyle>
            <a:defPPr>
              <a:defRPr lang="en-US"/>
            </a:defPPr>
            <a:lvl1pPr defTabSz="932597">
              <a:lnSpc>
                <a:spcPct val="90000"/>
              </a:lnSpc>
              <a:defRPr sz="1200">
                <a:gradFill>
                  <a:gsLst>
                    <a:gs pos="0">
                      <a:srgbClr val="FFFFFF"/>
                    </a:gs>
                    <a:gs pos="100000">
                      <a:srgbClr val="FFFFFF"/>
                    </a:gs>
                  </a:gsLst>
                  <a:lin ang="5400000" scaled="0"/>
                </a:gradFill>
                <a:ea typeface="Segoe UI" pitchFamily="34" charset="0"/>
                <a:cs typeface="Segoe UI" pitchFamily="34" charset="0"/>
              </a:defRPr>
            </a:lvl1pPr>
          </a:lstStyle>
          <a:p>
            <a:pPr defTabSz="896215">
              <a:defRPr/>
            </a:pPr>
            <a:r>
              <a:rPr lang="en-US" sz="1175" kern="0" dirty="0"/>
              <a:t>Team Foundation </a:t>
            </a:r>
            <a:br>
              <a:rPr lang="en-US" sz="1175" kern="0" dirty="0"/>
            </a:br>
            <a:r>
              <a:rPr lang="en-US" sz="1175" kern="0" dirty="0"/>
              <a:t>Server</a:t>
            </a:r>
          </a:p>
        </p:txBody>
      </p:sp>
      <p:sp>
        <p:nvSpPr>
          <p:cNvPr id="237" name="TextBox 236"/>
          <p:cNvSpPr txBox="1"/>
          <p:nvPr/>
        </p:nvSpPr>
        <p:spPr>
          <a:xfrm>
            <a:off x="3764030" y="4601628"/>
            <a:ext cx="1470916" cy="325613"/>
          </a:xfrm>
          <a:prstGeom prst="rect">
            <a:avLst/>
          </a:prstGeom>
          <a:noFill/>
        </p:spPr>
        <p:txBody>
          <a:bodyPr wrap="none" lIns="0" tIns="0" rIns="0" bIns="0" rtlCol="0">
            <a:spAutoFit/>
          </a:bodyPr>
          <a:lstStyle/>
          <a:p>
            <a:pPr defTabSz="913874">
              <a:lnSpc>
                <a:spcPct val="90000"/>
              </a:lnSpc>
            </a:pPr>
            <a:r>
              <a:rPr lang="en-US" sz="1175" kern="0" dirty="0">
                <a:gradFill>
                  <a:gsLst>
                    <a:gs pos="0">
                      <a:srgbClr val="FFFFFF"/>
                    </a:gs>
                    <a:gs pos="100000">
                      <a:srgbClr val="FFFFFF"/>
                    </a:gs>
                  </a:gsLst>
                  <a:lin ang="5400000" scaled="0"/>
                </a:gradFill>
                <a:ea typeface="Segoe UI" pitchFamily="34" charset="0"/>
                <a:cs typeface="Segoe UI" pitchFamily="34" charset="0"/>
              </a:rPr>
              <a:t>Release Management </a:t>
            </a:r>
            <a:br>
              <a:rPr lang="en-US" sz="1175" kern="0" dirty="0">
                <a:gradFill>
                  <a:gsLst>
                    <a:gs pos="0">
                      <a:srgbClr val="FFFFFF"/>
                    </a:gs>
                    <a:gs pos="100000">
                      <a:srgbClr val="FFFFFF"/>
                    </a:gs>
                  </a:gsLst>
                  <a:lin ang="5400000" scaled="0"/>
                </a:gradFill>
                <a:ea typeface="Segoe UI" pitchFamily="34" charset="0"/>
                <a:cs typeface="Segoe UI" pitchFamily="34" charset="0"/>
              </a:rPr>
            </a:br>
            <a:r>
              <a:rPr lang="en-US" sz="1175" kern="0" dirty="0">
                <a:gradFill>
                  <a:gsLst>
                    <a:gs pos="0">
                      <a:srgbClr val="FFFFFF"/>
                    </a:gs>
                    <a:gs pos="100000">
                      <a:srgbClr val="FFFFFF"/>
                    </a:gs>
                  </a:gsLst>
                  <a:lin ang="5400000" scaled="0"/>
                </a:gradFill>
                <a:ea typeface="Segoe UI" pitchFamily="34" charset="0"/>
                <a:cs typeface="Segoe UI" pitchFamily="34" charset="0"/>
              </a:rPr>
              <a:t>for Visual Studio</a:t>
            </a:r>
          </a:p>
        </p:txBody>
      </p:sp>
      <p:sp>
        <p:nvSpPr>
          <p:cNvPr id="238" name="TextBox 237"/>
          <p:cNvSpPr txBox="1"/>
          <p:nvPr/>
        </p:nvSpPr>
        <p:spPr>
          <a:xfrm>
            <a:off x="3769803" y="1802479"/>
            <a:ext cx="1656519" cy="810522"/>
          </a:xfrm>
          <a:prstGeom prst="rect">
            <a:avLst/>
          </a:prstGeom>
          <a:noFill/>
        </p:spPr>
        <p:txBody>
          <a:bodyPr wrap="square" lIns="0" tIns="0" rIns="0" bIns="0" rtlCol="0">
            <a:spAutoFit/>
          </a:bodyPr>
          <a:lstStyle/>
          <a:p>
            <a:pPr defTabSz="913874">
              <a:lnSpc>
                <a:spcPct val="90000"/>
              </a:lnSpc>
              <a:spcAft>
                <a:spcPts val="784"/>
              </a:spcAft>
            </a:pPr>
            <a:r>
              <a:rPr lang="en-US" sz="1078" kern="0" dirty="0">
                <a:gradFill>
                  <a:gsLst>
                    <a:gs pos="0">
                      <a:srgbClr val="FFFFFF"/>
                    </a:gs>
                    <a:gs pos="100000">
                      <a:srgbClr val="FFFFFF"/>
                    </a:gs>
                  </a:gsLst>
                  <a:lin ang="5400000" scaled="0"/>
                </a:gradFill>
                <a:ea typeface="Segoe UI" pitchFamily="34" charset="0"/>
                <a:cs typeface="Segoe UI" pitchFamily="34" charset="0"/>
              </a:rPr>
              <a:t>Team Foundation Server</a:t>
            </a:r>
          </a:p>
          <a:p>
            <a:pPr defTabSz="913874">
              <a:lnSpc>
                <a:spcPct val="90000"/>
              </a:lnSpc>
              <a:spcAft>
                <a:spcPts val="784"/>
              </a:spcAft>
            </a:pPr>
            <a:r>
              <a:rPr lang="en-US" sz="1078" kern="0" dirty="0">
                <a:gradFill>
                  <a:gsLst>
                    <a:gs pos="0">
                      <a:srgbClr val="FFFFFF"/>
                    </a:gs>
                    <a:gs pos="100000">
                      <a:srgbClr val="FFFFFF"/>
                    </a:gs>
                  </a:gsLst>
                  <a:lin ang="5400000" scaled="0"/>
                </a:gradFill>
                <a:ea typeface="Segoe UI" pitchFamily="34" charset="0"/>
                <a:cs typeface="Segoe UI" pitchFamily="34" charset="0"/>
              </a:rPr>
              <a:t>Microsoft Test Manager</a:t>
            </a:r>
          </a:p>
          <a:p>
            <a:pPr defTabSz="913874">
              <a:lnSpc>
                <a:spcPct val="90000"/>
              </a:lnSpc>
              <a:spcAft>
                <a:spcPts val="784"/>
              </a:spcAft>
            </a:pPr>
            <a:r>
              <a:rPr lang="en-US" sz="1078" kern="0" dirty="0">
                <a:gradFill>
                  <a:gsLst>
                    <a:gs pos="0">
                      <a:srgbClr val="FFFFFF"/>
                    </a:gs>
                    <a:gs pos="100000">
                      <a:srgbClr val="FFFFFF"/>
                    </a:gs>
                  </a:gsLst>
                  <a:lin ang="5400000" scaled="0"/>
                </a:gradFill>
                <a:ea typeface="Segoe UI" pitchFamily="34" charset="0"/>
                <a:cs typeface="Segoe UI" pitchFamily="34" charset="0"/>
              </a:rPr>
              <a:t>Microsoft Monitoring Agent</a:t>
            </a:r>
          </a:p>
        </p:txBody>
      </p:sp>
      <p:pic>
        <p:nvPicPr>
          <p:cNvPr id="239" name="Picture 2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03478" y="3243416"/>
            <a:ext cx="463880" cy="367512"/>
          </a:xfrm>
          <a:prstGeom prst="rect">
            <a:avLst/>
          </a:prstGeom>
        </p:spPr>
      </p:pic>
      <p:sp>
        <p:nvSpPr>
          <p:cNvPr id="242" name="TextBox 241"/>
          <p:cNvSpPr txBox="1"/>
          <p:nvPr/>
        </p:nvSpPr>
        <p:spPr>
          <a:xfrm>
            <a:off x="5770425" y="3637231"/>
            <a:ext cx="634073" cy="150863"/>
          </a:xfrm>
          <a:prstGeom prst="rect">
            <a:avLst/>
          </a:prstGeom>
          <a:noFill/>
        </p:spPr>
        <p:txBody>
          <a:bodyPr wrap="square" lIns="0" tIns="0" rIns="0" bIns="0" rtlCol="0">
            <a:spAutoFit/>
          </a:bodyPr>
          <a:lstStyle/>
          <a:p>
            <a:pPr algn="ctr" defTabSz="913874"/>
            <a:r>
              <a:rPr lang="en-US" sz="980" kern="0" dirty="0">
                <a:gradFill>
                  <a:gsLst>
                    <a:gs pos="0">
                      <a:srgbClr val="FFFFFF"/>
                    </a:gs>
                    <a:gs pos="100000">
                      <a:srgbClr val="FFFFFF"/>
                    </a:gs>
                  </a:gsLst>
                  <a:lin ang="5400000" scaled="0"/>
                </a:gradFill>
                <a:ea typeface="Segoe UI" pitchFamily="34" charset="0"/>
                <a:cs typeface="Segoe UI" pitchFamily="34" charset="0"/>
              </a:rPr>
              <a:t>PowerShell</a:t>
            </a:r>
          </a:p>
        </p:txBody>
      </p:sp>
      <p:pic>
        <p:nvPicPr>
          <p:cNvPr id="243" name="Picture 2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3226" y="4045288"/>
            <a:ext cx="1206121" cy="146230"/>
          </a:xfrm>
          <a:prstGeom prst="rect">
            <a:avLst/>
          </a:prstGeom>
        </p:spPr>
      </p:pic>
      <p:sp>
        <p:nvSpPr>
          <p:cNvPr id="244" name="Rectangle 243"/>
          <p:cNvSpPr/>
          <p:nvPr/>
        </p:nvSpPr>
        <p:spPr>
          <a:xfrm>
            <a:off x="6121100" y="4239673"/>
            <a:ext cx="702436" cy="258212"/>
          </a:xfrm>
          <a:prstGeom prst="rect">
            <a:avLst/>
          </a:prstGeom>
        </p:spPr>
        <p:txBody>
          <a:bodyPr wrap="none">
            <a:spAutoFit/>
          </a:bodyPr>
          <a:lstStyle/>
          <a:p>
            <a:pPr algn="ctr" defTabSz="913874"/>
            <a:r>
              <a:rPr lang="en-US" sz="1078" kern="0" dirty="0" err="1">
                <a:gradFill>
                  <a:gsLst>
                    <a:gs pos="0">
                      <a:srgbClr val="FFFFFF"/>
                    </a:gs>
                    <a:gs pos="100000">
                      <a:srgbClr val="FFFFFF"/>
                    </a:gs>
                  </a:gsLst>
                  <a:lin ang="5400000" scaled="0"/>
                </a:gradFill>
                <a:ea typeface="Segoe UI" pitchFamily="34" charset="0"/>
                <a:cs typeface="Segoe UI" pitchFamily="34" charset="0"/>
              </a:rPr>
              <a:t>xPlat</a:t>
            </a:r>
            <a:r>
              <a:rPr lang="en-US" sz="1078" kern="0" dirty="0">
                <a:gradFill>
                  <a:gsLst>
                    <a:gs pos="0">
                      <a:srgbClr val="FFFFFF"/>
                    </a:gs>
                    <a:gs pos="100000">
                      <a:srgbClr val="FFFFFF"/>
                    </a:gs>
                  </a:gsLst>
                  <a:lin ang="5400000" scaled="0"/>
                </a:gradFill>
                <a:ea typeface="Segoe UI" pitchFamily="34" charset="0"/>
                <a:cs typeface="Segoe UI" pitchFamily="34" charset="0"/>
              </a:rPr>
              <a:t> CLI</a:t>
            </a:r>
          </a:p>
        </p:txBody>
      </p:sp>
      <p:pic>
        <p:nvPicPr>
          <p:cNvPr id="245" name="Picture 2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61427" y="3197560"/>
            <a:ext cx="430315" cy="397790"/>
          </a:xfrm>
          <a:prstGeom prst="rect">
            <a:avLst/>
          </a:prstGeom>
        </p:spPr>
      </p:pic>
      <p:sp>
        <p:nvSpPr>
          <p:cNvPr id="246" name="TextBox 245"/>
          <p:cNvSpPr txBox="1"/>
          <p:nvPr/>
        </p:nvSpPr>
        <p:spPr>
          <a:xfrm>
            <a:off x="6596731" y="3636431"/>
            <a:ext cx="470356" cy="150863"/>
          </a:xfrm>
          <a:prstGeom prst="rect">
            <a:avLst/>
          </a:prstGeom>
          <a:noFill/>
        </p:spPr>
        <p:txBody>
          <a:bodyPr wrap="square" lIns="0" tIns="0" rIns="0" bIns="0" rtlCol="0">
            <a:spAutoFit/>
          </a:bodyPr>
          <a:lstStyle>
            <a:defPPr>
              <a:defRPr lang="en-US"/>
            </a:defPPr>
            <a:lvl1pPr algn="ctr" defTabSz="932597">
              <a:defRPr sz="900">
                <a:gradFill>
                  <a:gsLst>
                    <a:gs pos="0">
                      <a:srgbClr val="FFFFFF"/>
                    </a:gs>
                    <a:gs pos="100000">
                      <a:srgbClr val="FFFFFF"/>
                    </a:gs>
                  </a:gsLst>
                  <a:lin ang="5400000" scaled="0"/>
                </a:gradFill>
                <a:ea typeface="Segoe UI" pitchFamily="34" charset="0"/>
                <a:cs typeface="Segoe UI" pitchFamily="34" charset="0"/>
              </a:defRPr>
            </a:lvl1pPr>
          </a:lstStyle>
          <a:p>
            <a:pPr defTabSz="896215">
              <a:defRPr/>
            </a:pPr>
            <a:r>
              <a:rPr lang="en-US" sz="980" kern="0" dirty="0"/>
              <a:t>MAML</a:t>
            </a:r>
            <a:endParaRPr lang="en-US" sz="882" kern="0" dirty="0"/>
          </a:p>
        </p:txBody>
      </p:sp>
      <p:sp>
        <p:nvSpPr>
          <p:cNvPr id="248" name="TextBox 247"/>
          <p:cNvSpPr txBox="1"/>
          <p:nvPr/>
        </p:nvSpPr>
        <p:spPr>
          <a:xfrm>
            <a:off x="6493730" y="4656305"/>
            <a:ext cx="877098" cy="497848"/>
          </a:xfrm>
          <a:prstGeom prst="rect">
            <a:avLst/>
          </a:prstGeom>
          <a:noFill/>
        </p:spPr>
        <p:txBody>
          <a:bodyPr wrap="square" lIns="0" tIns="0" rIns="0" bIns="0" rtlCol="0">
            <a:spAutoFit/>
          </a:bodyPr>
          <a:lstStyle/>
          <a:p>
            <a:pPr defTabSz="913874"/>
            <a:r>
              <a:rPr lang="en-US" sz="1078" kern="0" dirty="0">
                <a:gradFill>
                  <a:gsLst>
                    <a:gs pos="0">
                      <a:srgbClr val="FFFFFF"/>
                    </a:gs>
                    <a:gs pos="100000">
                      <a:srgbClr val="FFFFFF"/>
                    </a:gs>
                  </a:gsLst>
                  <a:lin ang="5400000" scaled="0"/>
                </a:gradFill>
                <a:ea typeface="Segoe UI" pitchFamily="34" charset="0"/>
                <a:cs typeface="Segoe UI" pitchFamily="34" charset="0"/>
              </a:rPr>
              <a:t>Azure Resource Management</a:t>
            </a:r>
          </a:p>
        </p:txBody>
      </p:sp>
      <p:sp>
        <p:nvSpPr>
          <p:cNvPr id="252" name="TextBox 251"/>
          <p:cNvSpPr txBox="1"/>
          <p:nvPr/>
        </p:nvSpPr>
        <p:spPr>
          <a:xfrm>
            <a:off x="5788941" y="2013424"/>
            <a:ext cx="1470916" cy="325613"/>
          </a:xfrm>
          <a:prstGeom prst="rect">
            <a:avLst/>
          </a:prstGeom>
          <a:noFill/>
        </p:spPr>
        <p:txBody>
          <a:bodyPr wrap="none" lIns="0" tIns="0" rIns="0" bIns="0" rtlCol="0">
            <a:spAutoFit/>
          </a:bodyPr>
          <a:lstStyle/>
          <a:p>
            <a:pPr defTabSz="913874">
              <a:lnSpc>
                <a:spcPct val="90000"/>
              </a:lnSpc>
            </a:pPr>
            <a:r>
              <a:rPr lang="en-US" sz="1175" kern="0" dirty="0">
                <a:gradFill>
                  <a:gsLst>
                    <a:gs pos="0">
                      <a:srgbClr val="FFFFFF"/>
                    </a:gs>
                    <a:gs pos="100000">
                      <a:srgbClr val="FFFFFF"/>
                    </a:gs>
                  </a:gsLst>
                  <a:lin ang="5400000" scaled="0"/>
                </a:gradFill>
                <a:ea typeface="Segoe UI" pitchFamily="34" charset="0"/>
                <a:cs typeface="Segoe UI" pitchFamily="34" charset="0"/>
              </a:rPr>
              <a:t>Release Management </a:t>
            </a:r>
            <a:br>
              <a:rPr lang="en-US" sz="1175" kern="0" dirty="0">
                <a:gradFill>
                  <a:gsLst>
                    <a:gs pos="0">
                      <a:srgbClr val="FFFFFF"/>
                    </a:gs>
                    <a:gs pos="100000">
                      <a:srgbClr val="FFFFFF"/>
                    </a:gs>
                  </a:gsLst>
                  <a:lin ang="5400000" scaled="0"/>
                </a:gradFill>
                <a:ea typeface="Segoe UI" pitchFamily="34" charset="0"/>
                <a:cs typeface="Segoe UI" pitchFamily="34" charset="0"/>
              </a:rPr>
            </a:br>
            <a:r>
              <a:rPr lang="en-US" sz="1175" kern="0" dirty="0">
                <a:gradFill>
                  <a:gsLst>
                    <a:gs pos="0">
                      <a:srgbClr val="FFFFFF"/>
                    </a:gs>
                    <a:gs pos="100000">
                      <a:srgbClr val="FFFFFF"/>
                    </a:gs>
                  </a:gsLst>
                  <a:lin ang="5400000" scaled="0"/>
                </a:gradFill>
                <a:ea typeface="Segoe UI" pitchFamily="34" charset="0"/>
                <a:cs typeface="Segoe UI" pitchFamily="34" charset="0"/>
              </a:rPr>
              <a:t>for Visual Studio</a:t>
            </a:r>
          </a:p>
        </p:txBody>
      </p:sp>
      <p:grpSp>
        <p:nvGrpSpPr>
          <p:cNvPr id="254" name="Group 253"/>
          <p:cNvGrpSpPr/>
          <p:nvPr/>
        </p:nvGrpSpPr>
        <p:grpSpPr>
          <a:xfrm>
            <a:off x="5711062" y="4718299"/>
            <a:ext cx="669276" cy="434035"/>
            <a:chOff x="6236727" y="5075466"/>
            <a:chExt cx="1685512" cy="1093080"/>
          </a:xfrm>
        </p:grpSpPr>
        <p:grpSp>
          <p:nvGrpSpPr>
            <p:cNvPr id="255" name="Group 254"/>
            <p:cNvGrpSpPr/>
            <p:nvPr/>
          </p:nvGrpSpPr>
          <p:grpSpPr>
            <a:xfrm>
              <a:off x="6604927" y="5075466"/>
              <a:ext cx="1102201" cy="1054928"/>
              <a:chOff x="6604927" y="5075466"/>
              <a:chExt cx="1102201" cy="1054928"/>
            </a:xfrm>
          </p:grpSpPr>
          <p:sp>
            <p:nvSpPr>
              <p:cNvPr id="261" name="Diamond 260"/>
              <p:cNvSpPr/>
              <p:nvPr/>
            </p:nvSpPr>
            <p:spPr bwMode="auto">
              <a:xfrm>
                <a:off x="6642893" y="5075466"/>
                <a:ext cx="869548" cy="480973"/>
              </a:xfrm>
              <a:prstGeom prst="diamond">
                <a:avLst/>
              </a:prstGeom>
              <a:solidFill>
                <a:srgbClr val="3999C6"/>
              </a:solidFill>
              <a:ln w="9525" cap="flat" cmpd="sng" algn="ctr">
                <a:noFill/>
                <a:prstDash val="solid"/>
                <a:headEnd type="none" w="med" len="med"/>
                <a:tailEnd type="none" w="med" len="med"/>
              </a:ln>
              <a:effectLst/>
            </p:spPr>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a:lnSpc>
                    <a:spcPct val="90000"/>
                  </a:lnSpc>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2" name="Parallelogram 261"/>
              <p:cNvSpPr/>
              <p:nvPr/>
            </p:nvSpPr>
            <p:spPr bwMode="auto">
              <a:xfrm rot="19866714">
                <a:off x="6966649" y="5556675"/>
                <a:ext cx="740479" cy="430284"/>
              </a:xfrm>
              <a:prstGeom prst="parallelogram">
                <a:avLst>
                  <a:gd name="adj" fmla="val 57886"/>
                </a:avLst>
              </a:prstGeom>
              <a:solidFill>
                <a:srgbClr val="ACDAEC"/>
              </a:solidFill>
              <a:ln w="9525" cap="flat" cmpd="sng" algn="ctr">
                <a:noFill/>
                <a:prstDash val="solid"/>
                <a:headEnd type="none" w="med" len="med"/>
                <a:tailEnd type="none" w="med" len="med"/>
              </a:ln>
              <a:effectLst/>
            </p:spPr>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a:lnSpc>
                    <a:spcPct val="90000"/>
                  </a:lnSpc>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3" name="Parallelogram 262"/>
              <p:cNvSpPr/>
              <p:nvPr/>
            </p:nvSpPr>
            <p:spPr bwMode="auto">
              <a:xfrm rot="5400000">
                <a:off x="6449829" y="5545013"/>
                <a:ext cx="740479" cy="430284"/>
              </a:xfrm>
              <a:prstGeom prst="parallelogram">
                <a:avLst>
                  <a:gd name="adj" fmla="val 57886"/>
                </a:avLst>
              </a:prstGeom>
              <a:solidFill>
                <a:srgbClr val="59B4D9"/>
              </a:solidFill>
              <a:ln w="9525" cap="flat" cmpd="sng" algn="ctr">
                <a:noFill/>
                <a:prstDash val="solid"/>
                <a:headEnd type="none" w="med" len="med"/>
                <a:tailEnd type="none" w="med" len="med"/>
              </a:ln>
              <a:effectLst/>
            </p:spPr>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a:lnSpc>
                    <a:spcPct val="90000"/>
                  </a:lnSpc>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256" name="Freeform 255"/>
            <p:cNvSpPr/>
            <p:nvPr/>
          </p:nvSpPr>
          <p:spPr bwMode="auto">
            <a:xfrm rot="1753011">
              <a:off x="7202147" y="5162507"/>
              <a:ext cx="720092" cy="1006039"/>
            </a:xfrm>
            <a:custGeom>
              <a:avLst/>
              <a:gdLst>
                <a:gd name="connsiteX0" fmla="*/ 123594 w 3297672"/>
                <a:gd name="connsiteY0" fmla="*/ 15903 h 4607171"/>
                <a:gd name="connsiteX1" fmla="*/ 202363 w 3297672"/>
                <a:gd name="connsiteY1" fmla="*/ 0 h 4607171"/>
                <a:gd name="connsiteX2" fmla="*/ 1340966 w 3297672"/>
                <a:gd name="connsiteY2" fmla="*/ 0 h 4607171"/>
                <a:gd name="connsiteX3" fmla="*/ 1508769 w 3297672"/>
                <a:gd name="connsiteY3" fmla="*/ 89220 h 4607171"/>
                <a:gd name="connsiteX4" fmla="*/ 1514427 w 3297672"/>
                <a:gd name="connsiteY4" fmla="*/ 99645 h 4607171"/>
                <a:gd name="connsiteX5" fmla="*/ 1528034 w 3297672"/>
                <a:gd name="connsiteY5" fmla="*/ 119096 h 4607171"/>
                <a:gd name="connsiteX6" fmla="*/ 3271891 w 3297672"/>
                <a:gd name="connsiteY6" fmla="*/ 3237209 h 4607171"/>
                <a:gd name="connsiteX7" fmla="*/ 3290007 w 3297672"/>
                <a:gd name="connsiteY7" fmla="*/ 3391027 h 4607171"/>
                <a:gd name="connsiteX8" fmla="*/ 3266368 w 3297672"/>
                <a:gd name="connsiteY8" fmla="*/ 3437834 h 4607171"/>
                <a:gd name="connsiteX9" fmla="*/ 3250716 w 3297672"/>
                <a:gd name="connsiteY9" fmla="*/ 3482358 h 4607171"/>
                <a:gd name="connsiteX10" fmla="*/ 2639514 w 3297672"/>
                <a:gd name="connsiteY10" fmla="*/ 4508344 h 4607171"/>
                <a:gd name="connsiteX11" fmla="*/ 2362095 w 3297672"/>
                <a:gd name="connsiteY11" fmla="*/ 4578629 h 4607171"/>
                <a:gd name="connsiteX12" fmla="*/ 2330242 w 3297672"/>
                <a:gd name="connsiteY12" fmla="*/ 4559654 h 4607171"/>
                <a:gd name="connsiteX13" fmla="*/ 2259957 w 3297672"/>
                <a:gd name="connsiteY13" fmla="*/ 4282234 h 4607171"/>
                <a:gd name="connsiteX14" fmla="*/ 2822251 w 3297672"/>
                <a:gd name="connsiteY14" fmla="*/ 3338346 h 4607171"/>
                <a:gd name="connsiteX15" fmla="*/ 1202310 w 3297672"/>
                <a:gd name="connsiteY15" fmla="*/ 441803 h 4607171"/>
                <a:gd name="connsiteX16" fmla="*/ 202363 w 3297672"/>
                <a:gd name="connsiteY16" fmla="*/ 441803 h 4607171"/>
                <a:gd name="connsiteX17" fmla="*/ 0 w 3297672"/>
                <a:gd name="connsiteY17" fmla="*/ 239440 h 4607171"/>
                <a:gd name="connsiteX18" fmla="*/ 0 w 3297672"/>
                <a:gd name="connsiteY18" fmla="*/ 202363 h 4607171"/>
                <a:gd name="connsiteX19" fmla="*/ 123594 w 3297672"/>
                <a:gd name="connsiteY19" fmla="*/ 15903 h 460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97672" h="4607171">
                  <a:moveTo>
                    <a:pt x="123594" y="15903"/>
                  </a:moveTo>
                  <a:cubicBezTo>
                    <a:pt x="147805" y="5663"/>
                    <a:pt x="174423" y="0"/>
                    <a:pt x="202363" y="0"/>
                  </a:cubicBezTo>
                  <a:lnTo>
                    <a:pt x="1340966" y="0"/>
                  </a:lnTo>
                  <a:cubicBezTo>
                    <a:pt x="1410817" y="0"/>
                    <a:pt x="1472403" y="35391"/>
                    <a:pt x="1508769" y="89220"/>
                  </a:cubicBezTo>
                  <a:lnTo>
                    <a:pt x="1514427" y="99645"/>
                  </a:lnTo>
                  <a:lnTo>
                    <a:pt x="1528034" y="119096"/>
                  </a:lnTo>
                  <a:lnTo>
                    <a:pt x="3271891" y="3237209"/>
                  </a:lnTo>
                  <a:cubicBezTo>
                    <a:pt x="3299168" y="3285980"/>
                    <a:pt x="3304093" y="3341191"/>
                    <a:pt x="3290007" y="3391027"/>
                  </a:cubicBezTo>
                  <a:lnTo>
                    <a:pt x="3266368" y="3437834"/>
                  </a:lnTo>
                  <a:lnTo>
                    <a:pt x="3250716" y="3482358"/>
                  </a:lnTo>
                  <a:lnTo>
                    <a:pt x="2639514" y="4508344"/>
                  </a:lnTo>
                  <a:cubicBezTo>
                    <a:pt x="2582316" y="4604360"/>
                    <a:pt x="2458111" y="4635828"/>
                    <a:pt x="2362095" y="4578629"/>
                  </a:cubicBezTo>
                  <a:lnTo>
                    <a:pt x="2330242" y="4559654"/>
                  </a:lnTo>
                  <a:cubicBezTo>
                    <a:pt x="2234225" y="4502455"/>
                    <a:pt x="2202758" y="4378250"/>
                    <a:pt x="2259957" y="4282234"/>
                  </a:cubicBezTo>
                  <a:lnTo>
                    <a:pt x="2822251" y="3338346"/>
                  </a:lnTo>
                  <a:lnTo>
                    <a:pt x="1202310" y="441803"/>
                  </a:lnTo>
                  <a:lnTo>
                    <a:pt x="202363" y="441803"/>
                  </a:lnTo>
                  <a:cubicBezTo>
                    <a:pt x="90601" y="441803"/>
                    <a:pt x="0" y="351202"/>
                    <a:pt x="0" y="239440"/>
                  </a:cubicBezTo>
                  <a:lnTo>
                    <a:pt x="0" y="202363"/>
                  </a:lnTo>
                  <a:cubicBezTo>
                    <a:pt x="0" y="118542"/>
                    <a:pt x="50963" y="46623"/>
                    <a:pt x="123594" y="15903"/>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a:lnSpc>
                  <a:spcPct val="90000"/>
                </a:lnSpc>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7" name="Freeform 256"/>
            <p:cNvSpPr/>
            <p:nvPr/>
          </p:nvSpPr>
          <p:spPr bwMode="auto">
            <a:xfrm rot="12600000">
              <a:off x="6236727" y="5077283"/>
              <a:ext cx="720092" cy="1006039"/>
            </a:xfrm>
            <a:custGeom>
              <a:avLst/>
              <a:gdLst>
                <a:gd name="connsiteX0" fmla="*/ 123594 w 3297672"/>
                <a:gd name="connsiteY0" fmla="*/ 15903 h 4607171"/>
                <a:gd name="connsiteX1" fmla="*/ 202363 w 3297672"/>
                <a:gd name="connsiteY1" fmla="*/ 0 h 4607171"/>
                <a:gd name="connsiteX2" fmla="*/ 1340966 w 3297672"/>
                <a:gd name="connsiteY2" fmla="*/ 0 h 4607171"/>
                <a:gd name="connsiteX3" fmla="*/ 1508769 w 3297672"/>
                <a:gd name="connsiteY3" fmla="*/ 89220 h 4607171"/>
                <a:gd name="connsiteX4" fmla="*/ 1514427 w 3297672"/>
                <a:gd name="connsiteY4" fmla="*/ 99645 h 4607171"/>
                <a:gd name="connsiteX5" fmla="*/ 1528034 w 3297672"/>
                <a:gd name="connsiteY5" fmla="*/ 119096 h 4607171"/>
                <a:gd name="connsiteX6" fmla="*/ 3271891 w 3297672"/>
                <a:gd name="connsiteY6" fmla="*/ 3237209 h 4607171"/>
                <a:gd name="connsiteX7" fmla="*/ 3290007 w 3297672"/>
                <a:gd name="connsiteY7" fmla="*/ 3391027 h 4607171"/>
                <a:gd name="connsiteX8" fmla="*/ 3266368 w 3297672"/>
                <a:gd name="connsiteY8" fmla="*/ 3437834 h 4607171"/>
                <a:gd name="connsiteX9" fmla="*/ 3250716 w 3297672"/>
                <a:gd name="connsiteY9" fmla="*/ 3482358 h 4607171"/>
                <a:gd name="connsiteX10" fmla="*/ 2639514 w 3297672"/>
                <a:gd name="connsiteY10" fmla="*/ 4508344 h 4607171"/>
                <a:gd name="connsiteX11" fmla="*/ 2362095 w 3297672"/>
                <a:gd name="connsiteY11" fmla="*/ 4578629 h 4607171"/>
                <a:gd name="connsiteX12" fmla="*/ 2330242 w 3297672"/>
                <a:gd name="connsiteY12" fmla="*/ 4559654 h 4607171"/>
                <a:gd name="connsiteX13" fmla="*/ 2259957 w 3297672"/>
                <a:gd name="connsiteY13" fmla="*/ 4282234 h 4607171"/>
                <a:gd name="connsiteX14" fmla="*/ 2822251 w 3297672"/>
                <a:gd name="connsiteY14" fmla="*/ 3338346 h 4607171"/>
                <a:gd name="connsiteX15" fmla="*/ 1202310 w 3297672"/>
                <a:gd name="connsiteY15" fmla="*/ 441803 h 4607171"/>
                <a:gd name="connsiteX16" fmla="*/ 202363 w 3297672"/>
                <a:gd name="connsiteY16" fmla="*/ 441803 h 4607171"/>
                <a:gd name="connsiteX17" fmla="*/ 0 w 3297672"/>
                <a:gd name="connsiteY17" fmla="*/ 239440 h 4607171"/>
                <a:gd name="connsiteX18" fmla="*/ 0 w 3297672"/>
                <a:gd name="connsiteY18" fmla="*/ 202363 h 4607171"/>
                <a:gd name="connsiteX19" fmla="*/ 123594 w 3297672"/>
                <a:gd name="connsiteY19" fmla="*/ 15903 h 460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97672" h="4607171">
                  <a:moveTo>
                    <a:pt x="123594" y="15903"/>
                  </a:moveTo>
                  <a:cubicBezTo>
                    <a:pt x="147805" y="5663"/>
                    <a:pt x="174423" y="0"/>
                    <a:pt x="202363" y="0"/>
                  </a:cubicBezTo>
                  <a:lnTo>
                    <a:pt x="1340966" y="0"/>
                  </a:lnTo>
                  <a:cubicBezTo>
                    <a:pt x="1410817" y="0"/>
                    <a:pt x="1472403" y="35391"/>
                    <a:pt x="1508769" y="89220"/>
                  </a:cubicBezTo>
                  <a:lnTo>
                    <a:pt x="1514427" y="99645"/>
                  </a:lnTo>
                  <a:lnTo>
                    <a:pt x="1528034" y="119096"/>
                  </a:lnTo>
                  <a:lnTo>
                    <a:pt x="3271891" y="3237209"/>
                  </a:lnTo>
                  <a:cubicBezTo>
                    <a:pt x="3299168" y="3285980"/>
                    <a:pt x="3304093" y="3341191"/>
                    <a:pt x="3290007" y="3391027"/>
                  </a:cubicBezTo>
                  <a:lnTo>
                    <a:pt x="3266368" y="3437834"/>
                  </a:lnTo>
                  <a:lnTo>
                    <a:pt x="3250716" y="3482358"/>
                  </a:lnTo>
                  <a:lnTo>
                    <a:pt x="2639514" y="4508344"/>
                  </a:lnTo>
                  <a:cubicBezTo>
                    <a:pt x="2582316" y="4604360"/>
                    <a:pt x="2458111" y="4635828"/>
                    <a:pt x="2362095" y="4578629"/>
                  </a:cubicBezTo>
                  <a:lnTo>
                    <a:pt x="2330242" y="4559654"/>
                  </a:lnTo>
                  <a:cubicBezTo>
                    <a:pt x="2234225" y="4502455"/>
                    <a:pt x="2202758" y="4378250"/>
                    <a:pt x="2259957" y="4282234"/>
                  </a:cubicBezTo>
                  <a:lnTo>
                    <a:pt x="2822251" y="3338346"/>
                  </a:lnTo>
                  <a:lnTo>
                    <a:pt x="1202310" y="441803"/>
                  </a:lnTo>
                  <a:lnTo>
                    <a:pt x="202363" y="441803"/>
                  </a:lnTo>
                  <a:cubicBezTo>
                    <a:pt x="90601" y="441803"/>
                    <a:pt x="0" y="351202"/>
                    <a:pt x="0" y="239440"/>
                  </a:cubicBezTo>
                  <a:lnTo>
                    <a:pt x="0" y="202363"/>
                  </a:lnTo>
                  <a:cubicBezTo>
                    <a:pt x="0" y="118542"/>
                    <a:pt x="50963" y="46623"/>
                    <a:pt x="123594" y="15903"/>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a:lnSpc>
                  <a:spcPct val="90000"/>
                </a:lnSpc>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264" name="Group 263"/>
          <p:cNvGrpSpPr/>
          <p:nvPr/>
        </p:nvGrpSpPr>
        <p:grpSpPr>
          <a:xfrm>
            <a:off x="5758414" y="2525960"/>
            <a:ext cx="1590571" cy="472773"/>
            <a:chOff x="5998979" y="2622875"/>
            <a:chExt cx="1622695" cy="482321"/>
          </a:xfrm>
        </p:grpSpPr>
        <p:sp>
          <p:nvSpPr>
            <p:cNvPr id="265" name="Rectangle 264"/>
            <p:cNvSpPr/>
            <p:nvPr/>
          </p:nvSpPr>
          <p:spPr>
            <a:xfrm>
              <a:off x="6500990" y="2681604"/>
              <a:ext cx="1120684" cy="396831"/>
            </a:xfrm>
            <a:prstGeom prst="rect">
              <a:avLst/>
            </a:prstGeom>
          </p:spPr>
          <p:txBody>
            <a:bodyPr wrap="square">
              <a:spAutoFit/>
            </a:bodyPr>
            <a:lstStyle/>
            <a:p>
              <a:pPr defTabSz="913874">
                <a:lnSpc>
                  <a:spcPct val="90000"/>
                </a:lnSpc>
              </a:pPr>
              <a:r>
                <a:rPr lang="en-US" sz="1077" kern="0" dirty="0">
                  <a:gradFill>
                    <a:gsLst>
                      <a:gs pos="0">
                        <a:srgbClr val="FFFFFF"/>
                      </a:gs>
                      <a:gs pos="100000">
                        <a:srgbClr val="FFFFFF"/>
                      </a:gs>
                    </a:gsLst>
                    <a:lin ang="5400000" scaled="0"/>
                  </a:gradFill>
                  <a:ea typeface="Segoe UI" pitchFamily="34" charset="0"/>
                  <a:cs typeface="Segoe UI Semibold" panose="020B0702040204020203" pitchFamily="34" charset="0"/>
                </a:rPr>
                <a:t>Automation Service</a:t>
              </a:r>
            </a:p>
          </p:txBody>
        </p:sp>
        <p:pic>
          <p:nvPicPr>
            <p:cNvPr id="266" name="Picture 15"/>
            <p:cNvPicPr>
              <a:picLocks noChangeAspect="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5998979" y="2622875"/>
              <a:ext cx="534574" cy="482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7" name="TextBox 266"/>
          <p:cNvSpPr txBox="1"/>
          <p:nvPr/>
        </p:nvSpPr>
        <p:spPr>
          <a:xfrm>
            <a:off x="10009960" y="2072331"/>
            <a:ext cx="1175142" cy="331648"/>
          </a:xfrm>
          <a:prstGeom prst="rect">
            <a:avLst/>
          </a:prstGeom>
          <a:noFill/>
        </p:spPr>
        <p:txBody>
          <a:bodyPr wrap="square" lIns="0" tIns="0" rIns="0" bIns="0" rtlCol="0">
            <a:spAutoFit/>
          </a:bodyPr>
          <a:lstStyle/>
          <a:p>
            <a:pPr defTabSz="913874"/>
            <a:r>
              <a:rPr lang="en-US" sz="1077" kern="0" spc="-29" dirty="0">
                <a:gradFill>
                  <a:gsLst>
                    <a:gs pos="0">
                      <a:srgbClr val="FFFFFF"/>
                    </a:gs>
                    <a:gs pos="100000">
                      <a:srgbClr val="FFFFFF"/>
                    </a:gs>
                  </a:gsLst>
                  <a:lin ang="5400000" scaled="0"/>
                </a:gradFill>
                <a:ea typeface="Segoe UI" pitchFamily="34" charset="0"/>
                <a:cs typeface="Segoe UI" pitchFamily="34" charset="0"/>
              </a:rPr>
              <a:t>Visual Studio Online Application Insights</a:t>
            </a:r>
          </a:p>
        </p:txBody>
      </p:sp>
      <p:sp>
        <p:nvSpPr>
          <p:cNvPr id="271" name="TextBox 270"/>
          <p:cNvSpPr txBox="1"/>
          <p:nvPr/>
        </p:nvSpPr>
        <p:spPr>
          <a:xfrm>
            <a:off x="6470371" y="5809553"/>
            <a:ext cx="1861953" cy="621623"/>
          </a:xfrm>
          <a:prstGeom prst="rect">
            <a:avLst/>
          </a:prstGeom>
          <a:noFill/>
        </p:spPr>
        <p:txBody>
          <a:bodyPr wrap="none" lIns="179234" tIns="143387" rIns="179234" bIns="143387" rtlCol="0">
            <a:spAutoFit/>
          </a:bodyPr>
          <a:lstStyle/>
          <a:p>
            <a:pPr defTabSz="913874">
              <a:lnSpc>
                <a:spcPct val="90000"/>
              </a:lnSpc>
            </a:pPr>
            <a:r>
              <a:rPr lang="en-US" sz="1175" kern="0" dirty="0">
                <a:gradFill>
                  <a:gsLst>
                    <a:gs pos="0">
                      <a:srgbClr val="FFFFFF"/>
                    </a:gs>
                    <a:gs pos="100000">
                      <a:srgbClr val="FFFFFF"/>
                    </a:gs>
                  </a:gsLst>
                  <a:lin ang="5400000" scaled="0"/>
                </a:gradFill>
                <a:ea typeface="Segoe UI" pitchFamily="34" charset="0"/>
                <a:cs typeface="Segoe UI" pitchFamily="34" charset="0"/>
              </a:rPr>
              <a:t>Release Management </a:t>
            </a:r>
            <a:br>
              <a:rPr lang="en-US" sz="1175" kern="0" dirty="0">
                <a:gradFill>
                  <a:gsLst>
                    <a:gs pos="0">
                      <a:srgbClr val="FFFFFF"/>
                    </a:gs>
                    <a:gs pos="100000">
                      <a:srgbClr val="FFFFFF"/>
                    </a:gs>
                  </a:gsLst>
                  <a:lin ang="5400000" scaled="0"/>
                </a:gradFill>
                <a:ea typeface="Segoe UI" pitchFamily="34" charset="0"/>
                <a:cs typeface="Segoe UI" pitchFamily="34" charset="0"/>
              </a:rPr>
            </a:br>
            <a:r>
              <a:rPr lang="en-US" sz="1175" kern="0" dirty="0">
                <a:gradFill>
                  <a:gsLst>
                    <a:gs pos="0">
                      <a:srgbClr val="FFFFFF"/>
                    </a:gs>
                    <a:gs pos="100000">
                      <a:srgbClr val="FFFFFF"/>
                    </a:gs>
                  </a:gsLst>
                  <a:lin ang="5400000" scaled="0"/>
                </a:gradFill>
                <a:ea typeface="Segoe UI" pitchFamily="34" charset="0"/>
                <a:cs typeface="Segoe UI" pitchFamily="34" charset="0"/>
              </a:rPr>
              <a:t>for Visual Studio</a:t>
            </a:r>
          </a:p>
        </p:txBody>
      </p:sp>
      <p:pic>
        <p:nvPicPr>
          <p:cNvPr id="273" name="Picture 27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07796" y="1372007"/>
            <a:ext cx="1379467" cy="548633"/>
          </a:xfrm>
          <a:prstGeom prst="rect">
            <a:avLst/>
          </a:prstGeom>
        </p:spPr>
      </p:pic>
      <p:pic>
        <p:nvPicPr>
          <p:cNvPr id="274" name="Picture 27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42217" y="1333463"/>
            <a:ext cx="1379467" cy="548633"/>
          </a:xfrm>
          <a:prstGeom prst="rect">
            <a:avLst/>
          </a:prstGeom>
        </p:spPr>
      </p:pic>
      <p:pic>
        <p:nvPicPr>
          <p:cNvPr id="277" name="Picture 27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441461" y="5897608"/>
            <a:ext cx="1000067" cy="397740"/>
          </a:xfrm>
          <a:prstGeom prst="rect">
            <a:avLst/>
          </a:prstGeom>
        </p:spPr>
      </p:pic>
      <p:pic>
        <p:nvPicPr>
          <p:cNvPr id="280" name="Picture 27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1793" y="4519694"/>
            <a:ext cx="1651392" cy="330404"/>
          </a:xfrm>
          <a:prstGeom prst="rect">
            <a:avLst/>
          </a:prstGeom>
        </p:spPr>
      </p:pic>
      <p:pic>
        <p:nvPicPr>
          <p:cNvPr id="295" name="Picture 29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87822" y="3769748"/>
            <a:ext cx="1651392" cy="330404"/>
          </a:xfrm>
          <a:prstGeom prst="rect">
            <a:avLst/>
          </a:prstGeom>
        </p:spPr>
      </p:pic>
      <p:pic>
        <p:nvPicPr>
          <p:cNvPr id="298" name="Picture 29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89525" y="1429372"/>
            <a:ext cx="1651392" cy="330404"/>
          </a:xfrm>
          <a:prstGeom prst="rect">
            <a:avLst/>
          </a:prstGeom>
        </p:spPr>
      </p:pic>
      <p:sp>
        <p:nvSpPr>
          <p:cNvPr id="299" name="TextBox 298"/>
          <p:cNvSpPr txBox="1"/>
          <p:nvPr/>
        </p:nvSpPr>
        <p:spPr>
          <a:xfrm>
            <a:off x="1270748" y="6013794"/>
            <a:ext cx="1686719" cy="180910"/>
          </a:xfrm>
          <a:prstGeom prst="rect">
            <a:avLst/>
          </a:prstGeom>
          <a:noFill/>
        </p:spPr>
        <p:txBody>
          <a:bodyPr wrap="square" lIns="0" tIns="0" rIns="0" bIns="0" rtlCol="0">
            <a:spAutoFit/>
          </a:bodyPr>
          <a:lstStyle/>
          <a:p>
            <a:pPr defTabSz="913874"/>
            <a:r>
              <a:rPr lang="en-US" sz="1175" kern="0" dirty="0">
                <a:gradFill>
                  <a:gsLst>
                    <a:gs pos="0">
                      <a:srgbClr val="FFFFFF"/>
                    </a:gs>
                    <a:gs pos="100000">
                      <a:srgbClr val="FFFFFF"/>
                    </a:gs>
                  </a:gsLst>
                  <a:lin ang="5400000" scaled="0"/>
                </a:gradFill>
                <a:ea typeface="Segoe UI" pitchFamily="34" charset="0"/>
                <a:cs typeface="Segoe UI" pitchFamily="34" charset="0"/>
              </a:rPr>
              <a:t>Team Foundation Server</a:t>
            </a:r>
          </a:p>
        </p:txBody>
      </p:sp>
      <p:pic>
        <p:nvPicPr>
          <p:cNvPr id="300" name="Picture 29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17832" y="5940836"/>
            <a:ext cx="1651392" cy="330404"/>
          </a:xfrm>
          <a:prstGeom prst="rect">
            <a:avLst/>
          </a:prstGeom>
        </p:spPr>
      </p:pic>
      <p:sp>
        <p:nvSpPr>
          <p:cNvPr id="301" name="TextBox 300"/>
          <p:cNvSpPr txBox="1"/>
          <p:nvPr/>
        </p:nvSpPr>
        <p:spPr>
          <a:xfrm>
            <a:off x="554674" y="3307054"/>
            <a:ext cx="2770399" cy="190048"/>
          </a:xfrm>
          <a:prstGeom prst="rect">
            <a:avLst/>
          </a:prstGeom>
          <a:noFill/>
        </p:spPr>
        <p:txBody>
          <a:bodyPr wrap="square" lIns="0" tIns="0" rIns="0" bIns="0" rtlCol="0">
            <a:spAutoFit/>
          </a:bodyPr>
          <a:lstStyle/>
          <a:p>
            <a:pPr algn="ctr" defTabSz="878727">
              <a:lnSpc>
                <a:spcPct val="90000"/>
              </a:lnSpc>
              <a:spcAft>
                <a:spcPts val="588"/>
              </a:spcAft>
              <a:defRPr/>
            </a:pPr>
            <a:r>
              <a:rPr lang="en-US" sz="1372" kern="0" dirty="0">
                <a:gradFill>
                  <a:gsLst>
                    <a:gs pos="2917">
                      <a:prstClr val="white"/>
                    </a:gs>
                    <a:gs pos="30000">
                      <a:prstClr val="white"/>
                    </a:gs>
                  </a:gsLst>
                  <a:lin ang="5400000" scaled="0"/>
                </a:gradFill>
              </a:rPr>
              <a:t>Developer Workstations</a:t>
            </a:r>
          </a:p>
        </p:txBody>
      </p:sp>
      <p:grpSp>
        <p:nvGrpSpPr>
          <p:cNvPr id="302" name="Group 301"/>
          <p:cNvGrpSpPr/>
          <p:nvPr/>
        </p:nvGrpSpPr>
        <p:grpSpPr>
          <a:xfrm>
            <a:off x="767705" y="3628611"/>
            <a:ext cx="2276763" cy="447700"/>
            <a:chOff x="782344" y="3392752"/>
            <a:chExt cx="2322746" cy="456741"/>
          </a:xfrm>
        </p:grpSpPr>
        <p:grpSp>
          <p:nvGrpSpPr>
            <p:cNvPr id="303" name="Group 302"/>
            <p:cNvGrpSpPr/>
            <p:nvPr/>
          </p:nvGrpSpPr>
          <p:grpSpPr>
            <a:xfrm>
              <a:off x="782344" y="3393987"/>
              <a:ext cx="589953" cy="454188"/>
              <a:chOff x="688638" y="3388251"/>
              <a:chExt cx="453196" cy="372941"/>
            </a:xfrm>
          </p:grpSpPr>
          <p:sp>
            <p:nvSpPr>
              <p:cNvPr id="336" name="Rectangle 335"/>
              <p:cNvSpPr/>
              <p:nvPr/>
            </p:nvSpPr>
            <p:spPr bwMode="auto">
              <a:xfrm>
                <a:off x="688638" y="3388251"/>
                <a:ext cx="453196" cy="274517"/>
              </a:xfrm>
              <a:prstGeom prst="rect">
                <a:avLst/>
              </a:prstGeom>
              <a:noFill/>
              <a:ln w="25400" cap="flat" cmpd="sng" algn="ctr">
                <a:solidFill>
                  <a:srgbClr val="FFFFFF"/>
                </a:solidFill>
                <a:prstDash val="solid"/>
                <a:headEnd type="none" w="med" len="med"/>
                <a:tailEnd type="none" w="med" len="med"/>
              </a:ln>
              <a:effectLst/>
            </p:spPr>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a:lnSpc>
                    <a:spcPct val="90000"/>
                  </a:lnSpc>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337" name="Straight Connector 336"/>
              <p:cNvCxnSpPr/>
              <p:nvPr/>
            </p:nvCxnSpPr>
            <p:spPr>
              <a:xfrm>
                <a:off x="754507" y="3755068"/>
                <a:ext cx="328241" cy="0"/>
              </a:xfrm>
              <a:prstGeom prst="line">
                <a:avLst/>
              </a:prstGeom>
              <a:noFill/>
              <a:ln w="31750" cap="flat" cmpd="sng" algn="ctr">
                <a:solidFill>
                  <a:srgbClr val="FFFFFF"/>
                </a:solidFill>
                <a:prstDash val="solid"/>
                <a:headEnd type="none"/>
                <a:tailEnd type="none"/>
              </a:ln>
              <a:effectLst/>
            </p:spPr>
          </p:cxnSp>
          <p:sp>
            <p:nvSpPr>
              <p:cNvPr id="338" name="Arc 337"/>
              <p:cNvSpPr/>
              <p:nvPr/>
            </p:nvSpPr>
            <p:spPr>
              <a:xfrm rot="5400000">
                <a:off x="722648" y="3601268"/>
                <a:ext cx="177012" cy="141648"/>
              </a:xfrm>
              <a:prstGeom prst="arc">
                <a:avLst>
                  <a:gd name="adj1" fmla="val 16177955"/>
                  <a:gd name="adj2" fmla="val 21599874"/>
                </a:avLst>
              </a:prstGeom>
              <a:noFill/>
              <a:ln w="9525" cap="flat" cmpd="sng" algn="ctr">
                <a:solidFill>
                  <a:srgbClr val="FFFFFF"/>
                </a:solidFill>
                <a:prstDash val="solid"/>
                <a:headEnd type="none"/>
                <a:tailEnd type="none"/>
              </a:ln>
              <a:effectLst/>
            </p:spPr>
            <p:txBody>
              <a:bodyPr rtlCol="0" anchor="ctr"/>
              <a:lstStyle/>
              <a:p>
                <a:pPr algn="ctr" defTabSz="878727">
                  <a:defRPr/>
                </a:pPr>
                <a:endParaRPr lang="en-US" sz="1765" kern="0">
                  <a:solidFill>
                    <a:prstClr val="white"/>
                  </a:solidFill>
                  <a:latin typeface="Segoe UI"/>
                </a:endParaRPr>
              </a:p>
            </p:txBody>
          </p:sp>
          <p:sp>
            <p:nvSpPr>
              <p:cNvPr id="339" name="Arc 338"/>
              <p:cNvSpPr/>
              <p:nvPr/>
            </p:nvSpPr>
            <p:spPr>
              <a:xfrm rot="5400000" flipV="1">
                <a:off x="938694" y="3602133"/>
                <a:ext cx="177012" cy="141105"/>
              </a:xfrm>
              <a:prstGeom prst="arc">
                <a:avLst>
                  <a:gd name="adj1" fmla="val 16177955"/>
                  <a:gd name="adj2" fmla="val 21599874"/>
                </a:avLst>
              </a:prstGeom>
              <a:noFill/>
              <a:ln w="9525" cap="flat" cmpd="sng" algn="ctr">
                <a:solidFill>
                  <a:srgbClr val="FFFFFF"/>
                </a:solidFill>
                <a:prstDash val="solid"/>
                <a:headEnd type="none"/>
                <a:tailEnd type="none"/>
              </a:ln>
              <a:effectLst/>
            </p:spPr>
            <p:txBody>
              <a:bodyPr rtlCol="0" anchor="ctr"/>
              <a:lstStyle/>
              <a:p>
                <a:pPr algn="ctr" defTabSz="878727">
                  <a:defRPr/>
                </a:pPr>
                <a:endParaRPr lang="en-US" sz="1765" kern="0">
                  <a:solidFill>
                    <a:prstClr val="white"/>
                  </a:solidFill>
                  <a:latin typeface="Segoe UI"/>
                </a:endParaRPr>
              </a:p>
            </p:txBody>
          </p:sp>
          <p:sp>
            <p:nvSpPr>
              <p:cNvPr id="340" name="Rectangle 339"/>
              <p:cNvSpPr/>
              <p:nvPr/>
            </p:nvSpPr>
            <p:spPr bwMode="auto">
              <a:xfrm>
                <a:off x="881979" y="3671499"/>
                <a:ext cx="74669" cy="83569"/>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a:lnSpc>
                    <a:spcPct val="90000"/>
                  </a:lnSpc>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1" name="Isosceles Triangle 340"/>
              <p:cNvSpPr/>
              <p:nvPr/>
            </p:nvSpPr>
            <p:spPr bwMode="auto">
              <a:xfrm>
                <a:off x="850876" y="3697428"/>
                <a:ext cx="65293" cy="46520"/>
              </a:xfrm>
              <a:prstGeom prst="triangl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a:lnSpc>
                    <a:spcPct val="90000"/>
                  </a:lnSpc>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2" name="Isosceles Triangle 341"/>
              <p:cNvSpPr/>
              <p:nvPr/>
            </p:nvSpPr>
            <p:spPr bwMode="auto">
              <a:xfrm>
                <a:off x="904999" y="3685595"/>
                <a:ext cx="85838" cy="62097"/>
              </a:xfrm>
              <a:prstGeom prst="triangl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a:lnSpc>
                    <a:spcPct val="90000"/>
                  </a:lnSpc>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304" name="Group 303"/>
            <p:cNvGrpSpPr/>
            <p:nvPr/>
          </p:nvGrpSpPr>
          <p:grpSpPr>
            <a:xfrm>
              <a:off x="1652094" y="3392752"/>
              <a:ext cx="589953" cy="454188"/>
              <a:chOff x="688638" y="3388251"/>
              <a:chExt cx="453196" cy="372941"/>
            </a:xfrm>
          </p:grpSpPr>
          <p:sp>
            <p:nvSpPr>
              <p:cNvPr id="313" name="Rectangle 312"/>
              <p:cNvSpPr/>
              <p:nvPr/>
            </p:nvSpPr>
            <p:spPr bwMode="auto">
              <a:xfrm>
                <a:off x="688638" y="3388251"/>
                <a:ext cx="453196" cy="274517"/>
              </a:xfrm>
              <a:prstGeom prst="rect">
                <a:avLst/>
              </a:prstGeom>
              <a:noFill/>
              <a:ln w="25400" cap="flat" cmpd="sng" algn="ctr">
                <a:solidFill>
                  <a:srgbClr val="FFFFFF"/>
                </a:solidFill>
                <a:prstDash val="solid"/>
                <a:headEnd type="none" w="med" len="med"/>
                <a:tailEnd type="none" w="med" len="med"/>
              </a:ln>
              <a:effectLst/>
            </p:spPr>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a:lnSpc>
                    <a:spcPct val="90000"/>
                  </a:lnSpc>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322" name="Straight Connector 321"/>
              <p:cNvCxnSpPr/>
              <p:nvPr/>
            </p:nvCxnSpPr>
            <p:spPr>
              <a:xfrm>
                <a:off x="754507" y="3755068"/>
                <a:ext cx="328241" cy="0"/>
              </a:xfrm>
              <a:prstGeom prst="line">
                <a:avLst/>
              </a:prstGeom>
              <a:noFill/>
              <a:ln w="31750" cap="flat" cmpd="sng" algn="ctr">
                <a:solidFill>
                  <a:srgbClr val="FFFFFF"/>
                </a:solidFill>
                <a:prstDash val="solid"/>
                <a:headEnd type="none"/>
                <a:tailEnd type="none"/>
              </a:ln>
              <a:effectLst/>
            </p:spPr>
          </p:cxnSp>
          <p:sp>
            <p:nvSpPr>
              <p:cNvPr id="331" name="Arc 330"/>
              <p:cNvSpPr/>
              <p:nvPr/>
            </p:nvSpPr>
            <p:spPr>
              <a:xfrm rot="5400000">
                <a:off x="722648" y="3601268"/>
                <a:ext cx="177012" cy="141648"/>
              </a:xfrm>
              <a:prstGeom prst="arc">
                <a:avLst>
                  <a:gd name="adj1" fmla="val 16177955"/>
                  <a:gd name="adj2" fmla="val 21599874"/>
                </a:avLst>
              </a:prstGeom>
              <a:noFill/>
              <a:ln w="9525" cap="flat" cmpd="sng" algn="ctr">
                <a:solidFill>
                  <a:srgbClr val="FFFFFF"/>
                </a:solidFill>
                <a:prstDash val="solid"/>
                <a:headEnd type="none"/>
                <a:tailEnd type="none"/>
              </a:ln>
              <a:effectLst/>
            </p:spPr>
            <p:txBody>
              <a:bodyPr rtlCol="0" anchor="ctr"/>
              <a:lstStyle/>
              <a:p>
                <a:pPr algn="ctr" defTabSz="878727">
                  <a:defRPr/>
                </a:pPr>
                <a:endParaRPr lang="en-US" sz="1765" kern="0">
                  <a:solidFill>
                    <a:prstClr val="white"/>
                  </a:solidFill>
                  <a:latin typeface="Segoe UI"/>
                </a:endParaRPr>
              </a:p>
            </p:txBody>
          </p:sp>
          <p:sp>
            <p:nvSpPr>
              <p:cNvPr id="332" name="Arc 331"/>
              <p:cNvSpPr/>
              <p:nvPr/>
            </p:nvSpPr>
            <p:spPr>
              <a:xfrm rot="5400000" flipV="1">
                <a:off x="938694" y="3602133"/>
                <a:ext cx="177012" cy="141105"/>
              </a:xfrm>
              <a:prstGeom prst="arc">
                <a:avLst>
                  <a:gd name="adj1" fmla="val 16177955"/>
                  <a:gd name="adj2" fmla="val 21599874"/>
                </a:avLst>
              </a:prstGeom>
              <a:noFill/>
              <a:ln w="9525" cap="flat" cmpd="sng" algn="ctr">
                <a:solidFill>
                  <a:srgbClr val="FFFFFF"/>
                </a:solidFill>
                <a:prstDash val="solid"/>
                <a:headEnd type="none"/>
                <a:tailEnd type="none"/>
              </a:ln>
              <a:effectLst/>
            </p:spPr>
            <p:txBody>
              <a:bodyPr rtlCol="0" anchor="ctr"/>
              <a:lstStyle/>
              <a:p>
                <a:pPr algn="ctr" defTabSz="878727">
                  <a:defRPr/>
                </a:pPr>
                <a:endParaRPr lang="en-US" sz="1765" kern="0">
                  <a:solidFill>
                    <a:prstClr val="white"/>
                  </a:solidFill>
                  <a:latin typeface="Segoe UI"/>
                </a:endParaRPr>
              </a:p>
            </p:txBody>
          </p:sp>
          <p:sp>
            <p:nvSpPr>
              <p:cNvPr id="333" name="Rectangle 332"/>
              <p:cNvSpPr/>
              <p:nvPr/>
            </p:nvSpPr>
            <p:spPr bwMode="auto">
              <a:xfrm>
                <a:off x="881979" y="3671499"/>
                <a:ext cx="74669" cy="83569"/>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a:lnSpc>
                    <a:spcPct val="90000"/>
                  </a:lnSpc>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4" name="Isosceles Triangle 333"/>
              <p:cNvSpPr/>
              <p:nvPr/>
            </p:nvSpPr>
            <p:spPr bwMode="auto">
              <a:xfrm>
                <a:off x="850876" y="3697428"/>
                <a:ext cx="65293" cy="46520"/>
              </a:xfrm>
              <a:prstGeom prst="triangl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a:lnSpc>
                    <a:spcPct val="90000"/>
                  </a:lnSpc>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5" name="Isosceles Triangle 334"/>
              <p:cNvSpPr/>
              <p:nvPr/>
            </p:nvSpPr>
            <p:spPr bwMode="auto">
              <a:xfrm>
                <a:off x="904999" y="3685595"/>
                <a:ext cx="85838" cy="62097"/>
              </a:xfrm>
              <a:prstGeom prst="triangl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a:lnSpc>
                    <a:spcPct val="90000"/>
                  </a:lnSpc>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305" name="Group 304"/>
            <p:cNvGrpSpPr/>
            <p:nvPr/>
          </p:nvGrpSpPr>
          <p:grpSpPr>
            <a:xfrm>
              <a:off x="2515137" y="3395305"/>
              <a:ext cx="589953" cy="454188"/>
              <a:chOff x="688638" y="3388251"/>
              <a:chExt cx="453196" cy="372941"/>
            </a:xfrm>
          </p:grpSpPr>
          <p:sp>
            <p:nvSpPr>
              <p:cNvPr id="306" name="Rectangle 305"/>
              <p:cNvSpPr/>
              <p:nvPr/>
            </p:nvSpPr>
            <p:spPr bwMode="auto">
              <a:xfrm>
                <a:off x="688638" y="3388251"/>
                <a:ext cx="453196" cy="274517"/>
              </a:xfrm>
              <a:prstGeom prst="rect">
                <a:avLst/>
              </a:prstGeom>
              <a:noFill/>
              <a:ln w="25400" cap="flat" cmpd="sng" algn="ctr">
                <a:solidFill>
                  <a:srgbClr val="FFFFFF"/>
                </a:solidFill>
                <a:prstDash val="solid"/>
                <a:headEnd type="none" w="med" len="med"/>
                <a:tailEnd type="none" w="med" len="med"/>
              </a:ln>
              <a:effectLst/>
            </p:spPr>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a:lnSpc>
                    <a:spcPct val="90000"/>
                  </a:lnSpc>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307" name="Straight Connector 306"/>
              <p:cNvCxnSpPr/>
              <p:nvPr/>
            </p:nvCxnSpPr>
            <p:spPr>
              <a:xfrm>
                <a:off x="754507" y="3755068"/>
                <a:ext cx="328241" cy="0"/>
              </a:xfrm>
              <a:prstGeom prst="line">
                <a:avLst/>
              </a:prstGeom>
              <a:noFill/>
              <a:ln w="31750" cap="flat" cmpd="sng" algn="ctr">
                <a:solidFill>
                  <a:srgbClr val="FFFFFF"/>
                </a:solidFill>
                <a:prstDash val="solid"/>
                <a:headEnd type="none"/>
                <a:tailEnd type="none"/>
              </a:ln>
              <a:effectLst/>
            </p:spPr>
          </p:cxnSp>
          <p:sp>
            <p:nvSpPr>
              <p:cNvPr id="308" name="Arc 307"/>
              <p:cNvSpPr/>
              <p:nvPr/>
            </p:nvSpPr>
            <p:spPr>
              <a:xfrm rot="5400000">
                <a:off x="722648" y="3601268"/>
                <a:ext cx="177012" cy="141648"/>
              </a:xfrm>
              <a:prstGeom prst="arc">
                <a:avLst>
                  <a:gd name="adj1" fmla="val 16177955"/>
                  <a:gd name="adj2" fmla="val 21599874"/>
                </a:avLst>
              </a:prstGeom>
              <a:noFill/>
              <a:ln w="9525" cap="flat" cmpd="sng" algn="ctr">
                <a:solidFill>
                  <a:srgbClr val="FFFFFF"/>
                </a:solidFill>
                <a:prstDash val="solid"/>
                <a:headEnd type="none"/>
                <a:tailEnd type="none"/>
              </a:ln>
              <a:effectLst/>
            </p:spPr>
            <p:txBody>
              <a:bodyPr rtlCol="0" anchor="ctr"/>
              <a:lstStyle/>
              <a:p>
                <a:pPr algn="ctr" defTabSz="878727">
                  <a:defRPr/>
                </a:pPr>
                <a:endParaRPr lang="en-US" sz="1765" kern="0">
                  <a:solidFill>
                    <a:prstClr val="white"/>
                  </a:solidFill>
                  <a:latin typeface="Segoe UI"/>
                </a:endParaRPr>
              </a:p>
            </p:txBody>
          </p:sp>
          <p:sp>
            <p:nvSpPr>
              <p:cNvPr id="309" name="Arc 308"/>
              <p:cNvSpPr/>
              <p:nvPr/>
            </p:nvSpPr>
            <p:spPr>
              <a:xfrm rot="5400000" flipV="1">
                <a:off x="938694" y="3602133"/>
                <a:ext cx="177012" cy="141105"/>
              </a:xfrm>
              <a:prstGeom prst="arc">
                <a:avLst>
                  <a:gd name="adj1" fmla="val 16177955"/>
                  <a:gd name="adj2" fmla="val 21599874"/>
                </a:avLst>
              </a:prstGeom>
              <a:noFill/>
              <a:ln w="9525" cap="flat" cmpd="sng" algn="ctr">
                <a:solidFill>
                  <a:srgbClr val="FFFFFF"/>
                </a:solidFill>
                <a:prstDash val="solid"/>
                <a:headEnd type="none"/>
                <a:tailEnd type="none"/>
              </a:ln>
              <a:effectLst/>
            </p:spPr>
            <p:txBody>
              <a:bodyPr rtlCol="0" anchor="ctr"/>
              <a:lstStyle/>
              <a:p>
                <a:pPr algn="ctr" defTabSz="878727">
                  <a:defRPr/>
                </a:pPr>
                <a:endParaRPr lang="en-US" sz="1765" kern="0">
                  <a:solidFill>
                    <a:prstClr val="white"/>
                  </a:solidFill>
                  <a:latin typeface="Segoe UI"/>
                </a:endParaRPr>
              </a:p>
            </p:txBody>
          </p:sp>
          <p:sp>
            <p:nvSpPr>
              <p:cNvPr id="310" name="Rectangle 309"/>
              <p:cNvSpPr/>
              <p:nvPr/>
            </p:nvSpPr>
            <p:spPr bwMode="auto">
              <a:xfrm>
                <a:off x="881979" y="3671499"/>
                <a:ext cx="74669" cy="83569"/>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a:lnSpc>
                    <a:spcPct val="90000"/>
                  </a:lnSpc>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1" name="Isosceles Triangle 310"/>
              <p:cNvSpPr/>
              <p:nvPr/>
            </p:nvSpPr>
            <p:spPr bwMode="auto">
              <a:xfrm>
                <a:off x="850876" y="3697428"/>
                <a:ext cx="65293" cy="46520"/>
              </a:xfrm>
              <a:prstGeom prst="triangl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a:lnSpc>
                    <a:spcPct val="90000"/>
                  </a:lnSpc>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2" name="Isosceles Triangle 311"/>
              <p:cNvSpPr/>
              <p:nvPr/>
            </p:nvSpPr>
            <p:spPr bwMode="auto">
              <a:xfrm>
                <a:off x="904999" y="3685595"/>
                <a:ext cx="85838" cy="62097"/>
              </a:xfrm>
              <a:prstGeom prst="triangl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a:lnSpc>
                    <a:spcPct val="90000"/>
                  </a:lnSpc>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sp>
        <p:nvSpPr>
          <p:cNvPr id="344" name="Rounded Rectangle 343"/>
          <p:cNvSpPr/>
          <p:nvPr/>
        </p:nvSpPr>
        <p:spPr bwMode="auto">
          <a:xfrm>
            <a:off x="7661163" y="4783118"/>
            <a:ext cx="1832278" cy="636172"/>
          </a:xfrm>
          <a:prstGeom prst="roundRect">
            <a:avLst>
              <a:gd name="adj" fmla="val 0"/>
            </a:avLst>
          </a:prstGeom>
          <a:solidFill>
            <a:srgbClr val="7030A0"/>
          </a:solidFill>
          <a:ln w="9525" cap="flat" cmpd="sng" algn="ctr">
            <a:noFill/>
            <a:prstDash val="solid"/>
            <a:headEnd type="none" w="med" len="med"/>
            <a:tailEnd type="none" w="med" len="med"/>
          </a:ln>
          <a:effectLst/>
        </p:spPr>
        <p:txBody>
          <a:bodyPr rot="0" spcFirstLastPara="0" vertOverflow="overflow" horzOverflow="overflow" vert="horz" wrap="square" lIns="175711" tIns="140568" rIns="175711" bIns="43927" numCol="1" spcCol="0" rtlCol="0" fromWordArt="0" anchor="b" anchorCtr="0" forceAA="0" compatLnSpc="1">
            <a:prstTxWarp prst="textNoShape">
              <a:avLst/>
            </a:prstTxWarp>
            <a:noAutofit/>
          </a:bodyPr>
          <a:lstStyle/>
          <a:p>
            <a:pPr algn="ctr" defTabSz="895750">
              <a:lnSpc>
                <a:spcPct val="90000"/>
              </a:lnSpc>
              <a:defRPr/>
            </a:pPr>
            <a:r>
              <a:rPr lang="en-US" sz="1153" kern="0" dirty="0">
                <a:solidFill>
                  <a:srgbClr val="FFFFFF"/>
                </a:solidFill>
                <a:latin typeface="Segoe UI Light"/>
                <a:ea typeface="Segoe UI" pitchFamily="34" charset="0"/>
                <a:cs typeface="Segoe UI" pitchFamily="34" charset="0"/>
              </a:rPr>
              <a:t>Dev/Test</a:t>
            </a:r>
          </a:p>
        </p:txBody>
      </p:sp>
      <p:pic>
        <p:nvPicPr>
          <p:cNvPr id="345" name="Picture 6" descr="C:\temp\VS_Wht_rgb.png"/>
          <p:cNvPicPr>
            <a:picLocks noChangeAspect="1" noChangeArrowheads="1"/>
          </p:cNvPicPr>
          <p:nvPr/>
        </p:nvPicPr>
        <p:blipFill>
          <a:blip r:embed="rId10" cstate="print">
            <a:extLst>
              <a:ext uri="{28A0092B-C50C-407E-A947-70E740481C1C}">
                <a14:useLocalDpi xmlns:a14="http://schemas.microsoft.com/office/drawing/2010/main" val="0"/>
              </a:ext>
            </a:extLst>
          </a:blip>
          <a:srcRect l="4938" t="21764" r="76846" b="19292"/>
          <a:stretch>
            <a:fillRect/>
          </a:stretch>
        </p:blipFill>
        <p:spPr bwMode="auto">
          <a:xfrm>
            <a:off x="920514" y="3669048"/>
            <a:ext cx="281481" cy="255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6" name="Picture 6" descr="C:\temp\VS_Wht_rgb.png"/>
          <p:cNvPicPr>
            <a:picLocks noChangeAspect="1" noChangeArrowheads="1"/>
          </p:cNvPicPr>
          <p:nvPr/>
        </p:nvPicPr>
        <p:blipFill>
          <a:blip r:embed="rId10" cstate="print">
            <a:extLst>
              <a:ext uri="{28A0092B-C50C-407E-A947-70E740481C1C}">
                <a14:useLocalDpi xmlns:a14="http://schemas.microsoft.com/office/drawing/2010/main" val="0"/>
              </a:ext>
            </a:extLst>
          </a:blip>
          <a:srcRect l="4938" t="21764" r="76846" b="19292"/>
          <a:stretch>
            <a:fillRect/>
          </a:stretch>
        </p:blipFill>
        <p:spPr bwMode="auto">
          <a:xfrm>
            <a:off x="1772711" y="3669048"/>
            <a:ext cx="281481" cy="255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7" name="Picture 6" descr="C:\temp\VS_Wht_rgb.png"/>
          <p:cNvPicPr>
            <a:picLocks noChangeAspect="1" noChangeArrowheads="1"/>
          </p:cNvPicPr>
          <p:nvPr/>
        </p:nvPicPr>
        <p:blipFill>
          <a:blip r:embed="rId10" cstate="print">
            <a:extLst>
              <a:ext uri="{28A0092B-C50C-407E-A947-70E740481C1C}">
                <a14:useLocalDpi xmlns:a14="http://schemas.microsoft.com/office/drawing/2010/main" val="0"/>
              </a:ext>
            </a:extLst>
          </a:blip>
          <a:srcRect l="4938" t="21764" r="76846" b="19292"/>
          <a:stretch>
            <a:fillRect/>
          </a:stretch>
        </p:blipFill>
        <p:spPr bwMode="auto">
          <a:xfrm>
            <a:off x="2616556" y="3669048"/>
            <a:ext cx="281481" cy="255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 name="Rounded Rectangle 347"/>
          <p:cNvSpPr/>
          <p:nvPr/>
        </p:nvSpPr>
        <p:spPr bwMode="auto">
          <a:xfrm>
            <a:off x="7651002" y="2432325"/>
            <a:ext cx="1832018" cy="2267951"/>
          </a:xfrm>
          <a:prstGeom prst="roundRect">
            <a:avLst>
              <a:gd name="adj" fmla="val 0"/>
            </a:avLst>
          </a:prstGeom>
          <a:solidFill>
            <a:srgbClr val="7030A0"/>
          </a:solidFill>
          <a:ln w="9525" cap="flat" cmpd="sng" algn="ctr">
            <a:noFill/>
            <a:prstDash val="solid"/>
            <a:headEnd type="none" w="med" len="med"/>
            <a:tailEnd type="none" w="med" len="med"/>
          </a:ln>
          <a:effectLst/>
        </p:spPr>
        <p:txBody>
          <a:bodyPr rot="0" spcFirstLastPara="0" vertOverflow="overflow" horzOverflow="overflow" vert="horz" wrap="square" lIns="175685" tIns="140548" rIns="175685" bIns="43921" numCol="1" spcCol="0" rtlCol="0" fromWordArt="0" anchor="b" anchorCtr="0" forceAA="0" compatLnSpc="1">
            <a:prstTxWarp prst="textNoShape">
              <a:avLst/>
            </a:prstTxWarp>
            <a:noAutofit/>
          </a:bodyPr>
          <a:lstStyle/>
          <a:p>
            <a:pPr algn="ctr" defTabSz="895579">
              <a:lnSpc>
                <a:spcPct val="90000"/>
              </a:lnSpc>
              <a:defRPr/>
            </a:pPr>
            <a:r>
              <a:rPr lang="en-US" sz="1153" kern="0" dirty="0">
                <a:solidFill>
                  <a:srgbClr val="FFFFFF"/>
                </a:solidFill>
                <a:latin typeface="Segoe UI Light"/>
                <a:ea typeface="Segoe UI" pitchFamily="34" charset="0"/>
                <a:cs typeface="Segoe UI" pitchFamily="34" charset="0"/>
              </a:rPr>
              <a:t>Production/Stage</a:t>
            </a:r>
          </a:p>
        </p:txBody>
      </p:sp>
      <p:sp>
        <p:nvSpPr>
          <p:cNvPr id="349" name="Rectangle 348"/>
          <p:cNvSpPr/>
          <p:nvPr/>
        </p:nvSpPr>
        <p:spPr bwMode="auto">
          <a:xfrm>
            <a:off x="848862" y="4456064"/>
            <a:ext cx="2179891" cy="850756"/>
          </a:xfrm>
          <a:prstGeom prst="rect">
            <a:avLst/>
          </a:prstGeom>
          <a:noFill/>
          <a:ln w="28575" cap="flat" cmpd="sng" algn="ctr">
            <a:solidFill>
              <a:srgbClr val="FFFFFF">
                <a:alpha val="70000"/>
              </a:srgbClr>
            </a:solidFill>
            <a:prstDash val="solid"/>
            <a:headEnd type="none" w="med" len="med"/>
            <a:tailEnd type="none" w="med" len="med"/>
          </a:ln>
          <a:effectLst/>
        </p:spPr>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3">
              <a:lnSpc>
                <a:spcPct val="90000"/>
              </a:lnSpc>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0" name="Rectangle 349"/>
          <p:cNvSpPr/>
          <p:nvPr/>
        </p:nvSpPr>
        <p:spPr>
          <a:xfrm>
            <a:off x="1204109" y="4178719"/>
            <a:ext cx="1434994" cy="269754"/>
          </a:xfrm>
          <a:prstGeom prst="rect">
            <a:avLst/>
          </a:prstGeom>
        </p:spPr>
        <p:txBody>
          <a:bodyPr wrap="square">
            <a:spAutoFit/>
          </a:bodyPr>
          <a:lstStyle/>
          <a:p>
            <a:pPr algn="ctr" defTabSz="895698"/>
            <a:r>
              <a:rPr lang="en-US" sz="1153" kern="0" dirty="0">
                <a:gradFill>
                  <a:gsLst>
                    <a:gs pos="0">
                      <a:srgbClr val="FFFFFF"/>
                    </a:gs>
                    <a:gs pos="100000">
                      <a:srgbClr val="FFFFFF"/>
                    </a:gs>
                  </a:gsLst>
                  <a:lin ang="5400000" scaled="0"/>
                </a:gradFill>
                <a:ea typeface="Segoe UI" pitchFamily="34" charset="0"/>
                <a:cs typeface="Segoe UI" pitchFamily="34" charset="0"/>
              </a:rPr>
              <a:t>Source</a:t>
            </a:r>
          </a:p>
        </p:txBody>
      </p:sp>
      <p:grpSp>
        <p:nvGrpSpPr>
          <p:cNvPr id="351" name="Group 350"/>
          <p:cNvGrpSpPr/>
          <p:nvPr/>
        </p:nvGrpSpPr>
        <p:grpSpPr>
          <a:xfrm>
            <a:off x="7724790" y="1353498"/>
            <a:ext cx="1682152" cy="954720"/>
            <a:chOff x="8154079" y="1500188"/>
            <a:chExt cx="2496095" cy="1416683"/>
          </a:xfrm>
        </p:grpSpPr>
        <p:sp>
          <p:nvSpPr>
            <p:cNvPr id="352" name="original cloud"/>
            <p:cNvSpPr>
              <a:spLocks noChangeAspect="1"/>
            </p:cNvSpPr>
            <p:nvPr/>
          </p:nvSpPr>
          <p:spPr bwMode="black">
            <a:xfrm>
              <a:off x="8154079" y="1500188"/>
              <a:ext cx="2496095" cy="141668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87832" tIns="43917" rIns="87832" bIns="43917" numCol="1" anchor="t" anchorCtr="0" compatLnSpc="1">
              <a:prstTxWarp prst="textNoShape">
                <a:avLst/>
              </a:prstTxWarp>
            </a:bodyPr>
            <a:lstStyle/>
            <a:p>
              <a:pPr defTabSz="761497">
                <a:defRPr/>
              </a:pPr>
              <a:endParaRPr lang="en-US" sz="1728" kern="0" dirty="0">
                <a:solidFill>
                  <a:srgbClr val="00188F"/>
                </a:solidFill>
              </a:endParaRPr>
            </a:p>
          </p:txBody>
        </p:sp>
        <p:sp>
          <p:nvSpPr>
            <p:cNvPr id="353" name="arrow cycle"/>
            <p:cNvSpPr>
              <a:spLocks noChangeAspect="1" noEditPoints="1"/>
            </p:cNvSpPr>
            <p:nvPr/>
          </p:nvSpPr>
          <p:spPr bwMode="auto">
            <a:xfrm rot="11880000">
              <a:off x="9049600" y="1936321"/>
              <a:ext cx="831010" cy="737611"/>
            </a:xfrm>
            <a:custGeom>
              <a:avLst/>
              <a:gdLst>
                <a:gd name="T0" fmla="*/ 238 w 529"/>
                <a:gd name="T1" fmla="*/ 1 h 469"/>
                <a:gd name="T2" fmla="*/ 185 w 529"/>
                <a:gd name="T3" fmla="*/ 100 h 469"/>
                <a:gd name="T4" fmla="*/ 165 w 529"/>
                <a:gd name="T5" fmla="*/ 63 h 469"/>
                <a:gd name="T6" fmla="*/ 158 w 529"/>
                <a:gd name="T7" fmla="*/ 67 h 469"/>
                <a:gd name="T8" fmla="*/ 70 w 529"/>
                <a:gd name="T9" fmla="*/ 164 h 469"/>
                <a:gd name="T10" fmla="*/ 69 w 529"/>
                <a:gd name="T11" fmla="*/ 165 h 469"/>
                <a:gd name="T12" fmla="*/ 55 w 529"/>
                <a:gd name="T13" fmla="*/ 256 h 469"/>
                <a:gd name="T14" fmla="*/ 55 w 529"/>
                <a:gd name="T15" fmla="*/ 256 h 469"/>
                <a:gd name="T16" fmla="*/ 55 w 529"/>
                <a:gd name="T17" fmla="*/ 257 h 469"/>
                <a:gd name="T18" fmla="*/ 58 w 529"/>
                <a:gd name="T19" fmla="*/ 273 h 469"/>
                <a:gd name="T20" fmla="*/ 58 w 529"/>
                <a:gd name="T21" fmla="*/ 274 h 469"/>
                <a:gd name="T22" fmla="*/ 58 w 529"/>
                <a:gd name="T23" fmla="*/ 277 h 469"/>
                <a:gd name="T24" fmla="*/ 61 w 529"/>
                <a:gd name="T25" fmla="*/ 290 h 469"/>
                <a:gd name="T26" fmla="*/ 62 w 529"/>
                <a:gd name="T27" fmla="*/ 292 h 469"/>
                <a:gd name="T28" fmla="*/ 63 w 529"/>
                <a:gd name="T29" fmla="*/ 296 h 469"/>
                <a:gd name="T30" fmla="*/ 68 w 529"/>
                <a:gd name="T31" fmla="*/ 309 h 469"/>
                <a:gd name="T32" fmla="*/ 68 w 529"/>
                <a:gd name="T33" fmla="*/ 310 h 469"/>
                <a:gd name="T34" fmla="*/ 70 w 529"/>
                <a:gd name="T35" fmla="*/ 314 h 469"/>
                <a:gd name="T36" fmla="*/ 75 w 529"/>
                <a:gd name="T37" fmla="*/ 325 h 469"/>
                <a:gd name="T38" fmla="*/ 77 w 529"/>
                <a:gd name="T39" fmla="*/ 329 h 469"/>
                <a:gd name="T40" fmla="*/ 158 w 529"/>
                <a:gd name="T41" fmla="*/ 417 h 469"/>
                <a:gd name="T42" fmla="*/ 261 w 529"/>
                <a:gd name="T43" fmla="*/ 444 h 469"/>
                <a:gd name="T44" fmla="*/ 274 w 529"/>
                <a:gd name="T45" fmla="*/ 444 h 469"/>
                <a:gd name="T46" fmla="*/ 260 w 529"/>
                <a:gd name="T47" fmla="*/ 469 h 469"/>
                <a:gd name="T48" fmla="*/ 149 w 529"/>
                <a:gd name="T49" fmla="*/ 438 h 469"/>
                <a:gd name="T50" fmla="*/ 144 w 529"/>
                <a:gd name="T51" fmla="*/ 436 h 469"/>
                <a:gd name="T52" fmla="*/ 53 w 529"/>
                <a:gd name="T53" fmla="*/ 132 h 469"/>
                <a:gd name="T54" fmla="*/ 238 w 529"/>
                <a:gd name="T55" fmla="*/ 1 h 469"/>
                <a:gd name="T56" fmla="*/ 476 w 529"/>
                <a:gd name="T57" fmla="*/ 337 h 469"/>
                <a:gd name="T58" fmla="*/ 386 w 529"/>
                <a:gd name="T59" fmla="*/ 33 h 469"/>
                <a:gd name="T60" fmla="*/ 381 w 529"/>
                <a:gd name="T61" fmla="*/ 30 h 469"/>
                <a:gd name="T62" fmla="*/ 270 w 529"/>
                <a:gd name="T63" fmla="*/ 0 h 469"/>
                <a:gd name="T64" fmla="*/ 256 w 529"/>
                <a:gd name="T65" fmla="*/ 25 h 469"/>
                <a:gd name="T66" fmla="*/ 268 w 529"/>
                <a:gd name="T67" fmla="*/ 25 h 469"/>
                <a:gd name="T68" fmla="*/ 371 w 529"/>
                <a:gd name="T69" fmla="*/ 52 h 469"/>
                <a:gd name="T70" fmla="*/ 453 w 529"/>
                <a:gd name="T71" fmla="*/ 139 h 469"/>
                <a:gd name="T72" fmla="*/ 455 w 529"/>
                <a:gd name="T73" fmla="*/ 144 h 469"/>
                <a:gd name="T74" fmla="*/ 460 w 529"/>
                <a:gd name="T75" fmla="*/ 154 h 469"/>
                <a:gd name="T76" fmla="*/ 462 w 529"/>
                <a:gd name="T77" fmla="*/ 159 h 469"/>
                <a:gd name="T78" fmla="*/ 462 w 529"/>
                <a:gd name="T79" fmla="*/ 159 h 469"/>
                <a:gd name="T80" fmla="*/ 466 w 529"/>
                <a:gd name="T81" fmla="*/ 172 h 469"/>
                <a:gd name="T82" fmla="*/ 468 w 529"/>
                <a:gd name="T83" fmla="*/ 176 h 469"/>
                <a:gd name="T84" fmla="*/ 468 w 529"/>
                <a:gd name="T85" fmla="*/ 178 h 469"/>
                <a:gd name="T86" fmla="*/ 471 w 529"/>
                <a:gd name="T87" fmla="*/ 192 h 469"/>
                <a:gd name="T88" fmla="*/ 472 w 529"/>
                <a:gd name="T89" fmla="*/ 195 h 469"/>
                <a:gd name="T90" fmla="*/ 472 w 529"/>
                <a:gd name="T91" fmla="*/ 196 h 469"/>
                <a:gd name="T92" fmla="*/ 474 w 529"/>
                <a:gd name="T93" fmla="*/ 211 h 469"/>
                <a:gd name="T94" fmla="*/ 474 w 529"/>
                <a:gd name="T95" fmla="*/ 212 h 469"/>
                <a:gd name="T96" fmla="*/ 474 w 529"/>
                <a:gd name="T97" fmla="*/ 213 h 469"/>
                <a:gd name="T98" fmla="*/ 460 w 529"/>
                <a:gd name="T99" fmla="*/ 304 h 469"/>
                <a:gd name="T100" fmla="*/ 460 w 529"/>
                <a:gd name="T101" fmla="*/ 304 h 469"/>
                <a:gd name="T102" fmla="*/ 372 w 529"/>
                <a:gd name="T103" fmla="*/ 402 h 469"/>
                <a:gd name="T104" fmla="*/ 365 w 529"/>
                <a:gd name="T105" fmla="*/ 405 h 469"/>
                <a:gd name="T106" fmla="*/ 345 w 529"/>
                <a:gd name="T107" fmla="*/ 368 h 469"/>
                <a:gd name="T108" fmla="*/ 291 w 529"/>
                <a:gd name="T109" fmla="*/ 468 h 469"/>
                <a:gd name="T110" fmla="*/ 476 w 529"/>
                <a:gd name="T111" fmla="*/ 33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9" h="469">
                  <a:moveTo>
                    <a:pt x="238" y="1"/>
                  </a:moveTo>
                  <a:cubicBezTo>
                    <a:pt x="185" y="100"/>
                    <a:pt x="185" y="100"/>
                    <a:pt x="185" y="100"/>
                  </a:cubicBezTo>
                  <a:cubicBezTo>
                    <a:pt x="165" y="63"/>
                    <a:pt x="165" y="63"/>
                    <a:pt x="165" y="63"/>
                  </a:cubicBezTo>
                  <a:cubicBezTo>
                    <a:pt x="158" y="67"/>
                    <a:pt x="158" y="67"/>
                    <a:pt x="158" y="67"/>
                  </a:cubicBezTo>
                  <a:cubicBezTo>
                    <a:pt x="118" y="88"/>
                    <a:pt x="87" y="122"/>
                    <a:pt x="70" y="164"/>
                  </a:cubicBezTo>
                  <a:cubicBezTo>
                    <a:pt x="69" y="165"/>
                    <a:pt x="69" y="165"/>
                    <a:pt x="69" y="165"/>
                  </a:cubicBezTo>
                  <a:cubicBezTo>
                    <a:pt x="58" y="193"/>
                    <a:pt x="53" y="225"/>
                    <a:pt x="55" y="256"/>
                  </a:cubicBezTo>
                  <a:cubicBezTo>
                    <a:pt x="55" y="256"/>
                    <a:pt x="55" y="256"/>
                    <a:pt x="55" y="256"/>
                  </a:cubicBezTo>
                  <a:cubicBezTo>
                    <a:pt x="55" y="256"/>
                    <a:pt x="55" y="257"/>
                    <a:pt x="55" y="257"/>
                  </a:cubicBezTo>
                  <a:cubicBezTo>
                    <a:pt x="56" y="262"/>
                    <a:pt x="57" y="267"/>
                    <a:pt x="58" y="273"/>
                  </a:cubicBezTo>
                  <a:cubicBezTo>
                    <a:pt x="58" y="274"/>
                    <a:pt x="58" y="274"/>
                    <a:pt x="58" y="274"/>
                  </a:cubicBezTo>
                  <a:cubicBezTo>
                    <a:pt x="58" y="275"/>
                    <a:pt x="58" y="276"/>
                    <a:pt x="58" y="277"/>
                  </a:cubicBezTo>
                  <a:cubicBezTo>
                    <a:pt x="59" y="281"/>
                    <a:pt x="60" y="285"/>
                    <a:pt x="61" y="290"/>
                  </a:cubicBezTo>
                  <a:cubicBezTo>
                    <a:pt x="62" y="292"/>
                    <a:pt x="62" y="292"/>
                    <a:pt x="62" y="292"/>
                  </a:cubicBezTo>
                  <a:cubicBezTo>
                    <a:pt x="62" y="293"/>
                    <a:pt x="63" y="295"/>
                    <a:pt x="63" y="296"/>
                  </a:cubicBezTo>
                  <a:cubicBezTo>
                    <a:pt x="64" y="300"/>
                    <a:pt x="66" y="304"/>
                    <a:pt x="68" y="309"/>
                  </a:cubicBezTo>
                  <a:cubicBezTo>
                    <a:pt x="68" y="310"/>
                    <a:pt x="68" y="310"/>
                    <a:pt x="68" y="310"/>
                  </a:cubicBezTo>
                  <a:cubicBezTo>
                    <a:pt x="68" y="311"/>
                    <a:pt x="69" y="313"/>
                    <a:pt x="70" y="314"/>
                  </a:cubicBezTo>
                  <a:cubicBezTo>
                    <a:pt x="71" y="318"/>
                    <a:pt x="73" y="321"/>
                    <a:pt x="75" y="325"/>
                  </a:cubicBezTo>
                  <a:cubicBezTo>
                    <a:pt x="75" y="326"/>
                    <a:pt x="76" y="328"/>
                    <a:pt x="77" y="329"/>
                  </a:cubicBezTo>
                  <a:cubicBezTo>
                    <a:pt x="95" y="368"/>
                    <a:pt x="124" y="399"/>
                    <a:pt x="158" y="417"/>
                  </a:cubicBezTo>
                  <a:cubicBezTo>
                    <a:pt x="163" y="420"/>
                    <a:pt x="200" y="444"/>
                    <a:pt x="261" y="444"/>
                  </a:cubicBezTo>
                  <a:cubicBezTo>
                    <a:pt x="266" y="444"/>
                    <a:pt x="270" y="444"/>
                    <a:pt x="274" y="444"/>
                  </a:cubicBezTo>
                  <a:cubicBezTo>
                    <a:pt x="260" y="469"/>
                    <a:pt x="260" y="469"/>
                    <a:pt x="260" y="469"/>
                  </a:cubicBezTo>
                  <a:cubicBezTo>
                    <a:pt x="221" y="468"/>
                    <a:pt x="182" y="457"/>
                    <a:pt x="149" y="438"/>
                  </a:cubicBezTo>
                  <a:cubicBezTo>
                    <a:pt x="144" y="436"/>
                    <a:pt x="144" y="436"/>
                    <a:pt x="144" y="436"/>
                  </a:cubicBezTo>
                  <a:cubicBezTo>
                    <a:pt x="40" y="374"/>
                    <a:pt x="0" y="241"/>
                    <a:pt x="53" y="132"/>
                  </a:cubicBezTo>
                  <a:cubicBezTo>
                    <a:pt x="88" y="59"/>
                    <a:pt x="159" y="10"/>
                    <a:pt x="238" y="1"/>
                  </a:cubicBezTo>
                  <a:close/>
                  <a:moveTo>
                    <a:pt x="476" y="337"/>
                  </a:moveTo>
                  <a:cubicBezTo>
                    <a:pt x="529" y="227"/>
                    <a:pt x="490" y="95"/>
                    <a:pt x="386" y="33"/>
                  </a:cubicBezTo>
                  <a:cubicBezTo>
                    <a:pt x="381" y="30"/>
                    <a:pt x="381" y="30"/>
                    <a:pt x="381" y="30"/>
                  </a:cubicBezTo>
                  <a:cubicBezTo>
                    <a:pt x="347" y="11"/>
                    <a:pt x="309" y="1"/>
                    <a:pt x="270" y="0"/>
                  </a:cubicBezTo>
                  <a:cubicBezTo>
                    <a:pt x="256" y="25"/>
                    <a:pt x="256" y="25"/>
                    <a:pt x="256" y="25"/>
                  </a:cubicBezTo>
                  <a:cubicBezTo>
                    <a:pt x="259" y="25"/>
                    <a:pt x="263" y="25"/>
                    <a:pt x="268" y="25"/>
                  </a:cubicBezTo>
                  <a:cubicBezTo>
                    <a:pt x="329" y="25"/>
                    <a:pt x="366" y="48"/>
                    <a:pt x="371" y="52"/>
                  </a:cubicBezTo>
                  <a:cubicBezTo>
                    <a:pt x="405" y="69"/>
                    <a:pt x="434" y="100"/>
                    <a:pt x="453" y="139"/>
                  </a:cubicBezTo>
                  <a:cubicBezTo>
                    <a:pt x="454" y="141"/>
                    <a:pt x="454" y="142"/>
                    <a:pt x="455" y="144"/>
                  </a:cubicBezTo>
                  <a:cubicBezTo>
                    <a:pt x="457" y="147"/>
                    <a:pt x="458" y="151"/>
                    <a:pt x="460" y="154"/>
                  </a:cubicBezTo>
                  <a:cubicBezTo>
                    <a:pt x="461" y="156"/>
                    <a:pt x="461" y="157"/>
                    <a:pt x="462" y="159"/>
                  </a:cubicBezTo>
                  <a:cubicBezTo>
                    <a:pt x="462" y="159"/>
                    <a:pt x="462" y="159"/>
                    <a:pt x="462" y="159"/>
                  </a:cubicBezTo>
                  <a:cubicBezTo>
                    <a:pt x="464" y="165"/>
                    <a:pt x="465" y="169"/>
                    <a:pt x="466" y="172"/>
                  </a:cubicBezTo>
                  <a:cubicBezTo>
                    <a:pt x="467" y="174"/>
                    <a:pt x="467" y="175"/>
                    <a:pt x="468" y="176"/>
                  </a:cubicBezTo>
                  <a:cubicBezTo>
                    <a:pt x="468" y="178"/>
                    <a:pt x="468" y="178"/>
                    <a:pt x="468" y="178"/>
                  </a:cubicBezTo>
                  <a:cubicBezTo>
                    <a:pt x="470" y="184"/>
                    <a:pt x="471" y="188"/>
                    <a:pt x="471" y="192"/>
                  </a:cubicBezTo>
                  <a:cubicBezTo>
                    <a:pt x="471" y="193"/>
                    <a:pt x="472" y="194"/>
                    <a:pt x="472" y="195"/>
                  </a:cubicBezTo>
                  <a:cubicBezTo>
                    <a:pt x="472" y="196"/>
                    <a:pt x="472" y="196"/>
                    <a:pt x="472" y="196"/>
                  </a:cubicBezTo>
                  <a:cubicBezTo>
                    <a:pt x="473" y="202"/>
                    <a:pt x="474" y="207"/>
                    <a:pt x="474" y="211"/>
                  </a:cubicBezTo>
                  <a:cubicBezTo>
                    <a:pt x="474" y="212"/>
                    <a:pt x="474" y="212"/>
                    <a:pt x="474" y="212"/>
                  </a:cubicBezTo>
                  <a:cubicBezTo>
                    <a:pt x="474" y="213"/>
                    <a:pt x="474" y="213"/>
                    <a:pt x="474" y="213"/>
                  </a:cubicBezTo>
                  <a:cubicBezTo>
                    <a:pt x="477" y="244"/>
                    <a:pt x="472" y="275"/>
                    <a:pt x="460" y="304"/>
                  </a:cubicBezTo>
                  <a:cubicBezTo>
                    <a:pt x="460" y="304"/>
                    <a:pt x="460" y="304"/>
                    <a:pt x="460" y="304"/>
                  </a:cubicBezTo>
                  <a:cubicBezTo>
                    <a:pt x="443" y="346"/>
                    <a:pt x="411" y="381"/>
                    <a:pt x="372" y="402"/>
                  </a:cubicBezTo>
                  <a:cubicBezTo>
                    <a:pt x="365" y="405"/>
                    <a:pt x="365" y="405"/>
                    <a:pt x="365" y="405"/>
                  </a:cubicBezTo>
                  <a:cubicBezTo>
                    <a:pt x="345" y="368"/>
                    <a:pt x="345" y="368"/>
                    <a:pt x="345" y="368"/>
                  </a:cubicBezTo>
                  <a:cubicBezTo>
                    <a:pt x="291" y="468"/>
                    <a:pt x="291" y="468"/>
                    <a:pt x="291" y="468"/>
                  </a:cubicBezTo>
                  <a:cubicBezTo>
                    <a:pt x="371" y="459"/>
                    <a:pt x="441" y="409"/>
                    <a:pt x="476" y="337"/>
                  </a:cubicBezTo>
                  <a:close/>
                </a:path>
              </a:pathLst>
            </a:custGeom>
            <a:solidFill>
              <a:srgbClr val="00BCF2"/>
            </a:solidFill>
            <a:ln>
              <a:noFill/>
            </a:ln>
          </p:spPr>
          <p:txBody>
            <a:bodyPr vert="horz" wrap="square" lIns="87832" tIns="43917" rIns="87832" bIns="43917" numCol="1" anchor="t" anchorCtr="0" compatLnSpc="1">
              <a:prstTxWarp prst="textNoShape">
                <a:avLst/>
              </a:prstTxWarp>
            </a:bodyPr>
            <a:lstStyle/>
            <a:p>
              <a:pPr defTabSz="761497">
                <a:defRPr/>
              </a:pPr>
              <a:endParaRPr lang="en-US" sz="1728" kern="0" dirty="0">
                <a:solidFill>
                  <a:srgbClr val="505050"/>
                </a:solidFill>
              </a:endParaRPr>
            </a:p>
          </p:txBody>
        </p:sp>
        <p:sp>
          <p:nvSpPr>
            <p:cNvPr id="354" name="TextBox 353"/>
            <p:cNvSpPr txBox="1"/>
            <p:nvPr/>
          </p:nvSpPr>
          <p:spPr>
            <a:xfrm>
              <a:off x="9132155" y="2128044"/>
              <a:ext cx="643377" cy="362656"/>
            </a:xfrm>
            <a:prstGeom prst="rect">
              <a:avLst/>
            </a:prstGeom>
            <a:noFill/>
          </p:spPr>
          <p:txBody>
            <a:bodyPr wrap="square" lIns="0" tIns="0" rIns="0" bIns="0" rtlCol="0">
              <a:spAutoFit/>
            </a:bodyPr>
            <a:lstStyle/>
            <a:p>
              <a:pPr algn="ctr" defTabSz="914016">
                <a:lnSpc>
                  <a:spcPct val="90000"/>
                </a:lnSpc>
                <a:spcAft>
                  <a:spcPts val="588"/>
                </a:spcAft>
                <a:defRPr/>
              </a:pPr>
              <a:r>
                <a:rPr lang="en-US" sz="588" kern="0" spc="-49" dirty="0">
                  <a:gradFill>
                    <a:gsLst>
                      <a:gs pos="2917">
                        <a:srgbClr val="0072C6"/>
                      </a:gs>
                      <a:gs pos="30000">
                        <a:srgbClr val="0072C6"/>
                      </a:gs>
                    </a:gsLst>
                    <a:lin ang="5400000" scaled="0"/>
                  </a:gradFill>
                  <a:latin typeface="Segoe UI Semibold" panose="020B0702040204020203" pitchFamily="34" charset="0"/>
                  <a:cs typeface="Segoe UI Semibold" panose="020B0702040204020203" pitchFamily="34" charset="0"/>
                </a:rPr>
                <a:t>ONE </a:t>
              </a:r>
              <a:br>
                <a:rPr lang="en-US" sz="588" kern="0" spc="-49" dirty="0">
                  <a:gradFill>
                    <a:gsLst>
                      <a:gs pos="2917">
                        <a:srgbClr val="0072C6"/>
                      </a:gs>
                      <a:gs pos="30000">
                        <a:srgbClr val="0072C6"/>
                      </a:gs>
                    </a:gsLst>
                    <a:lin ang="5400000" scaled="0"/>
                  </a:gradFill>
                  <a:latin typeface="Segoe UI Semibold" panose="020B0702040204020203" pitchFamily="34" charset="0"/>
                  <a:cs typeface="Segoe UI Semibold" panose="020B0702040204020203" pitchFamily="34" charset="0"/>
                </a:rPr>
              </a:br>
              <a:r>
                <a:rPr lang="en-US" sz="588" kern="0" spc="-49" dirty="0">
                  <a:gradFill>
                    <a:gsLst>
                      <a:gs pos="2917">
                        <a:srgbClr val="0072C6"/>
                      </a:gs>
                      <a:gs pos="30000">
                        <a:srgbClr val="0072C6"/>
                      </a:gs>
                    </a:gsLst>
                    <a:lin ang="5400000" scaled="0"/>
                  </a:gradFill>
                  <a:latin typeface="Segoe UI Semibold" panose="020B0702040204020203" pitchFamily="34" charset="0"/>
                  <a:cs typeface="Segoe UI Semibold" panose="020B0702040204020203" pitchFamily="34" charset="0"/>
                </a:rPr>
                <a:t>CONSISTENT PLATFORM</a:t>
              </a:r>
            </a:p>
          </p:txBody>
        </p:sp>
        <p:sp>
          <p:nvSpPr>
            <p:cNvPr id="355" name="TextBox 354"/>
            <p:cNvSpPr txBox="1"/>
            <p:nvPr/>
          </p:nvSpPr>
          <p:spPr>
            <a:xfrm>
              <a:off x="8347510" y="2452300"/>
              <a:ext cx="699818" cy="322361"/>
            </a:xfrm>
            <a:prstGeom prst="rect">
              <a:avLst/>
            </a:prstGeom>
            <a:noFill/>
          </p:spPr>
          <p:txBody>
            <a:bodyPr wrap="square" lIns="0" tIns="0" rIns="0" bIns="0" rtlCol="0">
              <a:spAutoFit/>
            </a:bodyPr>
            <a:lstStyle/>
            <a:p>
              <a:pPr algn="ctr" defTabSz="914016">
                <a:lnSpc>
                  <a:spcPct val="90000"/>
                </a:lnSpc>
                <a:spcAft>
                  <a:spcPts val="588"/>
                </a:spcAft>
                <a:defRPr/>
              </a:pPr>
              <a:r>
                <a:rPr lang="en-US" sz="784" kern="0" spc="-49" dirty="0">
                  <a:gradFill>
                    <a:gsLst>
                      <a:gs pos="2917">
                        <a:srgbClr val="002050"/>
                      </a:gs>
                      <a:gs pos="30000">
                        <a:srgbClr val="002050"/>
                      </a:gs>
                    </a:gsLst>
                    <a:lin ang="5400000" scaled="0"/>
                  </a:gradFill>
                  <a:latin typeface="Segoe UI Semibold" panose="020B0702040204020203" pitchFamily="34" charset="0"/>
                  <a:cs typeface="Segoe UI Semibold" panose="020B0702040204020203" pitchFamily="34" charset="0"/>
                </a:rPr>
                <a:t>ON-PREMISES</a:t>
              </a:r>
            </a:p>
          </p:txBody>
        </p:sp>
        <p:sp>
          <p:nvSpPr>
            <p:cNvPr id="356" name="TextBox 355"/>
            <p:cNvSpPr txBox="1"/>
            <p:nvPr/>
          </p:nvSpPr>
          <p:spPr>
            <a:xfrm>
              <a:off x="9730369" y="2439259"/>
              <a:ext cx="826731" cy="322361"/>
            </a:xfrm>
            <a:prstGeom prst="rect">
              <a:avLst/>
            </a:prstGeom>
            <a:noFill/>
          </p:spPr>
          <p:txBody>
            <a:bodyPr wrap="square" lIns="0" tIns="0" rIns="0" bIns="0" rtlCol="0">
              <a:spAutoFit/>
            </a:bodyPr>
            <a:lstStyle/>
            <a:p>
              <a:pPr algn="ctr" defTabSz="914016">
                <a:lnSpc>
                  <a:spcPct val="90000"/>
                </a:lnSpc>
                <a:spcAft>
                  <a:spcPts val="588"/>
                </a:spcAft>
                <a:defRPr/>
              </a:pPr>
              <a:r>
                <a:rPr lang="en-US" sz="784" kern="0" spc="-49" dirty="0">
                  <a:gradFill>
                    <a:gsLst>
                      <a:gs pos="2917">
                        <a:srgbClr val="002050"/>
                      </a:gs>
                      <a:gs pos="30000">
                        <a:srgbClr val="002050"/>
                      </a:gs>
                    </a:gsLst>
                    <a:lin ang="5400000" scaled="0"/>
                  </a:gradFill>
                  <a:latin typeface="Segoe UI Semibold" panose="020B0702040204020203" pitchFamily="34" charset="0"/>
                  <a:cs typeface="Segoe UI Semibold" panose="020B0702040204020203" pitchFamily="34" charset="0"/>
                </a:rPr>
                <a:t>SERVICE PROVIDER</a:t>
              </a:r>
            </a:p>
          </p:txBody>
        </p:sp>
        <p:cxnSp>
          <p:nvCxnSpPr>
            <p:cNvPr id="357" name="Straight Connector 356"/>
            <p:cNvCxnSpPr/>
            <p:nvPr/>
          </p:nvCxnSpPr>
          <p:spPr>
            <a:xfrm>
              <a:off x="9415530" y="2690913"/>
              <a:ext cx="0" cy="209854"/>
            </a:xfrm>
            <a:prstGeom prst="line">
              <a:avLst/>
            </a:prstGeom>
            <a:noFill/>
            <a:ln w="28575" cap="flat" cmpd="sng" algn="ctr">
              <a:solidFill>
                <a:srgbClr val="00BCF2"/>
              </a:solidFill>
              <a:prstDash val="sysDot"/>
              <a:headEnd type="none"/>
              <a:tailEnd type="none"/>
            </a:ln>
            <a:effectLst/>
          </p:spPr>
        </p:cxnSp>
        <p:cxnSp>
          <p:nvCxnSpPr>
            <p:cNvPr id="358" name="Straight Connector 357"/>
            <p:cNvCxnSpPr/>
            <p:nvPr/>
          </p:nvCxnSpPr>
          <p:spPr>
            <a:xfrm flipH="1">
              <a:off x="9831280" y="1938449"/>
              <a:ext cx="598065" cy="261382"/>
            </a:xfrm>
            <a:prstGeom prst="line">
              <a:avLst/>
            </a:prstGeom>
            <a:noFill/>
            <a:ln w="28575" cap="flat" cmpd="sng" algn="ctr">
              <a:solidFill>
                <a:srgbClr val="00BCF2"/>
              </a:solidFill>
              <a:prstDash val="sysDot"/>
              <a:headEnd type="none"/>
              <a:tailEnd type="none"/>
            </a:ln>
            <a:effectLst/>
          </p:spPr>
        </p:cxnSp>
        <p:cxnSp>
          <p:nvCxnSpPr>
            <p:cNvPr id="359" name="Straight Connector 358"/>
            <p:cNvCxnSpPr>
              <a:endCxn id="352" idx="4"/>
            </p:cNvCxnSpPr>
            <p:nvPr/>
          </p:nvCxnSpPr>
          <p:spPr>
            <a:xfrm flipH="1" flipV="1">
              <a:off x="8693510" y="2085011"/>
              <a:ext cx="382897" cy="146561"/>
            </a:xfrm>
            <a:prstGeom prst="line">
              <a:avLst/>
            </a:prstGeom>
            <a:noFill/>
            <a:ln w="28575" cap="flat" cmpd="sng" algn="ctr">
              <a:solidFill>
                <a:srgbClr val="00BCF2"/>
              </a:solidFill>
              <a:prstDash val="sysDot"/>
              <a:headEnd type="none"/>
              <a:tailEnd type="none"/>
            </a:ln>
            <a:effectLst/>
          </p:spPr>
        </p:cxnSp>
      </p:grpSp>
      <p:pic>
        <p:nvPicPr>
          <p:cNvPr id="360" name="Picture 359"/>
          <p:cNvPicPr>
            <a:picLocks noChangeAspect="1"/>
          </p:cNvPicPr>
          <p:nvPr/>
        </p:nvPicPr>
        <p:blipFill rotWithShape="1">
          <a:blip r:embed="rId11">
            <a:extLst>
              <a:ext uri="{28A0092B-C50C-407E-A947-70E740481C1C}">
                <a14:useLocalDpi xmlns:a14="http://schemas.microsoft.com/office/drawing/2010/main" val="0"/>
              </a:ext>
            </a:extLst>
          </a:blip>
          <a:srcRect r="18856"/>
          <a:stretch/>
        </p:blipFill>
        <p:spPr>
          <a:xfrm>
            <a:off x="7780910" y="3238120"/>
            <a:ext cx="1574314" cy="224075"/>
          </a:xfrm>
          <a:prstGeom prst="rect">
            <a:avLst/>
          </a:prstGeom>
          <a:noFill/>
          <a:ln>
            <a:noFill/>
          </a:ln>
        </p:spPr>
      </p:pic>
      <p:pic>
        <p:nvPicPr>
          <p:cNvPr id="361" name="Picture 2" descr="https://mediabank.partners.extranet.microsoft.com/Assets/Active/M-Q/Microsoft_.NET/Microsoft_NET_ADO_.NET/Logos+Logotypes/NET-ADO_bL.png"/>
          <p:cNvPicPr>
            <a:picLocks noChangeAspect="1" noChangeArrowheads="1"/>
          </p:cNvPicPr>
          <p:nvPr/>
        </p:nvPicPr>
        <p:blipFill>
          <a:blip r:embed="rId12" cstate="print">
            <a:alphaModFix/>
            <a:duotone>
              <a:prstClr val="black"/>
              <a:srgbClr val="FFFFFF">
                <a:tint val="45000"/>
                <a:satMod val="400000"/>
              </a:srgbClr>
            </a:duotone>
            <a:extLst>
              <a:ext uri="{BEBA8EAE-BF5A-486C-A8C5-ECC9F3942E4B}">
                <a14:imgProps xmlns:a14="http://schemas.microsoft.com/office/drawing/2010/main">
                  <a14:imgLayer r:embed="rId13">
                    <a14:imgEffect>
                      <a14:brightnessContrast bright="100000"/>
                    </a14:imgEffect>
                  </a14:imgLayer>
                </a14:imgProps>
              </a:ext>
            </a:extLst>
          </a:blip>
          <a:srcRect r="31488"/>
          <a:stretch>
            <a:fillRect/>
          </a:stretch>
        </p:blipFill>
        <p:spPr bwMode="auto">
          <a:xfrm>
            <a:off x="8016901" y="2681307"/>
            <a:ext cx="1102329" cy="336337"/>
          </a:xfrm>
          <a:prstGeom prst="rect">
            <a:avLst/>
          </a:prstGeom>
          <a:noFill/>
        </p:spPr>
      </p:pic>
      <p:sp>
        <p:nvSpPr>
          <p:cNvPr id="363" name="TextBox 362"/>
          <p:cNvSpPr txBox="1"/>
          <p:nvPr/>
        </p:nvSpPr>
        <p:spPr>
          <a:xfrm>
            <a:off x="8232666" y="1422293"/>
            <a:ext cx="488919" cy="266216"/>
          </a:xfrm>
          <a:prstGeom prst="rect">
            <a:avLst/>
          </a:prstGeom>
          <a:noFill/>
        </p:spPr>
        <p:txBody>
          <a:bodyPr wrap="square" lIns="0" tIns="0" rIns="0" bIns="0" rtlCol="0">
            <a:spAutoFit/>
          </a:bodyPr>
          <a:lstStyle/>
          <a:p>
            <a:pPr defTabSz="896182">
              <a:lnSpc>
                <a:spcPct val="90000"/>
              </a:lnSpc>
              <a:spcAft>
                <a:spcPts val="576"/>
              </a:spcAft>
              <a:defRPr/>
            </a:pPr>
            <a:r>
              <a:rPr lang="en-US" sz="961" kern="0" spc="-48" dirty="0">
                <a:gradFill>
                  <a:gsLst>
                    <a:gs pos="2917">
                      <a:srgbClr val="00BCF2"/>
                    </a:gs>
                    <a:gs pos="30000">
                      <a:srgbClr val="00BCF2"/>
                    </a:gs>
                  </a:gsLst>
                  <a:lin ang="5400000" scaled="0"/>
                </a:gradFill>
              </a:rPr>
              <a:t>Microsoft Azure</a:t>
            </a:r>
          </a:p>
        </p:txBody>
      </p:sp>
      <p:sp>
        <p:nvSpPr>
          <p:cNvPr id="364" name="Rectangle 235"/>
          <p:cNvSpPr>
            <a:spLocks noChangeArrowheads="1"/>
          </p:cNvSpPr>
          <p:nvPr/>
        </p:nvSpPr>
        <p:spPr bwMode="auto">
          <a:xfrm>
            <a:off x="440611" y="1165698"/>
            <a:ext cx="2973971" cy="1979706"/>
          </a:xfrm>
          <a:prstGeom prst="rect">
            <a:avLst/>
          </a:prstGeom>
          <a:solidFill>
            <a:srgbClr val="D2D2D2"/>
          </a:solidFill>
          <a:ln w="0">
            <a:noFill/>
            <a:prstDash val="solid"/>
            <a:miter lim="800000"/>
            <a:headEnd/>
            <a:tailEnd/>
          </a:ln>
        </p:spPr>
        <p:txBody>
          <a:bodyPr vert="horz" wrap="square" lIns="89630" tIns="44814" rIns="89630" bIns="44814" numCol="1" anchor="t" anchorCtr="0" compatLnSpc="1">
            <a:prstTxWarp prst="textNoShape">
              <a:avLst/>
            </a:prstTxWarp>
          </a:bodyPr>
          <a:lstStyle/>
          <a:p>
            <a:pPr defTabSz="878727">
              <a:defRPr/>
            </a:pPr>
            <a:endParaRPr lang="en-US" sz="1765" kern="0">
              <a:solidFill>
                <a:prstClr val="white"/>
              </a:solidFill>
            </a:endParaRPr>
          </a:p>
        </p:txBody>
      </p:sp>
      <p:pic>
        <p:nvPicPr>
          <p:cNvPr id="365" name="Picture 36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70346" y="1235746"/>
            <a:ext cx="1812531" cy="1884281"/>
          </a:xfrm>
          <a:prstGeom prst="rect">
            <a:avLst/>
          </a:prstGeom>
        </p:spPr>
      </p:pic>
      <p:sp>
        <p:nvSpPr>
          <p:cNvPr id="366" name="TextBox 365"/>
          <p:cNvSpPr txBox="1"/>
          <p:nvPr/>
        </p:nvSpPr>
        <p:spPr>
          <a:xfrm>
            <a:off x="641571" y="2462353"/>
            <a:ext cx="381514" cy="212972"/>
          </a:xfrm>
          <a:prstGeom prst="rect">
            <a:avLst/>
          </a:prstGeom>
          <a:noFill/>
        </p:spPr>
        <p:txBody>
          <a:bodyPr wrap="none" lIns="0" tIns="0" rIns="0" bIns="0" rtlCol="0">
            <a:spAutoFit/>
          </a:bodyPr>
          <a:lstStyle/>
          <a:p>
            <a:pPr defTabSz="878727">
              <a:lnSpc>
                <a:spcPct val="90000"/>
              </a:lnSpc>
              <a:spcAft>
                <a:spcPts val="576"/>
              </a:spcAft>
              <a:defRPr/>
            </a:pPr>
            <a:r>
              <a:rPr lang="en-US" sz="1537" b="1" kern="0" dirty="0">
                <a:gradFill>
                  <a:gsLst>
                    <a:gs pos="2917">
                      <a:srgbClr val="FFFFFF"/>
                    </a:gs>
                    <a:gs pos="30000">
                      <a:srgbClr val="FFFFFF"/>
                    </a:gs>
                  </a:gsLst>
                  <a:lin ang="5400000" scaled="0"/>
                </a:gradFill>
              </a:rPr>
              <a:t>DEV</a:t>
            </a:r>
          </a:p>
        </p:txBody>
      </p:sp>
      <p:sp>
        <p:nvSpPr>
          <p:cNvPr id="367" name="TextBox 366"/>
          <p:cNvSpPr txBox="1"/>
          <p:nvPr/>
        </p:nvSpPr>
        <p:spPr>
          <a:xfrm>
            <a:off x="1399599" y="1679682"/>
            <a:ext cx="309661" cy="212972"/>
          </a:xfrm>
          <a:prstGeom prst="rect">
            <a:avLst/>
          </a:prstGeom>
          <a:noFill/>
        </p:spPr>
        <p:txBody>
          <a:bodyPr wrap="none" lIns="0" tIns="0" rIns="0" bIns="0" rtlCol="0">
            <a:spAutoFit/>
          </a:bodyPr>
          <a:lstStyle/>
          <a:p>
            <a:pPr defTabSz="878727">
              <a:lnSpc>
                <a:spcPct val="90000"/>
              </a:lnSpc>
              <a:spcAft>
                <a:spcPts val="576"/>
              </a:spcAft>
              <a:defRPr/>
            </a:pPr>
            <a:r>
              <a:rPr lang="en-US" sz="1537" b="1" kern="0" dirty="0">
                <a:gradFill>
                  <a:gsLst>
                    <a:gs pos="2917">
                      <a:srgbClr val="FFFFFF"/>
                    </a:gs>
                    <a:gs pos="30000">
                      <a:srgbClr val="FFFFFF"/>
                    </a:gs>
                  </a:gsLst>
                  <a:lin ang="5400000" scaled="0"/>
                </a:gradFill>
              </a:rPr>
              <a:t>BIZ</a:t>
            </a:r>
          </a:p>
        </p:txBody>
      </p:sp>
      <p:sp>
        <p:nvSpPr>
          <p:cNvPr id="368" name="TextBox 367"/>
          <p:cNvSpPr txBox="1"/>
          <p:nvPr/>
        </p:nvSpPr>
        <p:spPr>
          <a:xfrm>
            <a:off x="2746442" y="2462352"/>
            <a:ext cx="382069" cy="212972"/>
          </a:xfrm>
          <a:prstGeom prst="rect">
            <a:avLst/>
          </a:prstGeom>
          <a:noFill/>
        </p:spPr>
        <p:txBody>
          <a:bodyPr wrap="none" lIns="0" tIns="0" rIns="0" bIns="0" rtlCol="0">
            <a:spAutoFit/>
          </a:bodyPr>
          <a:lstStyle/>
          <a:p>
            <a:pPr defTabSz="878727">
              <a:lnSpc>
                <a:spcPct val="90000"/>
              </a:lnSpc>
              <a:spcAft>
                <a:spcPts val="576"/>
              </a:spcAft>
              <a:defRPr/>
            </a:pPr>
            <a:r>
              <a:rPr lang="en-US" sz="1537" b="1" kern="0" dirty="0">
                <a:gradFill>
                  <a:gsLst>
                    <a:gs pos="2917">
                      <a:srgbClr val="FFFFFF"/>
                    </a:gs>
                    <a:gs pos="30000">
                      <a:srgbClr val="FFFFFF"/>
                    </a:gs>
                  </a:gsLst>
                  <a:lin ang="5400000" scaled="0"/>
                </a:gradFill>
              </a:rPr>
              <a:t>OPS</a:t>
            </a:r>
          </a:p>
        </p:txBody>
      </p:sp>
      <p:cxnSp>
        <p:nvCxnSpPr>
          <p:cNvPr id="369" name="Straight Connector 368"/>
          <p:cNvCxnSpPr/>
          <p:nvPr/>
        </p:nvCxnSpPr>
        <p:spPr>
          <a:xfrm>
            <a:off x="606231" y="5419289"/>
            <a:ext cx="2605339" cy="0"/>
          </a:xfrm>
          <a:prstGeom prst="line">
            <a:avLst/>
          </a:prstGeom>
          <a:noFill/>
          <a:ln w="9525" cap="flat" cmpd="sng" algn="ctr">
            <a:solidFill>
              <a:srgbClr val="FFFFFF"/>
            </a:solidFill>
            <a:prstDash val="solid"/>
            <a:headEnd type="none"/>
            <a:tailEnd type="none"/>
          </a:ln>
          <a:effectLst/>
        </p:spPr>
      </p:cxnSp>
      <p:cxnSp>
        <p:nvCxnSpPr>
          <p:cNvPr id="370" name="Straight Connector 369"/>
          <p:cNvCxnSpPr/>
          <p:nvPr/>
        </p:nvCxnSpPr>
        <p:spPr>
          <a:xfrm>
            <a:off x="606229" y="6317503"/>
            <a:ext cx="10854916" cy="0"/>
          </a:xfrm>
          <a:prstGeom prst="line">
            <a:avLst/>
          </a:prstGeom>
          <a:noFill/>
          <a:ln w="9525" cap="flat" cmpd="sng" algn="ctr">
            <a:solidFill>
              <a:srgbClr val="FFFFFF"/>
            </a:solidFill>
            <a:prstDash val="solid"/>
            <a:headEnd type="none"/>
            <a:tailEnd type="none"/>
          </a:ln>
          <a:effectLst/>
        </p:spPr>
      </p:cxnSp>
      <p:cxnSp>
        <p:nvCxnSpPr>
          <p:cNvPr id="371" name="Straight Connector 370"/>
          <p:cNvCxnSpPr/>
          <p:nvPr/>
        </p:nvCxnSpPr>
        <p:spPr>
          <a:xfrm>
            <a:off x="3623043" y="5419289"/>
            <a:ext cx="1696176" cy="0"/>
          </a:xfrm>
          <a:prstGeom prst="line">
            <a:avLst/>
          </a:prstGeom>
          <a:noFill/>
          <a:ln w="9525" cap="flat" cmpd="sng" algn="ctr">
            <a:solidFill>
              <a:srgbClr val="FFFFFF"/>
            </a:solidFill>
            <a:prstDash val="solid"/>
            <a:headEnd type="none"/>
            <a:tailEnd type="none"/>
          </a:ln>
          <a:effectLst/>
        </p:spPr>
      </p:cxnSp>
      <p:cxnSp>
        <p:nvCxnSpPr>
          <p:cNvPr id="372" name="Straight Connector 371"/>
          <p:cNvCxnSpPr/>
          <p:nvPr/>
        </p:nvCxnSpPr>
        <p:spPr>
          <a:xfrm>
            <a:off x="3623043" y="2815056"/>
            <a:ext cx="1696176" cy="0"/>
          </a:xfrm>
          <a:prstGeom prst="line">
            <a:avLst/>
          </a:prstGeom>
          <a:noFill/>
          <a:ln w="9525" cap="flat" cmpd="sng" algn="ctr">
            <a:solidFill>
              <a:srgbClr val="FFFFFF"/>
            </a:solidFill>
            <a:prstDash val="solid"/>
            <a:headEnd type="none"/>
            <a:tailEnd type="none"/>
          </a:ln>
          <a:effectLst/>
        </p:spPr>
      </p:cxnSp>
      <p:cxnSp>
        <p:nvCxnSpPr>
          <p:cNvPr id="373" name="Straight Connector 372"/>
          <p:cNvCxnSpPr/>
          <p:nvPr/>
        </p:nvCxnSpPr>
        <p:spPr>
          <a:xfrm>
            <a:off x="5654326" y="5419289"/>
            <a:ext cx="1696176" cy="0"/>
          </a:xfrm>
          <a:prstGeom prst="line">
            <a:avLst/>
          </a:prstGeom>
          <a:noFill/>
          <a:ln w="9525" cap="flat" cmpd="sng" algn="ctr">
            <a:solidFill>
              <a:srgbClr val="FFFFFF"/>
            </a:solidFill>
            <a:prstDash val="solid"/>
            <a:headEnd type="none"/>
            <a:tailEnd type="none"/>
          </a:ln>
          <a:effectLst/>
        </p:spPr>
      </p:cxnSp>
      <p:cxnSp>
        <p:nvCxnSpPr>
          <p:cNvPr id="374" name="Straight Connector 373"/>
          <p:cNvCxnSpPr/>
          <p:nvPr/>
        </p:nvCxnSpPr>
        <p:spPr>
          <a:xfrm>
            <a:off x="9764970" y="5419289"/>
            <a:ext cx="1696176" cy="0"/>
          </a:xfrm>
          <a:prstGeom prst="line">
            <a:avLst/>
          </a:prstGeom>
          <a:noFill/>
          <a:ln w="9525" cap="flat" cmpd="sng" algn="ctr">
            <a:solidFill>
              <a:srgbClr val="FFFFFF"/>
            </a:solidFill>
            <a:prstDash val="solid"/>
            <a:headEnd type="none"/>
            <a:tailEnd type="none"/>
          </a:ln>
          <a:effectLst/>
        </p:spPr>
      </p:cxnSp>
      <p:grpSp>
        <p:nvGrpSpPr>
          <p:cNvPr id="6" name="Cloud"/>
          <p:cNvGrpSpPr/>
          <p:nvPr/>
        </p:nvGrpSpPr>
        <p:grpSpPr>
          <a:xfrm>
            <a:off x="7618144" y="1191086"/>
            <a:ext cx="1902360" cy="4246290"/>
            <a:chOff x="7770903" y="1214473"/>
            <a:chExt cx="1940506" cy="4331437"/>
          </a:xfrm>
        </p:grpSpPr>
        <p:sp>
          <p:nvSpPr>
            <p:cNvPr id="2" name="Cloud BG"/>
            <p:cNvSpPr/>
            <p:nvPr/>
          </p:nvSpPr>
          <p:spPr bwMode="auto">
            <a:xfrm>
              <a:off x="7770903" y="1214473"/>
              <a:ext cx="1940506" cy="433143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568" dirty="0">
                  <a:gradFill>
                    <a:gsLst>
                      <a:gs pos="0">
                        <a:srgbClr val="FFFFFF"/>
                      </a:gs>
                      <a:gs pos="100000">
                        <a:srgbClr val="FFFFFF"/>
                      </a:gs>
                    </a:gsLst>
                    <a:lin ang="5400000" scaled="0"/>
                  </a:gradFill>
                  <a:ea typeface="Segoe UI" pitchFamily="34" charset="0"/>
                  <a:cs typeface="Segoe UI" pitchFamily="34" charset="0"/>
                </a:rPr>
                <a:t>Microsoft Azure</a:t>
              </a:r>
            </a:p>
          </p:txBody>
        </p:sp>
        <p:sp>
          <p:nvSpPr>
            <p:cNvPr id="376" name="Freeform 6"/>
            <p:cNvSpPr>
              <a:spLocks noEditPoints="1"/>
            </p:cNvSpPr>
            <p:nvPr/>
          </p:nvSpPr>
          <p:spPr bwMode="auto">
            <a:xfrm>
              <a:off x="9042967" y="1875907"/>
              <a:ext cx="190236" cy="270900"/>
            </a:xfrm>
            <a:custGeom>
              <a:avLst/>
              <a:gdLst>
                <a:gd name="T0" fmla="*/ 0 w 532"/>
                <a:gd name="T1" fmla="*/ 106 h 710"/>
                <a:gd name="T2" fmla="*/ 266 w 532"/>
                <a:gd name="T3" fmla="*/ 710 h 710"/>
                <a:gd name="T4" fmla="*/ 532 w 532"/>
                <a:gd name="T5" fmla="*/ 108 h 710"/>
                <a:gd name="T6" fmla="*/ 187 w 532"/>
                <a:gd name="T7" fmla="*/ 418 h 710"/>
                <a:gd name="T8" fmla="*/ 175 w 532"/>
                <a:gd name="T9" fmla="*/ 438 h 710"/>
                <a:gd name="T10" fmla="*/ 148 w 532"/>
                <a:gd name="T11" fmla="*/ 451 h 710"/>
                <a:gd name="T12" fmla="*/ 113 w 532"/>
                <a:gd name="T13" fmla="*/ 452 h 710"/>
                <a:gd name="T14" fmla="*/ 92 w 532"/>
                <a:gd name="T15" fmla="*/ 448 h 710"/>
                <a:gd name="T16" fmla="*/ 85 w 532"/>
                <a:gd name="T17" fmla="*/ 406 h 710"/>
                <a:gd name="T18" fmla="*/ 103 w 532"/>
                <a:gd name="T19" fmla="*/ 416 h 710"/>
                <a:gd name="T20" fmla="*/ 125 w 532"/>
                <a:gd name="T21" fmla="*/ 421 h 710"/>
                <a:gd name="T22" fmla="*/ 137 w 532"/>
                <a:gd name="T23" fmla="*/ 418 h 710"/>
                <a:gd name="T24" fmla="*/ 140 w 532"/>
                <a:gd name="T25" fmla="*/ 411 h 710"/>
                <a:gd name="T26" fmla="*/ 133 w 532"/>
                <a:gd name="T27" fmla="*/ 401 h 710"/>
                <a:gd name="T28" fmla="*/ 117 w 532"/>
                <a:gd name="T29" fmla="*/ 394 h 710"/>
                <a:gd name="T30" fmla="*/ 91 w 532"/>
                <a:gd name="T31" fmla="*/ 375 h 710"/>
                <a:gd name="T32" fmla="*/ 83 w 532"/>
                <a:gd name="T33" fmla="*/ 351 h 710"/>
                <a:gd name="T34" fmla="*/ 99 w 532"/>
                <a:gd name="T35" fmla="*/ 318 h 710"/>
                <a:gd name="T36" fmla="*/ 141 w 532"/>
                <a:gd name="T37" fmla="*/ 305 h 710"/>
                <a:gd name="T38" fmla="*/ 165 w 532"/>
                <a:gd name="T39" fmla="*/ 307 h 710"/>
                <a:gd name="T40" fmla="*/ 180 w 532"/>
                <a:gd name="T41" fmla="*/ 311 h 710"/>
                <a:gd name="T42" fmla="*/ 173 w 532"/>
                <a:gd name="T43" fmla="*/ 344 h 710"/>
                <a:gd name="T44" fmla="*/ 155 w 532"/>
                <a:gd name="T45" fmla="*/ 338 h 710"/>
                <a:gd name="T46" fmla="*/ 133 w 532"/>
                <a:gd name="T47" fmla="*/ 340 h 710"/>
                <a:gd name="T48" fmla="*/ 130 w 532"/>
                <a:gd name="T49" fmla="*/ 352 h 710"/>
                <a:gd name="T50" fmla="*/ 138 w 532"/>
                <a:gd name="T51" fmla="*/ 359 h 710"/>
                <a:gd name="T52" fmla="*/ 163 w 532"/>
                <a:gd name="T53" fmla="*/ 370 h 710"/>
                <a:gd name="T54" fmla="*/ 185 w 532"/>
                <a:gd name="T55" fmla="*/ 392 h 710"/>
                <a:gd name="T56" fmla="*/ 187 w 532"/>
                <a:gd name="T57" fmla="*/ 418 h 710"/>
                <a:gd name="T58" fmla="*/ 263 w 532"/>
                <a:gd name="T59" fmla="*/ 453 h 710"/>
                <a:gd name="T60" fmla="*/ 217 w 532"/>
                <a:gd name="T61" fmla="*/ 432 h 710"/>
                <a:gd name="T62" fmla="*/ 197 w 532"/>
                <a:gd name="T63" fmla="*/ 381 h 710"/>
                <a:gd name="T64" fmla="*/ 218 w 532"/>
                <a:gd name="T65" fmla="*/ 327 h 710"/>
                <a:gd name="T66" fmla="*/ 270 w 532"/>
                <a:gd name="T67" fmla="*/ 305 h 710"/>
                <a:gd name="T68" fmla="*/ 321 w 532"/>
                <a:gd name="T69" fmla="*/ 325 h 710"/>
                <a:gd name="T70" fmla="*/ 341 w 532"/>
                <a:gd name="T71" fmla="*/ 379 h 710"/>
                <a:gd name="T72" fmla="*/ 330 w 532"/>
                <a:gd name="T73" fmla="*/ 421 h 710"/>
                <a:gd name="T74" fmla="*/ 301 w 532"/>
                <a:gd name="T75" fmla="*/ 446 h 710"/>
                <a:gd name="T76" fmla="*/ 295 w 532"/>
                <a:gd name="T77" fmla="*/ 487 h 710"/>
                <a:gd name="T78" fmla="*/ 453 w 532"/>
                <a:gd name="T79" fmla="*/ 451 h 710"/>
                <a:gd name="T80" fmla="*/ 361 w 532"/>
                <a:gd name="T81" fmla="*/ 308 h 710"/>
                <a:gd name="T82" fmla="*/ 404 w 532"/>
                <a:gd name="T83" fmla="*/ 417 h 710"/>
                <a:gd name="T84" fmla="*/ 453 w 532"/>
                <a:gd name="T85" fmla="*/ 451 h 710"/>
                <a:gd name="T86" fmla="*/ 77 w 532"/>
                <a:gd name="T87" fmla="*/ 97 h 710"/>
                <a:gd name="T88" fmla="*/ 456 w 532"/>
                <a:gd name="T89" fmla="*/ 97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32" h="710">
                  <a:moveTo>
                    <a:pt x="266" y="0"/>
                  </a:moveTo>
                  <a:cubicBezTo>
                    <a:pt x="120" y="0"/>
                    <a:pt x="0" y="50"/>
                    <a:pt x="0" y="106"/>
                  </a:cubicBezTo>
                  <a:lnTo>
                    <a:pt x="0" y="603"/>
                  </a:lnTo>
                  <a:cubicBezTo>
                    <a:pt x="0" y="658"/>
                    <a:pt x="120" y="710"/>
                    <a:pt x="266" y="710"/>
                  </a:cubicBezTo>
                  <a:cubicBezTo>
                    <a:pt x="413" y="710"/>
                    <a:pt x="532" y="661"/>
                    <a:pt x="532" y="606"/>
                  </a:cubicBezTo>
                  <a:lnTo>
                    <a:pt x="532" y="108"/>
                  </a:lnTo>
                  <a:cubicBezTo>
                    <a:pt x="532" y="53"/>
                    <a:pt x="413" y="0"/>
                    <a:pt x="266" y="0"/>
                  </a:cubicBezTo>
                  <a:close/>
                  <a:moveTo>
                    <a:pt x="187" y="418"/>
                  </a:moveTo>
                  <a:cubicBezTo>
                    <a:pt x="186" y="421"/>
                    <a:pt x="185" y="425"/>
                    <a:pt x="183" y="428"/>
                  </a:cubicBezTo>
                  <a:cubicBezTo>
                    <a:pt x="181" y="431"/>
                    <a:pt x="178" y="435"/>
                    <a:pt x="175" y="438"/>
                  </a:cubicBezTo>
                  <a:cubicBezTo>
                    <a:pt x="172" y="441"/>
                    <a:pt x="169" y="443"/>
                    <a:pt x="164" y="446"/>
                  </a:cubicBezTo>
                  <a:cubicBezTo>
                    <a:pt x="159" y="448"/>
                    <a:pt x="154" y="450"/>
                    <a:pt x="148" y="451"/>
                  </a:cubicBezTo>
                  <a:cubicBezTo>
                    <a:pt x="141" y="452"/>
                    <a:pt x="134" y="453"/>
                    <a:pt x="126" y="453"/>
                  </a:cubicBezTo>
                  <a:cubicBezTo>
                    <a:pt x="121" y="453"/>
                    <a:pt x="117" y="453"/>
                    <a:pt x="113" y="452"/>
                  </a:cubicBezTo>
                  <a:cubicBezTo>
                    <a:pt x="109" y="452"/>
                    <a:pt x="105" y="451"/>
                    <a:pt x="102" y="451"/>
                  </a:cubicBezTo>
                  <a:cubicBezTo>
                    <a:pt x="98" y="450"/>
                    <a:pt x="95" y="449"/>
                    <a:pt x="92" y="448"/>
                  </a:cubicBezTo>
                  <a:cubicBezTo>
                    <a:pt x="89" y="447"/>
                    <a:pt x="87" y="446"/>
                    <a:pt x="85" y="445"/>
                  </a:cubicBezTo>
                  <a:lnTo>
                    <a:pt x="85" y="406"/>
                  </a:lnTo>
                  <a:cubicBezTo>
                    <a:pt x="87" y="408"/>
                    <a:pt x="90" y="410"/>
                    <a:pt x="93" y="412"/>
                  </a:cubicBezTo>
                  <a:cubicBezTo>
                    <a:pt x="96" y="413"/>
                    <a:pt x="99" y="415"/>
                    <a:pt x="103" y="416"/>
                  </a:cubicBezTo>
                  <a:cubicBezTo>
                    <a:pt x="106" y="418"/>
                    <a:pt x="110" y="419"/>
                    <a:pt x="114" y="420"/>
                  </a:cubicBezTo>
                  <a:cubicBezTo>
                    <a:pt x="117" y="421"/>
                    <a:pt x="121" y="421"/>
                    <a:pt x="125" y="421"/>
                  </a:cubicBezTo>
                  <a:cubicBezTo>
                    <a:pt x="128" y="421"/>
                    <a:pt x="130" y="421"/>
                    <a:pt x="132" y="420"/>
                  </a:cubicBezTo>
                  <a:cubicBezTo>
                    <a:pt x="134" y="420"/>
                    <a:pt x="135" y="419"/>
                    <a:pt x="137" y="418"/>
                  </a:cubicBezTo>
                  <a:cubicBezTo>
                    <a:pt x="138" y="417"/>
                    <a:pt x="138" y="416"/>
                    <a:pt x="139" y="415"/>
                  </a:cubicBezTo>
                  <a:cubicBezTo>
                    <a:pt x="139" y="413"/>
                    <a:pt x="140" y="412"/>
                    <a:pt x="140" y="411"/>
                  </a:cubicBezTo>
                  <a:cubicBezTo>
                    <a:pt x="140" y="409"/>
                    <a:pt x="139" y="407"/>
                    <a:pt x="138" y="405"/>
                  </a:cubicBezTo>
                  <a:cubicBezTo>
                    <a:pt x="137" y="404"/>
                    <a:pt x="135" y="402"/>
                    <a:pt x="133" y="401"/>
                  </a:cubicBezTo>
                  <a:cubicBezTo>
                    <a:pt x="131" y="400"/>
                    <a:pt x="129" y="399"/>
                    <a:pt x="126" y="397"/>
                  </a:cubicBezTo>
                  <a:cubicBezTo>
                    <a:pt x="123" y="396"/>
                    <a:pt x="120" y="395"/>
                    <a:pt x="117" y="394"/>
                  </a:cubicBezTo>
                  <a:cubicBezTo>
                    <a:pt x="111" y="391"/>
                    <a:pt x="106" y="389"/>
                    <a:pt x="101" y="385"/>
                  </a:cubicBezTo>
                  <a:cubicBezTo>
                    <a:pt x="97" y="382"/>
                    <a:pt x="93" y="379"/>
                    <a:pt x="91" y="375"/>
                  </a:cubicBezTo>
                  <a:cubicBezTo>
                    <a:pt x="88" y="372"/>
                    <a:pt x="86" y="368"/>
                    <a:pt x="85" y="364"/>
                  </a:cubicBezTo>
                  <a:cubicBezTo>
                    <a:pt x="83" y="360"/>
                    <a:pt x="83" y="355"/>
                    <a:pt x="83" y="351"/>
                  </a:cubicBezTo>
                  <a:cubicBezTo>
                    <a:pt x="83" y="344"/>
                    <a:pt x="84" y="338"/>
                    <a:pt x="87" y="332"/>
                  </a:cubicBezTo>
                  <a:cubicBezTo>
                    <a:pt x="90" y="326"/>
                    <a:pt x="94" y="322"/>
                    <a:pt x="99" y="318"/>
                  </a:cubicBezTo>
                  <a:cubicBezTo>
                    <a:pt x="104" y="314"/>
                    <a:pt x="110" y="311"/>
                    <a:pt x="117" y="309"/>
                  </a:cubicBezTo>
                  <a:cubicBezTo>
                    <a:pt x="124" y="307"/>
                    <a:pt x="132" y="305"/>
                    <a:pt x="141" y="305"/>
                  </a:cubicBezTo>
                  <a:cubicBezTo>
                    <a:pt x="145" y="305"/>
                    <a:pt x="150" y="306"/>
                    <a:pt x="154" y="306"/>
                  </a:cubicBezTo>
                  <a:cubicBezTo>
                    <a:pt x="158" y="306"/>
                    <a:pt x="161" y="307"/>
                    <a:pt x="165" y="307"/>
                  </a:cubicBezTo>
                  <a:cubicBezTo>
                    <a:pt x="168" y="308"/>
                    <a:pt x="171" y="309"/>
                    <a:pt x="173" y="309"/>
                  </a:cubicBezTo>
                  <a:cubicBezTo>
                    <a:pt x="176" y="310"/>
                    <a:pt x="178" y="310"/>
                    <a:pt x="180" y="311"/>
                  </a:cubicBezTo>
                  <a:lnTo>
                    <a:pt x="180" y="347"/>
                  </a:lnTo>
                  <a:cubicBezTo>
                    <a:pt x="178" y="346"/>
                    <a:pt x="176" y="345"/>
                    <a:pt x="173" y="344"/>
                  </a:cubicBezTo>
                  <a:cubicBezTo>
                    <a:pt x="171" y="343"/>
                    <a:pt x="168" y="342"/>
                    <a:pt x="165" y="341"/>
                  </a:cubicBezTo>
                  <a:cubicBezTo>
                    <a:pt x="162" y="340"/>
                    <a:pt x="158" y="339"/>
                    <a:pt x="155" y="338"/>
                  </a:cubicBezTo>
                  <a:cubicBezTo>
                    <a:pt x="152" y="338"/>
                    <a:pt x="148" y="337"/>
                    <a:pt x="145" y="337"/>
                  </a:cubicBezTo>
                  <a:cubicBezTo>
                    <a:pt x="140" y="337"/>
                    <a:pt x="136" y="338"/>
                    <a:pt x="133" y="340"/>
                  </a:cubicBezTo>
                  <a:cubicBezTo>
                    <a:pt x="130" y="342"/>
                    <a:pt x="129" y="344"/>
                    <a:pt x="129" y="347"/>
                  </a:cubicBezTo>
                  <a:cubicBezTo>
                    <a:pt x="129" y="349"/>
                    <a:pt x="129" y="350"/>
                    <a:pt x="130" y="352"/>
                  </a:cubicBezTo>
                  <a:cubicBezTo>
                    <a:pt x="130" y="353"/>
                    <a:pt x="131" y="354"/>
                    <a:pt x="133" y="355"/>
                  </a:cubicBezTo>
                  <a:cubicBezTo>
                    <a:pt x="134" y="356"/>
                    <a:pt x="136" y="357"/>
                    <a:pt x="138" y="359"/>
                  </a:cubicBezTo>
                  <a:cubicBezTo>
                    <a:pt x="141" y="360"/>
                    <a:pt x="144" y="361"/>
                    <a:pt x="147" y="362"/>
                  </a:cubicBezTo>
                  <a:cubicBezTo>
                    <a:pt x="153" y="365"/>
                    <a:pt x="158" y="367"/>
                    <a:pt x="163" y="370"/>
                  </a:cubicBezTo>
                  <a:cubicBezTo>
                    <a:pt x="168" y="373"/>
                    <a:pt x="173" y="376"/>
                    <a:pt x="176" y="380"/>
                  </a:cubicBezTo>
                  <a:cubicBezTo>
                    <a:pt x="180" y="383"/>
                    <a:pt x="183" y="387"/>
                    <a:pt x="185" y="392"/>
                  </a:cubicBezTo>
                  <a:cubicBezTo>
                    <a:pt x="187" y="396"/>
                    <a:pt x="188" y="401"/>
                    <a:pt x="188" y="407"/>
                  </a:cubicBezTo>
                  <a:cubicBezTo>
                    <a:pt x="188" y="411"/>
                    <a:pt x="187" y="414"/>
                    <a:pt x="187" y="418"/>
                  </a:cubicBezTo>
                  <a:close/>
                  <a:moveTo>
                    <a:pt x="295" y="487"/>
                  </a:moveTo>
                  <a:lnTo>
                    <a:pt x="263" y="453"/>
                  </a:lnTo>
                  <a:cubicBezTo>
                    <a:pt x="254" y="452"/>
                    <a:pt x="246" y="450"/>
                    <a:pt x="238" y="447"/>
                  </a:cubicBezTo>
                  <a:cubicBezTo>
                    <a:pt x="230" y="443"/>
                    <a:pt x="223" y="439"/>
                    <a:pt x="217" y="432"/>
                  </a:cubicBezTo>
                  <a:cubicBezTo>
                    <a:pt x="211" y="426"/>
                    <a:pt x="206" y="419"/>
                    <a:pt x="202" y="410"/>
                  </a:cubicBezTo>
                  <a:cubicBezTo>
                    <a:pt x="199" y="402"/>
                    <a:pt x="197" y="392"/>
                    <a:pt x="197" y="381"/>
                  </a:cubicBezTo>
                  <a:cubicBezTo>
                    <a:pt x="197" y="370"/>
                    <a:pt x="199" y="360"/>
                    <a:pt x="203" y="350"/>
                  </a:cubicBezTo>
                  <a:cubicBezTo>
                    <a:pt x="206" y="341"/>
                    <a:pt x="211" y="333"/>
                    <a:pt x="218" y="327"/>
                  </a:cubicBezTo>
                  <a:cubicBezTo>
                    <a:pt x="224" y="320"/>
                    <a:pt x="232" y="315"/>
                    <a:pt x="241" y="311"/>
                  </a:cubicBezTo>
                  <a:cubicBezTo>
                    <a:pt x="250" y="307"/>
                    <a:pt x="260" y="305"/>
                    <a:pt x="270" y="305"/>
                  </a:cubicBezTo>
                  <a:cubicBezTo>
                    <a:pt x="281" y="305"/>
                    <a:pt x="290" y="307"/>
                    <a:pt x="299" y="311"/>
                  </a:cubicBezTo>
                  <a:cubicBezTo>
                    <a:pt x="307" y="314"/>
                    <a:pt x="315" y="319"/>
                    <a:pt x="321" y="325"/>
                  </a:cubicBezTo>
                  <a:cubicBezTo>
                    <a:pt x="327" y="332"/>
                    <a:pt x="332" y="339"/>
                    <a:pt x="336" y="348"/>
                  </a:cubicBezTo>
                  <a:cubicBezTo>
                    <a:pt x="339" y="357"/>
                    <a:pt x="341" y="368"/>
                    <a:pt x="341" y="379"/>
                  </a:cubicBezTo>
                  <a:cubicBezTo>
                    <a:pt x="341" y="387"/>
                    <a:pt x="340" y="395"/>
                    <a:pt x="338" y="402"/>
                  </a:cubicBezTo>
                  <a:cubicBezTo>
                    <a:pt x="336" y="409"/>
                    <a:pt x="333" y="415"/>
                    <a:pt x="330" y="421"/>
                  </a:cubicBezTo>
                  <a:cubicBezTo>
                    <a:pt x="326" y="426"/>
                    <a:pt x="322" y="431"/>
                    <a:pt x="317" y="436"/>
                  </a:cubicBezTo>
                  <a:cubicBezTo>
                    <a:pt x="312" y="440"/>
                    <a:pt x="307" y="443"/>
                    <a:pt x="301" y="446"/>
                  </a:cubicBezTo>
                  <a:lnTo>
                    <a:pt x="349" y="487"/>
                  </a:lnTo>
                  <a:lnTo>
                    <a:pt x="295" y="487"/>
                  </a:lnTo>
                  <a:lnTo>
                    <a:pt x="295" y="487"/>
                  </a:lnTo>
                  <a:close/>
                  <a:moveTo>
                    <a:pt x="453" y="451"/>
                  </a:moveTo>
                  <a:lnTo>
                    <a:pt x="361" y="451"/>
                  </a:lnTo>
                  <a:lnTo>
                    <a:pt x="361" y="308"/>
                  </a:lnTo>
                  <a:lnTo>
                    <a:pt x="404" y="308"/>
                  </a:lnTo>
                  <a:lnTo>
                    <a:pt x="404" y="417"/>
                  </a:lnTo>
                  <a:lnTo>
                    <a:pt x="453" y="417"/>
                  </a:lnTo>
                  <a:lnTo>
                    <a:pt x="453" y="451"/>
                  </a:lnTo>
                  <a:close/>
                  <a:moveTo>
                    <a:pt x="266" y="155"/>
                  </a:moveTo>
                  <a:cubicBezTo>
                    <a:pt x="162" y="155"/>
                    <a:pt x="77" y="129"/>
                    <a:pt x="77" y="97"/>
                  </a:cubicBezTo>
                  <a:cubicBezTo>
                    <a:pt x="77" y="64"/>
                    <a:pt x="162" y="39"/>
                    <a:pt x="266" y="39"/>
                  </a:cubicBezTo>
                  <a:cubicBezTo>
                    <a:pt x="371" y="39"/>
                    <a:pt x="456" y="65"/>
                    <a:pt x="456" y="97"/>
                  </a:cubicBezTo>
                  <a:cubicBezTo>
                    <a:pt x="456" y="129"/>
                    <a:pt x="371" y="155"/>
                    <a:pt x="266" y="155"/>
                  </a:cubicBezTo>
                  <a:close/>
                </a:path>
              </a:pathLst>
            </a:custGeom>
            <a:solidFill>
              <a:schemeClr val="tx1"/>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grpSp>
          <p:nvGrpSpPr>
            <p:cNvPr id="377" name="Group 376"/>
            <p:cNvGrpSpPr/>
            <p:nvPr/>
          </p:nvGrpSpPr>
          <p:grpSpPr>
            <a:xfrm>
              <a:off x="7902121" y="1678953"/>
              <a:ext cx="1689342" cy="1341730"/>
              <a:chOff x="8074119" y="1385688"/>
              <a:chExt cx="1689342" cy="1341730"/>
            </a:xfrm>
          </p:grpSpPr>
          <p:sp>
            <p:nvSpPr>
              <p:cNvPr id="392" name="Rounded Rectangle 391"/>
              <p:cNvSpPr/>
              <p:nvPr/>
            </p:nvSpPr>
            <p:spPr bwMode="auto">
              <a:xfrm>
                <a:off x="8074119" y="1426889"/>
                <a:ext cx="1689342" cy="1300529"/>
              </a:xfrm>
              <a:prstGeom prst="roundRect">
                <a:avLst>
                  <a:gd name="adj" fmla="val 7520"/>
                </a:avLst>
              </a:prstGeom>
              <a:solidFill>
                <a:srgbClr val="0070C0"/>
              </a:solidFill>
              <a:ln w="28575">
                <a:solidFill>
                  <a:srgbClr val="FFFFFF">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44821"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endParaRPr lang="en-US" sz="1470" dirty="0">
                  <a:gradFill>
                    <a:gsLst>
                      <a:gs pos="0">
                        <a:srgbClr val="00BCF2"/>
                      </a:gs>
                      <a:gs pos="100000">
                        <a:srgbClr val="00BCF2"/>
                      </a:gs>
                    </a:gsLst>
                    <a:lin ang="5400000" scaled="0"/>
                  </a:gradFill>
                  <a:ea typeface="Segoe UI" pitchFamily="34" charset="0"/>
                  <a:cs typeface="Segoe UI" pitchFamily="34" charset="0"/>
                </a:endParaRPr>
              </a:p>
            </p:txBody>
          </p:sp>
          <p:grpSp>
            <p:nvGrpSpPr>
              <p:cNvPr id="393" name="Group 392"/>
              <p:cNvGrpSpPr/>
              <p:nvPr/>
            </p:nvGrpSpPr>
            <p:grpSpPr>
              <a:xfrm>
                <a:off x="8158036" y="1691419"/>
                <a:ext cx="1526166" cy="973781"/>
                <a:chOff x="7886894" y="2460181"/>
                <a:chExt cx="1641401" cy="929297"/>
              </a:xfrm>
            </p:grpSpPr>
            <p:sp>
              <p:nvSpPr>
                <p:cNvPr id="395" name="TextBox 394"/>
                <p:cNvSpPr txBox="1"/>
                <p:nvPr/>
              </p:nvSpPr>
              <p:spPr>
                <a:xfrm>
                  <a:off x="8040130" y="3187971"/>
                  <a:ext cx="504450" cy="182502"/>
                </a:xfrm>
                <a:prstGeom prst="rect">
                  <a:avLst/>
                </a:prstGeom>
              </p:spPr>
              <p:txBody>
                <a:bodyPr vert="horz" wrap="square" lIns="0" tIns="0" rIns="0" bIns="0" rtlCol="0" anchor="t">
                  <a:noAutofit/>
                </a:bodyPr>
                <a:lstStyle/>
                <a:p>
                  <a:pPr marL="233318" indent="-233318" defTabSz="914225"/>
                  <a:r>
                    <a:rPr lang="en-US" sz="882" dirty="0">
                      <a:solidFill>
                        <a:srgbClr val="FFFFFF"/>
                      </a:solidFill>
                      <a:ea typeface="Segoe UI" pitchFamily="34" charset="0"/>
                      <a:cs typeface="Segoe UI" pitchFamily="34" charset="0"/>
                    </a:rPr>
                    <a:t>IIS VM</a:t>
                  </a:r>
                </a:p>
              </p:txBody>
            </p:sp>
            <p:pic>
              <p:nvPicPr>
                <p:cNvPr id="396" name="Picture 46"/>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7886894" y="2460181"/>
                  <a:ext cx="756262" cy="658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7" name="Picture 46"/>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8772032" y="2460181"/>
                  <a:ext cx="756263" cy="658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8" name="Rectangle 397"/>
                <p:cNvSpPr/>
                <p:nvPr/>
              </p:nvSpPr>
              <p:spPr bwMode="auto">
                <a:xfrm>
                  <a:off x="8897202" y="2550646"/>
                  <a:ext cx="491605" cy="34439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9" name="TextBox 398"/>
                <p:cNvSpPr txBox="1"/>
                <p:nvPr/>
              </p:nvSpPr>
              <p:spPr>
                <a:xfrm>
                  <a:off x="8924064" y="3185328"/>
                  <a:ext cx="506057" cy="204150"/>
                </a:xfrm>
                <a:prstGeom prst="rect">
                  <a:avLst/>
                </a:prstGeom>
              </p:spPr>
              <p:txBody>
                <a:bodyPr vert="horz" wrap="square" lIns="0" tIns="0" rIns="0" bIns="0" rtlCol="0" anchor="t">
                  <a:noAutofit/>
                </a:bodyPr>
                <a:lstStyle/>
                <a:p>
                  <a:pPr marL="233318" indent="-233318" defTabSz="914225"/>
                  <a:r>
                    <a:rPr lang="en-US" sz="882" dirty="0">
                      <a:solidFill>
                        <a:srgbClr val="FFFFFF"/>
                      </a:solidFill>
                      <a:ea typeface="Segoe UI" pitchFamily="34" charset="0"/>
                      <a:cs typeface="Segoe UI" pitchFamily="34" charset="0"/>
                    </a:rPr>
                    <a:t>SQL VM</a:t>
                  </a:r>
                </a:p>
              </p:txBody>
            </p:sp>
          </p:grpSp>
          <p:sp>
            <p:nvSpPr>
              <p:cNvPr id="394" name="TextBox 393"/>
              <p:cNvSpPr txBox="1"/>
              <p:nvPr/>
            </p:nvSpPr>
            <p:spPr>
              <a:xfrm>
                <a:off x="8138421" y="1385688"/>
                <a:ext cx="1569340" cy="304354"/>
              </a:xfrm>
              <a:prstGeom prst="rect">
                <a:avLst/>
              </a:prstGeom>
            </p:spPr>
            <p:txBody>
              <a:bodyPr vert="horz" wrap="square" lIns="91427" tIns="91427" rIns="91427" bIns="91427" rtlCol="0" anchor="t">
                <a:noAutofit/>
              </a:bodyPr>
              <a:lstStyle/>
              <a:p>
                <a:pPr marL="233318" indent="-233318" algn="ctr" defTabSz="914225"/>
                <a:r>
                  <a:rPr lang="en-US" sz="1078" dirty="0" err="1">
                    <a:solidFill>
                      <a:srgbClr val="FFFFFF"/>
                    </a:solidFill>
                    <a:ea typeface="Segoe UI" pitchFamily="34" charset="0"/>
                    <a:cs typeface="Segoe UI" pitchFamily="34" charset="0"/>
                  </a:rPr>
                  <a:t>IaaS</a:t>
                </a:r>
                <a:endParaRPr lang="en-US" sz="1078" dirty="0">
                  <a:solidFill>
                    <a:srgbClr val="FFFFFF"/>
                  </a:solidFill>
                  <a:ea typeface="Segoe UI" pitchFamily="34" charset="0"/>
                  <a:cs typeface="Segoe UI" pitchFamily="34" charset="0"/>
                </a:endParaRPr>
              </a:p>
            </p:txBody>
          </p:sp>
        </p:grpSp>
        <p:grpSp>
          <p:nvGrpSpPr>
            <p:cNvPr id="378" name="Group 377"/>
            <p:cNvGrpSpPr/>
            <p:nvPr/>
          </p:nvGrpSpPr>
          <p:grpSpPr>
            <a:xfrm>
              <a:off x="7890154" y="4079053"/>
              <a:ext cx="1689342" cy="1007913"/>
              <a:chOff x="8093284" y="3902607"/>
              <a:chExt cx="1689342" cy="1007913"/>
            </a:xfrm>
          </p:grpSpPr>
          <p:sp>
            <p:nvSpPr>
              <p:cNvPr id="388" name="Rounded Rectangle 387"/>
              <p:cNvSpPr/>
              <p:nvPr/>
            </p:nvSpPr>
            <p:spPr bwMode="auto">
              <a:xfrm>
                <a:off x="8093284" y="3917232"/>
                <a:ext cx="1689342" cy="993288"/>
              </a:xfrm>
              <a:prstGeom prst="roundRect">
                <a:avLst>
                  <a:gd name="adj" fmla="val 7520"/>
                </a:avLst>
              </a:prstGeom>
              <a:solidFill>
                <a:srgbClr val="0070C0"/>
              </a:solidFill>
              <a:ln w="28575">
                <a:solidFill>
                  <a:srgbClr val="FFFFFF">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44821"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endParaRPr lang="en-US" sz="1470" dirty="0">
                  <a:gradFill>
                    <a:gsLst>
                      <a:gs pos="0">
                        <a:srgbClr val="00BCF2"/>
                      </a:gs>
                      <a:gs pos="100000">
                        <a:srgbClr val="00BCF2"/>
                      </a:gs>
                    </a:gsLst>
                    <a:lin ang="5400000" scaled="0"/>
                  </a:gradFill>
                  <a:ea typeface="Segoe UI" pitchFamily="34" charset="0"/>
                  <a:cs typeface="Segoe UI" pitchFamily="34" charset="0"/>
                </a:endParaRPr>
              </a:p>
            </p:txBody>
          </p:sp>
          <p:sp>
            <p:nvSpPr>
              <p:cNvPr id="389" name="TextBox 388"/>
              <p:cNvSpPr txBox="1"/>
              <p:nvPr/>
            </p:nvSpPr>
            <p:spPr>
              <a:xfrm>
                <a:off x="8138421" y="3902607"/>
                <a:ext cx="1612339" cy="304354"/>
              </a:xfrm>
              <a:prstGeom prst="rect">
                <a:avLst/>
              </a:prstGeom>
            </p:spPr>
            <p:txBody>
              <a:bodyPr vert="horz" wrap="square" lIns="91427" tIns="91427" rIns="91427" bIns="91427" rtlCol="0" anchor="t">
                <a:noAutofit/>
              </a:bodyPr>
              <a:lstStyle/>
              <a:p>
                <a:pPr marL="233318" indent="-233318" algn="ctr" defTabSz="914225"/>
                <a:r>
                  <a:rPr lang="en-US" sz="1078" dirty="0">
                    <a:solidFill>
                      <a:srgbClr val="FFFFFF"/>
                    </a:solidFill>
                    <a:ea typeface="Segoe UI" pitchFamily="34" charset="0"/>
                    <a:cs typeface="Segoe UI" pitchFamily="34" charset="0"/>
                  </a:rPr>
                  <a:t>PaaS—Website </a:t>
                </a:r>
              </a:p>
            </p:txBody>
          </p:sp>
          <p:pic>
            <p:nvPicPr>
              <p:cNvPr id="390" name="Picture 3"/>
              <p:cNvPicPr>
                <a:picLocks noChangeAspect="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a:off x="9093338" y="4252531"/>
                <a:ext cx="51007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 name="Picture 11"/>
              <p:cNvPicPr>
                <a:picLocks noChangeAspect="1"/>
              </p:cNvPicPr>
              <p:nvPr/>
            </p:nvPicPr>
            <p:blipFill>
              <a:blip r:embed="rId17">
                <a:lum bright="100000"/>
                <a:extLst>
                  <a:ext uri="{28A0092B-C50C-407E-A947-70E740481C1C}">
                    <a14:useLocalDpi xmlns:a14="http://schemas.microsoft.com/office/drawing/2010/main" val="0"/>
                  </a:ext>
                </a:extLst>
              </a:blip>
              <a:srcRect/>
              <a:stretch>
                <a:fillRect/>
              </a:stretch>
            </p:blipFill>
            <p:spPr bwMode="auto">
              <a:xfrm>
                <a:off x="8386801" y="4297243"/>
                <a:ext cx="427393" cy="460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79" name="Group 378"/>
            <p:cNvGrpSpPr/>
            <p:nvPr/>
          </p:nvGrpSpPr>
          <p:grpSpPr>
            <a:xfrm>
              <a:off x="7897080" y="3049851"/>
              <a:ext cx="1689342" cy="959536"/>
              <a:chOff x="8090534" y="2957721"/>
              <a:chExt cx="1689342" cy="959536"/>
            </a:xfrm>
          </p:grpSpPr>
          <p:sp>
            <p:nvSpPr>
              <p:cNvPr id="384" name="Rounded Rectangle 383"/>
              <p:cNvSpPr/>
              <p:nvPr/>
            </p:nvSpPr>
            <p:spPr bwMode="auto">
              <a:xfrm>
                <a:off x="8090534" y="3005145"/>
                <a:ext cx="1689342" cy="912112"/>
              </a:xfrm>
              <a:prstGeom prst="roundRect">
                <a:avLst>
                  <a:gd name="adj" fmla="val 7520"/>
                </a:avLst>
              </a:prstGeom>
              <a:solidFill>
                <a:srgbClr val="0070C0"/>
              </a:solidFill>
              <a:ln w="28575">
                <a:solidFill>
                  <a:srgbClr val="FFFFFF">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44821"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endParaRPr lang="en-US" sz="1470" dirty="0">
                  <a:gradFill>
                    <a:gsLst>
                      <a:gs pos="0">
                        <a:srgbClr val="00BCF2"/>
                      </a:gs>
                      <a:gs pos="100000">
                        <a:srgbClr val="00BCF2"/>
                      </a:gs>
                    </a:gsLst>
                    <a:lin ang="5400000" scaled="0"/>
                  </a:gradFill>
                  <a:ea typeface="Segoe UI" pitchFamily="34" charset="0"/>
                  <a:cs typeface="Segoe UI" pitchFamily="34" charset="0"/>
                </a:endParaRPr>
              </a:p>
            </p:txBody>
          </p:sp>
          <p:sp>
            <p:nvSpPr>
              <p:cNvPr id="385" name="TextBox 384"/>
              <p:cNvSpPr txBox="1"/>
              <p:nvPr/>
            </p:nvSpPr>
            <p:spPr>
              <a:xfrm>
                <a:off x="8138421" y="2957721"/>
                <a:ext cx="1569340" cy="304354"/>
              </a:xfrm>
              <a:prstGeom prst="rect">
                <a:avLst/>
              </a:prstGeom>
            </p:spPr>
            <p:txBody>
              <a:bodyPr vert="horz" wrap="square" lIns="91427" tIns="91427" rIns="91427" bIns="91427" rtlCol="0" anchor="t">
                <a:noAutofit/>
              </a:bodyPr>
              <a:lstStyle/>
              <a:p>
                <a:pPr marL="233318" indent="-233318" algn="ctr" defTabSz="914225"/>
                <a:r>
                  <a:rPr lang="en-US" sz="1078" dirty="0">
                    <a:solidFill>
                      <a:srgbClr val="FFFFFF"/>
                    </a:solidFill>
                    <a:ea typeface="Segoe UI" pitchFamily="34" charset="0"/>
                    <a:cs typeface="Segoe UI" pitchFamily="34" charset="0"/>
                  </a:rPr>
                  <a:t>PaaS—Cloud Service </a:t>
                </a:r>
              </a:p>
            </p:txBody>
          </p:sp>
          <p:pic>
            <p:nvPicPr>
              <p:cNvPr id="386" name="Picture 3"/>
              <p:cNvPicPr>
                <a:picLocks noChangeAspect="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a:off x="9075277" y="3272550"/>
                <a:ext cx="51007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7" name="Picture 20"/>
              <p:cNvPicPr>
                <a:picLocks noChangeAspect="1"/>
              </p:cNvPicPr>
              <p:nvPr/>
            </p:nvPicPr>
            <p:blipFill>
              <a:blip r:embed="rId18">
                <a:lum bright="100000"/>
                <a:extLst>
                  <a:ext uri="{28A0092B-C50C-407E-A947-70E740481C1C}">
                    <a14:useLocalDpi xmlns:a14="http://schemas.microsoft.com/office/drawing/2010/main" val="0"/>
                  </a:ext>
                </a:extLst>
              </a:blip>
              <a:srcRect/>
              <a:stretch>
                <a:fillRect/>
              </a:stretch>
            </p:blipFill>
            <p:spPr bwMode="auto">
              <a:xfrm>
                <a:off x="8280897" y="3297730"/>
                <a:ext cx="581686"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80" name="Picture 10"/>
            <p:cNvPicPr>
              <a:picLocks noChangeAspect="1"/>
            </p:cNvPicPr>
            <p:nvPr/>
          </p:nvPicPr>
          <p:blipFill>
            <a:blip r:embed="rId19">
              <a:lum bright="100000"/>
              <a:extLst>
                <a:ext uri="{28A0092B-C50C-407E-A947-70E740481C1C}">
                  <a14:useLocalDpi xmlns:a14="http://schemas.microsoft.com/office/drawing/2010/main" val="0"/>
                </a:ext>
              </a:extLst>
            </a:blip>
            <a:srcRect/>
            <a:stretch>
              <a:fillRect/>
            </a:stretch>
          </p:blipFill>
          <p:spPr bwMode="auto">
            <a:xfrm>
              <a:off x="7942341" y="5178456"/>
              <a:ext cx="428271" cy="310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1" name="Picture 11"/>
            <p:cNvPicPr>
              <a:picLocks noChangeAspect="1"/>
            </p:cNvPicPr>
            <p:nvPr/>
          </p:nvPicPr>
          <p:blipFill>
            <a:blip r:embed="rId20">
              <a:lum bright="100000"/>
              <a:extLst>
                <a:ext uri="{28A0092B-C50C-407E-A947-70E740481C1C}">
                  <a14:useLocalDpi xmlns:a14="http://schemas.microsoft.com/office/drawing/2010/main" val="0"/>
                </a:ext>
              </a:extLst>
            </a:blip>
            <a:srcRect/>
            <a:stretch>
              <a:fillRect/>
            </a:stretch>
          </p:blipFill>
          <p:spPr bwMode="auto">
            <a:xfrm>
              <a:off x="8559473" y="5180303"/>
              <a:ext cx="434551" cy="312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2" name="Picture 26"/>
            <p:cNvPicPr>
              <a:picLocks noChangeAspect="1"/>
            </p:cNvPicPr>
            <p:nvPr/>
          </p:nvPicPr>
          <p:blipFill>
            <a:blip r:embed="rId21">
              <a:lum bright="100000"/>
              <a:extLst>
                <a:ext uri="{28A0092B-C50C-407E-A947-70E740481C1C}">
                  <a14:useLocalDpi xmlns:a14="http://schemas.microsoft.com/office/drawing/2010/main" val="0"/>
                </a:ext>
              </a:extLst>
            </a:blip>
            <a:srcRect/>
            <a:stretch>
              <a:fillRect/>
            </a:stretch>
          </p:blipFill>
          <p:spPr bwMode="auto">
            <a:xfrm>
              <a:off x="9166415" y="5145540"/>
              <a:ext cx="361097" cy="40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8703913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230"/>
                                        </p:tgtEl>
                                        <p:attrNameLst>
                                          <p:attrName>fillcolor</p:attrName>
                                        </p:attrNameLst>
                                      </p:cBhvr>
                                      <p:to>
                                        <a:schemeClr val="accent2"/>
                                      </p:to>
                                    </p:animClr>
                                    <p:set>
                                      <p:cBhvr>
                                        <p:cTn id="12" dur="2000" fill="hold"/>
                                        <p:tgtEl>
                                          <p:spTgt spid="230"/>
                                        </p:tgtEl>
                                        <p:attrNameLst>
                                          <p:attrName>fill.type</p:attrName>
                                        </p:attrNameLst>
                                      </p:cBhvr>
                                      <p:to>
                                        <p:strVal val="solid"/>
                                      </p:to>
                                    </p:set>
                                    <p:set>
                                      <p:cBhvr>
                                        <p:cTn id="13" dur="2000" fill="hold"/>
                                        <p:tgtEl>
                                          <p:spTgt spid="230"/>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229"/>
                                        </p:tgtEl>
                                        <p:attrNameLst>
                                          <p:attrName>fillcolor</p:attrName>
                                        </p:attrNameLst>
                                      </p:cBhvr>
                                      <p:to>
                                        <a:schemeClr val="accent2"/>
                                      </p:to>
                                    </p:animClr>
                                    <p:set>
                                      <p:cBhvr>
                                        <p:cTn id="16" dur="2000" fill="hold"/>
                                        <p:tgtEl>
                                          <p:spTgt spid="229"/>
                                        </p:tgtEl>
                                        <p:attrNameLst>
                                          <p:attrName>fill.type</p:attrName>
                                        </p:attrNameLst>
                                      </p:cBhvr>
                                      <p:to>
                                        <p:strVal val="solid"/>
                                      </p:to>
                                    </p:set>
                                    <p:set>
                                      <p:cBhvr>
                                        <p:cTn id="17" dur="2000" fill="hold"/>
                                        <p:tgtEl>
                                          <p:spTgt spid="229"/>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228"/>
                                        </p:tgtEl>
                                        <p:attrNameLst>
                                          <p:attrName>fillcolor</p:attrName>
                                        </p:attrNameLst>
                                      </p:cBhvr>
                                      <p:to>
                                        <a:schemeClr val="accent2"/>
                                      </p:to>
                                    </p:animClr>
                                    <p:set>
                                      <p:cBhvr>
                                        <p:cTn id="20" dur="2000" fill="hold"/>
                                        <p:tgtEl>
                                          <p:spTgt spid="228"/>
                                        </p:tgtEl>
                                        <p:attrNameLst>
                                          <p:attrName>fill.type</p:attrName>
                                        </p:attrNameLst>
                                      </p:cBhvr>
                                      <p:to>
                                        <p:strVal val="solid"/>
                                      </p:to>
                                    </p:set>
                                    <p:set>
                                      <p:cBhvr>
                                        <p:cTn id="21" dur="2000" fill="hold"/>
                                        <p:tgtEl>
                                          <p:spTgt spid="22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Objectives</a:t>
            </a:r>
            <a:endParaRPr lang="en-US" dirty="0"/>
          </a:p>
        </p:txBody>
      </p:sp>
      <p:sp>
        <p:nvSpPr>
          <p:cNvPr id="3" name="Content Placeholder 2"/>
          <p:cNvSpPr>
            <a:spLocks noGrp="1"/>
          </p:cNvSpPr>
          <p:nvPr>
            <p:ph sz="quarter" idx="10"/>
          </p:nvPr>
        </p:nvSpPr>
        <p:spPr>
          <a:xfrm>
            <a:off x="268288" y="1398397"/>
            <a:ext cx="11542503" cy="3256276"/>
          </a:xfrm>
        </p:spPr>
        <p:txBody>
          <a:bodyPr/>
          <a:lstStyle/>
          <a:p>
            <a:pPr marL="0" indent="0">
              <a:buNone/>
            </a:pPr>
            <a:r>
              <a:rPr lang="en-GB" dirty="0"/>
              <a:t>After completing this module, you will be able to:</a:t>
            </a:r>
          </a:p>
          <a:p>
            <a:endParaRPr lang="en-GB" dirty="0"/>
          </a:p>
          <a:p>
            <a:r>
              <a:rPr lang="en-GB" dirty="0"/>
              <a:t>Explain the options to enable a continuous integration environment on Microsoft Azure.</a:t>
            </a:r>
          </a:p>
          <a:p>
            <a:pPr lvl="1"/>
            <a:endParaRPr lang="en-GB" dirty="0"/>
          </a:p>
        </p:txBody>
      </p:sp>
    </p:spTree>
    <p:extLst>
      <p:ext uri="{BB962C8B-B14F-4D97-AF65-F5344CB8AC3E}">
        <p14:creationId xmlns:p14="http://schemas.microsoft.com/office/powerpoint/2010/main" val="1296081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Continuous Integration with VSTS and Azure</a:t>
            </a:r>
            <a:endParaRPr lang="nl-NL" dirty="0"/>
          </a:p>
        </p:txBody>
      </p:sp>
    </p:spTree>
    <p:extLst>
      <p:ext uri="{BB962C8B-B14F-4D97-AF65-F5344CB8AC3E}">
        <p14:creationId xmlns:p14="http://schemas.microsoft.com/office/powerpoint/2010/main" val="313231340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OSS and third-party CI tools</a:t>
            </a:r>
          </a:p>
        </p:txBody>
      </p:sp>
    </p:spTree>
    <p:extLst>
      <p:ext uri="{BB962C8B-B14F-4D97-AF65-F5344CB8AC3E}">
        <p14:creationId xmlns:p14="http://schemas.microsoft.com/office/powerpoint/2010/main" val="382394008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itle 3"/>
          <p:cNvSpPr>
            <a:spLocks noGrp="1"/>
          </p:cNvSpPr>
          <p:nvPr>
            <p:ph type="title"/>
          </p:nvPr>
        </p:nvSpPr>
        <p:spPr/>
        <p:txBody>
          <a:bodyPr/>
          <a:lstStyle/>
          <a:p>
            <a:r>
              <a:rPr lang="en-US"/>
              <a:t>Heterogeneous ecosystem</a:t>
            </a:r>
            <a:endParaRPr lang="en-US" dirty="0"/>
          </a:p>
        </p:txBody>
      </p:sp>
      <p:sp>
        <p:nvSpPr>
          <p:cNvPr id="291" name="Rounded Rectangle 290"/>
          <p:cNvSpPr/>
          <p:nvPr/>
        </p:nvSpPr>
        <p:spPr bwMode="auto">
          <a:xfrm>
            <a:off x="3485501" y="3216118"/>
            <a:ext cx="1971689" cy="2496758"/>
          </a:xfrm>
          <a:prstGeom prst="roundRect">
            <a:avLst>
              <a:gd name="adj" fmla="val 0"/>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75685" tIns="140548" rIns="175685" bIns="43921" numCol="1" spcCol="0" rtlCol="0" fromWordArt="0" anchor="b" anchorCtr="0" forceAA="0" compatLnSpc="1">
            <a:prstTxWarp prst="textNoShape">
              <a:avLst/>
            </a:prstTxWarp>
            <a:noAutofit/>
          </a:bodyPr>
          <a:lstStyle/>
          <a:p>
            <a:pPr algn="ctr" defTabSz="895579">
              <a:lnSpc>
                <a:spcPct val="90000"/>
              </a:lnSpc>
              <a:defRPr/>
            </a:pPr>
            <a:r>
              <a:rPr lang="en-US" sz="1372" dirty="0">
                <a:solidFill>
                  <a:schemeClr val="bg1"/>
                </a:solidFill>
              </a:rPr>
              <a:t>Build</a:t>
            </a:r>
          </a:p>
        </p:txBody>
      </p:sp>
      <p:sp>
        <p:nvSpPr>
          <p:cNvPr id="292" name="Rounded Rectangle 291"/>
          <p:cNvSpPr/>
          <p:nvPr/>
        </p:nvSpPr>
        <p:spPr bwMode="auto">
          <a:xfrm>
            <a:off x="3492388" y="1166008"/>
            <a:ext cx="1969181" cy="1979426"/>
          </a:xfrm>
          <a:prstGeom prst="roundRect">
            <a:avLst>
              <a:gd name="adj" fmla="val 0"/>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75685" tIns="140548" rIns="175685" bIns="43921" numCol="1" spcCol="0" rtlCol="0" fromWordArt="0" anchor="b" anchorCtr="0" forceAA="0" compatLnSpc="1">
            <a:prstTxWarp prst="textNoShape">
              <a:avLst/>
            </a:prstTxWarp>
            <a:noAutofit/>
          </a:bodyPr>
          <a:lstStyle/>
          <a:p>
            <a:pPr algn="ctr" defTabSz="895579">
              <a:lnSpc>
                <a:spcPct val="90000"/>
              </a:lnSpc>
              <a:defRPr/>
            </a:pPr>
            <a:r>
              <a:rPr lang="en-US" sz="1372" dirty="0">
                <a:solidFill>
                  <a:schemeClr val="bg1"/>
                </a:solidFill>
              </a:rPr>
              <a:t>Test</a:t>
            </a:r>
          </a:p>
        </p:txBody>
      </p:sp>
      <p:sp>
        <p:nvSpPr>
          <p:cNvPr id="293" name="Rounded Rectangle 292"/>
          <p:cNvSpPr/>
          <p:nvPr/>
        </p:nvSpPr>
        <p:spPr bwMode="auto">
          <a:xfrm>
            <a:off x="5537153" y="1166010"/>
            <a:ext cx="1971689" cy="4544590"/>
          </a:xfrm>
          <a:prstGeom prst="roundRect">
            <a:avLst>
              <a:gd name="adj" fmla="val 0"/>
            </a:avLst>
          </a:pr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175685" tIns="140548" rIns="175685" bIns="43921" numCol="1" spcCol="0" rtlCol="0" fromWordArt="0" anchor="b" anchorCtr="0" forceAA="0" compatLnSpc="1">
            <a:prstTxWarp prst="textNoShape">
              <a:avLst/>
            </a:prstTxWarp>
            <a:noAutofit/>
          </a:bodyPr>
          <a:lstStyle/>
          <a:p>
            <a:pPr algn="ctr" defTabSz="895579">
              <a:lnSpc>
                <a:spcPct val="90000"/>
              </a:lnSpc>
              <a:defRPr/>
            </a:pPr>
            <a:r>
              <a:rPr lang="en-US" sz="1372" dirty="0">
                <a:solidFill>
                  <a:schemeClr val="bg1"/>
                </a:solidFill>
              </a:rPr>
              <a:t>Deploy</a:t>
            </a:r>
          </a:p>
        </p:txBody>
      </p:sp>
      <p:sp>
        <p:nvSpPr>
          <p:cNvPr id="294" name="Rounded Rectangle 293"/>
          <p:cNvSpPr/>
          <p:nvPr/>
        </p:nvSpPr>
        <p:spPr bwMode="auto">
          <a:xfrm>
            <a:off x="7581167" y="1166008"/>
            <a:ext cx="1971689" cy="4544590"/>
          </a:xfrm>
          <a:prstGeom prst="roundRect">
            <a:avLst>
              <a:gd name="adj" fmla="val 0"/>
            </a:avLst>
          </a:pr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175685" tIns="140548" rIns="175685" bIns="43921" numCol="1" spcCol="0" rtlCol="0" fromWordArt="0" anchor="b" anchorCtr="0" forceAA="0" compatLnSpc="1">
            <a:prstTxWarp prst="textNoShape">
              <a:avLst/>
            </a:prstTxWarp>
            <a:noAutofit/>
          </a:bodyPr>
          <a:lstStyle/>
          <a:p>
            <a:pPr algn="ctr" defTabSz="895579">
              <a:lnSpc>
                <a:spcPct val="90000"/>
              </a:lnSpc>
              <a:defRPr/>
            </a:pPr>
            <a:r>
              <a:rPr lang="en-US" sz="1372" dirty="0">
                <a:solidFill>
                  <a:schemeClr val="bg1"/>
                </a:solidFill>
              </a:rPr>
              <a:t>Environments</a:t>
            </a:r>
          </a:p>
        </p:txBody>
      </p:sp>
      <p:sp>
        <p:nvSpPr>
          <p:cNvPr id="295" name="Rounded Rectangle 294"/>
          <p:cNvSpPr/>
          <p:nvPr/>
        </p:nvSpPr>
        <p:spPr bwMode="auto">
          <a:xfrm>
            <a:off x="9626556" y="1166011"/>
            <a:ext cx="1971689" cy="4544589"/>
          </a:xfrm>
          <a:prstGeom prst="roundRect">
            <a:avLst>
              <a:gd name="adj" fmla="val 0"/>
            </a:avLst>
          </a:pr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175685" tIns="140548" rIns="175685" bIns="43921" numCol="1" spcCol="0" rtlCol="0" fromWordArt="0" anchor="b" anchorCtr="0" forceAA="0" compatLnSpc="1">
            <a:prstTxWarp prst="textNoShape">
              <a:avLst/>
            </a:prstTxWarp>
            <a:noAutofit/>
          </a:bodyPr>
          <a:lstStyle/>
          <a:p>
            <a:pPr algn="ctr" defTabSz="895579">
              <a:lnSpc>
                <a:spcPct val="90000"/>
              </a:lnSpc>
              <a:defRPr/>
            </a:pPr>
            <a:r>
              <a:rPr lang="en-US" sz="1372" dirty="0">
                <a:solidFill>
                  <a:schemeClr val="bg1"/>
                </a:solidFill>
              </a:rPr>
              <a:t>Monitor and Learn</a:t>
            </a:r>
          </a:p>
        </p:txBody>
      </p:sp>
      <p:sp>
        <p:nvSpPr>
          <p:cNvPr id="296" name="Rounded Rectangle 295"/>
          <p:cNvSpPr/>
          <p:nvPr/>
        </p:nvSpPr>
        <p:spPr bwMode="auto">
          <a:xfrm>
            <a:off x="441397" y="5783560"/>
            <a:ext cx="11156851" cy="807428"/>
          </a:xfrm>
          <a:prstGeom prst="roundRect">
            <a:avLst>
              <a:gd name="adj" fmla="val 0"/>
            </a:avLst>
          </a:pr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175685" tIns="140548" rIns="175685" bIns="43921" numCol="1" spcCol="0" rtlCol="0" fromWordArt="0" anchor="b" anchorCtr="0" forceAA="0" compatLnSpc="1">
            <a:prstTxWarp prst="textNoShape">
              <a:avLst/>
            </a:prstTxWarp>
            <a:noAutofit/>
          </a:bodyPr>
          <a:lstStyle/>
          <a:p>
            <a:pPr algn="ctr" defTabSz="895579">
              <a:lnSpc>
                <a:spcPct val="90000"/>
              </a:lnSpc>
              <a:defRPr/>
            </a:pPr>
            <a:r>
              <a:rPr lang="en-US" sz="1372" dirty="0">
                <a:solidFill>
                  <a:schemeClr val="bg1"/>
                </a:solidFill>
              </a:rPr>
              <a:t>Processes</a:t>
            </a:r>
          </a:p>
        </p:txBody>
      </p:sp>
      <p:sp>
        <p:nvSpPr>
          <p:cNvPr id="297" name="Rounded Rectangle 296"/>
          <p:cNvSpPr/>
          <p:nvPr/>
        </p:nvSpPr>
        <p:spPr bwMode="auto">
          <a:xfrm>
            <a:off x="7651002" y="4810410"/>
            <a:ext cx="1832018" cy="608589"/>
          </a:xfrm>
          <a:prstGeom prst="roundRect">
            <a:avLst>
              <a:gd name="adj" fmla="val 0"/>
            </a:avLst>
          </a:prstGeom>
          <a:solidFill>
            <a:srgbClr val="7030A0"/>
          </a:solidFill>
          <a:ln w="9525" cap="flat" cmpd="sng" algn="ctr">
            <a:noFill/>
            <a:prstDash val="solid"/>
            <a:headEnd type="none" w="med" len="med"/>
            <a:tailEnd type="none" w="med" len="med"/>
          </a:ln>
          <a:effectLst/>
        </p:spPr>
        <p:txBody>
          <a:bodyPr rot="0" spcFirstLastPara="0" vertOverflow="overflow" horzOverflow="overflow" vert="horz" wrap="square" lIns="175685" tIns="140548" rIns="175685" bIns="43921" numCol="1" spcCol="0" rtlCol="0" fromWordArt="0" anchor="b" anchorCtr="0" forceAA="0" compatLnSpc="1">
            <a:prstTxWarp prst="textNoShape">
              <a:avLst/>
            </a:prstTxWarp>
            <a:noAutofit/>
          </a:bodyPr>
          <a:lstStyle/>
          <a:p>
            <a:pPr algn="ctr" defTabSz="895579">
              <a:lnSpc>
                <a:spcPct val="90000"/>
              </a:lnSpc>
              <a:defRPr/>
            </a:pPr>
            <a:r>
              <a:rPr lang="en-US" sz="1153" kern="0" dirty="0">
                <a:solidFill>
                  <a:srgbClr val="FFFFFF"/>
                </a:solidFill>
                <a:latin typeface="Segoe UI Light"/>
                <a:ea typeface="Segoe UI" pitchFamily="34" charset="0"/>
                <a:cs typeface="Segoe UI" pitchFamily="34" charset="0"/>
              </a:rPr>
              <a:t>Dev/Test</a:t>
            </a:r>
          </a:p>
        </p:txBody>
      </p:sp>
      <p:sp>
        <p:nvSpPr>
          <p:cNvPr id="298" name="Rounded Rectangle 297"/>
          <p:cNvSpPr/>
          <p:nvPr/>
        </p:nvSpPr>
        <p:spPr bwMode="auto">
          <a:xfrm>
            <a:off x="7651002" y="2432325"/>
            <a:ext cx="1832018" cy="2267951"/>
          </a:xfrm>
          <a:prstGeom prst="roundRect">
            <a:avLst>
              <a:gd name="adj" fmla="val 0"/>
            </a:avLst>
          </a:prstGeom>
          <a:solidFill>
            <a:srgbClr val="7030A0"/>
          </a:solidFill>
          <a:ln w="9525" cap="flat" cmpd="sng" algn="ctr">
            <a:noFill/>
            <a:prstDash val="solid"/>
            <a:headEnd type="none" w="med" len="med"/>
            <a:tailEnd type="none" w="med" len="med"/>
          </a:ln>
          <a:effectLst/>
        </p:spPr>
        <p:txBody>
          <a:bodyPr rot="0" spcFirstLastPara="0" vertOverflow="overflow" horzOverflow="overflow" vert="horz" wrap="square" lIns="175685" tIns="140548" rIns="175685" bIns="43921" numCol="1" spcCol="0" rtlCol="0" fromWordArt="0" anchor="b" anchorCtr="0" forceAA="0" compatLnSpc="1">
            <a:prstTxWarp prst="textNoShape">
              <a:avLst/>
            </a:prstTxWarp>
            <a:noAutofit/>
          </a:bodyPr>
          <a:lstStyle/>
          <a:p>
            <a:pPr algn="ctr" defTabSz="895579">
              <a:lnSpc>
                <a:spcPct val="90000"/>
              </a:lnSpc>
              <a:defRPr/>
            </a:pPr>
            <a:r>
              <a:rPr lang="en-US" sz="1153" kern="0" dirty="0">
                <a:solidFill>
                  <a:srgbClr val="FFFFFF"/>
                </a:solidFill>
                <a:latin typeface="Segoe UI Light"/>
                <a:ea typeface="Segoe UI" pitchFamily="34" charset="0"/>
                <a:cs typeface="Segoe UI" pitchFamily="34" charset="0"/>
              </a:rPr>
              <a:t>Production/Stage</a:t>
            </a:r>
          </a:p>
        </p:txBody>
      </p:sp>
      <p:grpSp>
        <p:nvGrpSpPr>
          <p:cNvPr id="299" name="Group 298"/>
          <p:cNvGrpSpPr/>
          <p:nvPr/>
        </p:nvGrpSpPr>
        <p:grpSpPr>
          <a:xfrm>
            <a:off x="4660339" y="3482466"/>
            <a:ext cx="335001" cy="514000"/>
            <a:chOff x="6989462" y="4072604"/>
            <a:chExt cx="348718" cy="535048"/>
          </a:xfrm>
        </p:grpSpPr>
        <p:pic>
          <p:nvPicPr>
            <p:cNvPr id="300" name="Picture 299"/>
            <p:cNvPicPr>
              <a:picLocks noChangeAspect="1"/>
            </p:cNvPicPr>
            <p:nvPr/>
          </p:nvPicPr>
          <p:blipFill rotWithShape="1">
            <a:blip r:embed="rId3" cstate="print">
              <a:extLst>
                <a:ext uri="{28A0092B-C50C-407E-A947-70E740481C1C}">
                  <a14:useLocalDpi xmlns:a14="http://schemas.microsoft.com/office/drawing/2010/main" val="0"/>
                </a:ext>
              </a:extLst>
            </a:blip>
            <a:srcRect r="73274"/>
            <a:stretch/>
          </p:blipFill>
          <p:spPr>
            <a:xfrm>
              <a:off x="6989462" y="4072604"/>
              <a:ext cx="348718" cy="364683"/>
            </a:xfrm>
            <a:prstGeom prst="rect">
              <a:avLst/>
            </a:prstGeom>
          </p:spPr>
        </p:pic>
        <p:sp>
          <p:nvSpPr>
            <p:cNvPr id="301" name="TextBox 300"/>
            <p:cNvSpPr txBox="1"/>
            <p:nvPr/>
          </p:nvSpPr>
          <p:spPr>
            <a:xfrm>
              <a:off x="6997108" y="4483001"/>
              <a:ext cx="335348" cy="124651"/>
            </a:xfrm>
            <a:prstGeom prst="rect">
              <a:avLst/>
            </a:prstGeom>
            <a:noFill/>
          </p:spPr>
          <p:txBody>
            <a:bodyPr wrap="none" lIns="0" tIns="0" rIns="0" bIns="0" rtlCol="0">
              <a:spAutoFit/>
            </a:bodyPr>
            <a:lstStyle/>
            <a:p>
              <a:pPr defTabSz="896042">
                <a:lnSpc>
                  <a:spcPct val="90000"/>
                </a:lnSpc>
                <a:spcAft>
                  <a:spcPts val="576"/>
                </a:spcAft>
                <a:defRPr/>
              </a:pPr>
              <a:r>
                <a:rPr lang="en-US" sz="865" kern="0" dirty="0" err="1">
                  <a:gradFill>
                    <a:gsLst>
                      <a:gs pos="2917">
                        <a:srgbClr val="FFFFFF"/>
                      </a:gs>
                      <a:gs pos="30000">
                        <a:srgbClr val="FFFFFF"/>
                      </a:gs>
                    </a:gsLst>
                    <a:lin ang="5400000" scaled="0"/>
                  </a:gradFill>
                </a:rPr>
                <a:t>Gradle</a:t>
              </a:r>
              <a:endParaRPr lang="en-US" sz="865" kern="0" dirty="0">
                <a:gradFill>
                  <a:gsLst>
                    <a:gs pos="2917">
                      <a:srgbClr val="FFFFFF"/>
                    </a:gs>
                    <a:gs pos="30000">
                      <a:srgbClr val="FFFFFF"/>
                    </a:gs>
                  </a:gsLst>
                  <a:lin ang="5400000" scaled="0"/>
                </a:gradFill>
              </a:endParaRPr>
            </a:p>
          </p:txBody>
        </p:sp>
      </p:grpSp>
      <p:grpSp>
        <p:nvGrpSpPr>
          <p:cNvPr id="302" name="Group 301"/>
          <p:cNvGrpSpPr/>
          <p:nvPr/>
        </p:nvGrpSpPr>
        <p:grpSpPr>
          <a:xfrm>
            <a:off x="3939481" y="3428397"/>
            <a:ext cx="453918" cy="568070"/>
            <a:chOff x="4134603" y="3425457"/>
            <a:chExt cx="472506" cy="591332"/>
          </a:xfrm>
        </p:grpSpPr>
        <p:pic>
          <p:nvPicPr>
            <p:cNvPr id="303" name="Picture 302"/>
            <p:cNvPicPr>
              <a:picLocks noChangeAspect="1"/>
            </p:cNvPicPr>
            <p:nvPr/>
          </p:nvPicPr>
          <p:blipFill rotWithShape="1">
            <a:blip r:embed="rId4" cstate="print">
              <a:extLst>
                <a:ext uri="{28A0092B-C50C-407E-A947-70E740481C1C}">
                  <a14:useLocalDpi xmlns:a14="http://schemas.microsoft.com/office/drawing/2010/main" val="0"/>
                </a:ext>
              </a:extLst>
            </a:blip>
            <a:srcRect b="19882"/>
            <a:stretch/>
          </p:blipFill>
          <p:spPr>
            <a:xfrm>
              <a:off x="4134603" y="3425457"/>
              <a:ext cx="472506" cy="445861"/>
            </a:xfrm>
            <a:prstGeom prst="rect">
              <a:avLst/>
            </a:prstGeom>
          </p:spPr>
        </p:pic>
        <p:sp>
          <p:nvSpPr>
            <p:cNvPr id="304" name="TextBox 303"/>
            <p:cNvSpPr txBox="1"/>
            <p:nvPr/>
          </p:nvSpPr>
          <p:spPr>
            <a:xfrm>
              <a:off x="4226586" y="3892138"/>
              <a:ext cx="289545" cy="124651"/>
            </a:xfrm>
            <a:prstGeom prst="rect">
              <a:avLst/>
            </a:prstGeom>
            <a:noFill/>
          </p:spPr>
          <p:txBody>
            <a:bodyPr wrap="none" lIns="0" tIns="0" rIns="0" bIns="0" rtlCol="0">
              <a:spAutoFit/>
            </a:bodyPr>
            <a:lstStyle/>
            <a:p>
              <a:pPr defTabSz="896042">
                <a:lnSpc>
                  <a:spcPct val="90000"/>
                </a:lnSpc>
                <a:spcAft>
                  <a:spcPts val="576"/>
                </a:spcAft>
                <a:defRPr/>
              </a:pPr>
              <a:r>
                <a:rPr lang="en-US" sz="865" kern="0" dirty="0">
                  <a:gradFill>
                    <a:gsLst>
                      <a:gs pos="2917">
                        <a:srgbClr val="FFFFFF"/>
                      </a:gs>
                      <a:gs pos="30000">
                        <a:srgbClr val="FFFFFF"/>
                      </a:gs>
                    </a:gsLst>
                    <a:lin ang="5400000" scaled="0"/>
                  </a:gradFill>
                </a:rPr>
                <a:t>Grunt</a:t>
              </a:r>
            </a:p>
          </p:txBody>
        </p:sp>
      </p:grpSp>
      <p:sp>
        <p:nvSpPr>
          <p:cNvPr id="319" name="Rounded Rectangle 318"/>
          <p:cNvSpPr/>
          <p:nvPr/>
        </p:nvSpPr>
        <p:spPr bwMode="auto">
          <a:xfrm>
            <a:off x="441395" y="3212982"/>
            <a:ext cx="2974921" cy="2497618"/>
          </a:xfrm>
          <a:prstGeom prst="roundRect">
            <a:avLst>
              <a:gd name="adj" fmla="val 0"/>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75685" tIns="140548" rIns="175685" bIns="43921" numCol="1" spcCol="0" rtlCol="0" fromWordArt="0" anchor="b" anchorCtr="0" forceAA="0" compatLnSpc="1">
            <a:prstTxWarp prst="textNoShape">
              <a:avLst/>
            </a:prstTxWarp>
            <a:noAutofit/>
          </a:bodyPr>
          <a:lstStyle/>
          <a:p>
            <a:pPr algn="ctr" defTabSz="895579">
              <a:lnSpc>
                <a:spcPct val="90000"/>
              </a:lnSpc>
              <a:defRPr/>
            </a:pPr>
            <a:r>
              <a:rPr lang="en-US" sz="1372" dirty="0">
                <a:solidFill>
                  <a:schemeClr val="bg1"/>
                </a:solidFill>
              </a:rPr>
              <a:t>Develop</a:t>
            </a:r>
          </a:p>
        </p:txBody>
      </p:sp>
      <p:sp>
        <p:nvSpPr>
          <p:cNvPr id="320" name="TextBox 319"/>
          <p:cNvSpPr txBox="1"/>
          <p:nvPr/>
        </p:nvSpPr>
        <p:spPr>
          <a:xfrm>
            <a:off x="640002" y="4526586"/>
            <a:ext cx="1077586" cy="705319"/>
          </a:xfrm>
          <a:prstGeom prst="rect">
            <a:avLst/>
          </a:prstGeom>
          <a:noFill/>
        </p:spPr>
        <p:txBody>
          <a:bodyPr wrap="none" lIns="175685" tIns="140548" rIns="175685" bIns="140548" rtlCol="0">
            <a:spAutoFit/>
          </a:bodyPr>
          <a:lstStyle/>
          <a:p>
            <a:pPr algn="ctr" defTabSz="895698">
              <a:defRPr/>
            </a:pPr>
            <a:r>
              <a:rPr lang="en-US" sz="1342" kern="0" dirty="0">
                <a:gradFill>
                  <a:gsLst>
                    <a:gs pos="0">
                      <a:srgbClr val="FFFFFF"/>
                    </a:gs>
                    <a:gs pos="100000">
                      <a:srgbClr val="FFFFFF"/>
                    </a:gs>
                  </a:gsLst>
                  <a:lin ang="5400000" scaled="0"/>
                </a:gradFill>
                <a:ea typeface="Segoe UI" pitchFamily="34" charset="0"/>
                <a:cs typeface="Segoe UI" pitchFamily="34" charset="0"/>
              </a:rPr>
              <a:t>GitHub</a:t>
            </a:r>
          </a:p>
          <a:p>
            <a:pPr defTabSz="895698">
              <a:defRPr/>
            </a:pPr>
            <a:r>
              <a:rPr lang="en-US" sz="1342" kern="0" dirty="0" err="1">
                <a:gradFill>
                  <a:gsLst>
                    <a:gs pos="0">
                      <a:srgbClr val="FFFFFF"/>
                    </a:gs>
                    <a:gs pos="100000">
                      <a:srgbClr val="FFFFFF"/>
                    </a:gs>
                  </a:gsLst>
                  <a:lin ang="5400000" scaled="0"/>
                </a:gradFill>
                <a:ea typeface="Segoe UI" pitchFamily="34" charset="0"/>
                <a:cs typeface="Segoe UI" pitchFamily="34" charset="0"/>
              </a:rPr>
              <a:t>Codeplex</a:t>
            </a:r>
            <a:endParaRPr lang="en-US" sz="1150" kern="0" dirty="0">
              <a:gradFill>
                <a:gsLst>
                  <a:gs pos="0">
                    <a:srgbClr val="FFFFFF"/>
                  </a:gs>
                  <a:gs pos="100000">
                    <a:srgbClr val="FFFFFF"/>
                  </a:gs>
                </a:gsLst>
                <a:lin ang="5400000" scaled="0"/>
              </a:gradFill>
            </a:endParaRPr>
          </a:p>
        </p:txBody>
      </p:sp>
      <p:pic>
        <p:nvPicPr>
          <p:cNvPr id="321" name="Picture 320"/>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68007" t="5019" r="6210" b="4022"/>
          <a:stretch/>
        </p:blipFill>
        <p:spPr>
          <a:xfrm>
            <a:off x="946519" y="3662772"/>
            <a:ext cx="201925" cy="245908"/>
          </a:xfrm>
          <a:prstGeom prst="rect">
            <a:avLst/>
          </a:prstGeom>
        </p:spPr>
      </p:pic>
      <p:pic>
        <p:nvPicPr>
          <p:cNvPr id="322" name="Picture 3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65011" y="3646137"/>
            <a:ext cx="286242" cy="286241"/>
          </a:xfrm>
          <a:prstGeom prst="rect">
            <a:avLst/>
          </a:prstGeom>
        </p:spPr>
      </p:pic>
      <p:pic>
        <p:nvPicPr>
          <p:cNvPr id="323" name="Picture 3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71235" y="4512845"/>
            <a:ext cx="819170" cy="731510"/>
          </a:xfrm>
          <a:prstGeom prst="rect">
            <a:avLst/>
          </a:prstGeom>
        </p:spPr>
      </p:pic>
      <p:sp>
        <p:nvSpPr>
          <p:cNvPr id="324" name="Rectangle 323"/>
          <p:cNvSpPr/>
          <p:nvPr/>
        </p:nvSpPr>
        <p:spPr bwMode="auto">
          <a:xfrm>
            <a:off x="628280" y="4503055"/>
            <a:ext cx="1080598" cy="771842"/>
          </a:xfrm>
          <a:prstGeom prst="rect">
            <a:avLst/>
          </a:prstGeom>
          <a:noFill/>
          <a:ln w="28575" cap="flat" cmpd="sng" algn="ctr">
            <a:solidFill>
              <a:srgbClr val="FFFFFF">
                <a:alpha val="70000"/>
              </a:srgbClr>
            </a:solidFill>
            <a:prstDash val="solid"/>
            <a:headEnd type="none" w="med" len="med"/>
            <a:tailEnd type="none" w="med" len="med"/>
          </a:ln>
          <a:effectLst/>
        </p:spPr>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3">
              <a:lnSpc>
                <a:spcPct val="90000"/>
              </a:lnSpc>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5" name="Rectangle 324"/>
          <p:cNvSpPr/>
          <p:nvPr/>
        </p:nvSpPr>
        <p:spPr>
          <a:xfrm>
            <a:off x="881038" y="4234294"/>
            <a:ext cx="625768" cy="267908"/>
          </a:xfrm>
          <a:prstGeom prst="rect">
            <a:avLst/>
          </a:prstGeom>
        </p:spPr>
        <p:txBody>
          <a:bodyPr wrap="none">
            <a:spAutoFit/>
          </a:bodyPr>
          <a:lstStyle/>
          <a:p>
            <a:pPr algn="ctr" defTabSz="895698"/>
            <a:r>
              <a:rPr lang="en-US" sz="1153" kern="0" dirty="0">
                <a:gradFill>
                  <a:gsLst>
                    <a:gs pos="0">
                      <a:srgbClr val="FFFFFF"/>
                    </a:gs>
                    <a:gs pos="100000">
                      <a:srgbClr val="FFFFFF"/>
                    </a:gs>
                  </a:gsLst>
                  <a:lin ang="5400000" scaled="0"/>
                </a:gradFill>
                <a:ea typeface="Segoe UI" pitchFamily="34" charset="0"/>
                <a:cs typeface="Segoe UI" pitchFamily="34" charset="0"/>
              </a:rPr>
              <a:t>Source</a:t>
            </a:r>
          </a:p>
        </p:txBody>
      </p:sp>
      <p:grpSp>
        <p:nvGrpSpPr>
          <p:cNvPr id="326" name="Group 325"/>
          <p:cNvGrpSpPr/>
          <p:nvPr/>
        </p:nvGrpSpPr>
        <p:grpSpPr>
          <a:xfrm>
            <a:off x="1960747" y="4692635"/>
            <a:ext cx="388159" cy="443224"/>
            <a:chOff x="2331310" y="4180366"/>
            <a:chExt cx="395997" cy="452176"/>
          </a:xfrm>
        </p:grpSpPr>
        <p:pic>
          <p:nvPicPr>
            <p:cNvPr id="327" name="Picture 326" descr="logo_wide-cab47086.png"/>
            <p:cNvPicPr>
              <a:picLocks noChangeAspect="1"/>
            </p:cNvPicPr>
            <p:nvPr/>
          </p:nvPicPr>
          <p:blipFill rotWithShape="1">
            <a:blip r:embed="rId8" cstate="print">
              <a:extLst>
                <a:ext uri="{28A0092B-C50C-407E-A947-70E740481C1C}">
                  <a14:useLocalDpi xmlns:a14="http://schemas.microsoft.com/office/drawing/2010/main" val="0"/>
                </a:ext>
              </a:extLst>
            </a:blip>
            <a:srcRect r="69868"/>
            <a:stretch/>
          </p:blipFill>
          <p:spPr>
            <a:xfrm>
              <a:off x="2362645" y="4180366"/>
              <a:ext cx="352530" cy="321344"/>
            </a:xfrm>
            <a:prstGeom prst="rect">
              <a:avLst/>
            </a:prstGeom>
          </p:spPr>
        </p:pic>
        <p:sp>
          <p:nvSpPr>
            <p:cNvPr id="328" name="TextBox 327"/>
            <p:cNvSpPr txBox="1"/>
            <p:nvPr/>
          </p:nvSpPr>
          <p:spPr>
            <a:xfrm>
              <a:off x="2331310" y="4510376"/>
              <a:ext cx="395997" cy="122166"/>
            </a:xfrm>
            <a:prstGeom prst="rect">
              <a:avLst/>
            </a:prstGeom>
            <a:noFill/>
          </p:spPr>
          <p:txBody>
            <a:bodyPr wrap="none" lIns="0" tIns="0" rIns="0" bIns="0" rtlCol="0">
              <a:spAutoFit/>
            </a:bodyPr>
            <a:lstStyle/>
            <a:p>
              <a:pPr defTabSz="896042">
                <a:lnSpc>
                  <a:spcPct val="90000"/>
                </a:lnSpc>
                <a:spcAft>
                  <a:spcPts val="576"/>
                </a:spcAft>
                <a:defRPr/>
              </a:pPr>
              <a:r>
                <a:rPr lang="en-US" sz="865" kern="0" dirty="0">
                  <a:gradFill>
                    <a:gsLst>
                      <a:gs pos="2917">
                        <a:srgbClr val="FFFFFF"/>
                      </a:gs>
                      <a:gs pos="30000">
                        <a:srgbClr val="FFFFFF"/>
                      </a:gs>
                    </a:gsLst>
                    <a:lin ang="5400000" scaled="0"/>
                  </a:gradFill>
                </a:rPr>
                <a:t>Vagrant</a:t>
              </a:r>
            </a:p>
          </p:txBody>
        </p:sp>
      </p:grpSp>
      <p:pic>
        <p:nvPicPr>
          <p:cNvPr id="329" name="Picture 4" descr="http://www.jbase.com/new/products/images/java.png"/>
          <p:cNvPicPr>
            <a:picLocks noChangeAspect="1" noChangeArrowheads="1"/>
          </p:cNvPicPr>
          <p:nvPr/>
        </p:nvPicPr>
        <p:blipFill>
          <a:blip r:embed="rId9" cstate="print">
            <a:duotone>
              <a:prstClr val="black"/>
              <a:srgbClr val="FFFFFF">
                <a:tint val="45000"/>
                <a:satMod val="400000"/>
              </a:srgbClr>
            </a:duotone>
            <a:extLst>
              <a:ext uri="{BEBA8EAE-BF5A-486C-A8C5-ECC9F3942E4B}">
                <a14:imgProps xmlns:a14="http://schemas.microsoft.com/office/drawing/2010/main">
                  <a14:imgLayer r:embed="rId10">
                    <a14:imgEffect>
                      <a14:brightnessContrast bright="100000"/>
                    </a14:imgEffect>
                  </a14:imgLayer>
                </a14:imgProps>
              </a:ext>
            </a:extLst>
          </a:blip>
          <a:srcRect/>
          <a:stretch>
            <a:fillRect/>
          </a:stretch>
        </p:blipFill>
        <p:spPr bwMode="auto">
          <a:xfrm>
            <a:off x="8939016" y="2554458"/>
            <a:ext cx="275414" cy="542494"/>
          </a:xfrm>
          <a:prstGeom prst="rect">
            <a:avLst/>
          </a:prstGeom>
          <a:noFill/>
        </p:spPr>
      </p:pic>
      <p:pic>
        <p:nvPicPr>
          <p:cNvPr id="330" name="Picture 329" descr="PHP.png"/>
          <p:cNvPicPr>
            <a:picLocks noChangeAspect="1"/>
          </p:cNvPicPr>
          <p:nvPr/>
        </p:nvPicPr>
        <p:blipFill>
          <a:blip r:embed="rId11" cstate="print">
            <a:duotone>
              <a:prstClr val="black"/>
              <a:srgbClr val="FFFFFF">
                <a:tint val="45000"/>
                <a:satMod val="400000"/>
              </a:srgbClr>
            </a:duotone>
            <a:extLst>
              <a:ext uri="{BEBA8EAE-BF5A-486C-A8C5-ECC9F3942E4B}">
                <a14:imgProps xmlns:a14="http://schemas.microsoft.com/office/drawing/2010/main">
                  <a14:imgLayer r:embed="rId12">
                    <a14:imgEffect>
                      <a14:brightnessContrast bright="100000"/>
                    </a14:imgEffect>
                  </a14:imgLayer>
                </a14:imgProps>
              </a:ext>
            </a:extLst>
          </a:blip>
          <a:stretch>
            <a:fillRect/>
          </a:stretch>
        </p:blipFill>
        <p:spPr>
          <a:xfrm>
            <a:off x="8035514" y="3006556"/>
            <a:ext cx="389964" cy="216518"/>
          </a:xfrm>
          <a:prstGeom prst="rect">
            <a:avLst/>
          </a:prstGeom>
          <a:noFill/>
        </p:spPr>
      </p:pic>
      <p:pic>
        <p:nvPicPr>
          <p:cNvPr id="331" name="Picture 330"/>
          <p:cNvPicPr>
            <a:picLocks noChangeAspect="1"/>
          </p:cNvPicPr>
          <p:nvPr/>
        </p:nvPicPr>
        <p:blipFill>
          <a:blip r:embed="rId13" cstate="print">
            <a:duotone>
              <a:prstClr val="black"/>
              <a:srgbClr val="FFFFFF">
                <a:tint val="45000"/>
                <a:satMod val="400000"/>
              </a:srgbClr>
            </a:duotone>
            <a:extLst>
              <a:ext uri="{BEBA8EAE-BF5A-486C-A8C5-ECC9F3942E4B}">
                <a14:imgProps xmlns:a14="http://schemas.microsoft.com/office/drawing/2010/main">
                  <a14:imgLayer r:embed="rId14">
                    <a14:imgEffect>
                      <a14:colorTemperature colorTemp="10900"/>
                    </a14:imgEffect>
                    <a14:imgEffect>
                      <a14:saturation sat="4000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875086" y="2655724"/>
            <a:ext cx="643318" cy="179536"/>
          </a:xfrm>
          <a:prstGeom prst="rect">
            <a:avLst/>
          </a:prstGeom>
        </p:spPr>
      </p:pic>
      <p:pic>
        <p:nvPicPr>
          <p:cNvPr id="332" name="Picture 331"/>
          <p:cNvPicPr>
            <a:picLocks noChangeAspect="1"/>
          </p:cNvPicPr>
          <p:nvPr/>
        </p:nvPicPr>
        <p:blipFill>
          <a:blip r:embed="rId15">
            <a:duotone>
              <a:prstClr val="black"/>
              <a:srgbClr val="FFFFFF">
                <a:tint val="45000"/>
                <a:satMod val="400000"/>
              </a:srgbClr>
            </a:duotone>
            <a:lum bright="100000"/>
          </a:blip>
          <a:stretch>
            <a:fillRect/>
          </a:stretch>
        </p:blipFill>
        <p:spPr>
          <a:xfrm>
            <a:off x="7822256" y="3466483"/>
            <a:ext cx="780910" cy="202457"/>
          </a:xfrm>
          <a:prstGeom prst="rect">
            <a:avLst/>
          </a:prstGeom>
        </p:spPr>
      </p:pic>
      <p:pic>
        <p:nvPicPr>
          <p:cNvPr id="334" name="Picture 2"/>
          <p:cNvPicPr>
            <a:picLocks noChangeAspect="1" noChangeArrowheads="1"/>
          </p:cNvPicPr>
          <p:nvPr/>
        </p:nvPicPr>
        <p:blipFill>
          <a:blip r:embed="rId16" cstate="print">
            <a:extLst>
              <a:ext uri="{28A0092B-C50C-407E-A947-70E740481C1C}">
                <a14:useLocalDpi xmlns:a14="http://schemas.microsoft.com/office/drawing/2010/main" val="0"/>
              </a:ext>
            </a:extLst>
          </a:blip>
          <a:stretch>
            <a:fillRect/>
          </a:stretch>
        </p:blipFill>
        <p:spPr bwMode="auto">
          <a:xfrm>
            <a:off x="7745178" y="3923218"/>
            <a:ext cx="438136" cy="331174"/>
          </a:xfrm>
          <a:prstGeom prst="rect">
            <a:avLst/>
          </a:prstGeom>
          <a:noFill/>
          <a:extLst>
            <a:ext uri="{909E8E84-426E-40DD-AFC4-6F175D3DCCD1}">
              <a14:hiddenFill xmlns:a14="http://schemas.microsoft.com/office/drawing/2010/main">
                <a:solidFill>
                  <a:srgbClr val="FFFFFF"/>
                </a:solidFill>
              </a14:hiddenFill>
            </a:ext>
          </a:extLst>
        </p:spPr>
      </p:pic>
      <p:pic>
        <p:nvPicPr>
          <p:cNvPr id="335" name="Picture 33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771805" y="3794207"/>
            <a:ext cx="609837" cy="544579"/>
          </a:xfrm>
          <a:prstGeom prst="rect">
            <a:avLst/>
          </a:prstGeom>
        </p:spPr>
      </p:pic>
      <p:grpSp>
        <p:nvGrpSpPr>
          <p:cNvPr id="336" name="Group 335"/>
          <p:cNvGrpSpPr/>
          <p:nvPr/>
        </p:nvGrpSpPr>
        <p:grpSpPr>
          <a:xfrm>
            <a:off x="8315751" y="3919705"/>
            <a:ext cx="388159" cy="360563"/>
            <a:chOff x="2331310" y="4180366"/>
            <a:chExt cx="531928" cy="494111"/>
          </a:xfrm>
        </p:grpSpPr>
        <p:pic>
          <p:nvPicPr>
            <p:cNvPr id="337" name="Picture 336" descr="logo_wide-cab47086.png"/>
            <p:cNvPicPr>
              <a:picLocks noChangeAspect="1"/>
            </p:cNvPicPr>
            <p:nvPr/>
          </p:nvPicPr>
          <p:blipFill rotWithShape="1">
            <a:blip r:embed="rId18" cstate="print">
              <a:extLst>
                <a:ext uri="{28A0092B-C50C-407E-A947-70E740481C1C}">
                  <a14:useLocalDpi xmlns:a14="http://schemas.microsoft.com/office/drawing/2010/main" val="0"/>
                </a:ext>
              </a:extLst>
            </a:blip>
            <a:srcRect r="69868"/>
            <a:stretch/>
          </p:blipFill>
          <p:spPr>
            <a:xfrm>
              <a:off x="2464271" y="4180366"/>
              <a:ext cx="352530" cy="321344"/>
            </a:xfrm>
            <a:prstGeom prst="rect">
              <a:avLst/>
            </a:prstGeom>
          </p:spPr>
        </p:pic>
        <p:sp>
          <p:nvSpPr>
            <p:cNvPr id="338" name="TextBox 337"/>
            <p:cNvSpPr txBox="1"/>
            <p:nvPr/>
          </p:nvSpPr>
          <p:spPr>
            <a:xfrm>
              <a:off x="2331310" y="4510376"/>
              <a:ext cx="531928" cy="164101"/>
            </a:xfrm>
            <a:prstGeom prst="rect">
              <a:avLst/>
            </a:prstGeom>
            <a:noFill/>
          </p:spPr>
          <p:txBody>
            <a:bodyPr wrap="none" lIns="0" tIns="0" rIns="0" bIns="0" rtlCol="0">
              <a:spAutoFit/>
            </a:bodyPr>
            <a:lstStyle/>
            <a:p>
              <a:pPr defTabSz="896042">
                <a:lnSpc>
                  <a:spcPct val="90000"/>
                </a:lnSpc>
                <a:spcAft>
                  <a:spcPts val="576"/>
                </a:spcAft>
                <a:defRPr/>
              </a:pPr>
              <a:r>
                <a:rPr lang="en-US" sz="865" kern="0" dirty="0">
                  <a:gradFill>
                    <a:gsLst>
                      <a:gs pos="2917">
                        <a:srgbClr val="FFFFFF"/>
                      </a:gs>
                      <a:gs pos="30000">
                        <a:srgbClr val="FFFFFF"/>
                      </a:gs>
                    </a:gsLst>
                    <a:lin ang="5400000" scaled="0"/>
                  </a:gradFill>
                </a:rPr>
                <a:t>Vagrant</a:t>
              </a:r>
            </a:p>
          </p:txBody>
        </p:sp>
      </p:grpSp>
      <p:grpSp>
        <p:nvGrpSpPr>
          <p:cNvPr id="339" name="Group 338"/>
          <p:cNvGrpSpPr/>
          <p:nvPr/>
        </p:nvGrpSpPr>
        <p:grpSpPr>
          <a:xfrm>
            <a:off x="7724790" y="1353498"/>
            <a:ext cx="1682152" cy="954720"/>
            <a:chOff x="8154079" y="1500188"/>
            <a:chExt cx="2496095" cy="1416683"/>
          </a:xfrm>
        </p:grpSpPr>
        <p:sp>
          <p:nvSpPr>
            <p:cNvPr id="340" name="original cloud"/>
            <p:cNvSpPr>
              <a:spLocks noChangeAspect="1"/>
            </p:cNvSpPr>
            <p:nvPr/>
          </p:nvSpPr>
          <p:spPr bwMode="black">
            <a:xfrm>
              <a:off x="8154079" y="1500188"/>
              <a:ext cx="2496095" cy="141668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87832" tIns="43917" rIns="87832" bIns="43917" numCol="1" anchor="t" anchorCtr="0" compatLnSpc="1">
              <a:prstTxWarp prst="textNoShape">
                <a:avLst/>
              </a:prstTxWarp>
            </a:bodyPr>
            <a:lstStyle/>
            <a:p>
              <a:pPr defTabSz="761497">
                <a:defRPr/>
              </a:pPr>
              <a:endParaRPr lang="en-US" sz="1728" kern="0" dirty="0">
                <a:solidFill>
                  <a:srgbClr val="00188F"/>
                </a:solidFill>
              </a:endParaRPr>
            </a:p>
          </p:txBody>
        </p:sp>
        <p:sp>
          <p:nvSpPr>
            <p:cNvPr id="341" name="arrow cycle"/>
            <p:cNvSpPr>
              <a:spLocks noChangeAspect="1" noEditPoints="1"/>
            </p:cNvSpPr>
            <p:nvPr/>
          </p:nvSpPr>
          <p:spPr bwMode="auto">
            <a:xfrm rot="11880000">
              <a:off x="9049600" y="1936321"/>
              <a:ext cx="831010" cy="737611"/>
            </a:xfrm>
            <a:custGeom>
              <a:avLst/>
              <a:gdLst>
                <a:gd name="T0" fmla="*/ 238 w 529"/>
                <a:gd name="T1" fmla="*/ 1 h 469"/>
                <a:gd name="T2" fmla="*/ 185 w 529"/>
                <a:gd name="T3" fmla="*/ 100 h 469"/>
                <a:gd name="T4" fmla="*/ 165 w 529"/>
                <a:gd name="T5" fmla="*/ 63 h 469"/>
                <a:gd name="T6" fmla="*/ 158 w 529"/>
                <a:gd name="T7" fmla="*/ 67 h 469"/>
                <a:gd name="T8" fmla="*/ 70 w 529"/>
                <a:gd name="T9" fmla="*/ 164 h 469"/>
                <a:gd name="T10" fmla="*/ 69 w 529"/>
                <a:gd name="T11" fmla="*/ 165 h 469"/>
                <a:gd name="T12" fmla="*/ 55 w 529"/>
                <a:gd name="T13" fmla="*/ 256 h 469"/>
                <a:gd name="T14" fmla="*/ 55 w 529"/>
                <a:gd name="T15" fmla="*/ 256 h 469"/>
                <a:gd name="T16" fmla="*/ 55 w 529"/>
                <a:gd name="T17" fmla="*/ 257 h 469"/>
                <a:gd name="T18" fmla="*/ 58 w 529"/>
                <a:gd name="T19" fmla="*/ 273 h 469"/>
                <a:gd name="T20" fmla="*/ 58 w 529"/>
                <a:gd name="T21" fmla="*/ 274 h 469"/>
                <a:gd name="T22" fmla="*/ 58 w 529"/>
                <a:gd name="T23" fmla="*/ 277 h 469"/>
                <a:gd name="T24" fmla="*/ 61 w 529"/>
                <a:gd name="T25" fmla="*/ 290 h 469"/>
                <a:gd name="T26" fmla="*/ 62 w 529"/>
                <a:gd name="T27" fmla="*/ 292 h 469"/>
                <a:gd name="T28" fmla="*/ 63 w 529"/>
                <a:gd name="T29" fmla="*/ 296 h 469"/>
                <a:gd name="T30" fmla="*/ 68 w 529"/>
                <a:gd name="T31" fmla="*/ 309 h 469"/>
                <a:gd name="T32" fmla="*/ 68 w 529"/>
                <a:gd name="T33" fmla="*/ 310 h 469"/>
                <a:gd name="T34" fmla="*/ 70 w 529"/>
                <a:gd name="T35" fmla="*/ 314 h 469"/>
                <a:gd name="T36" fmla="*/ 75 w 529"/>
                <a:gd name="T37" fmla="*/ 325 h 469"/>
                <a:gd name="T38" fmla="*/ 77 w 529"/>
                <a:gd name="T39" fmla="*/ 329 h 469"/>
                <a:gd name="T40" fmla="*/ 158 w 529"/>
                <a:gd name="T41" fmla="*/ 417 h 469"/>
                <a:gd name="T42" fmla="*/ 261 w 529"/>
                <a:gd name="T43" fmla="*/ 444 h 469"/>
                <a:gd name="T44" fmla="*/ 274 w 529"/>
                <a:gd name="T45" fmla="*/ 444 h 469"/>
                <a:gd name="T46" fmla="*/ 260 w 529"/>
                <a:gd name="T47" fmla="*/ 469 h 469"/>
                <a:gd name="T48" fmla="*/ 149 w 529"/>
                <a:gd name="T49" fmla="*/ 438 h 469"/>
                <a:gd name="T50" fmla="*/ 144 w 529"/>
                <a:gd name="T51" fmla="*/ 436 h 469"/>
                <a:gd name="T52" fmla="*/ 53 w 529"/>
                <a:gd name="T53" fmla="*/ 132 h 469"/>
                <a:gd name="T54" fmla="*/ 238 w 529"/>
                <a:gd name="T55" fmla="*/ 1 h 469"/>
                <a:gd name="T56" fmla="*/ 476 w 529"/>
                <a:gd name="T57" fmla="*/ 337 h 469"/>
                <a:gd name="T58" fmla="*/ 386 w 529"/>
                <a:gd name="T59" fmla="*/ 33 h 469"/>
                <a:gd name="T60" fmla="*/ 381 w 529"/>
                <a:gd name="T61" fmla="*/ 30 h 469"/>
                <a:gd name="T62" fmla="*/ 270 w 529"/>
                <a:gd name="T63" fmla="*/ 0 h 469"/>
                <a:gd name="T64" fmla="*/ 256 w 529"/>
                <a:gd name="T65" fmla="*/ 25 h 469"/>
                <a:gd name="T66" fmla="*/ 268 w 529"/>
                <a:gd name="T67" fmla="*/ 25 h 469"/>
                <a:gd name="T68" fmla="*/ 371 w 529"/>
                <a:gd name="T69" fmla="*/ 52 h 469"/>
                <a:gd name="T70" fmla="*/ 453 w 529"/>
                <a:gd name="T71" fmla="*/ 139 h 469"/>
                <a:gd name="T72" fmla="*/ 455 w 529"/>
                <a:gd name="T73" fmla="*/ 144 h 469"/>
                <a:gd name="T74" fmla="*/ 460 w 529"/>
                <a:gd name="T75" fmla="*/ 154 h 469"/>
                <a:gd name="T76" fmla="*/ 462 w 529"/>
                <a:gd name="T77" fmla="*/ 159 h 469"/>
                <a:gd name="T78" fmla="*/ 462 w 529"/>
                <a:gd name="T79" fmla="*/ 159 h 469"/>
                <a:gd name="T80" fmla="*/ 466 w 529"/>
                <a:gd name="T81" fmla="*/ 172 h 469"/>
                <a:gd name="T82" fmla="*/ 468 w 529"/>
                <a:gd name="T83" fmla="*/ 176 h 469"/>
                <a:gd name="T84" fmla="*/ 468 w 529"/>
                <a:gd name="T85" fmla="*/ 178 h 469"/>
                <a:gd name="T86" fmla="*/ 471 w 529"/>
                <a:gd name="T87" fmla="*/ 192 h 469"/>
                <a:gd name="T88" fmla="*/ 472 w 529"/>
                <a:gd name="T89" fmla="*/ 195 h 469"/>
                <a:gd name="T90" fmla="*/ 472 w 529"/>
                <a:gd name="T91" fmla="*/ 196 h 469"/>
                <a:gd name="T92" fmla="*/ 474 w 529"/>
                <a:gd name="T93" fmla="*/ 211 h 469"/>
                <a:gd name="T94" fmla="*/ 474 w 529"/>
                <a:gd name="T95" fmla="*/ 212 h 469"/>
                <a:gd name="T96" fmla="*/ 474 w 529"/>
                <a:gd name="T97" fmla="*/ 213 h 469"/>
                <a:gd name="T98" fmla="*/ 460 w 529"/>
                <a:gd name="T99" fmla="*/ 304 h 469"/>
                <a:gd name="T100" fmla="*/ 460 w 529"/>
                <a:gd name="T101" fmla="*/ 304 h 469"/>
                <a:gd name="T102" fmla="*/ 372 w 529"/>
                <a:gd name="T103" fmla="*/ 402 h 469"/>
                <a:gd name="T104" fmla="*/ 365 w 529"/>
                <a:gd name="T105" fmla="*/ 405 h 469"/>
                <a:gd name="T106" fmla="*/ 345 w 529"/>
                <a:gd name="T107" fmla="*/ 368 h 469"/>
                <a:gd name="T108" fmla="*/ 291 w 529"/>
                <a:gd name="T109" fmla="*/ 468 h 469"/>
                <a:gd name="T110" fmla="*/ 476 w 529"/>
                <a:gd name="T111" fmla="*/ 33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9" h="469">
                  <a:moveTo>
                    <a:pt x="238" y="1"/>
                  </a:moveTo>
                  <a:cubicBezTo>
                    <a:pt x="185" y="100"/>
                    <a:pt x="185" y="100"/>
                    <a:pt x="185" y="100"/>
                  </a:cubicBezTo>
                  <a:cubicBezTo>
                    <a:pt x="165" y="63"/>
                    <a:pt x="165" y="63"/>
                    <a:pt x="165" y="63"/>
                  </a:cubicBezTo>
                  <a:cubicBezTo>
                    <a:pt x="158" y="67"/>
                    <a:pt x="158" y="67"/>
                    <a:pt x="158" y="67"/>
                  </a:cubicBezTo>
                  <a:cubicBezTo>
                    <a:pt x="118" y="88"/>
                    <a:pt x="87" y="122"/>
                    <a:pt x="70" y="164"/>
                  </a:cubicBezTo>
                  <a:cubicBezTo>
                    <a:pt x="69" y="165"/>
                    <a:pt x="69" y="165"/>
                    <a:pt x="69" y="165"/>
                  </a:cubicBezTo>
                  <a:cubicBezTo>
                    <a:pt x="58" y="193"/>
                    <a:pt x="53" y="225"/>
                    <a:pt x="55" y="256"/>
                  </a:cubicBezTo>
                  <a:cubicBezTo>
                    <a:pt x="55" y="256"/>
                    <a:pt x="55" y="256"/>
                    <a:pt x="55" y="256"/>
                  </a:cubicBezTo>
                  <a:cubicBezTo>
                    <a:pt x="55" y="256"/>
                    <a:pt x="55" y="257"/>
                    <a:pt x="55" y="257"/>
                  </a:cubicBezTo>
                  <a:cubicBezTo>
                    <a:pt x="56" y="262"/>
                    <a:pt x="57" y="267"/>
                    <a:pt x="58" y="273"/>
                  </a:cubicBezTo>
                  <a:cubicBezTo>
                    <a:pt x="58" y="274"/>
                    <a:pt x="58" y="274"/>
                    <a:pt x="58" y="274"/>
                  </a:cubicBezTo>
                  <a:cubicBezTo>
                    <a:pt x="58" y="275"/>
                    <a:pt x="58" y="276"/>
                    <a:pt x="58" y="277"/>
                  </a:cubicBezTo>
                  <a:cubicBezTo>
                    <a:pt x="59" y="281"/>
                    <a:pt x="60" y="285"/>
                    <a:pt x="61" y="290"/>
                  </a:cubicBezTo>
                  <a:cubicBezTo>
                    <a:pt x="62" y="292"/>
                    <a:pt x="62" y="292"/>
                    <a:pt x="62" y="292"/>
                  </a:cubicBezTo>
                  <a:cubicBezTo>
                    <a:pt x="62" y="293"/>
                    <a:pt x="63" y="295"/>
                    <a:pt x="63" y="296"/>
                  </a:cubicBezTo>
                  <a:cubicBezTo>
                    <a:pt x="64" y="300"/>
                    <a:pt x="66" y="304"/>
                    <a:pt x="68" y="309"/>
                  </a:cubicBezTo>
                  <a:cubicBezTo>
                    <a:pt x="68" y="310"/>
                    <a:pt x="68" y="310"/>
                    <a:pt x="68" y="310"/>
                  </a:cubicBezTo>
                  <a:cubicBezTo>
                    <a:pt x="68" y="311"/>
                    <a:pt x="69" y="313"/>
                    <a:pt x="70" y="314"/>
                  </a:cubicBezTo>
                  <a:cubicBezTo>
                    <a:pt x="71" y="318"/>
                    <a:pt x="73" y="321"/>
                    <a:pt x="75" y="325"/>
                  </a:cubicBezTo>
                  <a:cubicBezTo>
                    <a:pt x="75" y="326"/>
                    <a:pt x="76" y="328"/>
                    <a:pt x="77" y="329"/>
                  </a:cubicBezTo>
                  <a:cubicBezTo>
                    <a:pt x="95" y="368"/>
                    <a:pt x="124" y="399"/>
                    <a:pt x="158" y="417"/>
                  </a:cubicBezTo>
                  <a:cubicBezTo>
                    <a:pt x="163" y="420"/>
                    <a:pt x="200" y="444"/>
                    <a:pt x="261" y="444"/>
                  </a:cubicBezTo>
                  <a:cubicBezTo>
                    <a:pt x="266" y="444"/>
                    <a:pt x="270" y="444"/>
                    <a:pt x="274" y="444"/>
                  </a:cubicBezTo>
                  <a:cubicBezTo>
                    <a:pt x="260" y="469"/>
                    <a:pt x="260" y="469"/>
                    <a:pt x="260" y="469"/>
                  </a:cubicBezTo>
                  <a:cubicBezTo>
                    <a:pt x="221" y="468"/>
                    <a:pt x="182" y="457"/>
                    <a:pt x="149" y="438"/>
                  </a:cubicBezTo>
                  <a:cubicBezTo>
                    <a:pt x="144" y="436"/>
                    <a:pt x="144" y="436"/>
                    <a:pt x="144" y="436"/>
                  </a:cubicBezTo>
                  <a:cubicBezTo>
                    <a:pt x="40" y="374"/>
                    <a:pt x="0" y="241"/>
                    <a:pt x="53" y="132"/>
                  </a:cubicBezTo>
                  <a:cubicBezTo>
                    <a:pt x="88" y="59"/>
                    <a:pt x="159" y="10"/>
                    <a:pt x="238" y="1"/>
                  </a:cubicBezTo>
                  <a:close/>
                  <a:moveTo>
                    <a:pt x="476" y="337"/>
                  </a:moveTo>
                  <a:cubicBezTo>
                    <a:pt x="529" y="227"/>
                    <a:pt x="490" y="95"/>
                    <a:pt x="386" y="33"/>
                  </a:cubicBezTo>
                  <a:cubicBezTo>
                    <a:pt x="381" y="30"/>
                    <a:pt x="381" y="30"/>
                    <a:pt x="381" y="30"/>
                  </a:cubicBezTo>
                  <a:cubicBezTo>
                    <a:pt x="347" y="11"/>
                    <a:pt x="309" y="1"/>
                    <a:pt x="270" y="0"/>
                  </a:cubicBezTo>
                  <a:cubicBezTo>
                    <a:pt x="256" y="25"/>
                    <a:pt x="256" y="25"/>
                    <a:pt x="256" y="25"/>
                  </a:cubicBezTo>
                  <a:cubicBezTo>
                    <a:pt x="259" y="25"/>
                    <a:pt x="263" y="25"/>
                    <a:pt x="268" y="25"/>
                  </a:cubicBezTo>
                  <a:cubicBezTo>
                    <a:pt x="329" y="25"/>
                    <a:pt x="366" y="48"/>
                    <a:pt x="371" y="52"/>
                  </a:cubicBezTo>
                  <a:cubicBezTo>
                    <a:pt x="405" y="69"/>
                    <a:pt x="434" y="100"/>
                    <a:pt x="453" y="139"/>
                  </a:cubicBezTo>
                  <a:cubicBezTo>
                    <a:pt x="454" y="141"/>
                    <a:pt x="454" y="142"/>
                    <a:pt x="455" y="144"/>
                  </a:cubicBezTo>
                  <a:cubicBezTo>
                    <a:pt x="457" y="147"/>
                    <a:pt x="458" y="151"/>
                    <a:pt x="460" y="154"/>
                  </a:cubicBezTo>
                  <a:cubicBezTo>
                    <a:pt x="461" y="156"/>
                    <a:pt x="461" y="157"/>
                    <a:pt x="462" y="159"/>
                  </a:cubicBezTo>
                  <a:cubicBezTo>
                    <a:pt x="462" y="159"/>
                    <a:pt x="462" y="159"/>
                    <a:pt x="462" y="159"/>
                  </a:cubicBezTo>
                  <a:cubicBezTo>
                    <a:pt x="464" y="165"/>
                    <a:pt x="465" y="169"/>
                    <a:pt x="466" y="172"/>
                  </a:cubicBezTo>
                  <a:cubicBezTo>
                    <a:pt x="467" y="174"/>
                    <a:pt x="467" y="175"/>
                    <a:pt x="468" y="176"/>
                  </a:cubicBezTo>
                  <a:cubicBezTo>
                    <a:pt x="468" y="178"/>
                    <a:pt x="468" y="178"/>
                    <a:pt x="468" y="178"/>
                  </a:cubicBezTo>
                  <a:cubicBezTo>
                    <a:pt x="470" y="184"/>
                    <a:pt x="471" y="188"/>
                    <a:pt x="471" y="192"/>
                  </a:cubicBezTo>
                  <a:cubicBezTo>
                    <a:pt x="471" y="193"/>
                    <a:pt x="472" y="194"/>
                    <a:pt x="472" y="195"/>
                  </a:cubicBezTo>
                  <a:cubicBezTo>
                    <a:pt x="472" y="196"/>
                    <a:pt x="472" y="196"/>
                    <a:pt x="472" y="196"/>
                  </a:cubicBezTo>
                  <a:cubicBezTo>
                    <a:pt x="473" y="202"/>
                    <a:pt x="474" y="207"/>
                    <a:pt x="474" y="211"/>
                  </a:cubicBezTo>
                  <a:cubicBezTo>
                    <a:pt x="474" y="212"/>
                    <a:pt x="474" y="212"/>
                    <a:pt x="474" y="212"/>
                  </a:cubicBezTo>
                  <a:cubicBezTo>
                    <a:pt x="474" y="213"/>
                    <a:pt x="474" y="213"/>
                    <a:pt x="474" y="213"/>
                  </a:cubicBezTo>
                  <a:cubicBezTo>
                    <a:pt x="477" y="244"/>
                    <a:pt x="472" y="275"/>
                    <a:pt x="460" y="304"/>
                  </a:cubicBezTo>
                  <a:cubicBezTo>
                    <a:pt x="460" y="304"/>
                    <a:pt x="460" y="304"/>
                    <a:pt x="460" y="304"/>
                  </a:cubicBezTo>
                  <a:cubicBezTo>
                    <a:pt x="443" y="346"/>
                    <a:pt x="411" y="381"/>
                    <a:pt x="372" y="402"/>
                  </a:cubicBezTo>
                  <a:cubicBezTo>
                    <a:pt x="365" y="405"/>
                    <a:pt x="365" y="405"/>
                    <a:pt x="365" y="405"/>
                  </a:cubicBezTo>
                  <a:cubicBezTo>
                    <a:pt x="345" y="368"/>
                    <a:pt x="345" y="368"/>
                    <a:pt x="345" y="368"/>
                  </a:cubicBezTo>
                  <a:cubicBezTo>
                    <a:pt x="291" y="468"/>
                    <a:pt x="291" y="468"/>
                    <a:pt x="291" y="468"/>
                  </a:cubicBezTo>
                  <a:cubicBezTo>
                    <a:pt x="371" y="459"/>
                    <a:pt x="441" y="409"/>
                    <a:pt x="476" y="337"/>
                  </a:cubicBezTo>
                  <a:close/>
                </a:path>
              </a:pathLst>
            </a:custGeom>
            <a:solidFill>
              <a:srgbClr val="00BCF2"/>
            </a:solidFill>
            <a:ln>
              <a:noFill/>
            </a:ln>
          </p:spPr>
          <p:txBody>
            <a:bodyPr vert="horz" wrap="square" lIns="87832" tIns="43917" rIns="87832" bIns="43917" numCol="1" anchor="t" anchorCtr="0" compatLnSpc="1">
              <a:prstTxWarp prst="textNoShape">
                <a:avLst/>
              </a:prstTxWarp>
            </a:bodyPr>
            <a:lstStyle/>
            <a:p>
              <a:pPr defTabSz="761497">
                <a:defRPr/>
              </a:pPr>
              <a:endParaRPr lang="en-US" sz="1728" kern="0" dirty="0">
                <a:solidFill>
                  <a:srgbClr val="505050"/>
                </a:solidFill>
              </a:endParaRPr>
            </a:p>
          </p:txBody>
        </p:sp>
        <p:sp>
          <p:nvSpPr>
            <p:cNvPr id="342" name="TextBox 341"/>
            <p:cNvSpPr txBox="1"/>
            <p:nvPr/>
          </p:nvSpPr>
          <p:spPr>
            <a:xfrm>
              <a:off x="9132155" y="2128044"/>
              <a:ext cx="643377" cy="362656"/>
            </a:xfrm>
            <a:prstGeom prst="rect">
              <a:avLst/>
            </a:prstGeom>
            <a:noFill/>
          </p:spPr>
          <p:txBody>
            <a:bodyPr wrap="square" lIns="0" tIns="0" rIns="0" bIns="0" rtlCol="0">
              <a:spAutoFit/>
            </a:bodyPr>
            <a:lstStyle/>
            <a:p>
              <a:pPr algn="ctr" defTabSz="914016">
                <a:lnSpc>
                  <a:spcPct val="90000"/>
                </a:lnSpc>
                <a:spcAft>
                  <a:spcPts val="588"/>
                </a:spcAft>
                <a:defRPr/>
              </a:pPr>
              <a:r>
                <a:rPr lang="en-US" sz="588" kern="0" spc="-49" dirty="0">
                  <a:gradFill>
                    <a:gsLst>
                      <a:gs pos="2917">
                        <a:srgbClr val="0072C6"/>
                      </a:gs>
                      <a:gs pos="30000">
                        <a:srgbClr val="0072C6"/>
                      </a:gs>
                    </a:gsLst>
                    <a:lin ang="5400000" scaled="0"/>
                  </a:gradFill>
                  <a:latin typeface="Segoe UI Semibold" panose="020B0702040204020203" pitchFamily="34" charset="0"/>
                  <a:cs typeface="Segoe UI Semibold" panose="020B0702040204020203" pitchFamily="34" charset="0"/>
                </a:rPr>
                <a:t>ONE </a:t>
              </a:r>
              <a:br>
                <a:rPr lang="en-US" sz="588" kern="0" spc="-49" dirty="0">
                  <a:gradFill>
                    <a:gsLst>
                      <a:gs pos="2917">
                        <a:srgbClr val="0072C6"/>
                      </a:gs>
                      <a:gs pos="30000">
                        <a:srgbClr val="0072C6"/>
                      </a:gs>
                    </a:gsLst>
                    <a:lin ang="5400000" scaled="0"/>
                  </a:gradFill>
                  <a:latin typeface="Segoe UI Semibold" panose="020B0702040204020203" pitchFamily="34" charset="0"/>
                  <a:cs typeface="Segoe UI Semibold" panose="020B0702040204020203" pitchFamily="34" charset="0"/>
                </a:rPr>
              </a:br>
              <a:r>
                <a:rPr lang="en-US" sz="588" kern="0" spc="-49" dirty="0">
                  <a:gradFill>
                    <a:gsLst>
                      <a:gs pos="2917">
                        <a:srgbClr val="0072C6"/>
                      </a:gs>
                      <a:gs pos="30000">
                        <a:srgbClr val="0072C6"/>
                      </a:gs>
                    </a:gsLst>
                    <a:lin ang="5400000" scaled="0"/>
                  </a:gradFill>
                  <a:latin typeface="Segoe UI Semibold" panose="020B0702040204020203" pitchFamily="34" charset="0"/>
                  <a:cs typeface="Segoe UI Semibold" panose="020B0702040204020203" pitchFamily="34" charset="0"/>
                </a:rPr>
                <a:t>CONSISTENT PLATFORM</a:t>
              </a:r>
            </a:p>
          </p:txBody>
        </p:sp>
        <p:sp>
          <p:nvSpPr>
            <p:cNvPr id="344" name="TextBox 343"/>
            <p:cNvSpPr txBox="1"/>
            <p:nvPr/>
          </p:nvSpPr>
          <p:spPr>
            <a:xfrm>
              <a:off x="8347510" y="2452300"/>
              <a:ext cx="699818" cy="322361"/>
            </a:xfrm>
            <a:prstGeom prst="rect">
              <a:avLst/>
            </a:prstGeom>
            <a:noFill/>
          </p:spPr>
          <p:txBody>
            <a:bodyPr wrap="square" lIns="0" tIns="0" rIns="0" bIns="0" rtlCol="0">
              <a:spAutoFit/>
            </a:bodyPr>
            <a:lstStyle/>
            <a:p>
              <a:pPr algn="ctr" defTabSz="914016">
                <a:lnSpc>
                  <a:spcPct val="90000"/>
                </a:lnSpc>
                <a:spcAft>
                  <a:spcPts val="588"/>
                </a:spcAft>
                <a:defRPr/>
              </a:pPr>
              <a:r>
                <a:rPr lang="en-US" sz="784" kern="0" spc="-49" dirty="0">
                  <a:gradFill>
                    <a:gsLst>
                      <a:gs pos="2917">
                        <a:srgbClr val="002050"/>
                      </a:gs>
                      <a:gs pos="30000">
                        <a:srgbClr val="002050"/>
                      </a:gs>
                    </a:gsLst>
                    <a:lin ang="5400000" scaled="0"/>
                  </a:gradFill>
                  <a:latin typeface="Segoe UI Semibold" panose="020B0702040204020203" pitchFamily="34" charset="0"/>
                  <a:cs typeface="Segoe UI Semibold" panose="020B0702040204020203" pitchFamily="34" charset="0"/>
                </a:rPr>
                <a:t>ON-PREMISES</a:t>
              </a:r>
            </a:p>
          </p:txBody>
        </p:sp>
        <p:sp>
          <p:nvSpPr>
            <p:cNvPr id="345" name="TextBox 344"/>
            <p:cNvSpPr txBox="1"/>
            <p:nvPr/>
          </p:nvSpPr>
          <p:spPr>
            <a:xfrm>
              <a:off x="9730369" y="2439259"/>
              <a:ext cx="826731" cy="322361"/>
            </a:xfrm>
            <a:prstGeom prst="rect">
              <a:avLst/>
            </a:prstGeom>
            <a:noFill/>
          </p:spPr>
          <p:txBody>
            <a:bodyPr wrap="square" lIns="0" tIns="0" rIns="0" bIns="0" rtlCol="0">
              <a:spAutoFit/>
            </a:bodyPr>
            <a:lstStyle/>
            <a:p>
              <a:pPr algn="ctr" defTabSz="914016">
                <a:lnSpc>
                  <a:spcPct val="90000"/>
                </a:lnSpc>
                <a:spcAft>
                  <a:spcPts val="588"/>
                </a:spcAft>
                <a:defRPr/>
              </a:pPr>
              <a:r>
                <a:rPr lang="en-US" sz="784" kern="0" spc="-49" dirty="0">
                  <a:gradFill>
                    <a:gsLst>
                      <a:gs pos="2917">
                        <a:srgbClr val="002050"/>
                      </a:gs>
                      <a:gs pos="30000">
                        <a:srgbClr val="002050"/>
                      </a:gs>
                    </a:gsLst>
                    <a:lin ang="5400000" scaled="0"/>
                  </a:gradFill>
                  <a:latin typeface="Segoe UI Semibold" panose="020B0702040204020203" pitchFamily="34" charset="0"/>
                  <a:cs typeface="Segoe UI Semibold" panose="020B0702040204020203" pitchFamily="34" charset="0"/>
                </a:rPr>
                <a:t>SERVICE PROVIDER</a:t>
              </a:r>
            </a:p>
          </p:txBody>
        </p:sp>
        <p:cxnSp>
          <p:nvCxnSpPr>
            <p:cNvPr id="346" name="Straight Connector 345"/>
            <p:cNvCxnSpPr/>
            <p:nvPr/>
          </p:nvCxnSpPr>
          <p:spPr>
            <a:xfrm>
              <a:off x="9415530" y="2690913"/>
              <a:ext cx="0" cy="209854"/>
            </a:xfrm>
            <a:prstGeom prst="line">
              <a:avLst/>
            </a:prstGeom>
            <a:noFill/>
            <a:ln w="28575" cap="flat" cmpd="sng" algn="ctr">
              <a:solidFill>
                <a:srgbClr val="00BCF2"/>
              </a:solidFill>
              <a:prstDash val="sysDot"/>
              <a:headEnd type="none"/>
              <a:tailEnd type="none"/>
            </a:ln>
            <a:effectLst/>
          </p:spPr>
        </p:cxnSp>
        <p:cxnSp>
          <p:nvCxnSpPr>
            <p:cNvPr id="347" name="Straight Connector 346"/>
            <p:cNvCxnSpPr/>
            <p:nvPr/>
          </p:nvCxnSpPr>
          <p:spPr>
            <a:xfrm flipH="1">
              <a:off x="9831280" y="1938449"/>
              <a:ext cx="598065" cy="261382"/>
            </a:xfrm>
            <a:prstGeom prst="line">
              <a:avLst/>
            </a:prstGeom>
            <a:noFill/>
            <a:ln w="28575" cap="flat" cmpd="sng" algn="ctr">
              <a:solidFill>
                <a:srgbClr val="00BCF2"/>
              </a:solidFill>
              <a:prstDash val="sysDot"/>
              <a:headEnd type="none"/>
              <a:tailEnd type="none"/>
            </a:ln>
            <a:effectLst/>
          </p:spPr>
        </p:cxnSp>
        <p:cxnSp>
          <p:nvCxnSpPr>
            <p:cNvPr id="348" name="Straight Connector 347"/>
            <p:cNvCxnSpPr>
              <a:endCxn id="340" idx="4"/>
            </p:cNvCxnSpPr>
            <p:nvPr/>
          </p:nvCxnSpPr>
          <p:spPr>
            <a:xfrm flipH="1" flipV="1">
              <a:off x="8693510" y="2085011"/>
              <a:ext cx="382897" cy="146561"/>
            </a:xfrm>
            <a:prstGeom prst="line">
              <a:avLst/>
            </a:prstGeom>
            <a:noFill/>
            <a:ln w="28575" cap="flat" cmpd="sng" algn="ctr">
              <a:solidFill>
                <a:srgbClr val="00BCF2"/>
              </a:solidFill>
              <a:prstDash val="sysDot"/>
              <a:headEnd type="none"/>
              <a:tailEnd type="none"/>
            </a:ln>
            <a:effectLst/>
          </p:spPr>
        </p:cxnSp>
      </p:grpSp>
      <p:sp>
        <p:nvSpPr>
          <p:cNvPr id="349" name="TextBox 348"/>
          <p:cNvSpPr txBox="1"/>
          <p:nvPr/>
        </p:nvSpPr>
        <p:spPr>
          <a:xfrm>
            <a:off x="8224284" y="1431901"/>
            <a:ext cx="488919" cy="266216"/>
          </a:xfrm>
          <a:prstGeom prst="rect">
            <a:avLst/>
          </a:prstGeom>
          <a:noFill/>
        </p:spPr>
        <p:txBody>
          <a:bodyPr wrap="square" lIns="0" tIns="0" rIns="0" bIns="0" rtlCol="0">
            <a:spAutoFit/>
          </a:bodyPr>
          <a:lstStyle/>
          <a:p>
            <a:pPr defTabSz="896182">
              <a:lnSpc>
                <a:spcPct val="90000"/>
              </a:lnSpc>
              <a:spcAft>
                <a:spcPts val="576"/>
              </a:spcAft>
              <a:defRPr/>
            </a:pPr>
            <a:r>
              <a:rPr lang="en-US" sz="961" kern="0" spc="-48" dirty="0">
                <a:gradFill>
                  <a:gsLst>
                    <a:gs pos="2917">
                      <a:srgbClr val="00BCF2"/>
                    </a:gs>
                    <a:gs pos="30000">
                      <a:srgbClr val="00BCF2"/>
                    </a:gs>
                  </a:gsLst>
                  <a:lin ang="5400000" scaled="0"/>
                </a:gradFill>
              </a:rPr>
              <a:t>Microsoft Azure</a:t>
            </a:r>
          </a:p>
        </p:txBody>
      </p:sp>
      <p:sp>
        <p:nvSpPr>
          <p:cNvPr id="350" name="Rectangle 235"/>
          <p:cNvSpPr>
            <a:spLocks noChangeArrowheads="1"/>
          </p:cNvSpPr>
          <p:nvPr/>
        </p:nvSpPr>
        <p:spPr bwMode="auto">
          <a:xfrm>
            <a:off x="440611" y="1165698"/>
            <a:ext cx="2973971" cy="1979706"/>
          </a:xfrm>
          <a:prstGeom prst="rect">
            <a:avLst/>
          </a:prstGeom>
          <a:solidFill>
            <a:srgbClr val="D2D2D2"/>
          </a:solidFill>
          <a:ln w="0">
            <a:noFill/>
            <a:prstDash val="solid"/>
            <a:miter lim="800000"/>
            <a:headEnd/>
            <a:tailEnd/>
          </a:ln>
        </p:spPr>
        <p:txBody>
          <a:bodyPr vert="horz" wrap="square" lIns="89630" tIns="44814" rIns="89630" bIns="44814" numCol="1" anchor="t" anchorCtr="0" compatLnSpc="1">
            <a:prstTxWarp prst="textNoShape">
              <a:avLst/>
            </a:prstTxWarp>
          </a:bodyPr>
          <a:lstStyle/>
          <a:p>
            <a:pPr defTabSz="878727">
              <a:defRPr/>
            </a:pPr>
            <a:endParaRPr lang="en-US" sz="1765" kern="0">
              <a:solidFill>
                <a:prstClr val="white"/>
              </a:solidFill>
            </a:endParaRPr>
          </a:p>
        </p:txBody>
      </p:sp>
      <p:pic>
        <p:nvPicPr>
          <p:cNvPr id="351" name="Picture 350"/>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70346" y="1235746"/>
            <a:ext cx="1812531" cy="1884281"/>
          </a:xfrm>
          <a:prstGeom prst="rect">
            <a:avLst/>
          </a:prstGeom>
        </p:spPr>
      </p:pic>
      <p:sp>
        <p:nvSpPr>
          <p:cNvPr id="352" name="TextBox 351"/>
          <p:cNvSpPr txBox="1"/>
          <p:nvPr/>
        </p:nvSpPr>
        <p:spPr>
          <a:xfrm>
            <a:off x="554674" y="3307054"/>
            <a:ext cx="2770399" cy="190048"/>
          </a:xfrm>
          <a:prstGeom prst="rect">
            <a:avLst/>
          </a:prstGeom>
          <a:noFill/>
        </p:spPr>
        <p:txBody>
          <a:bodyPr wrap="square" lIns="0" tIns="0" rIns="0" bIns="0" rtlCol="0">
            <a:spAutoFit/>
          </a:bodyPr>
          <a:lstStyle/>
          <a:p>
            <a:pPr algn="ctr" defTabSz="878727">
              <a:lnSpc>
                <a:spcPct val="90000"/>
              </a:lnSpc>
              <a:spcAft>
                <a:spcPts val="588"/>
              </a:spcAft>
              <a:defRPr/>
            </a:pPr>
            <a:r>
              <a:rPr lang="en-US" sz="1372" kern="0" dirty="0">
                <a:gradFill>
                  <a:gsLst>
                    <a:gs pos="2917">
                      <a:prstClr val="white"/>
                    </a:gs>
                    <a:gs pos="30000">
                      <a:prstClr val="white"/>
                    </a:gs>
                  </a:gsLst>
                  <a:lin ang="5400000" scaled="0"/>
                </a:gradFill>
              </a:rPr>
              <a:t>Developer Workstations</a:t>
            </a:r>
          </a:p>
        </p:txBody>
      </p:sp>
      <p:grpSp>
        <p:nvGrpSpPr>
          <p:cNvPr id="353" name="Group 352"/>
          <p:cNvGrpSpPr/>
          <p:nvPr/>
        </p:nvGrpSpPr>
        <p:grpSpPr>
          <a:xfrm>
            <a:off x="767705" y="3628611"/>
            <a:ext cx="2276763" cy="447700"/>
            <a:chOff x="782344" y="3392752"/>
            <a:chExt cx="2322746" cy="456741"/>
          </a:xfrm>
        </p:grpSpPr>
        <p:grpSp>
          <p:nvGrpSpPr>
            <p:cNvPr id="354" name="Group 353"/>
            <p:cNvGrpSpPr/>
            <p:nvPr/>
          </p:nvGrpSpPr>
          <p:grpSpPr>
            <a:xfrm>
              <a:off x="782344" y="3393987"/>
              <a:ext cx="589953" cy="454188"/>
              <a:chOff x="688638" y="3388251"/>
              <a:chExt cx="453196" cy="372941"/>
            </a:xfrm>
          </p:grpSpPr>
          <p:sp>
            <p:nvSpPr>
              <p:cNvPr id="371" name="Rectangle 370"/>
              <p:cNvSpPr/>
              <p:nvPr/>
            </p:nvSpPr>
            <p:spPr bwMode="auto">
              <a:xfrm>
                <a:off x="688638" y="3388251"/>
                <a:ext cx="453196" cy="274517"/>
              </a:xfrm>
              <a:prstGeom prst="rect">
                <a:avLst/>
              </a:prstGeom>
              <a:noFill/>
              <a:ln w="25400" cap="flat" cmpd="sng" algn="ctr">
                <a:solidFill>
                  <a:srgbClr val="FFFFFF"/>
                </a:solidFill>
                <a:prstDash val="solid"/>
                <a:headEnd type="none" w="med" len="med"/>
                <a:tailEnd type="none" w="med" len="med"/>
              </a:ln>
              <a:effectLst/>
            </p:spPr>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a:lnSpc>
                    <a:spcPct val="90000"/>
                  </a:lnSpc>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372" name="Straight Connector 371"/>
              <p:cNvCxnSpPr/>
              <p:nvPr/>
            </p:nvCxnSpPr>
            <p:spPr>
              <a:xfrm>
                <a:off x="754507" y="3755068"/>
                <a:ext cx="328241" cy="0"/>
              </a:xfrm>
              <a:prstGeom prst="line">
                <a:avLst/>
              </a:prstGeom>
              <a:noFill/>
              <a:ln w="31750" cap="flat" cmpd="sng" algn="ctr">
                <a:solidFill>
                  <a:srgbClr val="FFFFFF"/>
                </a:solidFill>
                <a:prstDash val="solid"/>
                <a:headEnd type="none"/>
                <a:tailEnd type="none"/>
              </a:ln>
              <a:effectLst/>
            </p:spPr>
          </p:cxnSp>
          <p:sp>
            <p:nvSpPr>
              <p:cNvPr id="373" name="Arc 372"/>
              <p:cNvSpPr/>
              <p:nvPr/>
            </p:nvSpPr>
            <p:spPr>
              <a:xfrm rot="5400000">
                <a:off x="722648" y="3601268"/>
                <a:ext cx="177012" cy="141648"/>
              </a:xfrm>
              <a:prstGeom prst="arc">
                <a:avLst>
                  <a:gd name="adj1" fmla="val 16177955"/>
                  <a:gd name="adj2" fmla="val 21599874"/>
                </a:avLst>
              </a:prstGeom>
              <a:noFill/>
              <a:ln w="9525" cap="flat" cmpd="sng" algn="ctr">
                <a:solidFill>
                  <a:srgbClr val="FFFFFF"/>
                </a:solidFill>
                <a:prstDash val="solid"/>
                <a:headEnd type="none"/>
                <a:tailEnd type="none"/>
              </a:ln>
              <a:effectLst/>
            </p:spPr>
            <p:txBody>
              <a:bodyPr rtlCol="0" anchor="ctr"/>
              <a:lstStyle/>
              <a:p>
                <a:pPr algn="ctr" defTabSz="878727">
                  <a:defRPr/>
                </a:pPr>
                <a:endParaRPr lang="en-US" sz="1765" kern="0">
                  <a:solidFill>
                    <a:prstClr val="white"/>
                  </a:solidFill>
                  <a:latin typeface="Segoe UI"/>
                </a:endParaRPr>
              </a:p>
            </p:txBody>
          </p:sp>
          <p:sp>
            <p:nvSpPr>
              <p:cNvPr id="374" name="Arc 373"/>
              <p:cNvSpPr/>
              <p:nvPr/>
            </p:nvSpPr>
            <p:spPr>
              <a:xfrm rot="5400000" flipV="1">
                <a:off x="938694" y="3602133"/>
                <a:ext cx="177012" cy="141105"/>
              </a:xfrm>
              <a:prstGeom prst="arc">
                <a:avLst>
                  <a:gd name="adj1" fmla="val 16177955"/>
                  <a:gd name="adj2" fmla="val 21599874"/>
                </a:avLst>
              </a:prstGeom>
              <a:noFill/>
              <a:ln w="9525" cap="flat" cmpd="sng" algn="ctr">
                <a:solidFill>
                  <a:srgbClr val="FFFFFF"/>
                </a:solidFill>
                <a:prstDash val="solid"/>
                <a:headEnd type="none"/>
                <a:tailEnd type="none"/>
              </a:ln>
              <a:effectLst/>
            </p:spPr>
            <p:txBody>
              <a:bodyPr rtlCol="0" anchor="ctr"/>
              <a:lstStyle/>
              <a:p>
                <a:pPr algn="ctr" defTabSz="878727">
                  <a:defRPr/>
                </a:pPr>
                <a:endParaRPr lang="en-US" sz="1765" kern="0">
                  <a:solidFill>
                    <a:prstClr val="white"/>
                  </a:solidFill>
                  <a:latin typeface="Segoe UI"/>
                </a:endParaRPr>
              </a:p>
            </p:txBody>
          </p:sp>
          <p:sp>
            <p:nvSpPr>
              <p:cNvPr id="375" name="Rectangle 374"/>
              <p:cNvSpPr/>
              <p:nvPr/>
            </p:nvSpPr>
            <p:spPr bwMode="auto">
              <a:xfrm>
                <a:off x="881979" y="3671499"/>
                <a:ext cx="74669" cy="83569"/>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a:lnSpc>
                    <a:spcPct val="90000"/>
                  </a:lnSpc>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6" name="Isosceles Triangle 375"/>
              <p:cNvSpPr/>
              <p:nvPr/>
            </p:nvSpPr>
            <p:spPr bwMode="auto">
              <a:xfrm>
                <a:off x="850876" y="3697428"/>
                <a:ext cx="65293" cy="46520"/>
              </a:xfrm>
              <a:prstGeom prst="triangl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a:lnSpc>
                    <a:spcPct val="90000"/>
                  </a:lnSpc>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7" name="Isosceles Triangle 376"/>
              <p:cNvSpPr/>
              <p:nvPr/>
            </p:nvSpPr>
            <p:spPr bwMode="auto">
              <a:xfrm>
                <a:off x="904999" y="3685595"/>
                <a:ext cx="85838" cy="62097"/>
              </a:xfrm>
              <a:prstGeom prst="triangl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a:lnSpc>
                    <a:spcPct val="90000"/>
                  </a:lnSpc>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355" name="Group 354"/>
            <p:cNvGrpSpPr/>
            <p:nvPr/>
          </p:nvGrpSpPr>
          <p:grpSpPr>
            <a:xfrm>
              <a:off x="1652094" y="3392752"/>
              <a:ext cx="589953" cy="454188"/>
              <a:chOff x="688638" y="3388251"/>
              <a:chExt cx="453196" cy="372941"/>
            </a:xfrm>
          </p:grpSpPr>
          <p:sp>
            <p:nvSpPr>
              <p:cNvPr id="364" name="Rectangle 363"/>
              <p:cNvSpPr/>
              <p:nvPr/>
            </p:nvSpPr>
            <p:spPr bwMode="auto">
              <a:xfrm>
                <a:off x="688638" y="3388251"/>
                <a:ext cx="453196" cy="274517"/>
              </a:xfrm>
              <a:prstGeom prst="rect">
                <a:avLst/>
              </a:prstGeom>
              <a:noFill/>
              <a:ln w="25400" cap="flat" cmpd="sng" algn="ctr">
                <a:solidFill>
                  <a:srgbClr val="FFFFFF"/>
                </a:solidFill>
                <a:prstDash val="solid"/>
                <a:headEnd type="none" w="med" len="med"/>
                <a:tailEnd type="none" w="med" len="med"/>
              </a:ln>
              <a:effectLst/>
            </p:spPr>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a:lnSpc>
                    <a:spcPct val="90000"/>
                  </a:lnSpc>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365" name="Straight Connector 364"/>
              <p:cNvCxnSpPr/>
              <p:nvPr/>
            </p:nvCxnSpPr>
            <p:spPr>
              <a:xfrm>
                <a:off x="754507" y="3755068"/>
                <a:ext cx="328241" cy="0"/>
              </a:xfrm>
              <a:prstGeom prst="line">
                <a:avLst/>
              </a:prstGeom>
              <a:noFill/>
              <a:ln w="31750" cap="flat" cmpd="sng" algn="ctr">
                <a:solidFill>
                  <a:srgbClr val="FFFFFF"/>
                </a:solidFill>
                <a:prstDash val="solid"/>
                <a:headEnd type="none"/>
                <a:tailEnd type="none"/>
              </a:ln>
              <a:effectLst/>
            </p:spPr>
          </p:cxnSp>
          <p:sp>
            <p:nvSpPr>
              <p:cNvPr id="366" name="Arc 365"/>
              <p:cNvSpPr/>
              <p:nvPr/>
            </p:nvSpPr>
            <p:spPr>
              <a:xfrm rot="5400000">
                <a:off x="722648" y="3601268"/>
                <a:ext cx="177012" cy="141648"/>
              </a:xfrm>
              <a:prstGeom prst="arc">
                <a:avLst>
                  <a:gd name="adj1" fmla="val 16177955"/>
                  <a:gd name="adj2" fmla="val 21599874"/>
                </a:avLst>
              </a:prstGeom>
              <a:noFill/>
              <a:ln w="9525" cap="flat" cmpd="sng" algn="ctr">
                <a:solidFill>
                  <a:srgbClr val="FFFFFF"/>
                </a:solidFill>
                <a:prstDash val="solid"/>
                <a:headEnd type="none"/>
                <a:tailEnd type="none"/>
              </a:ln>
              <a:effectLst/>
            </p:spPr>
            <p:txBody>
              <a:bodyPr rtlCol="0" anchor="ctr"/>
              <a:lstStyle/>
              <a:p>
                <a:pPr algn="ctr" defTabSz="878727">
                  <a:defRPr/>
                </a:pPr>
                <a:endParaRPr lang="en-US" sz="1765" kern="0">
                  <a:solidFill>
                    <a:prstClr val="white"/>
                  </a:solidFill>
                  <a:latin typeface="Segoe UI"/>
                </a:endParaRPr>
              </a:p>
            </p:txBody>
          </p:sp>
          <p:sp>
            <p:nvSpPr>
              <p:cNvPr id="367" name="Arc 366"/>
              <p:cNvSpPr/>
              <p:nvPr/>
            </p:nvSpPr>
            <p:spPr>
              <a:xfrm rot="5400000" flipV="1">
                <a:off x="938694" y="3602133"/>
                <a:ext cx="177012" cy="141105"/>
              </a:xfrm>
              <a:prstGeom prst="arc">
                <a:avLst>
                  <a:gd name="adj1" fmla="val 16177955"/>
                  <a:gd name="adj2" fmla="val 21599874"/>
                </a:avLst>
              </a:prstGeom>
              <a:noFill/>
              <a:ln w="9525" cap="flat" cmpd="sng" algn="ctr">
                <a:solidFill>
                  <a:srgbClr val="FFFFFF"/>
                </a:solidFill>
                <a:prstDash val="solid"/>
                <a:headEnd type="none"/>
                <a:tailEnd type="none"/>
              </a:ln>
              <a:effectLst/>
            </p:spPr>
            <p:txBody>
              <a:bodyPr rtlCol="0" anchor="ctr"/>
              <a:lstStyle/>
              <a:p>
                <a:pPr algn="ctr" defTabSz="878727">
                  <a:defRPr/>
                </a:pPr>
                <a:endParaRPr lang="en-US" sz="1765" kern="0">
                  <a:solidFill>
                    <a:prstClr val="white"/>
                  </a:solidFill>
                  <a:latin typeface="Segoe UI"/>
                </a:endParaRPr>
              </a:p>
            </p:txBody>
          </p:sp>
          <p:sp>
            <p:nvSpPr>
              <p:cNvPr id="368" name="Rectangle 367"/>
              <p:cNvSpPr/>
              <p:nvPr/>
            </p:nvSpPr>
            <p:spPr bwMode="auto">
              <a:xfrm>
                <a:off x="881979" y="3671499"/>
                <a:ext cx="74669" cy="83569"/>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a:lnSpc>
                    <a:spcPct val="90000"/>
                  </a:lnSpc>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9" name="Isosceles Triangle 368"/>
              <p:cNvSpPr/>
              <p:nvPr/>
            </p:nvSpPr>
            <p:spPr bwMode="auto">
              <a:xfrm>
                <a:off x="850876" y="3697428"/>
                <a:ext cx="65293" cy="46520"/>
              </a:xfrm>
              <a:prstGeom prst="triangl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a:lnSpc>
                    <a:spcPct val="90000"/>
                  </a:lnSpc>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0" name="Isosceles Triangle 369"/>
              <p:cNvSpPr/>
              <p:nvPr/>
            </p:nvSpPr>
            <p:spPr bwMode="auto">
              <a:xfrm>
                <a:off x="904999" y="3685595"/>
                <a:ext cx="85838" cy="62097"/>
              </a:xfrm>
              <a:prstGeom prst="triangl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a:lnSpc>
                    <a:spcPct val="90000"/>
                  </a:lnSpc>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356" name="Group 355"/>
            <p:cNvGrpSpPr/>
            <p:nvPr/>
          </p:nvGrpSpPr>
          <p:grpSpPr>
            <a:xfrm>
              <a:off x="2515137" y="3395305"/>
              <a:ext cx="589953" cy="454188"/>
              <a:chOff x="688638" y="3388251"/>
              <a:chExt cx="453196" cy="372941"/>
            </a:xfrm>
          </p:grpSpPr>
          <p:sp>
            <p:nvSpPr>
              <p:cNvPr id="357" name="Rectangle 356"/>
              <p:cNvSpPr/>
              <p:nvPr/>
            </p:nvSpPr>
            <p:spPr bwMode="auto">
              <a:xfrm>
                <a:off x="688638" y="3388251"/>
                <a:ext cx="453196" cy="274517"/>
              </a:xfrm>
              <a:prstGeom prst="rect">
                <a:avLst/>
              </a:prstGeom>
              <a:noFill/>
              <a:ln w="25400" cap="flat" cmpd="sng" algn="ctr">
                <a:solidFill>
                  <a:srgbClr val="FFFFFF"/>
                </a:solidFill>
                <a:prstDash val="solid"/>
                <a:headEnd type="none" w="med" len="med"/>
                <a:tailEnd type="none" w="med" len="med"/>
              </a:ln>
              <a:effectLst/>
            </p:spPr>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a:lnSpc>
                    <a:spcPct val="90000"/>
                  </a:lnSpc>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358" name="Straight Connector 357"/>
              <p:cNvCxnSpPr/>
              <p:nvPr/>
            </p:nvCxnSpPr>
            <p:spPr>
              <a:xfrm>
                <a:off x="754507" y="3755068"/>
                <a:ext cx="328241" cy="0"/>
              </a:xfrm>
              <a:prstGeom prst="line">
                <a:avLst/>
              </a:prstGeom>
              <a:noFill/>
              <a:ln w="31750" cap="flat" cmpd="sng" algn="ctr">
                <a:solidFill>
                  <a:srgbClr val="FFFFFF"/>
                </a:solidFill>
                <a:prstDash val="solid"/>
                <a:headEnd type="none"/>
                <a:tailEnd type="none"/>
              </a:ln>
              <a:effectLst/>
            </p:spPr>
          </p:cxnSp>
          <p:sp>
            <p:nvSpPr>
              <p:cNvPr id="359" name="Arc 358"/>
              <p:cNvSpPr/>
              <p:nvPr/>
            </p:nvSpPr>
            <p:spPr>
              <a:xfrm rot="5400000">
                <a:off x="722648" y="3601268"/>
                <a:ext cx="177012" cy="141648"/>
              </a:xfrm>
              <a:prstGeom prst="arc">
                <a:avLst>
                  <a:gd name="adj1" fmla="val 16177955"/>
                  <a:gd name="adj2" fmla="val 21599874"/>
                </a:avLst>
              </a:prstGeom>
              <a:noFill/>
              <a:ln w="9525" cap="flat" cmpd="sng" algn="ctr">
                <a:solidFill>
                  <a:srgbClr val="FFFFFF"/>
                </a:solidFill>
                <a:prstDash val="solid"/>
                <a:headEnd type="none"/>
                <a:tailEnd type="none"/>
              </a:ln>
              <a:effectLst/>
            </p:spPr>
            <p:txBody>
              <a:bodyPr rtlCol="0" anchor="ctr"/>
              <a:lstStyle/>
              <a:p>
                <a:pPr algn="ctr" defTabSz="878727">
                  <a:defRPr/>
                </a:pPr>
                <a:endParaRPr lang="en-US" sz="1765" kern="0">
                  <a:solidFill>
                    <a:prstClr val="white"/>
                  </a:solidFill>
                  <a:latin typeface="Segoe UI"/>
                </a:endParaRPr>
              </a:p>
            </p:txBody>
          </p:sp>
          <p:sp>
            <p:nvSpPr>
              <p:cNvPr id="360" name="Arc 359"/>
              <p:cNvSpPr/>
              <p:nvPr/>
            </p:nvSpPr>
            <p:spPr>
              <a:xfrm rot="5400000" flipV="1">
                <a:off x="938694" y="3602133"/>
                <a:ext cx="177012" cy="141105"/>
              </a:xfrm>
              <a:prstGeom prst="arc">
                <a:avLst>
                  <a:gd name="adj1" fmla="val 16177955"/>
                  <a:gd name="adj2" fmla="val 21599874"/>
                </a:avLst>
              </a:prstGeom>
              <a:noFill/>
              <a:ln w="9525" cap="flat" cmpd="sng" algn="ctr">
                <a:solidFill>
                  <a:srgbClr val="FFFFFF"/>
                </a:solidFill>
                <a:prstDash val="solid"/>
                <a:headEnd type="none"/>
                <a:tailEnd type="none"/>
              </a:ln>
              <a:effectLst/>
            </p:spPr>
            <p:txBody>
              <a:bodyPr rtlCol="0" anchor="ctr"/>
              <a:lstStyle/>
              <a:p>
                <a:pPr algn="ctr" defTabSz="878727">
                  <a:defRPr/>
                </a:pPr>
                <a:endParaRPr lang="en-US" sz="1765" kern="0">
                  <a:solidFill>
                    <a:prstClr val="white"/>
                  </a:solidFill>
                  <a:latin typeface="Segoe UI"/>
                </a:endParaRPr>
              </a:p>
            </p:txBody>
          </p:sp>
          <p:sp>
            <p:nvSpPr>
              <p:cNvPr id="361" name="Rectangle 360"/>
              <p:cNvSpPr/>
              <p:nvPr/>
            </p:nvSpPr>
            <p:spPr bwMode="auto">
              <a:xfrm>
                <a:off x="881979" y="3671499"/>
                <a:ext cx="74669" cy="83569"/>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a:lnSpc>
                    <a:spcPct val="90000"/>
                  </a:lnSpc>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2" name="Isosceles Triangle 361"/>
              <p:cNvSpPr/>
              <p:nvPr/>
            </p:nvSpPr>
            <p:spPr bwMode="auto">
              <a:xfrm>
                <a:off x="850876" y="3697428"/>
                <a:ext cx="65293" cy="46520"/>
              </a:xfrm>
              <a:prstGeom prst="triangl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a:lnSpc>
                    <a:spcPct val="90000"/>
                  </a:lnSpc>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3" name="Isosceles Triangle 362"/>
              <p:cNvSpPr/>
              <p:nvPr/>
            </p:nvSpPr>
            <p:spPr bwMode="auto">
              <a:xfrm>
                <a:off x="904999" y="3685595"/>
                <a:ext cx="85838" cy="62097"/>
              </a:xfrm>
              <a:prstGeom prst="triangl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a:lnSpc>
                    <a:spcPct val="90000"/>
                  </a:lnSpc>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pic>
        <p:nvPicPr>
          <p:cNvPr id="378" name="Picture 377"/>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68007" t="5019" r="6210" b="4022"/>
          <a:stretch/>
        </p:blipFill>
        <p:spPr>
          <a:xfrm>
            <a:off x="2658695" y="3662772"/>
            <a:ext cx="201925" cy="245908"/>
          </a:xfrm>
          <a:prstGeom prst="rect">
            <a:avLst/>
          </a:prstGeom>
        </p:spPr>
      </p:pic>
      <p:cxnSp>
        <p:nvCxnSpPr>
          <p:cNvPr id="379" name="Straight Connector 378"/>
          <p:cNvCxnSpPr/>
          <p:nvPr/>
        </p:nvCxnSpPr>
        <p:spPr>
          <a:xfrm>
            <a:off x="606231" y="5419289"/>
            <a:ext cx="2605339" cy="0"/>
          </a:xfrm>
          <a:prstGeom prst="line">
            <a:avLst/>
          </a:prstGeom>
          <a:noFill/>
          <a:ln w="9525" cap="flat" cmpd="sng" algn="ctr">
            <a:solidFill>
              <a:srgbClr val="FFFFFF"/>
            </a:solidFill>
            <a:prstDash val="solid"/>
            <a:headEnd type="none"/>
            <a:tailEnd type="none"/>
          </a:ln>
          <a:effectLst/>
        </p:spPr>
      </p:cxnSp>
      <p:cxnSp>
        <p:nvCxnSpPr>
          <p:cNvPr id="380" name="Straight Connector 379"/>
          <p:cNvCxnSpPr/>
          <p:nvPr/>
        </p:nvCxnSpPr>
        <p:spPr>
          <a:xfrm>
            <a:off x="606229" y="6317503"/>
            <a:ext cx="10854916" cy="0"/>
          </a:xfrm>
          <a:prstGeom prst="line">
            <a:avLst/>
          </a:prstGeom>
          <a:noFill/>
          <a:ln w="9525" cap="flat" cmpd="sng" algn="ctr">
            <a:solidFill>
              <a:srgbClr val="FFFFFF"/>
            </a:solidFill>
            <a:prstDash val="solid"/>
            <a:headEnd type="none"/>
            <a:tailEnd type="none"/>
          </a:ln>
          <a:effectLst/>
        </p:spPr>
      </p:cxnSp>
      <p:cxnSp>
        <p:nvCxnSpPr>
          <p:cNvPr id="381" name="Straight Connector 380"/>
          <p:cNvCxnSpPr/>
          <p:nvPr/>
        </p:nvCxnSpPr>
        <p:spPr>
          <a:xfrm>
            <a:off x="3623043" y="5419289"/>
            <a:ext cx="1696176" cy="0"/>
          </a:xfrm>
          <a:prstGeom prst="line">
            <a:avLst/>
          </a:prstGeom>
          <a:noFill/>
          <a:ln w="9525" cap="flat" cmpd="sng" algn="ctr">
            <a:solidFill>
              <a:srgbClr val="FFFFFF"/>
            </a:solidFill>
            <a:prstDash val="solid"/>
            <a:headEnd type="none"/>
            <a:tailEnd type="none"/>
          </a:ln>
          <a:effectLst/>
        </p:spPr>
      </p:cxnSp>
      <p:cxnSp>
        <p:nvCxnSpPr>
          <p:cNvPr id="382" name="Straight Connector 381"/>
          <p:cNvCxnSpPr/>
          <p:nvPr/>
        </p:nvCxnSpPr>
        <p:spPr>
          <a:xfrm>
            <a:off x="3623043" y="2815056"/>
            <a:ext cx="1696176" cy="0"/>
          </a:xfrm>
          <a:prstGeom prst="line">
            <a:avLst/>
          </a:prstGeom>
          <a:noFill/>
          <a:ln w="9525" cap="flat" cmpd="sng" algn="ctr">
            <a:solidFill>
              <a:srgbClr val="FFFFFF"/>
            </a:solidFill>
            <a:prstDash val="solid"/>
            <a:headEnd type="none"/>
            <a:tailEnd type="none"/>
          </a:ln>
          <a:effectLst/>
        </p:spPr>
      </p:cxnSp>
      <p:cxnSp>
        <p:nvCxnSpPr>
          <p:cNvPr id="383" name="Straight Connector 382"/>
          <p:cNvCxnSpPr/>
          <p:nvPr/>
        </p:nvCxnSpPr>
        <p:spPr>
          <a:xfrm>
            <a:off x="5654326" y="5419289"/>
            <a:ext cx="1696176" cy="0"/>
          </a:xfrm>
          <a:prstGeom prst="line">
            <a:avLst/>
          </a:prstGeom>
          <a:noFill/>
          <a:ln w="9525" cap="flat" cmpd="sng" algn="ctr">
            <a:solidFill>
              <a:srgbClr val="FFFFFF"/>
            </a:solidFill>
            <a:prstDash val="solid"/>
            <a:headEnd type="none"/>
            <a:tailEnd type="none"/>
          </a:ln>
          <a:effectLst/>
        </p:spPr>
      </p:cxnSp>
      <p:cxnSp>
        <p:nvCxnSpPr>
          <p:cNvPr id="384" name="Straight Connector 383"/>
          <p:cNvCxnSpPr/>
          <p:nvPr/>
        </p:nvCxnSpPr>
        <p:spPr>
          <a:xfrm>
            <a:off x="9764970" y="5419289"/>
            <a:ext cx="1696176" cy="0"/>
          </a:xfrm>
          <a:prstGeom prst="line">
            <a:avLst/>
          </a:prstGeom>
          <a:noFill/>
          <a:ln w="9525" cap="flat" cmpd="sng" algn="ctr">
            <a:solidFill>
              <a:srgbClr val="FFFFFF"/>
            </a:solidFill>
            <a:prstDash val="solid"/>
            <a:headEnd type="none"/>
            <a:tailEnd type="none"/>
          </a:ln>
          <a:effectLst/>
        </p:spPr>
      </p:cxnSp>
      <p:grpSp>
        <p:nvGrpSpPr>
          <p:cNvPr id="385" name="Group 384"/>
          <p:cNvGrpSpPr/>
          <p:nvPr/>
        </p:nvGrpSpPr>
        <p:grpSpPr>
          <a:xfrm>
            <a:off x="3804394" y="4241455"/>
            <a:ext cx="377987" cy="592048"/>
            <a:chOff x="4423007" y="4834896"/>
            <a:chExt cx="393297" cy="616030"/>
          </a:xfrm>
        </p:grpSpPr>
        <p:pic>
          <p:nvPicPr>
            <p:cNvPr id="386" name="Picture 385"/>
            <p:cNvPicPr>
              <a:picLocks noChangeAspect="1"/>
            </p:cNvPicPr>
            <p:nvPr/>
          </p:nvPicPr>
          <p:blipFill rotWithShape="1">
            <a:blip r:embed="rId20">
              <a:extLst>
                <a:ext uri="{28A0092B-C50C-407E-A947-70E740481C1C}">
                  <a14:useLocalDpi xmlns:a14="http://schemas.microsoft.com/office/drawing/2010/main" val="0"/>
                </a:ext>
              </a:extLst>
            </a:blip>
            <a:srcRect r="74242"/>
            <a:stretch/>
          </p:blipFill>
          <p:spPr>
            <a:xfrm>
              <a:off x="4423007" y="4834896"/>
              <a:ext cx="393297" cy="488612"/>
            </a:xfrm>
            <a:prstGeom prst="rect">
              <a:avLst/>
            </a:prstGeom>
          </p:spPr>
        </p:pic>
        <p:sp>
          <p:nvSpPr>
            <p:cNvPr id="387" name="TextBox 386"/>
            <p:cNvSpPr txBox="1"/>
            <p:nvPr/>
          </p:nvSpPr>
          <p:spPr>
            <a:xfrm>
              <a:off x="4435336" y="5326328"/>
              <a:ext cx="366273" cy="124598"/>
            </a:xfrm>
            <a:prstGeom prst="rect">
              <a:avLst/>
            </a:prstGeom>
            <a:noFill/>
          </p:spPr>
          <p:txBody>
            <a:bodyPr wrap="none" lIns="0" tIns="0" rIns="0" bIns="0" rtlCol="0">
              <a:spAutoFit/>
            </a:bodyPr>
            <a:lstStyle/>
            <a:p>
              <a:pPr defTabSz="878727">
                <a:lnSpc>
                  <a:spcPct val="90000"/>
                </a:lnSpc>
                <a:spcAft>
                  <a:spcPts val="576"/>
                </a:spcAft>
                <a:defRPr/>
              </a:pPr>
              <a:r>
                <a:rPr lang="en-US" sz="865" kern="0" dirty="0">
                  <a:gradFill>
                    <a:gsLst>
                      <a:gs pos="2917">
                        <a:srgbClr val="FFFFFF"/>
                      </a:gs>
                      <a:gs pos="30000">
                        <a:srgbClr val="FFFFFF"/>
                      </a:gs>
                    </a:gsLst>
                    <a:lin ang="5400000" scaled="0"/>
                  </a:gradFill>
                </a:rPr>
                <a:t>Jenkins</a:t>
              </a:r>
            </a:p>
          </p:txBody>
        </p:sp>
      </p:grpSp>
      <p:grpSp>
        <p:nvGrpSpPr>
          <p:cNvPr id="388" name="Group 387"/>
          <p:cNvGrpSpPr/>
          <p:nvPr/>
        </p:nvGrpSpPr>
        <p:grpSpPr>
          <a:xfrm>
            <a:off x="6358939" y="4596110"/>
            <a:ext cx="426746" cy="531872"/>
            <a:chOff x="6462995" y="4293824"/>
            <a:chExt cx="444032" cy="553415"/>
          </a:xfrm>
        </p:grpSpPr>
        <p:sp>
          <p:nvSpPr>
            <p:cNvPr id="389" name="TextBox 388"/>
            <p:cNvSpPr txBox="1"/>
            <p:nvPr/>
          </p:nvSpPr>
          <p:spPr>
            <a:xfrm>
              <a:off x="6462995" y="4722589"/>
              <a:ext cx="444032" cy="124650"/>
            </a:xfrm>
            <a:prstGeom prst="rect">
              <a:avLst/>
            </a:prstGeom>
            <a:noFill/>
          </p:spPr>
          <p:txBody>
            <a:bodyPr wrap="none" lIns="0" tIns="0" rIns="0" bIns="0" rtlCol="0">
              <a:spAutoFit/>
            </a:bodyPr>
            <a:lstStyle/>
            <a:p>
              <a:pPr algn="ctr" defTabSz="896042">
                <a:lnSpc>
                  <a:spcPct val="90000"/>
                </a:lnSpc>
                <a:spcAft>
                  <a:spcPts val="576"/>
                </a:spcAft>
                <a:defRPr/>
              </a:pPr>
              <a:r>
                <a:rPr lang="en-US" sz="865" kern="0" dirty="0" err="1">
                  <a:gradFill>
                    <a:gsLst>
                      <a:gs pos="2917">
                        <a:srgbClr val="FFFFFF"/>
                      </a:gs>
                      <a:gs pos="30000">
                        <a:srgbClr val="FFFFFF"/>
                      </a:gs>
                    </a:gsLst>
                    <a:lin ang="5400000" scaled="0"/>
                  </a:gradFill>
                </a:rPr>
                <a:t>Saltstack</a:t>
              </a:r>
              <a:endParaRPr lang="en-US" sz="865" kern="0" dirty="0">
                <a:gradFill>
                  <a:gsLst>
                    <a:gs pos="2917">
                      <a:srgbClr val="FFFFFF"/>
                    </a:gs>
                    <a:gs pos="30000">
                      <a:srgbClr val="FFFFFF"/>
                    </a:gs>
                  </a:gsLst>
                  <a:lin ang="5400000" scaled="0"/>
                </a:gradFill>
              </a:endParaRPr>
            </a:p>
          </p:txBody>
        </p:sp>
        <p:sp>
          <p:nvSpPr>
            <p:cNvPr id="390" name="Freeform 389"/>
            <p:cNvSpPr/>
            <p:nvPr/>
          </p:nvSpPr>
          <p:spPr bwMode="auto">
            <a:xfrm>
              <a:off x="6512719" y="4300538"/>
              <a:ext cx="376237" cy="383381"/>
            </a:xfrm>
            <a:custGeom>
              <a:avLst/>
              <a:gdLst>
                <a:gd name="connsiteX0" fmla="*/ 0 w 376237"/>
                <a:gd name="connsiteY0" fmla="*/ 295275 h 383381"/>
                <a:gd name="connsiteX1" fmla="*/ 7144 w 376237"/>
                <a:gd name="connsiteY1" fmla="*/ 102393 h 383381"/>
                <a:gd name="connsiteX2" fmla="*/ 171450 w 376237"/>
                <a:gd name="connsiteY2" fmla="*/ 11906 h 383381"/>
                <a:gd name="connsiteX3" fmla="*/ 216694 w 376237"/>
                <a:gd name="connsiteY3" fmla="*/ 42862 h 383381"/>
                <a:gd name="connsiteX4" fmla="*/ 292894 w 376237"/>
                <a:gd name="connsiteY4" fmla="*/ 0 h 383381"/>
                <a:gd name="connsiteX5" fmla="*/ 373856 w 376237"/>
                <a:gd name="connsiteY5" fmla="*/ 59531 h 383381"/>
                <a:gd name="connsiteX6" fmla="*/ 376237 w 376237"/>
                <a:gd name="connsiteY6" fmla="*/ 159543 h 383381"/>
                <a:gd name="connsiteX7" fmla="*/ 326231 w 376237"/>
                <a:gd name="connsiteY7" fmla="*/ 190500 h 383381"/>
                <a:gd name="connsiteX8" fmla="*/ 330994 w 376237"/>
                <a:gd name="connsiteY8" fmla="*/ 290512 h 383381"/>
                <a:gd name="connsiteX9" fmla="*/ 171450 w 376237"/>
                <a:gd name="connsiteY9" fmla="*/ 383381 h 383381"/>
                <a:gd name="connsiteX10" fmla="*/ 0 w 376237"/>
                <a:gd name="connsiteY10" fmla="*/ 295275 h 383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6237" h="383381">
                  <a:moveTo>
                    <a:pt x="0" y="295275"/>
                  </a:moveTo>
                  <a:lnTo>
                    <a:pt x="7144" y="102393"/>
                  </a:lnTo>
                  <a:lnTo>
                    <a:pt x="171450" y="11906"/>
                  </a:lnTo>
                  <a:lnTo>
                    <a:pt x="216694" y="42862"/>
                  </a:lnTo>
                  <a:lnTo>
                    <a:pt x="292894" y="0"/>
                  </a:lnTo>
                  <a:lnTo>
                    <a:pt x="373856" y="59531"/>
                  </a:lnTo>
                  <a:cubicBezTo>
                    <a:pt x="374650" y="92868"/>
                    <a:pt x="375443" y="126206"/>
                    <a:pt x="376237" y="159543"/>
                  </a:cubicBezTo>
                  <a:lnTo>
                    <a:pt x="326231" y="190500"/>
                  </a:lnTo>
                  <a:lnTo>
                    <a:pt x="330994" y="290512"/>
                  </a:lnTo>
                  <a:lnTo>
                    <a:pt x="171450" y="383381"/>
                  </a:lnTo>
                  <a:lnTo>
                    <a:pt x="0" y="295275"/>
                  </a:lnTo>
                  <a:close/>
                </a:path>
              </a:pathLst>
            </a:cu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91" name="Picture 390"/>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6498200" y="4293824"/>
              <a:ext cx="407292" cy="407292"/>
            </a:xfrm>
            <a:prstGeom prst="rect">
              <a:avLst/>
            </a:prstGeom>
          </p:spPr>
        </p:pic>
      </p:grpSp>
      <p:grpSp>
        <p:nvGrpSpPr>
          <p:cNvPr id="409" name="Group 408"/>
          <p:cNvGrpSpPr/>
          <p:nvPr/>
        </p:nvGrpSpPr>
        <p:grpSpPr>
          <a:xfrm>
            <a:off x="10099581" y="1844843"/>
            <a:ext cx="1025638" cy="2304260"/>
            <a:chOff x="10917445" y="1966005"/>
            <a:chExt cx="1046204" cy="2350465"/>
          </a:xfrm>
        </p:grpSpPr>
        <p:grpSp>
          <p:nvGrpSpPr>
            <p:cNvPr id="411" name="Group 410"/>
            <p:cNvGrpSpPr/>
            <p:nvPr/>
          </p:nvGrpSpPr>
          <p:grpSpPr>
            <a:xfrm>
              <a:off x="10917445" y="1966005"/>
              <a:ext cx="1012964" cy="950445"/>
              <a:chOff x="10342037" y="1921011"/>
              <a:chExt cx="1400029" cy="1313621"/>
            </a:xfrm>
          </p:grpSpPr>
          <p:grpSp>
            <p:nvGrpSpPr>
              <p:cNvPr id="422" name="Group 421"/>
              <p:cNvGrpSpPr/>
              <p:nvPr/>
            </p:nvGrpSpPr>
            <p:grpSpPr>
              <a:xfrm>
                <a:off x="10342037" y="1921011"/>
                <a:ext cx="1400029" cy="1313621"/>
                <a:chOff x="10290816" y="2283511"/>
                <a:chExt cx="1400029" cy="1313621"/>
              </a:xfrm>
            </p:grpSpPr>
            <p:sp>
              <p:nvSpPr>
                <p:cNvPr id="424" name="Rounded Rectangle 423"/>
                <p:cNvSpPr/>
                <p:nvPr/>
              </p:nvSpPr>
              <p:spPr>
                <a:xfrm>
                  <a:off x="10290816" y="2283511"/>
                  <a:ext cx="1400029" cy="979580"/>
                </a:xfrm>
                <a:prstGeom prst="roundRect">
                  <a:avLst>
                    <a:gd name="adj" fmla="val 5783"/>
                  </a:avLst>
                </a:prstGeom>
                <a:solidFill>
                  <a:schemeClr val="bg1">
                    <a:alpha val="20000"/>
                  </a:schemeClr>
                </a:solidFill>
                <a:ln w="28575">
                  <a:solidFill>
                    <a:srgbClr val="FFFFFF">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44814" numCol="1" spcCol="0" rtlCol="0" fromWordArt="0" anchor="b" anchorCtr="0" forceAA="0" compatLnSpc="1">
                  <a:prstTxWarp prst="textNoShape">
                    <a:avLst/>
                  </a:prstTxWarp>
                  <a:noAutofit/>
                </a:bodyPr>
                <a:lstStyle/>
                <a:p>
                  <a:pPr algn="ctr" defTabSz="913927" fontAlgn="base">
                    <a:lnSpc>
                      <a:spcPct val="90000"/>
                    </a:lnSpc>
                    <a:spcBef>
                      <a:spcPct val="0"/>
                    </a:spcBef>
                    <a:spcAft>
                      <a:spcPct val="0"/>
                    </a:spcAft>
                  </a:pPr>
                  <a:endParaRPr lang="en-US" sz="1469" dirty="0">
                    <a:gradFill>
                      <a:gsLst>
                        <a:gs pos="0">
                          <a:srgbClr val="00BCF2"/>
                        </a:gs>
                        <a:gs pos="100000">
                          <a:srgbClr val="00BCF2"/>
                        </a:gs>
                      </a:gsLst>
                      <a:lin ang="5400000" scaled="0"/>
                    </a:gradFill>
                    <a:ea typeface="Segoe UI" pitchFamily="34" charset="0"/>
                    <a:cs typeface="Segoe UI" pitchFamily="34" charset="0"/>
                  </a:endParaRPr>
                </a:p>
              </p:txBody>
            </p:sp>
            <p:sp>
              <p:nvSpPr>
                <p:cNvPr id="425" name="TextBox 424"/>
                <p:cNvSpPr txBox="1"/>
                <p:nvPr/>
              </p:nvSpPr>
              <p:spPr>
                <a:xfrm>
                  <a:off x="10455623" y="3207598"/>
                  <a:ext cx="1088321" cy="389534"/>
                </a:xfrm>
                <a:prstGeom prst="rect">
                  <a:avLst/>
                </a:prstGeom>
              </p:spPr>
              <p:txBody>
                <a:bodyPr vert="horz" wrap="square" lIns="91427" tIns="91427" rIns="91427" bIns="91427" rtlCol="0" anchor="t">
                  <a:noAutofit/>
                </a:bodyPr>
                <a:lstStyle/>
                <a:p>
                  <a:pPr algn="ctr" defTabSz="914225"/>
                  <a:r>
                    <a:rPr lang="en-US" sz="882" dirty="0">
                      <a:solidFill>
                        <a:srgbClr val="FFFFFF"/>
                      </a:solidFill>
                      <a:ea typeface="Segoe UI" pitchFamily="34" charset="0"/>
                      <a:cs typeface="Segoe UI" pitchFamily="34" charset="0"/>
                    </a:rPr>
                    <a:t>Alerting</a:t>
                  </a:r>
                </a:p>
              </p:txBody>
            </p:sp>
          </p:grpSp>
          <p:pic>
            <p:nvPicPr>
              <p:cNvPr id="423" name="Picture 422"/>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506845" y="2285918"/>
                <a:ext cx="1088321" cy="258844"/>
              </a:xfrm>
              <a:prstGeom prst="rect">
                <a:avLst/>
              </a:prstGeom>
            </p:spPr>
          </p:pic>
        </p:grpSp>
        <p:grpSp>
          <p:nvGrpSpPr>
            <p:cNvPr id="412" name="Group 411"/>
            <p:cNvGrpSpPr/>
            <p:nvPr/>
          </p:nvGrpSpPr>
          <p:grpSpPr>
            <a:xfrm>
              <a:off x="10917445" y="3064950"/>
              <a:ext cx="1046204" cy="1251520"/>
              <a:chOff x="10290816" y="3720320"/>
              <a:chExt cx="1400029" cy="1674784"/>
            </a:xfrm>
          </p:grpSpPr>
          <p:sp>
            <p:nvSpPr>
              <p:cNvPr id="420" name="Rounded Rectangle 419"/>
              <p:cNvSpPr/>
              <p:nvPr/>
            </p:nvSpPr>
            <p:spPr>
              <a:xfrm>
                <a:off x="10290816" y="3720320"/>
                <a:ext cx="1400029" cy="1347795"/>
              </a:xfrm>
              <a:prstGeom prst="roundRect">
                <a:avLst>
                  <a:gd name="adj" fmla="val 5783"/>
                </a:avLst>
              </a:prstGeom>
              <a:solidFill>
                <a:schemeClr val="bg1">
                  <a:alpha val="20000"/>
                </a:schemeClr>
              </a:solidFill>
              <a:ln w="28575">
                <a:solidFill>
                  <a:srgbClr val="FFFFFF">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44814" numCol="1" spcCol="0" rtlCol="0" fromWordArt="0" anchor="b" anchorCtr="0" forceAA="0" compatLnSpc="1">
                <a:prstTxWarp prst="textNoShape">
                  <a:avLst/>
                </a:prstTxWarp>
                <a:noAutofit/>
              </a:bodyPr>
              <a:lstStyle/>
              <a:p>
                <a:pPr algn="ctr" defTabSz="913927" fontAlgn="base">
                  <a:lnSpc>
                    <a:spcPct val="90000"/>
                  </a:lnSpc>
                  <a:spcBef>
                    <a:spcPct val="0"/>
                  </a:spcBef>
                  <a:spcAft>
                    <a:spcPct val="0"/>
                  </a:spcAft>
                </a:pPr>
                <a:endParaRPr lang="en-US" sz="1469" dirty="0">
                  <a:gradFill>
                    <a:gsLst>
                      <a:gs pos="0">
                        <a:srgbClr val="00BCF2"/>
                      </a:gs>
                      <a:gs pos="100000">
                        <a:srgbClr val="00BCF2"/>
                      </a:gs>
                    </a:gsLst>
                    <a:lin ang="5400000" scaled="0"/>
                  </a:gradFill>
                  <a:ea typeface="Segoe UI" pitchFamily="34" charset="0"/>
                  <a:cs typeface="Segoe UI" pitchFamily="34" charset="0"/>
                </a:endParaRPr>
              </a:p>
            </p:txBody>
          </p:sp>
          <p:sp>
            <p:nvSpPr>
              <p:cNvPr id="421" name="TextBox 420"/>
              <p:cNvSpPr txBox="1"/>
              <p:nvPr/>
            </p:nvSpPr>
            <p:spPr>
              <a:xfrm>
                <a:off x="10606473" y="5015711"/>
                <a:ext cx="858365" cy="379393"/>
              </a:xfrm>
              <a:prstGeom prst="rect">
                <a:avLst/>
              </a:prstGeom>
            </p:spPr>
            <p:txBody>
              <a:bodyPr vert="horz" wrap="square" lIns="91427" tIns="91427" rIns="91427" bIns="91427" rtlCol="0" anchor="t">
                <a:noAutofit/>
              </a:bodyPr>
              <a:lstStyle/>
              <a:p>
                <a:pPr algn="ctr" defTabSz="914225"/>
                <a:r>
                  <a:rPr lang="en-US" sz="882" dirty="0">
                    <a:solidFill>
                      <a:srgbClr val="FFFFFF"/>
                    </a:solidFill>
                    <a:ea typeface="Segoe UI" pitchFamily="34" charset="0"/>
                    <a:cs typeface="Segoe UI" pitchFamily="34" charset="0"/>
                  </a:rPr>
                  <a:t>Monitor</a:t>
                </a:r>
              </a:p>
            </p:txBody>
          </p:sp>
        </p:grpSp>
        <p:pic>
          <p:nvPicPr>
            <p:cNvPr id="413" name="Picture 412"/>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1146208" y="3174876"/>
              <a:ext cx="612277" cy="145622"/>
            </a:xfrm>
            <a:prstGeom prst="rect">
              <a:avLst/>
            </a:prstGeom>
          </p:spPr>
        </p:pic>
        <p:grpSp>
          <p:nvGrpSpPr>
            <p:cNvPr id="414" name="Group 413"/>
            <p:cNvGrpSpPr/>
            <p:nvPr/>
          </p:nvGrpSpPr>
          <p:grpSpPr>
            <a:xfrm>
              <a:off x="11557891" y="3416070"/>
              <a:ext cx="268696" cy="546604"/>
              <a:chOff x="11611103" y="3199687"/>
              <a:chExt cx="268696" cy="546604"/>
            </a:xfrm>
          </p:grpSpPr>
          <p:pic>
            <p:nvPicPr>
              <p:cNvPr id="418" name="Picture 417"/>
              <p:cNvPicPr>
                <a:picLocks noChangeAspect="1"/>
              </p:cNvPicPr>
              <p:nvPr/>
            </p:nvPicPr>
            <p:blipFill>
              <a:blip r:embed="rId2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611103" y="3199687"/>
                <a:ext cx="268696" cy="400357"/>
              </a:xfrm>
              <a:prstGeom prst="rect">
                <a:avLst/>
              </a:prstGeom>
            </p:spPr>
          </p:pic>
          <p:sp>
            <p:nvSpPr>
              <p:cNvPr id="419" name="TextBox 418"/>
              <p:cNvSpPr txBox="1"/>
              <p:nvPr/>
            </p:nvSpPr>
            <p:spPr>
              <a:xfrm>
                <a:off x="11629137" y="3621641"/>
                <a:ext cx="250068" cy="124650"/>
              </a:xfrm>
              <a:prstGeom prst="rect">
                <a:avLst/>
              </a:prstGeom>
              <a:noFill/>
            </p:spPr>
            <p:txBody>
              <a:bodyPr wrap="none" lIns="0" tIns="0" rIns="0" bIns="0" rtlCol="0">
                <a:spAutoFit/>
              </a:bodyPr>
              <a:lstStyle/>
              <a:p>
                <a:pPr>
                  <a:lnSpc>
                    <a:spcPct val="90000"/>
                  </a:lnSpc>
                  <a:spcAft>
                    <a:spcPts val="588"/>
                  </a:spcAft>
                </a:pPr>
                <a:r>
                  <a:rPr lang="en-US" sz="882" dirty="0">
                    <a:gradFill>
                      <a:gsLst>
                        <a:gs pos="2917">
                          <a:srgbClr val="FFFFFF"/>
                        </a:gs>
                        <a:gs pos="30000">
                          <a:srgbClr val="FFFFFF"/>
                        </a:gs>
                      </a:gsLst>
                      <a:lin ang="5400000" scaled="0"/>
                    </a:gradFill>
                  </a:rPr>
                  <a:t>Cacti</a:t>
                </a:r>
              </a:p>
            </p:txBody>
          </p:sp>
        </p:grpSp>
        <p:grpSp>
          <p:nvGrpSpPr>
            <p:cNvPr id="415" name="Group 414"/>
            <p:cNvGrpSpPr/>
            <p:nvPr/>
          </p:nvGrpSpPr>
          <p:grpSpPr>
            <a:xfrm>
              <a:off x="11085578" y="3467490"/>
              <a:ext cx="339837" cy="483660"/>
              <a:chOff x="11157506" y="4299745"/>
              <a:chExt cx="339837" cy="483660"/>
            </a:xfrm>
          </p:grpSpPr>
          <p:pic>
            <p:nvPicPr>
              <p:cNvPr id="416" name="Picture 41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1170772" y="4299745"/>
                <a:ext cx="303271" cy="303271"/>
              </a:xfrm>
              <a:prstGeom prst="rect">
                <a:avLst/>
              </a:prstGeom>
            </p:spPr>
          </p:pic>
          <p:sp>
            <p:nvSpPr>
              <p:cNvPr id="417" name="TextBox 416"/>
              <p:cNvSpPr txBox="1"/>
              <p:nvPr/>
            </p:nvSpPr>
            <p:spPr>
              <a:xfrm>
                <a:off x="11157506" y="4658755"/>
                <a:ext cx="339837" cy="124650"/>
              </a:xfrm>
              <a:prstGeom prst="rect">
                <a:avLst/>
              </a:prstGeom>
              <a:noFill/>
            </p:spPr>
            <p:txBody>
              <a:bodyPr wrap="none" lIns="0" tIns="0" rIns="0" bIns="0" rtlCol="0">
                <a:spAutoFit/>
              </a:bodyPr>
              <a:lstStyle/>
              <a:p>
                <a:pPr>
                  <a:lnSpc>
                    <a:spcPct val="90000"/>
                  </a:lnSpc>
                  <a:spcAft>
                    <a:spcPts val="588"/>
                  </a:spcAft>
                </a:pPr>
                <a:r>
                  <a:rPr lang="en-US" sz="882" dirty="0" err="1">
                    <a:gradFill>
                      <a:gsLst>
                        <a:gs pos="2917">
                          <a:srgbClr val="FFFFFF"/>
                        </a:gs>
                        <a:gs pos="30000">
                          <a:srgbClr val="FFFFFF"/>
                        </a:gs>
                      </a:gsLst>
                      <a:lin ang="5400000" scaled="0"/>
                    </a:gradFill>
                  </a:rPr>
                  <a:t>Zabbix</a:t>
                </a:r>
                <a:endParaRPr lang="en-US" sz="882" dirty="0">
                  <a:gradFill>
                    <a:gsLst>
                      <a:gs pos="2917">
                        <a:srgbClr val="FFFFFF"/>
                      </a:gs>
                      <a:gs pos="30000">
                        <a:srgbClr val="FFFFFF"/>
                      </a:gs>
                    </a:gsLst>
                    <a:lin ang="5400000" scaled="0"/>
                  </a:gradFill>
                </a:endParaRPr>
              </a:p>
            </p:txBody>
          </p:sp>
        </p:grpSp>
      </p:grpSp>
      <p:pic>
        <p:nvPicPr>
          <p:cNvPr id="427" name="Picture 42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4174531" y="1648848"/>
            <a:ext cx="625046" cy="565666"/>
          </a:xfrm>
          <a:prstGeom prst="rect">
            <a:avLst/>
          </a:prstGeom>
        </p:spPr>
      </p:pic>
      <p:sp>
        <p:nvSpPr>
          <p:cNvPr id="490" name="TextBox 489"/>
          <p:cNvSpPr txBox="1"/>
          <p:nvPr/>
        </p:nvSpPr>
        <p:spPr>
          <a:xfrm>
            <a:off x="6117196" y="2191853"/>
            <a:ext cx="894667" cy="375020"/>
          </a:xfrm>
          <a:prstGeom prst="rect">
            <a:avLst/>
          </a:prstGeom>
          <a:noFill/>
        </p:spPr>
        <p:txBody>
          <a:bodyPr vert="horz" wrap="square" lIns="91427" tIns="91427" rIns="91427" bIns="91427" rtlCol="0" anchor="t">
            <a:noAutofit/>
          </a:bodyPr>
          <a:lstStyle/>
          <a:p>
            <a:pPr defTabSz="914225"/>
            <a:r>
              <a:rPr lang="en-US" sz="882" dirty="0">
                <a:solidFill>
                  <a:srgbClr val="FFFFFF"/>
                </a:solidFill>
                <a:ea typeface="Segoe UI" pitchFamily="34" charset="0"/>
                <a:cs typeface="Segoe UI" pitchFamily="34" charset="0"/>
              </a:rPr>
              <a:t>Configuration</a:t>
            </a:r>
          </a:p>
        </p:txBody>
      </p:sp>
      <p:grpSp>
        <p:nvGrpSpPr>
          <p:cNvPr id="463" name="Group 462"/>
          <p:cNvGrpSpPr/>
          <p:nvPr/>
        </p:nvGrpSpPr>
        <p:grpSpPr>
          <a:xfrm>
            <a:off x="5865425" y="3307054"/>
            <a:ext cx="341863" cy="514158"/>
            <a:chOff x="6989462" y="4072604"/>
            <a:chExt cx="348718" cy="524468"/>
          </a:xfrm>
        </p:grpSpPr>
        <p:pic>
          <p:nvPicPr>
            <p:cNvPr id="488" name="Picture 487"/>
            <p:cNvPicPr>
              <a:picLocks noChangeAspect="1"/>
            </p:cNvPicPr>
            <p:nvPr/>
          </p:nvPicPr>
          <p:blipFill rotWithShape="1">
            <a:blip r:embed="rId26">
              <a:extLst>
                <a:ext uri="{28A0092B-C50C-407E-A947-70E740481C1C}">
                  <a14:useLocalDpi xmlns:a14="http://schemas.microsoft.com/office/drawing/2010/main" val="0"/>
                </a:ext>
              </a:extLst>
            </a:blip>
            <a:srcRect r="73274"/>
            <a:stretch/>
          </p:blipFill>
          <p:spPr>
            <a:xfrm>
              <a:off x="6989462" y="4072604"/>
              <a:ext cx="348718" cy="364683"/>
            </a:xfrm>
            <a:prstGeom prst="rect">
              <a:avLst/>
            </a:prstGeom>
          </p:spPr>
        </p:pic>
        <p:sp>
          <p:nvSpPr>
            <p:cNvPr id="489" name="TextBox 488"/>
            <p:cNvSpPr txBox="1"/>
            <p:nvPr/>
          </p:nvSpPr>
          <p:spPr>
            <a:xfrm>
              <a:off x="6997108" y="4472422"/>
              <a:ext cx="333425" cy="124650"/>
            </a:xfrm>
            <a:prstGeom prst="rect">
              <a:avLst/>
            </a:prstGeom>
            <a:noFill/>
          </p:spPr>
          <p:txBody>
            <a:bodyPr wrap="none" lIns="0" tIns="0" rIns="0" bIns="0" rtlCol="0">
              <a:spAutoFit/>
            </a:bodyPr>
            <a:lstStyle/>
            <a:p>
              <a:pPr>
                <a:lnSpc>
                  <a:spcPct val="90000"/>
                </a:lnSpc>
                <a:spcAft>
                  <a:spcPts val="588"/>
                </a:spcAft>
              </a:pPr>
              <a:r>
                <a:rPr lang="en-US" sz="882" dirty="0" err="1">
                  <a:gradFill>
                    <a:gsLst>
                      <a:gs pos="2917">
                        <a:srgbClr val="FFFFFF"/>
                      </a:gs>
                      <a:gs pos="30000">
                        <a:srgbClr val="FFFFFF"/>
                      </a:gs>
                    </a:gsLst>
                    <a:lin ang="5400000" scaled="0"/>
                  </a:gradFill>
                </a:rPr>
                <a:t>Gradle</a:t>
              </a:r>
              <a:endParaRPr lang="en-US" sz="882" dirty="0">
                <a:gradFill>
                  <a:gsLst>
                    <a:gs pos="2917">
                      <a:srgbClr val="FFFFFF"/>
                    </a:gs>
                    <a:gs pos="30000">
                      <a:srgbClr val="FFFFFF"/>
                    </a:gs>
                  </a:gsLst>
                  <a:lin ang="5400000" scaled="0"/>
                </a:gradFill>
              </a:endParaRPr>
            </a:p>
          </p:txBody>
        </p:sp>
      </p:grpSp>
      <p:grpSp>
        <p:nvGrpSpPr>
          <p:cNvPr id="464" name="Group 463"/>
          <p:cNvGrpSpPr/>
          <p:nvPr/>
        </p:nvGrpSpPr>
        <p:grpSpPr>
          <a:xfrm>
            <a:off x="5954877" y="1555601"/>
            <a:ext cx="609653" cy="535865"/>
            <a:chOff x="5082559" y="3446505"/>
            <a:chExt cx="621878" cy="546610"/>
          </a:xfrm>
        </p:grpSpPr>
        <p:pic>
          <p:nvPicPr>
            <p:cNvPr id="486" name="Picture 485"/>
            <p:cNvPicPr>
              <a:picLocks noChangeAspect="1"/>
            </p:cNvPicPr>
            <p:nvPr/>
          </p:nvPicPr>
          <p:blipFill rotWithShape="1">
            <a:blip r:embed="rId27">
              <a:extLst>
                <a:ext uri="{28A0092B-C50C-407E-A947-70E740481C1C}">
                  <a14:useLocalDpi xmlns:a14="http://schemas.microsoft.com/office/drawing/2010/main" val="0"/>
                </a:ext>
              </a:extLst>
            </a:blip>
            <a:srcRect b="36782"/>
            <a:stretch/>
          </p:blipFill>
          <p:spPr>
            <a:xfrm>
              <a:off x="5082559" y="3446505"/>
              <a:ext cx="621878" cy="379096"/>
            </a:xfrm>
            <a:prstGeom prst="rect">
              <a:avLst/>
            </a:prstGeom>
          </p:spPr>
        </p:pic>
        <p:sp>
          <p:nvSpPr>
            <p:cNvPr id="487" name="TextBox 486"/>
            <p:cNvSpPr txBox="1"/>
            <p:nvPr/>
          </p:nvSpPr>
          <p:spPr>
            <a:xfrm>
              <a:off x="5251592" y="3868465"/>
              <a:ext cx="235642" cy="124650"/>
            </a:xfrm>
            <a:prstGeom prst="rect">
              <a:avLst/>
            </a:prstGeom>
            <a:noFill/>
          </p:spPr>
          <p:txBody>
            <a:bodyPr wrap="none" lIns="0" tIns="0" rIns="0" bIns="0" rtlCol="0">
              <a:spAutoFit/>
            </a:bodyPr>
            <a:lstStyle/>
            <a:p>
              <a:pPr>
                <a:lnSpc>
                  <a:spcPct val="90000"/>
                </a:lnSpc>
                <a:spcAft>
                  <a:spcPts val="588"/>
                </a:spcAft>
              </a:pPr>
              <a:r>
                <a:rPr lang="en-US" sz="882" dirty="0">
                  <a:gradFill>
                    <a:gsLst>
                      <a:gs pos="2917">
                        <a:srgbClr val="FFFFFF"/>
                      </a:gs>
                      <a:gs pos="30000">
                        <a:srgbClr val="FFFFFF"/>
                      </a:gs>
                    </a:gsLst>
                    <a:lin ang="5400000" scaled="0"/>
                  </a:gradFill>
                </a:rPr>
                <a:t>Chef</a:t>
              </a:r>
            </a:p>
          </p:txBody>
        </p:sp>
      </p:grpSp>
      <p:grpSp>
        <p:nvGrpSpPr>
          <p:cNvPr id="465" name="Group 464"/>
          <p:cNvGrpSpPr/>
          <p:nvPr/>
        </p:nvGrpSpPr>
        <p:grpSpPr>
          <a:xfrm>
            <a:off x="6710512" y="3975072"/>
            <a:ext cx="381254" cy="502366"/>
            <a:chOff x="4197374" y="3504349"/>
            <a:chExt cx="388899" cy="512439"/>
          </a:xfrm>
        </p:grpSpPr>
        <p:pic>
          <p:nvPicPr>
            <p:cNvPr id="484" name="Picture 483"/>
            <p:cNvPicPr>
              <a:picLocks noChangeAspect="1"/>
            </p:cNvPicPr>
            <p:nvPr/>
          </p:nvPicPr>
          <p:blipFill rotWithShape="1">
            <a:blip r:embed="rId28">
              <a:extLst>
                <a:ext uri="{28A0092B-C50C-407E-A947-70E740481C1C}">
                  <a14:useLocalDpi xmlns:a14="http://schemas.microsoft.com/office/drawing/2010/main" val="0"/>
                </a:ext>
              </a:extLst>
            </a:blip>
            <a:srcRect b="19882"/>
            <a:stretch/>
          </p:blipFill>
          <p:spPr>
            <a:xfrm>
              <a:off x="4197374" y="3504349"/>
              <a:ext cx="388899" cy="366969"/>
            </a:xfrm>
            <a:prstGeom prst="rect">
              <a:avLst/>
            </a:prstGeom>
          </p:spPr>
        </p:pic>
        <p:sp>
          <p:nvSpPr>
            <p:cNvPr id="485" name="TextBox 484"/>
            <p:cNvSpPr txBox="1"/>
            <p:nvPr/>
          </p:nvSpPr>
          <p:spPr>
            <a:xfrm>
              <a:off x="4226586" y="3892138"/>
              <a:ext cx="288541" cy="124650"/>
            </a:xfrm>
            <a:prstGeom prst="rect">
              <a:avLst/>
            </a:prstGeom>
            <a:noFill/>
          </p:spPr>
          <p:txBody>
            <a:bodyPr wrap="none" lIns="0" tIns="0" rIns="0" bIns="0" rtlCol="0">
              <a:spAutoFit/>
            </a:bodyPr>
            <a:lstStyle/>
            <a:p>
              <a:pPr>
                <a:lnSpc>
                  <a:spcPct val="90000"/>
                </a:lnSpc>
                <a:spcAft>
                  <a:spcPts val="588"/>
                </a:spcAft>
              </a:pPr>
              <a:r>
                <a:rPr lang="en-US" sz="882" dirty="0">
                  <a:gradFill>
                    <a:gsLst>
                      <a:gs pos="2917">
                        <a:srgbClr val="FFFFFF"/>
                      </a:gs>
                      <a:gs pos="30000">
                        <a:srgbClr val="FFFFFF"/>
                      </a:gs>
                    </a:gsLst>
                    <a:lin ang="5400000" scaled="0"/>
                  </a:gradFill>
                </a:rPr>
                <a:t>Grunt</a:t>
              </a:r>
            </a:p>
          </p:txBody>
        </p:sp>
      </p:grpSp>
      <p:grpSp>
        <p:nvGrpSpPr>
          <p:cNvPr id="466" name="Group 465"/>
          <p:cNvGrpSpPr/>
          <p:nvPr/>
        </p:nvGrpSpPr>
        <p:grpSpPr>
          <a:xfrm>
            <a:off x="6716473" y="2598045"/>
            <a:ext cx="421710" cy="570952"/>
            <a:chOff x="4662854" y="2636345"/>
            <a:chExt cx="430166" cy="582401"/>
          </a:xfrm>
        </p:grpSpPr>
        <p:pic>
          <p:nvPicPr>
            <p:cNvPr id="482" name="Picture 481"/>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4662854" y="2636345"/>
              <a:ext cx="430166" cy="430166"/>
            </a:xfrm>
            <a:prstGeom prst="rect">
              <a:avLst/>
            </a:prstGeom>
          </p:spPr>
        </p:pic>
        <p:sp>
          <p:nvSpPr>
            <p:cNvPr id="483" name="TextBox 482"/>
            <p:cNvSpPr txBox="1"/>
            <p:nvPr/>
          </p:nvSpPr>
          <p:spPr>
            <a:xfrm>
              <a:off x="4679165" y="3094096"/>
              <a:ext cx="397545" cy="124650"/>
            </a:xfrm>
            <a:prstGeom prst="rect">
              <a:avLst/>
            </a:prstGeom>
            <a:noFill/>
          </p:spPr>
          <p:txBody>
            <a:bodyPr wrap="none" lIns="0" tIns="0" rIns="0" bIns="0" rtlCol="0">
              <a:spAutoFit/>
            </a:bodyPr>
            <a:lstStyle/>
            <a:p>
              <a:pPr>
                <a:lnSpc>
                  <a:spcPct val="90000"/>
                </a:lnSpc>
                <a:spcAft>
                  <a:spcPts val="588"/>
                </a:spcAft>
              </a:pPr>
              <a:r>
                <a:rPr lang="en-US" sz="882" dirty="0">
                  <a:gradFill>
                    <a:gsLst>
                      <a:gs pos="2917">
                        <a:srgbClr val="FFFFFF"/>
                      </a:gs>
                      <a:gs pos="30000">
                        <a:srgbClr val="FFFFFF"/>
                      </a:gs>
                    </a:gsLst>
                    <a:lin ang="5400000" scaled="0"/>
                  </a:gradFill>
                </a:rPr>
                <a:t>Hudson</a:t>
              </a:r>
            </a:p>
          </p:txBody>
        </p:sp>
      </p:grpSp>
      <p:grpSp>
        <p:nvGrpSpPr>
          <p:cNvPr id="467" name="Group 466"/>
          <p:cNvGrpSpPr/>
          <p:nvPr/>
        </p:nvGrpSpPr>
        <p:grpSpPr>
          <a:xfrm>
            <a:off x="6848140" y="3316328"/>
            <a:ext cx="332428" cy="510729"/>
            <a:chOff x="6727927" y="5384577"/>
            <a:chExt cx="339094" cy="520970"/>
          </a:xfrm>
        </p:grpSpPr>
        <p:pic>
          <p:nvPicPr>
            <p:cNvPr id="480" name="Picture 479"/>
            <p:cNvPicPr>
              <a:picLocks noChangeAspect="1"/>
            </p:cNvPicPr>
            <p:nvPr/>
          </p:nvPicPr>
          <p:blipFill rotWithShape="1">
            <a:blip r:embed="rId30">
              <a:extLst>
                <a:ext uri="{28A0092B-C50C-407E-A947-70E740481C1C}">
                  <a14:useLocalDpi xmlns:a14="http://schemas.microsoft.com/office/drawing/2010/main" val="0"/>
                </a:ext>
              </a:extLst>
            </a:blip>
            <a:srcRect r="54107"/>
            <a:stretch/>
          </p:blipFill>
          <p:spPr>
            <a:xfrm>
              <a:off x="6727927" y="5384577"/>
              <a:ext cx="339094" cy="365372"/>
            </a:xfrm>
            <a:prstGeom prst="rect">
              <a:avLst/>
            </a:prstGeom>
          </p:spPr>
        </p:pic>
        <p:sp>
          <p:nvSpPr>
            <p:cNvPr id="481" name="TextBox 480"/>
            <p:cNvSpPr txBox="1"/>
            <p:nvPr/>
          </p:nvSpPr>
          <p:spPr>
            <a:xfrm>
              <a:off x="6743220" y="5780897"/>
              <a:ext cx="291747" cy="124650"/>
            </a:xfrm>
            <a:prstGeom prst="rect">
              <a:avLst/>
            </a:prstGeom>
            <a:noFill/>
          </p:spPr>
          <p:txBody>
            <a:bodyPr wrap="none" lIns="0" tIns="0" rIns="0" bIns="0" rtlCol="0">
              <a:spAutoFit/>
            </a:bodyPr>
            <a:lstStyle/>
            <a:p>
              <a:pPr>
                <a:lnSpc>
                  <a:spcPct val="90000"/>
                </a:lnSpc>
                <a:spcAft>
                  <a:spcPts val="588"/>
                </a:spcAft>
              </a:pPr>
              <a:r>
                <a:rPr lang="en-US" sz="882" dirty="0">
                  <a:gradFill>
                    <a:gsLst>
                      <a:gs pos="2917">
                        <a:srgbClr val="FFFFFF"/>
                      </a:gs>
                      <a:gs pos="30000">
                        <a:srgbClr val="FFFFFF"/>
                      </a:gs>
                    </a:gsLst>
                    <a:lin ang="5400000" scaled="0"/>
                  </a:gradFill>
                </a:rPr>
                <a:t>Travis</a:t>
              </a:r>
            </a:p>
          </p:txBody>
        </p:sp>
      </p:grpSp>
      <p:grpSp>
        <p:nvGrpSpPr>
          <p:cNvPr id="468" name="Group 467"/>
          <p:cNvGrpSpPr/>
          <p:nvPr/>
        </p:nvGrpSpPr>
        <p:grpSpPr>
          <a:xfrm>
            <a:off x="6091215" y="2562687"/>
            <a:ext cx="385621" cy="604040"/>
            <a:chOff x="4135626" y="2690430"/>
            <a:chExt cx="393353" cy="616152"/>
          </a:xfrm>
        </p:grpSpPr>
        <p:pic>
          <p:nvPicPr>
            <p:cNvPr id="478" name="Picture 477"/>
            <p:cNvPicPr>
              <a:picLocks noChangeAspect="1"/>
            </p:cNvPicPr>
            <p:nvPr/>
          </p:nvPicPr>
          <p:blipFill rotWithShape="1">
            <a:blip r:embed="rId20">
              <a:extLst>
                <a:ext uri="{28A0092B-C50C-407E-A947-70E740481C1C}">
                  <a14:useLocalDpi xmlns:a14="http://schemas.microsoft.com/office/drawing/2010/main" val="0"/>
                </a:ext>
              </a:extLst>
            </a:blip>
            <a:srcRect r="74242"/>
            <a:stretch/>
          </p:blipFill>
          <p:spPr>
            <a:xfrm>
              <a:off x="4135626" y="2690430"/>
              <a:ext cx="393353" cy="488682"/>
            </a:xfrm>
            <a:prstGeom prst="rect">
              <a:avLst/>
            </a:prstGeom>
          </p:spPr>
        </p:pic>
        <p:sp>
          <p:nvSpPr>
            <p:cNvPr id="479" name="TextBox 478"/>
            <p:cNvSpPr txBox="1"/>
            <p:nvPr/>
          </p:nvSpPr>
          <p:spPr>
            <a:xfrm>
              <a:off x="4147957" y="3181932"/>
              <a:ext cx="368691" cy="124650"/>
            </a:xfrm>
            <a:prstGeom prst="rect">
              <a:avLst/>
            </a:prstGeom>
            <a:noFill/>
          </p:spPr>
          <p:txBody>
            <a:bodyPr wrap="none" lIns="0" tIns="0" rIns="0" bIns="0" rtlCol="0">
              <a:spAutoFit/>
            </a:bodyPr>
            <a:lstStyle/>
            <a:p>
              <a:pPr>
                <a:lnSpc>
                  <a:spcPct val="90000"/>
                </a:lnSpc>
                <a:spcAft>
                  <a:spcPts val="588"/>
                </a:spcAft>
              </a:pPr>
              <a:r>
                <a:rPr lang="en-US" sz="882" dirty="0">
                  <a:gradFill>
                    <a:gsLst>
                      <a:gs pos="2917">
                        <a:srgbClr val="FFFFFF"/>
                      </a:gs>
                      <a:gs pos="30000">
                        <a:srgbClr val="FFFFFF"/>
                      </a:gs>
                    </a:gsLst>
                    <a:lin ang="5400000" scaled="0"/>
                  </a:gradFill>
                </a:rPr>
                <a:t>Jenkins</a:t>
              </a:r>
            </a:p>
          </p:txBody>
        </p:sp>
      </p:grpSp>
      <p:grpSp>
        <p:nvGrpSpPr>
          <p:cNvPr id="469" name="Group 468"/>
          <p:cNvGrpSpPr/>
          <p:nvPr/>
        </p:nvGrpSpPr>
        <p:grpSpPr>
          <a:xfrm>
            <a:off x="6639733" y="1547208"/>
            <a:ext cx="388159" cy="604152"/>
            <a:chOff x="8627831" y="3918226"/>
            <a:chExt cx="395942" cy="616267"/>
          </a:xfrm>
        </p:grpSpPr>
        <p:pic>
          <p:nvPicPr>
            <p:cNvPr id="476" name="Picture 475"/>
            <p:cNvPicPr>
              <a:picLocks noChangeAspect="1"/>
            </p:cNvPicPr>
            <p:nvPr/>
          </p:nvPicPr>
          <p:blipFill rotWithShape="1">
            <a:blip r:embed="rId31">
              <a:extLst>
                <a:ext uri="{28A0092B-C50C-407E-A947-70E740481C1C}">
                  <a14:useLocalDpi xmlns:a14="http://schemas.microsoft.com/office/drawing/2010/main" val="0"/>
                </a:ext>
              </a:extLst>
            </a:blip>
            <a:srcRect l="7275" r="27897" b="38399"/>
            <a:stretch/>
          </p:blipFill>
          <p:spPr>
            <a:xfrm>
              <a:off x="8627831" y="3918226"/>
              <a:ext cx="370571" cy="347754"/>
            </a:xfrm>
            <a:prstGeom prst="rect">
              <a:avLst/>
            </a:prstGeom>
          </p:spPr>
        </p:pic>
        <p:sp>
          <p:nvSpPr>
            <p:cNvPr id="477" name="TextBox 476"/>
            <p:cNvSpPr txBox="1"/>
            <p:nvPr/>
          </p:nvSpPr>
          <p:spPr>
            <a:xfrm>
              <a:off x="8627831" y="4285194"/>
              <a:ext cx="395942" cy="249299"/>
            </a:xfrm>
            <a:prstGeom prst="rect">
              <a:avLst/>
            </a:prstGeom>
            <a:noFill/>
          </p:spPr>
          <p:txBody>
            <a:bodyPr wrap="none" lIns="0" tIns="0" rIns="0" bIns="0" rtlCol="0">
              <a:spAutoFit/>
            </a:bodyPr>
            <a:lstStyle/>
            <a:p>
              <a:pPr algn="ctr">
                <a:lnSpc>
                  <a:spcPct val="90000"/>
                </a:lnSpc>
                <a:spcAft>
                  <a:spcPts val="588"/>
                </a:spcAft>
              </a:pPr>
              <a:r>
                <a:rPr lang="en-US" sz="882" dirty="0">
                  <a:gradFill>
                    <a:gsLst>
                      <a:gs pos="2917">
                        <a:srgbClr val="FFFFFF"/>
                      </a:gs>
                      <a:gs pos="30000">
                        <a:srgbClr val="FFFFFF"/>
                      </a:gs>
                    </a:gsLst>
                    <a:lin ang="5400000" scaled="0"/>
                  </a:gradFill>
                </a:rPr>
                <a:t>Puppet </a:t>
              </a:r>
              <a:br>
                <a:rPr lang="en-US" sz="882" dirty="0">
                  <a:gradFill>
                    <a:gsLst>
                      <a:gs pos="2917">
                        <a:srgbClr val="FFFFFF"/>
                      </a:gs>
                      <a:gs pos="30000">
                        <a:srgbClr val="FFFFFF"/>
                      </a:gs>
                    </a:gsLst>
                    <a:lin ang="5400000" scaled="0"/>
                  </a:gradFill>
                </a:rPr>
              </a:br>
              <a:r>
                <a:rPr lang="en-US" sz="882" dirty="0">
                  <a:gradFill>
                    <a:gsLst>
                      <a:gs pos="2917">
                        <a:srgbClr val="FFFFFF"/>
                      </a:gs>
                      <a:gs pos="30000">
                        <a:srgbClr val="FFFFFF"/>
                      </a:gs>
                    </a:gsLst>
                    <a:lin ang="5400000" scaled="0"/>
                  </a:gradFill>
                </a:rPr>
                <a:t>Labs</a:t>
              </a:r>
            </a:p>
          </p:txBody>
        </p:sp>
      </p:grpSp>
      <p:grpSp>
        <p:nvGrpSpPr>
          <p:cNvPr id="470" name="Group 469"/>
          <p:cNvGrpSpPr/>
          <p:nvPr/>
        </p:nvGrpSpPr>
        <p:grpSpPr>
          <a:xfrm>
            <a:off x="6347716" y="3346092"/>
            <a:ext cx="394445" cy="488653"/>
            <a:chOff x="8786934" y="4090211"/>
            <a:chExt cx="402354" cy="498452"/>
          </a:xfrm>
        </p:grpSpPr>
        <p:sp>
          <p:nvSpPr>
            <p:cNvPr id="474" name="TextBox 473"/>
            <p:cNvSpPr txBox="1"/>
            <p:nvPr/>
          </p:nvSpPr>
          <p:spPr>
            <a:xfrm>
              <a:off x="8786934" y="4464013"/>
              <a:ext cx="402354" cy="124650"/>
            </a:xfrm>
            <a:prstGeom prst="rect">
              <a:avLst/>
            </a:prstGeom>
            <a:noFill/>
          </p:spPr>
          <p:txBody>
            <a:bodyPr wrap="none" lIns="0" tIns="0" rIns="0" bIns="0" rtlCol="0">
              <a:spAutoFit/>
            </a:bodyPr>
            <a:lstStyle/>
            <a:p>
              <a:pPr>
                <a:lnSpc>
                  <a:spcPct val="90000"/>
                </a:lnSpc>
                <a:spcAft>
                  <a:spcPts val="588"/>
                </a:spcAft>
              </a:pPr>
              <a:r>
                <a:rPr lang="en-US" sz="882" dirty="0">
                  <a:gradFill>
                    <a:gsLst>
                      <a:gs pos="2917">
                        <a:srgbClr val="FFFFFF"/>
                      </a:gs>
                      <a:gs pos="30000">
                        <a:srgbClr val="FFFFFF"/>
                      </a:gs>
                    </a:gsLst>
                    <a:lin ang="5400000" scaled="0"/>
                  </a:gradFill>
                </a:rPr>
                <a:t>Vagrant</a:t>
              </a:r>
            </a:p>
          </p:txBody>
        </p:sp>
        <p:pic>
          <p:nvPicPr>
            <p:cNvPr id="475" name="Picture 474"/>
            <p:cNvPicPr>
              <a:picLocks noChangeAspect="1"/>
            </p:cNvPicPr>
            <p:nvPr/>
          </p:nvPicPr>
          <p:blipFill rotWithShape="1">
            <a:blip r:embed="rId32">
              <a:extLst>
                <a:ext uri="{28A0092B-C50C-407E-A947-70E740481C1C}">
                  <a14:useLocalDpi xmlns:a14="http://schemas.microsoft.com/office/drawing/2010/main" val="0"/>
                </a:ext>
              </a:extLst>
            </a:blip>
            <a:srcRect r="72764"/>
            <a:stretch/>
          </p:blipFill>
          <p:spPr>
            <a:xfrm>
              <a:off x="8827164" y="4090211"/>
              <a:ext cx="321895" cy="322331"/>
            </a:xfrm>
            <a:prstGeom prst="rect">
              <a:avLst/>
            </a:prstGeom>
          </p:spPr>
        </p:pic>
      </p:grpSp>
      <p:grpSp>
        <p:nvGrpSpPr>
          <p:cNvPr id="471" name="Group 470"/>
          <p:cNvGrpSpPr/>
          <p:nvPr/>
        </p:nvGrpSpPr>
        <p:grpSpPr>
          <a:xfrm>
            <a:off x="5993869" y="4064358"/>
            <a:ext cx="578445" cy="376636"/>
            <a:chOff x="6148261" y="4324838"/>
            <a:chExt cx="590044" cy="384188"/>
          </a:xfrm>
        </p:grpSpPr>
        <p:pic>
          <p:nvPicPr>
            <p:cNvPr id="472" name="Picture 471"/>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6148261" y="4324838"/>
              <a:ext cx="590044" cy="236017"/>
            </a:xfrm>
            <a:prstGeom prst="rect">
              <a:avLst/>
            </a:prstGeom>
          </p:spPr>
        </p:pic>
        <p:sp>
          <p:nvSpPr>
            <p:cNvPr id="473" name="TextBox 472"/>
            <p:cNvSpPr txBox="1"/>
            <p:nvPr/>
          </p:nvSpPr>
          <p:spPr>
            <a:xfrm>
              <a:off x="6347904" y="4584376"/>
              <a:ext cx="190758" cy="124650"/>
            </a:xfrm>
            <a:prstGeom prst="rect">
              <a:avLst/>
            </a:prstGeom>
            <a:noFill/>
          </p:spPr>
          <p:txBody>
            <a:bodyPr wrap="none" lIns="0" tIns="0" rIns="0" bIns="0" rtlCol="0">
              <a:spAutoFit/>
            </a:bodyPr>
            <a:lstStyle/>
            <a:p>
              <a:pPr>
                <a:lnSpc>
                  <a:spcPct val="90000"/>
                </a:lnSpc>
                <a:spcAft>
                  <a:spcPts val="588"/>
                </a:spcAft>
              </a:pPr>
              <a:r>
                <a:rPr lang="en-US" sz="882" dirty="0">
                  <a:gradFill>
                    <a:gsLst>
                      <a:gs pos="2917">
                        <a:srgbClr val="FFFFFF"/>
                      </a:gs>
                      <a:gs pos="30000">
                        <a:srgbClr val="FFFFFF"/>
                      </a:gs>
                    </a:gsLst>
                    <a:lin ang="5400000" scaled="0"/>
                  </a:gradFill>
                </a:rPr>
                <a:t>Fog</a:t>
              </a:r>
            </a:p>
          </p:txBody>
        </p:sp>
      </p:grpSp>
      <p:pic>
        <p:nvPicPr>
          <p:cNvPr id="492" name="Picture 491"/>
          <p:cNvPicPr>
            <a:picLocks noChangeAspect="1"/>
          </p:cNvPicPr>
          <p:nvPr/>
        </p:nvPicPr>
        <p:blipFill>
          <a:blip r:embed="rId34">
            <a:extLst>
              <a:ext uri="{BEBA8EAE-BF5A-486C-A8C5-ECC9F3942E4B}">
                <a14:imgProps xmlns:a14="http://schemas.microsoft.com/office/drawing/2010/main">
                  <a14:imgLayer r:embed="rId35">
                    <a14:imgEffect>
                      <a14:backgroundRemoval t="1653" b="96281" l="4327" r="96635">
                        <a14:foregroundMark x1="53846" y1="19421" x2="53846" y2="19421"/>
                        <a14:foregroundMark x1="42788" y1="20661" x2="42788" y2="20661"/>
                        <a14:foregroundMark x1="56250" y1="25620" x2="56250" y2="25620"/>
                        <a14:foregroundMark x1="50000" y1="22314" x2="50000" y2="22314"/>
                        <a14:foregroundMark x1="52885" y1="50000" x2="52885" y2="50000"/>
                        <a14:foregroundMark x1="37019" y1="66116" x2="37019" y2="66116"/>
                        <a14:foregroundMark x1="37500" y1="65702" x2="55288" y2="47521"/>
                        <a14:foregroundMark x1="37981" y1="37190" x2="37981" y2="37190"/>
                        <a14:foregroundMark x1="38942" y1="38843" x2="58654" y2="37603"/>
                        <a14:foregroundMark x1="58173" y1="38017" x2="60577" y2="77686"/>
                        <a14:foregroundMark x1="59135" y1="77273" x2="43269" y2="82645"/>
                      </a14:backgroundRemoval>
                    </a14:imgEffect>
                  </a14:imgLayer>
                </a14:imgProps>
              </a:ext>
            </a:extLst>
          </a:blip>
          <a:stretch>
            <a:fillRect/>
          </a:stretch>
        </p:blipFill>
        <p:spPr>
          <a:xfrm>
            <a:off x="8879666" y="3246329"/>
            <a:ext cx="393048" cy="457295"/>
          </a:xfrm>
          <a:prstGeom prst="rect">
            <a:avLst/>
          </a:prstGeom>
        </p:spPr>
      </p:pic>
      <p:pic>
        <p:nvPicPr>
          <p:cNvPr id="2" name="Picture 1"/>
          <p:cNvPicPr>
            <a:picLocks noChangeAspect="1"/>
          </p:cNvPicPr>
          <p:nvPr/>
        </p:nvPicPr>
        <p:blipFill>
          <a:blip r:embed="rId36"/>
          <a:stretch>
            <a:fillRect/>
          </a:stretch>
        </p:blipFill>
        <p:spPr>
          <a:xfrm>
            <a:off x="4370915" y="4464659"/>
            <a:ext cx="962059" cy="243345"/>
          </a:xfrm>
          <a:prstGeom prst="rect">
            <a:avLst/>
          </a:prstGeom>
        </p:spPr>
      </p:pic>
    </p:spTree>
    <p:extLst>
      <p:ext uri="{BB962C8B-B14F-4D97-AF65-F5344CB8AC3E}">
        <p14:creationId xmlns:p14="http://schemas.microsoft.com/office/powerpoint/2010/main" val="17722311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400"/>
                                  </p:stCondLst>
                                  <p:childTnLst>
                                    <p:set>
                                      <p:cBhvr>
                                        <p:cTn id="6" dur="1" fill="hold">
                                          <p:stCondLst>
                                            <p:cond delay="0"/>
                                          </p:stCondLst>
                                        </p:cTn>
                                        <p:tgtEl>
                                          <p:spTgt spid="409"/>
                                        </p:tgtEl>
                                        <p:attrNameLst>
                                          <p:attrName>style.visibility</p:attrName>
                                        </p:attrNameLst>
                                      </p:cBhvr>
                                      <p:to>
                                        <p:strVal val="visible"/>
                                      </p:to>
                                    </p:set>
                                    <p:animEffect transition="in" filter="fade">
                                      <p:cBhvr>
                                        <p:cTn id="7" dur="500"/>
                                        <p:tgtEl>
                                          <p:spTgt spid="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CI in a heterogeneous environment</a:t>
            </a:r>
            <a:endParaRPr lang="nl-NL" dirty="0"/>
          </a:p>
        </p:txBody>
      </p:sp>
    </p:spTree>
    <p:extLst>
      <p:ext uri="{BB962C8B-B14F-4D97-AF65-F5344CB8AC3E}">
        <p14:creationId xmlns:p14="http://schemas.microsoft.com/office/powerpoint/2010/main" val="423418896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Module review</a:t>
            </a:r>
            <a:endParaRPr lang="en-US" dirty="0"/>
          </a:p>
        </p:txBody>
      </p:sp>
      <p:sp>
        <p:nvSpPr>
          <p:cNvPr id="3" name="Content Placeholder 2"/>
          <p:cNvSpPr>
            <a:spLocks noGrp="1"/>
          </p:cNvSpPr>
          <p:nvPr>
            <p:ph sz="quarter" idx="10"/>
          </p:nvPr>
        </p:nvSpPr>
        <p:spPr>
          <a:xfrm>
            <a:off x="268288" y="1398397"/>
            <a:ext cx="11542503" cy="3933384"/>
          </a:xfrm>
        </p:spPr>
        <p:txBody>
          <a:bodyPr/>
          <a:lstStyle/>
          <a:p>
            <a:pPr marL="0" indent="0">
              <a:buNone/>
            </a:pPr>
            <a:r>
              <a:rPr lang="en-GB" dirty="0"/>
              <a:t>In this module, you learned:</a:t>
            </a:r>
          </a:p>
          <a:p>
            <a:endParaRPr lang="en-GB" dirty="0"/>
          </a:p>
          <a:p>
            <a:r>
              <a:rPr lang="en-GB" dirty="0"/>
              <a:t>Different options to enable a Continuous integration environment on Microsoft Azure.</a:t>
            </a:r>
          </a:p>
          <a:p>
            <a:endParaRPr lang="en-GB" dirty="0"/>
          </a:p>
          <a:p>
            <a:pPr lvl="1"/>
            <a:endParaRPr lang="en-GB" dirty="0"/>
          </a:p>
        </p:txBody>
      </p:sp>
    </p:spTree>
    <p:extLst>
      <p:ext uri="{BB962C8B-B14F-4D97-AF65-F5344CB8AC3E}">
        <p14:creationId xmlns:p14="http://schemas.microsoft.com/office/powerpoint/2010/main" val="2534877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969804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258843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Agenda</a:t>
            </a:r>
            <a:endParaRPr lang="nl-NL" dirty="0"/>
          </a:p>
        </p:txBody>
      </p:sp>
      <p:sp>
        <p:nvSpPr>
          <p:cNvPr id="2" name="Text Placeholder 1"/>
          <p:cNvSpPr>
            <a:spLocks noGrp="1"/>
          </p:cNvSpPr>
          <p:nvPr>
            <p:ph sz="quarter" idx="10"/>
          </p:nvPr>
        </p:nvSpPr>
        <p:spPr/>
        <p:txBody>
          <a:bodyPr/>
          <a:lstStyle/>
          <a:p>
            <a:r>
              <a:rPr lang="en-US"/>
              <a:t>What is continuous integration?</a:t>
            </a:r>
          </a:p>
          <a:p>
            <a:r>
              <a:rPr lang="en-US"/>
              <a:t>CI with Azure and VSTS</a:t>
            </a:r>
          </a:p>
          <a:p>
            <a:r>
              <a:rPr lang="en-US"/>
              <a:t>Unit testing in the CI Pipeline</a:t>
            </a:r>
          </a:p>
          <a:p>
            <a:r>
              <a:rPr lang="en-US"/>
              <a:t>OSS and third-party CI tools</a:t>
            </a:r>
          </a:p>
          <a:p>
            <a:endParaRPr lang="nl-NL" dirty="0"/>
          </a:p>
        </p:txBody>
      </p:sp>
    </p:spTree>
    <p:extLst>
      <p:ext uri="{BB962C8B-B14F-4D97-AF65-F5344CB8AC3E}">
        <p14:creationId xmlns:p14="http://schemas.microsoft.com/office/powerpoint/2010/main" val="128698960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continuous integration?</a:t>
            </a:r>
            <a:br>
              <a:rPr lang="en-US"/>
            </a:br>
            <a:r>
              <a:rPr lang="en-US"/>
              <a:t>(and why should you care?)</a:t>
            </a:r>
            <a:endParaRPr lang="nl-NL" dirty="0"/>
          </a:p>
        </p:txBody>
      </p:sp>
    </p:spTree>
    <p:extLst>
      <p:ext uri="{BB962C8B-B14F-4D97-AF65-F5344CB8AC3E}">
        <p14:creationId xmlns:p14="http://schemas.microsoft.com/office/powerpoint/2010/main" val="296452744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68288" y="1398397"/>
            <a:ext cx="11542503" cy="4616648"/>
          </a:xfrm>
        </p:spPr>
        <p:txBody>
          <a:bodyPr/>
          <a:lstStyle/>
          <a:p>
            <a:pPr marL="0" indent="0">
              <a:buNone/>
            </a:pPr>
            <a:r>
              <a:rPr lang="en-US" dirty="0"/>
              <a:t>“Continuous integration (CI) is a development practice that requires developers to integrate code into a shared repository several times a day. </a:t>
            </a:r>
            <a:br>
              <a:rPr lang="en-US" dirty="0"/>
            </a:br>
            <a:br>
              <a:rPr lang="en-US" dirty="0"/>
            </a:br>
            <a:r>
              <a:rPr lang="en-US" dirty="0"/>
              <a:t>Each check-in is then verified by an automated build, allowing teams to detect problems early.”</a:t>
            </a:r>
            <a:br>
              <a:rPr lang="en-US" dirty="0"/>
            </a:br>
            <a:br>
              <a:rPr lang="en-US" dirty="0"/>
            </a:br>
            <a:r>
              <a:rPr lang="en-US" dirty="0"/>
              <a:t>- </a:t>
            </a:r>
            <a:r>
              <a:rPr lang="en-US" dirty="0" err="1"/>
              <a:t>ThoughtWorks</a:t>
            </a:r>
            <a:endParaRPr lang="en-US" dirty="0"/>
          </a:p>
        </p:txBody>
      </p:sp>
    </p:spTree>
    <p:extLst>
      <p:ext uri="{BB962C8B-B14F-4D97-AF65-F5344CB8AC3E}">
        <p14:creationId xmlns:p14="http://schemas.microsoft.com/office/powerpoint/2010/main" val="282543054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CI Principles—code and check-in</a:t>
            </a:r>
            <a:endParaRPr lang="nl-NL" dirty="0"/>
          </a:p>
        </p:txBody>
      </p:sp>
      <p:sp>
        <p:nvSpPr>
          <p:cNvPr id="5" name="Text Placeholder 4"/>
          <p:cNvSpPr>
            <a:spLocks noGrp="1"/>
          </p:cNvSpPr>
          <p:nvPr>
            <p:ph sz="quarter" idx="10"/>
          </p:nvPr>
        </p:nvSpPr>
        <p:spPr/>
        <p:txBody>
          <a:bodyPr/>
          <a:lstStyle/>
          <a:p>
            <a:r>
              <a:rPr lang="en-US" dirty="0"/>
              <a:t>Maintain a code repository</a:t>
            </a:r>
          </a:p>
          <a:p>
            <a:endParaRPr lang="en-US" dirty="0"/>
          </a:p>
          <a:p>
            <a:r>
              <a:rPr lang="en-US" dirty="0"/>
              <a:t>Everyone commits to the baseline every day</a:t>
            </a:r>
          </a:p>
          <a:p>
            <a:endParaRPr lang="en-US" dirty="0"/>
          </a:p>
          <a:p>
            <a:r>
              <a:rPr lang="en-US" dirty="0"/>
              <a:t>Every commit (to baseline) should be built</a:t>
            </a:r>
          </a:p>
        </p:txBody>
      </p:sp>
    </p:spTree>
    <p:extLst>
      <p:ext uri="{BB962C8B-B14F-4D97-AF65-F5344CB8AC3E}">
        <p14:creationId xmlns:p14="http://schemas.microsoft.com/office/powerpoint/2010/main" val="188015813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CI principles—Build</a:t>
            </a:r>
            <a:endParaRPr lang="nl-NL" dirty="0"/>
          </a:p>
        </p:txBody>
      </p:sp>
      <p:sp>
        <p:nvSpPr>
          <p:cNvPr id="5" name="Text Placeholder 4"/>
          <p:cNvSpPr>
            <a:spLocks noGrp="1"/>
          </p:cNvSpPr>
          <p:nvPr>
            <p:ph sz="quarter" idx="10"/>
          </p:nvPr>
        </p:nvSpPr>
        <p:spPr/>
        <p:txBody>
          <a:bodyPr/>
          <a:lstStyle/>
          <a:p>
            <a:r>
              <a:rPr lang="en-US"/>
              <a:t>Automate the build</a:t>
            </a:r>
          </a:p>
          <a:p>
            <a:endParaRPr lang="en-US"/>
          </a:p>
          <a:p>
            <a:r>
              <a:rPr lang="en-US"/>
              <a:t>Make the build self-testing</a:t>
            </a:r>
          </a:p>
          <a:p>
            <a:endParaRPr lang="en-US"/>
          </a:p>
          <a:p>
            <a:r>
              <a:rPr lang="en-US"/>
              <a:t>Everyone can see the results of the latest build</a:t>
            </a:r>
            <a:endParaRPr lang="nl-NL"/>
          </a:p>
          <a:p>
            <a:endParaRPr lang="en-US"/>
          </a:p>
          <a:p>
            <a:r>
              <a:rPr lang="en-US"/>
              <a:t>Keep the build fast</a:t>
            </a:r>
          </a:p>
          <a:p>
            <a:endParaRPr lang="en-US" dirty="0"/>
          </a:p>
        </p:txBody>
      </p:sp>
    </p:spTree>
    <p:extLst>
      <p:ext uri="{BB962C8B-B14F-4D97-AF65-F5344CB8AC3E}">
        <p14:creationId xmlns:p14="http://schemas.microsoft.com/office/powerpoint/2010/main" val="45264082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CI Principles—Delivery</a:t>
            </a:r>
            <a:endParaRPr lang="nl-NL" dirty="0"/>
          </a:p>
        </p:txBody>
      </p:sp>
      <p:sp>
        <p:nvSpPr>
          <p:cNvPr id="3" name="Text Placeholder 2"/>
          <p:cNvSpPr>
            <a:spLocks noGrp="1"/>
          </p:cNvSpPr>
          <p:nvPr>
            <p:ph sz="quarter" idx="10"/>
          </p:nvPr>
        </p:nvSpPr>
        <p:spPr/>
        <p:txBody>
          <a:bodyPr/>
          <a:lstStyle/>
          <a:p>
            <a:r>
              <a:rPr lang="en-US"/>
              <a:t>Make it easy to get the latest deliverables</a:t>
            </a:r>
          </a:p>
          <a:p>
            <a:endParaRPr lang="en-US"/>
          </a:p>
          <a:p>
            <a:r>
              <a:rPr lang="en-US"/>
              <a:t>Test in a clone of the production environment</a:t>
            </a:r>
            <a:endParaRPr lang="nl-NL"/>
          </a:p>
          <a:p>
            <a:endParaRPr lang="en-US"/>
          </a:p>
          <a:p>
            <a:r>
              <a:rPr lang="en-US"/>
              <a:t>Automate deployment</a:t>
            </a:r>
          </a:p>
          <a:p>
            <a:endParaRPr lang="en-US" dirty="0"/>
          </a:p>
        </p:txBody>
      </p:sp>
    </p:spTree>
    <p:extLst>
      <p:ext uri="{BB962C8B-B14F-4D97-AF65-F5344CB8AC3E}">
        <p14:creationId xmlns:p14="http://schemas.microsoft.com/office/powerpoint/2010/main" val="332244374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Arrow 5"/>
          <p:cNvSpPr/>
          <p:nvPr/>
        </p:nvSpPr>
        <p:spPr>
          <a:xfrm>
            <a:off x="2822866" y="4871776"/>
            <a:ext cx="1737882" cy="1021594"/>
          </a:xfrm>
          <a:prstGeom prst="rightArrow">
            <a:avLst>
              <a:gd name="adj1" fmla="val 50000"/>
              <a:gd name="adj2" fmla="val 7353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b" anchorCtr="0" forceAA="0" compatLnSpc="1">
            <a:prstTxWarp prst="textNoShape">
              <a:avLst/>
            </a:prstTxWarp>
            <a:noAutofit/>
          </a:bodyPr>
          <a:lstStyle/>
          <a:p>
            <a:pPr algn="r" defTabSz="914225"/>
            <a:endParaRPr lang="en-US" sz="1200" dirty="0" err="1">
              <a:solidFill>
                <a:srgbClr val="FFFFFF"/>
              </a:solidFill>
            </a:endParaRPr>
          </a:p>
        </p:txBody>
      </p:sp>
      <p:sp>
        <p:nvSpPr>
          <p:cNvPr id="7" name="Right Arrow 6"/>
          <p:cNvSpPr/>
          <p:nvPr/>
        </p:nvSpPr>
        <p:spPr>
          <a:xfrm>
            <a:off x="5354308" y="4871776"/>
            <a:ext cx="1775449" cy="1021594"/>
          </a:xfrm>
          <a:prstGeom prst="rightArrow">
            <a:avLst>
              <a:gd name="adj1" fmla="val 50000"/>
              <a:gd name="adj2" fmla="val 7353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b" anchorCtr="0" forceAA="0" compatLnSpc="1">
            <a:prstTxWarp prst="textNoShape">
              <a:avLst/>
            </a:prstTxWarp>
            <a:noAutofit/>
          </a:bodyPr>
          <a:lstStyle/>
          <a:p>
            <a:pPr algn="r" defTabSz="914225"/>
            <a:endParaRPr lang="en-US" sz="1200" dirty="0" err="1">
              <a:solidFill>
                <a:srgbClr val="FFFFFF"/>
              </a:solidFill>
            </a:endParaRPr>
          </a:p>
        </p:txBody>
      </p:sp>
      <p:sp>
        <p:nvSpPr>
          <p:cNvPr id="8" name="Right Arrow 7"/>
          <p:cNvSpPr/>
          <p:nvPr/>
        </p:nvSpPr>
        <p:spPr>
          <a:xfrm>
            <a:off x="7923319" y="4871776"/>
            <a:ext cx="1106071" cy="1021594"/>
          </a:xfrm>
          <a:prstGeom prst="rightArrow">
            <a:avLst>
              <a:gd name="adj1" fmla="val 50000"/>
              <a:gd name="adj2" fmla="val 7353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b" anchorCtr="0" forceAA="0" compatLnSpc="1">
            <a:prstTxWarp prst="textNoShape">
              <a:avLst/>
            </a:prstTxWarp>
            <a:noAutofit/>
          </a:bodyPr>
          <a:lstStyle/>
          <a:p>
            <a:pPr algn="r" defTabSz="914225"/>
            <a:endParaRPr lang="en-US" sz="1200" dirty="0" err="1">
              <a:solidFill>
                <a:srgbClr val="FFFFFF"/>
              </a:solidFill>
            </a:endParaRPr>
          </a:p>
        </p:txBody>
      </p:sp>
      <p:sp>
        <p:nvSpPr>
          <p:cNvPr id="10" name="Title 1"/>
          <p:cNvSpPr>
            <a:spLocks noGrp="1"/>
          </p:cNvSpPr>
          <p:nvPr>
            <p:ph type="title"/>
          </p:nvPr>
        </p:nvSpPr>
        <p:spPr/>
        <p:txBody>
          <a:bodyPr/>
          <a:lstStyle/>
          <a:p>
            <a:r>
              <a:rPr lang="en-US"/>
              <a:t>Continuous integration process</a:t>
            </a:r>
            <a:endParaRPr lang="en-US" dirty="0"/>
          </a:p>
        </p:txBody>
      </p:sp>
      <p:sp>
        <p:nvSpPr>
          <p:cNvPr id="18" name="Rounded Rectangle 17"/>
          <p:cNvSpPr/>
          <p:nvPr/>
        </p:nvSpPr>
        <p:spPr>
          <a:xfrm>
            <a:off x="1264375" y="4643207"/>
            <a:ext cx="1599973" cy="1599973"/>
          </a:xfrm>
          <a:prstGeom prst="roundRect">
            <a:avLst>
              <a:gd name="adj" fmla="val 5783"/>
            </a:avLst>
          </a:prstGeom>
          <a:solidFill>
            <a:srgbClr val="1D43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b" anchorCtr="0" forceAA="0" compatLnSpc="1">
            <a:prstTxWarp prst="textNoShape">
              <a:avLst/>
            </a:prstTxWarp>
            <a:noAutofit/>
          </a:bodyPr>
          <a:lstStyle/>
          <a:p>
            <a:pPr algn="r" defTabSz="914225"/>
            <a:endParaRPr lang="en-US" sz="1200" dirty="0" err="1">
              <a:solidFill>
                <a:srgbClr val="FFFFFF"/>
              </a:solidFill>
            </a:endParaRPr>
          </a:p>
        </p:txBody>
      </p:sp>
      <p:sp>
        <p:nvSpPr>
          <p:cNvPr id="19" name="Right Arrow 18"/>
          <p:cNvSpPr/>
          <p:nvPr/>
        </p:nvSpPr>
        <p:spPr>
          <a:xfrm rot="5400000">
            <a:off x="1351303" y="3282838"/>
            <a:ext cx="2210639" cy="443926"/>
          </a:xfrm>
          <a:prstGeom prst="rightArrow">
            <a:avLst>
              <a:gd name="adj1" fmla="val 50000"/>
              <a:gd name="adj2" fmla="val 7353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b" anchorCtr="0" forceAA="0" compatLnSpc="1">
            <a:prstTxWarp prst="textNoShape">
              <a:avLst/>
            </a:prstTxWarp>
            <a:noAutofit/>
          </a:bodyPr>
          <a:lstStyle/>
          <a:p>
            <a:pPr algn="r" defTabSz="914225"/>
            <a:endParaRPr lang="en-US" sz="1200" dirty="0" err="1">
              <a:solidFill>
                <a:srgbClr val="FFFFFF"/>
              </a:solidFill>
            </a:endParaRPr>
          </a:p>
        </p:txBody>
      </p:sp>
      <p:sp>
        <p:nvSpPr>
          <p:cNvPr id="20" name="Right Arrow 19"/>
          <p:cNvSpPr/>
          <p:nvPr/>
        </p:nvSpPr>
        <p:spPr>
          <a:xfrm rot="5400000">
            <a:off x="602473" y="3282838"/>
            <a:ext cx="2210639" cy="443926"/>
          </a:xfrm>
          <a:prstGeom prst="rightArrow">
            <a:avLst>
              <a:gd name="adj1" fmla="val 50000"/>
              <a:gd name="adj2" fmla="val 7353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b" anchorCtr="0" forceAA="0" compatLnSpc="1">
            <a:prstTxWarp prst="textNoShape">
              <a:avLst/>
            </a:prstTxWarp>
            <a:noAutofit/>
          </a:bodyPr>
          <a:lstStyle/>
          <a:p>
            <a:pPr algn="r" defTabSz="914225"/>
            <a:endParaRPr lang="en-US" sz="1200" dirty="0" err="1">
              <a:solidFill>
                <a:srgbClr val="FFFFFF"/>
              </a:solidFill>
            </a:endParaRPr>
          </a:p>
        </p:txBody>
      </p:sp>
      <p:pic>
        <p:nvPicPr>
          <p:cNvPr id="21" name="Picture 20"/>
          <p:cNvPicPr>
            <a:picLocks noChangeAspect="1"/>
          </p:cNvPicPr>
          <p:nvPr/>
        </p:nvPicPr>
        <p:blipFill>
          <a:blip r:embed="rId3"/>
          <a:stretch>
            <a:fillRect/>
          </a:stretch>
        </p:blipFill>
        <p:spPr>
          <a:xfrm>
            <a:off x="1445437" y="3333916"/>
            <a:ext cx="553977" cy="579743"/>
          </a:xfrm>
          <a:prstGeom prst="rect">
            <a:avLst/>
          </a:prstGeom>
        </p:spPr>
      </p:pic>
      <p:pic>
        <p:nvPicPr>
          <p:cNvPr id="22" name="Picture 21"/>
          <p:cNvPicPr>
            <a:picLocks noChangeAspect="1"/>
          </p:cNvPicPr>
          <p:nvPr/>
        </p:nvPicPr>
        <p:blipFill>
          <a:blip r:embed="rId4"/>
          <a:stretch>
            <a:fillRect/>
          </a:stretch>
        </p:blipFill>
        <p:spPr>
          <a:xfrm>
            <a:off x="525127" y="1343908"/>
            <a:ext cx="3131734" cy="1063457"/>
          </a:xfrm>
          <a:prstGeom prst="rect">
            <a:avLst/>
          </a:prstGeom>
        </p:spPr>
      </p:pic>
      <p:sp>
        <p:nvSpPr>
          <p:cNvPr id="23" name="Rounded Rectangle 22"/>
          <p:cNvSpPr/>
          <p:nvPr/>
        </p:nvSpPr>
        <p:spPr>
          <a:xfrm>
            <a:off x="3815827" y="4643207"/>
            <a:ext cx="1599973" cy="1599973"/>
          </a:xfrm>
          <a:prstGeom prst="roundRect">
            <a:avLst>
              <a:gd name="adj" fmla="val 5783"/>
            </a:avLst>
          </a:prstGeom>
          <a:solidFill>
            <a:srgbClr val="1D43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b" anchorCtr="0" forceAA="0" compatLnSpc="1">
            <a:prstTxWarp prst="textNoShape">
              <a:avLst/>
            </a:prstTxWarp>
            <a:noAutofit/>
          </a:bodyPr>
          <a:lstStyle/>
          <a:p>
            <a:pPr algn="r" defTabSz="914225"/>
            <a:endParaRPr lang="en-US" sz="1200" dirty="0" err="1">
              <a:solidFill>
                <a:srgbClr val="FFFFFF"/>
              </a:solidFill>
            </a:endParaRPr>
          </a:p>
        </p:txBody>
      </p:sp>
      <p:sp>
        <p:nvSpPr>
          <p:cNvPr id="24" name="Rounded Rectangle 23"/>
          <p:cNvSpPr/>
          <p:nvPr/>
        </p:nvSpPr>
        <p:spPr>
          <a:xfrm>
            <a:off x="6367279" y="4643207"/>
            <a:ext cx="1599973" cy="1599973"/>
          </a:xfrm>
          <a:prstGeom prst="roundRect">
            <a:avLst>
              <a:gd name="adj" fmla="val 5783"/>
            </a:avLst>
          </a:prstGeom>
          <a:solidFill>
            <a:srgbClr val="1D43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b" anchorCtr="0" forceAA="0" compatLnSpc="1">
            <a:prstTxWarp prst="textNoShape">
              <a:avLst/>
            </a:prstTxWarp>
            <a:noAutofit/>
          </a:bodyPr>
          <a:lstStyle/>
          <a:p>
            <a:pPr algn="r" defTabSz="914225"/>
            <a:endParaRPr lang="en-US" sz="1200" dirty="0" err="1">
              <a:solidFill>
                <a:srgbClr val="FFFFFF"/>
              </a:solidFill>
            </a:endParaRPr>
          </a:p>
        </p:txBody>
      </p:sp>
      <p:sp>
        <p:nvSpPr>
          <p:cNvPr id="34" name="Bent Arrow 33"/>
          <p:cNvSpPr/>
          <p:nvPr/>
        </p:nvSpPr>
        <p:spPr>
          <a:xfrm rot="10800000" flipV="1">
            <a:off x="3578773" y="1789381"/>
            <a:ext cx="6872101" cy="2834167"/>
          </a:xfrm>
          <a:prstGeom prst="bentArrow">
            <a:avLst>
              <a:gd name="adj1" fmla="val 3636"/>
              <a:gd name="adj2" fmla="val 8600"/>
              <a:gd name="adj3" fmla="val 13322"/>
              <a:gd name="adj4" fmla="val 2947"/>
            </a:avLst>
          </a:prstGeom>
          <a:solidFill>
            <a:srgbClr val="16549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b" anchorCtr="0" forceAA="0" compatLnSpc="1">
            <a:prstTxWarp prst="textNoShape">
              <a:avLst/>
            </a:prstTxWarp>
            <a:noAutofit/>
          </a:bodyPr>
          <a:lstStyle/>
          <a:p>
            <a:pPr algn="r" defTabSz="914225"/>
            <a:endParaRPr lang="en-US" sz="1200" dirty="0" err="1">
              <a:solidFill>
                <a:srgbClr val="00B0F0"/>
              </a:solidFill>
            </a:endParaRPr>
          </a:p>
        </p:txBody>
      </p:sp>
      <p:pic>
        <p:nvPicPr>
          <p:cNvPr id="35" name="Picture 34"/>
          <p:cNvPicPr>
            <a:picLocks noChangeAspect="1"/>
          </p:cNvPicPr>
          <p:nvPr/>
        </p:nvPicPr>
        <p:blipFill>
          <a:blip r:embed="rId3"/>
          <a:stretch>
            <a:fillRect/>
          </a:stretch>
        </p:blipFill>
        <p:spPr>
          <a:xfrm>
            <a:off x="2200240" y="3333916"/>
            <a:ext cx="553977" cy="579743"/>
          </a:xfrm>
          <a:prstGeom prst="rect">
            <a:avLst/>
          </a:prstGeom>
        </p:spPr>
      </p:pic>
      <p:pic>
        <p:nvPicPr>
          <p:cNvPr id="36" name="Picture 35"/>
          <p:cNvPicPr>
            <a:picLocks noChangeAspect="1"/>
          </p:cNvPicPr>
          <p:nvPr/>
        </p:nvPicPr>
        <p:blipFill>
          <a:blip r:embed="rId5"/>
          <a:stretch>
            <a:fillRect/>
          </a:stretch>
        </p:blipFill>
        <p:spPr>
          <a:xfrm>
            <a:off x="9029390" y="4623645"/>
            <a:ext cx="2231599" cy="1629894"/>
          </a:xfrm>
          <a:prstGeom prst="rect">
            <a:avLst/>
          </a:prstGeom>
        </p:spPr>
      </p:pic>
      <p:grpSp>
        <p:nvGrpSpPr>
          <p:cNvPr id="38" name="Group 37"/>
          <p:cNvGrpSpPr/>
          <p:nvPr/>
        </p:nvGrpSpPr>
        <p:grpSpPr>
          <a:xfrm>
            <a:off x="1340888" y="4984848"/>
            <a:ext cx="1106539" cy="1206980"/>
            <a:chOff x="1523922" y="2094289"/>
            <a:chExt cx="1106696" cy="1207151"/>
          </a:xfrm>
        </p:grpSpPr>
        <p:pic>
          <p:nvPicPr>
            <p:cNvPr id="39" name="Picture 38"/>
            <p:cNvPicPr>
              <a:picLocks noChangeAspect="1"/>
            </p:cNvPicPr>
            <p:nvPr/>
          </p:nvPicPr>
          <p:blipFill>
            <a:blip r:embed="rId6"/>
            <a:stretch>
              <a:fillRect/>
            </a:stretch>
          </p:blipFill>
          <p:spPr>
            <a:xfrm>
              <a:off x="1523922" y="2666999"/>
              <a:ext cx="455690" cy="634441"/>
            </a:xfrm>
            <a:prstGeom prst="rect">
              <a:avLst/>
            </a:prstGeom>
          </p:spPr>
        </p:pic>
        <p:pic>
          <p:nvPicPr>
            <p:cNvPr id="40" name="Picture 39"/>
            <p:cNvPicPr>
              <a:picLocks noChangeAspect="1"/>
            </p:cNvPicPr>
            <p:nvPr/>
          </p:nvPicPr>
          <p:blipFill>
            <a:blip r:embed="rId7"/>
            <a:stretch>
              <a:fillRect/>
            </a:stretch>
          </p:blipFill>
          <p:spPr>
            <a:xfrm>
              <a:off x="1903412" y="2094289"/>
              <a:ext cx="727206" cy="725111"/>
            </a:xfrm>
            <a:prstGeom prst="rect">
              <a:avLst/>
            </a:prstGeom>
          </p:spPr>
        </p:pic>
      </p:grpSp>
      <p:pic>
        <p:nvPicPr>
          <p:cNvPr id="41" name="Picture 40"/>
          <p:cNvPicPr>
            <a:picLocks noChangeAspect="1"/>
          </p:cNvPicPr>
          <p:nvPr/>
        </p:nvPicPr>
        <p:blipFill>
          <a:blip r:embed="rId8"/>
          <a:stretch>
            <a:fillRect/>
          </a:stretch>
        </p:blipFill>
        <p:spPr>
          <a:xfrm>
            <a:off x="4006001" y="4871775"/>
            <a:ext cx="1219027" cy="1021691"/>
          </a:xfrm>
          <a:prstGeom prst="rect">
            <a:avLst/>
          </a:prstGeom>
        </p:spPr>
      </p:pic>
      <p:pic>
        <p:nvPicPr>
          <p:cNvPr id="42" name="Picture 41"/>
          <p:cNvPicPr>
            <a:picLocks noChangeAspect="1"/>
          </p:cNvPicPr>
          <p:nvPr/>
        </p:nvPicPr>
        <p:blipFill>
          <a:blip r:embed="rId9"/>
          <a:stretch>
            <a:fillRect/>
          </a:stretch>
        </p:blipFill>
        <p:spPr>
          <a:xfrm>
            <a:off x="6564617" y="4945039"/>
            <a:ext cx="1174654" cy="917195"/>
          </a:xfrm>
          <a:prstGeom prst="rect">
            <a:avLst/>
          </a:prstGeom>
        </p:spPr>
      </p:pic>
    </p:spTree>
    <p:extLst>
      <p:ext uri="{BB962C8B-B14F-4D97-AF65-F5344CB8AC3E}">
        <p14:creationId xmlns:p14="http://schemas.microsoft.com/office/powerpoint/2010/main" val="1665262423"/>
      </p:ext>
    </p:extLst>
  </p:cSld>
  <p:clrMapOvr>
    <a:masterClrMapping/>
  </p:clrMapOvr>
  <p:transition>
    <p:fade/>
  </p:transition>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99B4937E8E724BBE9E160DB51865D4" ma:contentTypeVersion="2" ma:contentTypeDescription="Create a new document." ma:contentTypeScope="" ma:versionID="22f626968dce94e7b844c296fbc4b69c">
  <xsd:schema xmlns:xsd="http://www.w3.org/2001/XMLSchema" xmlns:xs="http://www.w3.org/2001/XMLSchema" xmlns:p="http://schemas.microsoft.com/office/2006/metadata/properties" xmlns:ns2="17577592-0bf8-41a8-903c-ed932c9ebe52" targetNamespace="http://schemas.microsoft.com/office/2006/metadata/properties" ma:root="true" ma:fieldsID="f9faa6546ca053706ad458572cb0568a" ns2:_="">
    <xsd:import namespace="17577592-0bf8-41a8-903c-ed932c9ebe52"/>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577592-0bf8-41a8-903c-ed932c9ebe5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8E3AC3-906B-4E26-8092-0194138B20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577592-0bf8-41a8-903c-ed932c9ebe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17577592-0bf8-41a8-903c-ed932c9ebe52"/>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7841</TotalTime>
  <Words>5810</Words>
  <Application>Microsoft Office PowerPoint</Application>
  <PresentationFormat>Widescreen</PresentationFormat>
  <Paragraphs>379</Paragraphs>
  <Slides>26</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Courier New</vt:lpstr>
      <vt:lpstr>Segoe UI</vt:lpstr>
      <vt:lpstr>Segoe UI Light</vt:lpstr>
      <vt:lpstr>Segoe UI Semibold</vt:lpstr>
      <vt:lpstr>Windows Azure</vt:lpstr>
      <vt:lpstr>PowerPoint Presentation</vt:lpstr>
      <vt:lpstr>Objectives</vt:lpstr>
      <vt:lpstr>Agenda</vt:lpstr>
      <vt:lpstr>What is continuous integration? (and why should you care?)</vt:lpstr>
      <vt:lpstr>PowerPoint Presentation</vt:lpstr>
      <vt:lpstr>CI Principles—code and check-in</vt:lpstr>
      <vt:lpstr>CI principles—Build</vt:lpstr>
      <vt:lpstr>CI Principles—Delivery</vt:lpstr>
      <vt:lpstr>Continuous integration process</vt:lpstr>
      <vt:lpstr>CI Benefits</vt:lpstr>
      <vt:lpstr>Unit Testing</vt:lpstr>
      <vt:lpstr>Keep it simple, stupid</vt:lpstr>
      <vt:lpstr>Focus on clarity and maintainability</vt:lpstr>
      <vt:lpstr>Use a steady process</vt:lpstr>
      <vt:lpstr>Mocks versus stubs (and dummies or fakes)</vt:lpstr>
      <vt:lpstr>PowerPoint Presentation</vt:lpstr>
      <vt:lpstr>CI with Azure and VSTS</vt:lpstr>
      <vt:lpstr>ALM framework</vt:lpstr>
      <vt:lpstr>Microsoft ecosystem </vt:lpstr>
      <vt:lpstr>PowerPoint Presentation</vt:lpstr>
      <vt:lpstr>OSS and third-party CI tools</vt:lpstr>
      <vt:lpstr>Heterogeneous ecosystem</vt:lpstr>
      <vt:lpstr>PowerPoint Presentation</vt:lpstr>
      <vt:lpstr>Module review</vt:lpstr>
      <vt:lpstr>PowerPoint Presentation</vt:lpstr>
      <vt:lpstr>PowerPoint Presentation</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title&gt;</dc:title>
  <dc:subject>Microsoft Visual Identity PowerPoint Guidelines</dc:subject>
  <dc:creator>Jordana Huchital (General Physics Corporation)</dc:creator>
  <cp:keywords>SMSGR</cp:keywords>
  <dc:description>Template: Maryfj
Formatting: Maryfj, Sakuu 
Audience Type: Internal</dc:description>
  <cp:lastModifiedBy>Steven Follis</cp:lastModifiedBy>
  <cp:revision>320</cp:revision>
  <dcterms:created xsi:type="dcterms:W3CDTF">2012-12-20T16:44:23Z</dcterms:created>
  <dcterms:modified xsi:type="dcterms:W3CDTF">2016-08-11T15:09:57Z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0x0101003899B4937E8E724BBE9E160DB51865D4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VerticalIndustry">
    <vt:lpwstr/>
  </property>
  <property fmtid="{D5CDD505-2E9C-101B-9397-08002B2CF9AE}" pid="7" name="Products">
    <vt:lpwstr/>
  </property>
  <property fmtid="{D5CDD505-2E9C-101B-9397-08002B2CF9AE}" pid="8" name="Solution">
    <vt:lpwstr/>
  </property>
  <property fmtid="{D5CDD505-2E9C-101B-9397-08002B2CF9AE}" pid="9" name="OrganizationalCustomerSegment">
    <vt:lpwstr/>
  </property>
  <property fmtid="{D5CDD505-2E9C-101B-9397-08002B2CF9AE}" pid="10" name="ProductArea">
    <vt:lpwstr/>
  </property>
  <property fmtid="{D5CDD505-2E9C-101B-9397-08002B2CF9AE}" pid="11" name="USBMOLanguage">
    <vt:lpwstr>159;#English|a5ff94d2-1ec6-4a3d-91b6-499704bb2bfb</vt:lpwstr>
  </property>
  <property fmtid="{D5CDD505-2E9C-101B-9397-08002B2CF9AE}" pid="12" name="IndividualCustomerSegment">
    <vt:lpwstr/>
  </property>
  <property fmtid="{D5CDD505-2E9C-101B-9397-08002B2CF9AE}" pid="13" name="Country">
    <vt:lpwstr/>
  </property>
  <property fmtid="{D5CDD505-2E9C-101B-9397-08002B2CF9AE}" pid="14" name="Locale">
    <vt:lpwstr>160;#en-us|d9a69bff-8288-4080-b994-75d8eae21b51</vt:lpwstr>
  </property>
  <property fmtid="{D5CDD505-2E9C-101B-9397-08002B2CF9AE}" pid="15" name="ElementType">
    <vt:lpwstr>172</vt:lpwstr>
  </property>
  <property fmtid="{D5CDD505-2E9C-101B-9397-08002B2CF9AE}" pid="16" name="MetadataExtractionStatus">
    <vt:lpwstr>Metadata ExtractedSuccessfully</vt:lpwstr>
  </property>
  <property fmtid="{D5CDD505-2E9C-101B-9397-08002B2CF9AE}" pid="17" name="AssetType">
    <vt:lpwstr>184</vt:lpwstr>
  </property>
  <property fmtid="{D5CDD505-2E9C-101B-9397-08002B2CF9AE}" pid="18" name="IsMyDocuments">
    <vt:bool>true</vt:bool>
  </property>
  <property fmtid="{D5CDD505-2E9C-101B-9397-08002B2CF9AE}" pid="19" name="DocVizMetadataToken">
    <vt:lpwstr>600x363x1</vt:lpwstr>
  </property>
</Properties>
</file>