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02" r:id="rId4"/>
  </p:sldMasterIdLst>
  <p:notesMasterIdLst>
    <p:notesMasterId r:id="rId44"/>
  </p:notesMasterIdLst>
  <p:handoutMasterIdLst>
    <p:handoutMasterId r:id="rId45"/>
  </p:handoutMasterIdLst>
  <p:sldIdLst>
    <p:sldId id="422"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3" r:id="rId42"/>
    <p:sldId id="424"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4BA314-9E0E-43BA-BB50-9CC438A4359B}">
          <p14:sldIdLst>
            <p14:sldId id="422"/>
            <p14:sldId id="385"/>
            <p14:sldId id="386"/>
          </p14:sldIdLst>
        </p14:section>
        <p14:section name="Test Automation Concepts" id="{CDE07F12-FA73-4CBF-BAEC-91EA372342CC}">
          <p14:sldIdLst>
            <p14:sldId id="387"/>
            <p14:sldId id="388"/>
            <p14:sldId id="389"/>
            <p14:sldId id="390"/>
            <p14:sldId id="391"/>
            <p14:sldId id="392"/>
            <p14:sldId id="393"/>
            <p14:sldId id="394"/>
            <p14:sldId id="395"/>
            <p14:sldId id="396"/>
          </p14:sldIdLst>
        </p14:section>
        <p14:section name="Practical Guidance" id="{DB52BE5B-0ECC-4721-814C-A0BA69ECD6DD}">
          <p14:sldIdLst>
            <p14:sldId id="397"/>
            <p14:sldId id="398"/>
            <p14:sldId id="399"/>
            <p14:sldId id="400"/>
            <p14:sldId id="401"/>
          </p14:sldIdLst>
        </p14:section>
        <p14:section name="DevOps affects testing" id="{D566F0E1-4843-4FD0-B4C7-9E02AF0BB54E}">
          <p14:sldIdLst>
            <p14:sldId id="402"/>
            <p14:sldId id="403"/>
            <p14:sldId id="404"/>
            <p14:sldId id="405"/>
            <p14:sldId id="406"/>
          </p14:sldIdLst>
        </p14:section>
        <p14:section name="Test automation on Azure" id="{BBABD444-2C1C-431C-AAB6-A2006D30A288}">
          <p14:sldIdLst>
            <p14:sldId id="407"/>
            <p14:sldId id="408"/>
            <p14:sldId id="409"/>
            <p14:sldId id="410"/>
            <p14:sldId id="411"/>
            <p14:sldId id="412"/>
            <p14:sldId id="413"/>
            <p14:sldId id="414"/>
            <p14:sldId id="415"/>
            <p14:sldId id="416"/>
            <p14:sldId id="417"/>
            <p14:sldId id="418"/>
            <p14:sldId id="419"/>
            <p14:sldId id="420"/>
            <p14:sldId id="423"/>
            <p14:sldId id="424"/>
          </p14:sldIdLst>
        </p14:section>
      </p14:sectionLst>
    </p:ext>
    <p:ext uri="{EFAFB233-063F-42B5-8137-9DF3F51BA10A}">
      <p15:sldGuideLst xmlns:p15="http://schemas.microsoft.com/office/powerpoint/2012/main">
        <p15:guide id="1" pos="3821" userDrawn="1">
          <p15:clr>
            <a:srgbClr val="A4A3A4"/>
          </p15:clr>
        </p15:guide>
        <p15:guide id="2" orient="horz" pos="1195" userDrawn="1">
          <p15:clr>
            <a:srgbClr val="A4A3A4"/>
          </p15:clr>
        </p15:guide>
        <p15:guide id="3" pos="7325" userDrawn="1">
          <p15:clr>
            <a:srgbClr val="A4A3A4"/>
          </p15:clr>
        </p15:guide>
        <p15:guide id="4" orient="horz" pos="4075" userDrawn="1">
          <p15:clr>
            <a:srgbClr val="A4A3A4"/>
          </p15:clr>
        </p15:guide>
        <p15:guide id="5" orient="horz" pos="21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cmAuthor>
  <p:cmAuthor id="3" name="Christine Pernula" initials="CP" lastIdx="6" clrIdx="3">
    <p:extLst/>
  </p:cmAuthor>
  <p:cmAuthor id="4" name="Christine" initials="C" lastIdx="6" clrIdx="4">
    <p:extLst/>
  </p:cmAuthor>
  <p:cmAuthor id="5" name="Bryan McCutchan (FS)" initials="BM(" lastIdx="4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0072C6"/>
    <a:srgbClr val="FF8C00"/>
    <a:srgbClr val="68217A"/>
    <a:srgbClr val="A8E33D"/>
    <a:srgbClr val="99FF33"/>
    <a:srgbClr val="FFFFFF"/>
    <a:srgbClr val="000000"/>
    <a:srgbClr val="008272"/>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7" autoAdjust="0"/>
    <p:restoredTop sz="96370" autoAdjust="0"/>
  </p:normalViewPr>
  <p:slideViewPr>
    <p:cSldViewPr snapToGrid="0">
      <p:cViewPr varScale="1">
        <p:scale>
          <a:sx n="96" d="100"/>
          <a:sy n="96" d="100"/>
        </p:scale>
        <p:origin x="75" y="252"/>
      </p:cViewPr>
      <p:guideLst>
        <p:guide pos="3821"/>
        <p:guide orient="horz" pos="1195"/>
        <p:guide pos="7325"/>
        <p:guide orient="horz" pos="4075"/>
        <p:guide orient="horz" pos="2107"/>
      </p:guideLst>
    </p:cSldViewPr>
  </p:slideViewPr>
  <p:outlineViewPr>
    <p:cViewPr>
      <p:scale>
        <a:sx n="33" d="100"/>
        <a:sy n="33" d="100"/>
      </p:scale>
      <p:origin x="0" y="-7164"/>
    </p:cViewPr>
  </p:outlineViewPr>
  <p:notesTextViewPr>
    <p:cViewPr>
      <p:scale>
        <a:sx n="75" d="100"/>
        <a:sy n="75" d="100"/>
      </p:scale>
      <p:origin x="0" y="0"/>
    </p:cViewPr>
  </p:notesTextViewPr>
  <p:sorterViewPr>
    <p:cViewPr varScale="1">
      <p:scale>
        <a:sx n="1" d="1"/>
        <a:sy n="1" d="1"/>
      </p:scale>
      <p:origin x="0" y="0"/>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8/11/2016 11:10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8/11/2016 11:10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8/11/2016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t>Production Copy </a:t>
            </a:r>
            <a:r>
              <a:rPr lang="en-US" dirty="0"/>
              <a:t>– is a full copy of the production data used for automation purposes. This copy is refreshed periodically. </a:t>
            </a:r>
          </a:p>
          <a:p>
            <a:endParaRPr lang="en-US" dirty="0"/>
          </a:p>
          <a:p>
            <a:r>
              <a:rPr lang="en-US" b="1" dirty="0"/>
              <a:t>Tests populate required data </a:t>
            </a:r>
            <a:r>
              <a:rPr lang="en-US" dirty="0"/>
              <a:t>– requires each test or suite to insert the data it needs before the test is run so that the data is available to the test. After the test or suite finishes, the data is removed.</a:t>
            </a:r>
          </a:p>
          <a:p>
            <a:endParaRPr lang="en-US" b="1" dirty="0"/>
          </a:p>
          <a:p>
            <a:r>
              <a:rPr lang="en-US" b="1" dirty="0"/>
              <a:t>Tests select required data as part of run </a:t>
            </a:r>
            <a:r>
              <a:rPr lang="en-US" dirty="0"/>
              <a:t>– each test performs a search on the test dataset before the run to find the data that they need, for example, a customer that has a foreign currency account with a balance greater than $50,000. If the search fails, then the test is failed.</a:t>
            </a:r>
          </a:p>
          <a:p>
            <a:endParaRPr lang="en-US" b="1" dirty="0"/>
          </a:p>
          <a:p>
            <a:r>
              <a:rPr lang="en-US" b="1" dirty="0"/>
              <a:t>Transaction Reset </a:t>
            </a:r>
            <a:r>
              <a:rPr lang="en-US" b="0" dirty="0"/>
              <a:t>–</a:t>
            </a:r>
            <a:r>
              <a:rPr lang="en-US" b="1" dirty="0"/>
              <a:t> </a:t>
            </a:r>
            <a:r>
              <a:rPr lang="en-US" dirty="0"/>
              <a:t>A baseline dataset containing all required data is located. Each test is performed as a transaction that is rolled back upon completion, leaving the data unchanged </a:t>
            </a:r>
            <a:endParaRPr lang="en-US" b="1"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0629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For existing products, some of the questions remain largely the same. However, the emphasis needs to on the biggest wins for the least amount of effort. The strategy should focus heavily on what to automate, and, unit tests are often difficult to retrofit onto legacy code. If the code is well structured and supports unit testing then this is where the focus should be. However, if it is not, then we must turn to functional tests at the UI or API layers for scenarios that are churning with particular attention to bangs for the buck.</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0537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A developer-focused activity, </a:t>
            </a:r>
            <a:r>
              <a:rPr lang="en-US" b="1" dirty="0"/>
              <a:t>TDD</a:t>
            </a:r>
            <a:r>
              <a:rPr lang="en-US" dirty="0"/>
              <a:t> involves writing a failing automated unit test case, writing the minimum amount of code to allow the test to pass, and then refactoring the code to an acceptable standard. This cycle is known as Red -&gt; Green -&gt; Refactor. </a:t>
            </a:r>
          </a:p>
          <a:p>
            <a:endParaRPr lang="en-US" dirty="0"/>
          </a:p>
          <a:p>
            <a:r>
              <a:rPr lang="en-US" b="1" dirty="0"/>
              <a:t>ATTD</a:t>
            </a:r>
            <a:r>
              <a:rPr lang="en-US" dirty="0"/>
              <a:t> is a team-based approach to collaboratively discuss and distill requirements acceptance criteria into a set of explicit tests. These tests are defined before development starts and are usually automated using a framework such as </a:t>
            </a:r>
            <a:r>
              <a:rPr lang="en-US" dirty="0" err="1"/>
              <a:t>SpecFlow</a:t>
            </a:r>
            <a:r>
              <a:rPr lang="en-US" dirty="0"/>
              <a:t> , </a:t>
            </a:r>
            <a:r>
              <a:rPr lang="en-US" dirty="0" err="1"/>
              <a:t>Concordion</a:t>
            </a:r>
            <a:r>
              <a:rPr lang="en-US" dirty="0"/>
              <a:t> and Cucumber. </a:t>
            </a:r>
          </a:p>
          <a:p>
            <a:endParaRPr lang="en-US" dirty="0"/>
          </a:p>
          <a:p>
            <a:r>
              <a:rPr lang="en-US" b="1" dirty="0"/>
              <a:t>BDD</a:t>
            </a:r>
            <a:r>
              <a:rPr lang="en-US" dirty="0"/>
              <a:t> is a combination of TDD and some concepts from Domain Driven Design. It’s a design activity that focuses on the language and interactions of the system and encourages different roles of a team to collaborate to the software project. Expected behavior is often expressed using the Gherkin Given-When-Then format. This format describes a pre-condition then some kind of action, which is followed by an observable system operation. The behavior is often specified “outside-in,” focusing on the user actions. Because the idea of BDD is, behind the scenes, very close to ATDD, we can also use </a:t>
            </a:r>
            <a:r>
              <a:rPr lang="en-US" dirty="0" err="1"/>
              <a:t>SpecFlow</a:t>
            </a:r>
            <a:r>
              <a:rPr lang="en-US" dirty="0"/>
              <a:t>, </a:t>
            </a:r>
            <a:r>
              <a:rPr lang="en-US" dirty="0" err="1"/>
              <a:t>Concordion</a:t>
            </a:r>
            <a:r>
              <a:rPr lang="en-US" dirty="0"/>
              <a:t> and Cucumber as a framework to implement it.</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22515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pitchFamily="34" charset="0"/>
                <a:ea typeface="Segoe UI" pitchFamily="34" charset="0"/>
                <a:cs typeface="Segoe UI" pitchFamily="34" charset="0"/>
              </a:rPr>
              <a:t>Store and collaborate on code with unlimited private repositories. Use </a:t>
            </a:r>
            <a:r>
              <a:rPr lang="en-US" sz="1200" b="0" i="0" kern="1200" dirty="0" err="1">
                <a:solidFill>
                  <a:schemeClr val="tx1"/>
                </a:solidFill>
                <a:effectLst/>
                <a:latin typeface="Segoe UI" pitchFamily="34" charset="0"/>
                <a:ea typeface="Segoe UI" pitchFamily="34" charset="0"/>
                <a:cs typeface="Segoe UI" pitchFamily="34" charset="0"/>
              </a:rPr>
              <a:t>Git</a:t>
            </a:r>
            <a:r>
              <a:rPr lang="en-US" sz="1200" b="0" i="0" kern="1200" dirty="0">
                <a:solidFill>
                  <a:schemeClr val="tx1"/>
                </a:solidFill>
                <a:effectLst/>
                <a:latin typeface="Segoe UI" pitchFamily="34" charset="0"/>
                <a:ea typeface="Segoe UI" pitchFamily="34" charset="0"/>
                <a:cs typeface="Segoe UI" pitchFamily="34" charset="0"/>
              </a:rPr>
              <a:t> for distributed version control to maximize collaboration or use Team Foundation version control (TFVC) for centralized version control. Collaborate on code easily with pull requests and code reviews, while defining and managing permissions to secure your repositories.</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Be agile, on your terms. Capture, prioritize, and track work with backlogs and customizable Kanban boards. Work items link directly to code to ensure transparency, and can be used to build rich dashboards for easy reporting.</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Catch quality issues early with continuous integration (CI) builds that compile and test your application automatically after any code change. Use continuous delivery to automatically deploy applications or websites that pass tests.</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Use your favorite language and development tool. Version control supports any language, as well as any </a:t>
            </a:r>
            <a:r>
              <a:rPr lang="en-US" sz="1200" b="0" i="0" kern="1200" dirty="0" err="1">
                <a:solidFill>
                  <a:schemeClr val="tx1"/>
                </a:solidFill>
                <a:effectLst/>
                <a:latin typeface="Segoe UI" pitchFamily="34" charset="0"/>
                <a:ea typeface="Segoe UI" pitchFamily="34" charset="0"/>
                <a:cs typeface="Segoe UI" pitchFamily="34" charset="0"/>
              </a:rPr>
              <a:t>Git</a:t>
            </a:r>
            <a:r>
              <a:rPr lang="en-US" sz="1200" b="0" i="0" kern="1200" dirty="0">
                <a:solidFill>
                  <a:schemeClr val="tx1"/>
                </a:solidFill>
                <a:effectLst/>
                <a:latin typeface="Segoe UI" pitchFamily="34" charset="0"/>
                <a:ea typeface="Segoe UI" pitchFamily="34" charset="0"/>
                <a:cs typeface="Segoe UI" pitchFamily="34" charset="0"/>
              </a:rPr>
              <a:t> client (including </a:t>
            </a:r>
            <a:r>
              <a:rPr lang="en-US" sz="1200" b="0" i="0" kern="1200" dirty="0" err="1">
                <a:solidFill>
                  <a:schemeClr val="tx1"/>
                </a:solidFill>
                <a:effectLst/>
                <a:latin typeface="Segoe UI" pitchFamily="34" charset="0"/>
                <a:ea typeface="Segoe UI" pitchFamily="34" charset="0"/>
                <a:cs typeface="Segoe UI" pitchFamily="34" charset="0"/>
              </a:rPr>
              <a:t>Xcode</a:t>
            </a:r>
            <a:r>
              <a:rPr lang="en-US" sz="1200" b="0" i="0" kern="1200" dirty="0">
                <a:solidFill>
                  <a:schemeClr val="tx1"/>
                </a:solidFill>
                <a:effectLst/>
                <a:latin typeface="Segoe UI" pitchFamily="34" charset="0"/>
                <a:ea typeface="Segoe UI" pitchFamily="34" charset="0"/>
                <a:cs typeface="Segoe UI" pitchFamily="34" charset="0"/>
              </a:rPr>
              <a:t>). Java teams can access code and work items through free plugins for Eclipse and IntelliJ – and run continuous integration builds based on </a:t>
            </a:r>
            <a:r>
              <a:rPr lang="en-US" sz="1200" b="0" i="0" kern="1200" dirty="0" err="1">
                <a:solidFill>
                  <a:schemeClr val="tx1"/>
                </a:solidFill>
                <a:effectLst/>
                <a:latin typeface="Segoe UI" pitchFamily="34" charset="0"/>
                <a:ea typeface="Segoe UI" pitchFamily="34" charset="0"/>
                <a:cs typeface="Segoe UI" pitchFamily="34" charset="0"/>
              </a:rPr>
              <a:t>config</a:t>
            </a:r>
            <a:r>
              <a:rPr lang="en-US" sz="1200" b="0" i="0" kern="1200" dirty="0">
                <a:solidFill>
                  <a:schemeClr val="tx1"/>
                </a:solidFill>
                <a:effectLst/>
                <a:latin typeface="Segoe UI" pitchFamily="34" charset="0"/>
                <a:ea typeface="Segoe UI" pitchFamily="34" charset="0"/>
                <a:cs typeface="Segoe UI" pitchFamily="34" charset="0"/>
              </a:rPr>
              <a:t> files from Ant or Maven.</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We make it easy to integrate your custom tool or third-party service with Visual Studio Team Services using open standards like REST APIs and OAuth 2.0. We also support a set of ready-made integrations that can be easily configured from your account dashboard.</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Built on the enterprise-grade infrastructure of Microsoft Azure, and backed by a 99.9% SLA, your data can be stored in local datacenters to increase performance and safeguard compliance. Support for Azure Active Directory (AAD) makes it easy to manage entire organizations.</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Make sure your code can stay up and running with cloud-based load testing. Generate tests from regions around the world to simulate the scale of hundreds of thousands of users.</a:t>
            </a:r>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002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4272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r>
              <a:rPr lang="en-US" dirty="0"/>
              <a:t>&lt;include summary of screen text as it may be hard to read in Participant Guide&gt;</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a:t>
            </a:r>
            <a:r>
              <a:rPr lang="en-US" baseline="0" dirty="0"/>
              <a:t> how to:</a:t>
            </a:r>
          </a:p>
          <a:p>
            <a:pPr marL="171450" indent="-171450">
              <a:buFont typeface="Arial" panose="020B0604020202020204" pitchFamily="34" charset="0"/>
              <a:buChar char="•"/>
            </a:pPr>
            <a:r>
              <a:rPr lang="en-GB" baseline="0" dirty="0"/>
              <a:t>Implement a thorough testing plan for cloud applications.</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37</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Implement a thorough</a:t>
            </a:r>
            <a:r>
              <a:rPr lang="en-US" baseline="0" dirty="0"/>
              <a:t> testing plan for </a:t>
            </a:r>
            <a:r>
              <a:rPr lang="en-US" baseline="0"/>
              <a:t>cloud applications</a:t>
            </a:r>
            <a:r>
              <a:rPr lang="en-US"/>
              <a:t>.</a:t>
            </a:r>
            <a:endParaRPr lang="en-US" dirty="0"/>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t>Early quality indicator. </a:t>
            </a:r>
            <a:r>
              <a:rPr lang="en-US" dirty="0"/>
              <a:t>Automated tests that run after every build of the source code provide early feedback about possible</a:t>
            </a:r>
          </a:p>
          <a:p>
            <a:r>
              <a:rPr lang="en-US" dirty="0"/>
              <a:t>quality issues in the product. For example, if a test that has historically executed successfully suddenly fails, a code change might</a:t>
            </a:r>
          </a:p>
          <a:p>
            <a:r>
              <a:rPr lang="en-US" dirty="0"/>
              <a:t>be the cause. Finding out about potential defects in existing functionality quickly is paramount to keep the quality of the product</a:t>
            </a:r>
          </a:p>
          <a:p>
            <a:r>
              <a:rPr lang="en-US" dirty="0"/>
              <a:t>high and reduce the cost of fixing the problem.</a:t>
            </a:r>
          </a:p>
          <a:p>
            <a:endParaRPr lang="en-US" dirty="0"/>
          </a:p>
          <a:p>
            <a:r>
              <a:rPr lang="en-US" b="1" dirty="0"/>
              <a:t>Time to market. </a:t>
            </a:r>
            <a:r>
              <a:rPr lang="en-US" dirty="0"/>
              <a:t>By automating routine tasks such as manual regression tests, a team can ship software sooner and achieve or</a:t>
            </a:r>
          </a:p>
          <a:p>
            <a:r>
              <a:rPr lang="en-US" dirty="0"/>
              <a:t>maintain competitive advantage through increased efficiencies. Tests that execute in minutes could take a human being an order</a:t>
            </a:r>
          </a:p>
          <a:p>
            <a:r>
              <a:rPr lang="en-US" dirty="0"/>
              <a:t>of magnitude more to execute. Additionally, automated tests are not prone to human error and execute the same way every</a:t>
            </a:r>
          </a:p>
          <a:p>
            <a:r>
              <a:rPr lang="en-US" dirty="0"/>
              <a:t>time they are run.</a:t>
            </a:r>
          </a:p>
          <a:p>
            <a:endParaRPr lang="en-US" dirty="0"/>
          </a:p>
          <a:p>
            <a:r>
              <a:rPr lang="en-US" b="1" dirty="0"/>
              <a:t>Write once, run anywhere. </a:t>
            </a:r>
            <a:r>
              <a:rPr lang="en-US" dirty="0"/>
              <a:t>Automated tests can run repeatedly with different configurations. For example, the same test can</a:t>
            </a:r>
          </a:p>
          <a:p>
            <a:r>
              <a:rPr lang="en-US" dirty="0"/>
              <a:t>validate different combinations of web browser and operating system for greater coverage of your test matrix. Running</a:t>
            </a:r>
          </a:p>
          <a:p>
            <a:r>
              <a:rPr lang="en-US" dirty="0"/>
              <a:t>automation many times in production (or equivalent) also implements a type of monitor for availability metrics.</a:t>
            </a:r>
          </a:p>
          <a:p>
            <a:endParaRPr lang="en-US" dirty="0"/>
          </a:p>
          <a:p>
            <a:r>
              <a:rPr lang="en-US" b="1" dirty="0"/>
              <a:t>Accurate validation. </a:t>
            </a:r>
            <a:r>
              <a:rPr lang="en-US" dirty="0"/>
              <a:t>A test might be easy to execute or automate, but validating the results of the test could be time consuming.</a:t>
            </a:r>
          </a:p>
          <a:p>
            <a:r>
              <a:rPr lang="en-US" dirty="0"/>
              <a:t>Consider an accounting system that does complex calculations then generates a spreadsheet of results. A human might have</a:t>
            </a:r>
          </a:p>
          <a:p>
            <a:r>
              <a:rPr lang="en-US" dirty="0"/>
              <a:t>difficulty validating a result in a sea of numbers but automated validation might take a fraction of a second.</a:t>
            </a:r>
          </a:p>
          <a:p>
            <a:endParaRPr lang="en-US" dirty="0"/>
          </a:p>
          <a:p>
            <a:r>
              <a:rPr lang="en-US" b="1" dirty="0"/>
              <a:t>Validate difficult scenarios. </a:t>
            </a:r>
            <a:r>
              <a:rPr lang="en-US" dirty="0"/>
              <a:t>Attempting to validate the scalability of a SaaS product without automation is extremely difficult.</a:t>
            </a:r>
          </a:p>
          <a:p>
            <a:r>
              <a:rPr lang="en-US" dirty="0"/>
              <a:t>How can you simulate thousands of simultaneous accesses to the product to find the realistic point of failure? Test automation</a:t>
            </a:r>
          </a:p>
          <a:p>
            <a:r>
              <a:rPr lang="en-US" dirty="0"/>
              <a:t>helps solve this by simulating many users accessing the software simultaneously, or over a lengthy period.</a:t>
            </a:r>
          </a:p>
          <a:p>
            <a:endParaRPr lang="en-US" dirty="0"/>
          </a:p>
          <a:p>
            <a:r>
              <a:rPr lang="en-US" b="1" dirty="0"/>
              <a:t>Clean architecture. </a:t>
            </a:r>
            <a:r>
              <a:rPr lang="en-US" dirty="0"/>
              <a:t>Building test automation (and thinking “test first”) helps produce a clean software architecture. By building</a:t>
            </a:r>
          </a:p>
          <a:p>
            <a:r>
              <a:rPr lang="en-US" dirty="0"/>
              <a:t>testability into the design so that automated tests can call the right APIs to execute positive and negative paths, the architecture</a:t>
            </a:r>
          </a:p>
          <a:p>
            <a:r>
              <a:rPr lang="en-US" dirty="0"/>
              <a:t>inherently is more decoupled and has cleaner interfaces than if API level tests were never considered.</a:t>
            </a:r>
          </a:p>
          <a:p>
            <a:endParaRPr lang="en-US" dirty="0"/>
          </a:p>
          <a:p>
            <a:r>
              <a:rPr lang="en-US" b="1" dirty="0"/>
              <a:t>Confirm product coverage. </a:t>
            </a:r>
            <a:r>
              <a:rPr lang="en-US" dirty="0"/>
              <a:t>Running automated tests at a regular cadence helps indicate how much of the code/product is</a:t>
            </a:r>
          </a:p>
          <a:p>
            <a:r>
              <a:rPr lang="en-US" dirty="0"/>
              <a:t>tested. Without automation in place, it’s difficult to obtain this data. Regular test automation runs compute code coverage and</a:t>
            </a:r>
          </a:p>
          <a:p>
            <a:r>
              <a:rPr lang="en-US" dirty="0"/>
              <a:t>provides feedback on where additional tests are needed. The coverage percentage should increase over time, providing</a:t>
            </a:r>
          </a:p>
          <a:p>
            <a:r>
              <a:rPr lang="en-US" dirty="0"/>
              <a:t>incremental confidence that regressions are minimized.</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1085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t>Return on investment. </a:t>
            </a:r>
            <a:r>
              <a:rPr lang="en-US" dirty="0"/>
              <a:t>For any suite of tests being considered for automation, determine how much effort it will take to develop</a:t>
            </a:r>
          </a:p>
          <a:p>
            <a:r>
              <a:rPr lang="en-US" dirty="0"/>
              <a:t>and maintain the test vs. the amount of effort involved in executing the test case manually. If the test case is not executed</a:t>
            </a:r>
          </a:p>
          <a:p>
            <a:r>
              <a:rPr lang="en-US" dirty="0"/>
              <a:t>frequently or requires some heavy configuration to automate, the effort expended in implementation might not be worthwhile.</a:t>
            </a:r>
          </a:p>
          <a:p>
            <a:r>
              <a:rPr lang="en-US" dirty="0"/>
              <a:t>Additionally, if the automated tests touch an area of the product that is under heavy development, the amount of maintenance</a:t>
            </a:r>
          </a:p>
          <a:p>
            <a:r>
              <a:rPr lang="en-US" dirty="0"/>
              <a:t>required to keep the test passing might not be warranted.</a:t>
            </a:r>
          </a:p>
          <a:p>
            <a:endParaRPr lang="en-US" dirty="0"/>
          </a:p>
          <a:p>
            <a:r>
              <a:rPr lang="en-US" b="1" dirty="0"/>
              <a:t>Stable legacy components. </a:t>
            </a:r>
            <a:r>
              <a:rPr lang="en-US" dirty="0"/>
              <a:t>Some teams initiate a project to reduce technical debt and add automation to older parts of the</a:t>
            </a:r>
          </a:p>
          <a:p>
            <a:r>
              <a:rPr lang="en-US" dirty="0"/>
              <a:t>product. Even though this practice can be useful when that part of the product is under heavy churn, automating a stable</a:t>
            </a:r>
          </a:p>
          <a:p>
            <a:r>
              <a:rPr lang="en-US" dirty="0"/>
              <a:t>component that does not undergo frequent change is likely not worthwhile.</a:t>
            </a:r>
          </a:p>
          <a:p>
            <a:endParaRPr lang="en-US" dirty="0"/>
          </a:p>
          <a:p>
            <a:r>
              <a:rPr lang="en-US" b="1" dirty="0"/>
              <a:t>Diagnosing test failures. </a:t>
            </a:r>
            <a:r>
              <a:rPr lang="en-US" dirty="0"/>
              <a:t>The pass/fail state of a test provides valuable data on quality. In the case of a failure, however,</a:t>
            </a:r>
          </a:p>
          <a:p>
            <a:r>
              <a:rPr lang="en-US" dirty="0"/>
              <a:t>engineers need to identify root cause as quickly as possible, so keep automated tests as granular and cohesive as possible, and</a:t>
            </a:r>
          </a:p>
          <a:p>
            <a:r>
              <a:rPr lang="en-US" dirty="0"/>
              <a:t>implement a solid product logging strategy.</a:t>
            </a:r>
          </a:p>
          <a:p>
            <a:endParaRPr lang="en-US" dirty="0"/>
          </a:p>
          <a:p>
            <a:r>
              <a:rPr lang="en-US" b="1" dirty="0"/>
              <a:t>Test automation requires technical skills. </a:t>
            </a:r>
            <a:r>
              <a:rPr lang="en-US" dirty="0"/>
              <a:t>Not everyone has the skill set to implement test automation. While UI automation is</a:t>
            </a:r>
          </a:p>
          <a:p>
            <a:r>
              <a:rPr lang="en-US" dirty="0"/>
              <a:t>accessible to those without a development skill set, it is a brittle form of automation, particularly if the product is changing</a:t>
            </a:r>
          </a:p>
          <a:p>
            <a:r>
              <a:rPr lang="en-US" dirty="0"/>
              <a:t>regularly. Use UI automation strategically. API level automation is more robust, but requires development skills to implement. Do</a:t>
            </a:r>
          </a:p>
          <a:p>
            <a:r>
              <a:rPr lang="en-US" dirty="0"/>
              <a:t>not discount the training required, investigation into a suitable test framework, and the necessary infrastructure investments,</a:t>
            </a:r>
          </a:p>
          <a:p>
            <a:r>
              <a:rPr lang="en-US" dirty="0"/>
              <a:t>such as a QA structure in version control.</a:t>
            </a:r>
          </a:p>
          <a:p>
            <a:endParaRPr lang="en-US" dirty="0"/>
          </a:p>
          <a:p>
            <a:r>
              <a:rPr lang="en-US" b="1" dirty="0"/>
              <a:t>Developer automation. </a:t>
            </a:r>
            <a:r>
              <a:rPr lang="en-US" dirty="0"/>
              <a:t>Generally, "test automation" refers to integration and functional tests. Unit tests, however, are also</a:t>
            </a:r>
          </a:p>
          <a:p>
            <a:r>
              <a:rPr lang="en-US" dirty="0"/>
              <a:t>classified as automated tests. Unit tests should be viewed as a mandatory task for all layers beneath the UI.</a:t>
            </a:r>
          </a:p>
          <a:p>
            <a:endParaRPr lang="en-US" dirty="0"/>
          </a:p>
          <a:p>
            <a:r>
              <a:rPr lang="en-US" b="1" dirty="0"/>
              <a:t>Test automation does not supplant testers. </a:t>
            </a:r>
            <a:r>
              <a:rPr lang="en-US" dirty="0"/>
              <a:t>Although test automation has many benefits, it does not detect all problems. An</a:t>
            </a:r>
          </a:p>
          <a:p>
            <a:r>
              <a:rPr lang="en-US" dirty="0"/>
              <a:t>automated test has no idea how usable a product is, for example. Exploratory testing is still a best practice.</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22487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t>Commitment and expectations are set. </a:t>
            </a:r>
            <a:r>
              <a:rPr lang="en-US" dirty="0"/>
              <a:t>Automation is not implemented in a day. There has to be a commitment in place from</a:t>
            </a:r>
          </a:p>
          <a:p>
            <a:r>
              <a:rPr lang="en-US" dirty="0"/>
              <a:t>leadership and engineers that automated tests are a priority for the team and their implementation is part of the "done"</a:t>
            </a:r>
          </a:p>
          <a:p>
            <a:r>
              <a:rPr lang="en-US" dirty="0"/>
              <a:t>definition of an iteration or milestone. It is expected that automation requires a time and cost investment and that there is a</a:t>
            </a:r>
          </a:p>
          <a:p>
            <a:r>
              <a:rPr lang="en-US" dirty="0"/>
              <a:t>significant learning curve and barrier to becoming productive. The team understands the reasons for test automation and buys in</a:t>
            </a:r>
          </a:p>
          <a:p>
            <a:r>
              <a:rPr lang="en-US" dirty="0"/>
              <a:t>to the return on investment (ROI), dedicating time and resources towards its success.</a:t>
            </a:r>
          </a:p>
          <a:p>
            <a:endParaRPr lang="en-US" dirty="0"/>
          </a:p>
          <a:p>
            <a:r>
              <a:rPr lang="en-US" b="1" dirty="0"/>
              <a:t>Automated build passes regularly. </a:t>
            </a:r>
            <a:r>
              <a:rPr lang="en-US" dirty="0"/>
              <a:t>A precursor to automated tests is an automated build. The automated build provides the first</a:t>
            </a:r>
          </a:p>
          <a:p>
            <a:r>
              <a:rPr lang="en-US" dirty="0"/>
              <a:t>feedback to quality — the product must build successfully in a deployable state. To automate the entire build/deploy/test cycle,</a:t>
            </a:r>
          </a:p>
          <a:p>
            <a:r>
              <a:rPr lang="en-US" dirty="0"/>
              <a:t>it starts with the build. After that, consider automated deployment and tests. Ideally, continuous integration is in place, but a</a:t>
            </a:r>
          </a:p>
          <a:p>
            <a:r>
              <a:rPr lang="en-US" dirty="0"/>
              <a:t>nightly build is a reasonable place to begin.</a:t>
            </a:r>
          </a:p>
          <a:p>
            <a:endParaRPr lang="en-US" dirty="0"/>
          </a:p>
          <a:p>
            <a:r>
              <a:rPr lang="en-US" b="1" dirty="0"/>
              <a:t>Test strategy in place. </a:t>
            </a:r>
            <a:r>
              <a:rPr lang="en-US" dirty="0"/>
              <a:t>Create a general strategy for how to attack test automation. For example, what pieces of the product and</a:t>
            </a:r>
          </a:p>
          <a:p>
            <a:r>
              <a:rPr lang="en-US" dirty="0"/>
              <a:t>architecture are highest priority and why? What is the automation target coverage and goals/timeline for additions? Will</a:t>
            </a:r>
          </a:p>
          <a:p>
            <a:r>
              <a:rPr lang="en-US" dirty="0"/>
              <a:t>automation cover functional issues as well as customer experience and business requirements? What areas should be tested</a:t>
            </a:r>
          </a:p>
          <a:p>
            <a:r>
              <a:rPr lang="en-US" dirty="0"/>
              <a:t>using exploratory testing? Who is responsible for automation? Is it shared between a developer (unit tests) and QA engineer</a:t>
            </a:r>
          </a:p>
          <a:p>
            <a:r>
              <a:rPr lang="en-US" dirty="0"/>
              <a:t>(integration)? Will tests be automated using a UI-driven (record-and-click) approach or (ideally) API-level tests? Is the appropriate</a:t>
            </a:r>
          </a:p>
          <a:p>
            <a:r>
              <a:rPr lang="en-US" dirty="0"/>
              <a:t>team and skillset in place to accomplish the testing? What tools are being used to help with test automation? What is the</a:t>
            </a:r>
          </a:p>
          <a:p>
            <a:r>
              <a:rPr lang="en-US" dirty="0"/>
              <a:t>definition of success for automation? What is "just enough" test automation? Can we determine the hot areas of the product</a:t>
            </a:r>
          </a:p>
          <a:p>
            <a:r>
              <a:rPr lang="en-US" dirty="0"/>
              <a:t>where problems occur more frequently? How?</a:t>
            </a:r>
          </a:p>
          <a:p>
            <a:endParaRPr lang="en-US" dirty="0"/>
          </a:p>
          <a:p>
            <a:r>
              <a:rPr lang="en-US" b="1" dirty="0"/>
              <a:t>Build testability into architecture and design. </a:t>
            </a:r>
            <a:r>
              <a:rPr lang="en-US" dirty="0"/>
              <a:t>It is difficult to write effective, quick, and reliable automated tests without a</a:t>
            </a:r>
          </a:p>
          <a:p>
            <a:r>
              <a:rPr lang="en-US" dirty="0"/>
              <a:t>software architecture or design that is testable. This concept implies that the right hooks are exposed for automation and that</a:t>
            </a:r>
          </a:p>
          <a:p>
            <a:r>
              <a:rPr lang="en-US" dirty="0"/>
              <a:t>components are small, communicate with a defined protocol, and do one thing (single responsibility). A tightly coupled</a:t>
            </a:r>
          </a:p>
          <a:p>
            <a:r>
              <a:rPr lang="en-US" dirty="0"/>
              <a:t>architecture without clean layers (for example, business logic in the UI) is difficult to test using automation. Some refactoring of</a:t>
            </a:r>
          </a:p>
          <a:p>
            <a:r>
              <a:rPr lang="en-US" dirty="0"/>
              <a:t>the code might be beneficial before creating automated tests.</a:t>
            </a:r>
          </a:p>
          <a:p>
            <a:endParaRPr lang="en-US" dirty="0"/>
          </a:p>
          <a:p>
            <a:r>
              <a:rPr lang="en-US" b="1" dirty="0"/>
              <a:t>Test framework vision and ownership. </a:t>
            </a:r>
            <a:r>
              <a:rPr lang="en-US" dirty="0"/>
              <a:t>Whether starting with an off-the-shelf test framework or the team is organically building</a:t>
            </a:r>
          </a:p>
          <a:p>
            <a:r>
              <a:rPr lang="en-US" dirty="0"/>
              <a:t>one, the framework needs someone responsible and accountable for its creation and maintenance, such as a test architect. </a:t>
            </a:r>
          </a:p>
          <a:p>
            <a:r>
              <a:rPr lang="en-US" dirty="0"/>
              <a:t>This</a:t>
            </a:r>
            <a:r>
              <a:rPr lang="en-US" baseline="0" dirty="0"/>
              <a:t> person </a:t>
            </a:r>
            <a:r>
              <a:rPr lang="en-US" dirty="0"/>
              <a:t>sets the standards for the creation of tests, in the same way an architect or development leader establishes a coding</a:t>
            </a:r>
          </a:p>
          <a:p>
            <a:r>
              <a:rPr lang="en-US" dirty="0"/>
              <a:t>standard for the development team. Shared functionality across tests (such as login routines) must be thought out.</a:t>
            </a:r>
          </a:p>
          <a:p>
            <a:endParaRPr lang="en-US" dirty="0"/>
          </a:p>
          <a:p>
            <a:r>
              <a:rPr lang="en-US" b="1" dirty="0"/>
              <a:t>Core infrastructure (e.g. logging and reporting) in place. </a:t>
            </a:r>
            <a:r>
              <a:rPr lang="en-US" dirty="0"/>
              <a:t>To get the most out of test automation, put a common logging and</a:t>
            </a:r>
          </a:p>
          <a:p>
            <a:r>
              <a:rPr lang="en-US" dirty="0"/>
              <a:t>tracing system in place so that product failures can be diagnosed quickly, increasing the ROI of the automation. Additionally,</a:t>
            </a:r>
          </a:p>
          <a:p>
            <a:r>
              <a:rPr lang="en-US" dirty="0"/>
              <a:t>automated tests driven by an orchestration engine (like TFS) have clear and rapid visibility into the existing progress or outcome</a:t>
            </a:r>
          </a:p>
          <a:p>
            <a:r>
              <a:rPr lang="en-US" dirty="0"/>
              <a:t>of test runs, including pass/fail rates and drill-down on test failures.</a:t>
            </a:r>
          </a:p>
          <a:p>
            <a:endParaRPr lang="en-US" dirty="0"/>
          </a:p>
          <a:p>
            <a:r>
              <a:rPr lang="en-US" b="1" dirty="0"/>
              <a:t>Test cases exist to create a starting point. </a:t>
            </a:r>
            <a:r>
              <a:rPr lang="en-US" dirty="0"/>
              <a:t>Have an understanding of which automated tests will provide the largest return on</a:t>
            </a:r>
          </a:p>
          <a:p>
            <a:r>
              <a:rPr lang="en-US" dirty="0"/>
              <a:t>investment. The steps required to execute those tests in a manual fashion should be documented as test cases in a test case</a:t>
            </a:r>
          </a:p>
          <a:p>
            <a:r>
              <a:rPr lang="en-US" dirty="0"/>
              <a:t>management system. The engineer implementing the test can use the test case to achieve basic understanding of the scenario to</a:t>
            </a:r>
          </a:p>
          <a:p>
            <a:r>
              <a:rPr lang="en-US" dirty="0"/>
              <a:t>be automated. In addition to having test cases as a baseline, test cases are classified in priority buckets (e.g. P0, P1, P2…) so that</a:t>
            </a:r>
          </a:p>
          <a:p>
            <a:r>
              <a:rPr lang="en-US" dirty="0"/>
              <a:t>the highest ROI test cases are automated first.</a:t>
            </a:r>
          </a:p>
          <a:p>
            <a:endParaRPr lang="en-US" dirty="0"/>
          </a:p>
          <a:p>
            <a:r>
              <a:rPr lang="en-US" b="1" dirty="0"/>
              <a:t>Representative test data available. </a:t>
            </a:r>
            <a:r>
              <a:rPr lang="en-US" dirty="0"/>
              <a:t>Automated tests should operate as realistically as possible. Securing real customer data to</a:t>
            </a:r>
          </a:p>
          <a:p>
            <a:r>
              <a:rPr lang="en-US" dirty="0"/>
              <a:t>execute against is recommended to validate real-world scenarios.</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8256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t>Test environments in place. </a:t>
            </a:r>
            <a:r>
              <a:rPr lang="en-US" dirty="0"/>
              <a:t>Automation should execute in a known-good and maintained test environment. Many teams are</a:t>
            </a:r>
          </a:p>
          <a:p>
            <a:r>
              <a:rPr lang="en-US" dirty="0"/>
              <a:t>moving their infrastructure and virtualized environments to the cloud (like Azure or Amazon Web Services). Have a plan in place</a:t>
            </a:r>
          </a:p>
          <a:p>
            <a:r>
              <a:rPr lang="en-US" dirty="0"/>
              <a:t>for what environments are required, and managing those environments with respect to known-good snapshots and the</a:t>
            </a:r>
          </a:p>
          <a:p>
            <a:r>
              <a:rPr lang="en-US" dirty="0"/>
              <a:t>automated tests.</a:t>
            </a:r>
          </a:p>
          <a:p>
            <a:endParaRPr lang="en-US" dirty="0"/>
          </a:p>
          <a:p>
            <a:r>
              <a:rPr lang="en-US" b="1" dirty="0"/>
              <a:t>Automated deployment scripts created. </a:t>
            </a:r>
            <a:r>
              <a:rPr lang="en-US" dirty="0"/>
              <a:t>The next logical step after automating the build is automating deployment of the</a:t>
            </a:r>
          </a:p>
          <a:p>
            <a:r>
              <a:rPr lang="en-US" dirty="0"/>
              <a:t>application to the appropriate environments. A hands-off deployment process sets up the appropriate environment</a:t>
            </a:r>
          </a:p>
          <a:p>
            <a:r>
              <a:rPr lang="en-US" dirty="0"/>
              <a:t>automatically for tests to execute.</a:t>
            </a:r>
          </a:p>
          <a:p>
            <a:endParaRPr lang="en-US" dirty="0"/>
          </a:p>
          <a:p>
            <a:r>
              <a:rPr lang="en-US" b="1" dirty="0"/>
              <a:t>Automated tests automatically invoked via orchestration. </a:t>
            </a:r>
            <a:r>
              <a:rPr lang="en-US" dirty="0"/>
              <a:t>Avoid relying on the team to start an automation run - the execution</a:t>
            </a:r>
          </a:p>
          <a:p>
            <a:r>
              <a:rPr lang="en-US" dirty="0"/>
              <a:t>of automated tests should happen automatically as part of the build/deploy/test process.</a:t>
            </a:r>
          </a:p>
          <a:p>
            <a:endParaRPr lang="en-US" dirty="0"/>
          </a:p>
          <a:p>
            <a:r>
              <a:rPr lang="en-US" b="1" dirty="0"/>
              <a:t>Code coverage results visible. </a:t>
            </a:r>
            <a:r>
              <a:rPr lang="en-US" dirty="0"/>
              <a:t>As part of automated test execution, consider measuring the code coverage. The feedback that</a:t>
            </a:r>
          </a:p>
          <a:p>
            <a:r>
              <a:rPr lang="en-US" dirty="0"/>
              <a:t>code coverage provides influences the decision on what further areas of the application require automation. Although code</a:t>
            </a:r>
          </a:p>
          <a:p>
            <a:r>
              <a:rPr lang="en-US" dirty="0"/>
              <a:t>coverage percentages are less useful than the specific blocks that are touched, specifying a target number for teams to hit</a:t>
            </a:r>
          </a:p>
          <a:p>
            <a:r>
              <a:rPr lang="en-US" dirty="0"/>
              <a:t>provides a natural goal to ensure wide automation coverage.</a:t>
            </a:r>
          </a:p>
          <a:p>
            <a:endParaRPr lang="en-US" dirty="0"/>
          </a:p>
          <a:p>
            <a:r>
              <a:rPr lang="en-US" b="1" dirty="0"/>
              <a:t>Consider testing in production. </a:t>
            </a:r>
            <a:r>
              <a:rPr lang="en-US" dirty="0"/>
              <a:t>"Testing in production" involves monitoring and injecting certain scenarios during periods of light</a:t>
            </a:r>
          </a:p>
          <a:p>
            <a:r>
              <a:rPr lang="en-US" dirty="0"/>
              <a:t>usage against production systems and detecting, diagnosing and repairing issues as they arise. While not a requirement to get</a:t>
            </a:r>
          </a:p>
          <a:p>
            <a:r>
              <a:rPr lang="en-US" dirty="0"/>
              <a:t>started in automation, the close monitoring of even test environments can make diagnosing failures much more efficient. Here, </a:t>
            </a:r>
          </a:p>
          <a:p>
            <a:r>
              <a:rPr lang="en-US" dirty="0"/>
              <a:t>monitoring using tools like New Relic is the key — determining when there is a problem is quick and production logs provide</a:t>
            </a:r>
          </a:p>
          <a:p>
            <a:r>
              <a:rPr lang="en-US" dirty="0"/>
              <a:t>history on what happened.</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7326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t>Unit testing. </a:t>
            </a:r>
            <a:r>
              <a:rPr lang="en-US" dirty="0"/>
              <a:t>Unit Tests provide validation at the unit or method level. These tests are designed to help ensure small amount and</a:t>
            </a:r>
          </a:p>
          <a:p>
            <a:r>
              <a:rPr lang="en-US" dirty="0"/>
              <a:t>isolated code perform as expected.</a:t>
            </a:r>
          </a:p>
          <a:p>
            <a:endParaRPr lang="en-US" dirty="0"/>
          </a:p>
          <a:p>
            <a:r>
              <a:rPr lang="en-US" b="1" dirty="0"/>
              <a:t>Functional testing. </a:t>
            </a:r>
            <a:r>
              <a:rPr lang="en-US" dirty="0"/>
              <a:t>These tests are used to validate functional requirements that can be verified with UI tests, API tests, etc.</a:t>
            </a:r>
          </a:p>
          <a:p>
            <a:endParaRPr lang="en-US" dirty="0"/>
          </a:p>
          <a:p>
            <a:r>
              <a:rPr lang="en-US" b="1" dirty="0"/>
              <a:t>Integration testing. </a:t>
            </a:r>
            <a:r>
              <a:rPr lang="en-US" dirty="0"/>
              <a:t>These tests are used to validate that components function properly when integrated with other components.</a:t>
            </a:r>
          </a:p>
          <a:p>
            <a:r>
              <a:rPr lang="en-US" dirty="0"/>
              <a:t>This can involve UI tests as well.</a:t>
            </a:r>
          </a:p>
          <a:p>
            <a:endParaRPr lang="en-US" dirty="0"/>
          </a:p>
          <a:p>
            <a:r>
              <a:rPr lang="en-US" b="1" dirty="0"/>
              <a:t>End to end scenario testing. </a:t>
            </a:r>
            <a:r>
              <a:rPr lang="en-US" dirty="0"/>
              <a:t>Scenario testing verifies the functionality through the system from the start to completion.</a:t>
            </a:r>
          </a:p>
          <a:p>
            <a:endParaRPr lang="en-US" dirty="0"/>
          </a:p>
          <a:p>
            <a:r>
              <a:rPr lang="en-US" b="1" dirty="0"/>
              <a:t>Performance / load testing. </a:t>
            </a:r>
            <a:r>
              <a:rPr lang="en-US" dirty="0"/>
              <a:t>These tests help ensure the SUT can perform within a timeframe and/or function when the system</a:t>
            </a:r>
          </a:p>
          <a:p>
            <a:r>
              <a:rPr lang="en-US" dirty="0"/>
              <a:t>under heavier user loads to meet non-functional requirements (NFR) such as response time of a web page.</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89084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Build</a:t>
            </a:r>
            <a:r>
              <a:rPr lang="en-US" baseline="0" dirty="0"/>
              <a:t> quality based on tests</a:t>
            </a:r>
          </a:p>
          <a:p>
            <a:pPr marL="628650" lvl="1" indent="-171450">
              <a:buFont typeface="Arial" panose="020B0604020202020204" pitchFamily="34" charset="0"/>
              <a:buChar char="•"/>
            </a:pPr>
            <a:r>
              <a:rPr lang="en-US" baseline="0" dirty="0"/>
              <a:t>What is our confidence in shipping this release?</a:t>
            </a:r>
          </a:p>
          <a:p>
            <a:pPr marL="628650" lvl="1" indent="-171450">
              <a:buFont typeface="Arial" panose="020B0604020202020204" pitchFamily="34" charset="0"/>
              <a:buChar char="•"/>
            </a:pPr>
            <a:r>
              <a:rPr lang="en-US" baseline="0" dirty="0"/>
              <a:t>Has anything broken with the most recent code changes?</a:t>
            </a:r>
          </a:p>
          <a:p>
            <a:pPr marL="628650" lvl="1" indent="-171450">
              <a:buFont typeface="Arial" panose="020B0604020202020204" pitchFamily="34" charset="0"/>
              <a:buChar char="•"/>
            </a:pPr>
            <a:r>
              <a:rPr lang="en-US" baseline="0" dirty="0"/>
              <a:t>Have we executed enough regression tests successfully to be ready for this release?</a:t>
            </a:r>
          </a:p>
          <a:p>
            <a:pPr marL="171450" indent="-171450">
              <a:buFont typeface="Arial" panose="020B0604020202020204" pitchFamily="34" charset="0"/>
              <a:buChar char="•"/>
            </a:pPr>
            <a:r>
              <a:rPr lang="en-US" baseline="0" dirty="0"/>
              <a:t>Build quality based on bugs</a:t>
            </a:r>
          </a:p>
          <a:p>
            <a:pPr marL="628650" lvl="1" indent="-171450">
              <a:buFont typeface="Arial" panose="020B0604020202020204" pitchFamily="34" charset="0"/>
              <a:buChar char="•"/>
            </a:pPr>
            <a:r>
              <a:rPr lang="en-US" baseline="0" dirty="0"/>
              <a:t>Are we ready to release the product?</a:t>
            </a:r>
          </a:p>
          <a:p>
            <a:pPr marL="628650" lvl="1" indent="-171450">
              <a:buFont typeface="Arial" panose="020B0604020202020204" pitchFamily="34" charset="0"/>
              <a:buChar char="•"/>
            </a:pPr>
            <a:r>
              <a:rPr lang="en-US" baseline="0" dirty="0"/>
              <a:t>Should we focus on improving quality vs. adding new functionality?</a:t>
            </a:r>
          </a:p>
          <a:p>
            <a:pPr marL="628650" lvl="1" indent="-171450">
              <a:buFont typeface="Arial" panose="020B0604020202020204" pitchFamily="34" charset="0"/>
              <a:buChar char="•"/>
            </a:pPr>
            <a:r>
              <a:rPr lang="en-US" baseline="0" dirty="0"/>
              <a:t>What types of bugs are our greatest enemy?</a:t>
            </a:r>
          </a:p>
          <a:p>
            <a:pPr marL="171450" indent="-171450">
              <a:buFont typeface="Arial" panose="020B0604020202020204" pitchFamily="34" charset="0"/>
              <a:buChar char="•"/>
            </a:pPr>
            <a:r>
              <a:rPr lang="en-US" baseline="0" dirty="0"/>
              <a:t>Code coverage and metrics</a:t>
            </a:r>
          </a:p>
          <a:p>
            <a:pPr marL="628650" lvl="1" indent="-171450">
              <a:buFont typeface="Arial" panose="020B0604020202020204" pitchFamily="34" charset="0"/>
              <a:buChar char="•"/>
            </a:pPr>
            <a:r>
              <a:rPr lang="en-US" baseline="0" dirty="0"/>
              <a:t>How complex is our code to maintain?</a:t>
            </a:r>
          </a:p>
          <a:p>
            <a:pPr marL="628650" lvl="1" indent="-171450">
              <a:buFont typeface="Arial" panose="020B0604020202020204" pitchFamily="34" charset="0"/>
              <a:buChar char="•"/>
            </a:pPr>
            <a:r>
              <a:rPr lang="en-US" baseline="0" dirty="0"/>
              <a:t>How thorough is our test coverage?</a:t>
            </a:r>
          </a:p>
          <a:p>
            <a:pPr marL="628650" lvl="1" indent="-171450">
              <a:buFont typeface="Arial" panose="020B0604020202020204" pitchFamily="34" charset="0"/>
              <a:buChar char="•"/>
            </a:pPr>
            <a:r>
              <a:rPr lang="en-US" baseline="0" dirty="0"/>
              <a:t>How much dead code do we have in the system that affects our development efficiency?</a:t>
            </a:r>
          </a:p>
          <a:p>
            <a:pPr marL="171450" indent="-171450">
              <a:buFont typeface="Arial" panose="020B0604020202020204" pitchFamily="34" charset="0"/>
              <a:buChar char="•"/>
            </a:pPr>
            <a:r>
              <a:rPr lang="en-US" baseline="0" dirty="0"/>
              <a:t>Technical debt and backlog</a:t>
            </a:r>
          </a:p>
          <a:p>
            <a:pPr marL="628650" lvl="1" indent="-171450">
              <a:buFont typeface="Arial" panose="020B0604020202020204" pitchFamily="34" charset="0"/>
              <a:buChar char="•"/>
            </a:pPr>
            <a:r>
              <a:rPr lang="en-US" baseline="0" dirty="0"/>
              <a:t>How many bugs are found by users?</a:t>
            </a:r>
          </a:p>
          <a:p>
            <a:pPr marL="628650" lvl="1" indent="-171450">
              <a:buFont typeface="Arial" panose="020B0604020202020204" pitchFamily="34" charset="0"/>
              <a:buChar char="•"/>
            </a:pPr>
            <a:r>
              <a:rPr lang="en-US" baseline="0" dirty="0"/>
              <a:t>How maintainable is our code?</a:t>
            </a:r>
          </a:p>
          <a:p>
            <a:pPr marL="628650" lvl="1" indent="-171450">
              <a:buFont typeface="Arial" panose="020B0604020202020204" pitchFamily="34" charset="0"/>
              <a:buChar char="•"/>
            </a:pPr>
            <a:r>
              <a:rPr lang="en-US" baseline="0" dirty="0"/>
              <a:t>Are customers happy with our software, company and/or brand?</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0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A “test automation framework” is scaffolding that is laid to provide an execution environment for the automation test scripts. The framework provides the user with various benefits that helps them to develop, execute and report the automation test scripts efficiently. It is more like a system that has created specifically to automate our tests. </a:t>
            </a:r>
          </a:p>
          <a:p>
            <a:endParaRPr lang="en-US" dirty="0"/>
          </a:p>
          <a:p>
            <a:r>
              <a:rPr lang="en-US" dirty="0"/>
              <a:t>A testing framework is always application independent, what means that it can be used with any application irrespective of the complications (like Technology stack, architecture etc.) of application under test.</a:t>
            </a:r>
          </a:p>
          <a:p>
            <a:endParaRPr lang="en-US" dirty="0"/>
          </a:p>
          <a:p>
            <a:r>
              <a:rPr lang="en-US" b="1" dirty="0"/>
              <a:t>Module-based testing framework. </a:t>
            </a:r>
            <a:r>
              <a:rPr lang="en-US" dirty="0"/>
              <a:t>The framework divides the entire “Application Under Test” into number of logical and isolated modules. For each module, we create a separate and independent test script. Therefore, when these test scripts are taken together, they build a larger test script that represents more than one module.</a:t>
            </a:r>
          </a:p>
          <a:p>
            <a:endParaRPr lang="en-US" b="1" dirty="0"/>
          </a:p>
          <a:p>
            <a:r>
              <a:rPr lang="en-US" b="1" dirty="0"/>
              <a:t>Library</a:t>
            </a:r>
            <a:r>
              <a:rPr lang="en-US" b="1" baseline="0" dirty="0"/>
              <a:t> architecture testing framework.</a:t>
            </a:r>
            <a:r>
              <a:rPr lang="en-US" b="0" baseline="0" dirty="0"/>
              <a:t> </a:t>
            </a:r>
            <a:r>
              <a:rPr lang="en-US" dirty="0"/>
              <a:t>The fundamental principle behind the framework is to determine the common steps, group them into functions under a library, and call those functions in the test scripts whenever required. </a:t>
            </a:r>
          </a:p>
          <a:p>
            <a:endParaRPr lang="en-US" b="1" dirty="0"/>
          </a:p>
          <a:p>
            <a:r>
              <a:rPr lang="en-US" b="1" dirty="0"/>
              <a:t>Data-driven</a:t>
            </a:r>
            <a:r>
              <a:rPr lang="en-US" b="1" baseline="0" dirty="0"/>
              <a:t> testing framework.</a:t>
            </a:r>
            <a:r>
              <a:rPr lang="en-US" b="0" baseline="0" dirty="0"/>
              <a:t> </a:t>
            </a:r>
            <a:r>
              <a:rPr lang="en-US" dirty="0"/>
              <a:t>Data Driven Testing Framework helps you segregate the test script logic and the test data from each other. It lets the user store the test data into an external database. The external databases can be property files, XML files, Excel files, text files, CSV files, ODBC repositories, etc. The data is conventionally stored in “Key-Value” pairs. The key can be used to access and populate the data within the test scripts.</a:t>
            </a:r>
          </a:p>
          <a:p>
            <a:endParaRPr lang="en-US" b="1" dirty="0"/>
          </a:p>
          <a:p>
            <a:r>
              <a:rPr lang="en-US" b="1" dirty="0"/>
              <a:t>Keyword-driven</a:t>
            </a:r>
            <a:r>
              <a:rPr lang="en-US" b="1" baseline="0" dirty="0"/>
              <a:t> testing framework.</a:t>
            </a:r>
            <a:r>
              <a:rPr lang="en-US" b="0" baseline="0" dirty="0"/>
              <a:t> </a:t>
            </a:r>
            <a:r>
              <a:rPr lang="en-US" dirty="0"/>
              <a:t>The Keyword driven testing framework is an extension to Data Driven Testing Framework in a sense that it not only segregates the test data from the scripts, it also keeps the specific set of code belonging to the test script into an external data file. Keywords provide an abstraction layer from the test code to interact with the UI so that non-developers can write automated tests. Actions can be UI level such as click or enter text. They can also represent a group of interaction with the UI such as Login. The keywords and the test data are stored in a tabular like structure, so it’s popularly regarded as Table driven Framework. Keywords and test data are entities independent of the automation tool being used. </a:t>
            </a:r>
          </a:p>
          <a:p>
            <a:endParaRPr lang="en-US" b="1" dirty="0"/>
          </a:p>
          <a:p>
            <a:r>
              <a:rPr lang="en-US" b="1" dirty="0"/>
              <a:t>Behavior-driven</a:t>
            </a:r>
            <a:r>
              <a:rPr lang="en-US" b="1" baseline="0" dirty="0"/>
              <a:t> testing framework.</a:t>
            </a:r>
            <a:r>
              <a:rPr lang="en-US" b="0" baseline="0" dirty="0"/>
              <a:t> </a:t>
            </a:r>
            <a:r>
              <a:rPr lang="en-US" dirty="0"/>
              <a:t>Behavior Driven Development Framework allows automation of functional validations in a format that’s easily readable and understandable to Business Analysts, Developers, Testers, etc. It can be useful when Domain Driven Development and Test Driven Development practices are used during development cycle. It’s also important that both the development and the functional professionals who’ve committed to the project are knowledgeable about these practices and tools. </a:t>
            </a:r>
            <a:endParaRPr lang="en-US" b="1"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63367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2940525353"/>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384111516"/>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06392414"/>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792043553"/>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078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420366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532468731"/>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7993331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9979174"/>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10041750"/>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30247925"/>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3314338247"/>
      </p:ext>
    </p:extLst>
  </p:cSld>
  <p:clrMap bg1="dk1" tx1="lt1" bg2="dk2" tx2="lt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Lst>
  <p:transition>
    <p:fade/>
  </p:transition>
  <p:hf sldNum="0" hdr="0" dt="0"/>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Automated Testing</a:t>
            </a:r>
            <a:endParaRPr lang="en-GB" dirty="0"/>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895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make sense to automate all tests?</a:t>
            </a:r>
          </a:p>
        </p:txBody>
      </p:sp>
      <p:sp>
        <p:nvSpPr>
          <p:cNvPr id="3" name="Text Placeholder 2"/>
          <p:cNvSpPr>
            <a:spLocks noGrp="1"/>
          </p:cNvSpPr>
          <p:nvPr>
            <p:ph sz="quarter" idx="10"/>
          </p:nvPr>
        </p:nvSpPr>
        <p:spPr/>
        <p:txBody>
          <a:bodyPr/>
          <a:lstStyle/>
          <a:p>
            <a:r>
              <a:rPr lang="en-US"/>
              <a:t>Smoke tests</a:t>
            </a:r>
          </a:p>
          <a:p>
            <a:r>
              <a:rPr lang="en-US"/>
              <a:t>Build verification tests</a:t>
            </a:r>
          </a:p>
          <a:p>
            <a:r>
              <a:rPr lang="en-US"/>
              <a:t>Functional tests</a:t>
            </a:r>
          </a:p>
          <a:p>
            <a:r>
              <a:rPr lang="en-US"/>
              <a:t>Low-severity tests</a:t>
            </a:r>
          </a:p>
          <a:p>
            <a:endParaRPr lang="en-US" dirty="0"/>
          </a:p>
        </p:txBody>
      </p:sp>
    </p:spTree>
    <p:extLst>
      <p:ext uri="{BB962C8B-B14F-4D97-AF65-F5344CB8AC3E}">
        <p14:creationId xmlns:p14="http://schemas.microsoft.com/office/powerpoint/2010/main" val="2980216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3" end="3"/>
                                            </p:txEl>
                                          </p:spTgt>
                                        </p:tgtEl>
                                        <p:attrNameLst>
                                          <p:attrName>style.opacity</p:attrName>
                                        </p:attrNameLst>
                                      </p:cBhvr>
                                      <p:to>
                                        <p:strVal val="0.25"/>
                                      </p:to>
                                    </p:set>
                                    <p:animEffect filter="image" prLst="opacity: 0.25">
                                      <p:cBhvr rctx="IE">
                                        <p:cTn id="10"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build quality</a:t>
            </a:r>
            <a:endParaRPr lang="en-US" dirty="0"/>
          </a:p>
        </p:txBody>
      </p:sp>
      <p:sp>
        <p:nvSpPr>
          <p:cNvPr id="3" name="Text Placeholder 2"/>
          <p:cNvSpPr>
            <a:spLocks noGrp="1"/>
          </p:cNvSpPr>
          <p:nvPr>
            <p:ph sz="quarter" idx="10"/>
          </p:nvPr>
        </p:nvSpPr>
        <p:spPr/>
        <p:txBody>
          <a:bodyPr/>
          <a:lstStyle/>
          <a:p>
            <a:r>
              <a:rPr lang="en-US"/>
              <a:t>Build quality based on tests</a:t>
            </a:r>
          </a:p>
          <a:p>
            <a:r>
              <a:rPr lang="en-US"/>
              <a:t>Build quality based on bugs</a:t>
            </a:r>
          </a:p>
          <a:p>
            <a:r>
              <a:rPr lang="en-US"/>
              <a:t>Code coverage and metrics</a:t>
            </a:r>
          </a:p>
          <a:p>
            <a:r>
              <a:rPr lang="en-US"/>
              <a:t>Technical debt and backlog</a:t>
            </a:r>
          </a:p>
          <a:p>
            <a:endParaRPr lang="en-US" dirty="0"/>
          </a:p>
        </p:txBody>
      </p:sp>
    </p:spTree>
    <p:extLst>
      <p:ext uri="{BB962C8B-B14F-4D97-AF65-F5344CB8AC3E}">
        <p14:creationId xmlns:p14="http://schemas.microsoft.com/office/powerpoint/2010/main" val="13553914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frameworks</a:t>
            </a:r>
            <a:endParaRPr lang="en-US" dirty="0"/>
          </a:p>
        </p:txBody>
      </p:sp>
      <p:sp>
        <p:nvSpPr>
          <p:cNvPr id="3" name="Text Placeholder 2"/>
          <p:cNvSpPr>
            <a:spLocks noGrp="1"/>
          </p:cNvSpPr>
          <p:nvPr>
            <p:ph sz="quarter" idx="10"/>
          </p:nvPr>
        </p:nvSpPr>
        <p:spPr/>
        <p:txBody>
          <a:bodyPr/>
          <a:lstStyle/>
          <a:p>
            <a:r>
              <a:rPr lang="en-US"/>
              <a:t>Module-based testing framework</a:t>
            </a:r>
          </a:p>
          <a:p>
            <a:r>
              <a:rPr lang="en-US"/>
              <a:t>Library architecture testing framework</a:t>
            </a:r>
          </a:p>
          <a:p>
            <a:r>
              <a:rPr lang="en-US"/>
              <a:t>Data-driven testing framework</a:t>
            </a:r>
          </a:p>
          <a:p>
            <a:r>
              <a:rPr lang="en-US"/>
              <a:t>Keyword-driven testing framework</a:t>
            </a:r>
          </a:p>
          <a:p>
            <a:r>
              <a:rPr lang="en-US"/>
              <a:t>Behavior-driven testing framework</a:t>
            </a:r>
          </a:p>
          <a:p>
            <a:endParaRPr lang="en-US" dirty="0"/>
          </a:p>
        </p:txBody>
      </p:sp>
    </p:spTree>
    <p:extLst>
      <p:ext uri="{BB962C8B-B14F-4D97-AF65-F5344CB8AC3E}">
        <p14:creationId xmlns:p14="http://schemas.microsoft.com/office/powerpoint/2010/main" val="19040980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data in automated testing</a:t>
            </a:r>
            <a:endParaRPr lang="en-US" dirty="0"/>
          </a:p>
        </p:txBody>
      </p:sp>
      <p:sp>
        <p:nvSpPr>
          <p:cNvPr id="3" name="Text Placeholder 2"/>
          <p:cNvSpPr>
            <a:spLocks noGrp="1"/>
          </p:cNvSpPr>
          <p:nvPr>
            <p:ph sz="quarter" idx="10"/>
          </p:nvPr>
        </p:nvSpPr>
        <p:spPr/>
        <p:txBody>
          <a:bodyPr/>
          <a:lstStyle/>
          <a:p>
            <a:r>
              <a:rPr lang="en-US"/>
              <a:t>Production copy</a:t>
            </a:r>
          </a:p>
          <a:p>
            <a:r>
              <a:rPr lang="en-US"/>
              <a:t>Tests populate required data</a:t>
            </a:r>
          </a:p>
          <a:p>
            <a:r>
              <a:rPr lang="en-US"/>
              <a:t>Tests select required data as part of run</a:t>
            </a:r>
          </a:p>
          <a:p>
            <a:r>
              <a:rPr lang="en-US"/>
              <a:t>Transaction reset</a:t>
            </a:r>
          </a:p>
          <a:p>
            <a:endParaRPr lang="en-US" dirty="0"/>
          </a:p>
        </p:txBody>
      </p:sp>
    </p:spTree>
    <p:extLst>
      <p:ext uri="{BB962C8B-B14F-4D97-AF65-F5344CB8AC3E}">
        <p14:creationId xmlns:p14="http://schemas.microsoft.com/office/powerpoint/2010/main" val="10282009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Practical Guidance</a:t>
            </a:r>
          </a:p>
        </p:txBody>
      </p:sp>
    </p:spTree>
    <p:extLst>
      <p:ext uri="{BB962C8B-B14F-4D97-AF65-F5344CB8AC3E}">
        <p14:creationId xmlns:p14="http://schemas.microsoft.com/office/powerpoint/2010/main" val="40653499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Testing goals</a:t>
            </a:r>
            <a:endParaRPr lang="en-US" dirty="0"/>
          </a:p>
        </p:txBody>
      </p:sp>
      <p:sp>
        <p:nvSpPr>
          <p:cNvPr id="2" name="Text Placeholder 1"/>
          <p:cNvSpPr>
            <a:spLocks noGrp="1"/>
          </p:cNvSpPr>
          <p:nvPr>
            <p:ph sz="quarter" idx="10"/>
          </p:nvPr>
        </p:nvSpPr>
        <p:spPr/>
        <p:txBody>
          <a:bodyPr/>
          <a:lstStyle/>
          <a:p>
            <a:r>
              <a:rPr lang="en-US"/>
              <a:t>Friction free system supports automated test and update within 15 minutes of a check-in.</a:t>
            </a:r>
          </a:p>
          <a:p>
            <a:r>
              <a:rPr lang="en-US"/>
              <a:t>Fast and reliable tests allow us to test and react to test failures quickly. </a:t>
            </a:r>
          </a:p>
          <a:p>
            <a:r>
              <a:rPr lang="en-US"/>
              <a:t>Automated tests save time, increase accuracy and coverage, and perform what manual testing cannot.</a:t>
            </a:r>
          </a:p>
          <a:p>
            <a:endParaRPr lang="en-US" dirty="0"/>
          </a:p>
        </p:txBody>
      </p:sp>
    </p:spTree>
    <p:extLst>
      <p:ext uri="{BB962C8B-B14F-4D97-AF65-F5344CB8AC3E}">
        <p14:creationId xmlns:p14="http://schemas.microsoft.com/office/powerpoint/2010/main" val="26383792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Testing principles</a:t>
            </a:r>
            <a:endParaRPr lang="en-US" dirty="0"/>
          </a:p>
        </p:txBody>
      </p:sp>
      <p:sp>
        <p:nvSpPr>
          <p:cNvPr id="2" name="Text Placeholder 1"/>
          <p:cNvSpPr>
            <a:spLocks noGrp="1"/>
          </p:cNvSpPr>
          <p:nvPr>
            <p:ph sz="quarter" idx="10"/>
          </p:nvPr>
        </p:nvSpPr>
        <p:spPr/>
        <p:txBody>
          <a:bodyPr/>
          <a:lstStyle/>
          <a:p>
            <a:r>
              <a:rPr lang="en-US"/>
              <a:t>Design for testability from the start</a:t>
            </a:r>
          </a:p>
          <a:p>
            <a:r>
              <a:rPr lang="en-US"/>
              <a:t>Lowest level</a:t>
            </a:r>
          </a:p>
          <a:p>
            <a:r>
              <a:rPr lang="en-US"/>
              <a:t>Deterministic tests</a:t>
            </a:r>
          </a:p>
          <a:p>
            <a:r>
              <a:rPr lang="en-US"/>
              <a:t>Regard test code as product code</a:t>
            </a:r>
          </a:p>
          <a:p>
            <a:r>
              <a:rPr lang="en-US"/>
              <a:t>Test against production deployment</a:t>
            </a:r>
          </a:p>
          <a:p>
            <a:r>
              <a:rPr lang="en-US"/>
              <a:t>Quarantine unreliable tests</a:t>
            </a:r>
          </a:p>
          <a:p>
            <a:r>
              <a:rPr lang="en-US"/>
              <a:t>Keep it simple!</a:t>
            </a:r>
          </a:p>
          <a:p>
            <a:endParaRPr lang="en-US" dirty="0"/>
          </a:p>
        </p:txBody>
      </p:sp>
    </p:spTree>
    <p:extLst>
      <p:ext uri="{BB962C8B-B14F-4D97-AF65-F5344CB8AC3E}">
        <p14:creationId xmlns:p14="http://schemas.microsoft.com/office/powerpoint/2010/main" val="27117847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Test automation for legacy applications</a:t>
            </a:r>
            <a:endParaRPr lang="en-US" dirty="0"/>
          </a:p>
        </p:txBody>
      </p:sp>
      <p:sp>
        <p:nvSpPr>
          <p:cNvPr id="2" name="Text Placeholder 1"/>
          <p:cNvSpPr>
            <a:spLocks noGrp="1"/>
          </p:cNvSpPr>
          <p:nvPr>
            <p:ph sz="quarter" idx="10"/>
          </p:nvPr>
        </p:nvSpPr>
        <p:spPr/>
        <p:txBody>
          <a:bodyPr/>
          <a:lstStyle/>
          <a:p>
            <a:r>
              <a:rPr lang="en-US"/>
              <a:t>Focus on the current sprint/release</a:t>
            </a:r>
          </a:p>
          <a:p>
            <a:r>
              <a:rPr lang="en-US"/>
              <a:t>Ease of automation</a:t>
            </a:r>
          </a:p>
          <a:p>
            <a:r>
              <a:rPr lang="en-US"/>
              <a:t>Manual tests that often fail</a:t>
            </a:r>
          </a:p>
          <a:p>
            <a:r>
              <a:rPr lang="en-US"/>
              <a:t>Tedious manual tests</a:t>
            </a:r>
          </a:p>
          <a:p>
            <a:r>
              <a:rPr lang="en-US"/>
              <a:t>Tests with multiple configurations</a:t>
            </a:r>
          </a:p>
          <a:p>
            <a:r>
              <a:rPr lang="en-US"/>
              <a:t>Critical components</a:t>
            </a:r>
          </a:p>
          <a:p>
            <a:endParaRPr lang="en-US" dirty="0"/>
          </a:p>
        </p:txBody>
      </p:sp>
    </p:spTree>
    <p:extLst>
      <p:ext uri="{BB962C8B-B14F-4D97-AF65-F5344CB8AC3E}">
        <p14:creationId xmlns:p14="http://schemas.microsoft.com/office/powerpoint/2010/main" val="20656985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Prescriptive approaches to testing</a:t>
            </a:r>
            <a:endParaRPr lang="en-US" dirty="0"/>
          </a:p>
        </p:txBody>
      </p:sp>
      <p:sp>
        <p:nvSpPr>
          <p:cNvPr id="2" name="Text Placeholder 1"/>
          <p:cNvSpPr>
            <a:spLocks noGrp="1"/>
          </p:cNvSpPr>
          <p:nvPr>
            <p:ph sz="quarter" idx="10"/>
          </p:nvPr>
        </p:nvSpPr>
        <p:spPr/>
        <p:txBody>
          <a:bodyPr/>
          <a:lstStyle/>
          <a:p>
            <a:r>
              <a:rPr lang="en-US"/>
              <a:t>Test Driven Development (TDD)</a:t>
            </a:r>
          </a:p>
          <a:p>
            <a:r>
              <a:rPr lang="en-US"/>
              <a:t>Acceptance Test Driven Development (ATDD)</a:t>
            </a:r>
          </a:p>
          <a:p>
            <a:r>
              <a:rPr lang="en-US"/>
              <a:t>Behavior Driven Development (BDD)</a:t>
            </a:r>
          </a:p>
          <a:p>
            <a:endParaRPr lang="en-US"/>
          </a:p>
          <a:p>
            <a:endParaRPr lang="en-US" dirty="0"/>
          </a:p>
        </p:txBody>
      </p:sp>
    </p:spTree>
    <p:extLst>
      <p:ext uri="{BB962C8B-B14F-4D97-AF65-F5344CB8AC3E}">
        <p14:creationId xmlns:p14="http://schemas.microsoft.com/office/powerpoint/2010/main" val="29765111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DevOps and how it affects testing</a:t>
            </a:r>
            <a:endParaRPr lang="en-US" dirty="0"/>
          </a:p>
        </p:txBody>
      </p:sp>
    </p:spTree>
    <p:extLst>
      <p:ext uri="{BB962C8B-B14F-4D97-AF65-F5344CB8AC3E}">
        <p14:creationId xmlns:p14="http://schemas.microsoft.com/office/powerpoint/2010/main" val="2588238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73668" y="1426235"/>
            <a:ext cx="11773954" cy="2696123"/>
          </a:xfrm>
        </p:spPr>
        <p:txBody>
          <a:bodyPr/>
          <a:lstStyle/>
          <a:p>
            <a:pPr marL="0" indent="0">
              <a:buNone/>
            </a:pPr>
            <a:r>
              <a:rPr lang="en-GB" dirty="0"/>
              <a:t>After completing this module, you will be able to:</a:t>
            </a:r>
          </a:p>
          <a:p>
            <a:endParaRPr lang="en-GB" dirty="0"/>
          </a:p>
          <a:p>
            <a:r>
              <a:rPr lang="en-GB" dirty="0"/>
              <a:t>Implement a thorough testing plan for cloud applications.</a:t>
            </a:r>
          </a:p>
        </p:txBody>
      </p:sp>
    </p:spTree>
    <p:extLst>
      <p:ext uri="{BB962C8B-B14F-4D97-AF65-F5344CB8AC3E}">
        <p14:creationId xmlns:p14="http://schemas.microsoft.com/office/powerpoint/2010/main" val="3169799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Text Placeholder 3"/>
          <p:cNvSpPr>
            <a:spLocks noGrp="1"/>
          </p:cNvSpPr>
          <p:nvPr>
            <p:ph sz="quarter" idx="10"/>
          </p:nvPr>
        </p:nvSpPr>
        <p:spPr>
          <a:xfrm>
            <a:off x="273668" y="1426235"/>
            <a:ext cx="11773954" cy="3261214"/>
          </a:xfrm>
        </p:spPr>
        <p:txBody>
          <a:bodyPr/>
          <a:lstStyle/>
          <a:p>
            <a:pPr marL="0" indent="0">
              <a:buNone/>
            </a:pPr>
            <a:r>
              <a:rPr lang="en-US" dirty="0"/>
              <a:t>A good way to catch bugs more quickly and efficiently is to include automated tests in the build process.</a:t>
            </a:r>
          </a:p>
          <a:p>
            <a:pPr marL="0" indent="0">
              <a:buNone/>
            </a:pPr>
            <a:endParaRPr lang="en-US" dirty="0"/>
          </a:p>
          <a:p>
            <a:pPr marL="0" indent="0">
              <a:buNone/>
            </a:pPr>
            <a:r>
              <a:rPr lang="en-US" dirty="0"/>
              <a:t>Martin Fowler</a:t>
            </a:r>
          </a:p>
        </p:txBody>
      </p:sp>
    </p:spTree>
    <p:extLst>
      <p:ext uri="{BB962C8B-B14F-4D97-AF65-F5344CB8AC3E}">
        <p14:creationId xmlns:p14="http://schemas.microsoft.com/office/powerpoint/2010/main" val="3753218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Incorporating automated testing into the build</a:t>
            </a:r>
          </a:p>
        </p:txBody>
      </p:sp>
      <p:sp>
        <p:nvSpPr>
          <p:cNvPr id="5" name="Text Placeholder 4"/>
          <p:cNvSpPr>
            <a:spLocks noGrp="1"/>
          </p:cNvSpPr>
          <p:nvPr>
            <p:ph sz="quarter" idx="10"/>
          </p:nvPr>
        </p:nvSpPr>
        <p:spPr/>
        <p:txBody>
          <a:bodyPr/>
          <a:lstStyle/>
          <a:p>
            <a:r>
              <a:rPr lang="en-US"/>
              <a:t>What are the required different types of testing? </a:t>
            </a:r>
          </a:p>
          <a:p>
            <a:r>
              <a:rPr lang="en-US"/>
              <a:t>How does manual testing fit in? </a:t>
            </a:r>
          </a:p>
          <a:p>
            <a:r>
              <a:rPr lang="en-US"/>
              <a:t>What are the ways to show real-time assessment of state of the product-under-test in order to take meaningful decisions for next deployment stage? </a:t>
            </a:r>
          </a:p>
          <a:p>
            <a:r>
              <a:rPr lang="en-US"/>
              <a:t>Which automated tests should be incorporated into the build? </a:t>
            </a:r>
          </a:p>
          <a:p>
            <a:r>
              <a:rPr lang="en-US"/>
              <a:t>How are these tests to be managed? </a:t>
            </a:r>
          </a:p>
          <a:p>
            <a:endParaRPr lang="en-US" dirty="0"/>
          </a:p>
        </p:txBody>
      </p:sp>
    </p:spTree>
    <p:extLst>
      <p:ext uri="{BB962C8B-B14F-4D97-AF65-F5344CB8AC3E}">
        <p14:creationId xmlns:p14="http://schemas.microsoft.com/office/powerpoint/2010/main" val="39717248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tests should be included?</a:t>
            </a:r>
          </a:p>
        </p:txBody>
      </p:sp>
      <p:sp>
        <p:nvSpPr>
          <p:cNvPr id="3" name="Text Placeholder 2"/>
          <p:cNvSpPr>
            <a:spLocks noGrp="1"/>
          </p:cNvSpPr>
          <p:nvPr>
            <p:ph sz="quarter" idx="10"/>
          </p:nvPr>
        </p:nvSpPr>
        <p:spPr>
          <a:xfrm>
            <a:off x="273668" y="1426235"/>
            <a:ext cx="11773954" cy="5226046"/>
          </a:xfrm>
        </p:spPr>
        <p:txBody>
          <a:bodyPr/>
          <a:lstStyle/>
          <a:p>
            <a:r>
              <a:rPr lang="en-US" sz="3600" dirty="0"/>
              <a:t>Configure a proof-of-concept (POC) build environment for developing builds that run test automation. </a:t>
            </a:r>
          </a:p>
          <a:p>
            <a:r>
              <a:rPr lang="en-US" sz="3600" dirty="0"/>
              <a:t>Select a few smoke tests for the POC. </a:t>
            </a:r>
          </a:p>
          <a:p>
            <a:r>
              <a:rPr lang="en-US" sz="3600" dirty="0"/>
              <a:t>Expand the scope of the POC to include build verification tests and functional tests. </a:t>
            </a:r>
          </a:p>
          <a:p>
            <a:r>
              <a:rPr lang="en-US" sz="3600" dirty="0"/>
              <a:t>Implement the test automation into the real build system. </a:t>
            </a:r>
          </a:p>
          <a:p>
            <a:r>
              <a:rPr lang="en-US" sz="3600" dirty="0"/>
              <a:t>Before adding additional tests, ensure reliability and repeatability. </a:t>
            </a:r>
          </a:p>
          <a:p>
            <a:endParaRPr lang="en-US" sz="3600" dirty="0"/>
          </a:p>
        </p:txBody>
      </p:sp>
    </p:spTree>
    <p:extLst>
      <p:ext uri="{BB962C8B-B14F-4D97-AF65-F5344CB8AC3E}">
        <p14:creationId xmlns:p14="http://schemas.microsoft.com/office/powerpoint/2010/main" val="22689918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deploy, and test in build (CI)</a:t>
            </a:r>
            <a:endParaRPr lang="en-US" dirty="0"/>
          </a:p>
        </p:txBody>
      </p:sp>
      <p:pic>
        <p:nvPicPr>
          <p:cNvPr id="4" name="Content Placeholder 3"/>
          <p:cNvPicPr>
            <a:picLocks noChangeAspect="1"/>
          </p:cNvPicPr>
          <p:nvPr/>
        </p:nvPicPr>
        <p:blipFill>
          <a:blip r:embed="rId2"/>
          <a:stretch>
            <a:fillRect/>
          </a:stretch>
        </p:blipFill>
        <p:spPr>
          <a:xfrm>
            <a:off x="274640" y="1212851"/>
            <a:ext cx="11889564" cy="5590612"/>
          </a:xfrm>
          <a:prstGeom prst="rect">
            <a:avLst/>
          </a:prstGeom>
        </p:spPr>
      </p:pic>
    </p:spTree>
    <p:extLst>
      <p:ext uri="{BB962C8B-B14F-4D97-AF65-F5344CB8AC3E}">
        <p14:creationId xmlns:p14="http://schemas.microsoft.com/office/powerpoint/2010/main" val="3461733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Test automation on Azure</a:t>
            </a:r>
            <a:endParaRPr lang="en-US" dirty="0"/>
          </a:p>
        </p:txBody>
      </p:sp>
    </p:spTree>
    <p:extLst>
      <p:ext uri="{BB962C8B-B14F-4D97-AF65-F5344CB8AC3E}">
        <p14:creationId xmlns:p14="http://schemas.microsoft.com/office/powerpoint/2010/main" val="42942123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Visual Studio Team Services (VSTS)</a:t>
            </a:r>
            <a:endParaRPr lang="en-US" dirty="0"/>
          </a:p>
        </p:txBody>
      </p:sp>
      <p:sp>
        <p:nvSpPr>
          <p:cNvPr id="4" name="Text Placeholder 3"/>
          <p:cNvSpPr>
            <a:spLocks noGrp="1"/>
          </p:cNvSpPr>
          <p:nvPr>
            <p:ph sz="quarter" idx="10"/>
          </p:nvPr>
        </p:nvSpPr>
        <p:spPr/>
        <p:txBody>
          <a:bodyPr/>
          <a:lstStyle/>
          <a:p>
            <a:r>
              <a:rPr lang="en-US"/>
              <a:t>Version Control (Git or TFS)</a:t>
            </a:r>
          </a:p>
          <a:p>
            <a:r>
              <a:rPr lang="en-US"/>
              <a:t>Tools for agile teams</a:t>
            </a:r>
          </a:p>
          <a:p>
            <a:r>
              <a:rPr lang="en-US"/>
              <a:t>Continuous integration</a:t>
            </a:r>
          </a:p>
          <a:p>
            <a:r>
              <a:rPr lang="en-US"/>
              <a:t>Supported by a range of languages and tools</a:t>
            </a:r>
          </a:p>
          <a:p>
            <a:r>
              <a:rPr lang="en-US"/>
              <a:t>Open and extensible</a:t>
            </a:r>
          </a:p>
          <a:p>
            <a:r>
              <a:rPr lang="en-US"/>
              <a:t>Enterprise grade</a:t>
            </a:r>
          </a:p>
          <a:p>
            <a:r>
              <a:rPr lang="en-US"/>
              <a:t>Performance testing</a:t>
            </a:r>
          </a:p>
          <a:p>
            <a:endParaRPr lang="en-US" dirty="0"/>
          </a:p>
        </p:txBody>
      </p:sp>
    </p:spTree>
    <p:extLst>
      <p:ext uri="{BB962C8B-B14F-4D97-AF65-F5344CB8AC3E}">
        <p14:creationId xmlns:p14="http://schemas.microsoft.com/office/powerpoint/2010/main" val="236351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Before you get started</a:t>
            </a:r>
            <a:endParaRPr lang="en-US" dirty="0"/>
          </a:p>
        </p:txBody>
      </p:sp>
      <p:sp>
        <p:nvSpPr>
          <p:cNvPr id="3" name="Text Placeholder 2"/>
          <p:cNvSpPr>
            <a:spLocks noGrp="1"/>
          </p:cNvSpPr>
          <p:nvPr>
            <p:ph sz="quarter" idx="10"/>
          </p:nvPr>
        </p:nvSpPr>
        <p:spPr/>
        <p:txBody>
          <a:bodyPr/>
          <a:lstStyle/>
          <a:p>
            <a:r>
              <a:rPr lang="en-US"/>
              <a:t>Get an Azure subscription.</a:t>
            </a:r>
          </a:p>
          <a:p>
            <a:r>
              <a:rPr lang="en-US"/>
              <a:t>Link your Azure subscription with Visual Studio Team Services (VSTS).</a:t>
            </a:r>
          </a:p>
          <a:p>
            <a:r>
              <a:rPr lang="en-US"/>
              <a:t>Install Visual Studio 2015 (Community Edition is Free)</a:t>
            </a:r>
          </a:p>
          <a:p>
            <a:endParaRPr lang="en-US"/>
          </a:p>
          <a:p>
            <a:endParaRPr lang="en-US" dirty="0"/>
          </a:p>
        </p:txBody>
      </p:sp>
    </p:spTree>
    <p:extLst>
      <p:ext uri="{BB962C8B-B14F-4D97-AF65-F5344CB8AC3E}">
        <p14:creationId xmlns:p14="http://schemas.microsoft.com/office/powerpoint/2010/main" val="23456867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testing scenarios</a:t>
            </a:r>
            <a:endParaRPr lang="en-US" dirty="0"/>
          </a:p>
        </p:txBody>
      </p:sp>
      <p:sp>
        <p:nvSpPr>
          <p:cNvPr id="3" name="Text Placeholder 2"/>
          <p:cNvSpPr>
            <a:spLocks noGrp="1"/>
          </p:cNvSpPr>
          <p:nvPr>
            <p:ph sz="quarter" idx="10"/>
          </p:nvPr>
        </p:nvSpPr>
        <p:spPr/>
        <p:txBody>
          <a:bodyPr/>
          <a:lstStyle/>
          <a:p>
            <a:r>
              <a:rPr lang="en-US"/>
              <a:t>Taking advantage of Azure for apps to deploy to testing</a:t>
            </a:r>
          </a:p>
          <a:p>
            <a:r>
              <a:rPr lang="en-US"/>
              <a:t>Taking advantage of Azure for test lab</a:t>
            </a:r>
          </a:p>
          <a:p>
            <a:r>
              <a:rPr lang="en-US"/>
              <a:t>Taking advantage of Azure for load testing</a:t>
            </a:r>
            <a:endParaRPr lang="en-US" dirty="0"/>
          </a:p>
        </p:txBody>
      </p:sp>
    </p:spTree>
    <p:extLst>
      <p:ext uri="{BB962C8B-B14F-4D97-AF65-F5344CB8AC3E}">
        <p14:creationId xmlns:p14="http://schemas.microsoft.com/office/powerpoint/2010/main" val="2964990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Taking advantage of Azure for Applications to deploy to testing </a:t>
            </a:r>
            <a:endParaRPr lang="en-US" dirty="0"/>
          </a:p>
        </p:txBody>
      </p:sp>
      <p:sp>
        <p:nvSpPr>
          <p:cNvPr id="3" name="Text Placeholder 2"/>
          <p:cNvSpPr>
            <a:spLocks noGrp="1"/>
          </p:cNvSpPr>
          <p:nvPr>
            <p:ph sz="quarter" idx="10"/>
          </p:nvPr>
        </p:nvSpPr>
        <p:spPr>
          <a:xfrm>
            <a:off x="273668" y="1426235"/>
            <a:ext cx="11773954" cy="4202945"/>
          </a:xfrm>
        </p:spPr>
        <p:txBody>
          <a:bodyPr/>
          <a:lstStyle/>
          <a:p>
            <a:endParaRPr lang="en-US" dirty="0"/>
          </a:p>
          <a:p>
            <a:r>
              <a:rPr lang="en-US" dirty="0"/>
              <a:t>Choose your build agent</a:t>
            </a:r>
          </a:p>
          <a:p>
            <a:r>
              <a:rPr lang="en-US" dirty="0"/>
              <a:t>Deploy your application</a:t>
            </a:r>
          </a:p>
          <a:p>
            <a:r>
              <a:rPr lang="en-US" dirty="0"/>
              <a:t>Deploy your test agent</a:t>
            </a:r>
          </a:p>
          <a:p>
            <a:r>
              <a:rPr lang="en-US" dirty="0"/>
              <a:t>Start testing!</a:t>
            </a:r>
          </a:p>
          <a:p>
            <a:endParaRPr lang="en-US" dirty="0"/>
          </a:p>
        </p:txBody>
      </p:sp>
    </p:spTree>
    <p:extLst>
      <p:ext uri="{BB962C8B-B14F-4D97-AF65-F5344CB8AC3E}">
        <p14:creationId xmlns:p14="http://schemas.microsoft.com/office/powerpoint/2010/main" val="22211572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agent options</a:t>
            </a:r>
            <a:endParaRPr lang="en-US" dirty="0"/>
          </a:p>
        </p:txBody>
      </p:sp>
      <p:sp>
        <p:nvSpPr>
          <p:cNvPr id="3" name="Text Placeholder 2"/>
          <p:cNvSpPr>
            <a:spLocks noGrp="1"/>
          </p:cNvSpPr>
          <p:nvPr>
            <p:ph sz="quarter" idx="10"/>
          </p:nvPr>
        </p:nvSpPr>
        <p:spPr/>
        <p:txBody>
          <a:bodyPr/>
          <a:lstStyle/>
          <a:p>
            <a:r>
              <a:rPr lang="en-US"/>
              <a:t>Azure-hosted build agent</a:t>
            </a:r>
          </a:p>
          <a:p>
            <a:r>
              <a:rPr lang="en-US"/>
              <a:t>On-premises build agent</a:t>
            </a:r>
          </a:p>
          <a:p>
            <a:r>
              <a:rPr lang="en-US"/>
              <a:t>Special considerations and cross-platform build agents</a:t>
            </a:r>
          </a:p>
          <a:p>
            <a:endParaRPr lang="en-US" dirty="0"/>
          </a:p>
        </p:txBody>
      </p:sp>
    </p:spTree>
    <p:extLst>
      <p:ext uri="{BB962C8B-B14F-4D97-AF65-F5344CB8AC3E}">
        <p14:creationId xmlns:p14="http://schemas.microsoft.com/office/powerpoint/2010/main" val="15140000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Text Placeholder 2"/>
          <p:cNvSpPr>
            <a:spLocks noGrp="1"/>
          </p:cNvSpPr>
          <p:nvPr>
            <p:ph sz="quarter" idx="10"/>
          </p:nvPr>
        </p:nvSpPr>
        <p:spPr/>
        <p:txBody>
          <a:bodyPr/>
          <a:lstStyle/>
          <a:p>
            <a:r>
              <a:rPr lang="en-US"/>
              <a:t>Test automation concepts</a:t>
            </a:r>
          </a:p>
          <a:p>
            <a:r>
              <a:rPr lang="en-US"/>
              <a:t>Practical guidance</a:t>
            </a:r>
          </a:p>
          <a:p>
            <a:r>
              <a:rPr lang="en-US"/>
              <a:t>DevOps And how it impacts testing</a:t>
            </a:r>
          </a:p>
          <a:p>
            <a:r>
              <a:rPr lang="en-US"/>
              <a:t>Test automation with Microsoft Azure</a:t>
            </a:r>
            <a:endParaRPr lang="en-US" dirty="0"/>
          </a:p>
        </p:txBody>
      </p:sp>
    </p:spTree>
    <p:extLst>
      <p:ext uri="{BB962C8B-B14F-4D97-AF65-F5344CB8AC3E}">
        <p14:creationId xmlns:p14="http://schemas.microsoft.com/office/powerpoint/2010/main" val="13315505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deployment</a:t>
            </a:r>
            <a:endParaRPr lang="en-US" dirty="0"/>
          </a:p>
        </p:txBody>
      </p:sp>
      <p:sp>
        <p:nvSpPr>
          <p:cNvPr id="3" name="Text Placeholder 2"/>
          <p:cNvSpPr>
            <a:spLocks noGrp="1"/>
          </p:cNvSpPr>
          <p:nvPr>
            <p:ph sz="quarter" idx="10"/>
          </p:nvPr>
        </p:nvSpPr>
        <p:spPr/>
        <p:txBody>
          <a:bodyPr/>
          <a:lstStyle/>
          <a:p>
            <a:r>
              <a:rPr lang="en-US"/>
              <a:t>Build task</a:t>
            </a:r>
          </a:p>
          <a:p>
            <a:r>
              <a:rPr lang="en-US"/>
              <a:t>Azure resource group task</a:t>
            </a:r>
          </a:p>
          <a:p>
            <a:r>
              <a:rPr lang="en-US"/>
              <a:t>Certificates</a:t>
            </a:r>
          </a:p>
          <a:p>
            <a:r>
              <a:rPr lang="en-US"/>
              <a:t>Test data</a:t>
            </a:r>
          </a:p>
          <a:p>
            <a:endParaRPr lang="en-US" dirty="0"/>
          </a:p>
        </p:txBody>
      </p:sp>
    </p:spTree>
    <p:extLst>
      <p:ext uri="{BB962C8B-B14F-4D97-AF65-F5344CB8AC3E}">
        <p14:creationId xmlns:p14="http://schemas.microsoft.com/office/powerpoint/2010/main" val="36401880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agent deployment</a:t>
            </a:r>
          </a:p>
        </p:txBody>
      </p:sp>
      <p:sp>
        <p:nvSpPr>
          <p:cNvPr id="3" name="Text Placeholder 2"/>
          <p:cNvSpPr>
            <a:spLocks noGrp="1"/>
          </p:cNvSpPr>
          <p:nvPr>
            <p:ph sz="quarter" idx="10"/>
          </p:nvPr>
        </p:nvSpPr>
        <p:spPr>
          <a:xfrm>
            <a:off x="273668" y="1426235"/>
            <a:ext cx="11773954" cy="6169061"/>
          </a:xfrm>
        </p:spPr>
        <p:txBody>
          <a:bodyPr/>
          <a:lstStyle/>
          <a:p>
            <a:r>
              <a:rPr lang="en-US" sz="4000" dirty="0"/>
              <a:t>Test machine resource group</a:t>
            </a:r>
          </a:p>
          <a:p>
            <a:r>
              <a:rPr lang="en-US" sz="4000" dirty="0"/>
              <a:t>Debug or release configuration</a:t>
            </a:r>
          </a:p>
          <a:p>
            <a:r>
              <a:rPr lang="en-US" sz="4000" dirty="0"/>
              <a:t>X86 or x64</a:t>
            </a:r>
          </a:p>
          <a:p>
            <a:r>
              <a:rPr lang="en-US" sz="4000" dirty="0"/>
              <a:t>Run settings (variables, paths, etc.)</a:t>
            </a:r>
          </a:p>
          <a:p>
            <a:r>
              <a:rPr lang="en-US" sz="4000" dirty="0"/>
              <a:t>Drop location</a:t>
            </a:r>
          </a:p>
          <a:p>
            <a:r>
              <a:rPr lang="en-US" sz="4000" dirty="0"/>
              <a:t>Test/dependent assemblies</a:t>
            </a:r>
          </a:p>
          <a:p>
            <a:r>
              <a:rPr lang="en-US" sz="4000" dirty="0"/>
              <a:t>Test matrix</a:t>
            </a:r>
          </a:p>
          <a:p>
            <a:r>
              <a:rPr lang="en-US" sz="4000" dirty="0"/>
              <a:t>Test options (code coverage, filters, parameters, etc.)</a:t>
            </a:r>
          </a:p>
          <a:p>
            <a:pPr marL="0" indent="0">
              <a:buNone/>
            </a:pPr>
            <a:endParaRPr lang="en-US" sz="4000" dirty="0"/>
          </a:p>
        </p:txBody>
      </p:sp>
    </p:spTree>
    <p:extLst>
      <p:ext uri="{BB962C8B-B14F-4D97-AF65-F5344CB8AC3E}">
        <p14:creationId xmlns:p14="http://schemas.microsoft.com/office/powerpoint/2010/main" val="395472208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Taking advantage of Azure for Test Labs</a:t>
            </a:r>
            <a:endParaRPr lang="en-US" dirty="0"/>
          </a:p>
        </p:txBody>
      </p:sp>
      <p:sp>
        <p:nvSpPr>
          <p:cNvPr id="3" name="Text Placeholder 2"/>
          <p:cNvSpPr>
            <a:spLocks noGrp="1"/>
          </p:cNvSpPr>
          <p:nvPr>
            <p:ph sz="quarter" idx="10"/>
          </p:nvPr>
        </p:nvSpPr>
        <p:spPr/>
        <p:txBody>
          <a:bodyPr/>
          <a:lstStyle/>
          <a:p>
            <a:r>
              <a:rPr lang="en-US"/>
              <a:t>Challenges</a:t>
            </a:r>
          </a:p>
          <a:p>
            <a:r>
              <a:rPr lang="en-US"/>
              <a:t>Test machines</a:t>
            </a:r>
          </a:p>
          <a:p>
            <a:r>
              <a:rPr lang="en-US"/>
              <a:t>Azure testing infrastructure</a:t>
            </a:r>
          </a:p>
          <a:p>
            <a:r>
              <a:rPr lang="en-US"/>
              <a:t>Other considerations</a:t>
            </a:r>
            <a:endParaRPr lang="en-US" dirty="0"/>
          </a:p>
        </p:txBody>
      </p:sp>
    </p:spTree>
    <p:extLst>
      <p:ext uri="{BB962C8B-B14F-4D97-AF65-F5344CB8AC3E}">
        <p14:creationId xmlns:p14="http://schemas.microsoft.com/office/powerpoint/2010/main" val="40324515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a:t>
            </a:r>
            <a:endParaRPr lang="en-US" dirty="0"/>
          </a:p>
        </p:txBody>
      </p:sp>
      <p:sp>
        <p:nvSpPr>
          <p:cNvPr id="3" name="Text Placeholder 2"/>
          <p:cNvSpPr>
            <a:spLocks noGrp="1"/>
          </p:cNvSpPr>
          <p:nvPr>
            <p:ph sz="quarter" idx="10"/>
          </p:nvPr>
        </p:nvSpPr>
        <p:spPr/>
        <p:txBody>
          <a:bodyPr/>
          <a:lstStyle/>
          <a:p>
            <a:r>
              <a:rPr lang="en-US"/>
              <a:t>Some IT departments struggle with the demands that teams need to enable business agility. </a:t>
            </a:r>
          </a:p>
          <a:p>
            <a:r>
              <a:rPr lang="en-US"/>
              <a:t>Requesting hardware for testing can take a long time.</a:t>
            </a:r>
          </a:p>
          <a:p>
            <a:r>
              <a:rPr lang="en-US"/>
              <a:t>Automated testing, mostly UI testing, can be slow and require a large number of resources.</a:t>
            </a:r>
          </a:p>
          <a:p>
            <a:r>
              <a:rPr lang="en-US"/>
              <a:t>Corporate policies often lock down the machines too much.</a:t>
            </a:r>
          </a:p>
          <a:p>
            <a:endParaRPr lang="en-US" dirty="0"/>
          </a:p>
        </p:txBody>
      </p:sp>
    </p:spTree>
    <p:extLst>
      <p:ext uri="{BB962C8B-B14F-4D97-AF65-F5344CB8AC3E}">
        <p14:creationId xmlns:p14="http://schemas.microsoft.com/office/powerpoint/2010/main" val="42797808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machines</a:t>
            </a:r>
            <a:endParaRPr lang="en-US" dirty="0"/>
          </a:p>
        </p:txBody>
      </p:sp>
      <p:sp>
        <p:nvSpPr>
          <p:cNvPr id="3" name="Text Placeholder 2"/>
          <p:cNvSpPr>
            <a:spLocks noGrp="1"/>
          </p:cNvSpPr>
          <p:nvPr>
            <p:ph sz="quarter" idx="10"/>
          </p:nvPr>
        </p:nvSpPr>
        <p:spPr>
          <a:xfrm>
            <a:off x="273668" y="1426235"/>
            <a:ext cx="11773954" cy="4567404"/>
          </a:xfrm>
        </p:spPr>
        <p:txBody>
          <a:bodyPr/>
          <a:lstStyle/>
          <a:p>
            <a:r>
              <a:rPr lang="en-US" sz="3200" dirty="0"/>
              <a:t>Elastic or scalable architecture for running tests allows teams to provision additional hardware as their automated testing needs grow. </a:t>
            </a:r>
          </a:p>
          <a:p>
            <a:r>
              <a:rPr lang="en-US" sz="3200" dirty="0"/>
              <a:t>Machines can be shut down when not in use and turned on at the beginning of a test run and then shut back off at the end. </a:t>
            </a:r>
          </a:p>
          <a:p>
            <a:r>
              <a:rPr lang="en-US" sz="3200" dirty="0"/>
              <a:t>Pay only for what you use.</a:t>
            </a:r>
          </a:p>
          <a:p>
            <a:r>
              <a:rPr lang="en-US" sz="3200" dirty="0"/>
              <a:t>Connectivity to on-premises resources without having to join Azure VMs to the domain.</a:t>
            </a:r>
          </a:p>
          <a:p>
            <a:r>
              <a:rPr lang="en-US" sz="3200" dirty="0"/>
              <a:t>MSDN for dev/test provides teams with a number of benefits.</a:t>
            </a:r>
          </a:p>
        </p:txBody>
      </p:sp>
    </p:spTree>
    <p:extLst>
      <p:ext uri="{BB962C8B-B14F-4D97-AF65-F5344CB8AC3E}">
        <p14:creationId xmlns:p14="http://schemas.microsoft.com/office/powerpoint/2010/main" val="35050567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testing infrastructure</a:t>
            </a:r>
            <a:endParaRPr lang="en-US" dirty="0"/>
          </a:p>
        </p:txBody>
      </p:sp>
      <p:pic>
        <p:nvPicPr>
          <p:cNvPr id="4" name="Content Placeholder 3"/>
          <p:cNvPicPr>
            <a:picLocks noChangeAspect="1"/>
          </p:cNvPicPr>
          <p:nvPr/>
        </p:nvPicPr>
        <p:blipFill>
          <a:blip r:embed="rId2"/>
          <a:stretch>
            <a:fillRect/>
          </a:stretch>
        </p:blipFill>
        <p:spPr>
          <a:xfrm>
            <a:off x="1780508" y="1212851"/>
            <a:ext cx="8877828" cy="5534488"/>
          </a:xfrm>
          <a:prstGeom prst="rect">
            <a:avLst/>
          </a:prstGeom>
        </p:spPr>
      </p:pic>
    </p:spTree>
    <p:extLst>
      <p:ext uri="{BB962C8B-B14F-4D97-AF65-F5344CB8AC3E}">
        <p14:creationId xmlns:p14="http://schemas.microsoft.com/office/powerpoint/2010/main" val="25376240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considerations</a:t>
            </a:r>
            <a:endParaRPr lang="en-US" dirty="0"/>
          </a:p>
        </p:txBody>
      </p:sp>
      <p:sp>
        <p:nvSpPr>
          <p:cNvPr id="3" name="Text Placeholder 2"/>
          <p:cNvSpPr>
            <a:spLocks noGrp="1"/>
          </p:cNvSpPr>
          <p:nvPr>
            <p:ph sz="quarter" idx="10"/>
          </p:nvPr>
        </p:nvSpPr>
        <p:spPr/>
        <p:txBody>
          <a:bodyPr/>
          <a:lstStyle/>
          <a:p>
            <a:r>
              <a:rPr lang="en-US"/>
              <a:t>Azure dev/test lab</a:t>
            </a:r>
          </a:p>
          <a:p>
            <a:r>
              <a:rPr lang="en-US"/>
              <a:t>System under test</a:t>
            </a:r>
          </a:p>
          <a:p>
            <a:r>
              <a:rPr lang="en-US"/>
              <a:t>Infrastructure as code (IaC)</a:t>
            </a:r>
          </a:p>
          <a:p>
            <a:endParaRPr lang="en-US" dirty="0"/>
          </a:p>
        </p:txBody>
      </p:sp>
    </p:spTree>
    <p:extLst>
      <p:ext uri="{BB962C8B-B14F-4D97-AF65-F5344CB8AC3E}">
        <p14:creationId xmlns:p14="http://schemas.microsoft.com/office/powerpoint/2010/main" val="194696379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a:xfrm>
            <a:off x="273668" y="1426235"/>
            <a:ext cx="11773954" cy="4008405"/>
          </a:xfrm>
        </p:spPr>
        <p:txBody>
          <a:bodyPr/>
          <a:lstStyle/>
          <a:p>
            <a:pPr marL="0" indent="0">
              <a:buNone/>
            </a:pPr>
            <a:r>
              <a:rPr lang="en-GB" dirty="0"/>
              <a:t>In this module, you learned how to:</a:t>
            </a:r>
          </a:p>
          <a:p>
            <a:endParaRPr lang="en-GB" dirty="0"/>
          </a:p>
          <a:p>
            <a:r>
              <a:rPr lang="en-GB" dirty="0"/>
              <a:t>Implement a thorough testing plan for cloud applications.</a:t>
            </a:r>
          </a:p>
          <a:p>
            <a:endParaRPr lang="en-GB" dirty="0"/>
          </a:p>
          <a:p>
            <a:pPr lvl="1"/>
            <a:endParaRPr lang="en-GB" dirty="0"/>
          </a:p>
        </p:txBody>
      </p:sp>
    </p:spTree>
    <p:extLst>
      <p:ext uri="{BB962C8B-B14F-4D97-AF65-F5344CB8AC3E}">
        <p14:creationId xmlns:p14="http://schemas.microsoft.com/office/powerpoint/2010/main" val="166125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947510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9663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Test automation concepts</a:t>
            </a:r>
            <a:endParaRPr lang="en-US" dirty="0"/>
          </a:p>
        </p:txBody>
      </p:sp>
    </p:spTree>
    <p:extLst>
      <p:ext uri="{BB962C8B-B14F-4D97-AF65-F5344CB8AC3E}">
        <p14:creationId xmlns:p14="http://schemas.microsoft.com/office/powerpoint/2010/main" val="10489764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Importance of automated testing</a:t>
            </a:r>
            <a:endParaRPr lang="en-US" dirty="0"/>
          </a:p>
        </p:txBody>
      </p:sp>
      <p:sp>
        <p:nvSpPr>
          <p:cNvPr id="9" name="Text Placeholder 8"/>
          <p:cNvSpPr>
            <a:spLocks noGrp="1"/>
          </p:cNvSpPr>
          <p:nvPr>
            <p:ph sz="quarter" idx="10"/>
          </p:nvPr>
        </p:nvSpPr>
        <p:spPr/>
        <p:txBody>
          <a:bodyPr/>
          <a:lstStyle/>
          <a:p>
            <a:r>
              <a:rPr lang="en-US"/>
              <a:t>Easy quality indicator</a:t>
            </a:r>
          </a:p>
          <a:p>
            <a:r>
              <a:rPr lang="en-US"/>
              <a:t>Time to market</a:t>
            </a:r>
          </a:p>
          <a:p>
            <a:r>
              <a:rPr lang="en-US"/>
              <a:t>Write one, run anywhere</a:t>
            </a:r>
          </a:p>
          <a:p>
            <a:r>
              <a:rPr lang="en-US"/>
              <a:t>Accurate validation</a:t>
            </a:r>
          </a:p>
          <a:p>
            <a:r>
              <a:rPr lang="en-US"/>
              <a:t>Validate difficult scenarios</a:t>
            </a:r>
          </a:p>
          <a:p>
            <a:r>
              <a:rPr lang="en-US"/>
              <a:t>Clean architecture</a:t>
            </a:r>
          </a:p>
          <a:p>
            <a:r>
              <a:rPr lang="en-US"/>
              <a:t>Confirm product coverage</a:t>
            </a:r>
            <a:endParaRPr lang="en-US" dirty="0"/>
          </a:p>
        </p:txBody>
      </p:sp>
    </p:spTree>
    <p:extLst>
      <p:ext uri="{BB962C8B-B14F-4D97-AF65-F5344CB8AC3E}">
        <p14:creationId xmlns:p14="http://schemas.microsoft.com/office/powerpoint/2010/main" val="25828627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Important points to consider</a:t>
            </a:r>
            <a:endParaRPr lang="en-US" dirty="0"/>
          </a:p>
        </p:txBody>
      </p:sp>
      <p:sp>
        <p:nvSpPr>
          <p:cNvPr id="3" name="Text Placeholder 2"/>
          <p:cNvSpPr>
            <a:spLocks noGrp="1"/>
          </p:cNvSpPr>
          <p:nvPr>
            <p:ph sz="quarter" idx="10"/>
          </p:nvPr>
        </p:nvSpPr>
        <p:spPr/>
        <p:txBody>
          <a:bodyPr/>
          <a:lstStyle/>
          <a:p>
            <a:r>
              <a:rPr lang="en-US"/>
              <a:t>Return on investment</a:t>
            </a:r>
          </a:p>
          <a:p>
            <a:r>
              <a:rPr lang="en-US"/>
              <a:t>Stable legacy components</a:t>
            </a:r>
          </a:p>
          <a:p>
            <a:r>
              <a:rPr lang="en-US"/>
              <a:t>Diagnosing test failures</a:t>
            </a:r>
          </a:p>
          <a:p>
            <a:r>
              <a:rPr lang="en-US"/>
              <a:t>Test automation requires technical skills</a:t>
            </a:r>
          </a:p>
          <a:p>
            <a:r>
              <a:rPr lang="en-US"/>
              <a:t>Developer automation</a:t>
            </a:r>
          </a:p>
          <a:p>
            <a:r>
              <a:rPr lang="en-US"/>
              <a:t>Test automation does not supplant testers</a:t>
            </a:r>
          </a:p>
          <a:p>
            <a:endParaRPr lang="en-US" dirty="0"/>
          </a:p>
        </p:txBody>
      </p:sp>
    </p:spTree>
    <p:extLst>
      <p:ext uri="{BB962C8B-B14F-4D97-AF65-F5344CB8AC3E}">
        <p14:creationId xmlns:p14="http://schemas.microsoft.com/office/powerpoint/2010/main" val="34719628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Must haves for test automation</a:t>
            </a:r>
            <a:endParaRPr lang="en-US" dirty="0"/>
          </a:p>
        </p:txBody>
      </p:sp>
      <p:sp>
        <p:nvSpPr>
          <p:cNvPr id="3" name="Text Placeholder 2"/>
          <p:cNvSpPr>
            <a:spLocks noGrp="1"/>
          </p:cNvSpPr>
          <p:nvPr>
            <p:ph sz="quarter" idx="10"/>
          </p:nvPr>
        </p:nvSpPr>
        <p:spPr>
          <a:xfrm>
            <a:off x="273668" y="1426235"/>
            <a:ext cx="11773954" cy="5584221"/>
          </a:xfrm>
        </p:spPr>
        <p:txBody>
          <a:bodyPr/>
          <a:lstStyle/>
          <a:p>
            <a:r>
              <a:rPr lang="en-US" dirty="0"/>
              <a:t>Commitments and expectations are set</a:t>
            </a:r>
          </a:p>
          <a:p>
            <a:r>
              <a:rPr lang="en-US" dirty="0"/>
              <a:t>Automated build passes regularly</a:t>
            </a:r>
          </a:p>
          <a:p>
            <a:r>
              <a:rPr lang="en-US" dirty="0"/>
              <a:t>Test strategy in place</a:t>
            </a:r>
          </a:p>
          <a:p>
            <a:r>
              <a:rPr lang="en-US" dirty="0"/>
              <a:t>Build testability into architecture and design</a:t>
            </a:r>
          </a:p>
          <a:p>
            <a:r>
              <a:rPr lang="en-US" dirty="0"/>
              <a:t>Test framework vision and ownership</a:t>
            </a:r>
          </a:p>
          <a:p>
            <a:r>
              <a:rPr lang="en-US" dirty="0"/>
              <a:t>Core infrastructure in place</a:t>
            </a:r>
          </a:p>
          <a:p>
            <a:r>
              <a:rPr lang="en-US" dirty="0"/>
              <a:t>Test cases exist to create a starting point</a:t>
            </a:r>
          </a:p>
          <a:p>
            <a:r>
              <a:rPr lang="en-US" dirty="0"/>
              <a:t>Representative test data available</a:t>
            </a:r>
          </a:p>
        </p:txBody>
      </p:sp>
    </p:spTree>
    <p:extLst>
      <p:ext uri="{BB962C8B-B14F-4D97-AF65-F5344CB8AC3E}">
        <p14:creationId xmlns:p14="http://schemas.microsoft.com/office/powerpoint/2010/main" val="22138098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Should haves for test automation</a:t>
            </a:r>
            <a:endParaRPr lang="en-US" dirty="0"/>
          </a:p>
        </p:txBody>
      </p:sp>
      <p:sp>
        <p:nvSpPr>
          <p:cNvPr id="3" name="Text Placeholder 2"/>
          <p:cNvSpPr>
            <a:spLocks noGrp="1"/>
          </p:cNvSpPr>
          <p:nvPr>
            <p:ph sz="quarter" idx="10"/>
          </p:nvPr>
        </p:nvSpPr>
        <p:spPr/>
        <p:txBody>
          <a:bodyPr/>
          <a:lstStyle/>
          <a:p>
            <a:r>
              <a:rPr lang="en-US"/>
              <a:t>Test environments in place</a:t>
            </a:r>
          </a:p>
          <a:p>
            <a:r>
              <a:rPr lang="en-US"/>
              <a:t>Automated deployment scripts created</a:t>
            </a:r>
          </a:p>
          <a:p>
            <a:r>
              <a:rPr lang="en-US"/>
              <a:t>Automated tests automatically invoked via orchestration</a:t>
            </a:r>
          </a:p>
          <a:p>
            <a:r>
              <a:rPr lang="en-US"/>
              <a:t>Code coverage results visible</a:t>
            </a:r>
          </a:p>
          <a:p>
            <a:r>
              <a:rPr lang="en-US"/>
              <a:t>Consider testing in production</a:t>
            </a:r>
          </a:p>
          <a:p>
            <a:endParaRPr lang="en-US" dirty="0"/>
          </a:p>
        </p:txBody>
      </p:sp>
    </p:spTree>
    <p:extLst>
      <p:ext uri="{BB962C8B-B14F-4D97-AF65-F5344CB8AC3E}">
        <p14:creationId xmlns:p14="http://schemas.microsoft.com/office/powerpoint/2010/main" val="8001101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kinds of automated tests?</a:t>
            </a:r>
            <a:endParaRPr lang="en-US" dirty="0"/>
          </a:p>
        </p:txBody>
      </p:sp>
      <p:sp>
        <p:nvSpPr>
          <p:cNvPr id="3" name="Text Placeholder 2"/>
          <p:cNvSpPr>
            <a:spLocks noGrp="1"/>
          </p:cNvSpPr>
          <p:nvPr>
            <p:ph sz="quarter" idx="10"/>
          </p:nvPr>
        </p:nvSpPr>
        <p:spPr/>
        <p:txBody>
          <a:bodyPr/>
          <a:lstStyle/>
          <a:p>
            <a:r>
              <a:rPr lang="en-US"/>
              <a:t>Unit testing</a:t>
            </a:r>
          </a:p>
          <a:p>
            <a:r>
              <a:rPr lang="en-US"/>
              <a:t>Functional testing</a:t>
            </a:r>
          </a:p>
          <a:p>
            <a:r>
              <a:rPr lang="en-US"/>
              <a:t>Integration testing</a:t>
            </a:r>
          </a:p>
          <a:p>
            <a:r>
              <a:rPr lang="en-US"/>
              <a:t>End-to-end scenario testing</a:t>
            </a:r>
          </a:p>
          <a:p>
            <a:r>
              <a:rPr lang="en-US"/>
              <a:t>Performance and load testing</a:t>
            </a:r>
          </a:p>
          <a:p>
            <a:endParaRPr lang="en-US" dirty="0"/>
          </a:p>
        </p:txBody>
      </p:sp>
    </p:spTree>
    <p:extLst>
      <p:ext uri="{BB962C8B-B14F-4D97-AF65-F5344CB8AC3E}">
        <p14:creationId xmlns:p14="http://schemas.microsoft.com/office/powerpoint/2010/main" val="4001277596"/>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3D1C67-C8C5-451D-89B4-28D960B2B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dcmitype/"/>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21427</TotalTime>
  <Words>6285</Words>
  <Application>Microsoft Office PowerPoint</Application>
  <PresentationFormat>Custom</PresentationFormat>
  <Paragraphs>459</Paragraphs>
  <Slides>39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Segoe UI</vt:lpstr>
      <vt:lpstr>Segoe UI Light</vt:lpstr>
      <vt:lpstr>Windows Azure</vt:lpstr>
      <vt:lpstr>PowerPoint Presentation</vt:lpstr>
      <vt:lpstr>Objectives</vt:lpstr>
      <vt:lpstr>Agenda</vt:lpstr>
      <vt:lpstr>Test automation concepts</vt:lpstr>
      <vt:lpstr>Importance of automated testing</vt:lpstr>
      <vt:lpstr>Important points to consider</vt:lpstr>
      <vt:lpstr>Must haves for test automation</vt:lpstr>
      <vt:lpstr>Should haves for test automation</vt:lpstr>
      <vt:lpstr>What are the kinds of automated tests?</vt:lpstr>
      <vt:lpstr>Does it make sense to automate all tests?</vt:lpstr>
      <vt:lpstr>Measuring build quality</vt:lpstr>
      <vt:lpstr>Test frameworks</vt:lpstr>
      <vt:lpstr>Test data in automated testing</vt:lpstr>
      <vt:lpstr>Practical Guidance</vt:lpstr>
      <vt:lpstr>Testing goals</vt:lpstr>
      <vt:lpstr>Testing principles</vt:lpstr>
      <vt:lpstr>Test automation for legacy applications</vt:lpstr>
      <vt:lpstr>Prescriptive approaches to testing</vt:lpstr>
      <vt:lpstr>DevOps and how it affects testing</vt:lpstr>
      <vt:lpstr>PowerPoint Presentation</vt:lpstr>
      <vt:lpstr>Incorporating automated testing into the build</vt:lpstr>
      <vt:lpstr>Which tests should be included?</vt:lpstr>
      <vt:lpstr>Build, deploy, and test in build (CI)</vt:lpstr>
      <vt:lpstr>Test automation on Azure</vt:lpstr>
      <vt:lpstr>Visual Studio Team Services (VSTS)</vt:lpstr>
      <vt:lpstr>Before you get started</vt:lpstr>
      <vt:lpstr>Azure testing scenarios</vt:lpstr>
      <vt:lpstr>Taking advantage of Azure for Applications to deploy to testing </vt:lpstr>
      <vt:lpstr>Build agent options</vt:lpstr>
      <vt:lpstr>Application deployment</vt:lpstr>
      <vt:lpstr>Test agent deployment</vt:lpstr>
      <vt:lpstr>Taking advantage of Azure for Test Labs</vt:lpstr>
      <vt:lpstr>Challenges</vt:lpstr>
      <vt:lpstr>Test machines</vt:lpstr>
      <vt:lpstr>Azure testing infrastructure</vt:lpstr>
      <vt:lpstr>Other considerations</vt:lpstr>
      <vt:lpstr>Module review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Solutions for Azure</dc:title>
  <dc:subject>Servers &amp; Tools Business</dc:subject>
  <dc:creator>Bryan McCutchan</dc:creator>
  <cp:keywords>Servers &amp; Tools Business</cp:keywords>
  <cp:lastModifiedBy>Steven Follis</cp:lastModifiedBy>
  <cp:revision>465</cp:revision>
  <dcterms:created xsi:type="dcterms:W3CDTF">2013-10-14T18:44:32Z</dcterms:created>
  <dcterms:modified xsi:type="dcterms:W3CDTF">2016-08-11T15:18:43Z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