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45" r:id="rId4"/>
  </p:sldMasterIdLst>
  <p:notesMasterIdLst>
    <p:notesMasterId r:id="rId33"/>
  </p:notesMasterIdLst>
  <p:handoutMasterIdLst>
    <p:handoutMasterId r:id="rId34"/>
  </p:handoutMasterIdLst>
  <p:sldIdLst>
    <p:sldId id="443" r:id="rId5"/>
    <p:sldId id="423" r:id="rId6"/>
    <p:sldId id="424" r:id="rId7"/>
    <p:sldId id="445" r:id="rId8"/>
    <p:sldId id="425" r:id="rId9"/>
    <p:sldId id="444" r:id="rId10"/>
    <p:sldId id="426" r:id="rId11"/>
    <p:sldId id="427" r:id="rId12"/>
    <p:sldId id="428" r:id="rId13"/>
    <p:sldId id="448" r:id="rId14"/>
    <p:sldId id="429" r:id="rId15"/>
    <p:sldId id="430" r:id="rId16"/>
    <p:sldId id="431" r:id="rId17"/>
    <p:sldId id="432" r:id="rId18"/>
    <p:sldId id="433" r:id="rId19"/>
    <p:sldId id="434" r:id="rId20"/>
    <p:sldId id="435" r:id="rId21"/>
    <p:sldId id="436" r:id="rId22"/>
    <p:sldId id="437" r:id="rId23"/>
    <p:sldId id="438" r:id="rId24"/>
    <p:sldId id="439" r:id="rId25"/>
    <p:sldId id="440" r:id="rId26"/>
    <p:sldId id="441" r:id="rId27"/>
    <p:sldId id="446" r:id="rId28"/>
    <p:sldId id="447" r:id="rId29"/>
    <p:sldId id="442" r:id="rId30"/>
    <p:sldId id="449" r:id="rId31"/>
    <p:sldId id="450" r:id="rId32"/>
  </p:sldIdLst>
  <p:sldSz cx="12436475" cy="6994525"/>
  <p:notesSz cx="6858000" cy="9144000"/>
  <p:defaultTextStyle>
    <a:defPPr>
      <a:defRPr lang="en-US"/>
    </a:defPPr>
    <a:lvl1pPr marL="0" algn="l" defTabSz="932567" rtl="0" eaLnBrk="1" latinLnBrk="0" hangingPunct="1">
      <a:defRPr sz="1800" kern="1200">
        <a:solidFill>
          <a:schemeClr val="tx1"/>
        </a:solidFill>
        <a:latin typeface="+mn-lt"/>
        <a:ea typeface="+mn-ea"/>
        <a:cs typeface="+mn-cs"/>
      </a:defRPr>
    </a:lvl1pPr>
    <a:lvl2pPr marL="466283" algn="l" defTabSz="932567" rtl="0" eaLnBrk="1" latinLnBrk="0" hangingPunct="1">
      <a:defRPr sz="1800" kern="1200">
        <a:solidFill>
          <a:schemeClr val="tx1"/>
        </a:solidFill>
        <a:latin typeface="+mn-lt"/>
        <a:ea typeface="+mn-ea"/>
        <a:cs typeface="+mn-cs"/>
      </a:defRPr>
    </a:lvl2pPr>
    <a:lvl3pPr marL="932567" algn="l" defTabSz="932567" rtl="0" eaLnBrk="1" latinLnBrk="0" hangingPunct="1">
      <a:defRPr sz="1800" kern="1200">
        <a:solidFill>
          <a:schemeClr val="tx1"/>
        </a:solidFill>
        <a:latin typeface="+mn-lt"/>
        <a:ea typeface="+mn-ea"/>
        <a:cs typeface="+mn-cs"/>
      </a:defRPr>
    </a:lvl3pPr>
    <a:lvl4pPr marL="1398849" algn="l" defTabSz="932567" rtl="0" eaLnBrk="1" latinLnBrk="0" hangingPunct="1">
      <a:defRPr sz="1800" kern="1200">
        <a:solidFill>
          <a:schemeClr val="tx1"/>
        </a:solidFill>
        <a:latin typeface="+mn-lt"/>
        <a:ea typeface="+mn-ea"/>
        <a:cs typeface="+mn-cs"/>
      </a:defRPr>
    </a:lvl4pPr>
    <a:lvl5pPr marL="1865133" algn="l" defTabSz="932567" rtl="0" eaLnBrk="1" latinLnBrk="0" hangingPunct="1">
      <a:defRPr sz="1800" kern="1200">
        <a:solidFill>
          <a:schemeClr val="tx1"/>
        </a:solidFill>
        <a:latin typeface="+mn-lt"/>
        <a:ea typeface="+mn-ea"/>
        <a:cs typeface="+mn-cs"/>
      </a:defRPr>
    </a:lvl5pPr>
    <a:lvl6pPr marL="2331417" algn="l" defTabSz="932567" rtl="0" eaLnBrk="1" latinLnBrk="0" hangingPunct="1">
      <a:defRPr sz="1800" kern="1200">
        <a:solidFill>
          <a:schemeClr val="tx1"/>
        </a:solidFill>
        <a:latin typeface="+mn-lt"/>
        <a:ea typeface="+mn-ea"/>
        <a:cs typeface="+mn-cs"/>
      </a:defRPr>
    </a:lvl6pPr>
    <a:lvl7pPr marL="2797700" algn="l" defTabSz="932567" rtl="0" eaLnBrk="1" latinLnBrk="0" hangingPunct="1">
      <a:defRPr sz="1800" kern="1200">
        <a:solidFill>
          <a:schemeClr val="tx1"/>
        </a:solidFill>
        <a:latin typeface="+mn-lt"/>
        <a:ea typeface="+mn-ea"/>
        <a:cs typeface="+mn-cs"/>
      </a:defRPr>
    </a:lvl7pPr>
    <a:lvl8pPr marL="3263983" algn="l" defTabSz="932567" rtl="0" eaLnBrk="1" latinLnBrk="0" hangingPunct="1">
      <a:defRPr sz="1800" kern="1200">
        <a:solidFill>
          <a:schemeClr val="tx1"/>
        </a:solidFill>
        <a:latin typeface="+mn-lt"/>
        <a:ea typeface="+mn-ea"/>
        <a:cs typeface="+mn-cs"/>
      </a:defRPr>
    </a:lvl8pPr>
    <a:lvl9pPr marL="3730268" algn="l" defTabSz="93256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360470-1934-4CC8-B6E7-26B7222254E7}">
          <p14:sldIdLst>
            <p14:sldId id="443"/>
            <p14:sldId id="423"/>
            <p14:sldId id="424"/>
            <p14:sldId id="445"/>
            <p14:sldId id="425"/>
            <p14:sldId id="444"/>
            <p14:sldId id="426"/>
            <p14:sldId id="427"/>
            <p14:sldId id="428"/>
            <p14:sldId id="448"/>
            <p14:sldId id="429"/>
            <p14:sldId id="430"/>
            <p14:sldId id="431"/>
            <p14:sldId id="432"/>
          </p14:sldIdLst>
        </p14:section>
        <p14:section name="Environments" id="{9056979E-EDE5-4D70-B9CD-F8B86D8ED24E}">
          <p14:sldIdLst>
            <p14:sldId id="433"/>
            <p14:sldId id="434"/>
            <p14:sldId id="435"/>
          </p14:sldIdLst>
        </p14:section>
        <p14:section name="Test and quality assurance" id="{9B0EB307-CEBB-4BAB-BD2A-1D9A8E288520}">
          <p14:sldIdLst>
            <p14:sldId id="436"/>
            <p14:sldId id="437"/>
            <p14:sldId id="438"/>
            <p14:sldId id="439"/>
          </p14:sldIdLst>
        </p14:section>
        <p14:section name="Release" id="{92A04FC0-7EC6-4607-9C46-F9BD10C05E5E}">
          <p14:sldIdLst>
            <p14:sldId id="440"/>
            <p14:sldId id="441"/>
            <p14:sldId id="446"/>
            <p14:sldId id="447"/>
            <p14:sldId id="442"/>
            <p14:sldId id="449"/>
            <p14:sldId id="450"/>
          </p14:sldIdLst>
        </p14:section>
      </p14:sectionLst>
    </p:ext>
    <p:ext uri="{EFAFB233-063F-42B5-8137-9DF3F51BA10A}">
      <p15:sldGuideLst xmlns:p15="http://schemas.microsoft.com/office/powerpoint/2012/main">
        <p15:guide id="1" pos="3821" userDrawn="1">
          <p15:clr>
            <a:srgbClr val="A4A3A4"/>
          </p15:clr>
        </p15:guide>
        <p15:guide id="2" orient="horz" pos="1195" userDrawn="1">
          <p15:clr>
            <a:srgbClr val="A4A3A4"/>
          </p15:clr>
        </p15:guide>
        <p15:guide id="3" pos="7325" userDrawn="1">
          <p15:clr>
            <a:srgbClr val="A4A3A4"/>
          </p15:clr>
        </p15:guide>
        <p15:guide id="4" orient="horz" pos="4075" userDrawn="1">
          <p15:clr>
            <a:srgbClr val="A4A3A4"/>
          </p15:clr>
        </p15:guide>
        <p15:guide id="5" orient="horz" pos="210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John Higuera (Simplicity Consulting Inc)" initials="JH(CI" lastIdx="5" clrIdx="2">
    <p:extLst/>
  </p:cmAuthor>
  <p:cmAuthor id="3" name="Christine Pernula" initials="CP" lastIdx="6" clrIdx="3">
    <p:extLst/>
  </p:cmAuthor>
  <p:cmAuthor id="4" name="Christine" initials="C" lastIdx="6" clrIdx="4">
    <p:extLst/>
  </p:cmAuthor>
  <p:cmAuthor id="5" name="Bryan McCutchan (FS)" initials="BM(" lastIdx="43"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585"/>
    <a:srgbClr val="0072C6"/>
    <a:srgbClr val="FF8C00"/>
    <a:srgbClr val="68217A"/>
    <a:srgbClr val="A8E33D"/>
    <a:srgbClr val="99FF33"/>
    <a:srgbClr val="FFFFFF"/>
    <a:srgbClr val="000000"/>
    <a:srgbClr val="008272"/>
    <a:srgbClr val="BA14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7" autoAdjust="0"/>
    <p:restoredTop sz="96370" autoAdjust="0"/>
  </p:normalViewPr>
  <p:slideViewPr>
    <p:cSldViewPr snapToGrid="0">
      <p:cViewPr varScale="1">
        <p:scale>
          <a:sx n="96" d="100"/>
          <a:sy n="96" d="100"/>
        </p:scale>
        <p:origin x="75" y="252"/>
      </p:cViewPr>
      <p:guideLst>
        <p:guide pos="3821"/>
        <p:guide orient="horz" pos="1195"/>
        <p:guide pos="7325"/>
        <p:guide orient="horz" pos="4075"/>
        <p:guide orient="horz" pos="2107"/>
      </p:guideLst>
    </p:cSldViewPr>
  </p:slideViewPr>
  <p:outlineViewPr>
    <p:cViewPr>
      <p:scale>
        <a:sx n="33" d="100"/>
        <a:sy n="33" d="100"/>
      </p:scale>
      <p:origin x="0" y="-7164"/>
    </p:cViewPr>
  </p:outlineViewPr>
  <p:notesTextViewPr>
    <p:cViewPr>
      <p:scale>
        <a:sx n="75" d="100"/>
        <a:sy n="75" d="100"/>
      </p:scale>
      <p:origin x="0" y="0"/>
    </p:cViewPr>
  </p:notesTextViewPr>
  <p:sorterViewPr>
    <p:cViewPr varScale="1">
      <p:scale>
        <a:sx n="1" d="1"/>
        <a:sy n="1" d="1"/>
      </p:scale>
      <p:origin x="0" y="0"/>
    </p:cViewPr>
  </p:sorterViewPr>
  <p:notesViewPr>
    <p:cSldViewPr snapToGrid="0" showGuides="1">
      <p:cViewPr varScale="1">
        <p:scale>
          <a:sx n="65" d="100"/>
          <a:sy n="65" d="100"/>
        </p:scale>
        <p:origin x="2796"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5ADCC-21FD-48E5-9FDA-1DDF28C573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EE054B22-5B1C-47EE-9D52-EB5489ABBA2E}">
      <dgm:prSet/>
      <dgm:spPr/>
      <dgm:t>
        <a:bodyPr/>
        <a:lstStyle/>
        <a:p>
          <a:r>
            <a:rPr lang="en-US" baseline="0"/>
            <a:t>Create release definitions</a:t>
          </a:r>
          <a:endParaRPr lang="en-US"/>
        </a:p>
      </dgm:t>
    </dgm:pt>
    <dgm:pt modelId="{ACCEC44A-C49F-44E5-ADD9-ADA7D73C9B83}" type="parTrans" cxnId="{E2468394-6B24-45B0-BAAE-0D1787AEA1F1}">
      <dgm:prSet/>
      <dgm:spPr/>
      <dgm:t>
        <a:bodyPr/>
        <a:lstStyle/>
        <a:p>
          <a:endParaRPr lang="en-US"/>
        </a:p>
      </dgm:t>
    </dgm:pt>
    <dgm:pt modelId="{177DBD78-DB24-434E-B566-4C00394511F7}" type="sibTrans" cxnId="{E2468394-6B24-45B0-BAAE-0D1787AEA1F1}">
      <dgm:prSet/>
      <dgm:spPr/>
      <dgm:t>
        <a:bodyPr/>
        <a:lstStyle/>
        <a:p>
          <a:endParaRPr lang="en-US"/>
        </a:p>
      </dgm:t>
    </dgm:pt>
    <dgm:pt modelId="{61FDF60A-22A0-4254-9AB9-956B8A515DE4}">
      <dgm:prSet/>
      <dgm:spPr/>
      <dgm:t>
        <a:bodyPr/>
        <a:lstStyle/>
        <a:p>
          <a:r>
            <a:rPr lang="en-US" baseline="0"/>
            <a:t>Add environments</a:t>
          </a:r>
          <a:endParaRPr lang="en-US"/>
        </a:p>
      </dgm:t>
    </dgm:pt>
    <dgm:pt modelId="{C89EADBF-B704-4704-A0B0-C520D00A497A}" type="parTrans" cxnId="{610D9625-7D2D-4299-8BB8-0B768E421BA8}">
      <dgm:prSet/>
      <dgm:spPr/>
      <dgm:t>
        <a:bodyPr/>
        <a:lstStyle/>
        <a:p>
          <a:endParaRPr lang="en-US"/>
        </a:p>
      </dgm:t>
    </dgm:pt>
    <dgm:pt modelId="{4FDC5ECF-D243-4182-88C3-804F9BC81174}" type="sibTrans" cxnId="{610D9625-7D2D-4299-8BB8-0B768E421BA8}">
      <dgm:prSet/>
      <dgm:spPr/>
      <dgm:t>
        <a:bodyPr/>
        <a:lstStyle/>
        <a:p>
          <a:endParaRPr lang="en-US"/>
        </a:p>
      </dgm:t>
    </dgm:pt>
    <dgm:pt modelId="{327584E3-07F9-4D5B-9D7B-45C6DE5ABC76}">
      <dgm:prSet/>
      <dgm:spPr/>
      <dgm:t>
        <a:bodyPr/>
        <a:lstStyle/>
        <a:p>
          <a:r>
            <a:rPr lang="en-US" baseline="0"/>
            <a:t>Add tasks.</a:t>
          </a:r>
          <a:endParaRPr lang="en-US"/>
        </a:p>
      </dgm:t>
    </dgm:pt>
    <dgm:pt modelId="{98788E35-2ED4-443E-BBD4-E67E1D63DDCB}" type="parTrans" cxnId="{7DA5D9F7-561C-4A8D-B8E1-3EE550C9A4D9}">
      <dgm:prSet/>
      <dgm:spPr/>
      <dgm:t>
        <a:bodyPr/>
        <a:lstStyle/>
        <a:p>
          <a:endParaRPr lang="en-US"/>
        </a:p>
      </dgm:t>
    </dgm:pt>
    <dgm:pt modelId="{675B65B6-E160-44C5-A29C-F3356E002E97}" type="sibTrans" cxnId="{7DA5D9F7-561C-4A8D-B8E1-3EE550C9A4D9}">
      <dgm:prSet/>
      <dgm:spPr/>
      <dgm:t>
        <a:bodyPr/>
        <a:lstStyle/>
        <a:p>
          <a:endParaRPr lang="en-US"/>
        </a:p>
      </dgm:t>
    </dgm:pt>
    <dgm:pt modelId="{4AD97C75-5388-4C95-982A-87963EB2E4A5}">
      <dgm:prSet/>
      <dgm:spPr/>
      <dgm:t>
        <a:bodyPr/>
        <a:lstStyle/>
        <a:p>
          <a:r>
            <a:rPr lang="en-US" baseline="0"/>
            <a:t>Create and deploy releases</a:t>
          </a:r>
          <a:endParaRPr lang="en-US"/>
        </a:p>
      </dgm:t>
    </dgm:pt>
    <dgm:pt modelId="{8578A681-1A89-4EC0-AC41-D8C0CC014809}" type="parTrans" cxnId="{572B51CF-691B-4311-B3E6-E1F6B670B3F0}">
      <dgm:prSet/>
      <dgm:spPr/>
      <dgm:t>
        <a:bodyPr/>
        <a:lstStyle/>
        <a:p>
          <a:endParaRPr lang="en-US"/>
        </a:p>
      </dgm:t>
    </dgm:pt>
    <dgm:pt modelId="{707EC5D8-EF49-4C70-8697-8CAEA5A398EF}" type="sibTrans" cxnId="{572B51CF-691B-4311-B3E6-E1F6B670B3F0}">
      <dgm:prSet/>
      <dgm:spPr/>
      <dgm:t>
        <a:bodyPr/>
        <a:lstStyle/>
        <a:p>
          <a:endParaRPr lang="en-US"/>
        </a:p>
      </dgm:t>
    </dgm:pt>
    <dgm:pt modelId="{586D6815-03C2-4186-B4A4-EDCFD9DAFA09}">
      <dgm:prSet/>
      <dgm:spPr/>
      <dgm:t>
        <a:bodyPr/>
        <a:lstStyle/>
        <a:p>
          <a:r>
            <a:rPr lang="en-US" baseline="0"/>
            <a:t>Track deployments</a:t>
          </a:r>
          <a:endParaRPr lang="en-US"/>
        </a:p>
      </dgm:t>
    </dgm:pt>
    <dgm:pt modelId="{5B894109-245C-4060-A0BD-0AF2267273EF}" type="parTrans" cxnId="{321CA1E9-8084-439E-AE3D-1E8DBF71977D}">
      <dgm:prSet/>
      <dgm:spPr/>
      <dgm:t>
        <a:bodyPr/>
        <a:lstStyle/>
        <a:p>
          <a:endParaRPr lang="en-US"/>
        </a:p>
      </dgm:t>
    </dgm:pt>
    <dgm:pt modelId="{5482E833-8C96-45BA-959D-A22EAF7CDB7A}" type="sibTrans" cxnId="{321CA1E9-8084-439E-AE3D-1E8DBF71977D}">
      <dgm:prSet/>
      <dgm:spPr/>
      <dgm:t>
        <a:bodyPr/>
        <a:lstStyle/>
        <a:p>
          <a:endParaRPr lang="en-US"/>
        </a:p>
      </dgm:t>
    </dgm:pt>
    <dgm:pt modelId="{5F7B2851-7EA1-4C04-AE2B-A49A6E876400}" type="pres">
      <dgm:prSet presAssocID="{1695ADCC-21FD-48E5-9FDA-1DDF28C5739C}" presName="CompostProcess" presStyleCnt="0">
        <dgm:presLayoutVars>
          <dgm:dir/>
          <dgm:resizeHandles val="exact"/>
        </dgm:presLayoutVars>
      </dgm:prSet>
      <dgm:spPr/>
    </dgm:pt>
    <dgm:pt modelId="{8EBFFF51-653C-4EF2-B5FA-C96442F2463E}" type="pres">
      <dgm:prSet presAssocID="{1695ADCC-21FD-48E5-9FDA-1DDF28C5739C}" presName="arrow" presStyleLbl="bgShp" presStyleIdx="0" presStyleCnt="1"/>
      <dgm:spPr/>
    </dgm:pt>
    <dgm:pt modelId="{90BFCFDE-8E52-472D-B833-80A4D7A03260}" type="pres">
      <dgm:prSet presAssocID="{1695ADCC-21FD-48E5-9FDA-1DDF28C5739C}" presName="linearProcess" presStyleCnt="0"/>
      <dgm:spPr/>
    </dgm:pt>
    <dgm:pt modelId="{CE93E523-38CC-43FF-B4DE-188A2C017F02}" type="pres">
      <dgm:prSet presAssocID="{EE054B22-5B1C-47EE-9D52-EB5489ABBA2E}" presName="textNode" presStyleLbl="node1" presStyleIdx="0" presStyleCnt="5">
        <dgm:presLayoutVars>
          <dgm:bulletEnabled val="1"/>
        </dgm:presLayoutVars>
      </dgm:prSet>
      <dgm:spPr/>
    </dgm:pt>
    <dgm:pt modelId="{F17A4658-E392-44F8-8BB6-ED53E0C283BA}" type="pres">
      <dgm:prSet presAssocID="{177DBD78-DB24-434E-B566-4C00394511F7}" presName="sibTrans" presStyleCnt="0"/>
      <dgm:spPr/>
    </dgm:pt>
    <dgm:pt modelId="{8ECD5AD1-502E-4FF5-94C9-B280CCBC7D20}" type="pres">
      <dgm:prSet presAssocID="{61FDF60A-22A0-4254-9AB9-956B8A515DE4}" presName="textNode" presStyleLbl="node1" presStyleIdx="1" presStyleCnt="5">
        <dgm:presLayoutVars>
          <dgm:bulletEnabled val="1"/>
        </dgm:presLayoutVars>
      </dgm:prSet>
      <dgm:spPr/>
    </dgm:pt>
    <dgm:pt modelId="{B93BD78F-F656-4266-B2DB-4F1B19108E30}" type="pres">
      <dgm:prSet presAssocID="{4FDC5ECF-D243-4182-88C3-804F9BC81174}" presName="sibTrans" presStyleCnt="0"/>
      <dgm:spPr/>
    </dgm:pt>
    <dgm:pt modelId="{D18E3576-F3D9-4FF1-916A-47A6ABECB37C}" type="pres">
      <dgm:prSet presAssocID="{327584E3-07F9-4D5B-9D7B-45C6DE5ABC76}" presName="textNode" presStyleLbl="node1" presStyleIdx="2" presStyleCnt="5">
        <dgm:presLayoutVars>
          <dgm:bulletEnabled val="1"/>
        </dgm:presLayoutVars>
      </dgm:prSet>
      <dgm:spPr/>
    </dgm:pt>
    <dgm:pt modelId="{489D28D5-06A7-42A6-BD15-AC5FD12B3DB8}" type="pres">
      <dgm:prSet presAssocID="{675B65B6-E160-44C5-A29C-F3356E002E97}" presName="sibTrans" presStyleCnt="0"/>
      <dgm:spPr/>
    </dgm:pt>
    <dgm:pt modelId="{4EF598CB-73B7-4C13-A5B1-ACA13B2B9ADB}" type="pres">
      <dgm:prSet presAssocID="{4AD97C75-5388-4C95-982A-87963EB2E4A5}" presName="textNode" presStyleLbl="node1" presStyleIdx="3" presStyleCnt="5">
        <dgm:presLayoutVars>
          <dgm:bulletEnabled val="1"/>
        </dgm:presLayoutVars>
      </dgm:prSet>
      <dgm:spPr/>
    </dgm:pt>
    <dgm:pt modelId="{1E750C1C-3DDC-40AF-BE17-7B9C6D9F3B95}" type="pres">
      <dgm:prSet presAssocID="{707EC5D8-EF49-4C70-8697-8CAEA5A398EF}" presName="sibTrans" presStyleCnt="0"/>
      <dgm:spPr/>
    </dgm:pt>
    <dgm:pt modelId="{41FD0D7B-E05E-4FB5-9F85-DD68DAB779C8}" type="pres">
      <dgm:prSet presAssocID="{586D6815-03C2-4186-B4A4-EDCFD9DAFA09}" presName="textNode" presStyleLbl="node1" presStyleIdx="4" presStyleCnt="5">
        <dgm:presLayoutVars>
          <dgm:bulletEnabled val="1"/>
        </dgm:presLayoutVars>
      </dgm:prSet>
      <dgm:spPr/>
    </dgm:pt>
  </dgm:ptLst>
  <dgm:cxnLst>
    <dgm:cxn modelId="{610D9625-7D2D-4299-8BB8-0B768E421BA8}" srcId="{1695ADCC-21FD-48E5-9FDA-1DDF28C5739C}" destId="{61FDF60A-22A0-4254-9AB9-956B8A515DE4}" srcOrd="1" destOrd="0" parTransId="{C89EADBF-B704-4704-A0B0-C520D00A497A}" sibTransId="{4FDC5ECF-D243-4182-88C3-804F9BC81174}"/>
    <dgm:cxn modelId="{BB706CC0-898F-4B9C-AC14-45BEC5704723}" type="presOf" srcId="{4AD97C75-5388-4C95-982A-87963EB2E4A5}" destId="{4EF598CB-73B7-4C13-A5B1-ACA13B2B9ADB}" srcOrd="0" destOrd="0" presId="urn:microsoft.com/office/officeart/2005/8/layout/hProcess9"/>
    <dgm:cxn modelId="{70758814-E6D5-4702-9F6D-9B6F443B8936}" type="presOf" srcId="{EE054B22-5B1C-47EE-9D52-EB5489ABBA2E}" destId="{CE93E523-38CC-43FF-B4DE-188A2C017F02}" srcOrd="0" destOrd="0" presId="urn:microsoft.com/office/officeart/2005/8/layout/hProcess9"/>
    <dgm:cxn modelId="{321CA1E9-8084-439E-AE3D-1E8DBF71977D}" srcId="{1695ADCC-21FD-48E5-9FDA-1DDF28C5739C}" destId="{586D6815-03C2-4186-B4A4-EDCFD9DAFA09}" srcOrd="4" destOrd="0" parTransId="{5B894109-245C-4060-A0BD-0AF2267273EF}" sibTransId="{5482E833-8C96-45BA-959D-A22EAF7CDB7A}"/>
    <dgm:cxn modelId="{D0FF69B1-4D53-4D95-961F-F128F82C0E32}" type="presOf" srcId="{1695ADCC-21FD-48E5-9FDA-1DDF28C5739C}" destId="{5F7B2851-7EA1-4C04-AE2B-A49A6E876400}" srcOrd="0" destOrd="0" presId="urn:microsoft.com/office/officeart/2005/8/layout/hProcess9"/>
    <dgm:cxn modelId="{9B7FD8C8-C91A-47F7-BC23-EEB865ACFB0A}" type="presOf" srcId="{586D6815-03C2-4186-B4A4-EDCFD9DAFA09}" destId="{41FD0D7B-E05E-4FB5-9F85-DD68DAB779C8}" srcOrd="0" destOrd="0" presId="urn:microsoft.com/office/officeart/2005/8/layout/hProcess9"/>
    <dgm:cxn modelId="{7DA5D9F7-561C-4A8D-B8E1-3EE550C9A4D9}" srcId="{1695ADCC-21FD-48E5-9FDA-1DDF28C5739C}" destId="{327584E3-07F9-4D5B-9D7B-45C6DE5ABC76}" srcOrd="2" destOrd="0" parTransId="{98788E35-2ED4-443E-BBD4-E67E1D63DDCB}" sibTransId="{675B65B6-E160-44C5-A29C-F3356E002E97}"/>
    <dgm:cxn modelId="{E2468394-6B24-45B0-BAAE-0D1787AEA1F1}" srcId="{1695ADCC-21FD-48E5-9FDA-1DDF28C5739C}" destId="{EE054B22-5B1C-47EE-9D52-EB5489ABBA2E}" srcOrd="0" destOrd="0" parTransId="{ACCEC44A-C49F-44E5-ADD9-ADA7D73C9B83}" sibTransId="{177DBD78-DB24-434E-B566-4C00394511F7}"/>
    <dgm:cxn modelId="{E5353887-CDF4-4B0C-9D74-5297B080B8DD}" type="presOf" srcId="{61FDF60A-22A0-4254-9AB9-956B8A515DE4}" destId="{8ECD5AD1-502E-4FF5-94C9-B280CCBC7D20}" srcOrd="0" destOrd="0" presId="urn:microsoft.com/office/officeart/2005/8/layout/hProcess9"/>
    <dgm:cxn modelId="{572B51CF-691B-4311-B3E6-E1F6B670B3F0}" srcId="{1695ADCC-21FD-48E5-9FDA-1DDF28C5739C}" destId="{4AD97C75-5388-4C95-982A-87963EB2E4A5}" srcOrd="3" destOrd="0" parTransId="{8578A681-1A89-4EC0-AC41-D8C0CC014809}" sibTransId="{707EC5D8-EF49-4C70-8697-8CAEA5A398EF}"/>
    <dgm:cxn modelId="{7A498C39-AAA6-4B73-8307-6EBD2F16456B}" type="presOf" srcId="{327584E3-07F9-4D5B-9D7B-45C6DE5ABC76}" destId="{D18E3576-F3D9-4FF1-916A-47A6ABECB37C}" srcOrd="0" destOrd="0" presId="urn:microsoft.com/office/officeart/2005/8/layout/hProcess9"/>
    <dgm:cxn modelId="{2EED5AD8-B8BA-45DD-AB36-F039995F228B}" type="presParOf" srcId="{5F7B2851-7EA1-4C04-AE2B-A49A6E876400}" destId="{8EBFFF51-653C-4EF2-B5FA-C96442F2463E}" srcOrd="0" destOrd="0" presId="urn:microsoft.com/office/officeart/2005/8/layout/hProcess9"/>
    <dgm:cxn modelId="{A2A309FC-A5D4-49C4-A779-7AD1453A76BD}" type="presParOf" srcId="{5F7B2851-7EA1-4C04-AE2B-A49A6E876400}" destId="{90BFCFDE-8E52-472D-B833-80A4D7A03260}" srcOrd="1" destOrd="0" presId="urn:microsoft.com/office/officeart/2005/8/layout/hProcess9"/>
    <dgm:cxn modelId="{6C381125-9C01-4E0D-954D-E0BF35F51BDA}" type="presParOf" srcId="{90BFCFDE-8E52-472D-B833-80A4D7A03260}" destId="{CE93E523-38CC-43FF-B4DE-188A2C017F02}" srcOrd="0" destOrd="0" presId="urn:microsoft.com/office/officeart/2005/8/layout/hProcess9"/>
    <dgm:cxn modelId="{EABF0D4C-1CBE-4B8F-8A95-2B5592DE1105}" type="presParOf" srcId="{90BFCFDE-8E52-472D-B833-80A4D7A03260}" destId="{F17A4658-E392-44F8-8BB6-ED53E0C283BA}" srcOrd="1" destOrd="0" presId="urn:microsoft.com/office/officeart/2005/8/layout/hProcess9"/>
    <dgm:cxn modelId="{E55553C1-CB3F-4C0C-814C-A8AB8D7D736A}" type="presParOf" srcId="{90BFCFDE-8E52-472D-B833-80A4D7A03260}" destId="{8ECD5AD1-502E-4FF5-94C9-B280CCBC7D20}" srcOrd="2" destOrd="0" presId="urn:microsoft.com/office/officeart/2005/8/layout/hProcess9"/>
    <dgm:cxn modelId="{DB680028-2DEE-4CA4-BB68-80A00B12F805}" type="presParOf" srcId="{90BFCFDE-8E52-472D-B833-80A4D7A03260}" destId="{B93BD78F-F656-4266-B2DB-4F1B19108E30}" srcOrd="3" destOrd="0" presId="urn:microsoft.com/office/officeart/2005/8/layout/hProcess9"/>
    <dgm:cxn modelId="{353C6B06-0F23-4F52-9911-F3476B5A0652}" type="presParOf" srcId="{90BFCFDE-8E52-472D-B833-80A4D7A03260}" destId="{D18E3576-F3D9-4FF1-916A-47A6ABECB37C}" srcOrd="4" destOrd="0" presId="urn:microsoft.com/office/officeart/2005/8/layout/hProcess9"/>
    <dgm:cxn modelId="{3E22EC37-0A05-495B-A393-170DF1D09E44}" type="presParOf" srcId="{90BFCFDE-8E52-472D-B833-80A4D7A03260}" destId="{489D28D5-06A7-42A6-BD15-AC5FD12B3DB8}" srcOrd="5" destOrd="0" presId="urn:microsoft.com/office/officeart/2005/8/layout/hProcess9"/>
    <dgm:cxn modelId="{0D4A5C2D-AD6F-4D6D-B81F-819FC8465F2F}" type="presParOf" srcId="{90BFCFDE-8E52-472D-B833-80A4D7A03260}" destId="{4EF598CB-73B7-4C13-A5B1-ACA13B2B9ADB}" srcOrd="6" destOrd="0" presId="urn:microsoft.com/office/officeart/2005/8/layout/hProcess9"/>
    <dgm:cxn modelId="{CB87C2F3-54C9-49FB-BDDB-EDC53468CB7D}" type="presParOf" srcId="{90BFCFDE-8E52-472D-B833-80A4D7A03260}" destId="{1E750C1C-3DDC-40AF-BE17-7B9C6D9F3B95}" srcOrd="7" destOrd="0" presId="urn:microsoft.com/office/officeart/2005/8/layout/hProcess9"/>
    <dgm:cxn modelId="{EBA31577-AD85-4C5A-A391-AFC3DDBF0D06}" type="presParOf" srcId="{90BFCFDE-8E52-472D-B833-80A4D7A03260}" destId="{41FD0D7B-E05E-4FB5-9F85-DD68DAB779C8}"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FFF51-653C-4EF2-B5FA-C96442F2463E}">
      <dsp:nvSpPr>
        <dsp:cNvPr id="0" name=""/>
        <dsp:cNvSpPr/>
      </dsp:nvSpPr>
      <dsp:spPr>
        <a:xfrm>
          <a:off x="891539" y="0"/>
          <a:ext cx="10104120" cy="422635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3E523-38CC-43FF-B4DE-188A2C017F02}">
      <dsp:nvSpPr>
        <dsp:cNvPr id="0" name=""/>
        <dsp:cNvSpPr/>
      </dsp:nvSpPr>
      <dsp:spPr>
        <a:xfrm>
          <a:off x="505" y="1267906"/>
          <a:ext cx="2273921" cy="16905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a:t>Create release definitions</a:t>
          </a:r>
          <a:endParaRPr lang="en-US" sz="2500" kern="1200"/>
        </a:p>
      </dsp:txBody>
      <dsp:txXfrm>
        <a:off x="83030" y="1350431"/>
        <a:ext cx="2108871" cy="1525491"/>
      </dsp:txXfrm>
    </dsp:sp>
    <dsp:sp modelId="{8ECD5AD1-502E-4FF5-94C9-B280CCBC7D20}">
      <dsp:nvSpPr>
        <dsp:cNvPr id="0" name=""/>
        <dsp:cNvSpPr/>
      </dsp:nvSpPr>
      <dsp:spPr>
        <a:xfrm>
          <a:off x="2403572" y="1267906"/>
          <a:ext cx="2273921" cy="16905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a:t>Add environments</a:t>
          </a:r>
          <a:endParaRPr lang="en-US" sz="2500" kern="1200"/>
        </a:p>
      </dsp:txBody>
      <dsp:txXfrm>
        <a:off x="2486097" y="1350431"/>
        <a:ext cx="2108871" cy="1525491"/>
      </dsp:txXfrm>
    </dsp:sp>
    <dsp:sp modelId="{D18E3576-F3D9-4FF1-916A-47A6ABECB37C}">
      <dsp:nvSpPr>
        <dsp:cNvPr id="0" name=""/>
        <dsp:cNvSpPr/>
      </dsp:nvSpPr>
      <dsp:spPr>
        <a:xfrm>
          <a:off x="4806639" y="1267906"/>
          <a:ext cx="2273921" cy="16905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a:t>Add tasks.</a:t>
          </a:r>
          <a:endParaRPr lang="en-US" sz="2500" kern="1200"/>
        </a:p>
      </dsp:txBody>
      <dsp:txXfrm>
        <a:off x="4889164" y="1350431"/>
        <a:ext cx="2108871" cy="1525491"/>
      </dsp:txXfrm>
    </dsp:sp>
    <dsp:sp modelId="{4EF598CB-73B7-4C13-A5B1-ACA13B2B9ADB}">
      <dsp:nvSpPr>
        <dsp:cNvPr id="0" name=""/>
        <dsp:cNvSpPr/>
      </dsp:nvSpPr>
      <dsp:spPr>
        <a:xfrm>
          <a:off x="7209706" y="1267906"/>
          <a:ext cx="2273921" cy="16905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a:t>Create and deploy releases</a:t>
          </a:r>
          <a:endParaRPr lang="en-US" sz="2500" kern="1200"/>
        </a:p>
      </dsp:txBody>
      <dsp:txXfrm>
        <a:off x="7292231" y="1350431"/>
        <a:ext cx="2108871" cy="1525491"/>
      </dsp:txXfrm>
    </dsp:sp>
    <dsp:sp modelId="{41FD0D7B-E05E-4FB5-9F85-DD68DAB779C8}">
      <dsp:nvSpPr>
        <dsp:cNvPr id="0" name=""/>
        <dsp:cNvSpPr/>
      </dsp:nvSpPr>
      <dsp:spPr>
        <a:xfrm>
          <a:off x="9612772" y="1267906"/>
          <a:ext cx="2273921" cy="169054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baseline="0"/>
            <a:t>Track deployments</a:t>
          </a:r>
          <a:endParaRPr lang="en-US" sz="2500" kern="1200"/>
        </a:p>
      </dsp:txBody>
      <dsp:txXfrm>
        <a:off x="9695297" y="1350431"/>
        <a:ext cx="2108871" cy="15254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Server and Cloud 2013 Template</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D34AC8-E01F-4FBF-B65F-21ABDE98B385}" type="datetime8">
              <a:rPr lang="en-US" smtClean="0">
                <a:latin typeface="Segoe UI" pitchFamily="34" charset="0"/>
              </a:rPr>
              <a:t>8/11/2016 11:19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64CFA94A-519F-445C-B30C-9E76FA6A2031}" type="datetime8">
              <a:rPr lang="en-US" smtClean="0"/>
              <a:t>8/11/2016 11:19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67"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21" indent="-107935" algn="l" defTabSz="932567"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01" indent="-117381" algn="l" defTabSz="932567"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459" indent="-149760" algn="l" defTabSz="932567"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378" indent="-117381" algn="l" defTabSz="932567"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417" algn="l" defTabSz="932567" rtl="0" eaLnBrk="1" latinLnBrk="0" hangingPunct="1">
      <a:defRPr sz="1200" kern="1200">
        <a:solidFill>
          <a:schemeClr val="tx1"/>
        </a:solidFill>
        <a:latin typeface="+mn-lt"/>
        <a:ea typeface="+mn-ea"/>
        <a:cs typeface="+mn-cs"/>
      </a:defRPr>
    </a:lvl6pPr>
    <a:lvl7pPr marL="2797700" algn="l" defTabSz="932567" rtl="0" eaLnBrk="1" latinLnBrk="0" hangingPunct="1">
      <a:defRPr sz="1200" kern="1200">
        <a:solidFill>
          <a:schemeClr val="tx1"/>
        </a:solidFill>
        <a:latin typeface="+mn-lt"/>
        <a:ea typeface="+mn-ea"/>
        <a:cs typeface="+mn-cs"/>
      </a:defRPr>
    </a:lvl7pPr>
    <a:lvl8pPr marL="3263983" algn="l" defTabSz="932567" rtl="0" eaLnBrk="1" latinLnBrk="0" hangingPunct="1">
      <a:defRPr sz="1200" kern="1200">
        <a:solidFill>
          <a:schemeClr val="tx1"/>
        </a:solidFill>
        <a:latin typeface="+mn-lt"/>
        <a:ea typeface="+mn-ea"/>
        <a:cs typeface="+mn-cs"/>
      </a:defRPr>
    </a:lvl8pPr>
    <a:lvl9pPr marL="3730268" algn="l" defTabSz="93256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SMSG Readiness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0E77B2B4-D237-4BCC-95D9-1D4EDEE25D63}" type="datetime1">
              <a:rPr lang="en-US" smtClean="0">
                <a:solidFill>
                  <a:prstClr val="black"/>
                </a:solidFill>
              </a:rPr>
              <a:pPr/>
              <a:t>8/11/2016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01596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r>
              <a:rPr lang="en-US" b="1" dirty="0">
                <a:latin typeface="Arial" charset="0"/>
                <a:cs typeface="Arial" charset="0"/>
              </a:rPr>
              <a:t>Title: </a:t>
            </a:r>
            <a:r>
              <a:rPr lang="en-US" dirty="0">
                <a:latin typeface="Arial" charset="0"/>
                <a:cs typeface="Arial" charset="0"/>
              </a:rPr>
              <a:t>Objectives</a:t>
            </a:r>
            <a:endParaRPr lang="en-US" b="1" dirty="0">
              <a:latin typeface="Arial" charset="0"/>
              <a:cs typeface="Arial" charset="0"/>
            </a:endParaRPr>
          </a:p>
          <a:p>
            <a:pPr marL="0" indent="0">
              <a:lnSpc>
                <a:spcPct val="100000"/>
              </a:lnSpc>
              <a:buNone/>
              <a:tabLst>
                <a:tab pos="0" algn="l"/>
              </a:tabLst>
              <a:defRPr/>
            </a:pPr>
            <a:r>
              <a:rPr lang="en-US" b="1" dirty="0">
                <a:latin typeface="Arial" charset="0"/>
                <a:cs typeface="Arial" charset="0"/>
              </a:rPr>
              <a:t>Length: </a:t>
            </a:r>
            <a:r>
              <a:rPr lang="en-US" dirty="0"/>
              <a:t>2 minutes</a:t>
            </a:r>
          </a:p>
          <a:p>
            <a:pPr marL="0" indent="0">
              <a:lnSpc>
                <a:spcPct val="100000"/>
              </a:lnSpc>
              <a:buNone/>
              <a:tabLst>
                <a:tab pos="0" algn="l"/>
              </a:tabLst>
              <a:defRPr/>
            </a:pPr>
            <a:r>
              <a:rPr lang="en-US" b="1" dirty="0"/>
              <a:t>Participant Notes: </a:t>
            </a:r>
            <a:endParaRPr lang="en-US" dirty="0"/>
          </a:p>
          <a:p>
            <a:r>
              <a:rPr lang="en-GB" dirty="0"/>
              <a:t>After completing this module, you will be able to:</a:t>
            </a:r>
          </a:p>
          <a:p>
            <a:pPr marL="171450" indent="-171450">
              <a:buFont typeface="Arial" panose="020B0604020202020204" pitchFamily="34" charset="0"/>
              <a:buChar char="•"/>
            </a:pPr>
            <a:r>
              <a:rPr lang="en-US" dirty="0"/>
              <a:t>Process </a:t>
            </a:r>
            <a:r>
              <a:rPr lang="en-US" baseline="0" dirty="0"/>
              <a:t>regular releases into a cloud first environment</a:t>
            </a:r>
            <a:r>
              <a:rPr lang="en-US" dirty="0"/>
              <a:t>.</a:t>
            </a:r>
          </a:p>
          <a:p>
            <a:pPr marL="0" indent="0">
              <a:spcAft>
                <a:spcPts val="600"/>
              </a:spcAft>
              <a:buNone/>
            </a:pPr>
            <a:endParaRPr lang="en-US" dirty="0"/>
          </a:p>
          <a:p>
            <a:pPr marL="0" indent="0">
              <a:spcAft>
                <a:spcPts val="600"/>
              </a:spcAft>
              <a:buNone/>
            </a:pPr>
            <a:r>
              <a:rPr lang="en-US" dirty="0"/>
              <a:t>Make sure you address what this course will NOT cover based</a:t>
            </a:r>
            <a:r>
              <a:rPr lang="en-US" baseline="0" dirty="0"/>
              <a:t> on experience.</a:t>
            </a: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DF95B085-9A9D-4465-9F32-577AE9763677}"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sz="400" dirty="0">
                <a:solidFill>
                  <a:srgbClr val="000000"/>
                </a:solidFill>
              </a:rPr>
              <a:t>© 2013 Microsoft Corporation. All rights reserved. Microsoft, Windows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
        <p:nvSpPr>
          <p:cNvPr id="8" name="Rectangle 7"/>
          <p:cNvSpPr/>
          <p:nvPr/>
        </p:nvSpPr>
        <p:spPr>
          <a:xfrm>
            <a:off x="381000" y="971789"/>
            <a:ext cx="2971800" cy="784828"/>
          </a:xfrm>
          <a:prstGeom prst="rect">
            <a:avLst/>
          </a:prstGeom>
        </p:spPr>
        <p:txBody>
          <a:bodyPr wrap="square" lIns="91438" tIns="45719" rIns="91438" bIns="45719">
            <a:spAutoFit/>
          </a:bodyPr>
          <a:lstStyle/>
          <a:p>
            <a:pPr>
              <a:tabLst>
                <a:tab pos="0" algn="l"/>
              </a:tabLst>
              <a:defRPr/>
            </a:pPr>
            <a:r>
              <a:rPr lang="en-US" sz="900" b="1" dirty="0">
                <a:solidFill>
                  <a:srgbClr val="FF0000"/>
                </a:solidFill>
                <a:latin typeface="Arial" charset="0"/>
                <a:cs typeface="Arial" charset="0"/>
              </a:rPr>
              <a:t>Start Time </a:t>
            </a:r>
            <a:r>
              <a:rPr lang="en-US" sz="900" b="1" dirty="0" err="1">
                <a:solidFill>
                  <a:srgbClr val="FF0000"/>
                </a:solidFill>
                <a:latin typeface="Arial" charset="0"/>
                <a:cs typeface="Arial" charset="0"/>
              </a:rPr>
              <a:t>xx:xx</a:t>
            </a:r>
            <a:r>
              <a:rPr lang="en-US" sz="900" b="1" dirty="0">
                <a:solidFill>
                  <a:srgbClr val="FF0000"/>
                </a:solidFill>
                <a:latin typeface="Arial" charset="0"/>
                <a:cs typeface="Arial" charset="0"/>
              </a:rPr>
              <a:t>/Length: </a:t>
            </a:r>
            <a:r>
              <a:rPr lang="en-US" sz="900" b="1" dirty="0">
                <a:solidFill>
                  <a:srgbClr val="FF0000"/>
                </a:solidFill>
              </a:rPr>
              <a:t>2 minutes</a:t>
            </a:r>
          </a:p>
          <a:p>
            <a:pPr>
              <a:spcAft>
                <a:spcPts val="600"/>
              </a:spcAft>
            </a:pPr>
            <a:endParaRPr lang="en-US" sz="900" dirty="0">
              <a:solidFill>
                <a:srgbClr val="FF0000"/>
              </a:solidFill>
            </a:endParaRPr>
          </a:p>
          <a:p>
            <a:pPr>
              <a:spcAft>
                <a:spcPts val="600"/>
              </a:spcAft>
            </a:pPr>
            <a:r>
              <a:rPr lang="en-US" sz="900" dirty="0">
                <a:solidFill>
                  <a:srgbClr val="FF0000"/>
                </a:solidFill>
              </a:rPr>
              <a:t>Review 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41223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Modern application lifecycle management practices enable teams to support a continuous delivery cadence that balances agility and quality, while removing the traditional silos separating developers from operations and business stakeholders.: This improves communication and collaboration within development teams, and drives connections between application and business outcomes. We see three key metrics that are critical to an organization’s ability to enable value delivery with agility and quality. First, the flow of business value must be measured and improved. Understanding what provides business value, and delivering those features on a sustained, regular cadence is key. The second is having the ability to identify and remove bottlenecks to shorten cycle times for delivering those business values. It’s not enough to simply deliver regularly, but also efficiently. And finally, identify and reduce sources of rework, such as bugs, incorrectly specified features, etc. </a:t>
            </a:r>
          </a:p>
          <a:p>
            <a:endParaRPr lang="en-US" dirty="0"/>
          </a:p>
          <a:p>
            <a:endParaRPr lang="en-US" dirty="0"/>
          </a:p>
        </p:txBody>
      </p:sp>
      <p:sp>
        <p:nvSpPr>
          <p:cNvPr id="4" name="Header Placeholder 3"/>
          <p:cNvSpPr>
            <a:spLocks noGrp="1"/>
          </p:cNvSpPr>
          <p:nvPr>
            <p:ph type="hdr" sz="quarter" idx="10"/>
          </p:nvPr>
        </p:nvSpPr>
        <p:spPr/>
        <p:txBody>
          <a:bodyPr/>
          <a:lstStyle/>
          <a:p>
            <a:r>
              <a:rPr lang="en-US"/>
              <a:t>Build 2014</a:t>
            </a:r>
            <a:endParaRPr lang="en-US" dirty="0"/>
          </a:p>
        </p:txBody>
      </p:sp>
      <p:sp>
        <p:nvSpPr>
          <p:cNvPr id="5" name="Footer Placeholder 4"/>
          <p:cNvSpPr>
            <a:spLocks noGrp="1"/>
          </p:cNvSpPr>
          <p:nvPr>
            <p:ph type="ftr" sz="quarter" idx="11"/>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F00D60D-1703-4D24-8308-FEE06A50A69C}" type="datetime1">
              <a:rPr lang="en-US" smtClean="0"/>
              <a:t>8/11/2016</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9284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57148" indent="-57148">
              <a:spcAft>
                <a:spcPts val="600"/>
              </a:spcAft>
              <a:buNone/>
            </a:pPr>
            <a:r>
              <a:rPr lang="en-US" b="1" dirty="0">
                <a:latin typeface="Arial" charset="0"/>
                <a:cs typeface="Arial" charset="0"/>
              </a:rPr>
              <a:t>Title: </a:t>
            </a:r>
            <a:r>
              <a:rPr lang="en-US" dirty="0">
                <a:latin typeface="Arial" charset="0"/>
                <a:cs typeface="Arial" charset="0"/>
              </a:rPr>
              <a:t>Module Review</a:t>
            </a:r>
            <a:endParaRPr lang="en-US" b="1" dirty="0">
              <a:latin typeface="Arial" charset="0"/>
              <a:cs typeface="Arial" charset="0"/>
            </a:endParaRPr>
          </a:p>
          <a:p>
            <a:pPr marL="57148" indent="-57148">
              <a:spcAft>
                <a:spcPts val="600"/>
              </a:spcAft>
              <a:buNone/>
            </a:pPr>
            <a:r>
              <a:rPr lang="en-US" b="1" dirty="0">
                <a:latin typeface="Arial" charset="0"/>
                <a:cs typeface="Arial" charset="0"/>
              </a:rPr>
              <a:t>Length: </a:t>
            </a:r>
            <a:r>
              <a:rPr lang="en-US" dirty="0"/>
              <a:t>2 minutes</a:t>
            </a:r>
          </a:p>
          <a:p>
            <a:pPr marL="57148" indent="-57148">
              <a:spcAft>
                <a:spcPts val="600"/>
              </a:spcAft>
              <a:buNone/>
            </a:pPr>
            <a:r>
              <a:rPr lang="en-US" b="1" dirty="0"/>
              <a:t>Participant Notes: </a:t>
            </a:r>
            <a:r>
              <a:rPr lang="en-US" dirty="0"/>
              <a:t>&lt;include summary of screen text as it may be hard to read in Participant Guide&gt;</a:t>
            </a:r>
          </a:p>
          <a:p>
            <a:pPr marL="114300" marR="0" lvl="0" indent="-114300" algn="l" defTabSz="914363" rtl="0" eaLnBrk="1" fontAlgn="auto" latinLnBrk="0" hangingPunct="1">
              <a:lnSpc>
                <a:spcPct val="90000"/>
              </a:lnSpc>
              <a:spcBef>
                <a:spcPts val="0"/>
              </a:spcBef>
              <a:spcAft>
                <a:spcPts val="333"/>
              </a:spcAft>
              <a:buClrTx/>
              <a:buSzTx/>
              <a:buFont typeface="Arial" pitchFamily="34" charset="0"/>
              <a:buNone/>
              <a:tabLst/>
              <a:defRPr/>
            </a:pPr>
            <a:endParaRPr lang="en-US" dirty="0"/>
          </a:p>
          <a:p>
            <a:pPr marL="0" lvl="0" indent="0">
              <a:buNone/>
            </a:pPr>
            <a:r>
              <a:rPr lang="en-US" dirty="0"/>
              <a:t>In this module, you learned</a:t>
            </a:r>
            <a:r>
              <a:rPr lang="en-US" baseline="0" dirty="0"/>
              <a:t> how to:</a:t>
            </a:r>
          </a:p>
          <a:p>
            <a:pPr marL="171450" indent="-171450">
              <a:buFont typeface="Arial" panose="020B0604020202020204" pitchFamily="34" charset="0"/>
              <a:buChar char="•"/>
            </a:pPr>
            <a:r>
              <a:rPr lang="en-GB" baseline="0" dirty="0"/>
              <a:t>Process regular releases into a cloud first environment.</a:t>
            </a:r>
            <a:endParaRPr lang="en-GB" dirty="0"/>
          </a:p>
          <a:p>
            <a:pPr marL="0" lvl="0" indent="0">
              <a:buNone/>
            </a:pPr>
            <a:endParaRPr lang="en-US" dirty="0"/>
          </a:p>
        </p:txBody>
      </p:sp>
      <p:sp>
        <p:nvSpPr>
          <p:cNvPr id="4" name="Header Placeholder 3"/>
          <p:cNvSpPr>
            <a:spLocks noGrp="1"/>
          </p:cNvSpPr>
          <p:nvPr>
            <p:ph type="hdr" sz="quarter" idx="10"/>
          </p:nvPr>
        </p:nvSpPr>
        <p:spPr/>
        <p:txBody>
          <a:bodyPr/>
          <a:lstStyle/>
          <a:p>
            <a:r>
              <a:rPr lang="en-US" dirty="0"/>
              <a:t>SMSG Readiness</a:t>
            </a:r>
          </a:p>
        </p:txBody>
      </p:sp>
      <p:sp>
        <p:nvSpPr>
          <p:cNvPr id="5" name="Date Placeholder 4"/>
          <p:cNvSpPr>
            <a:spLocks noGrp="1"/>
          </p:cNvSpPr>
          <p:nvPr>
            <p:ph type="dt" idx="11"/>
          </p:nvPr>
        </p:nvSpPr>
        <p:spPr/>
        <p:txBody>
          <a:bodyPr/>
          <a:lstStyle/>
          <a:p>
            <a:fld id="{6C8EC2F5-2AA2-4D68-83C2-180A4CA4A646}" type="datetime1">
              <a:rPr lang="en-US" smtClean="0"/>
              <a:t>8/11/2016</a:t>
            </a:fld>
            <a:endParaRPr lang="en-US" dirty="0"/>
          </a:p>
        </p:txBody>
      </p:sp>
      <p:sp>
        <p:nvSpPr>
          <p:cNvPr id="6" name="Footer Placeholder 5"/>
          <p:cNvSpPr>
            <a:spLocks noGrp="1"/>
          </p:cNvSpPr>
          <p:nvPr>
            <p:ph type="ftr" sz="quarter" idx="12"/>
          </p:nvPr>
        </p:nvSpPr>
        <p:spPr/>
        <p:txBody>
          <a:bodyPr/>
          <a:lstStyle/>
          <a:p>
            <a:r>
              <a:rPr lang="en-US" dirty="0">
                <a:solidFill>
                  <a:srgbClr val="000000"/>
                </a:solidFill>
              </a:rPr>
              <a:t>© 2013 Microsoft Corporation. All rights reserved. Microsoft, Windows and other product names are or may be registered trademarks and/or trademarks in the U.S. and/or other countries.</a:t>
            </a:r>
          </a:p>
          <a:p>
            <a:r>
              <a:rPr lang="en-US"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rPr>
            </a:br>
            <a:r>
              <a:rPr lang="en-US" dirty="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pPr/>
              <a:t>26</a:t>
            </a:fld>
            <a:endParaRPr lang="en-US" dirty="0"/>
          </a:p>
        </p:txBody>
      </p:sp>
      <p:sp>
        <p:nvSpPr>
          <p:cNvPr id="8" name="Rectangle 7"/>
          <p:cNvSpPr/>
          <p:nvPr/>
        </p:nvSpPr>
        <p:spPr>
          <a:xfrm>
            <a:off x="381000" y="971788"/>
            <a:ext cx="2971800" cy="1348061"/>
          </a:xfrm>
          <a:prstGeom prst="rect">
            <a:avLst/>
          </a:prstGeom>
        </p:spPr>
        <p:txBody>
          <a:bodyPr wrap="square">
            <a:spAutoFit/>
          </a:bodyPr>
          <a:lstStyle/>
          <a:p>
            <a:pPr marL="57148" indent="-57148">
              <a:spcAft>
                <a:spcPts val="600"/>
              </a:spcAft>
              <a:buNone/>
            </a:pPr>
            <a:r>
              <a:rPr lang="en-US" sz="900" b="1" dirty="0">
                <a:solidFill>
                  <a:srgbClr val="FF0000"/>
                </a:solidFill>
                <a:latin typeface="Arial" charset="0"/>
                <a:cs typeface="Arial" charset="0"/>
              </a:rPr>
              <a:t>Start Time </a:t>
            </a:r>
            <a:r>
              <a:rPr lang="en-US" sz="900" b="1" dirty="0" err="1">
                <a:solidFill>
                  <a:srgbClr val="FF0000"/>
                </a:solidFill>
                <a:latin typeface="Arial" charset="0"/>
                <a:cs typeface="Arial" charset="0"/>
              </a:rPr>
              <a:t>xx:xx</a:t>
            </a:r>
            <a:r>
              <a:rPr lang="en-US" sz="900" b="1" dirty="0">
                <a:solidFill>
                  <a:srgbClr val="FF0000"/>
                </a:solidFill>
                <a:latin typeface="Arial" charset="0"/>
                <a:cs typeface="Arial" charset="0"/>
              </a:rPr>
              <a:t>/Length: </a:t>
            </a:r>
            <a:r>
              <a:rPr lang="en-US" sz="900" b="1" dirty="0">
                <a:solidFill>
                  <a:srgbClr val="FF0000"/>
                </a:solidFill>
              </a:rPr>
              <a:t>2 minutes</a:t>
            </a:r>
          </a:p>
          <a:p>
            <a:pPr marL="114300" lvl="0" indent="-114300">
              <a:lnSpc>
                <a:spcPct val="90000"/>
              </a:lnSpc>
              <a:spcAft>
                <a:spcPts val="333"/>
              </a:spcAft>
              <a:defRPr/>
            </a:pPr>
            <a:endParaRPr lang="en-US" sz="900" dirty="0">
              <a:solidFill>
                <a:srgbClr val="FF0000"/>
              </a:solidFill>
            </a:endParaRPr>
          </a:p>
          <a:p>
            <a:pPr lvl="0"/>
            <a:r>
              <a:rPr lang="en-US" sz="900" dirty="0">
                <a:solidFill>
                  <a:srgbClr val="FF0000"/>
                </a:solidFill>
              </a:rPr>
              <a:t>Review the objectives for this module. </a:t>
            </a:r>
          </a:p>
          <a:p>
            <a:pPr lvl="0"/>
            <a:endParaRPr lang="en-US" sz="900" dirty="0">
              <a:solidFill>
                <a:srgbClr val="FF0000"/>
              </a:solidFill>
            </a:endParaRPr>
          </a:p>
          <a:p>
            <a:r>
              <a:rPr lang="en-US" sz="900" dirty="0">
                <a:solidFill>
                  <a:srgbClr val="FF0000"/>
                </a:solidFill>
              </a:rPr>
              <a:t>Ask participants to use the </a:t>
            </a:r>
            <a:r>
              <a:rPr lang="en-US" sz="900" b="1" dirty="0">
                <a:solidFill>
                  <a:srgbClr val="FF0000"/>
                </a:solidFill>
              </a:rPr>
              <a:t>Text </a:t>
            </a:r>
            <a:r>
              <a:rPr lang="en-US" sz="900" dirty="0">
                <a:solidFill>
                  <a:srgbClr val="FF0000"/>
                </a:solidFill>
              </a:rPr>
              <a:t>tool to write on the screen if they had any questions about the module.  </a:t>
            </a:r>
          </a:p>
          <a:p>
            <a:pPr fontAlgn="auto">
              <a:spcBef>
                <a:spcPts val="0"/>
              </a:spcBef>
              <a:spcAft>
                <a:spcPts val="600"/>
              </a:spcAft>
              <a:defRPr/>
            </a:pPr>
            <a:endParaRPr lang="en-US" sz="800" dirty="0">
              <a:solidFill>
                <a:srgbClr val="FF0000"/>
              </a:solidFill>
              <a:latin typeface="Arial" pitchFamily="34" charset="0"/>
              <a:cs typeface="Arial" pitchFamily="34" charset="0"/>
            </a:endParaRPr>
          </a:p>
          <a:p>
            <a:pPr indent="228600" fontAlgn="auto">
              <a:spcBef>
                <a:spcPts val="0"/>
              </a:spcBef>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506787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28" y="1"/>
            <a:ext cx="12435447" cy="6528223"/>
          </a:xfrm>
          <a:prstGeom prst="rect">
            <a:avLst/>
          </a:prstGeom>
        </p:spPr>
      </p:pic>
      <p:sp>
        <p:nvSpPr>
          <p:cNvPr id="7" name="TextBox 6"/>
          <p:cNvSpPr txBox="1"/>
          <p:nvPr/>
        </p:nvSpPr>
        <p:spPr>
          <a:xfrm>
            <a:off x="1216355" y="1467045"/>
            <a:ext cx="4862887" cy="179238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119"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6119"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925892"/>
            <a:ext cx="8175758" cy="83759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4080"/>
              </a:lnSpc>
              <a:spcBef>
                <a:spcPts val="0"/>
              </a:spcBef>
              <a:spcAft>
                <a:spcPts val="0"/>
              </a:spcAft>
              <a:buClrTx/>
              <a:buSzTx/>
              <a:buFontTx/>
              <a:buNone/>
              <a:tabLst/>
              <a:defRPr/>
            </a:pPr>
            <a:r>
              <a:rPr kumimoji="0" lang="en-US" sz="1632" b="0" i="0" u="none" strike="noStrike" kern="1200" cap="none" spc="306"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8385" y="3753677"/>
            <a:ext cx="11688894" cy="1035882"/>
          </a:xfrm>
        </p:spPr>
        <p:txBody>
          <a:bodyPr/>
          <a:lstStyle>
            <a:lvl1pPr marL="0" indent="0">
              <a:buNone/>
              <a:defRPr sz="6119" baseline="0">
                <a:solidFill>
                  <a:srgbClr val="1574B8"/>
                </a:solidFill>
                <a:latin typeface="Segoe UI Light" panose="020B0502040204020203" pitchFamily="34" charset="0"/>
                <a:cs typeface="Segoe UI Light" panose="020B0502040204020203" pitchFamily="34" charset="0"/>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session title</a:t>
            </a:r>
          </a:p>
        </p:txBody>
      </p:sp>
      <p:sp>
        <p:nvSpPr>
          <p:cNvPr id="10" name="Text Placeholder 2"/>
          <p:cNvSpPr>
            <a:spLocks noGrp="1"/>
          </p:cNvSpPr>
          <p:nvPr>
            <p:ph type="body" sz="quarter" idx="11" hasCustomPrompt="1"/>
          </p:nvPr>
        </p:nvSpPr>
        <p:spPr>
          <a:xfrm>
            <a:off x="298385" y="5295933"/>
            <a:ext cx="11688894" cy="583860"/>
          </a:xfrm>
        </p:spPr>
        <p:txBody>
          <a:bodyPr/>
          <a:lstStyle>
            <a:lvl1pPr marL="0" indent="0">
              <a:buNone/>
              <a:defRPr sz="2856" i="1">
                <a:solidFill>
                  <a:schemeClr val="bg2"/>
                </a:solidFill>
                <a:latin typeface="+mn-lt"/>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speaker name</a:t>
            </a:r>
          </a:p>
        </p:txBody>
      </p:sp>
      <p:sp>
        <p:nvSpPr>
          <p:cNvPr id="11" name="Text Placeholder 2"/>
          <p:cNvSpPr>
            <a:spLocks noGrp="1"/>
          </p:cNvSpPr>
          <p:nvPr>
            <p:ph type="body" sz="quarter" idx="12" hasCustomPrompt="1"/>
          </p:nvPr>
        </p:nvSpPr>
        <p:spPr>
          <a:xfrm>
            <a:off x="298385" y="5883502"/>
            <a:ext cx="11688892" cy="470856"/>
          </a:xfrm>
        </p:spPr>
        <p:txBody>
          <a:bodyPr/>
          <a:lstStyle>
            <a:lvl1pPr marL="0" indent="0">
              <a:buNone/>
              <a:defRPr sz="2040" i="0" baseline="0">
                <a:solidFill>
                  <a:schemeClr val="bg2"/>
                </a:solidFill>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contact information (Twitter, Blog, Email, etc.)</a:t>
            </a:r>
          </a:p>
        </p:txBody>
      </p:sp>
    </p:spTree>
    <p:extLst>
      <p:ext uri="{BB962C8B-B14F-4D97-AF65-F5344CB8AC3E}">
        <p14:creationId xmlns:p14="http://schemas.microsoft.com/office/powerpoint/2010/main" val="2824733743"/>
      </p:ext>
    </p:extLst>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74638" y="4054538"/>
            <a:ext cx="3646979" cy="781125"/>
          </a:xfrm>
          <a:prstGeom prst="rect">
            <a:avLst/>
          </a:prstGeom>
        </p:spPr>
      </p:pic>
      <p:sp>
        <p:nvSpPr>
          <p:cNvPr id="4" name="Text Box 3"/>
          <p:cNvSpPr txBox="1">
            <a:spLocks noChangeArrowheads="1"/>
          </p:cNvSpPr>
          <p:nvPr/>
        </p:nvSpPr>
        <p:spPr bwMode="blackWhite">
          <a:xfrm>
            <a:off x="274638" y="5733697"/>
            <a:ext cx="11850925" cy="892740"/>
          </a:xfrm>
          <a:prstGeom prst="rect">
            <a:avLst/>
          </a:prstGeom>
          <a:noFill/>
          <a:ln w="12700">
            <a:noFill/>
            <a:miter lim="800000"/>
            <a:headEnd type="none" w="sm" len="sm"/>
            <a:tailEnd type="none" w="sm" len="sm"/>
          </a:ln>
          <a:effectLst/>
        </p:spPr>
        <p:txBody>
          <a:bodyPr vert="horz" wrap="square" lIns="91391" tIns="45697" rIns="91391" bIns="45697" numCol="1" anchor="t" anchorCtr="0" compatLnSpc="1">
            <a:prstTxWarp prst="textNoShape">
              <a:avLst/>
            </a:prstTxWarp>
            <a:spAutoFit/>
          </a:bodyPr>
          <a:lstStyle/>
          <a:p>
            <a:pPr defTabSz="913716" eaLnBrk="0" hangingPunct="0"/>
            <a:r>
              <a:rPr lang="en-US" sz="102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913716" eaLnBrk="0" hangingPunct="0"/>
            <a:r>
              <a:rPr lang="en-US" sz="102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73811079"/>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7" name="Title 1"/>
          <p:cNvSpPr>
            <a:spLocks noGrp="1"/>
          </p:cNvSpPr>
          <p:nvPr>
            <p:ph type="title" hasCustomPrompt="1"/>
          </p:nvPr>
        </p:nvSpPr>
        <p:spPr>
          <a:xfrm>
            <a:off x="274321" y="3762633"/>
            <a:ext cx="11773301" cy="917575"/>
          </a:xfrm>
        </p:spPr>
        <p:txBody>
          <a:bodyPr/>
          <a:lstStyle>
            <a:lvl1pPr algn="ctr">
              <a:defRPr baseline="0"/>
            </a:lvl1pPr>
          </a:lstStyle>
          <a:p>
            <a:r>
              <a:rPr lang="en-US" dirty="0"/>
              <a:t>Click to edit section name</a:t>
            </a:r>
          </a:p>
        </p:txBody>
      </p:sp>
      <p:sp>
        <p:nvSpPr>
          <p:cNvPr id="8" name="TextBox 7"/>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953204221"/>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3223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5079071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48680149"/>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73668" y="1415403"/>
            <a:ext cx="5604713"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61222" y="1415403"/>
            <a:ext cx="5600616" cy="192736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35826591"/>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8999" y="2298616"/>
            <a:ext cx="5486400"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86553" y="2298616"/>
            <a:ext cx="5486400" cy="192736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9652" y="1394616"/>
            <a:ext cx="5486400" cy="683264"/>
          </a:xfrm>
        </p:spPr>
        <p:txBody>
          <a:bodyPr/>
          <a:lstStyle>
            <a:lvl1pPr marL="0" indent="0">
              <a:buNone/>
              <a:defRPr sz="3599" b="1" baseline="0"/>
            </a:lvl1pPr>
          </a:lstStyle>
          <a:p>
            <a:pPr lvl="0"/>
            <a:r>
              <a:rPr lang="en-US" dirty="0"/>
              <a:t>Comparison 1</a:t>
            </a:r>
          </a:p>
        </p:txBody>
      </p:sp>
      <p:sp>
        <p:nvSpPr>
          <p:cNvPr id="10" name="Content Placeholder 6"/>
          <p:cNvSpPr>
            <a:spLocks noGrp="1"/>
          </p:cNvSpPr>
          <p:nvPr>
            <p:ph sz="quarter" idx="13" hasCustomPrompt="1"/>
          </p:nvPr>
        </p:nvSpPr>
        <p:spPr>
          <a:xfrm>
            <a:off x="6587206" y="1394616"/>
            <a:ext cx="5486400" cy="683264"/>
          </a:xfrm>
        </p:spPr>
        <p:txBody>
          <a:bodyPr/>
          <a:lstStyle>
            <a:lvl1pPr marL="0" indent="0">
              <a:buNone/>
              <a:defRPr sz="3599" b="1"/>
            </a:lvl1pPr>
          </a:lstStyle>
          <a:p>
            <a:pPr lvl="0"/>
            <a:r>
              <a:rPr lang="en-US" dirty="0"/>
              <a:t>Comparison 1</a:t>
            </a:r>
          </a:p>
        </p:txBody>
      </p:sp>
      <p:sp>
        <p:nvSpPr>
          <p:cNvPr id="11"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2208562479"/>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84551" y="4624204"/>
            <a:ext cx="11465786" cy="696866"/>
          </a:xfrm>
        </p:spPr>
        <p:txBody>
          <a:bodyPr/>
          <a:lstStyle>
            <a:lvl1pPr marL="0" indent="0" algn="r">
              <a:buNone/>
              <a:defRPr sz="3672" i="0"/>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demo name</a:t>
            </a:r>
          </a:p>
        </p:txBody>
      </p:sp>
      <p:sp>
        <p:nvSpPr>
          <p:cNvPr id="8" name="TextBox 7"/>
          <p:cNvSpPr txBox="1"/>
          <p:nvPr/>
        </p:nvSpPr>
        <p:spPr>
          <a:xfrm>
            <a:off x="7721193" y="2707882"/>
            <a:ext cx="4305995" cy="1958170"/>
          </a:xfrm>
          <a:prstGeom prst="rect">
            <a:avLst/>
          </a:prstGeom>
          <a:noFill/>
        </p:spPr>
        <p:txBody>
          <a:bodyPr wrap="none" lIns="186521" tIns="149217" rIns="186521" bIns="149217" rtlCol="0">
            <a:spAutoFit/>
          </a:body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11729"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9" name="TextBox 8"/>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593831608"/>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74320" y="1571888"/>
            <a:ext cx="11773301" cy="2763659"/>
          </a:xfrm>
          <a:prstGeom prst="rect">
            <a:avLst/>
          </a:prstGeom>
          <a:noFill/>
        </p:spPr>
        <p:txBody>
          <a:bodyPr wrap="square" lIns="186521" tIns="149217" rIns="186521" bIns="149217" rtlCol="0">
            <a:spAutoFit/>
          </a:bodyPr>
          <a:lstStyle/>
          <a:p>
            <a:pPr algn="ctr">
              <a:lnSpc>
                <a:spcPct val="90000"/>
              </a:lnSpc>
              <a:spcAft>
                <a:spcPts val="612"/>
              </a:spcAft>
            </a:pPr>
            <a:r>
              <a:rPr lang="en-US" sz="4080" dirty="0">
                <a:gradFill>
                  <a:gsLst>
                    <a:gs pos="2917">
                      <a:schemeClr val="tx1"/>
                    </a:gs>
                    <a:gs pos="30000">
                      <a:schemeClr val="tx1"/>
                    </a:gs>
                  </a:gsLst>
                  <a:lin ang="5400000" scaled="0"/>
                </a:gradFill>
                <a:latin typeface="+mj-lt"/>
              </a:rPr>
              <a:t>Your</a:t>
            </a:r>
            <a:r>
              <a:rPr lang="en-US" sz="4080" baseline="0" dirty="0">
                <a:gradFill>
                  <a:gsLst>
                    <a:gs pos="2917">
                      <a:schemeClr val="tx1"/>
                    </a:gs>
                    <a:gs pos="30000">
                      <a:schemeClr val="tx1"/>
                    </a:gs>
                  </a:gsLst>
                  <a:lin ang="5400000" scaled="0"/>
                </a:gradFill>
                <a:latin typeface="+mj-lt"/>
              </a:rPr>
              <a:t> </a:t>
            </a:r>
            <a:r>
              <a:rPr lang="en-US" sz="4080" b="0" i="0" baseline="0" dirty="0">
                <a:gradFill>
                  <a:gsLst>
                    <a:gs pos="2917">
                      <a:schemeClr val="tx1"/>
                    </a:gs>
                    <a:gs pos="30000">
                      <a:schemeClr val="tx1"/>
                    </a:gs>
                  </a:gsLst>
                  <a:lin ang="5400000" scaled="0"/>
                </a:gradFill>
                <a:latin typeface="+mj-lt"/>
              </a:rPr>
              <a:t>anonymous</a:t>
            </a:r>
            <a:r>
              <a:rPr lang="en-US" sz="408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12"/>
              </a:spcAft>
            </a:pPr>
            <a:endParaRPr lang="en-US" sz="4080" baseline="0" dirty="0">
              <a:gradFill>
                <a:gsLst>
                  <a:gs pos="2917">
                    <a:schemeClr val="tx1"/>
                  </a:gs>
                  <a:gs pos="30000">
                    <a:schemeClr val="tx1"/>
                  </a:gs>
                </a:gsLst>
                <a:lin ang="5400000" scaled="0"/>
              </a:gradFill>
              <a:latin typeface="+mj-lt"/>
            </a:endParaRPr>
          </a:p>
          <a:p>
            <a:pPr algn="ctr">
              <a:lnSpc>
                <a:spcPct val="90000"/>
              </a:lnSpc>
              <a:spcAft>
                <a:spcPts val="612"/>
              </a:spcAft>
            </a:pPr>
            <a:r>
              <a:rPr lang="en-US" sz="4080" baseline="0" dirty="0">
                <a:gradFill>
                  <a:gsLst>
                    <a:gs pos="2917">
                      <a:schemeClr val="tx1"/>
                    </a:gs>
                    <a:gs pos="30000">
                      <a:schemeClr val="tx1"/>
                    </a:gs>
                  </a:gsLst>
                  <a:lin ang="5400000" scaled="0"/>
                </a:gradFill>
                <a:latin typeface="+mj-lt"/>
              </a:rPr>
              <a:t>Please rate this session at the end of the day at the URL below.</a:t>
            </a:r>
            <a:endParaRPr lang="en-US" sz="408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74321" y="4977690"/>
            <a:ext cx="11773300" cy="1120636"/>
          </a:xfrm>
        </p:spPr>
        <p:txBody>
          <a:bodyPr/>
          <a:lstStyle>
            <a:lvl1pPr marL="0" indent="0" algn="ctr">
              <a:buNone/>
              <a:defRPr sz="6731" i="0">
                <a:latin typeface="+mn-lt"/>
              </a:defRPr>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survey URL</a:t>
            </a:r>
          </a:p>
        </p:txBody>
      </p:sp>
      <p:sp>
        <p:nvSpPr>
          <p:cNvPr id="5" name="TextBox 4"/>
          <p:cNvSpPr txBox="1"/>
          <p:nvPr/>
        </p:nvSpPr>
        <p:spPr>
          <a:xfrm>
            <a:off x="274319" y="212685"/>
            <a:ext cx="11773301" cy="1252148"/>
          </a:xfrm>
          <a:prstGeom prst="rect">
            <a:avLst/>
          </a:prstGeom>
          <a:noFill/>
        </p:spPr>
        <p:txBody>
          <a:bodyPr wrap="square" lIns="186521" tIns="149217" rIns="186521" bIns="149217" rtlCol="0">
            <a:spAutoFit/>
          </a:bodyPr>
          <a:lstStyle/>
          <a:p>
            <a:pPr algn="ctr">
              <a:lnSpc>
                <a:spcPct val="90000"/>
              </a:lnSpc>
              <a:spcAft>
                <a:spcPts val="612"/>
              </a:spcAft>
            </a:pPr>
            <a:r>
              <a:rPr lang="en-US" sz="6731"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4156025501"/>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77330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501959"/>
            <a:ext cx="11772981" cy="282513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2" cstate="screen">
            <a:extLst>
              <a:ext uri="{28A0092B-C50C-407E-A947-70E740481C1C}">
                <a14:useLocalDpi xmlns:a14="http://schemas.microsoft.com/office/drawing/2010/main" val="0"/>
              </a:ext>
            </a:extLst>
          </a:blip>
          <a:stretch>
            <a:fillRect/>
          </a:stretch>
        </p:blipFill>
        <p:spPr bwMode="invGray">
          <a:xfrm>
            <a:off x="11006409" y="6630300"/>
            <a:ext cx="1303291" cy="285582"/>
          </a:xfrm>
          <a:prstGeom prst="rect">
            <a:avLst/>
          </a:prstGeom>
        </p:spPr>
      </p:pic>
    </p:spTree>
    <p:extLst>
      <p:ext uri="{BB962C8B-B14F-4D97-AF65-F5344CB8AC3E}">
        <p14:creationId xmlns:p14="http://schemas.microsoft.com/office/powerpoint/2010/main" val="867742168"/>
      </p:ext>
    </p:extLst>
  </p:cSld>
  <p:clrMap bg1="dk1" tx1="lt1" bg2="dk2" tx2="lt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1" r:id="rId5"/>
    <p:sldLayoutId id="2147484752" r:id="rId6"/>
    <p:sldLayoutId id="2147484753" r:id="rId7"/>
    <p:sldLayoutId id="2147484754" r:id="rId8"/>
    <p:sldLayoutId id="2147484755" r:id="rId9"/>
    <p:sldLayoutId id="2147484756" r:id="rId10"/>
  </p:sldLayoutIdLst>
  <p:transition>
    <p:fade/>
  </p:transition>
  <p:hf sldNum="0" hdr="0" dt="0"/>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408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3672"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3264"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856"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48"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a:t>Release Management</a:t>
            </a:r>
            <a:endParaRPr lang="en-GB" dirty="0"/>
          </a:p>
        </p:txBody>
      </p:sp>
      <p:sp>
        <p:nvSpPr>
          <p:cNvPr id="7" name="Text Placeholder 6"/>
          <p:cNvSpPr>
            <a:spLocks noGrp="1"/>
          </p:cNvSpPr>
          <p:nvPr>
            <p:ph type="body" sz="quarter" idx="11"/>
          </p:nvPr>
        </p:nvSpPr>
        <p:spPr/>
        <p:txBody>
          <a:bodyPr/>
          <a:lstStyle/>
          <a:p>
            <a:endParaRPr lang="en-US"/>
          </a:p>
        </p:txBody>
      </p:sp>
      <p:sp>
        <p:nvSpPr>
          <p:cNvPr id="8" name="Text Placeholder 7"/>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215901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Office release management</a:t>
            </a:r>
            <a:br>
              <a:rPr lang="en-US" dirty="0"/>
            </a:br>
            <a:r>
              <a:rPr lang="en-US" dirty="0"/>
              <a:t>Communication channels</a:t>
            </a:r>
          </a:p>
        </p:txBody>
      </p:sp>
    </p:spTree>
    <p:extLst>
      <p:ext uri="{BB962C8B-B14F-4D97-AF65-F5344CB8AC3E}">
        <p14:creationId xmlns:p14="http://schemas.microsoft.com/office/powerpoint/2010/main" val="17346338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Roles</a:t>
            </a:r>
            <a:endParaRPr lang="en-US" dirty="0"/>
          </a:p>
        </p:txBody>
      </p:sp>
      <p:sp>
        <p:nvSpPr>
          <p:cNvPr id="3" name="Text Placeholder 2"/>
          <p:cNvSpPr>
            <a:spLocks noGrp="1"/>
          </p:cNvSpPr>
          <p:nvPr>
            <p:ph sz="quarter" idx="10"/>
          </p:nvPr>
        </p:nvSpPr>
        <p:spPr>
          <a:xfrm>
            <a:off x="273668" y="1415403"/>
            <a:ext cx="5604713" cy="4844403"/>
          </a:xfrm>
        </p:spPr>
        <p:txBody>
          <a:bodyPr/>
          <a:lstStyle/>
          <a:p>
            <a:r>
              <a:rPr lang="en-US" sz="3600" dirty="0"/>
              <a:t>Release management process owner</a:t>
            </a:r>
          </a:p>
          <a:p>
            <a:pPr lvl="1"/>
            <a:r>
              <a:rPr lang="en-US" sz="3200" dirty="0"/>
              <a:t>Aligns with the wider organization</a:t>
            </a:r>
          </a:p>
          <a:p>
            <a:pPr lvl="1"/>
            <a:r>
              <a:rPr lang="en-US" sz="3200" dirty="0"/>
              <a:t>Ensure executive support</a:t>
            </a:r>
          </a:p>
          <a:p>
            <a:r>
              <a:rPr lang="en-US" sz="3600" dirty="0"/>
              <a:t>Release manager</a:t>
            </a:r>
          </a:p>
          <a:p>
            <a:pPr lvl="1"/>
            <a:r>
              <a:rPr lang="en-US" sz="3200" dirty="0"/>
              <a:t>Develops release strategy</a:t>
            </a:r>
          </a:p>
          <a:p>
            <a:pPr lvl="1"/>
            <a:r>
              <a:rPr lang="en-US" sz="3200" dirty="0"/>
              <a:t>Works closely with test manager</a:t>
            </a:r>
            <a:endParaRPr lang="en-US" sz="3600" dirty="0"/>
          </a:p>
        </p:txBody>
      </p:sp>
      <p:sp>
        <p:nvSpPr>
          <p:cNvPr id="4" name="Text Placeholder 3"/>
          <p:cNvSpPr>
            <a:spLocks noGrp="1"/>
          </p:cNvSpPr>
          <p:nvPr>
            <p:ph sz="quarter" idx="11"/>
          </p:nvPr>
        </p:nvSpPr>
        <p:spPr>
          <a:xfrm>
            <a:off x="6561222" y="1415403"/>
            <a:ext cx="5600616" cy="2917722"/>
          </a:xfrm>
        </p:spPr>
        <p:txBody>
          <a:bodyPr/>
          <a:lstStyle/>
          <a:p>
            <a:r>
              <a:rPr lang="en-US" sz="3600" dirty="0"/>
              <a:t>Test manager</a:t>
            </a:r>
          </a:p>
          <a:p>
            <a:pPr lvl="1"/>
            <a:r>
              <a:rPr lang="en-US" sz="3200" dirty="0"/>
              <a:t>Ensures test coverage</a:t>
            </a:r>
          </a:p>
          <a:p>
            <a:pPr lvl="1"/>
            <a:endParaRPr lang="en-US" sz="3200" dirty="0"/>
          </a:p>
          <a:p>
            <a:r>
              <a:rPr lang="en-US" sz="3600" dirty="0"/>
              <a:t>Release owner</a:t>
            </a:r>
          </a:p>
          <a:p>
            <a:pPr lvl="1"/>
            <a:r>
              <a:rPr lang="en-US" sz="3200" dirty="0"/>
              <a:t>Owns the current release</a:t>
            </a:r>
            <a:endParaRPr lang="en-US" sz="3600" dirty="0"/>
          </a:p>
        </p:txBody>
      </p:sp>
    </p:spTree>
    <p:extLst>
      <p:ext uri="{BB962C8B-B14F-4D97-AF65-F5344CB8AC3E}">
        <p14:creationId xmlns:p14="http://schemas.microsoft.com/office/powerpoint/2010/main" val="249802346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Developing for release management</a:t>
            </a:r>
            <a:endParaRPr lang="en-US" dirty="0"/>
          </a:p>
        </p:txBody>
      </p:sp>
    </p:spTree>
    <p:extLst>
      <p:ext uri="{BB962C8B-B14F-4D97-AF65-F5344CB8AC3E}">
        <p14:creationId xmlns:p14="http://schemas.microsoft.com/office/powerpoint/2010/main" val="27410570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Development strategy</a:t>
            </a:r>
            <a:endParaRPr lang="en-US" dirty="0"/>
          </a:p>
        </p:txBody>
      </p:sp>
      <p:sp>
        <p:nvSpPr>
          <p:cNvPr id="2" name="Rectangle 1"/>
          <p:cNvSpPr/>
          <p:nvPr/>
        </p:nvSpPr>
        <p:spPr bwMode="auto">
          <a:xfrm>
            <a:off x="1051580" y="1557345"/>
            <a:ext cx="2354588" cy="23656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03" tIns="149202" rIns="186503" bIns="149202" numCol="1" spcCol="0" rtlCol="0" fromWordArt="0" anchor="t" anchorCtr="0" forceAA="0" compatLnSpc="1">
            <a:prstTxWarp prst="textNoShape">
              <a:avLst/>
            </a:prstTxWarp>
            <a:noAutofit/>
          </a:bodyPr>
          <a:lstStyle/>
          <a:p>
            <a:r>
              <a:rPr lang="en-US" sz="2000" dirty="0"/>
              <a:t>Coding guidelines</a:t>
            </a:r>
          </a:p>
          <a:p>
            <a:endParaRPr lang="en-US" sz="2000" dirty="0"/>
          </a:p>
          <a:p>
            <a:r>
              <a:rPr lang="en-US" sz="2000" dirty="0"/>
              <a:t>Commenting</a:t>
            </a:r>
          </a:p>
          <a:p>
            <a:r>
              <a:rPr lang="en-US" sz="2000" dirty="0"/>
              <a:t>modularity</a:t>
            </a:r>
          </a:p>
          <a:p>
            <a:r>
              <a:rPr lang="sv-FI" sz="2000" dirty="0"/>
              <a:t>build numbers</a:t>
            </a:r>
            <a:endParaRPr lang="en-US" sz="2000" dirty="0"/>
          </a:p>
        </p:txBody>
      </p:sp>
      <p:sp>
        <p:nvSpPr>
          <p:cNvPr id="5" name="Rectangle 4"/>
          <p:cNvSpPr/>
          <p:nvPr/>
        </p:nvSpPr>
        <p:spPr bwMode="auto">
          <a:xfrm>
            <a:off x="3919707" y="1557345"/>
            <a:ext cx="2354588" cy="2365627"/>
          </a:xfrm>
          <a:prstGeom prst="rect">
            <a:avLst/>
          </a:prstGeom>
          <a:solidFill>
            <a:schemeClr val="tx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03" tIns="149202" rIns="186503" bIns="149202" numCol="1" spcCol="0" rtlCol="0" fromWordArt="0" anchor="t" anchorCtr="0" forceAA="0" compatLnSpc="1">
            <a:prstTxWarp prst="textNoShape">
              <a:avLst/>
            </a:prstTxWarp>
            <a:noAutofit/>
          </a:bodyPr>
          <a:lstStyle/>
          <a:p>
            <a:r>
              <a:rPr lang="en-US" sz="2000" dirty="0">
                <a:solidFill>
                  <a:schemeClr val="accent1"/>
                </a:solidFill>
              </a:rPr>
              <a:t>Instrumentation</a:t>
            </a:r>
          </a:p>
          <a:p>
            <a:r>
              <a:rPr lang="sv-FI" sz="2000" dirty="0">
                <a:solidFill>
                  <a:schemeClr val="accent1"/>
                </a:solidFill>
              </a:rPr>
              <a:t>Logging</a:t>
            </a:r>
          </a:p>
          <a:p>
            <a:endParaRPr lang="sv-FI" sz="2000" dirty="0">
              <a:solidFill>
                <a:schemeClr val="accent1"/>
              </a:solidFill>
            </a:endParaRPr>
          </a:p>
          <a:p>
            <a:r>
              <a:rPr lang="sv-FI" sz="2000" dirty="0">
                <a:solidFill>
                  <a:schemeClr val="accent1"/>
                </a:solidFill>
              </a:rPr>
              <a:t>Local versus cloud</a:t>
            </a:r>
            <a:endParaRPr lang="en-US" sz="2000" dirty="0">
              <a:solidFill>
                <a:schemeClr val="accent1"/>
              </a:solidFill>
            </a:endParaRPr>
          </a:p>
        </p:txBody>
      </p:sp>
      <p:sp>
        <p:nvSpPr>
          <p:cNvPr id="8" name="Rectangle 7"/>
          <p:cNvSpPr/>
          <p:nvPr/>
        </p:nvSpPr>
        <p:spPr bwMode="auto">
          <a:xfrm>
            <a:off x="9879886" y="1557344"/>
            <a:ext cx="2354588" cy="236562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03" tIns="149202" rIns="186503" bIns="149202" numCol="1" spcCol="0" rtlCol="0" fromWordArt="0" anchor="t" anchorCtr="0" forceAA="0" compatLnSpc="1">
            <a:prstTxWarp prst="textNoShape">
              <a:avLst/>
            </a:prstTxWarp>
            <a:noAutofit/>
          </a:bodyPr>
          <a:lstStyle/>
          <a:p>
            <a:r>
              <a:rPr lang="en-US" sz="2000" dirty="0">
                <a:solidFill>
                  <a:schemeClr val="bg1"/>
                </a:solidFill>
              </a:rPr>
              <a:t>Release to test</a:t>
            </a:r>
          </a:p>
        </p:txBody>
      </p:sp>
      <p:sp>
        <p:nvSpPr>
          <p:cNvPr id="9" name="Rectangle 8"/>
          <p:cNvSpPr/>
          <p:nvPr/>
        </p:nvSpPr>
        <p:spPr bwMode="auto">
          <a:xfrm>
            <a:off x="6952062" y="1557344"/>
            <a:ext cx="2354588" cy="2365627"/>
          </a:xfrm>
          <a:prstGeom prst="rect">
            <a:avLst/>
          </a:prstGeom>
          <a:solidFill>
            <a:schemeClr val="accent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03" tIns="149202" rIns="186503" bIns="149202" numCol="1" spcCol="0" rtlCol="0" fromWordArt="0" anchor="t" anchorCtr="0" forceAA="0" compatLnSpc="1">
            <a:prstTxWarp prst="textNoShape">
              <a:avLst/>
            </a:prstTxWarp>
            <a:noAutofit/>
          </a:bodyPr>
          <a:lstStyle/>
          <a:p>
            <a:r>
              <a:rPr lang="sv-FI" sz="2000" dirty="0">
                <a:solidFill>
                  <a:schemeClr val="bg1"/>
                </a:solidFill>
              </a:rPr>
              <a:t>Testing plans</a:t>
            </a:r>
          </a:p>
          <a:p>
            <a:endParaRPr lang="sv-FI" sz="2000" dirty="0">
              <a:solidFill>
                <a:schemeClr val="bg1"/>
              </a:solidFill>
            </a:endParaRPr>
          </a:p>
          <a:p>
            <a:r>
              <a:rPr lang="sv-FI" sz="2000" dirty="0">
                <a:solidFill>
                  <a:schemeClr val="bg1"/>
                </a:solidFill>
              </a:rPr>
              <a:t>Code coverage</a:t>
            </a:r>
          </a:p>
          <a:p>
            <a:r>
              <a:rPr lang="sv-FI" sz="2000" dirty="0">
                <a:solidFill>
                  <a:schemeClr val="bg1"/>
                </a:solidFill>
              </a:rPr>
              <a:t>Automated tests</a:t>
            </a:r>
            <a:endParaRPr lang="en-US" sz="2000" dirty="0">
              <a:solidFill>
                <a:schemeClr val="bg1"/>
              </a:solidFill>
            </a:endParaRPr>
          </a:p>
        </p:txBody>
      </p:sp>
    </p:spTree>
    <p:extLst>
      <p:ext uri="{BB962C8B-B14F-4D97-AF65-F5344CB8AC3E}">
        <p14:creationId xmlns:p14="http://schemas.microsoft.com/office/powerpoint/2010/main" val="39544756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Instrumentation</a:t>
            </a:r>
            <a:endParaRPr lang="en-US" dirty="0"/>
          </a:p>
        </p:txBody>
      </p:sp>
      <p:sp>
        <p:nvSpPr>
          <p:cNvPr id="4" name="Text Placeholder 3"/>
          <p:cNvSpPr>
            <a:spLocks noGrp="1"/>
          </p:cNvSpPr>
          <p:nvPr>
            <p:ph sz="quarter" idx="10"/>
          </p:nvPr>
        </p:nvSpPr>
        <p:spPr/>
        <p:txBody>
          <a:bodyPr/>
          <a:lstStyle/>
          <a:p>
            <a:r>
              <a:rPr lang="en-US"/>
              <a:t>To enable insight into the application’s performance/usage</a:t>
            </a:r>
          </a:p>
          <a:p>
            <a:endParaRPr lang="en-US"/>
          </a:p>
          <a:p>
            <a:r>
              <a:rPr lang="en-US"/>
              <a:t>Application Insights</a:t>
            </a:r>
          </a:p>
          <a:p>
            <a:r>
              <a:rPr lang="en-US"/>
              <a:t>HockeyApp</a:t>
            </a:r>
          </a:p>
          <a:p>
            <a:endParaRPr lang="en-US"/>
          </a:p>
          <a:p>
            <a:r>
              <a:rPr lang="en-US"/>
              <a:t>Will be covered in the monitoring module</a:t>
            </a:r>
            <a:endParaRPr lang="en-US" dirty="0"/>
          </a:p>
        </p:txBody>
      </p:sp>
    </p:spTree>
    <p:extLst>
      <p:ext uri="{BB962C8B-B14F-4D97-AF65-F5344CB8AC3E}">
        <p14:creationId xmlns:p14="http://schemas.microsoft.com/office/powerpoint/2010/main" val="12388605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Environments</a:t>
            </a:r>
          </a:p>
        </p:txBody>
      </p:sp>
    </p:spTree>
    <p:extLst>
      <p:ext uri="{BB962C8B-B14F-4D97-AF65-F5344CB8AC3E}">
        <p14:creationId xmlns:p14="http://schemas.microsoft.com/office/powerpoint/2010/main" val="39199110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Environments</a:t>
            </a:r>
            <a:endParaRPr lang="en-US" dirty="0"/>
          </a:p>
        </p:txBody>
      </p:sp>
      <p:sp>
        <p:nvSpPr>
          <p:cNvPr id="4" name="Text Placeholder 3"/>
          <p:cNvSpPr>
            <a:spLocks noGrp="1"/>
          </p:cNvSpPr>
          <p:nvPr>
            <p:ph sz="quarter" idx="10"/>
          </p:nvPr>
        </p:nvSpPr>
        <p:spPr>
          <a:xfrm>
            <a:off x="273668" y="1426235"/>
            <a:ext cx="11773954" cy="4961358"/>
          </a:xfrm>
        </p:spPr>
        <p:txBody>
          <a:bodyPr/>
          <a:lstStyle/>
          <a:p>
            <a:r>
              <a:rPr lang="en-US" sz="3200" dirty="0"/>
              <a:t>Dev</a:t>
            </a:r>
          </a:p>
          <a:p>
            <a:r>
              <a:rPr lang="en-US" sz="3200" dirty="0"/>
              <a:t>	1:n Developer environments</a:t>
            </a:r>
          </a:p>
          <a:p>
            <a:r>
              <a:rPr lang="en-US" sz="3200" dirty="0"/>
              <a:t>Test</a:t>
            </a:r>
          </a:p>
          <a:p>
            <a:r>
              <a:rPr lang="en-US" sz="3200" dirty="0"/>
              <a:t>	For feature test</a:t>
            </a:r>
          </a:p>
          <a:p>
            <a:r>
              <a:rPr lang="en-US" sz="3200" dirty="0"/>
              <a:t>QA</a:t>
            </a:r>
          </a:p>
          <a:p>
            <a:r>
              <a:rPr lang="en-US" sz="3200" dirty="0"/>
              <a:t>	For functionality test</a:t>
            </a:r>
          </a:p>
          <a:p>
            <a:r>
              <a:rPr lang="en-US" sz="3200" dirty="0"/>
              <a:t>Preproduction</a:t>
            </a:r>
          </a:p>
          <a:p>
            <a:r>
              <a:rPr lang="en-US" sz="3200" dirty="0"/>
              <a:t>	For production like usage with real data</a:t>
            </a:r>
          </a:p>
          <a:p>
            <a:r>
              <a:rPr lang="en-US" sz="3200" dirty="0"/>
              <a:t>Production</a:t>
            </a:r>
          </a:p>
        </p:txBody>
      </p:sp>
      <p:pic>
        <p:nvPicPr>
          <p:cNvPr id="2" name="Picture 1"/>
          <p:cNvPicPr>
            <a:picLocks noChangeAspect="1"/>
          </p:cNvPicPr>
          <p:nvPr/>
        </p:nvPicPr>
        <p:blipFill rotWithShape="1">
          <a:blip r:embed="rId2"/>
          <a:srcRect l="26886" t="16332"/>
          <a:stretch/>
        </p:blipFill>
        <p:spPr>
          <a:xfrm>
            <a:off x="5574576" y="2599969"/>
            <a:ext cx="6435573" cy="2293186"/>
          </a:xfrm>
          <a:prstGeom prst="rect">
            <a:avLst/>
          </a:prstGeom>
        </p:spPr>
      </p:pic>
    </p:spTree>
    <p:extLst>
      <p:ext uri="{BB962C8B-B14F-4D97-AF65-F5344CB8AC3E}">
        <p14:creationId xmlns:p14="http://schemas.microsoft.com/office/powerpoint/2010/main" val="40149582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Environments</a:t>
            </a:r>
            <a:endParaRPr lang="en-US" dirty="0"/>
          </a:p>
        </p:txBody>
      </p:sp>
      <p:sp>
        <p:nvSpPr>
          <p:cNvPr id="3" name="Text Placeholder 2"/>
          <p:cNvSpPr>
            <a:spLocks noGrp="1"/>
          </p:cNvSpPr>
          <p:nvPr>
            <p:ph sz="quarter" idx="10"/>
          </p:nvPr>
        </p:nvSpPr>
        <p:spPr/>
        <p:txBody>
          <a:bodyPr/>
          <a:lstStyle/>
          <a:p>
            <a:r>
              <a:rPr lang="en-US" dirty="0"/>
              <a:t>Mimic production</a:t>
            </a:r>
          </a:p>
          <a:p>
            <a:r>
              <a:rPr lang="en-US" dirty="0"/>
              <a:t>Use Azure Resource Manager templates</a:t>
            </a:r>
          </a:p>
          <a:p>
            <a:endParaRPr lang="en-US" dirty="0"/>
          </a:p>
          <a:p>
            <a:r>
              <a:rPr lang="en-US" dirty="0" err="1"/>
              <a:t>Precreate</a:t>
            </a:r>
            <a:r>
              <a:rPr lang="en-US" dirty="0"/>
              <a:t> as needed</a:t>
            </a:r>
          </a:p>
          <a:p>
            <a:endParaRPr lang="en-US" dirty="0"/>
          </a:p>
          <a:p>
            <a:r>
              <a:rPr lang="en-US" dirty="0"/>
              <a:t>Things to look out for</a:t>
            </a:r>
          </a:p>
          <a:p>
            <a:r>
              <a:rPr lang="en-US" dirty="0"/>
              <a:t>	AD/Azure AD integration</a:t>
            </a:r>
          </a:p>
          <a:p>
            <a:r>
              <a:rPr lang="en-US" dirty="0"/>
              <a:t>	</a:t>
            </a:r>
            <a:r>
              <a:rPr lang="en-US" dirty="0" err="1"/>
              <a:t>LoB</a:t>
            </a:r>
            <a:r>
              <a:rPr lang="en-US" dirty="0"/>
              <a:t> integrations</a:t>
            </a:r>
          </a:p>
        </p:txBody>
      </p:sp>
    </p:spTree>
    <p:extLst>
      <p:ext uri="{BB962C8B-B14F-4D97-AF65-F5344CB8AC3E}">
        <p14:creationId xmlns:p14="http://schemas.microsoft.com/office/powerpoint/2010/main" val="296944249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and quality assurance</a:t>
            </a:r>
          </a:p>
        </p:txBody>
      </p:sp>
    </p:spTree>
    <p:extLst>
      <p:ext uri="{BB962C8B-B14F-4D97-AF65-F5344CB8AC3E}">
        <p14:creationId xmlns:p14="http://schemas.microsoft.com/office/powerpoint/2010/main" val="2407415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Testing and quality assurance</a:t>
            </a:r>
            <a:endParaRPr lang="en-US" dirty="0"/>
          </a:p>
        </p:txBody>
      </p:sp>
      <p:sp>
        <p:nvSpPr>
          <p:cNvPr id="4" name="Text Placeholder 3"/>
          <p:cNvSpPr>
            <a:spLocks noGrp="1"/>
          </p:cNvSpPr>
          <p:nvPr>
            <p:ph sz="quarter" idx="10"/>
          </p:nvPr>
        </p:nvSpPr>
        <p:spPr>
          <a:xfrm>
            <a:off x="273668" y="1426235"/>
            <a:ext cx="11773954" cy="5789918"/>
          </a:xfrm>
        </p:spPr>
        <p:txBody>
          <a:bodyPr/>
          <a:lstStyle/>
          <a:p>
            <a:r>
              <a:rPr lang="en-US" dirty="0"/>
              <a:t>Quality assurance (QA) is a way of preventing mistakes or defects in manufactured products and avoiding problems when delivering solutions or services to customers</a:t>
            </a:r>
          </a:p>
          <a:p>
            <a:endParaRPr lang="en-US" dirty="0"/>
          </a:p>
          <a:p>
            <a:r>
              <a:rPr lang="en-US" sz="4400" dirty="0">
                <a:gradFill>
                  <a:gsLst>
                    <a:gs pos="1250">
                      <a:schemeClr val="tx2"/>
                    </a:gs>
                    <a:gs pos="99000">
                      <a:schemeClr val="tx2"/>
                    </a:gs>
                  </a:gsLst>
                  <a:lin ang="5400000" scaled="0"/>
                </a:gradFill>
              </a:rPr>
              <a:t>Software </a:t>
            </a:r>
            <a:r>
              <a:rPr lang="en-US" sz="4400" b="1" dirty="0">
                <a:gradFill>
                  <a:gsLst>
                    <a:gs pos="1250">
                      <a:schemeClr val="tx2"/>
                    </a:gs>
                    <a:gs pos="99000">
                      <a:schemeClr val="tx2"/>
                    </a:gs>
                  </a:gsLst>
                  <a:lin ang="5400000" scaled="0"/>
                </a:gradFill>
              </a:rPr>
              <a:t>testing</a:t>
            </a:r>
            <a:r>
              <a:rPr lang="en-US" sz="4400" dirty="0">
                <a:gradFill>
                  <a:gsLst>
                    <a:gs pos="1250">
                      <a:schemeClr val="tx2"/>
                    </a:gs>
                    <a:gs pos="99000">
                      <a:schemeClr val="tx2"/>
                    </a:gs>
                  </a:gsLst>
                  <a:lin ang="5400000" scaled="0"/>
                </a:gradFill>
              </a:rPr>
              <a:t> is an investigation conducted to provide stakeholders with information about the quality of the product or service under test</a:t>
            </a:r>
          </a:p>
          <a:p>
            <a:pPr marL="0" indent="0">
              <a:buNone/>
            </a:pPr>
            <a:endParaRPr lang="en-US" dirty="0"/>
          </a:p>
        </p:txBody>
      </p:sp>
    </p:spTree>
    <p:extLst>
      <p:ext uri="{BB962C8B-B14F-4D97-AF65-F5344CB8AC3E}">
        <p14:creationId xmlns:p14="http://schemas.microsoft.com/office/powerpoint/2010/main" val="17358070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Objectives</a:t>
            </a:r>
            <a:endParaRPr lang="en-US" dirty="0"/>
          </a:p>
        </p:txBody>
      </p:sp>
      <p:sp>
        <p:nvSpPr>
          <p:cNvPr id="3" name="Content Placeholder 2"/>
          <p:cNvSpPr>
            <a:spLocks noGrp="1"/>
          </p:cNvSpPr>
          <p:nvPr>
            <p:ph sz="quarter" idx="10"/>
          </p:nvPr>
        </p:nvSpPr>
        <p:spPr>
          <a:xfrm>
            <a:off x="273668" y="1426235"/>
            <a:ext cx="11773954" cy="2696123"/>
          </a:xfrm>
        </p:spPr>
        <p:txBody>
          <a:bodyPr/>
          <a:lstStyle/>
          <a:p>
            <a:pPr marL="0" indent="0">
              <a:buNone/>
            </a:pPr>
            <a:r>
              <a:rPr lang="en-GB" dirty="0"/>
              <a:t>After completing this module, you will be able to:</a:t>
            </a:r>
          </a:p>
          <a:p>
            <a:endParaRPr lang="en-GB" dirty="0"/>
          </a:p>
          <a:p>
            <a:r>
              <a:rPr lang="en-GB" dirty="0"/>
              <a:t>Process regular releases into a cloud first environment.</a:t>
            </a:r>
          </a:p>
        </p:txBody>
      </p:sp>
    </p:spTree>
    <p:extLst>
      <p:ext uri="{BB962C8B-B14F-4D97-AF65-F5344CB8AC3E}">
        <p14:creationId xmlns:p14="http://schemas.microsoft.com/office/powerpoint/2010/main" val="1116684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Testing </a:t>
            </a:r>
            <a:endParaRPr lang="en-US" dirty="0"/>
          </a:p>
        </p:txBody>
      </p:sp>
      <p:sp>
        <p:nvSpPr>
          <p:cNvPr id="2" name="Text Placeholder 1"/>
          <p:cNvSpPr>
            <a:spLocks noGrp="1"/>
          </p:cNvSpPr>
          <p:nvPr>
            <p:ph sz="quarter" idx="10"/>
          </p:nvPr>
        </p:nvSpPr>
        <p:spPr/>
        <p:txBody>
          <a:bodyPr/>
          <a:lstStyle/>
          <a:p>
            <a:r>
              <a:rPr lang="en-US"/>
              <a:t>Provides the gates that the solution need to pass in order to be deployed to the next environment</a:t>
            </a:r>
          </a:p>
          <a:p>
            <a:r>
              <a:rPr lang="en-US"/>
              <a:t>Automated tests (software)</a:t>
            </a:r>
          </a:p>
          <a:p>
            <a:r>
              <a:rPr lang="en-US"/>
              <a:t>User Acceptance tests (people)</a:t>
            </a:r>
          </a:p>
          <a:p>
            <a:r>
              <a:rPr lang="en-US"/>
              <a:t>See the automated testing module for more information</a:t>
            </a:r>
            <a:endParaRPr lang="en-US" dirty="0"/>
          </a:p>
        </p:txBody>
      </p:sp>
    </p:spTree>
    <p:extLst>
      <p:ext uri="{BB962C8B-B14F-4D97-AF65-F5344CB8AC3E}">
        <p14:creationId xmlns:p14="http://schemas.microsoft.com/office/powerpoint/2010/main" val="185184784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Quality assurance </a:t>
            </a:r>
            <a:endParaRPr lang="en-US" dirty="0"/>
          </a:p>
        </p:txBody>
      </p:sp>
      <p:sp>
        <p:nvSpPr>
          <p:cNvPr id="2" name="Text Placeholder 1"/>
          <p:cNvSpPr>
            <a:spLocks noGrp="1"/>
          </p:cNvSpPr>
          <p:nvPr>
            <p:ph sz="quarter" idx="10"/>
          </p:nvPr>
        </p:nvSpPr>
        <p:spPr>
          <a:xfrm>
            <a:off x="273668" y="1426235"/>
            <a:ext cx="11773954" cy="3995966"/>
          </a:xfrm>
        </p:spPr>
        <p:txBody>
          <a:bodyPr/>
          <a:lstStyle/>
          <a:p>
            <a:r>
              <a:rPr lang="sv-FI" dirty="0"/>
              <a:t>Validates that the solution meets the quality bars</a:t>
            </a:r>
          </a:p>
          <a:p>
            <a:pPr lvl="1"/>
            <a:r>
              <a:rPr lang="sv-FI" dirty="0"/>
              <a:t>	All use cases can be met</a:t>
            </a:r>
          </a:p>
          <a:p>
            <a:pPr lvl="1"/>
            <a:r>
              <a:rPr lang="sv-FI" dirty="0"/>
              <a:t>	The UX etc. is meeting the requirements	</a:t>
            </a:r>
          </a:p>
          <a:p>
            <a:endParaRPr lang="sv-FI" dirty="0"/>
          </a:p>
          <a:p>
            <a:r>
              <a:rPr lang="sv-FI" dirty="0"/>
              <a:t>Typically done by testers (not automated)</a:t>
            </a:r>
          </a:p>
          <a:p>
            <a:pPr lvl="1"/>
            <a:r>
              <a:rPr lang="sv-FI" dirty="0"/>
              <a:t>	All known defects are assessed</a:t>
            </a:r>
            <a:endParaRPr lang="en-US" dirty="0"/>
          </a:p>
        </p:txBody>
      </p:sp>
    </p:spTree>
    <p:extLst>
      <p:ext uri="{BB962C8B-B14F-4D97-AF65-F5344CB8AC3E}">
        <p14:creationId xmlns:p14="http://schemas.microsoft.com/office/powerpoint/2010/main" val="93057067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Release</a:t>
            </a:r>
          </a:p>
        </p:txBody>
      </p:sp>
    </p:spTree>
    <p:extLst>
      <p:ext uri="{BB962C8B-B14F-4D97-AF65-F5344CB8AC3E}">
        <p14:creationId xmlns:p14="http://schemas.microsoft.com/office/powerpoint/2010/main" val="43094038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Release</a:t>
            </a:r>
            <a:endParaRPr lang="en-US" dirty="0"/>
          </a:p>
        </p:txBody>
      </p:sp>
      <p:sp>
        <p:nvSpPr>
          <p:cNvPr id="2" name="Text Placeholder 1"/>
          <p:cNvSpPr>
            <a:spLocks noGrp="1"/>
          </p:cNvSpPr>
          <p:nvPr>
            <p:ph sz="quarter" idx="10"/>
          </p:nvPr>
        </p:nvSpPr>
        <p:spPr/>
        <p:txBody>
          <a:bodyPr/>
          <a:lstStyle/>
          <a:p>
            <a:r>
              <a:rPr lang="sv-FI"/>
              <a:t>Deployment to the different environments</a:t>
            </a:r>
          </a:p>
          <a:p>
            <a:pPr lvl="2"/>
            <a:r>
              <a:rPr lang="sv-FI"/>
              <a:t>	Test</a:t>
            </a:r>
          </a:p>
          <a:p>
            <a:pPr lvl="2"/>
            <a:r>
              <a:rPr lang="sv-FI"/>
              <a:t>	QA</a:t>
            </a:r>
          </a:p>
          <a:p>
            <a:pPr lvl="2"/>
            <a:r>
              <a:rPr lang="sv-FI"/>
              <a:t>	Preproduction</a:t>
            </a:r>
          </a:p>
          <a:p>
            <a:endParaRPr lang="sv-FI"/>
          </a:p>
          <a:p>
            <a:r>
              <a:rPr lang="sv-FI"/>
              <a:t>Manage configuration settings</a:t>
            </a:r>
          </a:p>
          <a:p>
            <a:pPr lvl="2"/>
            <a:r>
              <a:rPr lang="sv-FI"/>
              <a:t>	Connection strings </a:t>
            </a:r>
          </a:p>
          <a:p>
            <a:pPr lvl="2"/>
            <a:r>
              <a:rPr lang="sv-FI"/>
              <a:t>	Identities</a:t>
            </a:r>
            <a:endParaRPr lang="en-US" dirty="0"/>
          </a:p>
        </p:txBody>
      </p:sp>
    </p:spTree>
    <p:extLst>
      <p:ext uri="{BB962C8B-B14F-4D97-AF65-F5344CB8AC3E}">
        <p14:creationId xmlns:p14="http://schemas.microsoft.com/office/powerpoint/2010/main" val="57621369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Release management workflow in VSTS</a:t>
            </a:r>
            <a:endParaRPr lang="en-US" dirty="0"/>
          </a:p>
        </p:txBody>
      </p:sp>
      <p:pic>
        <p:nvPicPr>
          <p:cNvPr id="5" name="Picture 4"/>
          <p:cNvPicPr>
            <a:picLocks noChangeAspect="1"/>
          </p:cNvPicPr>
          <p:nvPr/>
        </p:nvPicPr>
        <p:blipFill>
          <a:blip r:embed="rId2"/>
          <a:stretch>
            <a:fillRect/>
          </a:stretch>
        </p:blipFill>
        <p:spPr>
          <a:xfrm>
            <a:off x="2464679" y="1616985"/>
            <a:ext cx="6544588" cy="4915586"/>
          </a:xfrm>
          <a:prstGeom prst="rect">
            <a:avLst/>
          </a:prstGeom>
        </p:spPr>
      </p:pic>
    </p:spTree>
    <p:extLst>
      <p:ext uri="{BB962C8B-B14F-4D97-AF65-F5344CB8AC3E}">
        <p14:creationId xmlns:p14="http://schemas.microsoft.com/office/powerpoint/2010/main" val="247586986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74642" y="1212854"/>
          <a:ext cx="11887200" cy="4226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a:t>Release management workflow in VSTS</a:t>
            </a:r>
            <a:endParaRPr lang="en-US" dirty="0"/>
          </a:p>
        </p:txBody>
      </p:sp>
    </p:spTree>
    <p:extLst>
      <p:ext uri="{BB962C8B-B14F-4D97-AF65-F5344CB8AC3E}">
        <p14:creationId xmlns:p14="http://schemas.microsoft.com/office/powerpoint/2010/main" val="246682091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Module review</a:t>
            </a:r>
            <a:endParaRPr lang="en-US" dirty="0"/>
          </a:p>
        </p:txBody>
      </p:sp>
      <p:sp>
        <p:nvSpPr>
          <p:cNvPr id="3" name="Content Placeholder 2"/>
          <p:cNvSpPr>
            <a:spLocks noGrp="1"/>
          </p:cNvSpPr>
          <p:nvPr>
            <p:ph sz="quarter" idx="10"/>
          </p:nvPr>
        </p:nvSpPr>
        <p:spPr>
          <a:xfrm>
            <a:off x="273668" y="1426235"/>
            <a:ext cx="11773954" cy="4008405"/>
          </a:xfrm>
        </p:spPr>
        <p:txBody>
          <a:bodyPr/>
          <a:lstStyle/>
          <a:p>
            <a:pPr marL="0" indent="0">
              <a:buNone/>
            </a:pPr>
            <a:r>
              <a:rPr lang="en-GB" dirty="0"/>
              <a:t>In this module, you learned how to:</a:t>
            </a:r>
          </a:p>
          <a:p>
            <a:endParaRPr lang="en-GB" dirty="0"/>
          </a:p>
          <a:p>
            <a:r>
              <a:rPr lang="en-GB" dirty="0"/>
              <a:t>Process regular releases into a cloud first environment.</a:t>
            </a:r>
          </a:p>
          <a:p>
            <a:endParaRPr lang="en-GB" dirty="0"/>
          </a:p>
          <a:p>
            <a:pPr lvl="1"/>
            <a:endParaRPr lang="en-GB" dirty="0"/>
          </a:p>
        </p:txBody>
      </p:sp>
    </p:spTree>
    <p:extLst>
      <p:ext uri="{BB962C8B-B14F-4D97-AF65-F5344CB8AC3E}">
        <p14:creationId xmlns:p14="http://schemas.microsoft.com/office/powerpoint/2010/main" val="2946059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3294189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9593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Text Placeholder 2"/>
          <p:cNvSpPr>
            <a:spLocks noGrp="1"/>
          </p:cNvSpPr>
          <p:nvPr>
            <p:ph sz="quarter" idx="10"/>
          </p:nvPr>
        </p:nvSpPr>
        <p:spPr/>
        <p:txBody>
          <a:bodyPr/>
          <a:lstStyle/>
          <a:p>
            <a:r>
              <a:rPr lang="en-US"/>
              <a:t>Release management overview</a:t>
            </a:r>
          </a:p>
          <a:p>
            <a:r>
              <a:rPr lang="en-US"/>
              <a:t>Stakeholders</a:t>
            </a:r>
          </a:p>
          <a:p>
            <a:r>
              <a:rPr lang="en-US"/>
              <a:t>Release management process</a:t>
            </a:r>
            <a:endParaRPr lang="en-US" dirty="0"/>
          </a:p>
        </p:txBody>
      </p:sp>
    </p:spTree>
    <p:extLst>
      <p:ext uri="{BB962C8B-B14F-4D97-AF65-F5344CB8AC3E}">
        <p14:creationId xmlns:p14="http://schemas.microsoft.com/office/powerpoint/2010/main" val="30382809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End-to-end DevOps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7247" y="2886163"/>
            <a:ext cx="1717257" cy="155248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3020" y="2906726"/>
            <a:ext cx="1771912" cy="1609243"/>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58078" y="3853417"/>
            <a:ext cx="248659" cy="20461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5680" y="1586363"/>
            <a:ext cx="4438999" cy="4445088"/>
          </a:xfrm>
          <a:prstGeom prst="rect">
            <a:avLst/>
          </a:prstGeom>
        </p:spPr>
      </p:pic>
      <p:sp>
        <p:nvSpPr>
          <p:cNvPr id="10" name="TextBox 9"/>
          <p:cNvSpPr txBox="1"/>
          <p:nvPr/>
        </p:nvSpPr>
        <p:spPr>
          <a:xfrm>
            <a:off x="2201470" y="1779952"/>
            <a:ext cx="825154" cy="470856"/>
          </a:xfrm>
          <a:prstGeom prst="rect">
            <a:avLst/>
          </a:prstGeom>
          <a:noFill/>
        </p:spPr>
        <p:txBody>
          <a:bodyPr wrap="square" rtlCol="0">
            <a:spAutoFit/>
          </a:bodyPr>
          <a:lstStyle/>
          <a:p>
            <a:pPr>
              <a:defRPr/>
            </a:pPr>
            <a:r>
              <a:rPr lang="en-US" sz="2400" kern="0" dirty="0">
                <a:latin typeface="Segoe UI Light"/>
                <a:cs typeface="Arial" pitchFamily="34" charset="0"/>
              </a:rPr>
              <a:t>Plan</a:t>
            </a:r>
          </a:p>
        </p:txBody>
      </p:sp>
      <p:sp>
        <p:nvSpPr>
          <p:cNvPr id="11" name="TextBox 10"/>
          <p:cNvSpPr txBox="1"/>
          <p:nvPr/>
        </p:nvSpPr>
        <p:spPr>
          <a:xfrm>
            <a:off x="1679035" y="1518380"/>
            <a:ext cx="610150" cy="1004361"/>
          </a:xfrm>
          <a:prstGeom prst="rect">
            <a:avLst/>
          </a:prstGeom>
          <a:noFill/>
        </p:spPr>
        <p:txBody>
          <a:bodyPr wrap="none" rtlCol="0">
            <a:spAutoFit/>
          </a:bodyPr>
          <a:lstStyle/>
          <a:p>
            <a:r>
              <a:rPr lang="en-US" sz="5799" dirty="0">
                <a:latin typeface="Arial" pitchFamily="34" charset="0"/>
                <a:cs typeface="Arial" pitchFamily="34" charset="0"/>
              </a:rPr>
              <a:t>1</a:t>
            </a:r>
          </a:p>
        </p:txBody>
      </p:sp>
      <p:sp>
        <p:nvSpPr>
          <p:cNvPr id="12" name="TextBox 11"/>
          <p:cNvSpPr txBox="1"/>
          <p:nvPr/>
        </p:nvSpPr>
        <p:spPr>
          <a:xfrm>
            <a:off x="8986790" y="1686255"/>
            <a:ext cx="2372756" cy="470856"/>
          </a:xfrm>
          <a:prstGeom prst="rect">
            <a:avLst/>
          </a:prstGeom>
          <a:noFill/>
        </p:spPr>
        <p:txBody>
          <a:bodyPr wrap="square" rtlCol="0">
            <a:spAutoFit/>
          </a:bodyPr>
          <a:lstStyle/>
          <a:p>
            <a:pPr>
              <a:defRPr/>
            </a:pPr>
            <a:r>
              <a:rPr lang="en-US" sz="2400" kern="0" dirty="0">
                <a:latin typeface="Segoe UI Light"/>
                <a:cs typeface="Arial" pitchFamily="34" charset="0"/>
              </a:rPr>
              <a:t>Monitor + Learn</a:t>
            </a:r>
          </a:p>
        </p:txBody>
      </p:sp>
      <p:sp>
        <p:nvSpPr>
          <p:cNvPr id="13" name="TextBox 12"/>
          <p:cNvSpPr txBox="1"/>
          <p:nvPr/>
        </p:nvSpPr>
        <p:spPr>
          <a:xfrm>
            <a:off x="9130462" y="5694086"/>
            <a:ext cx="1210327" cy="470856"/>
          </a:xfrm>
          <a:prstGeom prst="rect">
            <a:avLst/>
          </a:prstGeom>
          <a:noFill/>
        </p:spPr>
        <p:txBody>
          <a:bodyPr wrap="square" rtlCol="0">
            <a:spAutoFit/>
          </a:bodyPr>
          <a:lstStyle/>
          <a:p>
            <a:pPr>
              <a:defRPr/>
            </a:pPr>
            <a:r>
              <a:rPr lang="en-US" sz="2400" b="1" kern="0" dirty="0">
                <a:solidFill>
                  <a:srgbClr val="0FF100"/>
                </a:solidFill>
                <a:latin typeface="Segoe UI Light"/>
                <a:cs typeface="Arial" pitchFamily="34" charset="0"/>
              </a:rPr>
              <a:t>Release</a:t>
            </a:r>
          </a:p>
        </p:txBody>
      </p:sp>
      <p:sp>
        <p:nvSpPr>
          <p:cNvPr id="14" name="TextBox 13"/>
          <p:cNvSpPr txBox="1"/>
          <p:nvPr/>
        </p:nvSpPr>
        <p:spPr>
          <a:xfrm>
            <a:off x="2453769" y="5755632"/>
            <a:ext cx="2140175" cy="461665"/>
          </a:xfrm>
          <a:prstGeom prst="rect">
            <a:avLst/>
          </a:prstGeom>
          <a:noFill/>
        </p:spPr>
        <p:txBody>
          <a:bodyPr wrap="square" rtlCol="0">
            <a:spAutoFit/>
          </a:bodyPr>
          <a:lstStyle/>
          <a:p>
            <a:pPr>
              <a:defRPr/>
            </a:pPr>
            <a:r>
              <a:rPr lang="en-US" sz="2400" b="1" kern="0" dirty="0">
                <a:solidFill>
                  <a:srgbClr val="0FF100"/>
                </a:solidFill>
                <a:latin typeface="Segoe UI Light"/>
                <a:cs typeface="Arial" pitchFamily="34" charset="0"/>
              </a:rPr>
              <a:t>Develop + Test</a:t>
            </a:r>
          </a:p>
        </p:txBody>
      </p:sp>
      <p:sp>
        <p:nvSpPr>
          <p:cNvPr id="15" name="TextBox 14"/>
          <p:cNvSpPr txBox="1"/>
          <p:nvPr/>
        </p:nvSpPr>
        <p:spPr>
          <a:xfrm>
            <a:off x="1859302" y="5494060"/>
            <a:ext cx="610150" cy="1004361"/>
          </a:xfrm>
          <a:prstGeom prst="rect">
            <a:avLst/>
          </a:prstGeom>
          <a:noFill/>
        </p:spPr>
        <p:txBody>
          <a:bodyPr wrap="none" rtlCol="0">
            <a:spAutoFit/>
          </a:bodyPr>
          <a:lstStyle/>
          <a:p>
            <a:r>
              <a:rPr lang="en-US" sz="5799" dirty="0">
                <a:solidFill>
                  <a:srgbClr val="0FF100"/>
                </a:solidFill>
                <a:latin typeface="Arial" pitchFamily="34" charset="0"/>
                <a:cs typeface="Arial" pitchFamily="34" charset="0"/>
              </a:rPr>
              <a:t>2</a:t>
            </a:r>
          </a:p>
        </p:txBody>
      </p:sp>
      <p:sp>
        <p:nvSpPr>
          <p:cNvPr id="16" name="TextBox 15"/>
          <p:cNvSpPr txBox="1"/>
          <p:nvPr/>
        </p:nvSpPr>
        <p:spPr>
          <a:xfrm>
            <a:off x="884993" y="3595051"/>
            <a:ext cx="2090761" cy="395518"/>
          </a:xfrm>
          <a:prstGeom prst="rect">
            <a:avLst/>
          </a:prstGeom>
          <a:noFill/>
        </p:spPr>
        <p:txBody>
          <a:bodyPr wrap="square" lIns="0" tIns="0" rIns="0" bIns="0" rtlCol="0">
            <a:spAutoFit/>
          </a:bodyPr>
          <a:lstStyle/>
          <a:p>
            <a:pPr algn="r" defTabSz="1267656">
              <a:lnSpc>
                <a:spcPct val="90000"/>
              </a:lnSpc>
              <a:defRPr/>
            </a:pPr>
            <a:r>
              <a:rPr lang="en-US" sz="2800" dirty="0">
                <a:latin typeface="+mj-lt"/>
                <a:cs typeface="Segoe UI Semilight" panose="020B0402040204020203" pitchFamily="34" charset="0"/>
              </a:rPr>
              <a:t>Development</a:t>
            </a:r>
          </a:p>
        </p:txBody>
      </p:sp>
      <p:sp>
        <p:nvSpPr>
          <p:cNvPr id="17" name="TextBox 16"/>
          <p:cNvSpPr txBox="1"/>
          <p:nvPr/>
        </p:nvSpPr>
        <p:spPr>
          <a:xfrm>
            <a:off x="9284153" y="3595051"/>
            <a:ext cx="1726854" cy="395518"/>
          </a:xfrm>
          <a:prstGeom prst="rect">
            <a:avLst/>
          </a:prstGeom>
          <a:noFill/>
        </p:spPr>
        <p:txBody>
          <a:bodyPr wrap="square" lIns="0" tIns="0" rIns="0" bIns="0" rtlCol="0">
            <a:spAutoFit/>
          </a:bodyPr>
          <a:lstStyle/>
          <a:p>
            <a:pPr defTabSz="1267656">
              <a:lnSpc>
                <a:spcPct val="90000"/>
              </a:lnSpc>
              <a:defRPr/>
            </a:pPr>
            <a:r>
              <a:rPr lang="en-US" sz="2800" dirty="0">
                <a:latin typeface="+mj-lt"/>
                <a:cs typeface="Segoe UI Semilight" panose="020B0402040204020203" pitchFamily="34" charset="0"/>
              </a:rPr>
              <a:t>Operations</a:t>
            </a:r>
          </a:p>
        </p:txBody>
      </p:sp>
      <p:sp>
        <p:nvSpPr>
          <p:cNvPr id="18" name="TextBox 17"/>
          <p:cNvSpPr txBox="1"/>
          <p:nvPr/>
        </p:nvSpPr>
        <p:spPr>
          <a:xfrm>
            <a:off x="8374652" y="1424682"/>
            <a:ext cx="610150" cy="1004361"/>
          </a:xfrm>
          <a:prstGeom prst="rect">
            <a:avLst/>
          </a:prstGeom>
          <a:noFill/>
        </p:spPr>
        <p:txBody>
          <a:bodyPr wrap="none" rtlCol="0">
            <a:spAutoFit/>
          </a:bodyPr>
          <a:lstStyle/>
          <a:p>
            <a:r>
              <a:rPr lang="en-US" sz="5799" dirty="0">
                <a:latin typeface="Arial" pitchFamily="34" charset="0"/>
                <a:cs typeface="Arial" pitchFamily="34" charset="0"/>
              </a:rPr>
              <a:t>4</a:t>
            </a:r>
          </a:p>
        </p:txBody>
      </p:sp>
      <p:sp>
        <p:nvSpPr>
          <p:cNvPr id="19" name="TextBox 18"/>
          <p:cNvSpPr txBox="1"/>
          <p:nvPr/>
        </p:nvSpPr>
        <p:spPr>
          <a:xfrm>
            <a:off x="8557509" y="5426485"/>
            <a:ext cx="610150" cy="1004361"/>
          </a:xfrm>
          <a:prstGeom prst="rect">
            <a:avLst/>
          </a:prstGeom>
          <a:noFill/>
        </p:spPr>
        <p:txBody>
          <a:bodyPr wrap="none" rtlCol="0">
            <a:spAutoFit/>
          </a:bodyPr>
          <a:lstStyle/>
          <a:p>
            <a:r>
              <a:rPr lang="en-US" sz="5799" dirty="0">
                <a:solidFill>
                  <a:srgbClr val="0FF100"/>
                </a:solidFill>
                <a:latin typeface="Arial" pitchFamily="34" charset="0"/>
                <a:cs typeface="Arial" pitchFamily="34" charset="0"/>
              </a:rPr>
              <a:t>3</a:t>
            </a:r>
          </a:p>
        </p:txBody>
      </p:sp>
      <p:sp>
        <p:nvSpPr>
          <p:cNvPr id="20" name="Freeform 10"/>
          <p:cNvSpPr>
            <a:spLocks/>
          </p:cNvSpPr>
          <p:nvPr/>
        </p:nvSpPr>
        <p:spPr bwMode="auto">
          <a:xfrm>
            <a:off x="3825229" y="3806573"/>
            <a:ext cx="2304724" cy="2306311"/>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a:defRPr/>
            </a:pPr>
            <a:endParaRPr lang="en-US" kern="0">
              <a:gradFill>
                <a:gsLst>
                  <a:gs pos="57576">
                    <a:srgbClr val="FFFFFF"/>
                  </a:gs>
                  <a:gs pos="35000">
                    <a:srgbClr val="FFFFFF"/>
                  </a:gs>
                </a:gsLst>
                <a:lin ang="5400000" scaled="0"/>
              </a:gradFill>
              <a:latin typeface="Segoe UI Semilight"/>
            </a:endParaRPr>
          </a:p>
        </p:txBody>
      </p:sp>
      <p:sp>
        <p:nvSpPr>
          <p:cNvPr id="21" name="Freeform 13"/>
          <p:cNvSpPr>
            <a:spLocks/>
          </p:cNvSpPr>
          <p:nvPr/>
        </p:nvSpPr>
        <p:spPr bwMode="auto">
          <a:xfrm>
            <a:off x="6129953" y="1501850"/>
            <a:ext cx="2304724" cy="2304724"/>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91427" tIns="45713" rIns="91427" bIns="45713" numCol="1" anchor="t" anchorCtr="0" compatLnSpc="1">
            <a:prstTxWarp prst="textNoShape">
              <a:avLst/>
            </a:prstTxWarp>
          </a:bodyPr>
          <a:lstStyle/>
          <a:p>
            <a:pPr>
              <a:defRPr/>
            </a:pPr>
            <a:endParaRPr lang="en-US" kern="0">
              <a:gradFill>
                <a:gsLst>
                  <a:gs pos="57576">
                    <a:srgbClr val="FFFFFF"/>
                  </a:gs>
                  <a:gs pos="35000">
                    <a:srgbClr val="FFFFFF"/>
                  </a:gs>
                </a:gsLst>
                <a:lin ang="5400000" scaled="0"/>
              </a:gradFill>
              <a:latin typeface="Segoe UI Semilight"/>
            </a:endParaRPr>
          </a:p>
        </p:txBody>
      </p:sp>
      <p:sp>
        <p:nvSpPr>
          <p:cNvPr id="22" name="Freeform 7"/>
          <p:cNvSpPr>
            <a:spLocks/>
          </p:cNvSpPr>
          <p:nvPr/>
        </p:nvSpPr>
        <p:spPr bwMode="auto">
          <a:xfrm>
            <a:off x="3825229" y="1501850"/>
            <a:ext cx="2304724" cy="2304724"/>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AD80A"/>
          </a:solidFill>
          <a:ln w="0">
            <a:noFill/>
            <a:prstDash val="solid"/>
            <a:round/>
            <a:headEnd/>
            <a:tailEnd/>
          </a:ln>
        </p:spPr>
        <p:txBody>
          <a:bodyPr vert="horz" wrap="square" lIns="91427" tIns="45713" rIns="91427" bIns="45713" numCol="1" anchor="t" anchorCtr="0" compatLnSpc="1">
            <a:prstTxWarp prst="textNoShape">
              <a:avLst/>
            </a:prstTxWarp>
          </a:bodyPr>
          <a:lstStyle/>
          <a:p>
            <a:pPr>
              <a:defRPr/>
            </a:pPr>
            <a:endParaRPr lang="en-US" kern="0">
              <a:gradFill>
                <a:gsLst>
                  <a:gs pos="57576">
                    <a:srgbClr val="FFFFFF"/>
                  </a:gs>
                  <a:gs pos="35000">
                    <a:srgbClr val="FFFFFF"/>
                  </a:gs>
                </a:gsLst>
                <a:lin ang="5400000" scaled="0"/>
              </a:gradFill>
              <a:latin typeface="Segoe UI Semilight"/>
            </a:endParaRPr>
          </a:p>
        </p:txBody>
      </p:sp>
      <p:sp>
        <p:nvSpPr>
          <p:cNvPr id="23" name="Freeform 9"/>
          <p:cNvSpPr>
            <a:spLocks/>
          </p:cNvSpPr>
          <p:nvPr/>
        </p:nvSpPr>
        <p:spPr bwMode="auto">
          <a:xfrm>
            <a:off x="3825229" y="3806573"/>
            <a:ext cx="2304724" cy="2306311"/>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91427" tIns="45713" rIns="91427" bIns="45713" numCol="1" anchor="t" anchorCtr="0" compatLnSpc="1">
            <a:prstTxWarp prst="textNoShape">
              <a:avLst/>
            </a:prstTxWarp>
          </a:bodyPr>
          <a:lstStyle/>
          <a:p>
            <a:pPr>
              <a:defRPr/>
            </a:pPr>
            <a:endParaRPr lang="en-US" kern="0">
              <a:gradFill>
                <a:gsLst>
                  <a:gs pos="57576">
                    <a:srgbClr val="FFFFFF"/>
                  </a:gs>
                  <a:gs pos="35000">
                    <a:srgbClr val="FFFFFF"/>
                  </a:gs>
                </a:gsLst>
                <a:lin ang="5400000" scaled="0"/>
              </a:gradFill>
              <a:latin typeface="Segoe UI Semilight"/>
            </a:endParaRPr>
          </a:p>
        </p:txBody>
      </p:sp>
      <p:sp>
        <p:nvSpPr>
          <p:cNvPr id="24" name="Freeform 11"/>
          <p:cNvSpPr>
            <a:spLocks/>
          </p:cNvSpPr>
          <p:nvPr/>
        </p:nvSpPr>
        <p:spPr bwMode="auto">
          <a:xfrm>
            <a:off x="6129953" y="3806573"/>
            <a:ext cx="2304724" cy="2306311"/>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91427" tIns="45713" rIns="91427" bIns="45713" numCol="1" anchor="t" anchorCtr="0" compatLnSpc="1">
            <a:prstTxWarp prst="textNoShape">
              <a:avLst/>
            </a:prstTxWarp>
          </a:bodyPr>
          <a:lstStyle/>
          <a:p>
            <a:pPr>
              <a:defRPr/>
            </a:pPr>
            <a:endParaRPr lang="en-US" kern="0">
              <a:gradFill>
                <a:gsLst>
                  <a:gs pos="57576">
                    <a:srgbClr val="FFFFFF"/>
                  </a:gs>
                  <a:gs pos="35000">
                    <a:srgbClr val="FFFFFF"/>
                  </a:gs>
                </a:gsLst>
                <a:lin ang="5400000" scaled="0"/>
              </a:gradFill>
              <a:latin typeface="Segoe UI Semilight"/>
            </a:endParaRPr>
          </a:p>
        </p:txBody>
      </p:sp>
      <p:sp>
        <p:nvSpPr>
          <p:cNvPr id="25" name="Freeform 14"/>
          <p:cNvSpPr>
            <a:spLocks/>
          </p:cNvSpPr>
          <p:nvPr/>
        </p:nvSpPr>
        <p:spPr bwMode="auto">
          <a:xfrm>
            <a:off x="6129953" y="1501850"/>
            <a:ext cx="2304724" cy="2304724"/>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a:defRPr/>
            </a:pPr>
            <a:endParaRPr lang="en-US" kern="0">
              <a:gradFill>
                <a:gsLst>
                  <a:gs pos="57576">
                    <a:srgbClr val="FFFFFF"/>
                  </a:gs>
                  <a:gs pos="35000">
                    <a:srgbClr val="FFFFFF"/>
                  </a:gs>
                </a:gsLst>
                <a:lin ang="5400000" scaled="0"/>
              </a:gradFill>
              <a:latin typeface="Segoe UI Semilight"/>
            </a:endParaRPr>
          </a:p>
        </p:txBody>
      </p:sp>
      <p:sp>
        <p:nvSpPr>
          <p:cNvPr id="2" name="Rectangle: Rounded Corners 1"/>
          <p:cNvSpPr/>
          <p:nvPr/>
        </p:nvSpPr>
        <p:spPr bwMode="auto">
          <a:xfrm>
            <a:off x="8157724" y="5426485"/>
            <a:ext cx="2491226" cy="1061238"/>
          </a:xfrm>
          <a:prstGeom prst="roundRect">
            <a:avLst/>
          </a:prstGeom>
          <a:noFill/>
          <a:ln w="38100">
            <a:solidFill>
              <a:srgbClr val="0FF1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nl-BE"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46150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23" presetClass="entr" presetSubtype="16"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childTnLst>
                                </p:cTn>
                              </p:par>
                            </p:childTnLst>
                          </p:cTn>
                        </p:par>
                        <p:par>
                          <p:cTn id="30" fill="hold">
                            <p:stCondLst>
                              <p:cond delay="1000"/>
                            </p:stCondLst>
                            <p:childTnLst>
                              <p:par>
                                <p:cTn id="31" presetID="23" presetClass="entr" presetSubtype="16"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childTnLst>
                                </p:cTn>
                              </p:par>
                            </p:childTnLst>
                          </p:cTn>
                        </p:par>
                        <p:par>
                          <p:cTn id="43" fill="hold">
                            <p:stCondLst>
                              <p:cond delay="1500"/>
                            </p:stCondLst>
                            <p:childTnLst>
                              <p:par>
                                <p:cTn id="44" presetID="23" presetClass="entr" presetSubtype="16"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p:cTn id="46" dur="500" fill="hold"/>
                                        <p:tgtEl>
                                          <p:spTgt spid="21"/>
                                        </p:tgtEl>
                                        <p:attrNameLst>
                                          <p:attrName>ppt_w</p:attrName>
                                        </p:attrNameLst>
                                      </p:cBhvr>
                                      <p:tavLst>
                                        <p:tav tm="0">
                                          <p:val>
                                            <p:fltVal val="0"/>
                                          </p:val>
                                        </p:tav>
                                        <p:tav tm="100000">
                                          <p:val>
                                            <p:strVal val="#ppt_w"/>
                                          </p:val>
                                        </p:tav>
                                      </p:tavLst>
                                    </p:anim>
                                    <p:anim calcmode="lin" valueType="num">
                                      <p:cBhvr>
                                        <p:cTn id="47" dur="500" fill="hold"/>
                                        <p:tgtEl>
                                          <p:spTgt spid="21"/>
                                        </p:tgtEl>
                                        <p:attrNameLst>
                                          <p:attrName>ppt_h</p:attrName>
                                        </p:attrNameLst>
                                      </p:cBhvr>
                                      <p:tavLst>
                                        <p:tav tm="0">
                                          <p:val>
                                            <p:fltVal val="0"/>
                                          </p:val>
                                        </p:tav>
                                        <p:tav tm="100000">
                                          <p:val>
                                            <p:strVal val="#ppt_h"/>
                                          </p:val>
                                        </p:tav>
                                      </p:tavLst>
                                    </p:anim>
                                  </p:childTnLst>
                                </p:cTn>
                              </p:par>
                              <p:par>
                                <p:cTn id="48" presetID="23" presetClass="entr" presetSubtype="16"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childTnLst>
                                </p:cTn>
                              </p:par>
                              <p:par>
                                <p:cTn id="52" presetID="23" presetClass="entr" presetSubtype="16"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p:cTn id="54" dur="500" fill="hold"/>
                                        <p:tgtEl>
                                          <p:spTgt spid="12"/>
                                        </p:tgtEl>
                                        <p:attrNameLst>
                                          <p:attrName>ppt_w</p:attrName>
                                        </p:attrNameLst>
                                      </p:cBhvr>
                                      <p:tavLst>
                                        <p:tav tm="0">
                                          <p:val>
                                            <p:fltVal val="0"/>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childTnLst>
                                </p:cTn>
                              </p:par>
                            </p:childTnLst>
                          </p:cTn>
                        </p:par>
                        <p:par>
                          <p:cTn id="56" fill="hold">
                            <p:stCondLst>
                              <p:cond delay="2000"/>
                            </p:stCondLst>
                            <p:childTnLst>
                              <p:par>
                                <p:cTn id="57" presetID="8" presetClass="emph" presetSubtype="0" fill="hold" nodeType="afterEffect">
                                  <p:stCondLst>
                                    <p:cond delay="250"/>
                                  </p:stCondLst>
                                  <p:childTnLst>
                                    <p:animRot by="-10800000">
                                      <p:cBhvr>
                                        <p:cTn id="58" dur="1000" fill="hold"/>
                                        <p:tgtEl>
                                          <p:spTgt spid="9"/>
                                        </p:tgtEl>
                                        <p:attrNameLst>
                                          <p:attrName>r</p:attrName>
                                        </p:attrNameLst>
                                      </p:cBhvr>
                                    </p:animRot>
                                  </p:childTnLst>
                                </p:cTn>
                              </p:par>
                              <p:par>
                                <p:cTn id="59" presetID="10" presetClass="entr" presetSubtype="0" fill="hold"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600"/>
                                        <p:tgtEl>
                                          <p:spTgt spid="6"/>
                                        </p:tgtEl>
                                      </p:cBhvr>
                                    </p:animEffect>
                                  </p:childTnLst>
                                </p:cTn>
                              </p:par>
                              <p:par>
                                <p:cTn id="62" presetID="35" presetClass="path" presetSubtype="0" decel="100000" fill="hold" nodeType="withEffect">
                                  <p:stCondLst>
                                    <p:cond delay="500"/>
                                  </p:stCondLst>
                                  <p:childTnLst>
                                    <p:animMotion origin="layout" path="M 0.0556 0.00023 L 2.70833E-6 0.00023 " pathEditMode="relative" rAng="0" ptsTypes="AA">
                                      <p:cBhvr>
                                        <p:cTn id="63" dur="800" fill="hold"/>
                                        <p:tgtEl>
                                          <p:spTgt spid="6"/>
                                        </p:tgtEl>
                                        <p:attrNameLst>
                                          <p:attrName>ppt_x</p:attrName>
                                          <p:attrName>ppt_y</p:attrName>
                                        </p:attrNameLst>
                                      </p:cBhvr>
                                      <p:rCtr x="-2786" y="0"/>
                                    </p:animMotion>
                                  </p:childTnLst>
                                </p:cTn>
                              </p:par>
                              <p:par>
                                <p:cTn id="64" presetID="10" presetClass="entr" presetSubtype="0" fill="hold" nodeType="withEffect">
                                  <p:stCondLst>
                                    <p:cond delay="5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600"/>
                                        <p:tgtEl>
                                          <p:spTgt spid="7"/>
                                        </p:tgtEl>
                                      </p:cBhvr>
                                    </p:animEffect>
                                  </p:childTnLst>
                                </p:cTn>
                              </p:par>
                              <p:par>
                                <p:cTn id="67" presetID="35" presetClass="path" presetSubtype="0" decel="100000" fill="hold" nodeType="withEffect">
                                  <p:stCondLst>
                                    <p:cond delay="500"/>
                                  </p:stCondLst>
                                  <p:childTnLst>
                                    <p:animMotion origin="layout" path="M -0.04558 0.00023 L 3.75E-6 0.00023 " pathEditMode="relative" rAng="0" ptsTypes="AA">
                                      <p:cBhvr>
                                        <p:cTn id="68" dur="800" fill="hold"/>
                                        <p:tgtEl>
                                          <p:spTgt spid="7"/>
                                        </p:tgtEl>
                                        <p:attrNameLst>
                                          <p:attrName>ppt_x</p:attrName>
                                          <p:attrName>ppt_y</p:attrName>
                                        </p:attrNameLst>
                                      </p:cBhvr>
                                      <p:rCtr x="2279" y="0"/>
                                    </p:animMotion>
                                  </p:childTnLst>
                                </p:cTn>
                              </p:par>
                              <p:par>
                                <p:cTn id="69" presetID="10" presetClass="entr" presetSubtype="0" fill="hold" nodeType="withEffect">
                                  <p:stCondLst>
                                    <p:cond delay="50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600"/>
                                        <p:tgtEl>
                                          <p:spTgt spid="8"/>
                                        </p:tgtEl>
                                      </p:cBhvr>
                                    </p:animEffect>
                                  </p:childTnLst>
                                </p:cTn>
                              </p:par>
                              <p:par>
                                <p:cTn id="72" presetID="35" presetClass="path" presetSubtype="0" decel="100000" fill="hold" nodeType="withEffect">
                                  <p:stCondLst>
                                    <p:cond delay="500"/>
                                  </p:stCondLst>
                                  <p:childTnLst>
                                    <p:animMotion origin="layout" path="M 0.0556 0.00024 L -3.33333E-6 0.00024 " pathEditMode="relative" rAng="0" ptsTypes="AA">
                                      <p:cBhvr>
                                        <p:cTn id="73" dur="800" fill="hold"/>
                                        <p:tgtEl>
                                          <p:spTgt spid="8"/>
                                        </p:tgtEl>
                                        <p:attrNameLst>
                                          <p:attrName>ppt_x</p:attrName>
                                          <p:attrName>ppt_y</p:attrName>
                                        </p:attrNameLst>
                                      </p:cBhvr>
                                      <p:rCtr x="-2786" y="0"/>
                                    </p:animMotion>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2"/>
                                        </p:tgtEl>
                                        <p:attrNameLst>
                                          <p:attrName>style.visibility</p:attrName>
                                        </p:attrNameLst>
                                      </p:cBhvr>
                                      <p:to>
                                        <p:strVal val="visible"/>
                                      </p:to>
                                    </p:set>
                                    <p:anim calcmode="lin" valueType="num">
                                      <p:cBhvr additive="base">
                                        <p:cTn id="78" dur="500" fill="hold"/>
                                        <p:tgtEl>
                                          <p:spTgt spid="2"/>
                                        </p:tgtEl>
                                        <p:attrNameLst>
                                          <p:attrName>ppt_x</p:attrName>
                                        </p:attrNameLst>
                                      </p:cBhvr>
                                      <p:tavLst>
                                        <p:tav tm="0">
                                          <p:val>
                                            <p:strVal val="#ppt_x"/>
                                          </p:val>
                                        </p:tav>
                                        <p:tav tm="100000">
                                          <p:val>
                                            <p:strVal val="#ppt_x"/>
                                          </p:val>
                                        </p:tav>
                                      </p:tavLst>
                                    </p:anim>
                                    <p:anim calcmode="lin" valueType="num">
                                      <p:cBhvr additive="base">
                                        <p:cTn id="7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8" grpId="0"/>
      <p:bldP spid="19" grpId="0"/>
      <p:bldP spid="21" grpId="0" animBg="1"/>
      <p:bldP spid="22" grpId="0" animBg="1"/>
      <p:bldP spid="23" grpId="0" animBg="1"/>
      <p:bldP spid="24"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Release management definition</a:t>
            </a:r>
            <a:endParaRPr lang="en-US" dirty="0"/>
          </a:p>
        </p:txBody>
      </p:sp>
      <p:sp>
        <p:nvSpPr>
          <p:cNvPr id="6" name="Text Placeholder 2"/>
          <p:cNvSpPr>
            <a:spLocks noGrp="1"/>
          </p:cNvSpPr>
          <p:nvPr>
            <p:ph sz="quarter" idx="10"/>
          </p:nvPr>
        </p:nvSpPr>
        <p:spPr>
          <a:xfrm>
            <a:off x="273668" y="1426235"/>
            <a:ext cx="11773954" cy="2445028"/>
          </a:xfrm>
        </p:spPr>
        <p:txBody>
          <a:bodyPr/>
          <a:lstStyle/>
          <a:p>
            <a:pPr marL="0" indent="0">
              <a:buNone/>
            </a:pPr>
            <a:r>
              <a:rPr lang="en-US" dirty="0"/>
              <a:t>Release management encompasses the </a:t>
            </a:r>
            <a:r>
              <a:rPr lang="en-US" b="1" dirty="0"/>
              <a:t>planning</a:t>
            </a:r>
            <a:r>
              <a:rPr lang="en-US" dirty="0"/>
              <a:t>, </a:t>
            </a:r>
            <a:r>
              <a:rPr lang="en-US" b="1" dirty="0"/>
              <a:t>design</a:t>
            </a:r>
            <a:r>
              <a:rPr lang="en-US" dirty="0"/>
              <a:t>, </a:t>
            </a:r>
            <a:r>
              <a:rPr lang="en-US" b="1" dirty="0"/>
              <a:t>build</a:t>
            </a:r>
            <a:r>
              <a:rPr lang="en-US" dirty="0"/>
              <a:t>, </a:t>
            </a:r>
            <a:r>
              <a:rPr lang="en-US" b="1" dirty="0"/>
              <a:t>configuration</a:t>
            </a:r>
            <a:r>
              <a:rPr lang="en-US" dirty="0"/>
              <a:t>, and </a:t>
            </a:r>
            <a:r>
              <a:rPr lang="en-US" b="1" dirty="0"/>
              <a:t>testing</a:t>
            </a:r>
            <a:r>
              <a:rPr lang="en-US" dirty="0"/>
              <a:t> of hardware and software releases to create a defined set of release components.</a:t>
            </a:r>
          </a:p>
        </p:txBody>
      </p:sp>
    </p:spTree>
    <p:extLst>
      <p:ext uri="{BB962C8B-B14F-4D97-AF65-F5344CB8AC3E}">
        <p14:creationId xmlns:p14="http://schemas.microsoft.com/office/powerpoint/2010/main" val="25124771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Release Management matters</a:t>
            </a:r>
            <a:endParaRPr lang="en-US" dirty="0"/>
          </a:p>
        </p:txBody>
      </p:sp>
      <p:sp>
        <p:nvSpPr>
          <p:cNvPr id="3" name="Text Placeholder 2"/>
          <p:cNvSpPr>
            <a:spLocks noGrp="1"/>
          </p:cNvSpPr>
          <p:nvPr>
            <p:ph sz="quarter" idx="10"/>
          </p:nvPr>
        </p:nvSpPr>
        <p:spPr/>
        <p:txBody>
          <a:bodyPr/>
          <a:lstStyle/>
          <a:p>
            <a:r>
              <a:rPr lang="en-US"/>
              <a:t>Agility help business adapt to change</a:t>
            </a:r>
          </a:p>
          <a:p>
            <a:r>
              <a:rPr lang="en-US"/>
              <a:t>Knowing what is deployed</a:t>
            </a:r>
          </a:p>
          <a:p>
            <a:r>
              <a:rPr lang="en-US"/>
              <a:t>Knowing when something is deployed</a:t>
            </a:r>
          </a:p>
          <a:p>
            <a:r>
              <a:rPr lang="en-US"/>
              <a:t>Notifying the users</a:t>
            </a:r>
          </a:p>
          <a:p>
            <a:endParaRPr lang="en-US"/>
          </a:p>
          <a:p>
            <a:endParaRPr lang="en-US"/>
          </a:p>
          <a:p>
            <a:endParaRPr lang="en-US"/>
          </a:p>
          <a:p>
            <a:endParaRPr lang="en-US" dirty="0"/>
          </a:p>
        </p:txBody>
      </p:sp>
      <p:sp>
        <p:nvSpPr>
          <p:cNvPr id="4" name="Text Placeholder 3"/>
          <p:cNvSpPr>
            <a:spLocks noGrp="1"/>
          </p:cNvSpPr>
          <p:nvPr>
            <p:ph sz="quarter" idx="11"/>
          </p:nvPr>
        </p:nvSpPr>
        <p:spPr/>
        <p:txBody>
          <a:bodyPr/>
          <a:lstStyle/>
          <a:p>
            <a:r>
              <a:rPr lang="en-US"/>
              <a:t>Change breaks things</a:t>
            </a:r>
          </a:p>
          <a:p>
            <a:r>
              <a:rPr lang="en-US"/>
              <a:t>SLAs</a:t>
            </a:r>
            <a:endParaRPr lang="en-US" dirty="0"/>
          </a:p>
        </p:txBody>
      </p:sp>
    </p:spTree>
    <p:extLst>
      <p:ext uri="{BB962C8B-B14F-4D97-AF65-F5344CB8AC3E}">
        <p14:creationId xmlns:p14="http://schemas.microsoft.com/office/powerpoint/2010/main" val="9117495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FI"/>
              <a:t>Release management and cloud</a:t>
            </a:r>
            <a:endParaRPr lang="en-US" dirty="0"/>
          </a:p>
        </p:txBody>
      </p:sp>
      <p:sp>
        <p:nvSpPr>
          <p:cNvPr id="4" name="Text Placeholder 3"/>
          <p:cNvSpPr>
            <a:spLocks noGrp="1"/>
          </p:cNvSpPr>
          <p:nvPr>
            <p:ph sz="quarter" idx="10"/>
          </p:nvPr>
        </p:nvSpPr>
        <p:spPr>
          <a:xfrm>
            <a:off x="273668" y="1426235"/>
            <a:ext cx="11773954" cy="4548617"/>
          </a:xfrm>
        </p:spPr>
        <p:txBody>
          <a:bodyPr/>
          <a:lstStyle/>
          <a:p>
            <a:r>
              <a:rPr lang="sv-FI" dirty="0"/>
              <a:t>Previously</a:t>
            </a:r>
          </a:p>
          <a:p>
            <a:pPr lvl="1"/>
            <a:r>
              <a:rPr lang="sv-FI" dirty="0"/>
              <a:t>Long time between major releases</a:t>
            </a:r>
          </a:p>
          <a:p>
            <a:pPr lvl="1"/>
            <a:r>
              <a:rPr lang="sv-FI" dirty="0"/>
              <a:t>Adoption of latest versions lacking</a:t>
            </a:r>
          </a:p>
          <a:p>
            <a:pPr lvl="1"/>
            <a:endParaRPr lang="sv-FI" dirty="0"/>
          </a:p>
          <a:p>
            <a:r>
              <a:rPr lang="sv-FI" dirty="0"/>
              <a:t>Cloud</a:t>
            </a:r>
          </a:p>
          <a:p>
            <a:pPr lvl="1"/>
            <a:r>
              <a:rPr lang="sv-FI" dirty="0"/>
              <a:t>Continuous releases</a:t>
            </a:r>
          </a:p>
          <a:p>
            <a:pPr lvl="1"/>
            <a:r>
              <a:rPr lang="sv-FI" dirty="0"/>
              <a:t>Always in production</a:t>
            </a:r>
            <a:endParaRPr lang="en-US" dirty="0"/>
          </a:p>
        </p:txBody>
      </p:sp>
      <p:pic>
        <p:nvPicPr>
          <p:cNvPr id="7" name="Picture 6" descr="3D 프린터 첫번째&gt; 3D 프린터 영상, 제작과정 - 창업 ..."/>
          <p:cNvPicPr>
            <a:picLocks noChangeAspect="1"/>
          </p:cNvPicPr>
          <p:nvPr/>
        </p:nvPicPr>
        <p:blipFill>
          <a:blip r:embed="rId2"/>
          <a:stretch>
            <a:fillRect/>
          </a:stretch>
        </p:blipFill>
        <p:spPr>
          <a:xfrm>
            <a:off x="8922015" y="4229900"/>
            <a:ext cx="3039367" cy="2104177"/>
          </a:xfrm>
          <a:prstGeom prst="rect">
            <a:avLst/>
          </a:prstGeom>
        </p:spPr>
      </p:pic>
      <p:pic>
        <p:nvPicPr>
          <p:cNvPr id="8" name="Picture 7" descr="Description CHISEL.JPG"/>
          <p:cNvPicPr>
            <a:picLocks noChangeAspect="1"/>
          </p:cNvPicPr>
          <p:nvPr/>
        </p:nvPicPr>
        <p:blipFill>
          <a:blip r:embed="rId3"/>
          <a:stretch>
            <a:fillRect/>
          </a:stretch>
        </p:blipFill>
        <p:spPr>
          <a:xfrm>
            <a:off x="9596563" y="1037050"/>
            <a:ext cx="2326246" cy="2936886"/>
          </a:xfrm>
          <a:prstGeom prst="rect">
            <a:avLst/>
          </a:prstGeom>
        </p:spPr>
      </p:pic>
    </p:spTree>
    <p:extLst>
      <p:ext uri="{BB962C8B-B14F-4D97-AF65-F5344CB8AC3E}">
        <p14:creationId xmlns:p14="http://schemas.microsoft.com/office/powerpoint/2010/main" val="4191885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100" dirty="0"/>
              <a:t>Release management</a:t>
            </a:r>
          </a:p>
        </p:txBody>
      </p:sp>
      <p:sp>
        <p:nvSpPr>
          <p:cNvPr id="4" name="Rectangle 3"/>
          <p:cNvSpPr/>
          <p:nvPr/>
        </p:nvSpPr>
        <p:spPr bwMode="auto">
          <a:xfrm>
            <a:off x="596951" y="1342949"/>
            <a:ext cx="3706070" cy="50920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03" tIns="149202" rIns="186503" bIns="149202" numCol="1" spcCol="0" rtlCol="0" fromWordArt="0" anchor="t" anchorCtr="0" forceAA="0" compatLnSpc="1">
            <a:prstTxWarp prst="textNoShape">
              <a:avLst/>
            </a:prstTxWarp>
            <a:noAutofit/>
          </a:bodyPr>
          <a:lstStyle/>
          <a:p>
            <a:pPr algn="ctr" defTabSz="95094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Development</a:t>
            </a:r>
          </a:p>
        </p:txBody>
      </p:sp>
      <p:sp>
        <p:nvSpPr>
          <p:cNvPr id="5" name="Rectangle 4"/>
          <p:cNvSpPr/>
          <p:nvPr/>
        </p:nvSpPr>
        <p:spPr bwMode="auto">
          <a:xfrm>
            <a:off x="4303020" y="1342949"/>
            <a:ext cx="3706070" cy="5092014"/>
          </a:xfrm>
          <a:prstGeom prst="rect">
            <a:avLst/>
          </a:prstGeom>
          <a:solidFill>
            <a:schemeClr val="accent1">
              <a:lumMod val="25000"/>
              <a:lumOff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03" tIns="149202" rIns="186503" bIns="149202" numCol="1" spcCol="0" rtlCol="0" fromWordArt="0" anchor="t" anchorCtr="0" forceAA="0" compatLnSpc="1">
            <a:prstTxWarp prst="textNoShape">
              <a:avLst/>
            </a:prstTxWarp>
            <a:noAutofit/>
          </a:bodyPr>
          <a:lstStyle/>
          <a:p>
            <a:pPr algn="ctr" defTabSz="95094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Test/QA/Preproduction</a:t>
            </a:r>
          </a:p>
        </p:txBody>
      </p:sp>
      <p:sp>
        <p:nvSpPr>
          <p:cNvPr id="6" name="Rectangle 5"/>
          <p:cNvSpPr/>
          <p:nvPr/>
        </p:nvSpPr>
        <p:spPr bwMode="auto">
          <a:xfrm>
            <a:off x="8009090" y="1342949"/>
            <a:ext cx="3706070" cy="5092014"/>
          </a:xfrm>
          <a:prstGeom prst="rect">
            <a:avLst/>
          </a:prstGeom>
          <a:solidFill>
            <a:schemeClr val="tx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03" tIns="149202" rIns="186503" bIns="149202" numCol="1" spcCol="0" rtlCol="0" fromWordArt="0" anchor="t" anchorCtr="0" forceAA="0" compatLnSpc="1">
            <a:prstTxWarp prst="textNoShape">
              <a:avLst/>
            </a:prstTxWarp>
            <a:noAutofit/>
          </a:bodyPr>
          <a:lstStyle/>
          <a:p>
            <a:pPr algn="ctr" defTabSz="95094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Production</a:t>
            </a:r>
          </a:p>
        </p:txBody>
      </p:sp>
      <p:sp>
        <p:nvSpPr>
          <p:cNvPr id="7" name="Arrow: Right 6"/>
          <p:cNvSpPr/>
          <p:nvPr/>
        </p:nvSpPr>
        <p:spPr bwMode="auto">
          <a:xfrm>
            <a:off x="932736" y="2412334"/>
            <a:ext cx="10682932" cy="1065160"/>
          </a:xfrm>
          <a:prstGeom prst="right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03" tIns="149202" rIns="186503" bIns="149202" numCol="1" spcCol="0" rtlCol="0" fromWordArt="0" anchor="t" anchorCtr="0" forceAA="0" compatLnSpc="1">
            <a:prstTxWarp prst="textNoShape">
              <a:avLst/>
            </a:prstTxWarp>
            <a:noAutofit/>
          </a:bodyPr>
          <a:lstStyle/>
          <a:p>
            <a:pPr algn="ctr" defTabSz="950943" fontAlgn="base">
              <a:lnSpc>
                <a:spcPct val="90000"/>
              </a:lnSpc>
              <a:spcBef>
                <a:spcPct val="0"/>
              </a:spcBef>
              <a:spcAft>
                <a:spcPct val="0"/>
              </a:spcAft>
            </a:pPr>
            <a:r>
              <a:rPr lang="en-US" sz="2400" dirty="0">
                <a:solidFill>
                  <a:schemeClr val="accent1"/>
                </a:solidFill>
                <a:ea typeface="Segoe UI" pitchFamily="34" charset="0"/>
                <a:cs typeface="Segoe UI" pitchFamily="34" charset="0"/>
              </a:rPr>
              <a:t>Release Management</a:t>
            </a:r>
          </a:p>
        </p:txBody>
      </p:sp>
      <p:sp>
        <p:nvSpPr>
          <p:cNvPr id="8" name="TextBox 7"/>
          <p:cNvSpPr txBox="1"/>
          <p:nvPr/>
        </p:nvSpPr>
        <p:spPr>
          <a:xfrm>
            <a:off x="930371" y="4017952"/>
            <a:ext cx="2800571" cy="1057855"/>
          </a:xfrm>
          <a:prstGeom prst="rect">
            <a:avLst/>
          </a:prstGeom>
          <a:noFill/>
        </p:spPr>
        <p:txBody>
          <a:bodyPr wrap="square" lIns="186503" tIns="149202" rIns="186503" bIns="149202" rtlCol="0">
            <a:spAutoFit/>
          </a:bodyPr>
          <a:lstStyle/>
          <a:p>
            <a:pPr>
              <a:lnSpc>
                <a:spcPct val="90000"/>
              </a:lnSpc>
              <a:spcAft>
                <a:spcPts val="612"/>
              </a:spcAft>
            </a:pPr>
            <a:r>
              <a:rPr lang="en-US" sz="2400" dirty="0">
                <a:solidFill>
                  <a:schemeClr val="bg1"/>
                </a:solidFill>
              </a:rPr>
              <a:t>Software design</a:t>
            </a:r>
          </a:p>
          <a:p>
            <a:pPr>
              <a:lnSpc>
                <a:spcPct val="90000"/>
              </a:lnSpc>
              <a:spcAft>
                <a:spcPts val="612"/>
              </a:spcAft>
            </a:pPr>
            <a:r>
              <a:rPr lang="en-US" sz="2400" dirty="0">
                <a:solidFill>
                  <a:schemeClr val="bg1"/>
                </a:solidFill>
              </a:rPr>
              <a:t>Code coverage</a:t>
            </a:r>
          </a:p>
        </p:txBody>
      </p:sp>
      <p:sp>
        <p:nvSpPr>
          <p:cNvPr id="9" name="TextBox 8"/>
          <p:cNvSpPr txBox="1"/>
          <p:nvPr/>
        </p:nvSpPr>
        <p:spPr>
          <a:xfrm>
            <a:off x="4706023" y="4017952"/>
            <a:ext cx="3091646" cy="1475347"/>
          </a:xfrm>
          <a:prstGeom prst="rect">
            <a:avLst/>
          </a:prstGeom>
          <a:noFill/>
        </p:spPr>
        <p:txBody>
          <a:bodyPr wrap="square" lIns="186503" tIns="149202" rIns="186503" bIns="149202" rtlCol="0">
            <a:spAutoFit/>
          </a:bodyPr>
          <a:lstStyle/>
          <a:p>
            <a:pPr>
              <a:lnSpc>
                <a:spcPct val="90000"/>
              </a:lnSpc>
              <a:spcAft>
                <a:spcPts val="612"/>
              </a:spcAft>
            </a:pPr>
            <a:r>
              <a:rPr lang="en-US" sz="2400" dirty="0">
                <a:solidFill>
                  <a:schemeClr val="bg1"/>
                </a:solidFill>
              </a:rPr>
              <a:t>Automated tests</a:t>
            </a:r>
          </a:p>
          <a:p>
            <a:pPr>
              <a:lnSpc>
                <a:spcPct val="90000"/>
              </a:lnSpc>
              <a:spcAft>
                <a:spcPts val="612"/>
              </a:spcAft>
            </a:pPr>
            <a:r>
              <a:rPr lang="en-US" sz="2400" dirty="0">
                <a:solidFill>
                  <a:schemeClr val="bg1"/>
                </a:solidFill>
              </a:rPr>
              <a:t>Quality reviews</a:t>
            </a:r>
          </a:p>
          <a:p>
            <a:pPr>
              <a:lnSpc>
                <a:spcPct val="90000"/>
              </a:lnSpc>
              <a:spcAft>
                <a:spcPts val="612"/>
              </a:spcAft>
            </a:pPr>
            <a:r>
              <a:rPr lang="en-US" sz="2400" dirty="0">
                <a:solidFill>
                  <a:schemeClr val="bg1"/>
                </a:solidFill>
              </a:rPr>
              <a:t>Performance tests</a:t>
            </a:r>
          </a:p>
        </p:txBody>
      </p:sp>
      <p:sp>
        <p:nvSpPr>
          <p:cNvPr id="10" name="TextBox 9"/>
          <p:cNvSpPr txBox="1"/>
          <p:nvPr/>
        </p:nvSpPr>
        <p:spPr>
          <a:xfrm>
            <a:off x="8412093" y="4017952"/>
            <a:ext cx="2800571" cy="640363"/>
          </a:xfrm>
          <a:prstGeom prst="rect">
            <a:avLst/>
          </a:prstGeom>
          <a:noFill/>
        </p:spPr>
        <p:txBody>
          <a:bodyPr wrap="square" lIns="186503" tIns="149202" rIns="186503" bIns="149202" rtlCol="0">
            <a:spAutoFit/>
          </a:bodyPr>
          <a:lstStyle/>
          <a:p>
            <a:pPr>
              <a:lnSpc>
                <a:spcPct val="90000"/>
              </a:lnSpc>
              <a:spcAft>
                <a:spcPts val="612"/>
              </a:spcAft>
            </a:pPr>
            <a:r>
              <a:rPr lang="en-US" sz="2400" dirty="0">
                <a:solidFill>
                  <a:schemeClr val="bg1"/>
                </a:solidFill>
              </a:rPr>
              <a:t>Validation</a:t>
            </a:r>
          </a:p>
        </p:txBody>
      </p:sp>
    </p:spTree>
    <p:extLst>
      <p:ext uri="{BB962C8B-B14F-4D97-AF65-F5344CB8AC3E}">
        <p14:creationId xmlns:p14="http://schemas.microsoft.com/office/powerpoint/2010/main" val="1968244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Release management stakeholders</a:t>
            </a:r>
            <a:endParaRPr lang="en-US" dirty="0"/>
          </a:p>
        </p:txBody>
      </p:sp>
      <p:sp>
        <p:nvSpPr>
          <p:cNvPr id="3" name="Text Placeholder 2"/>
          <p:cNvSpPr>
            <a:spLocks noGrp="1"/>
          </p:cNvSpPr>
          <p:nvPr>
            <p:ph sz="quarter" idx="10"/>
          </p:nvPr>
        </p:nvSpPr>
        <p:spPr>
          <a:xfrm>
            <a:off x="273668" y="1426235"/>
            <a:ext cx="11773954" cy="4202945"/>
          </a:xfrm>
        </p:spPr>
        <p:txBody>
          <a:bodyPr/>
          <a:lstStyle/>
          <a:p>
            <a:r>
              <a:rPr lang="en-US" dirty="0"/>
              <a:t>Development team</a:t>
            </a:r>
          </a:p>
          <a:p>
            <a:r>
              <a:rPr lang="en-US" dirty="0"/>
              <a:t>Test team</a:t>
            </a:r>
          </a:p>
          <a:p>
            <a:r>
              <a:rPr lang="en-US" dirty="0"/>
              <a:t>Release management team</a:t>
            </a:r>
          </a:p>
          <a:p>
            <a:r>
              <a:rPr lang="en-US" dirty="0"/>
              <a:t>Operations team</a:t>
            </a:r>
          </a:p>
          <a:p>
            <a:r>
              <a:rPr lang="en-US" dirty="0"/>
              <a:t>End user/customer enablement team	</a:t>
            </a:r>
          </a:p>
          <a:p>
            <a:endParaRPr lang="en-US" dirty="0"/>
          </a:p>
        </p:txBody>
      </p:sp>
    </p:spTree>
    <p:extLst>
      <p:ext uri="{BB962C8B-B14F-4D97-AF65-F5344CB8AC3E}">
        <p14:creationId xmlns:p14="http://schemas.microsoft.com/office/powerpoint/2010/main" val="1555037638"/>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899B4937E8E724BBE9E160DB51865D4" ma:contentTypeVersion="2" ma:contentTypeDescription="Create a new document." ma:contentTypeScope="" ma:versionID="22f626968dce94e7b844c296fbc4b69c">
  <xsd:schema xmlns:xsd="http://www.w3.org/2001/XMLSchema" xmlns:xs="http://www.w3.org/2001/XMLSchema" xmlns:p="http://schemas.microsoft.com/office/2006/metadata/properties" xmlns:ns2="17577592-0bf8-41a8-903c-ed932c9ebe52" targetNamespace="http://schemas.microsoft.com/office/2006/metadata/properties" ma:root="true" ma:fieldsID="f9faa6546ca053706ad458572cb0568a" ns2:_="">
    <xsd:import namespace="17577592-0bf8-41a8-903c-ed932c9ebe52"/>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577592-0bf8-41a8-903c-ed932c9ebe5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CD464016-51DD-4FF3-A881-046C46388D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577592-0bf8-41a8-903c-ed932c9ebe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17577592-0bf8-41a8-903c-ed932c9ebe52"/>
    <ds:schemaRef ds:uri="http://purl.org/dc/dcmitype/"/>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STB_Template_16-9_Sept2013_v12</Template>
  <TotalTime>22989</TotalTime>
  <Words>1148</Words>
  <Application>Microsoft Office PowerPoint</Application>
  <PresentationFormat>Custom</PresentationFormat>
  <Paragraphs>191</Paragraphs>
  <Slides>28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Segoe UI</vt:lpstr>
      <vt:lpstr>Segoe UI Light</vt:lpstr>
      <vt:lpstr>Segoe UI Semilight</vt:lpstr>
      <vt:lpstr>Windows Azure</vt:lpstr>
      <vt:lpstr>PowerPoint Presentation</vt:lpstr>
      <vt:lpstr>Objectives</vt:lpstr>
      <vt:lpstr>Agenda</vt:lpstr>
      <vt:lpstr>End-to-end DevOps</vt:lpstr>
      <vt:lpstr>Release management definition</vt:lpstr>
      <vt:lpstr>Why Release Management matters</vt:lpstr>
      <vt:lpstr>Release management and cloud</vt:lpstr>
      <vt:lpstr>Release management</vt:lpstr>
      <vt:lpstr>Release management stakeholders</vt:lpstr>
      <vt:lpstr>Office release management Communication channels</vt:lpstr>
      <vt:lpstr>Roles</vt:lpstr>
      <vt:lpstr>Developing for release management</vt:lpstr>
      <vt:lpstr>Development strategy</vt:lpstr>
      <vt:lpstr>Instrumentation</vt:lpstr>
      <vt:lpstr>Environments</vt:lpstr>
      <vt:lpstr>Environments</vt:lpstr>
      <vt:lpstr>Environments</vt:lpstr>
      <vt:lpstr>Test and quality assurance</vt:lpstr>
      <vt:lpstr>Testing and quality assurance</vt:lpstr>
      <vt:lpstr>Testing </vt:lpstr>
      <vt:lpstr>Quality assurance </vt:lpstr>
      <vt:lpstr>Release</vt:lpstr>
      <vt:lpstr>Release</vt:lpstr>
      <vt:lpstr>Release management workflow in VSTS</vt:lpstr>
      <vt:lpstr>Release management workflow in VSTS</vt:lpstr>
      <vt:lpstr>Module review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Solutions for Azure</dc:title>
  <dc:subject>Servers &amp; Tools Business</dc:subject>
  <dc:creator>Bryan McCutchan</dc:creator>
  <cp:keywords>Servers &amp; Tools Business</cp:keywords>
  <cp:lastModifiedBy>Steven Follis</cp:lastModifiedBy>
  <cp:revision>473</cp:revision>
  <dcterms:created xsi:type="dcterms:W3CDTF">2013-10-14T18:44:32Z</dcterms:created>
  <dcterms:modified xsi:type="dcterms:W3CDTF">2016-08-11T15:38:00Z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0x0101003899B4937E8E724BBE9E160DB51865D4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