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745" r:id="rId4"/>
  </p:sldMasterIdLst>
  <p:notesMasterIdLst>
    <p:notesMasterId r:id="rId19"/>
  </p:notesMasterIdLst>
  <p:handoutMasterIdLst>
    <p:handoutMasterId r:id="rId20"/>
  </p:handoutMasterIdLst>
  <p:sldIdLst>
    <p:sldId id="443" r:id="rId5"/>
    <p:sldId id="444" r:id="rId6"/>
    <p:sldId id="446" r:id="rId7"/>
    <p:sldId id="447" r:id="rId8"/>
    <p:sldId id="448" r:id="rId9"/>
    <p:sldId id="449" r:id="rId10"/>
    <p:sldId id="456" r:id="rId11"/>
    <p:sldId id="451" r:id="rId12"/>
    <p:sldId id="453" r:id="rId13"/>
    <p:sldId id="454" r:id="rId14"/>
    <p:sldId id="452" r:id="rId15"/>
    <p:sldId id="445" r:id="rId16"/>
    <p:sldId id="457" r:id="rId17"/>
    <p:sldId id="458" r:id="rId18"/>
  </p:sldIdLst>
  <p:sldSz cx="12436475" cy="6994525"/>
  <p:notesSz cx="6858000" cy="9144000"/>
  <p:defaultTextStyle>
    <a:defPPr>
      <a:defRPr lang="en-US"/>
    </a:defPPr>
    <a:lvl1pPr marL="0" algn="l" defTabSz="932567" rtl="0" eaLnBrk="1" latinLnBrk="0" hangingPunct="1">
      <a:defRPr sz="1800" kern="1200">
        <a:solidFill>
          <a:schemeClr val="tx1"/>
        </a:solidFill>
        <a:latin typeface="+mn-lt"/>
        <a:ea typeface="+mn-ea"/>
        <a:cs typeface="+mn-cs"/>
      </a:defRPr>
    </a:lvl1pPr>
    <a:lvl2pPr marL="466283" algn="l" defTabSz="932567" rtl="0" eaLnBrk="1" latinLnBrk="0" hangingPunct="1">
      <a:defRPr sz="1800" kern="1200">
        <a:solidFill>
          <a:schemeClr val="tx1"/>
        </a:solidFill>
        <a:latin typeface="+mn-lt"/>
        <a:ea typeface="+mn-ea"/>
        <a:cs typeface="+mn-cs"/>
      </a:defRPr>
    </a:lvl2pPr>
    <a:lvl3pPr marL="932567" algn="l" defTabSz="932567" rtl="0" eaLnBrk="1" latinLnBrk="0" hangingPunct="1">
      <a:defRPr sz="1800" kern="1200">
        <a:solidFill>
          <a:schemeClr val="tx1"/>
        </a:solidFill>
        <a:latin typeface="+mn-lt"/>
        <a:ea typeface="+mn-ea"/>
        <a:cs typeface="+mn-cs"/>
      </a:defRPr>
    </a:lvl3pPr>
    <a:lvl4pPr marL="1398849" algn="l" defTabSz="932567" rtl="0" eaLnBrk="1" latinLnBrk="0" hangingPunct="1">
      <a:defRPr sz="1800" kern="1200">
        <a:solidFill>
          <a:schemeClr val="tx1"/>
        </a:solidFill>
        <a:latin typeface="+mn-lt"/>
        <a:ea typeface="+mn-ea"/>
        <a:cs typeface="+mn-cs"/>
      </a:defRPr>
    </a:lvl4pPr>
    <a:lvl5pPr marL="1865133" algn="l" defTabSz="932567" rtl="0" eaLnBrk="1" latinLnBrk="0" hangingPunct="1">
      <a:defRPr sz="1800" kern="1200">
        <a:solidFill>
          <a:schemeClr val="tx1"/>
        </a:solidFill>
        <a:latin typeface="+mn-lt"/>
        <a:ea typeface="+mn-ea"/>
        <a:cs typeface="+mn-cs"/>
      </a:defRPr>
    </a:lvl5pPr>
    <a:lvl6pPr marL="2331417" algn="l" defTabSz="932567" rtl="0" eaLnBrk="1" latinLnBrk="0" hangingPunct="1">
      <a:defRPr sz="1800" kern="1200">
        <a:solidFill>
          <a:schemeClr val="tx1"/>
        </a:solidFill>
        <a:latin typeface="+mn-lt"/>
        <a:ea typeface="+mn-ea"/>
        <a:cs typeface="+mn-cs"/>
      </a:defRPr>
    </a:lvl6pPr>
    <a:lvl7pPr marL="2797700" algn="l" defTabSz="932567" rtl="0" eaLnBrk="1" latinLnBrk="0" hangingPunct="1">
      <a:defRPr sz="1800" kern="1200">
        <a:solidFill>
          <a:schemeClr val="tx1"/>
        </a:solidFill>
        <a:latin typeface="+mn-lt"/>
        <a:ea typeface="+mn-ea"/>
        <a:cs typeface="+mn-cs"/>
      </a:defRPr>
    </a:lvl7pPr>
    <a:lvl8pPr marL="3263983" algn="l" defTabSz="932567" rtl="0" eaLnBrk="1" latinLnBrk="0" hangingPunct="1">
      <a:defRPr sz="1800" kern="1200">
        <a:solidFill>
          <a:schemeClr val="tx1"/>
        </a:solidFill>
        <a:latin typeface="+mn-lt"/>
        <a:ea typeface="+mn-ea"/>
        <a:cs typeface="+mn-cs"/>
      </a:defRPr>
    </a:lvl8pPr>
    <a:lvl9pPr marL="3730268" algn="l" defTabSz="932567"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FB1147D1-06B0-4A9E-93BA-30A49B8892A2}">
          <p14:sldIdLst>
            <p14:sldId id="443"/>
            <p14:sldId id="444"/>
            <p14:sldId id="446"/>
          </p14:sldIdLst>
        </p14:section>
        <p14:section name="Content" id="{18DCDACF-253C-4A8F-9D05-F3FCED2C01DC}">
          <p14:sldIdLst>
            <p14:sldId id="447"/>
            <p14:sldId id="448"/>
            <p14:sldId id="449"/>
            <p14:sldId id="456"/>
            <p14:sldId id="451"/>
            <p14:sldId id="453"/>
            <p14:sldId id="454"/>
            <p14:sldId id="452"/>
          </p14:sldIdLst>
        </p14:section>
        <p14:section name="Conclusion" id="{42F70A7F-7992-41F1-8394-D1A2B45BEE5A}">
          <p14:sldIdLst>
            <p14:sldId id="445"/>
            <p14:sldId id="457"/>
            <p14:sldId id="458"/>
          </p14:sldIdLst>
        </p14:section>
      </p14:sectionLst>
    </p:ext>
    <p:ext uri="{EFAFB233-063F-42B5-8137-9DF3F51BA10A}">
      <p15:sldGuideLst xmlns:p15="http://schemas.microsoft.com/office/powerpoint/2012/main">
        <p15:guide id="1" pos="3821" userDrawn="1">
          <p15:clr>
            <a:srgbClr val="A4A3A4"/>
          </p15:clr>
        </p15:guide>
        <p15:guide id="2" orient="horz" pos="1195" userDrawn="1">
          <p15:clr>
            <a:srgbClr val="A4A3A4"/>
          </p15:clr>
        </p15:guide>
        <p15:guide id="3" pos="7325" userDrawn="1">
          <p15:clr>
            <a:srgbClr val="A4A3A4"/>
          </p15:clr>
        </p15:guide>
        <p15:guide id="4" orient="horz" pos="4075" userDrawn="1">
          <p15:clr>
            <a:srgbClr val="A4A3A4"/>
          </p15:clr>
        </p15:guide>
        <p15:guide id="5" orient="horz" pos="2107"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John Higuera (Simplicity Consulting Inc)" initials="JH(CI" lastIdx="5" clrIdx="2">
    <p:extLst/>
  </p:cmAuthor>
  <p:cmAuthor id="3" name="Christine Pernula" initials="CP" lastIdx="6" clrIdx="3">
    <p:extLst/>
  </p:cmAuthor>
  <p:cmAuthor id="4" name="Christine" initials="C" lastIdx="6" clrIdx="4">
    <p:extLst/>
  </p:cmAuthor>
  <p:cmAuthor id="5" name="Bryan McCutchan (FS)" initials="BM(" lastIdx="43" clrIdx="5">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8585"/>
    <a:srgbClr val="0072C6"/>
    <a:srgbClr val="FF8C00"/>
    <a:srgbClr val="68217A"/>
    <a:srgbClr val="A8E33D"/>
    <a:srgbClr val="99FF33"/>
    <a:srgbClr val="FFFFFF"/>
    <a:srgbClr val="000000"/>
    <a:srgbClr val="008272"/>
    <a:srgbClr val="BA14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07" autoAdjust="0"/>
    <p:restoredTop sz="86036" autoAdjust="0"/>
  </p:normalViewPr>
  <p:slideViewPr>
    <p:cSldViewPr snapToGrid="0">
      <p:cViewPr varScale="1">
        <p:scale>
          <a:sx n="90" d="100"/>
          <a:sy n="90" d="100"/>
        </p:scale>
        <p:origin x="321" y="57"/>
      </p:cViewPr>
      <p:guideLst>
        <p:guide pos="3821"/>
        <p:guide orient="horz" pos="1195"/>
        <p:guide pos="7325"/>
        <p:guide orient="horz" pos="4075"/>
        <p:guide orient="horz" pos="2107"/>
      </p:guideLst>
    </p:cSldViewPr>
  </p:slideViewPr>
  <p:outlineViewPr>
    <p:cViewPr>
      <p:scale>
        <a:sx n="33" d="100"/>
        <a:sy n="33" d="100"/>
      </p:scale>
      <p:origin x="0" y="-7164"/>
    </p:cViewPr>
  </p:outlineViewPr>
  <p:notesTextViewPr>
    <p:cViewPr>
      <p:scale>
        <a:sx n="75" d="100"/>
        <a:sy n="75" d="100"/>
      </p:scale>
      <p:origin x="0" y="0"/>
    </p:cViewPr>
  </p:notesTextViewPr>
  <p:sorterViewPr>
    <p:cViewPr varScale="1">
      <p:scale>
        <a:sx n="1" d="1"/>
        <a:sy n="1" d="1"/>
      </p:scale>
      <p:origin x="0" y="0"/>
    </p:cViewPr>
  </p:sorterViewPr>
  <p:notesViewPr>
    <p:cSldViewPr snapToGrid="0" showGuides="1">
      <p:cViewPr varScale="1">
        <p:scale>
          <a:sx n="65" d="100"/>
          <a:sy n="65" d="100"/>
        </p:scale>
        <p:origin x="2796"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Server and Cloud 2013 Template</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8D34AC8-E01F-4FBF-B65F-21ABDE98B385}" type="datetime8">
              <a:rPr lang="en-US" smtClean="0">
                <a:latin typeface="Segoe UI" pitchFamily="34" charset="0"/>
              </a:rPr>
              <a:t>8/11/2016 11:38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64CFA94A-519F-445C-B30C-9E76FA6A2031}" type="datetime8">
              <a:rPr lang="en-US" smtClean="0"/>
              <a:t>8/11/2016 11:38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567"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21" indent="-107935" algn="l" defTabSz="932567"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01" indent="-117381" algn="l" defTabSz="932567"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459" indent="-149760" algn="l" defTabSz="932567"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378" indent="-117381" algn="l" defTabSz="932567"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417" algn="l" defTabSz="932567" rtl="0" eaLnBrk="1" latinLnBrk="0" hangingPunct="1">
      <a:defRPr sz="1200" kern="1200">
        <a:solidFill>
          <a:schemeClr val="tx1"/>
        </a:solidFill>
        <a:latin typeface="+mn-lt"/>
        <a:ea typeface="+mn-ea"/>
        <a:cs typeface="+mn-cs"/>
      </a:defRPr>
    </a:lvl6pPr>
    <a:lvl7pPr marL="2797700" algn="l" defTabSz="932567" rtl="0" eaLnBrk="1" latinLnBrk="0" hangingPunct="1">
      <a:defRPr sz="1200" kern="1200">
        <a:solidFill>
          <a:schemeClr val="tx1"/>
        </a:solidFill>
        <a:latin typeface="+mn-lt"/>
        <a:ea typeface="+mn-ea"/>
        <a:cs typeface="+mn-cs"/>
      </a:defRPr>
    </a:lvl7pPr>
    <a:lvl8pPr marL="3263983" algn="l" defTabSz="932567" rtl="0" eaLnBrk="1" latinLnBrk="0" hangingPunct="1">
      <a:defRPr sz="1200" kern="1200">
        <a:solidFill>
          <a:schemeClr val="tx1"/>
        </a:solidFill>
        <a:latin typeface="+mn-lt"/>
        <a:ea typeface="+mn-ea"/>
        <a:cs typeface="+mn-cs"/>
      </a:defRPr>
    </a:lvl8pPr>
    <a:lvl9pPr marL="3730268" algn="l" defTabSz="93256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solidFill>
                  <a:prstClr val="black"/>
                </a:solidFill>
              </a:rPr>
              <a:t>SMSG Readiness</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0E77B2B4-D237-4BCC-95D9-1D4EDEE25D63}" type="datetime1">
              <a:rPr lang="en-US" smtClean="0">
                <a:solidFill>
                  <a:prstClr val="black"/>
                </a:solidFill>
              </a:rPr>
              <a:pPr/>
              <a:t>8/11/2016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40159644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94038" y="795338"/>
            <a:ext cx="3902075" cy="2195512"/>
          </a:xfrm>
        </p:spPr>
      </p:sp>
      <p:sp>
        <p:nvSpPr>
          <p:cNvPr id="3" name="Notes Placeholder 2"/>
          <p:cNvSpPr>
            <a:spLocks noGrp="1"/>
          </p:cNvSpPr>
          <p:nvPr>
            <p:ph type="body" idx="1"/>
          </p:nvPr>
        </p:nvSpPr>
        <p:spPr/>
        <p:txBody>
          <a:bodyPr>
            <a:normAutofit/>
          </a:bodyPr>
          <a:lstStyle/>
          <a:p>
            <a:pPr marL="57148" indent="-57148">
              <a:spcAft>
                <a:spcPts val="600"/>
              </a:spcAft>
              <a:buNone/>
            </a:pPr>
            <a:r>
              <a:rPr lang="en-US" b="1" dirty="0">
                <a:latin typeface="Arial" charset="0"/>
                <a:cs typeface="Arial" charset="0"/>
              </a:rPr>
              <a:t>Title: </a:t>
            </a:r>
            <a:r>
              <a:rPr lang="en-US" dirty="0">
                <a:latin typeface="Arial" charset="0"/>
                <a:cs typeface="Arial" charset="0"/>
              </a:rPr>
              <a:t>Module Review</a:t>
            </a:r>
            <a:endParaRPr lang="en-US" b="1" dirty="0">
              <a:latin typeface="Arial" charset="0"/>
              <a:cs typeface="Arial" charset="0"/>
            </a:endParaRPr>
          </a:p>
          <a:p>
            <a:pPr marL="57148" indent="-57148">
              <a:spcAft>
                <a:spcPts val="600"/>
              </a:spcAft>
              <a:buNone/>
            </a:pPr>
            <a:r>
              <a:rPr lang="en-US" b="1" dirty="0">
                <a:latin typeface="Arial" charset="0"/>
                <a:cs typeface="Arial" charset="0"/>
              </a:rPr>
              <a:t>Length: </a:t>
            </a:r>
            <a:r>
              <a:rPr lang="en-US" dirty="0"/>
              <a:t>2 minutes</a:t>
            </a:r>
          </a:p>
          <a:p>
            <a:pPr marL="57148" indent="-57148">
              <a:spcAft>
                <a:spcPts val="600"/>
              </a:spcAft>
              <a:buNone/>
            </a:pPr>
            <a:r>
              <a:rPr lang="en-US" b="1" dirty="0"/>
              <a:t>Participant Notes: </a:t>
            </a:r>
            <a:endParaRPr lang="en-US" dirty="0"/>
          </a:p>
          <a:p>
            <a:pPr marL="114300" marR="0" lvl="0" indent="-114300" algn="l" defTabSz="914363" rtl="0" eaLnBrk="1" fontAlgn="auto" latinLnBrk="0" hangingPunct="1">
              <a:lnSpc>
                <a:spcPct val="90000"/>
              </a:lnSpc>
              <a:spcBef>
                <a:spcPts val="0"/>
              </a:spcBef>
              <a:spcAft>
                <a:spcPts val="333"/>
              </a:spcAft>
              <a:buClrTx/>
              <a:buSzTx/>
              <a:buFont typeface="Arial" pitchFamily="34" charset="0"/>
              <a:buNone/>
              <a:tabLst/>
              <a:defRPr/>
            </a:pPr>
            <a:endParaRPr lang="en-US" dirty="0"/>
          </a:p>
          <a:p>
            <a:pPr marL="0" lvl="0" indent="0">
              <a:buNone/>
            </a:pPr>
            <a:r>
              <a:rPr lang="en-US" dirty="0"/>
              <a:t>In this module, you learned</a:t>
            </a:r>
            <a:r>
              <a:rPr lang="en-US" baseline="0" dirty="0"/>
              <a:t> how to:</a:t>
            </a:r>
          </a:p>
          <a:p>
            <a:pPr marL="171450" indent="-171450">
              <a:buFont typeface="Arial" panose="020B0604020202020204" pitchFamily="34" charset="0"/>
              <a:buChar char="•"/>
            </a:pPr>
            <a:r>
              <a:rPr lang="en-GB" baseline="0" dirty="0"/>
              <a:t>Implement common use cases for continuous deployment on Microsoft Azure.</a:t>
            </a:r>
            <a:endParaRPr lang="en-GB" dirty="0"/>
          </a:p>
          <a:p>
            <a:pPr marL="0" lvl="0" indent="0">
              <a:buNone/>
            </a:pPr>
            <a:endParaRPr lang="en-US" dirty="0"/>
          </a:p>
        </p:txBody>
      </p:sp>
      <p:sp>
        <p:nvSpPr>
          <p:cNvPr id="4" name="Header Placeholder 3"/>
          <p:cNvSpPr>
            <a:spLocks noGrp="1"/>
          </p:cNvSpPr>
          <p:nvPr>
            <p:ph type="hdr" sz="quarter" idx="10"/>
          </p:nvPr>
        </p:nvSpPr>
        <p:spPr/>
        <p:txBody>
          <a:bodyPr/>
          <a:lstStyle/>
          <a:p>
            <a:r>
              <a:rPr lang="en-US" dirty="0"/>
              <a:t>SMSG Readiness</a:t>
            </a:r>
          </a:p>
        </p:txBody>
      </p:sp>
      <p:sp>
        <p:nvSpPr>
          <p:cNvPr id="5" name="Date Placeholder 4"/>
          <p:cNvSpPr>
            <a:spLocks noGrp="1"/>
          </p:cNvSpPr>
          <p:nvPr>
            <p:ph type="dt" idx="11"/>
          </p:nvPr>
        </p:nvSpPr>
        <p:spPr/>
        <p:txBody>
          <a:bodyPr/>
          <a:lstStyle/>
          <a:p>
            <a:fld id="{6C8EC2F5-2AA2-4D68-83C2-180A4CA4A646}" type="datetime1">
              <a:rPr lang="en-US" smtClean="0"/>
              <a:t>8/11/2016</a:t>
            </a:fld>
            <a:endParaRPr lang="en-US" dirty="0"/>
          </a:p>
        </p:txBody>
      </p:sp>
      <p:sp>
        <p:nvSpPr>
          <p:cNvPr id="6" name="Footer Placeholder 5"/>
          <p:cNvSpPr>
            <a:spLocks noGrp="1"/>
          </p:cNvSpPr>
          <p:nvPr>
            <p:ph type="ftr" sz="quarter" idx="12"/>
          </p:nvPr>
        </p:nvSpPr>
        <p:spPr/>
        <p:txBody>
          <a:bodyPr/>
          <a:lstStyle/>
          <a:p>
            <a:r>
              <a:rPr lang="en-US" dirty="0">
                <a:solidFill>
                  <a:srgbClr val="000000"/>
                </a:solidFill>
              </a:rPr>
              <a:t>© 2013 Microsoft Corporation. All rights reserved. Microsoft, Windows and other product names are or may be registered trademarks and/or trademarks in the U.S. and/or other countries.</a:t>
            </a:r>
          </a:p>
          <a:p>
            <a:r>
              <a:rPr lang="en-US" dirty="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rPr>
            </a:br>
            <a:r>
              <a:rPr lang="en-US" dirty="0">
                <a:solidFill>
                  <a:srgbClr val="000000"/>
                </a:solidFill>
              </a:rPr>
              <a:t>MICROSOFT MAKES NO WARRANTIES, EXPRESS, IMPLIED OR STATUTORY, AS TO THE INFORMATION IN THIS PRESENTATION.</a:t>
            </a:r>
          </a:p>
        </p:txBody>
      </p:sp>
      <p:sp>
        <p:nvSpPr>
          <p:cNvPr id="7" name="Slide Number Placeholder 6"/>
          <p:cNvSpPr>
            <a:spLocks noGrp="1"/>
          </p:cNvSpPr>
          <p:nvPr>
            <p:ph type="sldNum" sz="quarter" idx="13"/>
          </p:nvPr>
        </p:nvSpPr>
        <p:spPr/>
        <p:txBody>
          <a:bodyPr/>
          <a:lstStyle/>
          <a:p>
            <a:fld id="{8B263312-38AA-4E1E-B2B5-0F8F122B24FE}" type="slidenum">
              <a:rPr lang="en-US" smtClean="0"/>
              <a:pPr/>
              <a:t>12</a:t>
            </a:fld>
            <a:endParaRPr lang="en-US" dirty="0"/>
          </a:p>
        </p:txBody>
      </p:sp>
      <p:sp>
        <p:nvSpPr>
          <p:cNvPr id="8" name="Rectangle 7"/>
          <p:cNvSpPr/>
          <p:nvPr/>
        </p:nvSpPr>
        <p:spPr>
          <a:xfrm>
            <a:off x="381000" y="971788"/>
            <a:ext cx="2971800" cy="1348061"/>
          </a:xfrm>
          <a:prstGeom prst="rect">
            <a:avLst/>
          </a:prstGeom>
        </p:spPr>
        <p:txBody>
          <a:bodyPr wrap="square">
            <a:spAutoFit/>
          </a:bodyPr>
          <a:lstStyle/>
          <a:p>
            <a:pPr marL="57148" indent="-57148">
              <a:spcAft>
                <a:spcPts val="600"/>
              </a:spcAft>
              <a:buNone/>
            </a:pPr>
            <a:r>
              <a:rPr lang="en-US" sz="900" b="1" dirty="0">
                <a:solidFill>
                  <a:srgbClr val="FF0000"/>
                </a:solidFill>
                <a:latin typeface="Arial" charset="0"/>
                <a:cs typeface="Arial" charset="0"/>
              </a:rPr>
              <a:t>Start Time xx:xx / Length: </a:t>
            </a:r>
            <a:r>
              <a:rPr lang="en-US" sz="900" b="1" dirty="0">
                <a:solidFill>
                  <a:srgbClr val="FF0000"/>
                </a:solidFill>
              </a:rPr>
              <a:t>2 minutes</a:t>
            </a:r>
          </a:p>
          <a:p>
            <a:pPr marL="114300" lvl="0" indent="-114300">
              <a:lnSpc>
                <a:spcPct val="90000"/>
              </a:lnSpc>
              <a:spcAft>
                <a:spcPts val="333"/>
              </a:spcAft>
              <a:defRPr/>
            </a:pPr>
            <a:endParaRPr lang="en-US" sz="900" dirty="0">
              <a:solidFill>
                <a:srgbClr val="FF0000"/>
              </a:solidFill>
            </a:endParaRPr>
          </a:p>
          <a:p>
            <a:pPr lvl="0"/>
            <a:r>
              <a:rPr lang="en-US" sz="900" dirty="0">
                <a:solidFill>
                  <a:srgbClr val="FF0000"/>
                </a:solidFill>
              </a:rPr>
              <a:t>Review the objectives for this module. </a:t>
            </a:r>
          </a:p>
          <a:p>
            <a:pPr lvl="0"/>
            <a:endParaRPr lang="en-US" sz="900" dirty="0">
              <a:solidFill>
                <a:srgbClr val="FF0000"/>
              </a:solidFill>
            </a:endParaRPr>
          </a:p>
          <a:p>
            <a:r>
              <a:rPr lang="en-US" sz="900" dirty="0">
                <a:solidFill>
                  <a:srgbClr val="FF0000"/>
                </a:solidFill>
              </a:rPr>
              <a:t>Ask participants to use the </a:t>
            </a:r>
            <a:r>
              <a:rPr lang="en-US" sz="900" b="1" dirty="0">
                <a:solidFill>
                  <a:srgbClr val="FF0000"/>
                </a:solidFill>
              </a:rPr>
              <a:t>Text </a:t>
            </a:r>
            <a:r>
              <a:rPr lang="en-US" sz="900" dirty="0">
                <a:solidFill>
                  <a:srgbClr val="FF0000"/>
                </a:solidFill>
              </a:rPr>
              <a:t>tool to write on the screen if they had any questions about the module.  </a:t>
            </a:r>
          </a:p>
          <a:p>
            <a:pPr fontAlgn="auto">
              <a:spcBef>
                <a:spcPts val="0"/>
              </a:spcBef>
              <a:spcAft>
                <a:spcPts val="600"/>
              </a:spcAft>
              <a:defRPr/>
            </a:pPr>
            <a:endParaRPr lang="en-US" sz="800" dirty="0">
              <a:solidFill>
                <a:srgbClr val="FF0000"/>
              </a:solidFill>
              <a:latin typeface="Arial" pitchFamily="34" charset="0"/>
              <a:cs typeface="Arial" pitchFamily="34" charset="0"/>
            </a:endParaRPr>
          </a:p>
          <a:p>
            <a:pPr indent="228600" fontAlgn="auto">
              <a:spcBef>
                <a:spcPts val="0"/>
              </a:spcBef>
              <a:spcAft>
                <a:spcPts val="600"/>
              </a:spcAft>
              <a:buFont typeface="Arial" pitchFamily="34" charset="0"/>
              <a:buChar char="•"/>
              <a:defRPr/>
            </a:pPr>
            <a:endParaRPr lang="en-US" sz="800" dirty="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val="5067874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94038" y="795338"/>
            <a:ext cx="3902075" cy="2195512"/>
          </a:xfrm>
        </p:spPr>
      </p:sp>
      <p:sp>
        <p:nvSpPr>
          <p:cNvPr id="3" name="Notes Placeholder 2"/>
          <p:cNvSpPr>
            <a:spLocks noGrp="1"/>
          </p:cNvSpPr>
          <p:nvPr>
            <p:ph type="body" idx="1"/>
          </p:nvPr>
        </p:nvSpPr>
        <p:spPr/>
        <p:txBody>
          <a:bodyPr>
            <a:normAutofit/>
          </a:bodyPr>
          <a:lstStyle/>
          <a:p>
            <a:pPr marL="0" indent="0">
              <a:lnSpc>
                <a:spcPct val="100000"/>
              </a:lnSpc>
              <a:buNone/>
              <a:tabLst>
                <a:tab pos="0" algn="l"/>
              </a:tabLst>
              <a:defRPr/>
            </a:pPr>
            <a:r>
              <a:rPr lang="en-US" b="1" dirty="0">
                <a:latin typeface="Arial" charset="0"/>
                <a:cs typeface="Arial" charset="0"/>
              </a:rPr>
              <a:t>Title: </a:t>
            </a:r>
            <a:r>
              <a:rPr lang="en-US" dirty="0">
                <a:latin typeface="Arial" charset="0"/>
                <a:cs typeface="Arial" charset="0"/>
              </a:rPr>
              <a:t>Objectives</a:t>
            </a:r>
            <a:endParaRPr lang="en-US" b="1" dirty="0">
              <a:latin typeface="Arial" charset="0"/>
              <a:cs typeface="Arial" charset="0"/>
            </a:endParaRPr>
          </a:p>
          <a:p>
            <a:pPr marL="0" indent="0">
              <a:lnSpc>
                <a:spcPct val="100000"/>
              </a:lnSpc>
              <a:buNone/>
              <a:tabLst>
                <a:tab pos="0" algn="l"/>
              </a:tabLst>
              <a:defRPr/>
            </a:pPr>
            <a:r>
              <a:rPr lang="en-US" b="1" dirty="0">
                <a:latin typeface="Arial" charset="0"/>
                <a:cs typeface="Arial" charset="0"/>
              </a:rPr>
              <a:t>Length: </a:t>
            </a:r>
            <a:r>
              <a:rPr lang="en-US" dirty="0"/>
              <a:t>2 minutes</a:t>
            </a:r>
          </a:p>
          <a:p>
            <a:pPr marL="0" indent="0">
              <a:lnSpc>
                <a:spcPct val="100000"/>
              </a:lnSpc>
              <a:buNone/>
              <a:tabLst>
                <a:tab pos="0" algn="l"/>
              </a:tabLst>
              <a:defRPr/>
            </a:pPr>
            <a:r>
              <a:rPr lang="en-US" b="1" dirty="0"/>
              <a:t>Participant Notes: </a:t>
            </a:r>
            <a:endParaRPr lang="en-US" dirty="0"/>
          </a:p>
          <a:p>
            <a:r>
              <a:rPr lang="en-GB" dirty="0"/>
              <a:t>After completing this module, you will be able to:</a:t>
            </a:r>
          </a:p>
          <a:p>
            <a:pPr marL="171450" indent="-171450">
              <a:buFont typeface="Arial" panose="020B0604020202020204" pitchFamily="34" charset="0"/>
              <a:buChar char="•"/>
            </a:pPr>
            <a:r>
              <a:rPr lang="en-US" dirty="0"/>
              <a:t>Implement</a:t>
            </a:r>
            <a:r>
              <a:rPr lang="en-US" baseline="0" dirty="0"/>
              <a:t> common use cases for continuous deployment on Microsoft Azure</a:t>
            </a:r>
            <a:r>
              <a:rPr lang="en-US" dirty="0"/>
              <a:t>.</a:t>
            </a:r>
          </a:p>
          <a:p>
            <a:pPr marL="0" indent="0">
              <a:spcAft>
                <a:spcPts val="600"/>
              </a:spcAft>
              <a:buNone/>
            </a:pPr>
            <a:endParaRPr lang="en-US" dirty="0"/>
          </a:p>
          <a:p>
            <a:pPr marL="0" indent="0">
              <a:spcAft>
                <a:spcPts val="600"/>
              </a:spcAft>
              <a:buNone/>
            </a:pPr>
            <a:r>
              <a:rPr lang="en-US" dirty="0"/>
              <a:t>Make sure you address what this course will NOT cover based</a:t>
            </a:r>
            <a:r>
              <a:rPr lang="en-US" baseline="0" dirty="0"/>
              <a:t> on experience.</a:t>
            </a:r>
            <a:endParaRPr lang="en-US" dirty="0"/>
          </a:p>
        </p:txBody>
      </p:sp>
      <p:sp>
        <p:nvSpPr>
          <p:cNvPr id="4" name="Header Placeholder 3"/>
          <p:cNvSpPr>
            <a:spLocks noGrp="1"/>
          </p:cNvSpPr>
          <p:nvPr>
            <p:ph type="hdr" sz="quarter" idx="10"/>
          </p:nvPr>
        </p:nvSpPr>
        <p:spPr/>
        <p:txBody>
          <a:bodyPr/>
          <a:lstStyle/>
          <a:p>
            <a:r>
              <a:rPr lang="en-US" dirty="0"/>
              <a:t>SMSG Readiness</a:t>
            </a:r>
          </a:p>
        </p:txBody>
      </p:sp>
      <p:sp>
        <p:nvSpPr>
          <p:cNvPr id="5" name="Date Placeholder 4"/>
          <p:cNvSpPr>
            <a:spLocks noGrp="1"/>
          </p:cNvSpPr>
          <p:nvPr>
            <p:ph type="dt" idx="11"/>
          </p:nvPr>
        </p:nvSpPr>
        <p:spPr/>
        <p:txBody>
          <a:bodyPr/>
          <a:lstStyle/>
          <a:p>
            <a:fld id="{DF95B085-9A9D-4465-9F32-577AE9763677}" type="datetime1">
              <a:rPr lang="en-US" smtClean="0"/>
              <a:t>8/11/2016</a:t>
            </a:fld>
            <a:endParaRPr lang="en-US" dirty="0"/>
          </a:p>
        </p:txBody>
      </p:sp>
      <p:sp>
        <p:nvSpPr>
          <p:cNvPr id="6" name="Footer Placeholder 5"/>
          <p:cNvSpPr>
            <a:spLocks noGrp="1"/>
          </p:cNvSpPr>
          <p:nvPr>
            <p:ph type="ftr" sz="quarter" idx="12"/>
          </p:nvPr>
        </p:nvSpPr>
        <p:spPr/>
        <p:txBody>
          <a:bodyPr/>
          <a:lstStyle/>
          <a:p>
            <a:r>
              <a:rPr lang="en-US" sz="400" dirty="0">
                <a:solidFill>
                  <a:srgbClr val="000000"/>
                </a:solidFill>
              </a:rPr>
              <a:t>© 2013 Microsoft Corporation. All rights reserved. Microsoft, Windows and other product names are or may be registered trademarks and/or trademarks in the U.S. and/or other countries.</a:t>
            </a:r>
          </a:p>
          <a:p>
            <a:r>
              <a:rPr lang="en-US" sz="400" dirty="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400" dirty="0">
                <a:solidFill>
                  <a:srgbClr val="000000"/>
                </a:solidFill>
              </a:rPr>
            </a:br>
            <a:r>
              <a:rPr lang="en-US" sz="400" dirty="0">
                <a:solidFill>
                  <a:srgbClr val="000000"/>
                </a:solidFill>
              </a:rPr>
              <a:t>MICROSOFT MAKES NO WARRANTIES, EXPRESS, IMPLIED OR STATUTORY, AS TO THE INFORMATION IN THIS PRESENTATION.</a:t>
            </a:r>
          </a:p>
        </p:txBody>
      </p:sp>
      <p:sp>
        <p:nvSpPr>
          <p:cNvPr id="7" name="Slide Number Placeholder 6"/>
          <p:cNvSpPr>
            <a:spLocks noGrp="1"/>
          </p:cNvSpPr>
          <p:nvPr>
            <p:ph type="sldNum" sz="quarter" idx="13"/>
          </p:nvPr>
        </p:nvSpPr>
        <p:spPr/>
        <p:txBody>
          <a:bodyPr/>
          <a:lstStyle/>
          <a:p>
            <a:fld id="{8B263312-38AA-4E1E-B2B5-0F8F122B24FE}" type="slidenum">
              <a:rPr lang="en-US" smtClean="0"/>
              <a:pPr/>
              <a:t>2</a:t>
            </a:fld>
            <a:endParaRPr lang="en-US" dirty="0"/>
          </a:p>
        </p:txBody>
      </p:sp>
      <p:sp>
        <p:nvSpPr>
          <p:cNvPr id="8" name="Rectangle 7"/>
          <p:cNvSpPr/>
          <p:nvPr/>
        </p:nvSpPr>
        <p:spPr>
          <a:xfrm>
            <a:off x="381000" y="971789"/>
            <a:ext cx="2971800" cy="784828"/>
          </a:xfrm>
          <a:prstGeom prst="rect">
            <a:avLst/>
          </a:prstGeom>
        </p:spPr>
        <p:txBody>
          <a:bodyPr wrap="square" lIns="91438" tIns="45719" rIns="91438" bIns="45719">
            <a:spAutoFit/>
          </a:bodyPr>
          <a:lstStyle/>
          <a:p>
            <a:pPr>
              <a:tabLst>
                <a:tab pos="0" algn="l"/>
              </a:tabLst>
              <a:defRPr/>
            </a:pPr>
            <a:r>
              <a:rPr lang="en-US" sz="900" b="1" dirty="0">
                <a:solidFill>
                  <a:srgbClr val="FF0000"/>
                </a:solidFill>
                <a:latin typeface="Arial" charset="0"/>
                <a:cs typeface="Arial" charset="0"/>
              </a:rPr>
              <a:t>Start Time xx:xx / Length: </a:t>
            </a:r>
            <a:r>
              <a:rPr lang="en-US" sz="900" b="1" dirty="0">
                <a:solidFill>
                  <a:srgbClr val="FF0000"/>
                </a:solidFill>
              </a:rPr>
              <a:t>2 minutes</a:t>
            </a:r>
          </a:p>
          <a:p>
            <a:pPr>
              <a:spcAft>
                <a:spcPts val="600"/>
              </a:spcAft>
            </a:pPr>
            <a:endParaRPr lang="en-US" sz="900" dirty="0">
              <a:solidFill>
                <a:srgbClr val="FF0000"/>
              </a:solidFill>
            </a:endParaRPr>
          </a:p>
          <a:p>
            <a:pPr>
              <a:spcAft>
                <a:spcPts val="600"/>
              </a:spcAft>
            </a:pPr>
            <a:r>
              <a:rPr lang="en-US" sz="900" dirty="0">
                <a:solidFill>
                  <a:srgbClr val="FF0000"/>
                </a:solidFill>
              </a:rPr>
              <a:t>Review the learning objectives.</a:t>
            </a:r>
          </a:p>
          <a:p>
            <a:pPr indent="228593">
              <a:spcAft>
                <a:spcPts val="600"/>
              </a:spcAft>
              <a:buFont typeface="Arial" pitchFamily="34" charset="0"/>
              <a:buChar char="•"/>
              <a:defRPr/>
            </a:pPr>
            <a:endParaRPr lang="en-US" sz="800" dirty="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val="3412238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b="1" dirty="0"/>
              <a:t>Code rots if it doesn’t run somewhere. External dependencies are updated, server packages installed, API’s change or operating systems replaced. Often we do not have the ability to control every part of our infrastructure. We rely on other products and companies to maintain parts of our stack. All of these changes can break your app without you realizing it.</a:t>
            </a:r>
            <a:endParaRPr lang="en-GB" b="1" dirty="0"/>
          </a:p>
          <a:p>
            <a:endParaRPr lang="en-GB" b="1" dirty="0">
              <a:effectLst/>
            </a:endParaRPr>
          </a:p>
          <a:p>
            <a:r>
              <a:rPr lang="en-GB" b="1" dirty="0">
                <a:effectLst/>
              </a:rPr>
              <a:t>Continuous Delivery</a:t>
            </a:r>
            <a:r>
              <a:rPr lang="en-GB" dirty="0">
                <a:effectLst/>
              </a:rPr>
              <a:t> is another subset of agile which in which the team </a:t>
            </a:r>
            <a:r>
              <a:rPr lang="en-GB" b="1" dirty="0">
                <a:effectLst/>
              </a:rPr>
              <a:t>keeps its software ready for release at all times during development</a:t>
            </a:r>
            <a:r>
              <a:rPr lang="en-GB" dirty="0">
                <a:effectLst/>
              </a:rPr>
              <a:t>. It is different from “traditional” agile in that </a:t>
            </a:r>
            <a:r>
              <a:rPr lang="en-GB" b="1" dirty="0">
                <a:effectLst/>
              </a:rPr>
              <a:t>it does not involve stopping and making a special effort to create a releasable build</a:t>
            </a:r>
            <a:r>
              <a:rPr lang="en-GB" dirty="0">
                <a:effectLst/>
              </a:rPr>
              <a:t>.</a:t>
            </a:r>
          </a:p>
          <a:p>
            <a:endParaRPr lang="en-GB" dirty="0">
              <a:effectLst/>
            </a:endParaRPr>
          </a:p>
          <a:p>
            <a:pPr marL="0" marR="0" indent="0" algn="l" defTabSz="932742" rtl="0" eaLnBrk="1" fontAlgn="auto" latinLnBrk="0" hangingPunct="1">
              <a:lnSpc>
                <a:spcPct val="90000"/>
              </a:lnSpc>
              <a:spcBef>
                <a:spcPts val="0"/>
              </a:spcBef>
              <a:spcAft>
                <a:spcPts val="340"/>
              </a:spcAft>
              <a:buClrTx/>
              <a:buSzTx/>
              <a:buFontTx/>
              <a:buNone/>
              <a:tabLst/>
              <a:defRPr/>
            </a:pPr>
            <a:r>
              <a:rPr lang="en-GB" b="1" dirty="0">
                <a:effectLst/>
              </a:rPr>
              <a:t>Agile</a:t>
            </a:r>
            <a:r>
              <a:rPr lang="en-GB" dirty="0">
                <a:effectLst/>
              </a:rPr>
              <a:t> introduces the idea that the team should get their software ready for release throughout development. Many variations of agile (which I refer to as “traditional agile” in this post) believe this should be done at periodic intervals.</a:t>
            </a:r>
          </a:p>
          <a:p>
            <a:pPr marL="0" indent="0">
              <a:buFont typeface="Arial" panose="020B0604020202020204" pitchFamily="34" charset="0"/>
              <a:buNone/>
            </a:pPr>
            <a:endParaRPr lang="en-GB" b="1" dirty="0">
              <a:effectLst/>
            </a:endParaRPr>
          </a:p>
          <a:p>
            <a:pPr marL="171450" indent="-171450">
              <a:buFont typeface="Arial" panose="020B0604020202020204" pitchFamily="34" charset="0"/>
              <a:buChar char="•"/>
            </a:pPr>
            <a:r>
              <a:rPr lang="en-GB" b="1" dirty="0">
                <a:effectLst/>
              </a:rPr>
              <a:t>Scope</a:t>
            </a:r>
            <a:r>
              <a:rPr lang="en-GB" dirty="0">
                <a:effectLst/>
              </a:rPr>
              <a:t>: code, infrastructure, configuration,</a:t>
            </a:r>
            <a:r>
              <a:rPr lang="en-GB" baseline="0" dirty="0">
                <a:effectLst/>
              </a:rPr>
              <a:t> data platform</a:t>
            </a:r>
          </a:p>
          <a:p>
            <a:pPr marL="0" indent="0">
              <a:buFont typeface="Arial" panose="020B0604020202020204" pitchFamily="34" charset="0"/>
              <a:buNone/>
            </a:pPr>
            <a:endParaRPr lang="en-GB" dirty="0">
              <a:effectLst/>
            </a:endParaRPr>
          </a:p>
          <a:p>
            <a:pPr marL="171450" indent="-171450">
              <a:buFont typeface="Arial" panose="020B0604020202020204" pitchFamily="34" charset="0"/>
              <a:buChar char="•"/>
            </a:pPr>
            <a:r>
              <a:rPr lang="en-GB" dirty="0">
                <a:effectLst/>
              </a:rPr>
              <a:t>A standard practice with Continuous Delivery is automatically deploying every build that passes basic Continuous Integration to an environment that emulates production as closely as possible, using the same deployment process and tooling. This is essential to proving whether the code is ready for release on every commit, but this is more rigorous than many development teams are used to having in their CI.</a:t>
            </a:r>
          </a:p>
          <a:p>
            <a:pPr marL="171450" indent="-171450">
              <a:buFont typeface="Arial" panose="020B0604020202020204" pitchFamily="34" charset="0"/>
              <a:buChar char="•"/>
            </a:pPr>
            <a:r>
              <a:rPr lang="en-GB" u="sng" dirty="0">
                <a:effectLst/>
              </a:rPr>
              <a:t>Releasing</a:t>
            </a:r>
            <a:r>
              <a:rPr lang="en-GB" u="sng" baseline="0" dirty="0">
                <a:effectLst/>
              </a:rPr>
              <a:t> as frequently as possible minimises changes between releases</a:t>
            </a:r>
          </a:p>
          <a:p>
            <a:pPr marL="171450" indent="-171450">
              <a:buFont typeface="Arial" panose="020B0604020202020204" pitchFamily="34" charset="0"/>
              <a:buChar char="•"/>
            </a:pPr>
            <a:endParaRPr lang="en-GB" baseline="0" dirty="0">
              <a:effectLst/>
            </a:endParaRPr>
          </a:p>
          <a:p>
            <a:pPr marL="171450" indent="-171450">
              <a:buFont typeface="Arial" panose="020B0604020202020204" pitchFamily="34" charset="0"/>
              <a:buChar char="•"/>
            </a:pPr>
            <a:r>
              <a:rPr lang="en-GB" dirty="0">
                <a:effectLst/>
              </a:rPr>
              <a:t>Lean start-ups like IMVU release up to 50 times</a:t>
            </a:r>
            <a:r>
              <a:rPr lang="en-GB" baseline="0" dirty="0">
                <a:effectLst/>
              </a:rPr>
              <a:t> </a:t>
            </a:r>
            <a:r>
              <a:rPr lang="en-GB" dirty="0">
                <a:effectLst/>
              </a:rPr>
              <a:t>per day while modern companies like Google and Mozilla only take a couple of weeks in between releases</a:t>
            </a:r>
          </a:p>
          <a:p>
            <a:pPr marL="171450" indent="-171450">
              <a:buFont typeface="Arial" panose="020B0604020202020204" pitchFamily="34" charset="0"/>
              <a:buChar char="•"/>
            </a:pPr>
            <a:endParaRPr lang="en-GB" dirty="0"/>
          </a:p>
        </p:txBody>
      </p:sp>
      <p:sp>
        <p:nvSpPr>
          <p:cNvPr id="4" name="Header Placeholder 3"/>
          <p:cNvSpPr>
            <a:spLocks noGrp="1"/>
          </p:cNvSpPr>
          <p:nvPr>
            <p:ph type="hdr" sz="quarter" idx="10"/>
          </p:nvPr>
        </p:nvSpPr>
        <p:spPr/>
        <p:txBody>
          <a:bodyPr/>
          <a:lstStyle/>
          <a:p>
            <a:r>
              <a:rPr lang="en-US"/>
              <a:t>SMSG Readiness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E77B2B4-D237-4BCC-95D9-1D4EDEE25D63}" type="datetime1">
              <a:rPr lang="en-US" smtClean="0"/>
              <a:t>8/11/2016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0657893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r>
              <a:rPr lang="en-US" dirty="0"/>
              <a:t>Continuous delivery is a series of practices designed to ensure that code can be rapidly and safely deployed to production by delivering every change to a production-like environment and ensuring business applications and services function as expected through rigorous automated testing. Since every change is delivered to a staging environment using complete automation, you can have confidence the application can be deployed to production with a push of a button when the business is ready.</a:t>
            </a:r>
          </a:p>
          <a:p>
            <a:endParaRPr lang="en-US" dirty="0"/>
          </a:p>
          <a:p>
            <a:r>
              <a:rPr lang="en-US" dirty="0"/>
              <a:t>Continuous deployment is the next step of continuous delivery: Every change that passes the automated tests is deployed to production automatically. Continuous deployment should be the goal of most companies that are not constrained by regulatory or other requirements. </a:t>
            </a:r>
          </a:p>
          <a:p>
            <a:endParaRPr lang="en-US" dirty="0"/>
          </a:p>
        </p:txBody>
      </p:sp>
      <p:sp>
        <p:nvSpPr>
          <p:cNvPr id="4" name="Header Placeholder 3"/>
          <p:cNvSpPr>
            <a:spLocks noGrp="1"/>
          </p:cNvSpPr>
          <p:nvPr>
            <p:ph type="hdr" sz="quarter" idx="10"/>
          </p:nvPr>
        </p:nvSpPr>
        <p:spPr/>
        <p:txBody>
          <a:bodyPr/>
          <a:lstStyle/>
          <a:p>
            <a:r>
              <a:rPr lang="en-US"/>
              <a:t>SMSG Readiness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E77B2B4-D237-4BCC-95D9-1D4EDEE25D63}" type="datetime1">
              <a:rPr lang="en-US" smtClean="0"/>
              <a:t>8/11/2016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9991269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MTTR – Mean</a:t>
            </a:r>
            <a:r>
              <a:rPr lang="en-US" baseline="0" dirty="0"/>
              <a:t> Time to Resolution - </a:t>
            </a:r>
            <a:r>
              <a:rPr lang="en-US" dirty="0"/>
              <a:t>MTTR is an Industrial Age metric that measures the time from a problem arises to the time it solved from a problem arises to the time it solved</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4CFA94A-519F-445C-B30C-9E76FA6A2031}" type="datetime8">
              <a:rPr lang="en-US" smtClean="0"/>
              <a:t>8/11/2016 11:38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4793386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4CFA94A-519F-445C-B30C-9E76FA6A2031}" type="datetime8">
              <a:rPr lang="en-US" smtClean="0"/>
              <a:t>8/11/2016 11:38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9582824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94038" y="795338"/>
            <a:ext cx="3902075" cy="2195512"/>
          </a:xfrm>
        </p:spPr>
      </p:sp>
      <p:sp>
        <p:nvSpPr>
          <p:cNvPr id="3" name="Notes Placeholder 2"/>
          <p:cNvSpPr>
            <a:spLocks noGrp="1"/>
          </p:cNvSpPr>
          <p:nvPr>
            <p:ph type="body" idx="1"/>
          </p:nvPr>
        </p:nvSpPr>
        <p:spPr/>
        <p:txBody>
          <a:bodyPr>
            <a:normAutofit/>
          </a:bodyPr>
          <a:lstStyle/>
          <a:p>
            <a:pPr>
              <a:buNone/>
            </a:pPr>
            <a:r>
              <a:rPr lang="en-US" b="1" dirty="0">
                <a:latin typeface="Arial" charset="0"/>
                <a:cs typeface="Arial" charset="0"/>
              </a:rPr>
              <a:t>Title: </a:t>
            </a:r>
            <a:r>
              <a:rPr lang="en-US" dirty="0">
                <a:latin typeface="Arial" charset="0"/>
                <a:cs typeface="Arial" charset="0"/>
              </a:rPr>
              <a:t>Questions?</a:t>
            </a:r>
            <a:endParaRPr lang="en-US" b="1" dirty="0">
              <a:latin typeface="Arial" charset="0"/>
              <a:cs typeface="Arial" charset="0"/>
            </a:endParaRPr>
          </a:p>
          <a:p>
            <a:pPr>
              <a:buNone/>
            </a:pPr>
            <a:r>
              <a:rPr lang="en-US" b="1" dirty="0">
                <a:latin typeface="Arial" charset="0"/>
                <a:cs typeface="Arial" charset="0"/>
              </a:rPr>
              <a:t>Length: </a:t>
            </a:r>
            <a:r>
              <a:rPr lang="en-US" dirty="0"/>
              <a:t>5 minutes</a:t>
            </a:r>
          </a:p>
          <a:p>
            <a:pPr>
              <a:buNone/>
            </a:pPr>
            <a:endParaRPr lang="en-US" b="1" dirty="0"/>
          </a:p>
          <a:p>
            <a:pPr>
              <a:buNone/>
            </a:pPr>
            <a:endParaRPr lang="en-US" dirty="0"/>
          </a:p>
        </p:txBody>
      </p:sp>
      <p:sp>
        <p:nvSpPr>
          <p:cNvPr id="4" name="Header Placeholder 3"/>
          <p:cNvSpPr>
            <a:spLocks noGrp="1"/>
          </p:cNvSpPr>
          <p:nvPr>
            <p:ph type="hdr" sz="quarter" idx="10"/>
          </p:nvPr>
        </p:nvSpPr>
        <p:spPr/>
        <p:txBody>
          <a:bodyPr/>
          <a:lstStyle/>
          <a:p>
            <a:r>
              <a:rPr lang="en-US" dirty="0"/>
              <a:t>SMSG Readiness</a:t>
            </a:r>
          </a:p>
        </p:txBody>
      </p:sp>
      <p:sp>
        <p:nvSpPr>
          <p:cNvPr id="5" name="Date Placeholder 4"/>
          <p:cNvSpPr>
            <a:spLocks noGrp="1"/>
          </p:cNvSpPr>
          <p:nvPr>
            <p:ph type="dt" idx="11"/>
          </p:nvPr>
        </p:nvSpPr>
        <p:spPr/>
        <p:txBody>
          <a:bodyPr/>
          <a:lstStyle/>
          <a:p>
            <a:fld id="{2F72A8FE-9C34-4FC0-AF80-E9E9B6BB8733}" type="datetime1">
              <a:rPr lang="en-US" smtClean="0"/>
              <a:t>8/11/2016</a:t>
            </a:fld>
            <a:endParaRPr lang="en-US" dirty="0"/>
          </a:p>
        </p:txBody>
      </p:sp>
      <p:sp>
        <p:nvSpPr>
          <p:cNvPr id="6" name="Footer Placeholder 5"/>
          <p:cNvSpPr>
            <a:spLocks noGrp="1"/>
          </p:cNvSpPr>
          <p:nvPr>
            <p:ph type="ftr" sz="quarter" idx="12"/>
          </p:nvPr>
        </p:nvSpPr>
        <p:spPr/>
        <p:txBody>
          <a:bodyPr/>
          <a:lstStyle/>
          <a:p>
            <a:r>
              <a:rPr lang="en-US" sz="400" dirty="0">
                <a:solidFill>
                  <a:srgbClr val="000000"/>
                </a:solidFill>
              </a:rPr>
              <a:t>© 2013 Microsoft Corporation. All rights reserved. Microsoft, Windows and other product names are or may be registered trademarks and/or trademarks in the U.S. and/or other countries.</a:t>
            </a:r>
          </a:p>
          <a:p>
            <a:r>
              <a:rPr lang="en-US" sz="400" dirty="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400" dirty="0">
                <a:solidFill>
                  <a:srgbClr val="000000"/>
                </a:solidFill>
              </a:rPr>
            </a:br>
            <a:r>
              <a:rPr lang="en-US" sz="400" dirty="0">
                <a:solidFill>
                  <a:srgbClr val="000000"/>
                </a:solidFill>
              </a:rPr>
              <a:t>MICROSOFT MAKES NO WARRANTIES, EXPRESS, IMPLIED OR STATUTORY, AS TO THE INFORMATION IN THIS PRESENTATION.</a:t>
            </a:r>
          </a:p>
        </p:txBody>
      </p:sp>
      <p:sp>
        <p:nvSpPr>
          <p:cNvPr id="7" name="Slide Number Placeholder 6"/>
          <p:cNvSpPr>
            <a:spLocks noGrp="1"/>
          </p:cNvSpPr>
          <p:nvPr>
            <p:ph type="sldNum" sz="quarter" idx="13"/>
          </p:nvPr>
        </p:nvSpPr>
        <p:spPr/>
        <p:txBody>
          <a:bodyPr/>
          <a:lstStyle/>
          <a:p>
            <a:fld id="{8B263312-38AA-4E1E-B2B5-0F8F122B24FE}" type="slidenum">
              <a:rPr lang="en-US" smtClean="0"/>
              <a:pPr/>
              <a:t>8</a:t>
            </a:fld>
            <a:endParaRPr lang="en-US" dirty="0"/>
          </a:p>
        </p:txBody>
      </p:sp>
      <p:sp>
        <p:nvSpPr>
          <p:cNvPr id="8" name="Rectangle 7"/>
          <p:cNvSpPr/>
          <p:nvPr/>
        </p:nvSpPr>
        <p:spPr>
          <a:xfrm>
            <a:off x="381000" y="971788"/>
            <a:ext cx="2971800" cy="2046714"/>
          </a:xfrm>
          <a:prstGeom prst="rect">
            <a:avLst/>
          </a:prstGeom>
        </p:spPr>
        <p:txBody>
          <a:bodyPr wrap="square">
            <a:spAutoFit/>
          </a:bodyPr>
          <a:lstStyle/>
          <a:p>
            <a:pPr>
              <a:buNone/>
            </a:pPr>
            <a:r>
              <a:rPr lang="en-US" sz="900" b="1" dirty="0">
                <a:solidFill>
                  <a:srgbClr val="FF0000"/>
                </a:solidFill>
                <a:cs typeface="Arial" charset="0"/>
              </a:rPr>
              <a:t>Start Time xx:xx / Length: </a:t>
            </a:r>
            <a:r>
              <a:rPr lang="en-US" sz="900" b="1" dirty="0">
                <a:solidFill>
                  <a:srgbClr val="FF0000"/>
                </a:solidFill>
              </a:rPr>
              <a:t>5 minutes</a:t>
            </a:r>
          </a:p>
          <a:p>
            <a:pPr>
              <a:buNone/>
            </a:pPr>
            <a:endParaRPr lang="en-US" sz="900" b="1" dirty="0"/>
          </a:p>
          <a:p>
            <a:r>
              <a:rPr lang="en-US" sz="900" dirty="0">
                <a:solidFill>
                  <a:srgbClr val="FF0000"/>
                </a:solidFill>
              </a:rPr>
              <a:t>Invite participants to ask final questions about the content or anything else they are concerned about.</a:t>
            </a:r>
          </a:p>
          <a:p>
            <a:pPr lvl="1" indent="0">
              <a:buNone/>
            </a:pPr>
            <a:r>
              <a:rPr lang="en-US" sz="900" dirty="0"/>
              <a:t>“Before we discuss the homework assignment and conclude this session, does anyone have any final questions for me?  If so, type your name or your question on the screen.”</a:t>
            </a:r>
          </a:p>
          <a:p>
            <a:pPr>
              <a:buNone/>
            </a:pPr>
            <a:endParaRPr lang="en-US" sz="900" dirty="0">
              <a:solidFill>
                <a:srgbClr val="FF0000"/>
              </a:solidFill>
            </a:endParaRPr>
          </a:p>
          <a:p>
            <a:pPr>
              <a:buNone/>
            </a:pPr>
            <a:r>
              <a:rPr lang="en-US" sz="900" dirty="0">
                <a:solidFill>
                  <a:srgbClr val="FF0000"/>
                </a:solidFill>
              </a:rPr>
              <a:t>Follow up with anyone who poses a question.</a:t>
            </a:r>
          </a:p>
          <a:p>
            <a:pPr marL="114300" fontAlgn="auto">
              <a:spcBef>
                <a:spcPts val="0"/>
              </a:spcBef>
              <a:spcAft>
                <a:spcPts val="600"/>
              </a:spcAft>
              <a:defRPr/>
            </a:pPr>
            <a:endParaRPr lang="en-US" sz="900" dirty="0">
              <a:solidFill>
                <a:srgbClr val="FF0000"/>
              </a:solidFill>
              <a:cs typeface="Arial" pitchFamily="34" charset="0"/>
            </a:endParaRPr>
          </a:p>
          <a:p>
            <a:pPr fontAlgn="auto">
              <a:spcBef>
                <a:spcPts val="0"/>
              </a:spcBef>
              <a:spcAft>
                <a:spcPts val="600"/>
              </a:spcAft>
              <a:defRPr/>
            </a:pPr>
            <a:endParaRPr lang="en-US" sz="900" dirty="0">
              <a:solidFill>
                <a:srgbClr val="FF0000"/>
              </a:solidFill>
              <a:cs typeface="Arial" pitchFamily="34" charset="0"/>
            </a:endParaRPr>
          </a:p>
          <a:p>
            <a:pPr fontAlgn="auto">
              <a:spcBef>
                <a:spcPts val="0"/>
              </a:spcBef>
              <a:spcAft>
                <a:spcPts val="600"/>
              </a:spcAft>
              <a:defRPr/>
            </a:pPr>
            <a:endParaRPr lang="en-US" sz="900" dirty="0">
              <a:solidFill>
                <a:srgbClr val="FF0000"/>
              </a:solidFill>
            </a:endParaRPr>
          </a:p>
        </p:txBody>
      </p:sp>
    </p:spTree>
    <p:extLst>
      <p:ext uri="{BB962C8B-B14F-4D97-AF65-F5344CB8AC3E}">
        <p14:creationId xmlns:p14="http://schemas.microsoft.com/office/powerpoint/2010/main" val="35495292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Talking Point:  </a:t>
            </a:r>
            <a:r>
              <a:rPr lang="en-US" dirty="0"/>
              <a:t>While it seems simple to never add an endpoint</a:t>
            </a:r>
            <a:r>
              <a:rPr lang="en-US" baseline="0" dirty="0"/>
              <a:t> you need to explain that adding RDP will add an endpoint to your service which means if you want to use VIP swap you can’t enable/disable RDP that way!</a:t>
            </a:r>
            <a:endParaRPr lang="en-US" dirty="0"/>
          </a:p>
          <a:p>
            <a:endParaRPr lang="en-US" dirty="0"/>
          </a:p>
          <a:p>
            <a:r>
              <a:rPr lang="en-US" dirty="0"/>
              <a:t>Staged deployment</a:t>
            </a:r>
            <a:r>
              <a:rPr lang="en-US" baseline="0" dirty="0"/>
              <a:t> allows you to deploy and test your service before going live in production. With VIP Swap, you are basically, swapping staging and production environment and vice versa. Emphasize that no downtime is incurred during the swap.</a:t>
            </a:r>
            <a:endParaRPr lang="en-US" dirty="0"/>
          </a:p>
          <a:p>
            <a:endParaRPr lang="en-US" dirty="0"/>
          </a:p>
          <a:p>
            <a:r>
              <a:rPr lang="en-US" dirty="0"/>
              <a:t>http://msdn.microsoft.com/en-us/library/ee460814.aspx</a:t>
            </a:r>
          </a:p>
          <a:p>
            <a:r>
              <a:rPr lang="en-US" b="0" dirty="0"/>
              <a:t>http://msdn.microsoft.com/en-us/library/ee517253.aspx</a:t>
            </a:r>
          </a:p>
          <a:p>
            <a:endParaRPr lang="en-US" dirty="0"/>
          </a:p>
        </p:txBody>
      </p:sp>
      <p:sp>
        <p:nvSpPr>
          <p:cNvPr id="4" name="Header Placeholder 3"/>
          <p:cNvSpPr>
            <a:spLocks noGrp="1"/>
          </p:cNvSpPr>
          <p:nvPr>
            <p:ph type="hdr" sz="quarter" idx="10"/>
          </p:nvPr>
        </p:nvSpPr>
        <p:spPr/>
        <p:txBody>
          <a:bodyPr/>
          <a:lstStyle/>
          <a:p>
            <a:r>
              <a:rPr lang="en-US"/>
              <a:t>SMSG Readiness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E77B2B4-D237-4BCC-95D9-1D4EDEE25D63}" type="datetime1">
              <a:rPr lang="en-US" smtClean="0"/>
              <a:t>8/11/2016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307986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r>
              <a:rPr lang="en-US"/>
              <a:t>SMSG Readiness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E77B2B4-D237-4BCC-95D9-1D4EDEE25D63}" type="datetime1">
              <a:rPr lang="en-US" smtClean="0"/>
              <a:t>8/11/2016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4883019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28" y="1"/>
            <a:ext cx="12435447" cy="6528223"/>
          </a:xfrm>
          <a:prstGeom prst="rect">
            <a:avLst/>
          </a:prstGeom>
        </p:spPr>
      </p:pic>
      <p:sp>
        <p:nvSpPr>
          <p:cNvPr id="7" name="TextBox 6"/>
          <p:cNvSpPr txBox="1"/>
          <p:nvPr/>
        </p:nvSpPr>
        <p:spPr>
          <a:xfrm>
            <a:off x="1216355" y="1467045"/>
            <a:ext cx="4862887" cy="1792389"/>
          </a:xfrm>
          <a:prstGeom prst="rect">
            <a:avLst/>
          </a:prstGeom>
          <a:noFill/>
        </p:spPr>
        <p:txBody>
          <a:bodyPr wrap="square" lIns="186521" tIns="149217" rIns="186521" bIns="149217" rtlCol="0">
            <a:spAutoFit/>
          </a:bodyPr>
          <a:lstStyle/>
          <a:p>
            <a:pPr marL="0" marR="0" lvl="0" indent="0" algn="l" defTabSz="932597" rtl="0" eaLnBrk="1" fontAlgn="auto" latinLnBrk="0" hangingPunct="1">
              <a:lnSpc>
                <a:spcPts val="5711"/>
              </a:lnSpc>
              <a:spcBef>
                <a:spcPts val="0"/>
              </a:spcBef>
              <a:spcAft>
                <a:spcPts val="0"/>
              </a:spcAft>
              <a:buClrTx/>
              <a:buSzTx/>
              <a:buFontTx/>
              <a:buNone/>
              <a:tabLst/>
              <a:defRPr/>
            </a:pPr>
            <a:r>
              <a:rPr kumimoji="0" lang="en-US" sz="5507" b="0" i="0" u="none" strike="noStrike" kern="1200" cap="none" spc="0" normalizeH="0" baseline="0" noProof="0" dirty="0">
                <a:ln>
                  <a:noFill/>
                </a:ln>
                <a:solidFill>
                  <a:srgbClr val="00B0F0"/>
                </a:solidFill>
                <a:effectLst/>
                <a:uLnTx/>
                <a:uFillTx/>
                <a:latin typeface="Segoe UI Light"/>
                <a:ea typeface="+mn-ea"/>
                <a:cs typeface="+mn-cs"/>
              </a:rPr>
              <a:t>   </a:t>
            </a:r>
            <a:r>
              <a:rPr kumimoji="0" lang="en-US" sz="6119" b="0" i="0" u="none" strike="noStrike" kern="1200" cap="none" spc="0" normalizeH="0" baseline="0" noProof="0" dirty="0">
                <a:ln>
                  <a:noFill/>
                </a:ln>
                <a:solidFill>
                  <a:srgbClr val="0070C0"/>
                </a:solidFill>
                <a:effectLst/>
                <a:uLnTx/>
                <a:uFillTx/>
                <a:latin typeface="Segoe UI Light"/>
                <a:ea typeface="+mn-ea"/>
                <a:cs typeface="+mn-cs"/>
              </a:rPr>
              <a:t>Architect</a:t>
            </a:r>
          </a:p>
          <a:p>
            <a:pPr marL="0" marR="0" lvl="0" indent="0" algn="l" defTabSz="932597" rtl="0" eaLnBrk="1" fontAlgn="auto" latinLnBrk="0" hangingPunct="1">
              <a:lnSpc>
                <a:spcPts val="5711"/>
              </a:lnSpc>
              <a:spcBef>
                <a:spcPts val="0"/>
              </a:spcBef>
              <a:spcAft>
                <a:spcPts val="0"/>
              </a:spcAft>
              <a:buClrTx/>
              <a:buSzTx/>
              <a:buFontTx/>
              <a:buNone/>
              <a:tabLst/>
              <a:defRPr/>
            </a:pPr>
            <a:r>
              <a:rPr kumimoji="0" lang="en-US" sz="6119" b="0" i="0" u="none" strike="noStrike" kern="1200" cap="none" spc="0" normalizeH="0" baseline="0" noProof="0" dirty="0">
                <a:ln>
                  <a:noFill/>
                </a:ln>
                <a:solidFill>
                  <a:srgbClr val="0070C0"/>
                </a:solidFill>
                <a:effectLst/>
                <a:uLnTx/>
                <a:uFillTx/>
                <a:latin typeface="Segoe UI Light"/>
                <a:ea typeface="+mn-ea"/>
                <a:cs typeface="+mn-cs"/>
              </a:rPr>
              <a:t>to Architect</a:t>
            </a:r>
          </a:p>
        </p:txBody>
      </p:sp>
      <p:sp>
        <p:nvSpPr>
          <p:cNvPr id="8" name="TextBox 7"/>
          <p:cNvSpPr txBox="1"/>
          <p:nvPr/>
        </p:nvSpPr>
        <p:spPr>
          <a:xfrm>
            <a:off x="0" y="2925892"/>
            <a:ext cx="8175758" cy="837599"/>
          </a:xfrm>
          <a:prstGeom prst="rect">
            <a:avLst/>
          </a:prstGeom>
          <a:noFill/>
        </p:spPr>
        <p:txBody>
          <a:bodyPr wrap="square" lIns="186521" tIns="149217" rIns="186521" bIns="149217" rtlCol="0">
            <a:spAutoFit/>
          </a:bodyPr>
          <a:lstStyle/>
          <a:p>
            <a:pPr marL="0" marR="0" lvl="0" indent="0" algn="l" defTabSz="932597" rtl="0" eaLnBrk="1" fontAlgn="auto" latinLnBrk="0" hangingPunct="1">
              <a:lnSpc>
                <a:spcPts val="4080"/>
              </a:lnSpc>
              <a:spcBef>
                <a:spcPts val="0"/>
              </a:spcBef>
              <a:spcAft>
                <a:spcPts val="0"/>
              </a:spcAft>
              <a:buClrTx/>
              <a:buSzTx/>
              <a:buFontTx/>
              <a:buNone/>
              <a:tabLst/>
              <a:defRPr/>
            </a:pPr>
            <a:r>
              <a:rPr kumimoji="0" lang="en-US" sz="1632" b="0" i="0" u="none" strike="noStrike" kern="1200" cap="none" spc="306" normalizeH="0" baseline="0" noProof="0" dirty="0">
                <a:ln>
                  <a:noFill/>
                </a:ln>
                <a:solidFill>
                  <a:srgbClr val="0070C0"/>
                </a:solidFill>
                <a:effectLst/>
                <a:uLnTx/>
                <a:uFillTx/>
                <a:latin typeface="Segoe UI"/>
                <a:ea typeface="+mn-ea"/>
                <a:cs typeface="+mn-cs"/>
              </a:rPr>
              <a:t>Training &amp; Practice Building for Solution Architects</a:t>
            </a:r>
          </a:p>
        </p:txBody>
      </p:sp>
      <p:sp>
        <p:nvSpPr>
          <p:cNvPr id="9" name="Text Placeholder 2"/>
          <p:cNvSpPr>
            <a:spLocks noGrp="1"/>
          </p:cNvSpPr>
          <p:nvPr>
            <p:ph type="body" sz="quarter" idx="10" hasCustomPrompt="1"/>
          </p:nvPr>
        </p:nvSpPr>
        <p:spPr>
          <a:xfrm>
            <a:off x="298385" y="3753677"/>
            <a:ext cx="11688894" cy="1035882"/>
          </a:xfrm>
        </p:spPr>
        <p:txBody>
          <a:bodyPr/>
          <a:lstStyle>
            <a:lvl1pPr marL="0" indent="0">
              <a:buNone/>
              <a:defRPr sz="6119" baseline="0">
                <a:solidFill>
                  <a:srgbClr val="1574B8"/>
                </a:solidFill>
                <a:latin typeface="Segoe UI Light" panose="020B0502040204020203" pitchFamily="34" charset="0"/>
                <a:cs typeface="Segoe UI Light" panose="020B0502040204020203" pitchFamily="34" charset="0"/>
              </a:defRPr>
            </a:lvl1pPr>
            <a:lvl2pPr marL="342834" indent="0" algn="l">
              <a:buFontTx/>
              <a:buNone/>
              <a:defRPr sz="3672">
                <a:solidFill>
                  <a:schemeClr val="bg2"/>
                </a:solidFill>
              </a:defRPr>
            </a:lvl2pPr>
            <a:lvl3pPr>
              <a:defRPr sz="3672"/>
            </a:lvl3pPr>
            <a:lvl4pPr>
              <a:defRPr sz="3672"/>
            </a:lvl4pPr>
            <a:lvl5pPr>
              <a:defRPr sz="3672"/>
            </a:lvl5pPr>
          </a:lstStyle>
          <a:p>
            <a:pPr lvl="0"/>
            <a:r>
              <a:rPr lang="en-US" dirty="0"/>
              <a:t>Click to edit session title</a:t>
            </a:r>
          </a:p>
        </p:txBody>
      </p:sp>
      <p:sp>
        <p:nvSpPr>
          <p:cNvPr id="10" name="Text Placeholder 2"/>
          <p:cNvSpPr>
            <a:spLocks noGrp="1"/>
          </p:cNvSpPr>
          <p:nvPr>
            <p:ph type="body" sz="quarter" idx="11" hasCustomPrompt="1"/>
          </p:nvPr>
        </p:nvSpPr>
        <p:spPr>
          <a:xfrm>
            <a:off x="298385" y="5295933"/>
            <a:ext cx="11688894" cy="583860"/>
          </a:xfrm>
        </p:spPr>
        <p:txBody>
          <a:bodyPr/>
          <a:lstStyle>
            <a:lvl1pPr marL="0" indent="0">
              <a:buNone/>
              <a:defRPr sz="2856" i="1">
                <a:solidFill>
                  <a:schemeClr val="bg2"/>
                </a:solidFill>
                <a:latin typeface="+mn-lt"/>
              </a:defRPr>
            </a:lvl1pPr>
            <a:lvl2pPr marL="342834" indent="0" algn="l">
              <a:buFontTx/>
              <a:buNone/>
              <a:defRPr sz="3672">
                <a:solidFill>
                  <a:schemeClr val="bg2"/>
                </a:solidFill>
              </a:defRPr>
            </a:lvl2pPr>
            <a:lvl3pPr>
              <a:defRPr sz="3672"/>
            </a:lvl3pPr>
            <a:lvl4pPr>
              <a:defRPr sz="3672"/>
            </a:lvl4pPr>
            <a:lvl5pPr>
              <a:defRPr sz="3672"/>
            </a:lvl5pPr>
          </a:lstStyle>
          <a:p>
            <a:pPr lvl="0"/>
            <a:r>
              <a:rPr lang="en-US" dirty="0"/>
              <a:t>Click to edit speaker name</a:t>
            </a:r>
          </a:p>
        </p:txBody>
      </p:sp>
      <p:sp>
        <p:nvSpPr>
          <p:cNvPr id="11" name="Text Placeholder 2"/>
          <p:cNvSpPr>
            <a:spLocks noGrp="1"/>
          </p:cNvSpPr>
          <p:nvPr>
            <p:ph type="body" sz="quarter" idx="12" hasCustomPrompt="1"/>
          </p:nvPr>
        </p:nvSpPr>
        <p:spPr>
          <a:xfrm>
            <a:off x="298385" y="5883502"/>
            <a:ext cx="11688892" cy="470856"/>
          </a:xfrm>
        </p:spPr>
        <p:txBody>
          <a:bodyPr/>
          <a:lstStyle>
            <a:lvl1pPr marL="0" indent="0">
              <a:buNone/>
              <a:defRPr sz="2040" i="0" baseline="0">
                <a:solidFill>
                  <a:schemeClr val="bg2"/>
                </a:solidFill>
              </a:defRPr>
            </a:lvl1pPr>
            <a:lvl2pPr marL="342834" indent="0" algn="l">
              <a:buFontTx/>
              <a:buNone/>
              <a:defRPr sz="3672">
                <a:solidFill>
                  <a:schemeClr val="bg2"/>
                </a:solidFill>
              </a:defRPr>
            </a:lvl2pPr>
            <a:lvl3pPr>
              <a:defRPr sz="3672"/>
            </a:lvl3pPr>
            <a:lvl4pPr>
              <a:defRPr sz="3672"/>
            </a:lvl4pPr>
            <a:lvl5pPr>
              <a:defRPr sz="3672"/>
            </a:lvl5pPr>
          </a:lstStyle>
          <a:p>
            <a:pPr lvl="0"/>
            <a:r>
              <a:rPr lang="en-US" dirty="0"/>
              <a:t>Click to edit contact information (Twitter, Blog, Email, etc.)</a:t>
            </a:r>
          </a:p>
        </p:txBody>
      </p:sp>
    </p:spTree>
    <p:extLst>
      <p:ext uri="{BB962C8B-B14F-4D97-AF65-F5344CB8AC3E}">
        <p14:creationId xmlns:p14="http://schemas.microsoft.com/office/powerpoint/2010/main" val="3495521089"/>
      </p:ext>
    </p:extLst>
  </p:cSld>
  <p:clrMapOvr>
    <a:masterClrMapping/>
  </p:clrMapOvr>
  <p:transition>
    <p:fade/>
  </p:transition>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Ending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invGray">
          <a:xfrm>
            <a:off x="274638" y="4054538"/>
            <a:ext cx="3646979" cy="781125"/>
          </a:xfrm>
          <a:prstGeom prst="rect">
            <a:avLst/>
          </a:prstGeom>
        </p:spPr>
      </p:pic>
      <p:sp>
        <p:nvSpPr>
          <p:cNvPr id="4" name="Text Box 3"/>
          <p:cNvSpPr txBox="1">
            <a:spLocks noChangeArrowheads="1"/>
          </p:cNvSpPr>
          <p:nvPr/>
        </p:nvSpPr>
        <p:spPr bwMode="blackWhite">
          <a:xfrm>
            <a:off x="274638" y="5733697"/>
            <a:ext cx="11850925" cy="892740"/>
          </a:xfrm>
          <a:prstGeom prst="rect">
            <a:avLst/>
          </a:prstGeom>
          <a:noFill/>
          <a:ln w="12700">
            <a:noFill/>
            <a:miter lim="800000"/>
            <a:headEnd type="none" w="sm" len="sm"/>
            <a:tailEnd type="none" w="sm" len="sm"/>
          </a:ln>
          <a:effectLst/>
        </p:spPr>
        <p:txBody>
          <a:bodyPr vert="horz" wrap="square" lIns="91391" tIns="45697" rIns="91391" bIns="45697" numCol="1" anchor="t" anchorCtr="0" compatLnSpc="1">
            <a:prstTxWarp prst="textNoShape">
              <a:avLst/>
            </a:prstTxWarp>
            <a:spAutoFit/>
          </a:bodyPr>
          <a:lstStyle/>
          <a:p>
            <a:pPr defTabSz="913716" eaLnBrk="0" hangingPunct="0"/>
            <a:r>
              <a:rPr lang="en-US" sz="1020" dirty="0">
                <a:gradFill>
                  <a:gsLst>
                    <a:gs pos="11940">
                      <a:srgbClr val="FFFFFF"/>
                    </a:gs>
                    <a:gs pos="24000">
                      <a:srgbClr val="FFFFFF"/>
                    </a:gs>
                  </a:gsLst>
                  <a:lin ang="5400000" scaled="0"/>
                </a:gradFill>
                <a:cs typeface="Arial" charset="0"/>
              </a:rPr>
              <a:t>© 2015-2016 Microsoft Corporation. All rights reserved. Microsoft, Windows, Windows Vista and other product names are or may be registered trademarks and/or trademarks in the U.S. and/or other countries.</a:t>
            </a:r>
          </a:p>
          <a:p>
            <a:pPr defTabSz="913716" eaLnBrk="0" hangingPunct="0"/>
            <a:r>
              <a:rPr lang="en-US" sz="1020" dirty="0">
                <a:gradFill>
                  <a:gsLst>
                    <a:gs pos="11940">
                      <a:srgbClr val="FFFFFF"/>
                    </a:gs>
                    <a:gs pos="24000">
                      <a:srgbClr val="FFFFFF"/>
                    </a:gs>
                  </a:gsLst>
                  <a:lin ang="5400000" scaled="0"/>
                </a:gra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711533875"/>
      </p:ext>
    </p:extLst>
  </p:cSld>
  <p:clrMapOvr>
    <a:masterClrMapping/>
  </p:clrMapOvr>
  <p:transition>
    <p:fade/>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0"/>
            <a:ext cx="12436475" cy="2915699"/>
          </a:xfrm>
          <a:prstGeom prst="rect">
            <a:avLst/>
          </a:prstGeom>
        </p:spPr>
      </p:pic>
      <p:sp>
        <p:nvSpPr>
          <p:cNvPr id="7" name="Title 1"/>
          <p:cNvSpPr>
            <a:spLocks noGrp="1"/>
          </p:cNvSpPr>
          <p:nvPr>
            <p:ph type="title" hasCustomPrompt="1"/>
          </p:nvPr>
        </p:nvSpPr>
        <p:spPr>
          <a:xfrm>
            <a:off x="274321" y="3762633"/>
            <a:ext cx="11773301" cy="917575"/>
          </a:xfrm>
        </p:spPr>
        <p:txBody>
          <a:bodyPr/>
          <a:lstStyle>
            <a:lvl1pPr algn="ctr">
              <a:defRPr baseline="0"/>
            </a:lvl1pPr>
          </a:lstStyle>
          <a:p>
            <a:r>
              <a:rPr lang="en-US" dirty="0"/>
              <a:t>Click to edit section name</a:t>
            </a:r>
          </a:p>
        </p:txBody>
      </p:sp>
      <p:sp>
        <p:nvSpPr>
          <p:cNvPr id="8" name="TextBox 7"/>
          <p:cNvSpPr txBox="1"/>
          <p:nvPr/>
        </p:nvSpPr>
        <p:spPr>
          <a:xfrm>
            <a:off x="794079" y="1045279"/>
            <a:ext cx="3815509" cy="1373851"/>
          </a:xfrm>
          <a:prstGeom prst="rect">
            <a:avLst/>
          </a:prstGeom>
          <a:noFill/>
        </p:spPr>
        <p:txBody>
          <a:bodyPr wrap="square" lIns="186521" tIns="149217" rIns="186521" bIns="149217" rtlCol="0">
            <a:spAutoFit/>
          </a:bodyPr>
          <a:lstStyle/>
          <a:p>
            <a:pPr marL="0" marR="0" lvl="0" indent="0" algn="ctr" defTabSz="932597" rtl="0" eaLnBrk="1" fontAlgn="auto" latinLnBrk="0" hangingPunct="1">
              <a:lnSpc>
                <a:spcPts val="4080"/>
              </a:lnSpc>
              <a:spcBef>
                <a:spcPts val="0"/>
              </a:spcBef>
              <a:spcAft>
                <a:spcPts val="0"/>
              </a:spcAft>
              <a:buClrTx/>
              <a:buSzTx/>
              <a:buFontTx/>
              <a:buNone/>
              <a:tabLst/>
              <a:defRPr/>
            </a:pPr>
            <a:r>
              <a:rPr kumimoji="0" lang="en-US" sz="3672" b="0" i="0" u="none" strike="noStrike" kern="1200" cap="none" spc="0" normalizeH="0" baseline="0" noProof="0" dirty="0">
                <a:ln>
                  <a:noFill/>
                </a:ln>
                <a:solidFill>
                  <a:srgbClr val="0070C0"/>
                </a:solidFill>
                <a:effectLst/>
                <a:uLnTx/>
                <a:uFillTx/>
                <a:latin typeface="Segoe UI Light"/>
                <a:ea typeface="+mn-ea"/>
                <a:cs typeface="+mn-cs"/>
              </a:rPr>
              <a:t>Architect to Architect</a:t>
            </a:r>
          </a:p>
        </p:txBody>
      </p:sp>
    </p:spTree>
    <p:extLst>
      <p:ext uri="{BB962C8B-B14F-4D97-AF65-F5344CB8AC3E}">
        <p14:creationId xmlns:p14="http://schemas.microsoft.com/office/powerpoint/2010/main" val="4255438249"/>
      </p:ext>
    </p:extLst>
  </p:cSld>
  <p:clrMapOvr>
    <a:masterClrMapping/>
  </p:clrMapOvr>
  <p:transition>
    <p:fade/>
  </p:transition>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3514947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59882674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6"/>
          <p:cNvSpPr>
            <a:spLocks noGrp="1"/>
          </p:cNvSpPr>
          <p:nvPr>
            <p:ph sz="quarter" idx="10"/>
          </p:nvPr>
        </p:nvSpPr>
        <p:spPr>
          <a:xfrm>
            <a:off x="273668" y="1426235"/>
            <a:ext cx="11773954" cy="1923988"/>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975818662"/>
      </p:ext>
    </p:extLst>
  </p:cSld>
  <p:clrMapOvr>
    <a:masterClrMapping/>
  </p:clrMapOvr>
  <p:transition>
    <p:fade/>
  </p:transition>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 2 Column">
    <p:bg>
      <p:bgPr>
        <a:solidFill>
          <a:srgbClr val="1574B8"/>
        </a:soli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274322" y="296863"/>
            <a:ext cx="11887516" cy="917575"/>
          </a:xfrm>
        </p:spPr>
        <p:txBody>
          <a:bodyPr/>
          <a:lstStyle/>
          <a:p>
            <a:r>
              <a:rPr lang="en-US"/>
              <a:t>Click to edit Master title style</a:t>
            </a:r>
            <a:endParaRPr lang="en-US" dirty="0"/>
          </a:p>
        </p:txBody>
      </p:sp>
      <p:sp>
        <p:nvSpPr>
          <p:cNvPr id="7" name="Content Placeholder 6"/>
          <p:cNvSpPr>
            <a:spLocks noGrp="1"/>
          </p:cNvSpPr>
          <p:nvPr>
            <p:ph sz="quarter" idx="10"/>
          </p:nvPr>
        </p:nvSpPr>
        <p:spPr>
          <a:xfrm>
            <a:off x="273668" y="1415403"/>
            <a:ext cx="5604713" cy="192736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561222" y="1415403"/>
            <a:ext cx="5600616" cy="1927368"/>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72264517"/>
      </p:ext>
    </p:extLst>
  </p:cSld>
  <p:clrMapOvr>
    <a:masterClrMapping/>
  </p:clrMapOvr>
  <p:transition>
    <p:fade/>
  </p:transition>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mpare">
    <p:bg>
      <p:bgPr>
        <a:solidFill>
          <a:srgbClr val="1574B8"/>
        </a:solidFill>
        <a:effectLst/>
      </p:bgPr>
    </p:bg>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298999" y="2298616"/>
            <a:ext cx="5486400" cy="192736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586553" y="2298616"/>
            <a:ext cx="5486400" cy="1927368"/>
          </a:xfrm>
        </p:spPr>
        <p:txBody>
          <a:bodyPr/>
          <a:lstStyle/>
          <a:p>
            <a:pPr lvl="0"/>
            <a:r>
              <a:rPr lang="en-US"/>
              <a:t>Edit Master text styles</a:t>
            </a:r>
          </a:p>
          <a:p>
            <a:pPr lvl="1"/>
            <a:r>
              <a:rPr lang="en-US"/>
              <a:t>Second level</a:t>
            </a:r>
          </a:p>
          <a:p>
            <a:pPr lvl="2"/>
            <a:r>
              <a:rPr lang="en-US"/>
              <a:t>Third level</a:t>
            </a:r>
          </a:p>
        </p:txBody>
      </p:sp>
      <p:sp>
        <p:nvSpPr>
          <p:cNvPr id="9" name="Content Placeholder 6"/>
          <p:cNvSpPr>
            <a:spLocks noGrp="1"/>
          </p:cNvSpPr>
          <p:nvPr>
            <p:ph sz="quarter" idx="12" hasCustomPrompt="1"/>
          </p:nvPr>
        </p:nvSpPr>
        <p:spPr>
          <a:xfrm>
            <a:off x="299652" y="1394616"/>
            <a:ext cx="5486400" cy="683264"/>
          </a:xfrm>
        </p:spPr>
        <p:txBody>
          <a:bodyPr/>
          <a:lstStyle>
            <a:lvl1pPr marL="0" indent="0">
              <a:buNone/>
              <a:defRPr sz="3599" b="1" baseline="0"/>
            </a:lvl1pPr>
          </a:lstStyle>
          <a:p>
            <a:pPr lvl="0"/>
            <a:r>
              <a:rPr lang="en-US" dirty="0"/>
              <a:t>Comparison 1</a:t>
            </a:r>
          </a:p>
        </p:txBody>
      </p:sp>
      <p:sp>
        <p:nvSpPr>
          <p:cNvPr id="10" name="Content Placeholder 6"/>
          <p:cNvSpPr>
            <a:spLocks noGrp="1"/>
          </p:cNvSpPr>
          <p:nvPr>
            <p:ph sz="quarter" idx="13" hasCustomPrompt="1"/>
          </p:nvPr>
        </p:nvSpPr>
        <p:spPr>
          <a:xfrm>
            <a:off x="6587206" y="1394616"/>
            <a:ext cx="5486400" cy="683264"/>
          </a:xfrm>
        </p:spPr>
        <p:txBody>
          <a:bodyPr/>
          <a:lstStyle>
            <a:lvl1pPr marL="0" indent="0">
              <a:buNone/>
              <a:defRPr sz="3599" b="1"/>
            </a:lvl1pPr>
          </a:lstStyle>
          <a:p>
            <a:pPr lvl="0"/>
            <a:r>
              <a:rPr lang="en-US" dirty="0"/>
              <a:t>Comparison 1</a:t>
            </a:r>
          </a:p>
        </p:txBody>
      </p:sp>
      <p:sp>
        <p:nvSpPr>
          <p:cNvPr id="11" name="Title 1"/>
          <p:cNvSpPr>
            <a:spLocks noGrp="1"/>
          </p:cNvSpPr>
          <p:nvPr>
            <p:ph type="title"/>
          </p:nvPr>
        </p:nvSpPr>
        <p:spPr>
          <a:xfrm>
            <a:off x="274322" y="296863"/>
            <a:ext cx="11887516" cy="917575"/>
          </a:xfrm>
        </p:spPr>
        <p:txBody>
          <a:bodyPr/>
          <a:lstStyle/>
          <a:p>
            <a:r>
              <a:rPr lang="en-US"/>
              <a:t>Click to edit Master title style</a:t>
            </a:r>
            <a:endParaRPr lang="en-US" dirty="0"/>
          </a:p>
        </p:txBody>
      </p:sp>
    </p:spTree>
    <p:extLst>
      <p:ext uri="{BB962C8B-B14F-4D97-AF65-F5344CB8AC3E}">
        <p14:creationId xmlns:p14="http://schemas.microsoft.com/office/powerpoint/2010/main" val="3442467044"/>
      </p:ext>
    </p:extLst>
  </p:cSld>
  <p:clrMapOvr>
    <a:masterClrMapping/>
  </p:clrMapOvr>
  <p:transition>
    <p:fade/>
  </p:transition>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emo">
    <p:bg>
      <p:bgPr>
        <a:solidFill>
          <a:srgbClr val="1574B8"/>
        </a:solidFill>
        <a:effectLst/>
      </p:bgPr>
    </p:bg>
    <p:spTree>
      <p:nvGrpSpPr>
        <p:cNvPr id="1" name=""/>
        <p:cNvGrpSpPr/>
        <p:nvPr/>
      </p:nvGrpSpPr>
      <p:grpSpPr>
        <a:xfrm>
          <a:off x="0" y="0"/>
          <a:ext cx="0" cy="0"/>
          <a:chOff x="0" y="0"/>
          <a:chExt cx="0" cy="0"/>
        </a:xfrm>
      </p:grpSpPr>
      <p:sp>
        <p:nvSpPr>
          <p:cNvPr id="7" name="Text Placeholder 3"/>
          <p:cNvSpPr>
            <a:spLocks noGrp="1"/>
          </p:cNvSpPr>
          <p:nvPr>
            <p:ph type="body" sz="quarter" idx="10" hasCustomPrompt="1"/>
          </p:nvPr>
        </p:nvSpPr>
        <p:spPr>
          <a:xfrm>
            <a:off x="484551" y="4624204"/>
            <a:ext cx="11465786" cy="696866"/>
          </a:xfrm>
        </p:spPr>
        <p:txBody>
          <a:bodyPr/>
          <a:lstStyle>
            <a:lvl1pPr marL="0" indent="0" algn="r">
              <a:buNone/>
              <a:defRPr sz="3672" i="0"/>
            </a:lvl1pPr>
            <a:lvl2pPr marL="342834" indent="0">
              <a:buNone/>
              <a:defRPr/>
            </a:lvl2pPr>
            <a:lvl3pPr marL="571390" indent="0">
              <a:buNone/>
              <a:defRPr/>
            </a:lvl3pPr>
            <a:lvl4pPr marL="799946" indent="0">
              <a:buNone/>
              <a:defRPr/>
            </a:lvl4pPr>
            <a:lvl5pPr marL="1028503" indent="0">
              <a:buNone/>
              <a:defRPr/>
            </a:lvl5pPr>
          </a:lstStyle>
          <a:p>
            <a:pPr lvl="0"/>
            <a:r>
              <a:rPr lang="en-US" dirty="0"/>
              <a:t>Click to edit demo name</a:t>
            </a:r>
          </a:p>
        </p:txBody>
      </p:sp>
      <p:sp>
        <p:nvSpPr>
          <p:cNvPr id="8" name="TextBox 7"/>
          <p:cNvSpPr txBox="1"/>
          <p:nvPr/>
        </p:nvSpPr>
        <p:spPr>
          <a:xfrm>
            <a:off x="7721193" y="2707882"/>
            <a:ext cx="4305995" cy="1958170"/>
          </a:xfrm>
          <a:prstGeom prst="rect">
            <a:avLst/>
          </a:prstGeom>
          <a:noFill/>
        </p:spPr>
        <p:txBody>
          <a:bodyPr wrap="none" lIns="186521" tIns="149217" rIns="186521" bIns="149217" rtlCol="0">
            <a:spAutoFit/>
          </a:bodyPr>
          <a:lstStyle/>
          <a:p>
            <a:pPr marL="0" marR="0" lvl="0" indent="0" algn="l" defTabSz="932597" rtl="0" eaLnBrk="1" fontAlgn="auto" latinLnBrk="0" hangingPunct="1">
              <a:lnSpc>
                <a:spcPct val="90000"/>
              </a:lnSpc>
              <a:spcBef>
                <a:spcPts val="0"/>
              </a:spcBef>
              <a:spcAft>
                <a:spcPts val="612"/>
              </a:spcAft>
              <a:buClrTx/>
              <a:buSzTx/>
              <a:buFontTx/>
              <a:buNone/>
              <a:tabLst/>
              <a:defRPr/>
            </a:pPr>
            <a:r>
              <a:rPr kumimoji="0" lang="en-US" sz="11729"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Demo</a:t>
            </a:r>
          </a:p>
        </p:txBody>
      </p:sp>
      <p:pic>
        <p:nvPicPr>
          <p:cNvPr id="6" name="Picture 5"/>
          <p:cNvPicPr>
            <a:picLocks noChangeAspect="1"/>
          </p:cNvPicPr>
          <p:nvPr/>
        </p:nvPicPr>
        <p:blipFill>
          <a:blip r:embed="rId2"/>
          <a:stretch>
            <a:fillRect/>
          </a:stretch>
        </p:blipFill>
        <p:spPr>
          <a:xfrm>
            <a:off x="0" y="0"/>
            <a:ext cx="12436475" cy="2915699"/>
          </a:xfrm>
          <a:prstGeom prst="rect">
            <a:avLst/>
          </a:prstGeom>
        </p:spPr>
      </p:pic>
      <p:sp>
        <p:nvSpPr>
          <p:cNvPr id="9" name="TextBox 8"/>
          <p:cNvSpPr txBox="1"/>
          <p:nvPr/>
        </p:nvSpPr>
        <p:spPr>
          <a:xfrm>
            <a:off x="794079" y="1045279"/>
            <a:ext cx="3815509" cy="1373851"/>
          </a:xfrm>
          <a:prstGeom prst="rect">
            <a:avLst/>
          </a:prstGeom>
          <a:noFill/>
        </p:spPr>
        <p:txBody>
          <a:bodyPr wrap="square" lIns="186521" tIns="149217" rIns="186521" bIns="149217" rtlCol="0">
            <a:spAutoFit/>
          </a:bodyPr>
          <a:lstStyle/>
          <a:p>
            <a:pPr marL="0" marR="0" lvl="0" indent="0" algn="ctr" defTabSz="932597" rtl="0" eaLnBrk="1" fontAlgn="auto" latinLnBrk="0" hangingPunct="1">
              <a:lnSpc>
                <a:spcPts val="4080"/>
              </a:lnSpc>
              <a:spcBef>
                <a:spcPts val="0"/>
              </a:spcBef>
              <a:spcAft>
                <a:spcPts val="0"/>
              </a:spcAft>
              <a:buClrTx/>
              <a:buSzTx/>
              <a:buFontTx/>
              <a:buNone/>
              <a:tabLst/>
              <a:defRPr/>
            </a:pPr>
            <a:r>
              <a:rPr kumimoji="0" lang="en-US" sz="3672" b="0" i="0" u="none" strike="noStrike" kern="1200" cap="none" spc="0" normalizeH="0" baseline="0" noProof="0" dirty="0">
                <a:ln>
                  <a:noFill/>
                </a:ln>
                <a:solidFill>
                  <a:srgbClr val="0070C0"/>
                </a:solidFill>
                <a:effectLst/>
                <a:uLnTx/>
                <a:uFillTx/>
                <a:latin typeface="Segoe UI Light"/>
                <a:ea typeface="+mn-ea"/>
                <a:cs typeface="+mn-cs"/>
              </a:rPr>
              <a:t>Architect to Architect</a:t>
            </a:r>
          </a:p>
        </p:txBody>
      </p:sp>
    </p:spTree>
    <p:extLst>
      <p:ext uri="{BB962C8B-B14F-4D97-AF65-F5344CB8AC3E}">
        <p14:creationId xmlns:p14="http://schemas.microsoft.com/office/powerpoint/2010/main" val="3903753396"/>
      </p:ext>
    </p:extLst>
  </p:cSld>
  <p:clrMapOvr>
    <a:masterClrMapping/>
  </p:clrMapOvr>
  <p:transition>
    <p:fade/>
  </p:transition>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urvey Ask">
    <p:spTree>
      <p:nvGrpSpPr>
        <p:cNvPr id="1" name=""/>
        <p:cNvGrpSpPr/>
        <p:nvPr/>
      </p:nvGrpSpPr>
      <p:grpSpPr>
        <a:xfrm>
          <a:off x="0" y="0"/>
          <a:ext cx="0" cy="0"/>
          <a:chOff x="0" y="0"/>
          <a:chExt cx="0" cy="0"/>
        </a:xfrm>
      </p:grpSpPr>
      <p:sp>
        <p:nvSpPr>
          <p:cNvPr id="3" name="TextBox 2"/>
          <p:cNvSpPr txBox="1"/>
          <p:nvPr/>
        </p:nvSpPr>
        <p:spPr>
          <a:xfrm>
            <a:off x="274320" y="1571888"/>
            <a:ext cx="11773301" cy="2763659"/>
          </a:xfrm>
          <a:prstGeom prst="rect">
            <a:avLst/>
          </a:prstGeom>
          <a:noFill/>
        </p:spPr>
        <p:txBody>
          <a:bodyPr wrap="square" lIns="186521" tIns="149217" rIns="186521" bIns="149217" rtlCol="0">
            <a:spAutoFit/>
          </a:bodyPr>
          <a:lstStyle/>
          <a:p>
            <a:pPr algn="ctr">
              <a:lnSpc>
                <a:spcPct val="90000"/>
              </a:lnSpc>
              <a:spcAft>
                <a:spcPts val="612"/>
              </a:spcAft>
            </a:pPr>
            <a:r>
              <a:rPr lang="en-US" sz="4080" dirty="0">
                <a:gradFill>
                  <a:gsLst>
                    <a:gs pos="2917">
                      <a:schemeClr val="tx1"/>
                    </a:gs>
                    <a:gs pos="30000">
                      <a:schemeClr val="tx1"/>
                    </a:gs>
                  </a:gsLst>
                  <a:lin ang="5400000" scaled="0"/>
                </a:gradFill>
                <a:latin typeface="+mj-lt"/>
              </a:rPr>
              <a:t>Your</a:t>
            </a:r>
            <a:r>
              <a:rPr lang="en-US" sz="4080" baseline="0" dirty="0">
                <a:gradFill>
                  <a:gsLst>
                    <a:gs pos="2917">
                      <a:schemeClr val="tx1"/>
                    </a:gs>
                    <a:gs pos="30000">
                      <a:schemeClr val="tx1"/>
                    </a:gs>
                  </a:gsLst>
                  <a:lin ang="5400000" scaled="0"/>
                </a:gradFill>
                <a:latin typeface="+mj-lt"/>
              </a:rPr>
              <a:t> </a:t>
            </a:r>
            <a:r>
              <a:rPr lang="en-US" sz="4080" b="0" i="0" baseline="0" dirty="0">
                <a:gradFill>
                  <a:gsLst>
                    <a:gs pos="2917">
                      <a:schemeClr val="tx1"/>
                    </a:gs>
                    <a:gs pos="30000">
                      <a:schemeClr val="tx1"/>
                    </a:gs>
                  </a:gsLst>
                  <a:lin ang="5400000" scaled="0"/>
                </a:gradFill>
                <a:latin typeface="+mj-lt"/>
              </a:rPr>
              <a:t>anonymous</a:t>
            </a:r>
            <a:r>
              <a:rPr lang="en-US" sz="4080" baseline="0" dirty="0">
                <a:gradFill>
                  <a:gsLst>
                    <a:gs pos="2917">
                      <a:schemeClr val="tx1"/>
                    </a:gs>
                    <a:gs pos="30000">
                      <a:schemeClr val="tx1"/>
                    </a:gs>
                  </a:gsLst>
                  <a:lin ang="5400000" scaled="0"/>
                </a:gradFill>
                <a:latin typeface="+mj-lt"/>
              </a:rPr>
              <a:t> feedback is greatly appreciated.</a:t>
            </a:r>
          </a:p>
          <a:p>
            <a:pPr algn="ctr">
              <a:lnSpc>
                <a:spcPct val="90000"/>
              </a:lnSpc>
              <a:spcAft>
                <a:spcPts val="612"/>
              </a:spcAft>
            </a:pPr>
            <a:endParaRPr lang="en-US" sz="4080" baseline="0" dirty="0">
              <a:gradFill>
                <a:gsLst>
                  <a:gs pos="2917">
                    <a:schemeClr val="tx1"/>
                  </a:gs>
                  <a:gs pos="30000">
                    <a:schemeClr val="tx1"/>
                  </a:gs>
                </a:gsLst>
                <a:lin ang="5400000" scaled="0"/>
              </a:gradFill>
              <a:latin typeface="+mj-lt"/>
            </a:endParaRPr>
          </a:p>
          <a:p>
            <a:pPr algn="ctr">
              <a:lnSpc>
                <a:spcPct val="90000"/>
              </a:lnSpc>
              <a:spcAft>
                <a:spcPts val="612"/>
              </a:spcAft>
            </a:pPr>
            <a:r>
              <a:rPr lang="en-US" sz="4080" baseline="0" dirty="0">
                <a:gradFill>
                  <a:gsLst>
                    <a:gs pos="2917">
                      <a:schemeClr val="tx1"/>
                    </a:gs>
                    <a:gs pos="30000">
                      <a:schemeClr val="tx1"/>
                    </a:gs>
                  </a:gsLst>
                  <a:lin ang="5400000" scaled="0"/>
                </a:gradFill>
                <a:latin typeface="+mj-lt"/>
              </a:rPr>
              <a:t>Please rate this session at the end of the day at the URL below.</a:t>
            </a:r>
            <a:endParaRPr lang="en-US" sz="4080" dirty="0">
              <a:gradFill>
                <a:gsLst>
                  <a:gs pos="2917">
                    <a:schemeClr val="tx1"/>
                  </a:gs>
                  <a:gs pos="30000">
                    <a:schemeClr val="tx1"/>
                  </a:gs>
                </a:gsLst>
                <a:lin ang="5400000" scaled="0"/>
              </a:gradFill>
              <a:latin typeface="+mj-lt"/>
            </a:endParaRPr>
          </a:p>
        </p:txBody>
      </p:sp>
      <p:sp>
        <p:nvSpPr>
          <p:cNvPr id="4" name="Text Placeholder 3"/>
          <p:cNvSpPr>
            <a:spLocks noGrp="1"/>
          </p:cNvSpPr>
          <p:nvPr>
            <p:ph type="body" sz="quarter" idx="10" hasCustomPrompt="1"/>
          </p:nvPr>
        </p:nvSpPr>
        <p:spPr>
          <a:xfrm>
            <a:off x="274321" y="4977690"/>
            <a:ext cx="11773300" cy="1120636"/>
          </a:xfrm>
        </p:spPr>
        <p:txBody>
          <a:bodyPr/>
          <a:lstStyle>
            <a:lvl1pPr marL="0" indent="0" algn="ctr">
              <a:buNone/>
              <a:defRPr sz="6731" i="0">
                <a:latin typeface="+mn-lt"/>
              </a:defRPr>
            </a:lvl1pPr>
            <a:lvl2pPr marL="342834" indent="0">
              <a:buNone/>
              <a:defRPr/>
            </a:lvl2pPr>
            <a:lvl3pPr marL="571390" indent="0">
              <a:buNone/>
              <a:defRPr/>
            </a:lvl3pPr>
            <a:lvl4pPr marL="799946" indent="0">
              <a:buNone/>
              <a:defRPr/>
            </a:lvl4pPr>
            <a:lvl5pPr marL="1028503" indent="0">
              <a:buNone/>
              <a:defRPr/>
            </a:lvl5pPr>
          </a:lstStyle>
          <a:p>
            <a:pPr lvl="0"/>
            <a:r>
              <a:rPr lang="en-US" dirty="0"/>
              <a:t>Click to edit survey URL</a:t>
            </a:r>
          </a:p>
        </p:txBody>
      </p:sp>
      <p:sp>
        <p:nvSpPr>
          <p:cNvPr id="5" name="TextBox 4"/>
          <p:cNvSpPr txBox="1"/>
          <p:nvPr/>
        </p:nvSpPr>
        <p:spPr>
          <a:xfrm>
            <a:off x="274319" y="212685"/>
            <a:ext cx="11773301" cy="1252148"/>
          </a:xfrm>
          <a:prstGeom prst="rect">
            <a:avLst/>
          </a:prstGeom>
          <a:noFill/>
        </p:spPr>
        <p:txBody>
          <a:bodyPr wrap="square" lIns="186521" tIns="149217" rIns="186521" bIns="149217" rtlCol="0">
            <a:spAutoFit/>
          </a:bodyPr>
          <a:lstStyle/>
          <a:p>
            <a:pPr algn="ctr">
              <a:lnSpc>
                <a:spcPct val="90000"/>
              </a:lnSpc>
              <a:spcAft>
                <a:spcPts val="612"/>
              </a:spcAft>
            </a:pPr>
            <a:r>
              <a:rPr lang="en-US" sz="6731" dirty="0">
                <a:gradFill>
                  <a:gsLst>
                    <a:gs pos="2917">
                      <a:schemeClr val="tx1"/>
                    </a:gs>
                    <a:gs pos="30000">
                      <a:schemeClr val="tx1"/>
                    </a:gs>
                  </a:gsLst>
                  <a:lin ang="5400000" scaled="0"/>
                </a:gradFill>
                <a:latin typeface="+mj-lt"/>
              </a:rPr>
              <a:t>Thank You!</a:t>
            </a:r>
          </a:p>
        </p:txBody>
      </p:sp>
    </p:spTree>
    <p:extLst>
      <p:ext uri="{BB962C8B-B14F-4D97-AF65-F5344CB8AC3E}">
        <p14:creationId xmlns:p14="http://schemas.microsoft.com/office/powerpoint/2010/main" val="1798660038"/>
      </p:ext>
    </p:extLst>
  </p:cSld>
  <p:clrMapOvr>
    <a:masterClrMapping/>
  </p:clrMapOvr>
  <p:transition>
    <p:fade/>
  </p:transition>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574B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1" y="296898"/>
            <a:ext cx="11773301"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1" y="1501959"/>
            <a:ext cx="11772981" cy="2825132"/>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p:cNvPicPr>
            <a:picLocks noChangeAspect="1"/>
          </p:cNvPicPr>
          <p:nvPr/>
        </p:nvPicPr>
        <p:blipFill>
          <a:blip r:embed="rId12" cstate="screen">
            <a:extLst>
              <a:ext uri="{28A0092B-C50C-407E-A947-70E740481C1C}">
                <a14:useLocalDpi xmlns:a14="http://schemas.microsoft.com/office/drawing/2010/main" val="0"/>
              </a:ext>
            </a:extLst>
          </a:blip>
          <a:stretch>
            <a:fillRect/>
          </a:stretch>
        </p:blipFill>
        <p:spPr bwMode="invGray">
          <a:xfrm>
            <a:off x="11006409" y="6630300"/>
            <a:ext cx="1303291" cy="285582"/>
          </a:xfrm>
          <a:prstGeom prst="rect">
            <a:avLst/>
          </a:prstGeom>
        </p:spPr>
      </p:pic>
    </p:spTree>
    <p:extLst>
      <p:ext uri="{BB962C8B-B14F-4D97-AF65-F5344CB8AC3E}">
        <p14:creationId xmlns:p14="http://schemas.microsoft.com/office/powerpoint/2010/main" val="2945210074"/>
      </p:ext>
    </p:extLst>
  </p:cSld>
  <p:clrMap bg1="dk1" tx1="lt1" bg2="dk2" tx2="lt2" accent1="accent1" accent2="accent2" accent3="accent3" accent4="accent4" accent5="accent5" accent6="accent6" hlink="hlink" folHlink="folHlink"/>
  <p:sldLayoutIdLst>
    <p:sldLayoutId id="2147484746" r:id="rId1"/>
    <p:sldLayoutId id="2147484747" r:id="rId2"/>
    <p:sldLayoutId id="2147484748" r:id="rId3"/>
    <p:sldLayoutId id="2147484749" r:id="rId4"/>
    <p:sldLayoutId id="2147484751" r:id="rId5"/>
    <p:sldLayoutId id="2147484752" r:id="rId6"/>
    <p:sldLayoutId id="2147484753" r:id="rId7"/>
    <p:sldLayoutId id="2147484754" r:id="rId8"/>
    <p:sldLayoutId id="2147484755" r:id="rId9"/>
    <p:sldLayoutId id="2147484756" r:id="rId10"/>
  </p:sldLayoutIdLst>
  <p:transition>
    <p:fade/>
  </p:transition>
  <p:hf sldNum="0" hdr="0" dt="0"/>
  <p:txStyles>
    <p:titleStyle>
      <a:lvl1pPr algn="l" defTabSz="932563" rtl="0" eaLnBrk="1" latinLnBrk="0" hangingPunct="1">
        <a:lnSpc>
          <a:spcPct val="90000"/>
        </a:lnSpc>
        <a:spcBef>
          <a:spcPct val="0"/>
        </a:spcBef>
        <a:buNone/>
        <a:defRPr lang="en-US" sz="5399" b="0" kern="1200" cap="none" spc="-102"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4080" kern="1200" spc="0" baseline="0">
          <a:gradFill>
            <a:gsLst>
              <a:gs pos="1250">
                <a:schemeClr val="tx1"/>
              </a:gs>
              <a:gs pos="100000">
                <a:schemeClr val="tx1"/>
              </a:gs>
            </a:gsLst>
            <a:lin ang="5400000" scaled="0"/>
          </a:gradFill>
          <a:latin typeface="+mj-lt"/>
          <a:ea typeface="+mn-ea"/>
          <a:cs typeface="Segoe UI" panose="020B0502040204020203" pitchFamily="34" charset="0"/>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3672" kern="1200" spc="0" baseline="0">
          <a:gradFill>
            <a:gsLst>
              <a:gs pos="1250">
                <a:schemeClr val="tx1"/>
              </a:gs>
              <a:gs pos="100000">
                <a:schemeClr val="tx1"/>
              </a:gs>
            </a:gsLst>
            <a:lin ang="5400000" scaled="0"/>
          </a:gradFill>
          <a:latin typeface="+mj-lt"/>
          <a:ea typeface="+mn-ea"/>
          <a:cs typeface="Segoe UI" panose="020B0502040204020203" pitchFamily="34" charset="0"/>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3264" kern="1200" spc="0" baseline="0">
          <a:gradFill>
            <a:gsLst>
              <a:gs pos="1250">
                <a:schemeClr val="tx1"/>
              </a:gs>
              <a:gs pos="100000">
                <a:schemeClr val="tx1"/>
              </a:gs>
            </a:gsLst>
            <a:lin ang="5400000" scaled="0"/>
          </a:gradFill>
          <a:latin typeface="+mj-lt"/>
          <a:ea typeface="+mn-ea"/>
          <a:cs typeface="Segoe UI" panose="020B0502040204020203" pitchFamily="34" charset="0"/>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856" kern="1200" spc="0" baseline="0">
          <a:gradFill>
            <a:gsLst>
              <a:gs pos="1250">
                <a:schemeClr val="tx1"/>
              </a:gs>
              <a:gs pos="100000">
                <a:schemeClr val="tx1"/>
              </a:gs>
            </a:gsLst>
            <a:lin ang="5400000" scaled="0"/>
          </a:gradFill>
          <a:latin typeface="+mj-lt"/>
          <a:ea typeface="+mn-ea"/>
          <a:cs typeface="Segoe UI" panose="020B0502040204020203" pitchFamily="34" charset="0"/>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448" kern="1200" spc="0" baseline="0">
          <a:gradFill>
            <a:gsLst>
              <a:gs pos="1250">
                <a:schemeClr val="tx1"/>
              </a:gs>
              <a:gs pos="100000">
                <a:schemeClr val="tx1"/>
              </a:gs>
            </a:gsLst>
            <a:lin ang="5400000" scaled="0"/>
          </a:gradFill>
          <a:latin typeface="+mj-lt"/>
          <a:ea typeface="+mn-ea"/>
          <a:cs typeface="Segoe UI" panose="020B0502040204020203" pitchFamily="34" charset="0"/>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Continuous Deployment</a:t>
            </a:r>
            <a:endParaRPr lang="en-US" dirty="0"/>
          </a:p>
        </p:txBody>
      </p:sp>
      <p:sp>
        <p:nvSpPr>
          <p:cNvPr id="4" name="Text Placeholder 3"/>
          <p:cNvSpPr>
            <a:spLocks noGrp="1"/>
          </p:cNvSpPr>
          <p:nvPr>
            <p:ph type="body" sz="quarter" idx="11"/>
          </p:nvPr>
        </p:nvSpPr>
        <p:spPr/>
        <p:txBody>
          <a:bodyPr/>
          <a:lstStyle/>
          <a:p>
            <a:r>
              <a:rPr lang="en-US"/>
              <a:t>Instructor: Wasim Bloch</a:t>
            </a:r>
            <a:endParaRPr lang="en-US" dirty="0"/>
          </a:p>
        </p:txBody>
      </p:sp>
      <p:sp>
        <p:nvSpPr>
          <p:cNvPr id="8" name="Text Placeholder 7"/>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2159014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Deployment slots/VIP swap</a:t>
            </a:r>
            <a:endParaRPr lang="en-US" dirty="0"/>
          </a:p>
        </p:txBody>
      </p:sp>
      <p:sp>
        <p:nvSpPr>
          <p:cNvPr id="2" name="Text Placeholder 1"/>
          <p:cNvSpPr>
            <a:spLocks noGrp="1"/>
          </p:cNvSpPr>
          <p:nvPr>
            <p:ph sz="quarter" idx="10"/>
          </p:nvPr>
        </p:nvSpPr>
        <p:spPr/>
        <p:txBody>
          <a:bodyPr/>
          <a:lstStyle/>
          <a:p>
            <a:r>
              <a:rPr lang="en-US"/>
              <a:t>Swaps staged deployments</a:t>
            </a:r>
          </a:p>
          <a:p>
            <a:r>
              <a:rPr lang="en-US"/>
              <a:t>Called a Virtual IP or VIP swap as it swaps the addresses of two deployments</a:t>
            </a:r>
          </a:p>
          <a:p>
            <a:r>
              <a:rPr lang="en-US"/>
              <a:t>No downtime during VIP swap</a:t>
            </a:r>
          </a:p>
          <a:p>
            <a:r>
              <a:rPr lang="en-US"/>
              <a:t>	Sites are warmed up behind the scenes prior to swap</a:t>
            </a:r>
            <a:endParaRPr lang="en-US" dirty="0"/>
          </a:p>
        </p:txBody>
      </p:sp>
    </p:spTree>
    <p:extLst>
      <p:ext uri="{BB962C8B-B14F-4D97-AF65-F5344CB8AC3E}">
        <p14:creationId xmlns:p14="http://schemas.microsoft.com/office/powerpoint/2010/main" val="313421294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Continuous deployment with Azure</a:t>
            </a:r>
          </a:p>
        </p:txBody>
      </p:sp>
    </p:spTree>
    <p:extLst>
      <p:ext uri="{BB962C8B-B14F-4D97-AF65-F5344CB8AC3E}">
        <p14:creationId xmlns:p14="http://schemas.microsoft.com/office/powerpoint/2010/main" val="50778655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Module review</a:t>
            </a:r>
            <a:endParaRPr lang="en-US" dirty="0"/>
          </a:p>
        </p:txBody>
      </p:sp>
      <p:sp>
        <p:nvSpPr>
          <p:cNvPr id="3" name="Content Placeholder 2"/>
          <p:cNvSpPr>
            <a:spLocks noGrp="1"/>
          </p:cNvSpPr>
          <p:nvPr>
            <p:ph sz="quarter" idx="10"/>
          </p:nvPr>
        </p:nvSpPr>
        <p:spPr>
          <a:xfrm>
            <a:off x="273668" y="1426235"/>
            <a:ext cx="11773954" cy="4008405"/>
          </a:xfrm>
        </p:spPr>
        <p:txBody>
          <a:bodyPr/>
          <a:lstStyle/>
          <a:p>
            <a:pPr marL="0" indent="0">
              <a:buNone/>
            </a:pPr>
            <a:r>
              <a:rPr lang="en-GB" dirty="0"/>
              <a:t>In this module, you learned how to:</a:t>
            </a:r>
          </a:p>
          <a:p>
            <a:endParaRPr lang="en-GB" dirty="0"/>
          </a:p>
          <a:p>
            <a:r>
              <a:rPr lang="en-GB" dirty="0"/>
              <a:t>Implement common use cases for continuous deployment on Microsoft Azure.</a:t>
            </a:r>
          </a:p>
          <a:p>
            <a:endParaRPr lang="en-GB" dirty="0"/>
          </a:p>
          <a:p>
            <a:pPr lvl="1"/>
            <a:endParaRPr lang="en-GB" dirty="0"/>
          </a:p>
        </p:txBody>
      </p:sp>
    </p:spTree>
    <p:extLst>
      <p:ext uri="{BB962C8B-B14F-4D97-AF65-F5344CB8AC3E}">
        <p14:creationId xmlns:p14="http://schemas.microsoft.com/office/powerpoint/2010/main" val="23786026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73428110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73740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Objectives</a:t>
            </a:r>
            <a:endParaRPr lang="en-US" dirty="0"/>
          </a:p>
        </p:txBody>
      </p:sp>
      <p:sp>
        <p:nvSpPr>
          <p:cNvPr id="3" name="Content Placeholder 2"/>
          <p:cNvSpPr>
            <a:spLocks noGrp="1"/>
          </p:cNvSpPr>
          <p:nvPr>
            <p:ph sz="quarter" idx="10"/>
          </p:nvPr>
        </p:nvSpPr>
        <p:spPr>
          <a:xfrm>
            <a:off x="273668" y="1426235"/>
            <a:ext cx="11773954" cy="2696123"/>
          </a:xfrm>
        </p:spPr>
        <p:txBody>
          <a:bodyPr/>
          <a:lstStyle/>
          <a:p>
            <a:pPr marL="0" indent="0">
              <a:buNone/>
            </a:pPr>
            <a:r>
              <a:rPr lang="en-GB" dirty="0"/>
              <a:t>After completing this module, you will be able to:</a:t>
            </a:r>
          </a:p>
          <a:p>
            <a:endParaRPr lang="en-GB" dirty="0"/>
          </a:p>
          <a:p>
            <a:r>
              <a:rPr lang="en-GB" dirty="0"/>
              <a:t>Implement common use cases for continuous deployment on Microsoft Azure.</a:t>
            </a:r>
          </a:p>
        </p:txBody>
      </p:sp>
    </p:spTree>
    <p:extLst>
      <p:ext uri="{BB962C8B-B14F-4D97-AF65-F5344CB8AC3E}">
        <p14:creationId xmlns:p14="http://schemas.microsoft.com/office/powerpoint/2010/main" val="27629018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Agenda</a:t>
            </a:r>
            <a:endParaRPr lang="en-US" dirty="0"/>
          </a:p>
        </p:txBody>
      </p:sp>
      <p:sp>
        <p:nvSpPr>
          <p:cNvPr id="2" name="Text Placeholder 1"/>
          <p:cNvSpPr>
            <a:spLocks noGrp="1"/>
          </p:cNvSpPr>
          <p:nvPr>
            <p:ph sz="quarter" idx="10"/>
          </p:nvPr>
        </p:nvSpPr>
        <p:spPr/>
        <p:txBody>
          <a:bodyPr/>
          <a:lstStyle/>
          <a:p>
            <a:r>
              <a:rPr lang="en-US"/>
              <a:t>Why continuous deployment?</a:t>
            </a:r>
          </a:p>
          <a:p>
            <a:r>
              <a:rPr lang="en-US"/>
              <a:t>Continuous delivery versus deployment </a:t>
            </a:r>
          </a:p>
          <a:p>
            <a:r>
              <a:rPr lang="en-US"/>
              <a:t>Package management and dependencies</a:t>
            </a:r>
          </a:p>
          <a:p>
            <a:r>
              <a:rPr lang="en-US"/>
              <a:t>Site slots</a:t>
            </a:r>
          </a:p>
          <a:p>
            <a:r>
              <a:rPr lang="en-US"/>
              <a:t>Demo</a:t>
            </a:r>
          </a:p>
          <a:p>
            <a:r>
              <a:rPr lang="en-US"/>
              <a:t>Summary and next steps</a:t>
            </a:r>
            <a:endParaRPr lang="en-US" dirty="0"/>
          </a:p>
        </p:txBody>
      </p:sp>
    </p:spTree>
    <p:extLst>
      <p:ext uri="{BB962C8B-B14F-4D97-AF65-F5344CB8AC3E}">
        <p14:creationId xmlns:p14="http://schemas.microsoft.com/office/powerpoint/2010/main" val="46843482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Why continuous deployment?</a:t>
            </a:r>
            <a:endParaRPr lang="en-US" dirty="0"/>
          </a:p>
        </p:txBody>
      </p:sp>
      <p:sp>
        <p:nvSpPr>
          <p:cNvPr id="10" name="Rectangle 9"/>
          <p:cNvSpPr/>
          <p:nvPr/>
        </p:nvSpPr>
        <p:spPr bwMode="auto">
          <a:xfrm>
            <a:off x="481374" y="1393802"/>
            <a:ext cx="187046" cy="190234"/>
          </a:xfrm>
          <a:prstGeom prst="rect">
            <a:avLst/>
          </a:prstGeom>
          <a:noFill/>
          <a:ln w="3175" cap="flat" cmpd="sng" algn="ctr">
            <a:solidFill>
              <a:srgbClr val="505050"/>
            </a:solidFill>
            <a:prstDash val="solid"/>
            <a:headEnd type="none" w="med" len="med"/>
            <a:tailEnd type="none" w="med" len="med"/>
          </a:ln>
          <a:effectLst/>
        </p:spPr>
        <p:txBody>
          <a:bodyPr rot="0" spcFirstLastPara="0" vertOverflow="overflow" horzOverflow="overflow" vert="horz" wrap="square" lIns="47572" tIns="47572" rIns="47572" bIns="47572" numCol="1" spcCol="0" rtlCol="0" fromWordArt="0" anchor="ctr" anchorCtr="0" forceAA="0" compatLnSpc="1">
            <a:prstTxWarp prst="textNoShape">
              <a:avLst/>
            </a:prstTxWarp>
            <a:noAutofit/>
          </a:bodyPr>
          <a:lstStyle/>
          <a:p>
            <a:pPr algn="ctr" defTabSz="951121" fontAlgn="base">
              <a:spcBef>
                <a:spcPct val="0"/>
              </a:spcBef>
              <a:spcAft>
                <a:spcPct val="0"/>
              </a:spcAft>
              <a:defRPr/>
            </a:pPr>
            <a:endParaRPr lang="en-US"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 name="Rectangle 10"/>
          <p:cNvSpPr/>
          <p:nvPr/>
        </p:nvSpPr>
        <p:spPr bwMode="auto">
          <a:xfrm>
            <a:off x="481374" y="1390810"/>
            <a:ext cx="2751570" cy="303096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86538" tIns="149230" rIns="186538" bIns="149230" numCol="1" spcCol="0" rtlCol="0" fromWordArt="0" anchor="t" anchorCtr="0" forceAA="0" compatLnSpc="1">
            <a:prstTxWarp prst="textNoShape">
              <a:avLst/>
            </a:prstTxWarp>
            <a:noAutofit/>
          </a:bodyPr>
          <a:lstStyle/>
          <a:p>
            <a:pPr defTabSz="951121" fontAlgn="base">
              <a:spcBef>
                <a:spcPct val="0"/>
              </a:spcBef>
              <a:spcAft>
                <a:spcPct val="0"/>
              </a:spcAft>
              <a:defRPr/>
            </a:pPr>
            <a:r>
              <a:rPr lang="en-US" kern="0" dirty="0">
                <a:gradFill>
                  <a:gsLst>
                    <a:gs pos="0">
                      <a:srgbClr val="FFFFFF"/>
                    </a:gs>
                    <a:gs pos="100000">
                      <a:srgbClr val="FFFFFF"/>
                    </a:gs>
                  </a:gsLst>
                  <a:lin ang="5400000" scaled="0"/>
                </a:gradFill>
                <a:latin typeface="Segoe UI"/>
                <a:ea typeface="Segoe UI" pitchFamily="34" charset="0"/>
                <a:cs typeface="Segoe UI" pitchFamily="34" charset="0"/>
              </a:rPr>
              <a:t>Reduced cost, time and risk</a:t>
            </a:r>
            <a:endParaRPr lang="en-US" kern="0" dirty="0">
              <a:latin typeface="Segoe UI"/>
              <a:ea typeface="Segoe UI" pitchFamily="34" charset="0"/>
              <a:cs typeface="Segoe UI" pitchFamily="34" charset="0"/>
            </a:endParaRPr>
          </a:p>
          <a:p>
            <a:pPr marL="291465" indent="-291465" defTabSz="951121" fontAlgn="base">
              <a:spcBef>
                <a:spcPct val="0"/>
              </a:spcBef>
              <a:spcAft>
                <a:spcPct val="0"/>
              </a:spcAft>
              <a:buFontTx/>
              <a:buChar char="-"/>
              <a:defRPr/>
            </a:pPr>
            <a:r>
              <a:rPr lang="en-US" kern="0" dirty="0">
                <a:gradFill>
                  <a:gsLst>
                    <a:gs pos="0">
                      <a:srgbClr val="FFFFFF"/>
                    </a:gs>
                    <a:gs pos="100000">
                      <a:srgbClr val="FFFFFF"/>
                    </a:gs>
                  </a:gsLst>
                  <a:lin ang="5400000" scaled="0"/>
                </a:gradFill>
                <a:latin typeface="Segoe UI"/>
                <a:ea typeface="Segoe UI" pitchFamily="34" charset="0"/>
                <a:cs typeface="Segoe UI" pitchFamily="34" charset="0"/>
              </a:rPr>
              <a:t>Rapid delivery of incremental changes</a:t>
            </a:r>
            <a:endParaRPr lang="en-US" kern="0" dirty="0">
              <a:latin typeface="Segoe UI"/>
              <a:ea typeface="Segoe UI" pitchFamily="34" charset="0"/>
              <a:cs typeface="Segoe UI" pitchFamily="34" charset="0"/>
            </a:endParaRPr>
          </a:p>
          <a:p>
            <a:pPr marL="291465" indent="-291465" defTabSz="951121" fontAlgn="base">
              <a:spcBef>
                <a:spcPct val="0"/>
              </a:spcBef>
              <a:spcAft>
                <a:spcPct val="0"/>
              </a:spcAft>
              <a:buFontTx/>
              <a:buChar char="-"/>
              <a:defRPr/>
            </a:pPr>
            <a:r>
              <a:rPr lang="en-US" kern="0" dirty="0">
                <a:gradFill>
                  <a:gsLst>
                    <a:gs pos="0">
                      <a:srgbClr val="FFFFFF"/>
                    </a:gs>
                    <a:gs pos="100000">
                      <a:srgbClr val="FFFFFF"/>
                    </a:gs>
                  </a:gsLst>
                  <a:lin ang="5400000" scaled="0"/>
                </a:gradFill>
                <a:latin typeface="Segoe UI"/>
                <a:ea typeface="Segoe UI" pitchFamily="34" charset="0"/>
                <a:cs typeface="Segoe UI" pitchFamily="34" charset="0"/>
              </a:rPr>
              <a:t>Improved business competency</a:t>
            </a:r>
            <a:endParaRPr lang="en-US" kern="0" dirty="0">
              <a:latin typeface="Segoe UI"/>
              <a:ea typeface="Segoe UI" pitchFamily="34" charset="0"/>
              <a:cs typeface="Segoe UI" pitchFamily="34" charset="0"/>
            </a:endParaRPr>
          </a:p>
          <a:p>
            <a:pPr marL="291465" indent="-291465" defTabSz="951121" fontAlgn="base">
              <a:spcBef>
                <a:spcPct val="0"/>
              </a:spcBef>
              <a:spcAft>
                <a:spcPct val="0"/>
              </a:spcAft>
              <a:buFontTx/>
              <a:buChar char="-"/>
              <a:defRPr/>
            </a:pPr>
            <a:r>
              <a:rPr lang="en-US" kern="0" dirty="0">
                <a:gradFill>
                  <a:gsLst>
                    <a:gs pos="0">
                      <a:srgbClr val="FFFFFF"/>
                    </a:gs>
                    <a:gs pos="100000">
                      <a:srgbClr val="FFFFFF"/>
                    </a:gs>
                  </a:gsLst>
                  <a:lin ang="5400000" scaled="0"/>
                </a:gradFill>
                <a:latin typeface="Segoe UI"/>
                <a:ea typeface="Segoe UI" pitchFamily="34" charset="0"/>
                <a:cs typeface="Segoe UI" pitchFamily="34" charset="0"/>
              </a:rPr>
              <a:t>Testing is not a phase</a:t>
            </a:r>
            <a:endParaRPr lang="en-US" kern="0" dirty="0">
              <a:latin typeface="Segoe UI"/>
              <a:ea typeface="Segoe UI" pitchFamily="34" charset="0"/>
              <a:cs typeface="Segoe UI" pitchFamily="34" charset="0"/>
            </a:endParaRPr>
          </a:p>
          <a:p>
            <a:pPr marL="291465" indent="-291465" defTabSz="951121" fontAlgn="base">
              <a:spcBef>
                <a:spcPct val="0"/>
              </a:spcBef>
              <a:spcAft>
                <a:spcPct val="0"/>
              </a:spcAft>
              <a:buFontTx/>
              <a:buChar char="-"/>
              <a:defRPr/>
            </a:pPr>
            <a:endParaRPr lang="en-US" kern="0" dirty="0">
              <a:latin typeface="Segoe UI"/>
              <a:ea typeface="Segoe UI" pitchFamily="34" charset="0"/>
              <a:cs typeface="Segoe UI" pitchFamily="34" charset="0"/>
            </a:endParaRPr>
          </a:p>
          <a:p>
            <a:pPr marL="291465" indent="-291465" defTabSz="951121" fontAlgn="base">
              <a:spcBef>
                <a:spcPct val="0"/>
              </a:spcBef>
              <a:spcAft>
                <a:spcPct val="0"/>
              </a:spcAft>
              <a:buFontTx/>
              <a:buChar char="-"/>
              <a:defRPr/>
            </a:pPr>
            <a:endParaRPr lang="en-US" kern="0" dirty="0">
              <a:latin typeface="Segoe UI"/>
              <a:ea typeface="Segoe UI" pitchFamily="34" charset="0"/>
              <a:cs typeface="Segoe UI" pitchFamily="34" charset="0"/>
            </a:endParaRPr>
          </a:p>
          <a:p>
            <a:pPr marL="291465" indent="-291465" defTabSz="951121" fontAlgn="base">
              <a:spcBef>
                <a:spcPct val="0"/>
              </a:spcBef>
              <a:spcAft>
                <a:spcPct val="0"/>
              </a:spcAft>
              <a:buFontTx/>
              <a:buChar char="-"/>
              <a:defRPr/>
            </a:pPr>
            <a:endParaRPr lang="en-US" kern="0" dirty="0">
              <a:latin typeface="Segoe UI"/>
              <a:ea typeface="Segoe UI" pitchFamily="34" charset="0"/>
              <a:cs typeface="Segoe UI" pitchFamily="34" charset="0"/>
            </a:endParaRPr>
          </a:p>
          <a:p>
            <a:pPr marL="291465" indent="-291465" defTabSz="951121" fontAlgn="base">
              <a:spcBef>
                <a:spcPct val="0"/>
              </a:spcBef>
              <a:spcAft>
                <a:spcPct val="0"/>
              </a:spcAft>
              <a:buFontTx/>
              <a:buChar char="-"/>
              <a:defRPr/>
            </a:pPr>
            <a:endParaRPr lang="en-US" kern="0" dirty="0">
              <a:latin typeface="Segoe UI"/>
              <a:ea typeface="Segoe UI" pitchFamily="34" charset="0"/>
              <a:cs typeface="Segoe UI" pitchFamily="34" charset="0"/>
            </a:endParaRPr>
          </a:p>
          <a:p>
            <a:pPr defTabSz="951121" fontAlgn="base">
              <a:lnSpc>
                <a:spcPct val="90000"/>
              </a:lnSpc>
              <a:spcBef>
                <a:spcPct val="0"/>
              </a:spcBef>
              <a:spcAft>
                <a:spcPct val="0"/>
              </a:spcAft>
              <a:defRPr/>
            </a:pPr>
            <a:endParaRPr lang="en-US" kern="0" dirty="0">
              <a:latin typeface="Segoe UI"/>
              <a:ea typeface="Segoe UI" pitchFamily="34" charset="0"/>
              <a:cs typeface="Segoe UI" pitchFamily="34" charset="0"/>
            </a:endParaRPr>
          </a:p>
        </p:txBody>
      </p:sp>
      <p:sp>
        <p:nvSpPr>
          <p:cNvPr id="12" name="Rectangle 11"/>
          <p:cNvSpPr/>
          <p:nvPr/>
        </p:nvSpPr>
        <p:spPr bwMode="auto">
          <a:xfrm>
            <a:off x="3279333" y="1390810"/>
            <a:ext cx="2751570" cy="3030960"/>
          </a:xfrm>
          <a:prstGeom prst="rect">
            <a:avLst/>
          </a:prstGeom>
          <a:solidFill>
            <a:schemeClr val="accent2"/>
          </a:solidFill>
          <a:ln w="9525" cap="flat" cmpd="sng" algn="ctr">
            <a:noFill/>
            <a:prstDash val="solid"/>
            <a:headEnd type="none" w="med" len="med"/>
            <a:tailEnd type="none" w="med" len="med"/>
          </a:ln>
          <a:effectLst/>
        </p:spPr>
        <p:txBody>
          <a:bodyPr rot="0" spcFirstLastPara="0" vertOverflow="overflow" horzOverflow="overflow" vert="horz" wrap="square" lIns="186538" tIns="149230" rIns="186538" bIns="149230" numCol="1" spcCol="0" rtlCol="0" fromWordArt="0" anchor="t" anchorCtr="0" forceAA="0" compatLnSpc="1">
            <a:prstTxWarp prst="textNoShape">
              <a:avLst/>
            </a:prstTxWarp>
            <a:noAutofit/>
          </a:bodyPr>
          <a:lstStyle/>
          <a:p>
            <a:pPr defTabSz="951121" fontAlgn="base">
              <a:spcBef>
                <a:spcPct val="0"/>
              </a:spcBef>
              <a:spcAft>
                <a:spcPct val="0"/>
              </a:spcAft>
              <a:defRPr/>
            </a:pPr>
            <a:r>
              <a:rPr lang="en-US" kern="0" dirty="0">
                <a:gradFill>
                  <a:gsLst>
                    <a:gs pos="0">
                      <a:srgbClr val="FFFFFF"/>
                    </a:gs>
                    <a:gs pos="100000">
                      <a:srgbClr val="FFFFFF"/>
                    </a:gs>
                  </a:gsLst>
                  <a:lin ang="5400000" scaled="0"/>
                </a:gradFill>
                <a:latin typeface="Segoe UI"/>
                <a:ea typeface="Segoe UI" pitchFamily="34" charset="0"/>
                <a:cs typeface="Segoe UI" pitchFamily="34" charset="0"/>
              </a:rPr>
              <a:t>Reduced deployment times</a:t>
            </a:r>
          </a:p>
          <a:p>
            <a:pPr marL="291465" indent="-291465" defTabSz="951121" fontAlgn="base">
              <a:spcBef>
                <a:spcPct val="0"/>
              </a:spcBef>
              <a:spcAft>
                <a:spcPct val="0"/>
              </a:spcAft>
              <a:buFontTx/>
              <a:buChar char="-"/>
              <a:defRPr/>
            </a:pPr>
            <a:r>
              <a:rPr lang="en-US" kern="0" dirty="0">
                <a:gradFill>
                  <a:gsLst>
                    <a:gs pos="0">
                      <a:srgbClr val="FFFFFF"/>
                    </a:gs>
                    <a:gs pos="100000">
                      <a:srgbClr val="FFFFFF"/>
                    </a:gs>
                  </a:gsLst>
                  <a:lin ang="5400000" scaled="0"/>
                </a:gradFill>
                <a:latin typeface="Segoe UI"/>
                <a:ea typeface="Segoe UI" pitchFamily="34" charset="0"/>
                <a:cs typeface="Segoe UI" pitchFamily="34" charset="0"/>
              </a:rPr>
              <a:t>Small incremental changes, faster business value</a:t>
            </a:r>
          </a:p>
          <a:p>
            <a:pPr marL="291465" indent="-291465" defTabSz="951121" fontAlgn="base">
              <a:spcBef>
                <a:spcPct val="0"/>
              </a:spcBef>
              <a:spcAft>
                <a:spcPct val="0"/>
              </a:spcAft>
              <a:buFontTx/>
              <a:buChar char="-"/>
              <a:defRPr/>
            </a:pPr>
            <a:r>
              <a:rPr lang="en-US" kern="0" dirty="0">
                <a:gradFill>
                  <a:gsLst>
                    <a:gs pos="0">
                      <a:srgbClr val="FFFFFF"/>
                    </a:gs>
                    <a:gs pos="100000">
                      <a:srgbClr val="FFFFFF"/>
                    </a:gs>
                  </a:gsLst>
                  <a:lin ang="5400000" scaled="0"/>
                </a:gradFill>
                <a:latin typeface="Segoe UI"/>
                <a:ea typeface="Segoe UI" pitchFamily="34" charset="0"/>
                <a:cs typeface="Segoe UI" pitchFamily="34" charset="0"/>
              </a:rPr>
              <a:t>Releasing as frequently as possible</a:t>
            </a:r>
          </a:p>
        </p:txBody>
      </p:sp>
      <p:sp>
        <p:nvSpPr>
          <p:cNvPr id="13" name="Rectangle 12"/>
          <p:cNvSpPr/>
          <p:nvPr/>
        </p:nvSpPr>
        <p:spPr bwMode="auto">
          <a:xfrm>
            <a:off x="8875251" y="1390810"/>
            <a:ext cx="2798207" cy="303096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86538" tIns="149230" rIns="186538" bIns="149230" numCol="1" spcCol="0" rtlCol="0" fromWordArt="0" anchor="t" anchorCtr="0" forceAA="0" compatLnSpc="1">
            <a:prstTxWarp prst="textNoShape">
              <a:avLst/>
            </a:prstTxWarp>
            <a:noAutofit/>
          </a:bodyPr>
          <a:lstStyle/>
          <a:p>
            <a:pPr defTabSz="951121" fontAlgn="base">
              <a:spcBef>
                <a:spcPct val="0"/>
              </a:spcBef>
              <a:spcAft>
                <a:spcPct val="0"/>
              </a:spcAft>
              <a:defRPr/>
            </a:pPr>
            <a:r>
              <a:rPr lang="en-US" kern="0" dirty="0">
                <a:gradFill>
                  <a:gsLst>
                    <a:gs pos="0">
                      <a:srgbClr val="FFFFFF"/>
                    </a:gs>
                    <a:gs pos="100000">
                      <a:srgbClr val="FFFFFF"/>
                    </a:gs>
                  </a:gsLst>
                  <a:lin ang="5400000" scaled="0"/>
                </a:gradFill>
                <a:latin typeface="Segoe UI"/>
                <a:ea typeface="Segoe UI" pitchFamily="34" charset="0"/>
                <a:cs typeface="Segoe UI" pitchFamily="34" charset="0"/>
              </a:rPr>
              <a:t>Repeatable and reliable releases</a:t>
            </a:r>
          </a:p>
          <a:p>
            <a:pPr marL="291465" indent="-291465" defTabSz="951121" fontAlgn="base">
              <a:spcBef>
                <a:spcPct val="0"/>
              </a:spcBef>
              <a:spcAft>
                <a:spcPct val="0"/>
              </a:spcAft>
              <a:buFontTx/>
              <a:buChar char="-"/>
              <a:defRPr/>
            </a:pPr>
            <a:r>
              <a:rPr lang="en-US" kern="0" dirty="0">
                <a:gradFill>
                  <a:gsLst>
                    <a:gs pos="0">
                      <a:srgbClr val="FFFFFF"/>
                    </a:gs>
                    <a:gs pos="100000">
                      <a:srgbClr val="FFFFFF"/>
                    </a:gs>
                  </a:gsLst>
                  <a:lin ang="5400000" scaled="0"/>
                </a:gradFill>
                <a:latin typeface="Segoe UI"/>
                <a:ea typeface="Segoe UI" pitchFamily="34" charset="0"/>
                <a:cs typeface="Segoe UI" pitchFamily="34" charset="0"/>
              </a:rPr>
              <a:t>“Push button” automation</a:t>
            </a:r>
          </a:p>
          <a:p>
            <a:pPr marL="291465" indent="-291465" defTabSz="951121" fontAlgn="base">
              <a:spcBef>
                <a:spcPct val="0"/>
              </a:spcBef>
              <a:spcAft>
                <a:spcPct val="0"/>
              </a:spcAft>
              <a:buFontTx/>
              <a:buChar char="-"/>
              <a:defRPr/>
            </a:pPr>
            <a:r>
              <a:rPr lang="en-US" kern="0" dirty="0">
                <a:gradFill>
                  <a:gsLst>
                    <a:gs pos="0">
                      <a:srgbClr val="FFFFFF"/>
                    </a:gs>
                    <a:gs pos="100000">
                      <a:srgbClr val="FFFFFF"/>
                    </a:gs>
                  </a:gsLst>
                  <a:lin ang="5400000" scaled="0"/>
                </a:gradFill>
                <a:latin typeface="Segoe UI"/>
                <a:ea typeface="Segoe UI" pitchFamily="34" charset="0"/>
                <a:cs typeface="Segoe UI" pitchFamily="34" charset="0"/>
              </a:rPr>
              <a:t>Deployment to any environment</a:t>
            </a:r>
          </a:p>
          <a:p>
            <a:pPr marL="291465" indent="-291465" defTabSz="951121" fontAlgn="base">
              <a:spcBef>
                <a:spcPct val="0"/>
              </a:spcBef>
              <a:spcAft>
                <a:spcPct val="0"/>
              </a:spcAft>
              <a:buFontTx/>
              <a:buChar char="-"/>
              <a:defRPr/>
            </a:pPr>
            <a:r>
              <a:rPr lang="en-US" kern="0" dirty="0">
                <a:gradFill>
                  <a:gsLst>
                    <a:gs pos="0">
                      <a:srgbClr val="FFFFFF"/>
                    </a:gs>
                    <a:gs pos="100000">
                      <a:srgbClr val="FFFFFF"/>
                    </a:gs>
                  </a:gsLst>
                  <a:lin ang="5400000" scaled="0"/>
                </a:gradFill>
                <a:latin typeface="Segoe UI"/>
                <a:ea typeface="Segoe UI" pitchFamily="34" charset="0"/>
                <a:cs typeface="Segoe UI" pitchFamily="34" charset="0"/>
              </a:rPr>
              <a:t>Source control for traceability</a:t>
            </a:r>
          </a:p>
          <a:p>
            <a:pPr marL="291465" indent="-291465" defTabSz="951121" fontAlgn="base">
              <a:spcBef>
                <a:spcPct val="0"/>
              </a:spcBef>
              <a:spcAft>
                <a:spcPct val="0"/>
              </a:spcAft>
              <a:buFontTx/>
              <a:buChar char="-"/>
              <a:defRPr/>
            </a:pPr>
            <a:endParaRPr lang="en-US"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 name="Rectangle 13"/>
          <p:cNvSpPr/>
          <p:nvPr/>
        </p:nvSpPr>
        <p:spPr bwMode="auto">
          <a:xfrm>
            <a:off x="6077292" y="1390810"/>
            <a:ext cx="2751570" cy="303096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86538" tIns="149230" rIns="186538" bIns="149230" numCol="1" spcCol="0" rtlCol="0" fromWordArt="0" anchor="t" anchorCtr="0" forceAA="0" compatLnSpc="1">
            <a:prstTxWarp prst="textNoShape">
              <a:avLst/>
            </a:prstTxWarp>
            <a:noAutofit/>
          </a:bodyPr>
          <a:lstStyle/>
          <a:p>
            <a:pPr defTabSz="951121" fontAlgn="base">
              <a:spcBef>
                <a:spcPct val="0"/>
              </a:spcBef>
              <a:spcAft>
                <a:spcPct val="0"/>
              </a:spcAft>
              <a:defRPr/>
            </a:pPr>
            <a:r>
              <a:rPr lang="en-US" kern="0" dirty="0">
                <a:gradFill>
                  <a:gsLst>
                    <a:gs pos="0">
                      <a:srgbClr val="FFFFFF"/>
                    </a:gs>
                    <a:gs pos="100000">
                      <a:srgbClr val="FFFFFF"/>
                    </a:gs>
                  </a:gsLst>
                  <a:lin ang="5400000" scaled="0"/>
                </a:gradFill>
                <a:latin typeface="Segoe UI"/>
                <a:ea typeface="Segoe UI" pitchFamily="34" charset="0"/>
                <a:cs typeface="Segoe UI" pitchFamily="34" charset="0"/>
              </a:rPr>
              <a:t>Collaboration</a:t>
            </a:r>
          </a:p>
          <a:p>
            <a:pPr marL="291465" indent="-291465" defTabSz="951121" fontAlgn="base">
              <a:spcBef>
                <a:spcPct val="0"/>
              </a:spcBef>
              <a:spcAft>
                <a:spcPct val="0"/>
              </a:spcAft>
              <a:buFontTx/>
              <a:buChar char="-"/>
              <a:defRPr/>
            </a:pPr>
            <a:r>
              <a:rPr lang="en-GB" kern="0" dirty="0">
                <a:gradFill>
                  <a:gsLst>
                    <a:gs pos="0">
                      <a:srgbClr val="FFFFFF"/>
                    </a:gs>
                    <a:gs pos="100000">
                      <a:srgbClr val="FFFFFF"/>
                    </a:gs>
                  </a:gsLst>
                  <a:lin ang="5400000" scaled="0"/>
                </a:gradFill>
                <a:latin typeface="Segoe UI"/>
                <a:ea typeface="Segoe UI" pitchFamily="34" charset="0"/>
                <a:cs typeface="Segoe UI" pitchFamily="34" charset="0"/>
              </a:rPr>
              <a:t>“</a:t>
            </a:r>
            <a:r>
              <a:rPr lang="en-GB" kern="0" dirty="0" err="1">
                <a:gradFill>
                  <a:gsLst>
                    <a:gs pos="0">
                      <a:srgbClr val="FFFFFF"/>
                    </a:gs>
                    <a:gs pos="100000">
                      <a:srgbClr val="FFFFFF"/>
                    </a:gs>
                  </a:gsLst>
                  <a:lin ang="5400000" scaled="0"/>
                </a:gradFill>
                <a:latin typeface="Segoe UI"/>
                <a:ea typeface="Segoe UI" pitchFamily="34" charset="0"/>
                <a:cs typeface="Segoe UI" pitchFamily="34" charset="0"/>
              </a:rPr>
              <a:t>Devops</a:t>
            </a:r>
            <a:r>
              <a:rPr lang="en-GB" kern="0" dirty="0">
                <a:gradFill>
                  <a:gsLst>
                    <a:gs pos="0">
                      <a:srgbClr val="FFFFFF"/>
                    </a:gs>
                    <a:gs pos="100000">
                      <a:srgbClr val="FFFFFF"/>
                    </a:gs>
                  </a:gsLst>
                  <a:lin ang="5400000" scaled="0"/>
                </a:gradFill>
                <a:latin typeface="Segoe UI"/>
                <a:ea typeface="Segoe UI" pitchFamily="34" charset="0"/>
                <a:cs typeface="Segoe UI" pitchFamily="34" charset="0"/>
              </a:rPr>
              <a:t> culture”</a:t>
            </a:r>
          </a:p>
          <a:p>
            <a:pPr marL="291465" indent="-291465" defTabSz="951121" fontAlgn="base">
              <a:spcBef>
                <a:spcPct val="0"/>
              </a:spcBef>
              <a:spcAft>
                <a:spcPct val="0"/>
              </a:spcAft>
              <a:buFontTx/>
              <a:buChar char="-"/>
              <a:defRPr/>
            </a:pPr>
            <a:r>
              <a:rPr lang="en-GB" kern="0" dirty="0">
                <a:gradFill>
                  <a:gsLst>
                    <a:gs pos="0">
                      <a:srgbClr val="FFFFFF"/>
                    </a:gs>
                    <a:gs pos="100000">
                      <a:srgbClr val="FFFFFF"/>
                    </a:gs>
                  </a:gsLst>
                  <a:lin ang="5400000" scaled="0"/>
                </a:gradFill>
                <a:latin typeface="Segoe UI"/>
                <a:ea typeface="Segoe UI" pitchFamily="34" charset="0"/>
                <a:cs typeface="Segoe UI" pitchFamily="34" charset="0"/>
              </a:rPr>
              <a:t>Developers, testers, systems and database administrators, managers.</a:t>
            </a:r>
          </a:p>
          <a:p>
            <a:pPr marL="291465" indent="-291465" defTabSz="951121" fontAlgn="base">
              <a:spcBef>
                <a:spcPct val="0"/>
              </a:spcBef>
              <a:spcAft>
                <a:spcPct val="0"/>
              </a:spcAft>
              <a:buFontTx/>
              <a:buChar char="-"/>
              <a:defRPr/>
            </a:pPr>
            <a:endParaRPr lang="en-GB" kern="0" dirty="0">
              <a:gradFill>
                <a:gsLst>
                  <a:gs pos="0">
                    <a:srgbClr val="FFFFFF"/>
                  </a:gs>
                  <a:gs pos="100000">
                    <a:srgbClr val="FFFFFF"/>
                  </a:gs>
                </a:gsLst>
                <a:lin ang="5400000" scaled="0"/>
              </a:gradFill>
              <a:latin typeface="Segoe UI"/>
              <a:ea typeface="Segoe UI" pitchFamily="34" charset="0"/>
              <a:cs typeface="Segoe UI" pitchFamily="34" charset="0"/>
            </a:endParaRPr>
          </a:p>
          <a:p>
            <a:pPr marL="291465" indent="-291465" defTabSz="951121" fontAlgn="base">
              <a:spcBef>
                <a:spcPct val="0"/>
              </a:spcBef>
              <a:spcAft>
                <a:spcPct val="0"/>
              </a:spcAft>
              <a:buFontTx/>
              <a:buChar char="-"/>
              <a:defRPr/>
            </a:pPr>
            <a:endParaRPr lang="en-US"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5" name="TextBox 14"/>
          <p:cNvSpPr txBox="1"/>
          <p:nvPr/>
        </p:nvSpPr>
        <p:spPr>
          <a:xfrm>
            <a:off x="335281" y="4404095"/>
            <a:ext cx="11192084" cy="696866"/>
          </a:xfrm>
          <a:prstGeom prst="rect">
            <a:avLst/>
          </a:prstGeom>
          <a:noFill/>
        </p:spPr>
        <p:txBody>
          <a:bodyPr wrap="square" lIns="186538" tIns="149230" rIns="186538" bIns="149230" rtlCol="0">
            <a:spAutoFit/>
          </a:bodyPr>
          <a:lstStyle/>
          <a:p>
            <a:pPr defTabSz="932688">
              <a:lnSpc>
                <a:spcPct val="90000"/>
              </a:lnSpc>
              <a:spcAft>
                <a:spcPts val="612"/>
              </a:spcAft>
              <a:defRPr/>
            </a:pPr>
            <a:r>
              <a:rPr lang="en-US" sz="1400" i="1" kern="0" dirty="0">
                <a:solidFill>
                  <a:schemeClr val="tx2"/>
                </a:solidFill>
              </a:rPr>
              <a:t>Humble, J. &amp; Farley. D. (2010) Continuous Delivery: Reliable Software Releases through Build, Test and Automation Deployment, </a:t>
            </a:r>
            <a:br>
              <a:rPr lang="en-US" sz="1400" i="1" kern="0" dirty="0">
                <a:solidFill>
                  <a:schemeClr val="tx2"/>
                </a:solidFill>
              </a:rPr>
            </a:br>
            <a:r>
              <a:rPr lang="en-GB" sz="1400" i="1" kern="0" dirty="0">
                <a:solidFill>
                  <a:schemeClr val="tx2"/>
                </a:solidFill>
              </a:rPr>
              <a:t>Addison-Wesley Professional; 1</a:t>
            </a:r>
            <a:r>
              <a:rPr lang="en-GB" sz="1400" i="1" kern="0" baseline="30000" dirty="0">
                <a:solidFill>
                  <a:schemeClr val="tx2"/>
                </a:solidFill>
              </a:rPr>
              <a:t>st</a:t>
            </a:r>
            <a:r>
              <a:rPr lang="en-GB" sz="1400" i="1" kern="0" dirty="0">
                <a:solidFill>
                  <a:schemeClr val="tx2"/>
                </a:solidFill>
              </a:rPr>
              <a:t> edition (27 July 2010)</a:t>
            </a:r>
            <a:r>
              <a:rPr lang="en-US" sz="1400" i="1" kern="0" dirty="0">
                <a:solidFill>
                  <a:schemeClr val="tx2"/>
                </a:solidFill>
              </a:rPr>
              <a:t>   </a:t>
            </a:r>
          </a:p>
        </p:txBody>
      </p:sp>
    </p:spTree>
    <p:extLst>
      <p:ext uri="{BB962C8B-B14F-4D97-AF65-F5344CB8AC3E}">
        <p14:creationId xmlns:p14="http://schemas.microsoft.com/office/powerpoint/2010/main" val="360269439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883811" y="1444939"/>
            <a:ext cx="10426700" cy="4887442"/>
          </a:xfrm>
          <a:prstGeom prst="rect">
            <a:avLst/>
          </a:prstGeom>
        </p:spPr>
      </p:pic>
      <p:sp>
        <p:nvSpPr>
          <p:cNvPr id="2" name="Title 1"/>
          <p:cNvSpPr>
            <a:spLocks noGrp="1"/>
          </p:cNvSpPr>
          <p:nvPr>
            <p:ph type="title"/>
          </p:nvPr>
        </p:nvSpPr>
        <p:spPr/>
        <p:txBody>
          <a:bodyPr/>
          <a:lstStyle/>
          <a:p>
            <a:r>
              <a:rPr lang="en-US"/>
              <a:t>Continuous delivery versus deployment</a:t>
            </a:r>
            <a:endParaRPr lang="en-US" dirty="0"/>
          </a:p>
        </p:txBody>
      </p:sp>
    </p:spTree>
    <p:extLst>
      <p:ext uri="{BB962C8B-B14F-4D97-AF65-F5344CB8AC3E}">
        <p14:creationId xmlns:p14="http://schemas.microsoft.com/office/powerpoint/2010/main" val="59832988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Continuous Delivery</a:t>
            </a:r>
            <a:endParaRPr lang="en-US" dirty="0"/>
          </a:p>
        </p:txBody>
      </p:sp>
      <p:grpSp>
        <p:nvGrpSpPr>
          <p:cNvPr id="61" name="Group 60"/>
          <p:cNvGrpSpPr/>
          <p:nvPr/>
        </p:nvGrpSpPr>
        <p:grpSpPr>
          <a:xfrm>
            <a:off x="1365929" y="5398836"/>
            <a:ext cx="1978436" cy="1141004"/>
            <a:chOff x="511109" y="5814543"/>
            <a:chExt cx="1041729" cy="600871"/>
          </a:xfrm>
        </p:grpSpPr>
        <p:sp>
          <p:nvSpPr>
            <p:cNvPr id="62" name="Rectangle 154"/>
            <p:cNvSpPr>
              <a:spLocks noChangeArrowheads="1"/>
            </p:cNvSpPr>
            <p:nvPr/>
          </p:nvSpPr>
          <p:spPr bwMode="auto">
            <a:xfrm>
              <a:off x="635204" y="5814543"/>
              <a:ext cx="808238" cy="551887"/>
            </a:xfrm>
            <a:prstGeom prst="rect">
              <a:avLst/>
            </a:prstGeom>
            <a:solidFill>
              <a:schemeClr val="bg2">
                <a:lumMod val="2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defTabSz="951032"/>
              <a:endParaRPr lang="en-US" sz="1900" dirty="0">
                <a:solidFill>
                  <a:srgbClr val="FFFFFF"/>
                </a:solidFill>
              </a:endParaRPr>
            </a:p>
          </p:txBody>
        </p:sp>
        <p:sp>
          <p:nvSpPr>
            <p:cNvPr id="63" name="Rectangle 156"/>
            <p:cNvSpPr>
              <a:spLocks noChangeArrowheads="1"/>
            </p:cNvSpPr>
            <p:nvPr/>
          </p:nvSpPr>
          <p:spPr bwMode="auto">
            <a:xfrm>
              <a:off x="663778" y="5849648"/>
              <a:ext cx="751090" cy="481677"/>
            </a:xfrm>
            <a:prstGeom prst="rect">
              <a:avLst/>
            </a:prstGeom>
            <a:solidFill>
              <a:schemeClr val="tx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defTabSz="951032"/>
              <a:endParaRPr lang="en-US" sz="1900" dirty="0">
                <a:solidFill>
                  <a:srgbClr val="FFFFFF"/>
                </a:solidFill>
              </a:endParaRPr>
            </a:p>
          </p:txBody>
        </p:sp>
        <p:sp>
          <p:nvSpPr>
            <p:cNvPr id="64" name="Freeform 158"/>
            <p:cNvSpPr>
              <a:spLocks/>
            </p:cNvSpPr>
            <p:nvPr/>
          </p:nvSpPr>
          <p:spPr bwMode="auto">
            <a:xfrm>
              <a:off x="511109" y="6374593"/>
              <a:ext cx="1041729" cy="40821"/>
            </a:xfrm>
            <a:custGeom>
              <a:avLst/>
              <a:gdLst>
                <a:gd name="T0" fmla="*/ 0 w 1454"/>
                <a:gd name="T1" fmla="*/ 0 h 57"/>
                <a:gd name="T2" fmla="*/ 0 w 1454"/>
                <a:gd name="T3" fmla="*/ 4 h 57"/>
                <a:gd name="T4" fmla="*/ 53 w 1454"/>
                <a:gd name="T5" fmla="*/ 57 h 57"/>
                <a:gd name="T6" fmla="*/ 1400 w 1454"/>
                <a:gd name="T7" fmla="*/ 57 h 57"/>
                <a:gd name="T8" fmla="*/ 1454 w 1454"/>
                <a:gd name="T9" fmla="*/ 4 h 57"/>
                <a:gd name="T10" fmla="*/ 1454 w 1454"/>
                <a:gd name="T11" fmla="*/ 0 h 57"/>
                <a:gd name="T12" fmla="*/ 0 w 1454"/>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1454" h="57">
                  <a:moveTo>
                    <a:pt x="0" y="0"/>
                  </a:moveTo>
                  <a:cubicBezTo>
                    <a:pt x="0" y="4"/>
                    <a:pt x="0" y="4"/>
                    <a:pt x="0" y="4"/>
                  </a:cubicBezTo>
                  <a:cubicBezTo>
                    <a:pt x="0" y="33"/>
                    <a:pt x="24" y="57"/>
                    <a:pt x="53" y="57"/>
                  </a:cubicBezTo>
                  <a:cubicBezTo>
                    <a:pt x="1400" y="57"/>
                    <a:pt x="1400" y="57"/>
                    <a:pt x="1400" y="57"/>
                  </a:cubicBezTo>
                  <a:cubicBezTo>
                    <a:pt x="1430" y="57"/>
                    <a:pt x="1454" y="33"/>
                    <a:pt x="1454" y="4"/>
                  </a:cubicBezTo>
                  <a:cubicBezTo>
                    <a:pt x="1454" y="0"/>
                    <a:pt x="1454" y="0"/>
                    <a:pt x="1454" y="0"/>
                  </a:cubicBezTo>
                  <a:lnTo>
                    <a:pt x="0" y="0"/>
                  </a:lnTo>
                  <a:close/>
                </a:path>
              </a:pathLst>
            </a:custGeom>
            <a:solidFill>
              <a:schemeClr val="bg2">
                <a:lumMod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51032"/>
              <a:endParaRPr lang="en-US" sz="1900" dirty="0">
                <a:solidFill>
                  <a:srgbClr val="FFFFFF"/>
                </a:solidFill>
              </a:endParaRPr>
            </a:p>
          </p:txBody>
        </p:sp>
      </p:grpSp>
      <p:sp>
        <p:nvSpPr>
          <p:cNvPr id="65" name="Rounded Rectangle 125"/>
          <p:cNvSpPr/>
          <p:nvPr/>
        </p:nvSpPr>
        <p:spPr bwMode="auto">
          <a:xfrm>
            <a:off x="546639" y="1631263"/>
            <a:ext cx="2755281" cy="1624128"/>
          </a:xfrm>
          <a:prstGeom prst="roundRect">
            <a:avLst>
              <a:gd name="adj" fmla="val 5175"/>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85" tIns="149187" rIns="186485" bIns="149187" numCol="1" spcCol="0" rtlCol="0" fromWordArt="0" anchor="t" anchorCtr="0" forceAA="0" compatLnSpc="1">
            <a:prstTxWarp prst="textNoShape">
              <a:avLst/>
            </a:prstTxWarp>
            <a:noAutofit/>
          </a:bodyPr>
          <a:lstStyle/>
          <a:p>
            <a:pPr algn="ctr" defTabSz="950756">
              <a:lnSpc>
                <a:spcPct val="90000"/>
              </a:lnSpc>
            </a:pPr>
            <a:r>
              <a:rPr lang="en-US" sz="1600" dirty="0">
                <a:gradFill>
                  <a:gsLst>
                    <a:gs pos="0">
                      <a:srgbClr val="FFFFFF"/>
                    </a:gs>
                    <a:gs pos="100000">
                      <a:srgbClr val="FFFFFF"/>
                    </a:gs>
                  </a:gsLst>
                  <a:lin ang="5400000" scaled="0"/>
                </a:gradFill>
                <a:ea typeface="Segoe UI" pitchFamily="34" charset="0"/>
                <a:cs typeface="Segoe UI" pitchFamily="34" charset="0"/>
              </a:rPr>
              <a:t>SOURCE and BUILD</a:t>
            </a:r>
          </a:p>
        </p:txBody>
      </p:sp>
      <p:sp>
        <p:nvSpPr>
          <p:cNvPr id="66" name="Rounded Rectangle 6"/>
          <p:cNvSpPr/>
          <p:nvPr/>
        </p:nvSpPr>
        <p:spPr bwMode="auto">
          <a:xfrm>
            <a:off x="4152597" y="1631263"/>
            <a:ext cx="3419453" cy="1624128"/>
          </a:xfrm>
          <a:prstGeom prst="roundRect">
            <a:avLst>
              <a:gd name="adj" fmla="val 5175"/>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85" tIns="149187" rIns="186485" bIns="149187" numCol="1" spcCol="0" rtlCol="0" fromWordArt="0" anchor="t" anchorCtr="0" forceAA="0" compatLnSpc="1">
            <a:prstTxWarp prst="textNoShape">
              <a:avLst/>
            </a:prstTxWarp>
            <a:noAutofit/>
          </a:bodyPr>
          <a:lstStyle/>
          <a:p>
            <a:pPr defTabSz="950756">
              <a:lnSpc>
                <a:spcPct val="90000"/>
              </a:lnSpc>
            </a:pPr>
            <a:r>
              <a:rPr lang="en-US" sz="1600" dirty="0">
                <a:gradFill>
                  <a:gsLst>
                    <a:gs pos="0">
                      <a:srgbClr val="FFFFFF"/>
                    </a:gs>
                    <a:gs pos="100000">
                      <a:srgbClr val="FFFFFF"/>
                    </a:gs>
                  </a:gsLst>
                  <a:lin ang="5400000" scaled="0"/>
                </a:gradFill>
                <a:ea typeface="Segoe UI" pitchFamily="34" charset="0"/>
                <a:cs typeface="Segoe UI" pitchFamily="34" charset="0"/>
              </a:rPr>
              <a:t>QA ENVIRONMENT</a:t>
            </a:r>
          </a:p>
        </p:txBody>
      </p:sp>
      <p:sp>
        <p:nvSpPr>
          <p:cNvPr id="67" name="TextBox 66"/>
          <p:cNvSpPr txBox="1"/>
          <p:nvPr/>
        </p:nvSpPr>
        <p:spPr>
          <a:xfrm>
            <a:off x="8056563" y="1915121"/>
            <a:ext cx="3324086" cy="1786310"/>
          </a:xfrm>
          <a:prstGeom prst="rect">
            <a:avLst/>
          </a:prstGeom>
          <a:noFill/>
        </p:spPr>
        <p:txBody>
          <a:bodyPr wrap="none" lIns="186485" tIns="149187" rIns="186485" bIns="149187" rtlCol="0">
            <a:spAutoFit/>
          </a:bodyPr>
          <a:lstStyle/>
          <a:p>
            <a:pPr defTabSz="951032">
              <a:lnSpc>
                <a:spcPct val="90000"/>
              </a:lnSpc>
              <a:spcAft>
                <a:spcPts val="1222"/>
              </a:spcAft>
              <a:buSzPct val="90000"/>
            </a:pPr>
            <a:r>
              <a:rPr lang="en-US" sz="3700" dirty="0">
                <a:latin typeface="Segoe UI Light"/>
              </a:rPr>
              <a:t>Value</a:t>
            </a:r>
          </a:p>
          <a:p>
            <a:pPr marL="296209" indent="-296209" defTabSz="951032">
              <a:lnSpc>
                <a:spcPct val="90000"/>
              </a:lnSpc>
              <a:spcAft>
                <a:spcPts val="1222"/>
              </a:spcAft>
              <a:buSzPct val="90000"/>
              <a:buFont typeface="Arial" panose="020B0604020202020204" pitchFamily="34" charset="0"/>
              <a:buChar char="•"/>
            </a:pPr>
            <a:r>
              <a:rPr lang="en-US" sz="2400" dirty="0">
                <a:gradFill>
                  <a:gsLst>
                    <a:gs pos="2917">
                      <a:schemeClr val="tx1"/>
                    </a:gs>
                    <a:gs pos="30000">
                      <a:schemeClr val="tx1"/>
                    </a:gs>
                  </a:gsLst>
                  <a:lin ang="5400000" scaled="0"/>
                </a:gradFill>
                <a:latin typeface="Segoe UI Light"/>
              </a:rPr>
              <a:t>Optimized resources</a:t>
            </a:r>
          </a:p>
          <a:p>
            <a:pPr marL="296209" indent="-296209" defTabSz="951032">
              <a:lnSpc>
                <a:spcPct val="90000"/>
              </a:lnSpc>
              <a:spcAft>
                <a:spcPts val="1222"/>
              </a:spcAft>
              <a:buSzPct val="90000"/>
              <a:buFont typeface="Arial" panose="020B0604020202020204" pitchFamily="34" charset="0"/>
              <a:buChar char="•"/>
            </a:pPr>
            <a:r>
              <a:rPr lang="en-US" sz="2400" dirty="0">
                <a:gradFill>
                  <a:gsLst>
                    <a:gs pos="2917">
                      <a:schemeClr val="tx1"/>
                    </a:gs>
                    <a:gs pos="30000">
                      <a:schemeClr val="tx1"/>
                    </a:gs>
                  </a:gsLst>
                  <a:lin ang="5400000" scaled="0"/>
                </a:gradFill>
                <a:latin typeface="Segoe UI Light"/>
              </a:rPr>
              <a:t>Accelerate delivery</a:t>
            </a:r>
          </a:p>
        </p:txBody>
      </p:sp>
      <p:sp>
        <p:nvSpPr>
          <p:cNvPr id="68" name="TextBox 67"/>
          <p:cNvSpPr txBox="1"/>
          <p:nvPr/>
        </p:nvSpPr>
        <p:spPr>
          <a:xfrm>
            <a:off x="8056563" y="3964432"/>
            <a:ext cx="3723710" cy="2297426"/>
          </a:xfrm>
          <a:prstGeom prst="rect">
            <a:avLst/>
          </a:prstGeom>
          <a:noFill/>
        </p:spPr>
        <p:txBody>
          <a:bodyPr wrap="none" lIns="186485" tIns="149187" rIns="186485" bIns="149187" rtlCol="0">
            <a:spAutoFit/>
          </a:bodyPr>
          <a:lstStyle/>
          <a:p>
            <a:pPr defTabSz="951032">
              <a:lnSpc>
                <a:spcPct val="90000"/>
              </a:lnSpc>
              <a:spcAft>
                <a:spcPts val="1222"/>
              </a:spcAft>
              <a:buSzPct val="90000"/>
            </a:pPr>
            <a:r>
              <a:rPr lang="en-US" sz="3700" dirty="0">
                <a:latin typeface="Segoe UI Light"/>
              </a:rPr>
              <a:t>Measure</a:t>
            </a:r>
          </a:p>
          <a:p>
            <a:pPr marL="296209" indent="-296209" defTabSz="951032">
              <a:lnSpc>
                <a:spcPct val="90000"/>
              </a:lnSpc>
              <a:spcAft>
                <a:spcPts val="1222"/>
              </a:spcAft>
              <a:buSzPct val="90000"/>
              <a:buFont typeface="Arial" panose="020B0604020202020204" pitchFamily="34" charset="0"/>
              <a:buChar char="•"/>
            </a:pPr>
            <a:r>
              <a:rPr lang="en-US" sz="2400" dirty="0">
                <a:gradFill>
                  <a:gsLst>
                    <a:gs pos="2917">
                      <a:schemeClr val="tx1"/>
                    </a:gs>
                    <a:gs pos="30000">
                      <a:schemeClr val="tx1"/>
                    </a:gs>
                  </a:gsLst>
                  <a:lin ang="5400000" scaled="0"/>
                </a:gradFill>
                <a:latin typeface="Segoe UI Light"/>
              </a:rPr>
              <a:t>Deployment frequency</a:t>
            </a:r>
          </a:p>
          <a:p>
            <a:pPr marL="296209" indent="-296209" defTabSz="951032">
              <a:lnSpc>
                <a:spcPct val="90000"/>
              </a:lnSpc>
              <a:spcAft>
                <a:spcPts val="1222"/>
              </a:spcAft>
              <a:buSzPct val="90000"/>
              <a:buFont typeface="Arial" panose="020B0604020202020204" pitchFamily="34" charset="0"/>
              <a:buChar char="•"/>
            </a:pPr>
            <a:r>
              <a:rPr lang="en-US" sz="2400" dirty="0">
                <a:gradFill>
                  <a:gsLst>
                    <a:gs pos="2917">
                      <a:schemeClr val="tx1"/>
                    </a:gs>
                    <a:gs pos="30000">
                      <a:schemeClr val="tx1"/>
                    </a:gs>
                  </a:gsLst>
                  <a:lin ang="5400000" scaled="0"/>
                </a:gradFill>
                <a:latin typeface="Segoe UI Light"/>
              </a:rPr>
              <a:t>MTTR</a:t>
            </a:r>
          </a:p>
          <a:p>
            <a:pPr marL="296209" indent="-296209" defTabSz="951032">
              <a:lnSpc>
                <a:spcPct val="90000"/>
              </a:lnSpc>
              <a:spcAft>
                <a:spcPts val="1222"/>
              </a:spcAft>
              <a:buSzPct val="90000"/>
              <a:buFont typeface="Arial" panose="020B0604020202020204" pitchFamily="34" charset="0"/>
              <a:buChar char="•"/>
            </a:pPr>
            <a:r>
              <a:rPr lang="en-US" sz="2400" dirty="0">
                <a:gradFill>
                  <a:gsLst>
                    <a:gs pos="2917">
                      <a:schemeClr val="tx1"/>
                    </a:gs>
                    <a:gs pos="30000">
                      <a:schemeClr val="tx1"/>
                    </a:gs>
                  </a:gsLst>
                  <a:lin ang="5400000" scaled="0"/>
                </a:gradFill>
                <a:latin typeface="Segoe UI Light"/>
              </a:rPr>
              <a:t>Availability</a:t>
            </a:r>
          </a:p>
        </p:txBody>
      </p:sp>
      <p:sp>
        <p:nvSpPr>
          <p:cNvPr id="69" name="Rectangle 155"/>
          <p:cNvSpPr>
            <a:spLocks noChangeArrowheads="1"/>
          </p:cNvSpPr>
          <p:nvPr/>
        </p:nvSpPr>
        <p:spPr bwMode="auto">
          <a:xfrm>
            <a:off x="1322505" y="5478363"/>
            <a:ext cx="1517094" cy="1035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2" tIns="46620" rIns="93242" bIns="46620" numCol="1" anchor="t" anchorCtr="0" compatLnSpc="1">
            <a:prstTxWarp prst="textNoShape">
              <a:avLst/>
            </a:prstTxWarp>
          </a:bodyPr>
          <a:lstStyle/>
          <a:p>
            <a:pPr defTabSz="951032"/>
            <a:endParaRPr lang="en-US" sz="1900" dirty="0">
              <a:solidFill>
                <a:srgbClr val="FFFFFF"/>
              </a:solidFill>
            </a:endParaRPr>
          </a:p>
        </p:txBody>
      </p:sp>
      <p:cxnSp>
        <p:nvCxnSpPr>
          <p:cNvPr id="70" name="Straight Connector 69"/>
          <p:cNvCxnSpPr/>
          <p:nvPr/>
        </p:nvCxnSpPr>
        <p:spPr>
          <a:xfrm>
            <a:off x="1924278" y="3379539"/>
            <a:ext cx="0" cy="1904817"/>
          </a:xfrm>
          <a:prstGeom prst="line">
            <a:avLst/>
          </a:prstGeom>
          <a:ln w="3810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pic>
        <p:nvPicPr>
          <p:cNvPr id="71" name="Picture 28"/>
          <p:cNvPicPr>
            <a:picLocks noChangeAspect="1"/>
          </p:cNvPicPr>
          <p:nvPr/>
        </p:nvPicPr>
        <p:blipFill rotWithShape="1">
          <a:blip r:embed="rId3">
            <a:lum bright="100000"/>
            <a:extLst>
              <a:ext uri="{28A0092B-C50C-407E-A947-70E740481C1C}">
                <a14:useLocalDpi xmlns:a14="http://schemas.microsoft.com/office/drawing/2010/main" val="0"/>
              </a:ext>
            </a:extLst>
          </a:blip>
          <a:srcRect b="35075"/>
          <a:stretch/>
        </p:blipFill>
        <p:spPr bwMode="auto">
          <a:xfrm>
            <a:off x="5177643" y="2273149"/>
            <a:ext cx="713568" cy="612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 name="Picture 7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75884" y="2241773"/>
            <a:ext cx="744462" cy="675532"/>
          </a:xfrm>
          <a:prstGeom prst="rect">
            <a:avLst/>
          </a:prstGeom>
        </p:spPr>
      </p:pic>
      <p:cxnSp>
        <p:nvCxnSpPr>
          <p:cNvPr id="73" name="Straight Arrow Connector 72"/>
          <p:cNvCxnSpPr/>
          <p:nvPr/>
        </p:nvCxnSpPr>
        <p:spPr>
          <a:xfrm flipV="1">
            <a:off x="3307528" y="2482355"/>
            <a:ext cx="839462"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74" name="Picture 28"/>
          <p:cNvPicPr>
            <a:picLocks noChangeAspect="1"/>
          </p:cNvPicPr>
          <p:nvPr/>
        </p:nvPicPr>
        <p:blipFill rotWithShape="1">
          <a:blip r:embed="rId3">
            <a:extLst>
              <a:ext uri="{28A0092B-C50C-407E-A947-70E740481C1C}">
                <a14:useLocalDpi xmlns:a14="http://schemas.microsoft.com/office/drawing/2010/main" val="0"/>
              </a:ext>
            </a:extLst>
          </a:blip>
          <a:srcRect b="35075"/>
          <a:stretch/>
        </p:blipFill>
        <p:spPr bwMode="auto">
          <a:xfrm>
            <a:off x="1992835" y="2273149"/>
            <a:ext cx="713568" cy="612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 name="Picture 28"/>
          <p:cNvPicPr>
            <a:picLocks noChangeAspect="1"/>
          </p:cNvPicPr>
          <p:nvPr/>
        </p:nvPicPr>
        <p:blipFill rotWithShape="1">
          <a:blip r:embed="rId3">
            <a:extLst>
              <a:ext uri="{28A0092B-C50C-407E-A947-70E740481C1C}">
                <a14:useLocalDpi xmlns:a14="http://schemas.microsoft.com/office/drawing/2010/main" val="0"/>
              </a:ext>
            </a:extLst>
          </a:blip>
          <a:srcRect b="35075"/>
          <a:stretch/>
        </p:blipFill>
        <p:spPr bwMode="auto">
          <a:xfrm>
            <a:off x="1992835" y="2273149"/>
            <a:ext cx="713568" cy="612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 name="Picture 7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212" y="4220840"/>
            <a:ext cx="1434332" cy="2566882"/>
          </a:xfrm>
          <a:prstGeom prst="rect">
            <a:avLst/>
          </a:prstGeom>
        </p:spPr>
      </p:pic>
      <p:pic>
        <p:nvPicPr>
          <p:cNvPr id="77" name="Picture 7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45054" y="4510939"/>
            <a:ext cx="1116490" cy="2194171"/>
          </a:xfrm>
          <a:prstGeom prst="rect">
            <a:avLst/>
          </a:prstGeom>
        </p:spPr>
      </p:pic>
      <p:sp>
        <p:nvSpPr>
          <p:cNvPr id="78" name="TextBox 77"/>
          <p:cNvSpPr txBox="1"/>
          <p:nvPr/>
        </p:nvSpPr>
        <p:spPr>
          <a:xfrm>
            <a:off x="908656" y="5289723"/>
            <a:ext cx="350352" cy="193899"/>
          </a:xfrm>
          <a:prstGeom prst="rect">
            <a:avLst/>
          </a:prstGeom>
          <a:noFill/>
        </p:spPr>
        <p:txBody>
          <a:bodyPr wrap="none" lIns="0" tIns="0" rIns="0" bIns="0" rtlCol="0">
            <a:spAutoFit/>
          </a:bodyPr>
          <a:lstStyle/>
          <a:p>
            <a:pPr defTabSz="951214">
              <a:lnSpc>
                <a:spcPct val="90000"/>
              </a:lnSpc>
              <a:spcAft>
                <a:spcPts val="612"/>
              </a:spcAft>
            </a:pPr>
            <a:r>
              <a:rPr lang="en-US" sz="1400" b="1" dirty="0">
                <a:gradFill>
                  <a:gsLst>
                    <a:gs pos="2917">
                      <a:schemeClr val="tx1">
                        <a:lumMod val="50000"/>
                      </a:schemeClr>
                    </a:gs>
                    <a:gs pos="74000">
                      <a:schemeClr val="tx1">
                        <a:lumMod val="50000"/>
                      </a:schemeClr>
                    </a:gs>
                  </a:gsLst>
                  <a:lin ang="5400000" scaled="0"/>
                </a:gradFill>
              </a:rPr>
              <a:t>DEV</a:t>
            </a:r>
          </a:p>
        </p:txBody>
      </p:sp>
      <p:sp>
        <p:nvSpPr>
          <p:cNvPr id="79" name="TextBox 78"/>
          <p:cNvSpPr txBox="1"/>
          <p:nvPr/>
        </p:nvSpPr>
        <p:spPr>
          <a:xfrm>
            <a:off x="3496400" y="5289723"/>
            <a:ext cx="347852" cy="193899"/>
          </a:xfrm>
          <a:prstGeom prst="rect">
            <a:avLst/>
          </a:prstGeom>
          <a:noFill/>
        </p:spPr>
        <p:txBody>
          <a:bodyPr wrap="none" lIns="0" tIns="0" rIns="0" bIns="0" rtlCol="0">
            <a:spAutoFit/>
          </a:bodyPr>
          <a:lstStyle/>
          <a:p>
            <a:pPr defTabSz="951214">
              <a:lnSpc>
                <a:spcPct val="90000"/>
              </a:lnSpc>
              <a:spcAft>
                <a:spcPts val="612"/>
              </a:spcAft>
            </a:pPr>
            <a:r>
              <a:rPr lang="en-US" sz="1400" b="1" dirty="0">
                <a:gradFill>
                  <a:gsLst>
                    <a:gs pos="2917">
                      <a:schemeClr val="bg1"/>
                    </a:gs>
                    <a:gs pos="30000">
                      <a:schemeClr val="bg1"/>
                    </a:gs>
                  </a:gsLst>
                  <a:lin ang="5400000" scaled="0"/>
                </a:gradFill>
              </a:rPr>
              <a:t>OPS</a:t>
            </a:r>
          </a:p>
        </p:txBody>
      </p:sp>
      <p:grpSp>
        <p:nvGrpSpPr>
          <p:cNvPr id="80" name="CODE1"/>
          <p:cNvGrpSpPr/>
          <p:nvPr/>
        </p:nvGrpSpPr>
        <p:grpSpPr>
          <a:xfrm>
            <a:off x="2136322" y="5655173"/>
            <a:ext cx="548920" cy="572051"/>
            <a:chOff x="2328300" y="3506767"/>
            <a:chExt cx="551703" cy="575034"/>
          </a:xfrm>
        </p:grpSpPr>
        <p:sp>
          <p:nvSpPr>
            <p:cNvPr id="81" name="AutoShape 3"/>
            <p:cNvSpPr>
              <a:spLocks noChangeAspect="1" noChangeArrowheads="1" noTextEdit="1"/>
            </p:cNvSpPr>
            <p:nvPr/>
          </p:nvSpPr>
          <p:spPr bwMode="auto">
            <a:xfrm>
              <a:off x="2330370" y="3507272"/>
              <a:ext cx="543013" cy="555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defTabSz="951032"/>
              <a:endParaRPr lang="en-US" sz="1900" dirty="0">
                <a:solidFill>
                  <a:srgbClr val="FFFFFF"/>
                </a:solidFill>
              </a:endParaRPr>
            </a:p>
          </p:txBody>
        </p:sp>
        <p:grpSp>
          <p:nvGrpSpPr>
            <p:cNvPr id="82" name="Group 81"/>
            <p:cNvGrpSpPr/>
            <p:nvPr/>
          </p:nvGrpSpPr>
          <p:grpSpPr>
            <a:xfrm>
              <a:off x="2328300" y="3506767"/>
              <a:ext cx="551703" cy="575034"/>
              <a:chOff x="3937001" y="4448175"/>
              <a:chExt cx="638175" cy="665163"/>
            </a:xfrm>
          </p:grpSpPr>
          <p:grpSp>
            <p:nvGrpSpPr>
              <p:cNvPr id="83" name="Group 10"/>
              <p:cNvGrpSpPr>
                <a:grpSpLocks noChangeAspect="1"/>
              </p:cNvGrpSpPr>
              <p:nvPr/>
            </p:nvGrpSpPr>
            <p:grpSpPr bwMode="auto">
              <a:xfrm>
                <a:off x="3937001" y="4448175"/>
                <a:ext cx="638175" cy="665163"/>
                <a:chOff x="2480" y="2802"/>
                <a:chExt cx="402" cy="419"/>
              </a:xfrm>
            </p:grpSpPr>
            <p:sp>
              <p:nvSpPr>
                <p:cNvPr id="87" name="AutoShape 9"/>
                <p:cNvSpPr>
                  <a:spLocks noChangeAspect="1" noChangeArrowheads="1" noTextEdit="1"/>
                </p:cNvSpPr>
                <p:nvPr/>
              </p:nvSpPr>
              <p:spPr bwMode="auto">
                <a:xfrm>
                  <a:off x="2481" y="2802"/>
                  <a:ext cx="400" cy="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defTabSz="951032"/>
                  <a:endParaRPr lang="en-US" sz="1900" dirty="0">
                    <a:solidFill>
                      <a:srgbClr val="FFFFFF"/>
                    </a:solidFill>
                  </a:endParaRPr>
                </a:p>
              </p:txBody>
            </p:sp>
            <p:sp>
              <p:nvSpPr>
                <p:cNvPr id="88" name="Freeform 11"/>
                <p:cNvSpPr>
                  <a:spLocks/>
                </p:cNvSpPr>
                <p:nvPr/>
              </p:nvSpPr>
              <p:spPr bwMode="auto">
                <a:xfrm>
                  <a:off x="2480" y="2802"/>
                  <a:ext cx="402" cy="418"/>
                </a:xfrm>
                <a:custGeom>
                  <a:avLst/>
                  <a:gdLst>
                    <a:gd name="T0" fmla="*/ 67 w 644"/>
                    <a:gd name="T1" fmla="*/ 0 h 671"/>
                    <a:gd name="T2" fmla="*/ 0 w 644"/>
                    <a:gd name="T3" fmla="*/ 68 h 671"/>
                    <a:gd name="T4" fmla="*/ 0 w 644"/>
                    <a:gd name="T5" fmla="*/ 603 h 671"/>
                    <a:gd name="T6" fmla="*/ 67 w 644"/>
                    <a:gd name="T7" fmla="*/ 671 h 671"/>
                    <a:gd name="T8" fmla="*/ 576 w 644"/>
                    <a:gd name="T9" fmla="*/ 671 h 671"/>
                    <a:gd name="T10" fmla="*/ 644 w 644"/>
                    <a:gd name="T11" fmla="*/ 603 h 671"/>
                    <a:gd name="T12" fmla="*/ 644 w 644"/>
                    <a:gd name="T13" fmla="*/ 193 h 671"/>
                    <a:gd name="T14" fmla="*/ 644 w 644"/>
                    <a:gd name="T15" fmla="*/ 127 h 671"/>
                    <a:gd name="T16" fmla="*/ 515 w 644"/>
                    <a:gd name="T17" fmla="*/ 0 h 671"/>
                    <a:gd name="T18" fmla="*/ 445 w 644"/>
                    <a:gd name="T19" fmla="*/ 0 h 671"/>
                    <a:gd name="T20" fmla="*/ 67 w 644"/>
                    <a:gd name="T21" fmla="*/ 0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4" h="671">
                      <a:moveTo>
                        <a:pt x="67" y="0"/>
                      </a:moveTo>
                      <a:cubicBezTo>
                        <a:pt x="30" y="0"/>
                        <a:pt x="0" y="30"/>
                        <a:pt x="0" y="68"/>
                      </a:cubicBezTo>
                      <a:cubicBezTo>
                        <a:pt x="0" y="603"/>
                        <a:pt x="0" y="603"/>
                        <a:pt x="0" y="603"/>
                      </a:cubicBezTo>
                      <a:cubicBezTo>
                        <a:pt x="0" y="641"/>
                        <a:pt x="30" y="671"/>
                        <a:pt x="67" y="671"/>
                      </a:cubicBezTo>
                      <a:cubicBezTo>
                        <a:pt x="576" y="671"/>
                        <a:pt x="576" y="671"/>
                        <a:pt x="576" y="671"/>
                      </a:cubicBezTo>
                      <a:cubicBezTo>
                        <a:pt x="613" y="671"/>
                        <a:pt x="644" y="641"/>
                        <a:pt x="644" y="603"/>
                      </a:cubicBezTo>
                      <a:cubicBezTo>
                        <a:pt x="644" y="193"/>
                        <a:pt x="644" y="193"/>
                        <a:pt x="644" y="193"/>
                      </a:cubicBezTo>
                      <a:cubicBezTo>
                        <a:pt x="644" y="156"/>
                        <a:pt x="644" y="127"/>
                        <a:pt x="644" y="127"/>
                      </a:cubicBezTo>
                      <a:cubicBezTo>
                        <a:pt x="515" y="0"/>
                        <a:pt x="515" y="0"/>
                        <a:pt x="515" y="0"/>
                      </a:cubicBezTo>
                      <a:cubicBezTo>
                        <a:pt x="515" y="0"/>
                        <a:pt x="482" y="0"/>
                        <a:pt x="445" y="0"/>
                      </a:cubicBezTo>
                      <a:lnTo>
                        <a:pt x="67" y="0"/>
                      </a:lnTo>
                      <a:close/>
                    </a:path>
                  </a:pathLst>
                </a:custGeom>
                <a:solidFill>
                  <a:srgbClr val="B9B9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51032"/>
                  <a:endParaRPr lang="en-US" sz="1900" dirty="0">
                    <a:solidFill>
                      <a:srgbClr val="FFFFFF"/>
                    </a:solidFill>
                  </a:endParaRPr>
                </a:p>
              </p:txBody>
            </p:sp>
            <p:sp>
              <p:nvSpPr>
                <p:cNvPr id="89" name="Freeform 12"/>
                <p:cNvSpPr>
                  <a:spLocks/>
                </p:cNvSpPr>
                <p:nvPr/>
              </p:nvSpPr>
              <p:spPr bwMode="auto">
                <a:xfrm>
                  <a:off x="2801" y="2802"/>
                  <a:ext cx="81" cy="79"/>
                </a:xfrm>
                <a:custGeom>
                  <a:avLst/>
                  <a:gdLst>
                    <a:gd name="T0" fmla="*/ 81 w 81"/>
                    <a:gd name="T1" fmla="*/ 79 h 79"/>
                    <a:gd name="T2" fmla="*/ 0 w 81"/>
                    <a:gd name="T3" fmla="*/ 0 h 79"/>
                    <a:gd name="T4" fmla="*/ 0 w 81"/>
                    <a:gd name="T5" fmla="*/ 79 h 79"/>
                    <a:gd name="T6" fmla="*/ 81 w 81"/>
                    <a:gd name="T7" fmla="*/ 79 h 79"/>
                  </a:gdLst>
                  <a:ahLst/>
                  <a:cxnLst>
                    <a:cxn ang="0">
                      <a:pos x="T0" y="T1"/>
                    </a:cxn>
                    <a:cxn ang="0">
                      <a:pos x="T2" y="T3"/>
                    </a:cxn>
                    <a:cxn ang="0">
                      <a:pos x="T4" y="T5"/>
                    </a:cxn>
                    <a:cxn ang="0">
                      <a:pos x="T6" y="T7"/>
                    </a:cxn>
                  </a:cxnLst>
                  <a:rect l="0" t="0" r="r" b="b"/>
                  <a:pathLst>
                    <a:path w="81" h="79">
                      <a:moveTo>
                        <a:pt x="81" y="79"/>
                      </a:moveTo>
                      <a:lnTo>
                        <a:pt x="0" y="0"/>
                      </a:lnTo>
                      <a:lnTo>
                        <a:pt x="0" y="79"/>
                      </a:lnTo>
                      <a:lnTo>
                        <a:pt x="81" y="79"/>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51032"/>
                  <a:endParaRPr lang="en-US" sz="1900" dirty="0">
                    <a:solidFill>
                      <a:srgbClr val="FFFFFF"/>
                    </a:solidFill>
                  </a:endParaRPr>
                </a:p>
              </p:txBody>
            </p:sp>
          </p:grpSp>
          <p:grpSp>
            <p:nvGrpSpPr>
              <p:cNvPr id="84" name="Group 83"/>
              <p:cNvGrpSpPr/>
              <p:nvPr/>
            </p:nvGrpSpPr>
            <p:grpSpPr>
              <a:xfrm>
                <a:off x="4120302" y="4618868"/>
                <a:ext cx="293550" cy="349134"/>
                <a:chOff x="4662074" y="4335997"/>
                <a:chExt cx="234105" cy="278433"/>
              </a:xfrm>
            </p:grpSpPr>
            <p:sp>
              <p:nvSpPr>
                <p:cNvPr id="85" name="Freeform 6"/>
                <p:cNvSpPr>
                  <a:spLocks/>
                </p:cNvSpPr>
                <p:nvPr/>
              </p:nvSpPr>
              <p:spPr bwMode="auto">
                <a:xfrm>
                  <a:off x="4662074" y="4335997"/>
                  <a:ext cx="90040" cy="278433"/>
                </a:xfrm>
                <a:custGeom>
                  <a:avLst/>
                  <a:gdLst>
                    <a:gd name="T0" fmla="*/ 23 w 86"/>
                    <a:gd name="T1" fmla="*/ 56 h 265"/>
                    <a:gd name="T2" fmla="*/ 23 w 86"/>
                    <a:gd name="T3" fmla="*/ 90 h 265"/>
                    <a:gd name="T4" fmla="*/ 0 w 86"/>
                    <a:gd name="T5" fmla="*/ 119 h 265"/>
                    <a:gd name="T6" fmla="*/ 0 w 86"/>
                    <a:gd name="T7" fmla="*/ 146 h 265"/>
                    <a:gd name="T8" fmla="*/ 23 w 86"/>
                    <a:gd name="T9" fmla="*/ 174 h 265"/>
                    <a:gd name="T10" fmla="*/ 23 w 86"/>
                    <a:gd name="T11" fmla="*/ 210 h 265"/>
                    <a:gd name="T12" fmla="*/ 36 w 86"/>
                    <a:gd name="T13" fmla="*/ 251 h 265"/>
                    <a:gd name="T14" fmla="*/ 86 w 86"/>
                    <a:gd name="T15" fmla="*/ 265 h 265"/>
                    <a:gd name="T16" fmla="*/ 86 w 86"/>
                    <a:gd name="T17" fmla="*/ 237 h 265"/>
                    <a:gd name="T18" fmla="*/ 67 w 86"/>
                    <a:gd name="T19" fmla="*/ 231 h 265"/>
                    <a:gd name="T20" fmla="*/ 62 w 86"/>
                    <a:gd name="T21" fmla="*/ 210 h 265"/>
                    <a:gd name="T22" fmla="*/ 62 w 86"/>
                    <a:gd name="T23" fmla="*/ 179 h 265"/>
                    <a:gd name="T24" fmla="*/ 39 w 86"/>
                    <a:gd name="T25" fmla="*/ 133 h 265"/>
                    <a:gd name="T26" fmla="*/ 39 w 86"/>
                    <a:gd name="T27" fmla="*/ 132 h 265"/>
                    <a:gd name="T28" fmla="*/ 62 w 86"/>
                    <a:gd name="T29" fmla="*/ 87 h 265"/>
                    <a:gd name="T30" fmla="*/ 62 w 86"/>
                    <a:gd name="T31" fmla="*/ 55 h 265"/>
                    <a:gd name="T32" fmla="*/ 86 w 86"/>
                    <a:gd name="T33" fmla="*/ 28 h 265"/>
                    <a:gd name="T34" fmla="*/ 86 w 86"/>
                    <a:gd name="T35" fmla="*/ 0 h 265"/>
                    <a:gd name="T36" fmla="*/ 36 w 86"/>
                    <a:gd name="T37" fmla="*/ 14 h 265"/>
                    <a:gd name="T38" fmla="*/ 23 w 86"/>
                    <a:gd name="T39" fmla="*/ 56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265">
                      <a:moveTo>
                        <a:pt x="23" y="56"/>
                      </a:moveTo>
                      <a:lnTo>
                        <a:pt x="23" y="90"/>
                      </a:lnTo>
                      <a:cubicBezTo>
                        <a:pt x="23" y="109"/>
                        <a:pt x="16" y="119"/>
                        <a:pt x="0" y="119"/>
                      </a:cubicBezTo>
                      <a:lnTo>
                        <a:pt x="0" y="146"/>
                      </a:lnTo>
                      <a:cubicBezTo>
                        <a:pt x="16" y="146"/>
                        <a:pt x="23" y="156"/>
                        <a:pt x="23" y="174"/>
                      </a:cubicBezTo>
                      <a:lnTo>
                        <a:pt x="23" y="210"/>
                      </a:lnTo>
                      <a:cubicBezTo>
                        <a:pt x="23" y="229"/>
                        <a:pt x="27" y="243"/>
                        <a:pt x="36" y="251"/>
                      </a:cubicBezTo>
                      <a:cubicBezTo>
                        <a:pt x="45" y="260"/>
                        <a:pt x="62" y="265"/>
                        <a:pt x="86" y="265"/>
                      </a:cubicBezTo>
                      <a:lnTo>
                        <a:pt x="86" y="237"/>
                      </a:lnTo>
                      <a:cubicBezTo>
                        <a:pt x="77" y="237"/>
                        <a:pt x="71" y="235"/>
                        <a:pt x="67" y="231"/>
                      </a:cubicBezTo>
                      <a:cubicBezTo>
                        <a:pt x="64" y="227"/>
                        <a:pt x="62" y="220"/>
                        <a:pt x="62" y="210"/>
                      </a:cubicBezTo>
                      <a:lnTo>
                        <a:pt x="62" y="179"/>
                      </a:lnTo>
                      <a:cubicBezTo>
                        <a:pt x="62" y="154"/>
                        <a:pt x="54" y="139"/>
                        <a:pt x="39" y="133"/>
                      </a:cubicBezTo>
                      <a:lnTo>
                        <a:pt x="39" y="132"/>
                      </a:lnTo>
                      <a:cubicBezTo>
                        <a:pt x="54" y="126"/>
                        <a:pt x="62" y="111"/>
                        <a:pt x="62" y="87"/>
                      </a:cubicBezTo>
                      <a:lnTo>
                        <a:pt x="62" y="55"/>
                      </a:lnTo>
                      <a:cubicBezTo>
                        <a:pt x="62" y="37"/>
                        <a:pt x="70" y="28"/>
                        <a:pt x="86" y="28"/>
                      </a:cubicBezTo>
                      <a:lnTo>
                        <a:pt x="86" y="0"/>
                      </a:lnTo>
                      <a:cubicBezTo>
                        <a:pt x="62" y="0"/>
                        <a:pt x="46" y="5"/>
                        <a:pt x="36" y="14"/>
                      </a:cubicBezTo>
                      <a:cubicBezTo>
                        <a:pt x="28" y="23"/>
                        <a:pt x="23" y="37"/>
                        <a:pt x="23" y="56"/>
                      </a:cubicBezTo>
                      <a:close/>
                    </a:path>
                  </a:pathLst>
                </a:custGeom>
                <a:solidFill>
                  <a:schemeClr val="bg1"/>
                </a:solidFill>
                <a:ln w="0">
                  <a:noFill/>
                  <a:prstDash val="solid"/>
                  <a:round/>
                  <a:headEnd/>
                  <a:tailEnd/>
                </a:ln>
              </p:spPr>
              <p:txBody>
                <a:bodyPr vert="horz" wrap="square" lIns="91414" tIns="45706" rIns="91414" bIns="45706" numCol="1" anchor="t" anchorCtr="0" compatLnSpc="1">
                  <a:prstTxWarp prst="textNoShape">
                    <a:avLst/>
                  </a:prstTxWarp>
                </a:bodyPr>
                <a:lstStyle/>
                <a:p>
                  <a:pPr defTabSz="951032"/>
                  <a:endParaRPr lang="en-US" sz="1900" dirty="0">
                    <a:solidFill>
                      <a:srgbClr val="FFFFFF"/>
                    </a:solidFill>
                  </a:endParaRPr>
                </a:p>
              </p:txBody>
            </p:sp>
            <p:sp>
              <p:nvSpPr>
                <p:cNvPr id="86" name="Freeform 7"/>
                <p:cNvSpPr>
                  <a:spLocks/>
                </p:cNvSpPr>
                <p:nvPr/>
              </p:nvSpPr>
              <p:spPr bwMode="auto">
                <a:xfrm>
                  <a:off x="4806139" y="4335997"/>
                  <a:ext cx="90040" cy="278433"/>
                </a:xfrm>
                <a:custGeom>
                  <a:avLst/>
                  <a:gdLst>
                    <a:gd name="T0" fmla="*/ 62 w 85"/>
                    <a:gd name="T1" fmla="*/ 90 h 265"/>
                    <a:gd name="T2" fmla="*/ 62 w 85"/>
                    <a:gd name="T3" fmla="*/ 56 h 265"/>
                    <a:gd name="T4" fmla="*/ 50 w 85"/>
                    <a:gd name="T5" fmla="*/ 15 h 265"/>
                    <a:gd name="T6" fmla="*/ 0 w 85"/>
                    <a:gd name="T7" fmla="*/ 0 h 265"/>
                    <a:gd name="T8" fmla="*/ 0 w 85"/>
                    <a:gd name="T9" fmla="*/ 28 h 265"/>
                    <a:gd name="T10" fmla="*/ 24 w 85"/>
                    <a:gd name="T11" fmla="*/ 55 h 265"/>
                    <a:gd name="T12" fmla="*/ 24 w 85"/>
                    <a:gd name="T13" fmla="*/ 85 h 265"/>
                    <a:gd name="T14" fmla="*/ 47 w 85"/>
                    <a:gd name="T15" fmla="*/ 132 h 265"/>
                    <a:gd name="T16" fmla="*/ 47 w 85"/>
                    <a:gd name="T17" fmla="*/ 133 h 265"/>
                    <a:gd name="T18" fmla="*/ 24 w 85"/>
                    <a:gd name="T19" fmla="*/ 178 h 265"/>
                    <a:gd name="T20" fmla="*/ 24 w 85"/>
                    <a:gd name="T21" fmla="*/ 210 h 265"/>
                    <a:gd name="T22" fmla="*/ 19 w 85"/>
                    <a:gd name="T23" fmla="*/ 231 h 265"/>
                    <a:gd name="T24" fmla="*/ 0 w 85"/>
                    <a:gd name="T25" fmla="*/ 237 h 265"/>
                    <a:gd name="T26" fmla="*/ 0 w 85"/>
                    <a:gd name="T27" fmla="*/ 265 h 265"/>
                    <a:gd name="T28" fmla="*/ 50 w 85"/>
                    <a:gd name="T29" fmla="*/ 251 h 265"/>
                    <a:gd name="T30" fmla="*/ 62 w 85"/>
                    <a:gd name="T31" fmla="*/ 209 h 265"/>
                    <a:gd name="T32" fmla="*/ 62 w 85"/>
                    <a:gd name="T33" fmla="*/ 174 h 265"/>
                    <a:gd name="T34" fmla="*/ 85 w 85"/>
                    <a:gd name="T35" fmla="*/ 146 h 265"/>
                    <a:gd name="T36" fmla="*/ 85 w 85"/>
                    <a:gd name="T37" fmla="*/ 119 h 265"/>
                    <a:gd name="T38" fmla="*/ 62 w 85"/>
                    <a:gd name="T39" fmla="*/ 9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 h="265">
                      <a:moveTo>
                        <a:pt x="62" y="90"/>
                      </a:moveTo>
                      <a:lnTo>
                        <a:pt x="62" y="56"/>
                      </a:lnTo>
                      <a:cubicBezTo>
                        <a:pt x="62" y="37"/>
                        <a:pt x="58" y="23"/>
                        <a:pt x="50" y="15"/>
                      </a:cubicBezTo>
                      <a:cubicBezTo>
                        <a:pt x="40" y="5"/>
                        <a:pt x="23" y="0"/>
                        <a:pt x="0" y="0"/>
                      </a:cubicBezTo>
                      <a:lnTo>
                        <a:pt x="0" y="28"/>
                      </a:lnTo>
                      <a:cubicBezTo>
                        <a:pt x="16" y="28"/>
                        <a:pt x="24" y="37"/>
                        <a:pt x="24" y="55"/>
                      </a:cubicBezTo>
                      <a:lnTo>
                        <a:pt x="24" y="85"/>
                      </a:lnTo>
                      <a:cubicBezTo>
                        <a:pt x="24" y="110"/>
                        <a:pt x="32" y="126"/>
                        <a:pt x="47" y="132"/>
                      </a:cubicBezTo>
                      <a:lnTo>
                        <a:pt x="47" y="133"/>
                      </a:lnTo>
                      <a:cubicBezTo>
                        <a:pt x="32" y="139"/>
                        <a:pt x="24" y="154"/>
                        <a:pt x="24" y="178"/>
                      </a:cubicBezTo>
                      <a:lnTo>
                        <a:pt x="24" y="210"/>
                      </a:lnTo>
                      <a:cubicBezTo>
                        <a:pt x="24" y="219"/>
                        <a:pt x="22" y="226"/>
                        <a:pt x="19" y="231"/>
                      </a:cubicBezTo>
                      <a:cubicBezTo>
                        <a:pt x="15" y="235"/>
                        <a:pt x="9" y="237"/>
                        <a:pt x="0" y="237"/>
                      </a:cubicBezTo>
                      <a:lnTo>
                        <a:pt x="0" y="265"/>
                      </a:lnTo>
                      <a:cubicBezTo>
                        <a:pt x="24" y="265"/>
                        <a:pt x="41" y="260"/>
                        <a:pt x="50" y="251"/>
                      </a:cubicBezTo>
                      <a:cubicBezTo>
                        <a:pt x="58" y="242"/>
                        <a:pt x="62" y="229"/>
                        <a:pt x="62" y="209"/>
                      </a:cubicBezTo>
                      <a:lnTo>
                        <a:pt x="62" y="174"/>
                      </a:lnTo>
                      <a:cubicBezTo>
                        <a:pt x="62" y="156"/>
                        <a:pt x="70" y="146"/>
                        <a:pt x="85" y="146"/>
                      </a:cubicBezTo>
                      <a:lnTo>
                        <a:pt x="85" y="119"/>
                      </a:lnTo>
                      <a:cubicBezTo>
                        <a:pt x="70" y="119"/>
                        <a:pt x="62" y="109"/>
                        <a:pt x="62" y="90"/>
                      </a:cubicBezTo>
                      <a:close/>
                    </a:path>
                  </a:pathLst>
                </a:custGeom>
                <a:solidFill>
                  <a:schemeClr val="bg1"/>
                </a:solidFill>
                <a:ln w="0">
                  <a:noFill/>
                  <a:prstDash val="solid"/>
                  <a:round/>
                  <a:headEnd/>
                  <a:tailEnd/>
                </a:ln>
              </p:spPr>
              <p:txBody>
                <a:bodyPr vert="horz" wrap="square" lIns="91414" tIns="45706" rIns="91414" bIns="45706" numCol="1" anchor="t" anchorCtr="0" compatLnSpc="1">
                  <a:prstTxWarp prst="textNoShape">
                    <a:avLst/>
                  </a:prstTxWarp>
                </a:bodyPr>
                <a:lstStyle/>
                <a:p>
                  <a:pPr defTabSz="951032"/>
                  <a:endParaRPr lang="en-US" sz="1900" dirty="0">
                    <a:solidFill>
                      <a:srgbClr val="FFFFFF"/>
                    </a:solidFill>
                  </a:endParaRPr>
                </a:p>
              </p:txBody>
            </p:sp>
          </p:grpSp>
        </p:grpSp>
      </p:grpSp>
    </p:spTree>
    <p:extLst>
      <p:ext uri="{BB962C8B-B14F-4D97-AF65-F5344CB8AC3E}">
        <p14:creationId xmlns:p14="http://schemas.microsoft.com/office/powerpoint/2010/main" val="2172701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fade">
                                      <p:cBhvr>
                                        <p:cTn id="7" dur="500"/>
                                        <p:tgtEl>
                                          <p:spTgt spid="7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0"/>
                                        </p:tgtEl>
                                        <p:attrNameLst>
                                          <p:attrName>style.visibility</p:attrName>
                                        </p:attrNameLst>
                                      </p:cBhvr>
                                      <p:to>
                                        <p:strVal val="visible"/>
                                      </p:to>
                                    </p:set>
                                    <p:animEffect transition="in" filter="fade">
                                      <p:cBhvr>
                                        <p:cTn id="12" dur="500"/>
                                        <p:tgtEl>
                                          <p:spTgt spid="80"/>
                                        </p:tgtEl>
                                      </p:cBhvr>
                                    </p:animEffect>
                                  </p:childTnLst>
                                </p:cTn>
                              </p:par>
                            </p:childTnLst>
                          </p:cTn>
                        </p:par>
                        <p:par>
                          <p:cTn id="13" fill="hold">
                            <p:stCondLst>
                              <p:cond delay="500"/>
                            </p:stCondLst>
                            <p:childTnLst>
                              <p:par>
                                <p:cTn id="14" presetID="64" presetClass="path" presetSubtype="0" decel="100000" fill="hold" nodeType="afterEffect">
                                  <p:stCondLst>
                                    <p:cond delay="500"/>
                                  </p:stCondLst>
                                  <p:childTnLst>
                                    <p:animMotion origin="layout" path="M -1.28159E-6 1.90195E-6 L -0.07991 -0.48298 " pathEditMode="relative" rAng="0" ptsTypes="AA">
                                      <p:cBhvr>
                                        <p:cTn id="15" dur="1000" fill="hold"/>
                                        <p:tgtEl>
                                          <p:spTgt spid="80"/>
                                        </p:tgtEl>
                                        <p:attrNameLst>
                                          <p:attrName>ppt_x</p:attrName>
                                          <p:attrName>ppt_y</p:attrName>
                                        </p:attrNameLst>
                                      </p:cBhvr>
                                      <p:rCtr x="-3995" y="-24149"/>
                                    </p:animMotion>
                                  </p:childTnLst>
                                </p:cTn>
                              </p:par>
                            </p:childTnLst>
                          </p:cTn>
                        </p:par>
                        <p:par>
                          <p:cTn id="16" fill="hold">
                            <p:stCondLst>
                              <p:cond delay="2000"/>
                            </p:stCondLst>
                            <p:childTnLst>
                              <p:par>
                                <p:cTn id="17" presetID="10" presetClass="entr" presetSubtype="0" fill="hold" nodeType="afterEffect">
                                  <p:stCondLst>
                                    <p:cond delay="0"/>
                                  </p:stCondLst>
                                  <p:childTnLst>
                                    <p:set>
                                      <p:cBhvr>
                                        <p:cTn id="18" dur="1" fill="hold">
                                          <p:stCondLst>
                                            <p:cond delay="0"/>
                                          </p:stCondLst>
                                        </p:cTn>
                                        <p:tgtEl>
                                          <p:spTgt spid="74"/>
                                        </p:tgtEl>
                                        <p:attrNameLst>
                                          <p:attrName>style.visibility</p:attrName>
                                        </p:attrNameLst>
                                      </p:cBhvr>
                                      <p:to>
                                        <p:strVal val="visible"/>
                                      </p:to>
                                    </p:set>
                                    <p:animEffect transition="in" filter="fade">
                                      <p:cBhvr>
                                        <p:cTn id="19" dur="500"/>
                                        <p:tgtEl>
                                          <p:spTgt spid="7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72"/>
                                        </p:tgtEl>
                                        <p:attrNameLst>
                                          <p:attrName>style.visibility</p:attrName>
                                        </p:attrNameLst>
                                      </p:cBhvr>
                                      <p:to>
                                        <p:strVal val="visible"/>
                                      </p:to>
                                    </p:set>
                                    <p:animEffect transition="in" filter="fade">
                                      <p:cBhvr>
                                        <p:cTn id="24" dur="500"/>
                                        <p:tgtEl>
                                          <p:spTgt spid="72"/>
                                        </p:tgtEl>
                                      </p:cBhvr>
                                    </p:animEffect>
                                  </p:childTnLst>
                                </p:cTn>
                              </p:par>
                            </p:childTnLst>
                          </p:cTn>
                        </p:par>
                        <p:par>
                          <p:cTn id="25" fill="hold">
                            <p:stCondLst>
                              <p:cond delay="500"/>
                            </p:stCondLst>
                            <p:childTnLst>
                              <p:par>
                                <p:cTn id="26" presetID="10" presetClass="entr" presetSubtype="0" fill="hold" nodeType="afterEffect">
                                  <p:stCondLst>
                                    <p:cond delay="0"/>
                                  </p:stCondLst>
                                  <p:childTnLst>
                                    <p:set>
                                      <p:cBhvr>
                                        <p:cTn id="27" dur="1" fill="hold">
                                          <p:stCondLst>
                                            <p:cond delay="0"/>
                                          </p:stCondLst>
                                        </p:cTn>
                                        <p:tgtEl>
                                          <p:spTgt spid="75"/>
                                        </p:tgtEl>
                                        <p:attrNameLst>
                                          <p:attrName>style.visibility</p:attrName>
                                        </p:attrNameLst>
                                      </p:cBhvr>
                                      <p:to>
                                        <p:strVal val="visible"/>
                                      </p:to>
                                    </p:set>
                                    <p:animEffect transition="in" filter="fade">
                                      <p:cBhvr>
                                        <p:cTn id="28" dur="500"/>
                                        <p:tgtEl>
                                          <p:spTgt spid="75"/>
                                        </p:tgtEl>
                                      </p:cBhvr>
                                    </p:animEffect>
                                  </p:childTnLst>
                                </p:cTn>
                              </p:par>
                            </p:childTnLst>
                          </p:cTn>
                        </p:par>
                        <p:par>
                          <p:cTn id="29" fill="hold">
                            <p:stCondLst>
                              <p:cond delay="1000"/>
                            </p:stCondLst>
                            <p:childTnLst>
                              <p:par>
                                <p:cTn id="30" presetID="63" presetClass="path" presetSubtype="0" decel="100000" fill="hold" nodeType="afterEffect">
                                  <p:stCondLst>
                                    <p:cond delay="0"/>
                                  </p:stCondLst>
                                  <p:childTnLst>
                                    <p:animMotion origin="layout" path="M 1.7207E-6 -2.42851E-6 L 0.25096 9.75942E-7 " pathEditMode="relative" rAng="0" ptsTypes="AA">
                                      <p:cBhvr>
                                        <p:cTn id="31" dur="1000" fill="hold"/>
                                        <p:tgtEl>
                                          <p:spTgt spid="75"/>
                                        </p:tgtEl>
                                        <p:attrNameLst>
                                          <p:attrName>ppt_x</p:attrName>
                                          <p:attrName>ppt_y</p:attrName>
                                        </p:attrNameLst>
                                      </p:cBhvr>
                                      <p:rCtr x="12561" y="113"/>
                                    </p:animMotion>
                                  </p:childTnLst>
                                </p:cTn>
                              </p:par>
                            </p:childTnLst>
                          </p:cTn>
                        </p:par>
                        <p:par>
                          <p:cTn id="32" fill="hold">
                            <p:stCondLst>
                              <p:cond delay="2000"/>
                            </p:stCondLst>
                            <p:childTnLst>
                              <p:par>
                                <p:cTn id="33" presetID="10" presetClass="entr" presetSubtype="0" fill="hold" nodeType="afterEffect">
                                  <p:stCondLst>
                                    <p:cond delay="0"/>
                                  </p:stCondLst>
                                  <p:childTnLst>
                                    <p:set>
                                      <p:cBhvr>
                                        <p:cTn id="34" dur="1" fill="hold">
                                          <p:stCondLst>
                                            <p:cond delay="0"/>
                                          </p:stCondLst>
                                        </p:cTn>
                                        <p:tgtEl>
                                          <p:spTgt spid="71"/>
                                        </p:tgtEl>
                                        <p:attrNameLst>
                                          <p:attrName>style.visibility</p:attrName>
                                        </p:attrNameLst>
                                      </p:cBhvr>
                                      <p:to>
                                        <p:strVal val="visible"/>
                                      </p:to>
                                    </p:set>
                                    <p:animEffect transition="in" filter="fade">
                                      <p:cBhvr>
                                        <p:cTn id="35" dur="500"/>
                                        <p:tgtEl>
                                          <p:spTgt spid="71"/>
                                        </p:tgtEl>
                                      </p:cBhvr>
                                    </p:animEffect>
                                  </p:childTnLst>
                                </p:cTn>
                              </p:par>
                              <p:par>
                                <p:cTn id="36" presetID="10" presetClass="exit" presetSubtype="0" fill="hold" nodeType="withEffect">
                                  <p:stCondLst>
                                    <p:cond delay="0"/>
                                  </p:stCondLst>
                                  <p:childTnLst>
                                    <p:animEffect transition="out" filter="fade">
                                      <p:cBhvr>
                                        <p:cTn id="37" dur="500"/>
                                        <p:tgtEl>
                                          <p:spTgt spid="75"/>
                                        </p:tgtEl>
                                      </p:cBhvr>
                                    </p:animEffect>
                                    <p:set>
                                      <p:cBhvr>
                                        <p:cTn id="38" dur="1" fill="hold">
                                          <p:stCondLst>
                                            <p:cond delay="499"/>
                                          </p:stCondLst>
                                        </p:cTn>
                                        <p:tgtEl>
                                          <p:spTgt spid="7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dirty="0"/>
              <a:t>Continuous Deployment (Release) </a:t>
            </a:r>
          </a:p>
        </p:txBody>
      </p:sp>
      <p:grpSp>
        <p:nvGrpSpPr>
          <p:cNvPr id="32" name="Group 31"/>
          <p:cNvGrpSpPr/>
          <p:nvPr/>
        </p:nvGrpSpPr>
        <p:grpSpPr>
          <a:xfrm>
            <a:off x="1339078" y="5293456"/>
            <a:ext cx="1939544" cy="1118733"/>
            <a:chOff x="511109" y="5814543"/>
            <a:chExt cx="1041729" cy="600871"/>
          </a:xfrm>
        </p:grpSpPr>
        <p:sp>
          <p:nvSpPr>
            <p:cNvPr id="33" name="Rectangle 154"/>
            <p:cNvSpPr>
              <a:spLocks noChangeArrowheads="1"/>
            </p:cNvSpPr>
            <p:nvPr/>
          </p:nvSpPr>
          <p:spPr bwMode="auto">
            <a:xfrm>
              <a:off x="635204" y="5814543"/>
              <a:ext cx="808238" cy="551887"/>
            </a:xfrm>
            <a:prstGeom prst="rect">
              <a:avLst/>
            </a:prstGeom>
            <a:solidFill>
              <a:schemeClr val="bg2">
                <a:lumMod val="2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defTabSz="932384"/>
              <a:endParaRPr lang="en-US" sz="1836" dirty="0">
                <a:solidFill>
                  <a:srgbClr val="FFFFFF"/>
                </a:solidFill>
              </a:endParaRPr>
            </a:p>
          </p:txBody>
        </p:sp>
        <p:sp>
          <p:nvSpPr>
            <p:cNvPr id="34" name="Rectangle 156"/>
            <p:cNvSpPr>
              <a:spLocks noChangeArrowheads="1"/>
            </p:cNvSpPr>
            <p:nvPr/>
          </p:nvSpPr>
          <p:spPr bwMode="auto">
            <a:xfrm>
              <a:off x="663778" y="5849648"/>
              <a:ext cx="751090" cy="481677"/>
            </a:xfrm>
            <a:prstGeom prst="rect">
              <a:avLst/>
            </a:prstGeom>
            <a:solidFill>
              <a:schemeClr val="tx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defTabSz="932384"/>
              <a:endParaRPr lang="en-US" sz="1836" dirty="0">
                <a:solidFill>
                  <a:srgbClr val="FFFFFF"/>
                </a:solidFill>
              </a:endParaRPr>
            </a:p>
          </p:txBody>
        </p:sp>
        <p:sp>
          <p:nvSpPr>
            <p:cNvPr id="35" name="Freeform 158"/>
            <p:cNvSpPr>
              <a:spLocks/>
            </p:cNvSpPr>
            <p:nvPr/>
          </p:nvSpPr>
          <p:spPr bwMode="auto">
            <a:xfrm>
              <a:off x="511109" y="6374593"/>
              <a:ext cx="1041729" cy="40821"/>
            </a:xfrm>
            <a:custGeom>
              <a:avLst/>
              <a:gdLst>
                <a:gd name="T0" fmla="*/ 0 w 1454"/>
                <a:gd name="T1" fmla="*/ 0 h 57"/>
                <a:gd name="T2" fmla="*/ 0 w 1454"/>
                <a:gd name="T3" fmla="*/ 4 h 57"/>
                <a:gd name="T4" fmla="*/ 53 w 1454"/>
                <a:gd name="T5" fmla="*/ 57 h 57"/>
                <a:gd name="T6" fmla="*/ 1400 w 1454"/>
                <a:gd name="T7" fmla="*/ 57 h 57"/>
                <a:gd name="T8" fmla="*/ 1454 w 1454"/>
                <a:gd name="T9" fmla="*/ 4 h 57"/>
                <a:gd name="T10" fmla="*/ 1454 w 1454"/>
                <a:gd name="T11" fmla="*/ 0 h 57"/>
                <a:gd name="T12" fmla="*/ 0 w 1454"/>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1454" h="57">
                  <a:moveTo>
                    <a:pt x="0" y="0"/>
                  </a:moveTo>
                  <a:cubicBezTo>
                    <a:pt x="0" y="4"/>
                    <a:pt x="0" y="4"/>
                    <a:pt x="0" y="4"/>
                  </a:cubicBezTo>
                  <a:cubicBezTo>
                    <a:pt x="0" y="33"/>
                    <a:pt x="24" y="57"/>
                    <a:pt x="53" y="57"/>
                  </a:cubicBezTo>
                  <a:cubicBezTo>
                    <a:pt x="1400" y="57"/>
                    <a:pt x="1400" y="57"/>
                    <a:pt x="1400" y="57"/>
                  </a:cubicBezTo>
                  <a:cubicBezTo>
                    <a:pt x="1430" y="57"/>
                    <a:pt x="1454" y="33"/>
                    <a:pt x="1454" y="4"/>
                  </a:cubicBezTo>
                  <a:cubicBezTo>
                    <a:pt x="1454" y="0"/>
                    <a:pt x="1454" y="0"/>
                    <a:pt x="1454" y="0"/>
                  </a:cubicBezTo>
                  <a:lnTo>
                    <a:pt x="0" y="0"/>
                  </a:lnTo>
                  <a:close/>
                </a:path>
              </a:pathLst>
            </a:custGeom>
            <a:solidFill>
              <a:schemeClr val="bg2">
                <a:lumMod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84"/>
              <a:endParaRPr lang="en-US" sz="1836" dirty="0">
                <a:solidFill>
                  <a:srgbClr val="FFFFFF"/>
                </a:solidFill>
              </a:endParaRPr>
            </a:p>
          </p:txBody>
        </p:sp>
      </p:grpSp>
      <p:cxnSp>
        <p:nvCxnSpPr>
          <p:cNvPr id="36" name="Straight Connector 35"/>
          <p:cNvCxnSpPr/>
          <p:nvPr/>
        </p:nvCxnSpPr>
        <p:spPr>
          <a:xfrm>
            <a:off x="1886451" y="3313574"/>
            <a:ext cx="0" cy="1867637"/>
          </a:xfrm>
          <a:prstGeom prst="line">
            <a:avLst/>
          </a:prstGeom>
          <a:ln w="3810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37" name="Rounded Rectangle 125"/>
          <p:cNvSpPr/>
          <p:nvPr/>
        </p:nvSpPr>
        <p:spPr bwMode="auto">
          <a:xfrm>
            <a:off x="535893" y="1599422"/>
            <a:ext cx="2701118" cy="1592427"/>
          </a:xfrm>
          <a:prstGeom prst="roundRect">
            <a:avLst>
              <a:gd name="adj" fmla="val 5175"/>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a:lnSpc>
                <a:spcPct val="90000"/>
              </a:lnSpc>
            </a:pPr>
            <a:r>
              <a:rPr lang="en-US" sz="1598" dirty="0">
                <a:gradFill>
                  <a:gsLst>
                    <a:gs pos="0">
                      <a:srgbClr val="FFFFFF"/>
                    </a:gs>
                    <a:gs pos="100000">
                      <a:srgbClr val="FFFFFF"/>
                    </a:gs>
                  </a:gsLst>
                  <a:lin ang="5400000" scaled="0"/>
                </a:gradFill>
                <a:latin typeface="Segoe UI"/>
                <a:ea typeface="Segoe UI" pitchFamily="34" charset="0"/>
                <a:cs typeface="Segoe UI" pitchFamily="34" charset="0"/>
              </a:rPr>
              <a:t>SOURCE REPO</a:t>
            </a:r>
          </a:p>
        </p:txBody>
      </p:sp>
      <p:sp>
        <p:nvSpPr>
          <p:cNvPr id="38" name="Rounded Rectangle 6"/>
          <p:cNvSpPr/>
          <p:nvPr/>
        </p:nvSpPr>
        <p:spPr bwMode="auto">
          <a:xfrm>
            <a:off x="5038668" y="1599422"/>
            <a:ext cx="2384532" cy="1592427"/>
          </a:xfrm>
          <a:prstGeom prst="roundRect">
            <a:avLst>
              <a:gd name="adj" fmla="val 5175"/>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a:lnSpc>
                <a:spcPct val="90000"/>
              </a:lnSpc>
            </a:pPr>
            <a:r>
              <a:rPr lang="en-US" sz="1598" dirty="0">
                <a:gradFill>
                  <a:gsLst>
                    <a:gs pos="0">
                      <a:srgbClr val="FFFFFF"/>
                    </a:gs>
                    <a:gs pos="100000">
                      <a:srgbClr val="FFFFFF"/>
                    </a:gs>
                  </a:gsLst>
                  <a:lin ang="5400000" scaled="0"/>
                </a:gradFill>
                <a:latin typeface="Segoe UI"/>
                <a:ea typeface="Segoe UI" pitchFamily="34" charset="0"/>
                <a:cs typeface="Segoe UI" pitchFamily="34" charset="0"/>
              </a:rPr>
              <a:t>DEV</a:t>
            </a:r>
          </a:p>
        </p:txBody>
      </p:sp>
      <p:sp>
        <p:nvSpPr>
          <p:cNvPr id="39" name="TextBox 38"/>
          <p:cNvSpPr txBox="1"/>
          <p:nvPr/>
        </p:nvSpPr>
        <p:spPr>
          <a:xfrm>
            <a:off x="7898187" y="1877740"/>
            <a:ext cx="3447269" cy="1795497"/>
          </a:xfrm>
          <a:prstGeom prst="rect">
            <a:avLst/>
          </a:prstGeom>
          <a:noFill/>
        </p:spPr>
        <p:txBody>
          <a:bodyPr wrap="none" lIns="182828" tIns="146262" rIns="182828" bIns="146262" rtlCol="0">
            <a:spAutoFit/>
          </a:bodyPr>
          <a:lstStyle/>
          <a:p>
            <a:pPr defTabSz="932384">
              <a:lnSpc>
                <a:spcPct val="90000"/>
              </a:lnSpc>
              <a:spcAft>
                <a:spcPts val="1198"/>
              </a:spcAft>
              <a:buSzPct val="90000"/>
            </a:pPr>
            <a:r>
              <a:rPr lang="en-US" sz="3598" dirty="0">
                <a:latin typeface="Segoe UI Light"/>
              </a:rPr>
              <a:t>Value</a:t>
            </a:r>
          </a:p>
          <a:p>
            <a:pPr marL="290401" indent="-290401" defTabSz="932384">
              <a:lnSpc>
                <a:spcPct val="90000"/>
              </a:lnSpc>
              <a:spcAft>
                <a:spcPts val="1198"/>
              </a:spcAft>
              <a:buSzPct val="90000"/>
              <a:buFont typeface="Arial" panose="020B0604020202020204" pitchFamily="34" charset="0"/>
              <a:buChar char="•"/>
            </a:pPr>
            <a:r>
              <a:rPr lang="en-US" sz="2400" dirty="0">
                <a:gradFill>
                  <a:gsLst>
                    <a:gs pos="0">
                      <a:schemeClr val="tx1"/>
                    </a:gs>
                    <a:gs pos="100000">
                      <a:schemeClr val="tx1"/>
                    </a:gs>
                  </a:gsLst>
                  <a:lin ang="5400000" scaled="0"/>
                </a:gradFill>
                <a:latin typeface="Segoe UI Light"/>
              </a:rPr>
              <a:t>Optimized Resources</a:t>
            </a:r>
          </a:p>
          <a:p>
            <a:pPr marL="290401" indent="-290401" defTabSz="932384">
              <a:lnSpc>
                <a:spcPct val="90000"/>
              </a:lnSpc>
              <a:spcAft>
                <a:spcPts val="1198"/>
              </a:spcAft>
              <a:buSzPct val="90000"/>
              <a:buFont typeface="Arial" panose="020B0604020202020204" pitchFamily="34" charset="0"/>
              <a:buChar char="•"/>
            </a:pPr>
            <a:r>
              <a:rPr lang="en-US" sz="2400" dirty="0">
                <a:gradFill>
                  <a:gsLst>
                    <a:gs pos="0">
                      <a:schemeClr val="tx1"/>
                    </a:gs>
                    <a:gs pos="100000">
                      <a:schemeClr val="tx1"/>
                    </a:gs>
                  </a:gsLst>
                  <a:lin ang="5400000" scaled="0"/>
                </a:gradFill>
                <a:latin typeface="Segoe UI Light"/>
              </a:rPr>
              <a:t>Accelerate Delivery</a:t>
            </a:r>
          </a:p>
        </p:txBody>
      </p:sp>
      <p:sp>
        <p:nvSpPr>
          <p:cNvPr id="40" name="TextBox 39"/>
          <p:cNvSpPr txBox="1"/>
          <p:nvPr/>
        </p:nvSpPr>
        <p:spPr>
          <a:xfrm>
            <a:off x="7898188" y="3887050"/>
            <a:ext cx="3650510" cy="2252583"/>
          </a:xfrm>
          <a:prstGeom prst="rect">
            <a:avLst/>
          </a:prstGeom>
          <a:noFill/>
        </p:spPr>
        <p:txBody>
          <a:bodyPr wrap="none" lIns="182828" tIns="146262" rIns="182828" bIns="146262" rtlCol="0">
            <a:spAutoFit/>
          </a:bodyPr>
          <a:lstStyle/>
          <a:p>
            <a:pPr defTabSz="932384">
              <a:lnSpc>
                <a:spcPct val="90000"/>
              </a:lnSpc>
              <a:spcAft>
                <a:spcPts val="1198"/>
              </a:spcAft>
              <a:buSzPct val="90000"/>
            </a:pPr>
            <a:r>
              <a:rPr lang="en-US" sz="3598" dirty="0">
                <a:latin typeface="Segoe UI Light"/>
              </a:rPr>
              <a:t>Measure</a:t>
            </a:r>
          </a:p>
          <a:p>
            <a:pPr marL="290401" indent="-290401" defTabSz="932384">
              <a:lnSpc>
                <a:spcPct val="90000"/>
              </a:lnSpc>
              <a:spcAft>
                <a:spcPts val="1198"/>
              </a:spcAft>
              <a:buSzPct val="90000"/>
              <a:buFont typeface="Arial" panose="020B0604020202020204" pitchFamily="34" charset="0"/>
              <a:buChar char="•"/>
            </a:pPr>
            <a:r>
              <a:rPr lang="en-US" sz="2400" dirty="0">
                <a:gradFill>
                  <a:gsLst>
                    <a:gs pos="2917">
                      <a:schemeClr val="tx1"/>
                    </a:gs>
                    <a:gs pos="30000">
                      <a:schemeClr val="tx1"/>
                    </a:gs>
                  </a:gsLst>
                  <a:lin ang="5400000" scaled="0"/>
                </a:gradFill>
                <a:latin typeface="Segoe UI Light"/>
              </a:rPr>
              <a:t>Deployment Frequency</a:t>
            </a:r>
          </a:p>
          <a:p>
            <a:pPr marL="290401" indent="-290401" defTabSz="932384">
              <a:lnSpc>
                <a:spcPct val="90000"/>
              </a:lnSpc>
              <a:spcAft>
                <a:spcPts val="1198"/>
              </a:spcAft>
              <a:buSzPct val="90000"/>
              <a:buFont typeface="Arial" panose="020B0604020202020204" pitchFamily="34" charset="0"/>
              <a:buChar char="•"/>
            </a:pPr>
            <a:r>
              <a:rPr lang="en-US" sz="2400" dirty="0">
                <a:gradFill>
                  <a:gsLst>
                    <a:gs pos="2917">
                      <a:schemeClr val="tx1"/>
                    </a:gs>
                    <a:gs pos="30000">
                      <a:schemeClr val="tx1"/>
                    </a:gs>
                  </a:gsLst>
                  <a:lin ang="5400000" scaled="0"/>
                </a:gradFill>
                <a:latin typeface="Segoe UI Light"/>
              </a:rPr>
              <a:t>MTTR</a:t>
            </a:r>
          </a:p>
          <a:p>
            <a:pPr marL="290401" indent="-290401" defTabSz="932384">
              <a:lnSpc>
                <a:spcPct val="90000"/>
              </a:lnSpc>
              <a:spcAft>
                <a:spcPts val="1198"/>
              </a:spcAft>
              <a:buSzPct val="90000"/>
              <a:buFont typeface="Arial" panose="020B0604020202020204" pitchFamily="34" charset="0"/>
              <a:buChar char="•"/>
            </a:pPr>
            <a:r>
              <a:rPr lang="en-US" sz="2400" dirty="0">
                <a:gradFill>
                  <a:gsLst>
                    <a:gs pos="2917">
                      <a:schemeClr val="tx1"/>
                    </a:gs>
                    <a:gs pos="30000">
                      <a:schemeClr val="tx1"/>
                    </a:gs>
                  </a:gsLst>
                  <a:lin ang="5400000" scaled="0"/>
                </a:gradFill>
                <a:latin typeface="Segoe UI Light"/>
              </a:rPr>
              <a:t>Availability</a:t>
            </a:r>
          </a:p>
        </p:txBody>
      </p:sp>
      <p:sp>
        <p:nvSpPr>
          <p:cNvPr id="41" name="Rectangle 155"/>
          <p:cNvSpPr>
            <a:spLocks noChangeArrowheads="1"/>
          </p:cNvSpPr>
          <p:nvPr/>
        </p:nvSpPr>
        <p:spPr bwMode="auto">
          <a:xfrm>
            <a:off x="1296507" y="5371431"/>
            <a:ext cx="1487271" cy="1015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defTabSz="932384"/>
            <a:endParaRPr lang="en-US" sz="1836">
              <a:solidFill>
                <a:srgbClr val="FFFFFF"/>
              </a:solidFill>
              <a:latin typeface="Segoe UI"/>
            </a:endParaRPr>
          </a:p>
        </p:txBody>
      </p:sp>
      <p:grpSp>
        <p:nvGrpSpPr>
          <p:cNvPr id="42" name="CODE1"/>
          <p:cNvGrpSpPr/>
          <p:nvPr/>
        </p:nvGrpSpPr>
        <p:grpSpPr>
          <a:xfrm>
            <a:off x="2086805" y="5544790"/>
            <a:ext cx="538129" cy="560885"/>
            <a:chOff x="2328300" y="3506767"/>
            <a:chExt cx="551703" cy="575034"/>
          </a:xfrm>
        </p:grpSpPr>
        <p:sp>
          <p:nvSpPr>
            <p:cNvPr id="43" name="AutoShape 3"/>
            <p:cNvSpPr>
              <a:spLocks noChangeAspect="1" noChangeArrowheads="1" noTextEdit="1"/>
            </p:cNvSpPr>
            <p:nvPr/>
          </p:nvSpPr>
          <p:spPr bwMode="auto">
            <a:xfrm>
              <a:off x="2330370" y="3507272"/>
              <a:ext cx="543013" cy="555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defTabSz="932384"/>
              <a:endParaRPr lang="en-US" sz="1836">
                <a:solidFill>
                  <a:srgbClr val="FFFFFF"/>
                </a:solidFill>
                <a:latin typeface="Segoe UI"/>
              </a:endParaRPr>
            </a:p>
          </p:txBody>
        </p:sp>
        <p:grpSp>
          <p:nvGrpSpPr>
            <p:cNvPr id="44" name="Group 43"/>
            <p:cNvGrpSpPr/>
            <p:nvPr/>
          </p:nvGrpSpPr>
          <p:grpSpPr>
            <a:xfrm>
              <a:off x="2328300" y="3506767"/>
              <a:ext cx="551703" cy="575034"/>
              <a:chOff x="3937001" y="4448175"/>
              <a:chExt cx="638175" cy="665163"/>
            </a:xfrm>
          </p:grpSpPr>
          <p:grpSp>
            <p:nvGrpSpPr>
              <p:cNvPr id="45" name="Group 10"/>
              <p:cNvGrpSpPr>
                <a:grpSpLocks noChangeAspect="1"/>
              </p:cNvGrpSpPr>
              <p:nvPr/>
            </p:nvGrpSpPr>
            <p:grpSpPr bwMode="auto">
              <a:xfrm>
                <a:off x="3937001" y="4448175"/>
                <a:ext cx="638175" cy="665163"/>
                <a:chOff x="2480" y="2802"/>
                <a:chExt cx="402" cy="419"/>
              </a:xfrm>
            </p:grpSpPr>
            <p:sp>
              <p:nvSpPr>
                <p:cNvPr id="49" name="AutoShape 9"/>
                <p:cNvSpPr>
                  <a:spLocks noChangeAspect="1" noChangeArrowheads="1" noTextEdit="1"/>
                </p:cNvSpPr>
                <p:nvPr/>
              </p:nvSpPr>
              <p:spPr bwMode="auto">
                <a:xfrm>
                  <a:off x="2481" y="2802"/>
                  <a:ext cx="400" cy="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defTabSz="932384"/>
                  <a:endParaRPr lang="en-US" sz="1836">
                    <a:solidFill>
                      <a:srgbClr val="FFFFFF"/>
                    </a:solidFill>
                    <a:latin typeface="Segoe UI"/>
                  </a:endParaRPr>
                </a:p>
              </p:txBody>
            </p:sp>
            <p:sp>
              <p:nvSpPr>
                <p:cNvPr id="50" name="Freeform 11"/>
                <p:cNvSpPr>
                  <a:spLocks/>
                </p:cNvSpPr>
                <p:nvPr/>
              </p:nvSpPr>
              <p:spPr bwMode="auto">
                <a:xfrm>
                  <a:off x="2480" y="2802"/>
                  <a:ext cx="402" cy="418"/>
                </a:xfrm>
                <a:custGeom>
                  <a:avLst/>
                  <a:gdLst>
                    <a:gd name="T0" fmla="*/ 67 w 644"/>
                    <a:gd name="T1" fmla="*/ 0 h 671"/>
                    <a:gd name="T2" fmla="*/ 0 w 644"/>
                    <a:gd name="T3" fmla="*/ 68 h 671"/>
                    <a:gd name="T4" fmla="*/ 0 w 644"/>
                    <a:gd name="T5" fmla="*/ 603 h 671"/>
                    <a:gd name="T6" fmla="*/ 67 w 644"/>
                    <a:gd name="T7" fmla="*/ 671 h 671"/>
                    <a:gd name="T8" fmla="*/ 576 w 644"/>
                    <a:gd name="T9" fmla="*/ 671 h 671"/>
                    <a:gd name="T10" fmla="*/ 644 w 644"/>
                    <a:gd name="T11" fmla="*/ 603 h 671"/>
                    <a:gd name="T12" fmla="*/ 644 w 644"/>
                    <a:gd name="T13" fmla="*/ 193 h 671"/>
                    <a:gd name="T14" fmla="*/ 644 w 644"/>
                    <a:gd name="T15" fmla="*/ 127 h 671"/>
                    <a:gd name="T16" fmla="*/ 515 w 644"/>
                    <a:gd name="T17" fmla="*/ 0 h 671"/>
                    <a:gd name="T18" fmla="*/ 445 w 644"/>
                    <a:gd name="T19" fmla="*/ 0 h 671"/>
                    <a:gd name="T20" fmla="*/ 67 w 644"/>
                    <a:gd name="T21" fmla="*/ 0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4" h="671">
                      <a:moveTo>
                        <a:pt x="67" y="0"/>
                      </a:moveTo>
                      <a:cubicBezTo>
                        <a:pt x="30" y="0"/>
                        <a:pt x="0" y="30"/>
                        <a:pt x="0" y="68"/>
                      </a:cubicBezTo>
                      <a:cubicBezTo>
                        <a:pt x="0" y="603"/>
                        <a:pt x="0" y="603"/>
                        <a:pt x="0" y="603"/>
                      </a:cubicBezTo>
                      <a:cubicBezTo>
                        <a:pt x="0" y="641"/>
                        <a:pt x="30" y="671"/>
                        <a:pt x="67" y="671"/>
                      </a:cubicBezTo>
                      <a:cubicBezTo>
                        <a:pt x="576" y="671"/>
                        <a:pt x="576" y="671"/>
                        <a:pt x="576" y="671"/>
                      </a:cubicBezTo>
                      <a:cubicBezTo>
                        <a:pt x="613" y="671"/>
                        <a:pt x="644" y="641"/>
                        <a:pt x="644" y="603"/>
                      </a:cubicBezTo>
                      <a:cubicBezTo>
                        <a:pt x="644" y="193"/>
                        <a:pt x="644" y="193"/>
                        <a:pt x="644" y="193"/>
                      </a:cubicBezTo>
                      <a:cubicBezTo>
                        <a:pt x="644" y="156"/>
                        <a:pt x="644" y="127"/>
                        <a:pt x="644" y="127"/>
                      </a:cubicBezTo>
                      <a:cubicBezTo>
                        <a:pt x="515" y="0"/>
                        <a:pt x="515" y="0"/>
                        <a:pt x="515" y="0"/>
                      </a:cubicBezTo>
                      <a:cubicBezTo>
                        <a:pt x="515" y="0"/>
                        <a:pt x="482" y="0"/>
                        <a:pt x="445" y="0"/>
                      </a:cubicBezTo>
                      <a:lnTo>
                        <a:pt x="67" y="0"/>
                      </a:lnTo>
                      <a:close/>
                    </a:path>
                  </a:pathLst>
                </a:custGeom>
                <a:solidFill>
                  <a:srgbClr val="B9B9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84"/>
                  <a:endParaRPr lang="en-US" sz="1836">
                    <a:solidFill>
                      <a:srgbClr val="FFFFFF"/>
                    </a:solidFill>
                    <a:latin typeface="Segoe UI"/>
                  </a:endParaRPr>
                </a:p>
              </p:txBody>
            </p:sp>
            <p:sp>
              <p:nvSpPr>
                <p:cNvPr id="51" name="Freeform 12"/>
                <p:cNvSpPr>
                  <a:spLocks/>
                </p:cNvSpPr>
                <p:nvPr/>
              </p:nvSpPr>
              <p:spPr bwMode="auto">
                <a:xfrm>
                  <a:off x="2801" y="2802"/>
                  <a:ext cx="81" cy="79"/>
                </a:xfrm>
                <a:custGeom>
                  <a:avLst/>
                  <a:gdLst>
                    <a:gd name="T0" fmla="*/ 81 w 81"/>
                    <a:gd name="T1" fmla="*/ 79 h 79"/>
                    <a:gd name="T2" fmla="*/ 0 w 81"/>
                    <a:gd name="T3" fmla="*/ 0 h 79"/>
                    <a:gd name="T4" fmla="*/ 0 w 81"/>
                    <a:gd name="T5" fmla="*/ 79 h 79"/>
                    <a:gd name="T6" fmla="*/ 81 w 81"/>
                    <a:gd name="T7" fmla="*/ 79 h 79"/>
                  </a:gdLst>
                  <a:ahLst/>
                  <a:cxnLst>
                    <a:cxn ang="0">
                      <a:pos x="T0" y="T1"/>
                    </a:cxn>
                    <a:cxn ang="0">
                      <a:pos x="T2" y="T3"/>
                    </a:cxn>
                    <a:cxn ang="0">
                      <a:pos x="T4" y="T5"/>
                    </a:cxn>
                    <a:cxn ang="0">
                      <a:pos x="T6" y="T7"/>
                    </a:cxn>
                  </a:cxnLst>
                  <a:rect l="0" t="0" r="r" b="b"/>
                  <a:pathLst>
                    <a:path w="81" h="79">
                      <a:moveTo>
                        <a:pt x="81" y="79"/>
                      </a:moveTo>
                      <a:lnTo>
                        <a:pt x="0" y="0"/>
                      </a:lnTo>
                      <a:lnTo>
                        <a:pt x="0" y="79"/>
                      </a:lnTo>
                      <a:lnTo>
                        <a:pt x="81" y="79"/>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84"/>
                  <a:endParaRPr lang="en-US" sz="1836">
                    <a:solidFill>
                      <a:srgbClr val="FFFFFF"/>
                    </a:solidFill>
                    <a:latin typeface="Segoe UI"/>
                  </a:endParaRPr>
                </a:p>
              </p:txBody>
            </p:sp>
          </p:grpSp>
          <p:grpSp>
            <p:nvGrpSpPr>
              <p:cNvPr id="46" name="Group 45"/>
              <p:cNvGrpSpPr/>
              <p:nvPr/>
            </p:nvGrpSpPr>
            <p:grpSpPr>
              <a:xfrm>
                <a:off x="4120302" y="4618868"/>
                <a:ext cx="293550" cy="349134"/>
                <a:chOff x="4662074" y="4335997"/>
                <a:chExt cx="234105" cy="278433"/>
              </a:xfrm>
            </p:grpSpPr>
            <p:sp>
              <p:nvSpPr>
                <p:cNvPr id="47" name="Freeform 6"/>
                <p:cNvSpPr>
                  <a:spLocks/>
                </p:cNvSpPr>
                <p:nvPr/>
              </p:nvSpPr>
              <p:spPr bwMode="auto">
                <a:xfrm>
                  <a:off x="4662074" y="4335997"/>
                  <a:ext cx="90040" cy="278433"/>
                </a:xfrm>
                <a:custGeom>
                  <a:avLst/>
                  <a:gdLst>
                    <a:gd name="T0" fmla="*/ 23 w 86"/>
                    <a:gd name="T1" fmla="*/ 56 h 265"/>
                    <a:gd name="T2" fmla="*/ 23 w 86"/>
                    <a:gd name="T3" fmla="*/ 90 h 265"/>
                    <a:gd name="T4" fmla="*/ 0 w 86"/>
                    <a:gd name="T5" fmla="*/ 119 h 265"/>
                    <a:gd name="T6" fmla="*/ 0 w 86"/>
                    <a:gd name="T7" fmla="*/ 146 h 265"/>
                    <a:gd name="T8" fmla="*/ 23 w 86"/>
                    <a:gd name="T9" fmla="*/ 174 h 265"/>
                    <a:gd name="T10" fmla="*/ 23 w 86"/>
                    <a:gd name="T11" fmla="*/ 210 h 265"/>
                    <a:gd name="T12" fmla="*/ 36 w 86"/>
                    <a:gd name="T13" fmla="*/ 251 h 265"/>
                    <a:gd name="T14" fmla="*/ 86 w 86"/>
                    <a:gd name="T15" fmla="*/ 265 h 265"/>
                    <a:gd name="T16" fmla="*/ 86 w 86"/>
                    <a:gd name="T17" fmla="*/ 237 h 265"/>
                    <a:gd name="T18" fmla="*/ 67 w 86"/>
                    <a:gd name="T19" fmla="*/ 231 h 265"/>
                    <a:gd name="T20" fmla="*/ 62 w 86"/>
                    <a:gd name="T21" fmla="*/ 210 h 265"/>
                    <a:gd name="T22" fmla="*/ 62 w 86"/>
                    <a:gd name="T23" fmla="*/ 179 h 265"/>
                    <a:gd name="T24" fmla="*/ 39 w 86"/>
                    <a:gd name="T25" fmla="*/ 133 h 265"/>
                    <a:gd name="T26" fmla="*/ 39 w 86"/>
                    <a:gd name="T27" fmla="*/ 132 h 265"/>
                    <a:gd name="T28" fmla="*/ 62 w 86"/>
                    <a:gd name="T29" fmla="*/ 87 h 265"/>
                    <a:gd name="T30" fmla="*/ 62 w 86"/>
                    <a:gd name="T31" fmla="*/ 55 h 265"/>
                    <a:gd name="T32" fmla="*/ 86 w 86"/>
                    <a:gd name="T33" fmla="*/ 28 h 265"/>
                    <a:gd name="T34" fmla="*/ 86 w 86"/>
                    <a:gd name="T35" fmla="*/ 0 h 265"/>
                    <a:gd name="T36" fmla="*/ 36 w 86"/>
                    <a:gd name="T37" fmla="*/ 14 h 265"/>
                    <a:gd name="T38" fmla="*/ 23 w 86"/>
                    <a:gd name="T39" fmla="*/ 56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265">
                      <a:moveTo>
                        <a:pt x="23" y="56"/>
                      </a:moveTo>
                      <a:lnTo>
                        <a:pt x="23" y="90"/>
                      </a:lnTo>
                      <a:cubicBezTo>
                        <a:pt x="23" y="109"/>
                        <a:pt x="16" y="119"/>
                        <a:pt x="0" y="119"/>
                      </a:cubicBezTo>
                      <a:lnTo>
                        <a:pt x="0" y="146"/>
                      </a:lnTo>
                      <a:cubicBezTo>
                        <a:pt x="16" y="146"/>
                        <a:pt x="23" y="156"/>
                        <a:pt x="23" y="174"/>
                      </a:cubicBezTo>
                      <a:lnTo>
                        <a:pt x="23" y="210"/>
                      </a:lnTo>
                      <a:cubicBezTo>
                        <a:pt x="23" y="229"/>
                        <a:pt x="27" y="243"/>
                        <a:pt x="36" y="251"/>
                      </a:cubicBezTo>
                      <a:cubicBezTo>
                        <a:pt x="45" y="260"/>
                        <a:pt x="62" y="265"/>
                        <a:pt x="86" y="265"/>
                      </a:cubicBezTo>
                      <a:lnTo>
                        <a:pt x="86" y="237"/>
                      </a:lnTo>
                      <a:cubicBezTo>
                        <a:pt x="77" y="237"/>
                        <a:pt x="71" y="235"/>
                        <a:pt x="67" y="231"/>
                      </a:cubicBezTo>
                      <a:cubicBezTo>
                        <a:pt x="64" y="227"/>
                        <a:pt x="62" y="220"/>
                        <a:pt x="62" y="210"/>
                      </a:cubicBezTo>
                      <a:lnTo>
                        <a:pt x="62" y="179"/>
                      </a:lnTo>
                      <a:cubicBezTo>
                        <a:pt x="62" y="154"/>
                        <a:pt x="54" y="139"/>
                        <a:pt x="39" y="133"/>
                      </a:cubicBezTo>
                      <a:lnTo>
                        <a:pt x="39" y="132"/>
                      </a:lnTo>
                      <a:cubicBezTo>
                        <a:pt x="54" y="126"/>
                        <a:pt x="62" y="111"/>
                        <a:pt x="62" y="87"/>
                      </a:cubicBezTo>
                      <a:lnTo>
                        <a:pt x="62" y="55"/>
                      </a:lnTo>
                      <a:cubicBezTo>
                        <a:pt x="62" y="37"/>
                        <a:pt x="70" y="28"/>
                        <a:pt x="86" y="28"/>
                      </a:cubicBezTo>
                      <a:lnTo>
                        <a:pt x="86" y="0"/>
                      </a:lnTo>
                      <a:cubicBezTo>
                        <a:pt x="62" y="0"/>
                        <a:pt x="46" y="5"/>
                        <a:pt x="36" y="14"/>
                      </a:cubicBezTo>
                      <a:cubicBezTo>
                        <a:pt x="28" y="23"/>
                        <a:pt x="23" y="37"/>
                        <a:pt x="23" y="56"/>
                      </a:cubicBezTo>
                      <a:close/>
                    </a:path>
                  </a:pathLst>
                </a:custGeom>
                <a:solidFill>
                  <a:schemeClr val="bg1"/>
                </a:solidFill>
                <a:ln w="0">
                  <a:noFill/>
                  <a:prstDash val="solid"/>
                  <a:round/>
                  <a:headEnd/>
                  <a:tailEnd/>
                </a:ln>
              </p:spPr>
              <p:txBody>
                <a:bodyPr vert="horz" wrap="square" lIns="91414" tIns="45706" rIns="91414" bIns="45706" numCol="1" anchor="t" anchorCtr="0" compatLnSpc="1">
                  <a:prstTxWarp prst="textNoShape">
                    <a:avLst/>
                  </a:prstTxWarp>
                </a:bodyPr>
                <a:lstStyle/>
                <a:p>
                  <a:pPr defTabSz="932384"/>
                  <a:endParaRPr lang="en-US" sz="1836">
                    <a:solidFill>
                      <a:srgbClr val="FFFFFF"/>
                    </a:solidFill>
                    <a:latin typeface="Segoe UI"/>
                  </a:endParaRPr>
                </a:p>
              </p:txBody>
            </p:sp>
            <p:sp>
              <p:nvSpPr>
                <p:cNvPr id="48" name="Freeform 7"/>
                <p:cNvSpPr>
                  <a:spLocks/>
                </p:cNvSpPr>
                <p:nvPr/>
              </p:nvSpPr>
              <p:spPr bwMode="auto">
                <a:xfrm>
                  <a:off x="4806139" y="4335997"/>
                  <a:ext cx="90040" cy="278433"/>
                </a:xfrm>
                <a:custGeom>
                  <a:avLst/>
                  <a:gdLst>
                    <a:gd name="T0" fmla="*/ 62 w 85"/>
                    <a:gd name="T1" fmla="*/ 90 h 265"/>
                    <a:gd name="T2" fmla="*/ 62 w 85"/>
                    <a:gd name="T3" fmla="*/ 56 h 265"/>
                    <a:gd name="T4" fmla="*/ 50 w 85"/>
                    <a:gd name="T5" fmla="*/ 15 h 265"/>
                    <a:gd name="T6" fmla="*/ 0 w 85"/>
                    <a:gd name="T7" fmla="*/ 0 h 265"/>
                    <a:gd name="T8" fmla="*/ 0 w 85"/>
                    <a:gd name="T9" fmla="*/ 28 h 265"/>
                    <a:gd name="T10" fmla="*/ 24 w 85"/>
                    <a:gd name="T11" fmla="*/ 55 h 265"/>
                    <a:gd name="T12" fmla="*/ 24 w 85"/>
                    <a:gd name="T13" fmla="*/ 85 h 265"/>
                    <a:gd name="T14" fmla="*/ 47 w 85"/>
                    <a:gd name="T15" fmla="*/ 132 h 265"/>
                    <a:gd name="T16" fmla="*/ 47 w 85"/>
                    <a:gd name="T17" fmla="*/ 133 h 265"/>
                    <a:gd name="T18" fmla="*/ 24 w 85"/>
                    <a:gd name="T19" fmla="*/ 178 h 265"/>
                    <a:gd name="T20" fmla="*/ 24 w 85"/>
                    <a:gd name="T21" fmla="*/ 210 h 265"/>
                    <a:gd name="T22" fmla="*/ 19 w 85"/>
                    <a:gd name="T23" fmla="*/ 231 h 265"/>
                    <a:gd name="T24" fmla="*/ 0 w 85"/>
                    <a:gd name="T25" fmla="*/ 237 h 265"/>
                    <a:gd name="T26" fmla="*/ 0 w 85"/>
                    <a:gd name="T27" fmla="*/ 265 h 265"/>
                    <a:gd name="T28" fmla="*/ 50 w 85"/>
                    <a:gd name="T29" fmla="*/ 251 h 265"/>
                    <a:gd name="T30" fmla="*/ 62 w 85"/>
                    <a:gd name="T31" fmla="*/ 209 h 265"/>
                    <a:gd name="T32" fmla="*/ 62 w 85"/>
                    <a:gd name="T33" fmla="*/ 174 h 265"/>
                    <a:gd name="T34" fmla="*/ 85 w 85"/>
                    <a:gd name="T35" fmla="*/ 146 h 265"/>
                    <a:gd name="T36" fmla="*/ 85 w 85"/>
                    <a:gd name="T37" fmla="*/ 119 h 265"/>
                    <a:gd name="T38" fmla="*/ 62 w 85"/>
                    <a:gd name="T39" fmla="*/ 9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 h="265">
                      <a:moveTo>
                        <a:pt x="62" y="90"/>
                      </a:moveTo>
                      <a:lnTo>
                        <a:pt x="62" y="56"/>
                      </a:lnTo>
                      <a:cubicBezTo>
                        <a:pt x="62" y="37"/>
                        <a:pt x="58" y="23"/>
                        <a:pt x="50" y="15"/>
                      </a:cubicBezTo>
                      <a:cubicBezTo>
                        <a:pt x="40" y="5"/>
                        <a:pt x="23" y="0"/>
                        <a:pt x="0" y="0"/>
                      </a:cubicBezTo>
                      <a:lnTo>
                        <a:pt x="0" y="28"/>
                      </a:lnTo>
                      <a:cubicBezTo>
                        <a:pt x="16" y="28"/>
                        <a:pt x="24" y="37"/>
                        <a:pt x="24" y="55"/>
                      </a:cubicBezTo>
                      <a:lnTo>
                        <a:pt x="24" y="85"/>
                      </a:lnTo>
                      <a:cubicBezTo>
                        <a:pt x="24" y="110"/>
                        <a:pt x="32" y="126"/>
                        <a:pt x="47" y="132"/>
                      </a:cubicBezTo>
                      <a:lnTo>
                        <a:pt x="47" y="133"/>
                      </a:lnTo>
                      <a:cubicBezTo>
                        <a:pt x="32" y="139"/>
                        <a:pt x="24" y="154"/>
                        <a:pt x="24" y="178"/>
                      </a:cubicBezTo>
                      <a:lnTo>
                        <a:pt x="24" y="210"/>
                      </a:lnTo>
                      <a:cubicBezTo>
                        <a:pt x="24" y="219"/>
                        <a:pt x="22" y="226"/>
                        <a:pt x="19" y="231"/>
                      </a:cubicBezTo>
                      <a:cubicBezTo>
                        <a:pt x="15" y="235"/>
                        <a:pt x="9" y="237"/>
                        <a:pt x="0" y="237"/>
                      </a:cubicBezTo>
                      <a:lnTo>
                        <a:pt x="0" y="265"/>
                      </a:lnTo>
                      <a:cubicBezTo>
                        <a:pt x="24" y="265"/>
                        <a:pt x="41" y="260"/>
                        <a:pt x="50" y="251"/>
                      </a:cubicBezTo>
                      <a:cubicBezTo>
                        <a:pt x="58" y="242"/>
                        <a:pt x="62" y="229"/>
                        <a:pt x="62" y="209"/>
                      </a:cubicBezTo>
                      <a:lnTo>
                        <a:pt x="62" y="174"/>
                      </a:lnTo>
                      <a:cubicBezTo>
                        <a:pt x="62" y="156"/>
                        <a:pt x="70" y="146"/>
                        <a:pt x="85" y="146"/>
                      </a:cubicBezTo>
                      <a:lnTo>
                        <a:pt x="85" y="119"/>
                      </a:lnTo>
                      <a:cubicBezTo>
                        <a:pt x="70" y="119"/>
                        <a:pt x="62" y="109"/>
                        <a:pt x="62" y="90"/>
                      </a:cubicBezTo>
                      <a:close/>
                    </a:path>
                  </a:pathLst>
                </a:custGeom>
                <a:solidFill>
                  <a:schemeClr val="bg1"/>
                </a:solidFill>
                <a:ln w="0">
                  <a:noFill/>
                  <a:prstDash val="solid"/>
                  <a:round/>
                  <a:headEnd/>
                  <a:tailEnd/>
                </a:ln>
              </p:spPr>
              <p:txBody>
                <a:bodyPr vert="horz" wrap="square" lIns="91414" tIns="45706" rIns="91414" bIns="45706" numCol="1" anchor="t" anchorCtr="0" compatLnSpc="1">
                  <a:prstTxWarp prst="textNoShape">
                    <a:avLst/>
                  </a:prstTxWarp>
                </a:bodyPr>
                <a:lstStyle/>
                <a:p>
                  <a:pPr defTabSz="932384"/>
                  <a:endParaRPr lang="en-US" sz="1836">
                    <a:solidFill>
                      <a:srgbClr val="FFFFFF"/>
                    </a:solidFill>
                    <a:latin typeface="Segoe UI"/>
                  </a:endParaRPr>
                </a:p>
              </p:txBody>
            </p:sp>
          </p:grpSp>
        </p:grpSp>
      </p:grpSp>
      <p:sp>
        <p:nvSpPr>
          <p:cNvPr id="52" name="Rounded Rectangle 78"/>
          <p:cNvSpPr/>
          <p:nvPr/>
        </p:nvSpPr>
        <p:spPr bwMode="auto">
          <a:xfrm>
            <a:off x="5038668" y="3313575"/>
            <a:ext cx="2384532" cy="1592427"/>
          </a:xfrm>
          <a:prstGeom prst="roundRect">
            <a:avLst>
              <a:gd name="adj" fmla="val 5175"/>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a:lnSpc>
                <a:spcPct val="90000"/>
              </a:lnSpc>
            </a:pPr>
            <a:r>
              <a:rPr lang="en-US" sz="1598" dirty="0">
                <a:gradFill>
                  <a:gsLst>
                    <a:gs pos="0">
                      <a:srgbClr val="FFFFFF"/>
                    </a:gs>
                    <a:gs pos="100000">
                      <a:srgbClr val="FFFFFF"/>
                    </a:gs>
                  </a:gsLst>
                  <a:lin ang="5400000" scaled="0"/>
                </a:gradFill>
                <a:latin typeface="Segoe UI"/>
                <a:ea typeface="Segoe UI" pitchFamily="34" charset="0"/>
                <a:cs typeface="Segoe UI" pitchFamily="34" charset="0"/>
              </a:rPr>
              <a:t>STAGE</a:t>
            </a:r>
          </a:p>
        </p:txBody>
      </p:sp>
      <p:sp>
        <p:nvSpPr>
          <p:cNvPr id="53" name="Rounded Rectangle 79"/>
          <p:cNvSpPr/>
          <p:nvPr/>
        </p:nvSpPr>
        <p:spPr bwMode="auto">
          <a:xfrm>
            <a:off x="5038668" y="5027727"/>
            <a:ext cx="2384532" cy="1592427"/>
          </a:xfrm>
          <a:prstGeom prst="roundRect">
            <a:avLst>
              <a:gd name="adj" fmla="val 5175"/>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a:lnSpc>
                <a:spcPct val="90000"/>
              </a:lnSpc>
            </a:pPr>
            <a:r>
              <a:rPr lang="en-US" sz="1598" dirty="0">
                <a:gradFill>
                  <a:gsLst>
                    <a:gs pos="0">
                      <a:srgbClr val="FFFFFF"/>
                    </a:gs>
                    <a:gs pos="100000">
                      <a:srgbClr val="FFFFFF"/>
                    </a:gs>
                  </a:gsLst>
                  <a:lin ang="5400000" scaled="0"/>
                </a:gradFill>
                <a:latin typeface="Segoe UI"/>
                <a:ea typeface="Segoe UI" pitchFamily="34" charset="0"/>
                <a:cs typeface="Segoe UI" pitchFamily="34" charset="0"/>
              </a:rPr>
              <a:t>PRODUCTION</a:t>
            </a:r>
          </a:p>
        </p:txBody>
      </p:sp>
      <p:sp>
        <p:nvSpPr>
          <p:cNvPr id="54" name="APP 1"/>
          <p:cNvSpPr>
            <a:spLocks noEditPoints="1"/>
          </p:cNvSpPr>
          <p:nvPr/>
        </p:nvSpPr>
        <p:spPr bwMode="auto">
          <a:xfrm>
            <a:off x="6352796" y="2165911"/>
            <a:ext cx="796943" cy="822387"/>
          </a:xfrm>
          <a:custGeom>
            <a:avLst/>
            <a:gdLst>
              <a:gd name="T0" fmla="*/ 364 w 371"/>
              <a:gd name="T1" fmla="*/ 103 h 383"/>
              <a:gd name="T2" fmla="*/ 216 w 371"/>
              <a:gd name="T3" fmla="*/ 3 h 383"/>
              <a:gd name="T4" fmla="*/ 203 w 371"/>
              <a:gd name="T5" fmla="*/ 1 h 383"/>
              <a:gd name="T6" fmla="*/ 13 w 371"/>
              <a:gd name="T7" fmla="*/ 50 h 383"/>
              <a:gd name="T8" fmla="*/ 0 w 371"/>
              <a:gd name="T9" fmla="*/ 66 h 383"/>
              <a:gd name="T10" fmla="*/ 0 w 371"/>
              <a:gd name="T11" fmla="*/ 243 h 383"/>
              <a:gd name="T12" fmla="*/ 5 w 371"/>
              <a:gd name="T13" fmla="*/ 255 h 383"/>
              <a:gd name="T14" fmla="*/ 125 w 371"/>
              <a:gd name="T15" fmla="*/ 379 h 383"/>
              <a:gd name="T16" fmla="*/ 137 w 371"/>
              <a:gd name="T17" fmla="*/ 383 h 383"/>
              <a:gd name="T18" fmla="*/ 142 w 371"/>
              <a:gd name="T19" fmla="*/ 383 h 383"/>
              <a:gd name="T20" fmla="*/ 351 w 371"/>
              <a:gd name="T21" fmla="*/ 310 h 383"/>
              <a:gd name="T22" fmla="*/ 362 w 371"/>
              <a:gd name="T23" fmla="*/ 296 h 383"/>
              <a:gd name="T24" fmla="*/ 371 w 371"/>
              <a:gd name="T25" fmla="*/ 117 h 383"/>
              <a:gd name="T26" fmla="*/ 364 w 371"/>
              <a:gd name="T27" fmla="*/ 103 h 383"/>
              <a:gd name="T28" fmla="*/ 204 w 371"/>
              <a:gd name="T29" fmla="*/ 34 h 383"/>
              <a:gd name="T30" fmla="*/ 321 w 371"/>
              <a:gd name="T31" fmla="*/ 113 h 383"/>
              <a:gd name="T32" fmla="*/ 251 w 371"/>
              <a:gd name="T33" fmla="*/ 134 h 383"/>
              <a:gd name="T34" fmla="*/ 139 w 371"/>
              <a:gd name="T35" fmla="*/ 51 h 383"/>
              <a:gd name="T36" fmla="*/ 204 w 371"/>
              <a:gd name="T37" fmla="*/ 34 h 383"/>
              <a:gd name="T38" fmla="*/ 143 w 371"/>
              <a:gd name="T39" fmla="*/ 167 h 383"/>
              <a:gd name="T40" fmla="*/ 42 w 371"/>
              <a:gd name="T41" fmla="*/ 76 h 383"/>
              <a:gd name="T42" fmla="*/ 113 w 371"/>
              <a:gd name="T43" fmla="*/ 58 h 383"/>
              <a:gd name="T44" fmla="*/ 225 w 371"/>
              <a:gd name="T45" fmla="*/ 142 h 383"/>
              <a:gd name="T46" fmla="*/ 143 w 371"/>
              <a:gd name="T47" fmla="*/ 167 h 383"/>
              <a:gd name="T48" fmla="*/ 33 w 371"/>
              <a:gd name="T49" fmla="*/ 237 h 383"/>
              <a:gd name="T50" fmla="*/ 33 w 371"/>
              <a:gd name="T51" fmla="*/ 96 h 383"/>
              <a:gd name="T52" fmla="*/ 130 w 371"/>
              <a:gd name="T53" fmla="*/ 184 h 383"/>
              <a:gd name="T54" fmla="*/ 130 w 371"/>
              <a:gd name="T55" fmla="*/ 338 h 383"/>
              <a:gd name="T56" fmla="*/ 33 w 371"/>
              <a:gd name="T57" fmla="*/ 237 h 383"/>
              <a:gd name="T58" fmla="*/ 152 w 371"/>
              <a:gd name="T59" fmla="*/ 345 h 383"/>
              <a:gd name="T60" fmla="*/ 152 w 371"/>
              <a:gd name="T61" fmla="*/ 187 h 383"/>
              <a:gd name="T62" fmla="*/ 338 w 371"/>
              <a:gd name="T63" fmla="*/ 130 h 383"/>
              <a:gd name="T64" fmla="*/ 330 w 371"/>
              <a:gd name="T65" fmla="*/ 283 h 383"/>
              <a:gd name="T66" fmla="*/ 152 w 371"/>
              <a:gd name="T67" fmla="*/ 345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1" h="383">
                <a:moveTo>
                  <a:pt x="364" y="103"/>
                </a:moveTo>
                <a:cubicBezTo>
                  <a:pt x="216" y="3"/>
                  <a:pt x="216" y="3"/>
                  <a:pt x="216" y="3"/>
                </a:cubicBezTo>
                <a:cubicBezTo>
                  <a:pt x="213" y="1"/>
                  <a:pt x="208" y="0"/>
                  <a:pt x="203" y="1"/>
                </a:cubicBezTo>
                <a:cubicBezTo>
                  <a:pt x="13" y="50"/>
                  <a:pt x="13" y="50"/>
                  <a:pt x="13" y="50"/>
                </a:cubicBezTo>
                <a:cubicBezTo>
                  <a:pt x="5" y="52"/>
                  <a:pt x="0" y="58"/>
                  <a:pt x="0" y="66"/>
                </a:cubicBezTo>
                <a:cubicBezTo>
                  <a:pt x="0" y="243"/>
                  <a:pt x="0" y="243"/>
                  <a:pt x="0" y="243"/>
                </a:cubicBezTo>
                <a:cubicBezTo>
                  <a:pt x="0" y="248"/>
                  <a:pt x="2" y="252"/>
                  <a:pt x="5" y="255"/>
                </a:cubicBezTo>
                <a:cubicBezTo>
                  <a:pt x="125" y="379"/>
                  <a:pt x="125" y="379"/>
                  <a:pt x="125" y="379"/>
                </a:cubicBezTo>
                <a:cubicBezTo>
                  <a:pt x="128" y="382"/>
                  <a:pt x="132" y="383"/>
                  <a:pt x="137" y="383"/>
                </a:cubicBezTo>
                <a:cubicBezTo>
                  <a:pt x="138" y="383"/>
                  <a:pt x="140" y="383"/>
                  <a:pt x="142" y="383"/>
                </a:cubicBezTo>
                <a:cubicBezTo>
                  <a:pt x="351" y="310"/>
                  <a:pt x="351" y="310"/>
                  <a:pt x="351" y="310"/>
                </a:cubicBezTo>
                <a:cubicBezTo>
                  <a:pt x="357" y="308"/>
                  <a:pt x="362" y="302"/>
                  <a:pt x="362" y="296"/>
                </a:cubicBezTo>
                <a:cubicBezTo>
                  <a:pt x="371" y="117"/>
                  <a:pt x="371" y="117"/>
                  <a:pt x="371" y="117"/>
                </a:cubicBezTo>
                <a:cubicBezTo>
                  <a:pt x="371" y="112"/>
                  <a:pt x="369" y="106"/>
                  <a:pt x="364" y="103"/>
                </a:cubicBezTo>
                <a:close/>
                <a:moveTo>
                  <a:pt x="204" y="34"/>
                </a:moveTo>
                <a:cubicBezTo>
                  <a:pt x="321" y="113"/>
                  <a:pt x="321" y="113"/>
                  <a:pt x="321" y="113"/>
                </a:cubicBezTo>
                <a:cubicBezTo>
                  <a:pt x="251" y="134"/>
                  <a:pt x="251" y="134"/>
                  <a:pt x="251" y="134"/>
                </a:cubicBezTo>
                <a:cubicBezTo>
                  <a:pt x="139" y="51"/>
                  <a:pt x="139" y="51"/>
                  <a:pt x="139" y="51"/>
                </a:cubicBezTo>
                <a:lnTo>
                  <a:pt x="204" y="34"/>
                </a:lnTo>
                <a:close/>
                <a:moveTo>
                  <a:pt x="143" y="167"/>
                </a:moveTo>
                <a:cubicBezTo>
                  <a:pt x="42" y="76"/>
                  <a:pt x="42" y="76"/>
                  <a:pt x="42" y="76"/>
                </a:cubicBezTo>
                <a:cubicBezTo>
                  <a:pt x="113" y="58"/>
                  <a:pt x="113" y="58"/>
                  <a:pt x="113" y="58"/>
                </a:cubicBezTo>
                <a:cubicBezTo>
                  <a:pt x="225" y="142"/>
                  <a:pt x="225" y="142"/>
                  <a:pt x="225" y="142"/>
                </a:cubicBezTo>
                <a:lnTo>
                  <a:pt x="143" y="167"/>
                </a:lnTo>
                <a:close/>
                <a:moveTo>
                  <a:pt x="33" y="237"/>
                </a:moveTo>
                <a:cubicBezTo>
                  <a:pt x="33" y="96"/>
                  <a:pt x="33" y="96"/>
                  <a:pt x="33" y="96"/>
                </a:cubicBezTo>
                <a:cubicBezTo>
                  <a:pt x="130" y="184"/>
                  <a:pt x="130" y="184"/>
                  <a:pt x="130" y="184"/>
                </a:cubicBezTo>
                <a:cubicBezTo>
                  <a:pt x="130" y="338"/>
                  <a:pt x="130" y="338"/>
                  <a:pt x="130" y="338"/>
                </a:cubicBezTo>
                <a:lnTo>
                  <a:pt x="33" y="237"/>
                </a:lnTo>
                <a:close/>
                <a:moveTo>
                  <a:pt x="152" y="345"/>
                </a:moveTo>
                <a:cubicBezTo>
                  <a:pt x="152" y="187"/>
                  <a:pt x="152" y="187"/>
                  <a:pt x="152" y="187"/>
                </a:cubicBezTo>
                <a:cubicBezTo>
                  <a:pt x="338" y="130"/>
                  <a:pt x="338" y="130"/>
                  <a:pt x="338" y="130"/>
                </a:cubicBezTo>
                <a:cubicBezTo>
                  <a:pt x="330" y="283"/>
                  <a:pt x="330" y="283"/>
                  <a:pt x="330" y="283"/>
                </a:cubicBezTo>
                <a:lnTo>
                  <a:pt x="152" y="345"/>
                </a:lnTo>
                <a:close/>
              </a:path>
            </a:pathLst>
          </a:custGeom>
          <a:solidFill>
            <a:schemeClr val="bg1"/>
          </a:solidFill>
          <a:ln>
            <a:noFill/>
          </a:ln>
        </p:spPr>
        <p:txBody>
          <a:bodyPr vert="horz" wrap="square" lIns="91414" tIns="45706" rIns="91414" bIns="45706" numCol="1" anchor="t" anchorCtr="0" compatLnSpc="1">
            <a:prstTxWarp prst="textNoShape">
              <a:avLst/>
            </a:prstTxWarp>
          </a:bodyPr>
          <a:lstStyle/>
          <a:p>
            <a:pPr defTabSz="913833"/>
            <a:endParaRPr lang="en-US" sz="1700">
              <a:solidFill>
                <a:srgbClr val="000000"/>
              </a:solidFill>
              <a:latin typeface="Segoe UI"/>
            </a:endParaRPr>
          </a:p>
        </p:txBody>
      </p:sp>
      <p:sp>
        <p:nvSpPr>
          <p:cNvPr id="55" name="APP 2"/>
          <p:cNvSpPr>
            <a:spLocks noEditPoints="1"/>
          </p:cNvSpPr>
          <p:nvPr/>
        </p:nvSpPr>
        <p:spPr bwMode="auto">
          <a:xfrm>
            <a:off x="6352796" y="3871853"/>
            <a:ext cx="796943" cy="822387"/>
          </a:xfrm>
          <a:custGeom>
            <a:avLst/>
            <a:gdLst>
              <a:gd name="T0" fmla="*/ 364 w 371"/>
              <a:gd name="T1" fmla="*/ 103 h 383"/>
              <a:gd name="T2" fmla="*/ 216 w 371"/>
              <a:gd name="T3" fmla="*/ 3 h 383"/>
              <a:gd name="T4" fmla="*/ 203 w 371"/>
              <a:gd name="T5" fmla="*/ 1 h 383"/>
              <a:gd name="T6" fmla="*/ 13 w 371"/>
              <a:gd name="T7" fmla="*/ 50 h 383"/>
              <a:gd name="T8" fmla="*/ 0 w 371"/>
              <a:gd name="T9" fmla="*/ 66 h 383"/>
              <a:gd name="T10" fmla="*/ 0 w 371"/>
              <a:gd name="T11" fmla="*/ 243 h 383"/>
              <a:gd name="T12" fmla="*/ 5 w 371"/>
              <a:gd name="T13" fmla="*/ 255 h 383"/>
              <a:gd name="T14" fmla="*/ 125 w 371"/>
              <a:gd name="T15" fmla="*/ 379 h 383"/>
              <a:gd name="T16" fmla="*/ 137 w 371"/>
              <a:gd name="T17" fmla="*/ 383 h 383"/>
              <a:gd name="T18" fmla="*/ 142 w 371"/>
              <a:gd name="T19" fmla="*/ 383 h 383"/>
              <a:gd name="T20" fmla="*/ 351 w 371"/>
              <a:gd name="T21" fmla="*/ 310 h 383"/>
              <a:gd name="T22" fmla="*/ 362 w 371"/>
              <a:gd name="T23" fmla="*/ 296 h 383"/>
              <a:gd name="T24" fmla="*/ 371 w 371"/>
              <a:gd name="T25" fmla="*/ 117 h 383"/>
              <a:gd name="T26" fmla="*/ 364 w 371"/>
              <a:gd name="T27" fmla="*/ 103 h 383"/>
              <a:gd name="T28" fmla="*/ 204 w 371"/>
              <a:gd name="T29" fmla="*/ 34 h 383"/>
              <a:gd name="T30" fmla="*/ 321 w 371"/>
              <a:gd name="T31" fmla="*/ 113 h 383"/>
              <a:gd name="T32" fmla="*/ 251 w 371"/>
              <a:gd name="T33" fmla="*/ 134 h 383"/>
              <a:gd name="T34" fmla="*/ 139 w 371"/>
              <a:gd name="T35" fmla="*/ 51 h 383"/>
              <a:gd name="T36" fmla="*/ 204 w 371"/>
              <a:gd name="T37" fmla="*/ 34 h 383"/>
              <a:gd name="T38" fmla="*/ 143 w 371"/>
              <a:gd name="T39" fmla="*/ 167 h 383"/>
              <a:gd name="T40" fmla="*/ 42 w 371"/>
              <a:gd name="T41" fmla="*/ 76 h 383"/>
              <a:gd name="T42" fmla="*/ 113 w 371"/>
              <a:gd name="T43" fmla="*/ 58 h 383"/>
              <a:gd name="T44" fmla="*/ 225 w 371"/>
              <a:gd name="T45" fmla="*/ 142 h 383"/>
              <a:gd name="T46" fmla="*/ 143 w 371"/>
              <a:gd name="T47" fmla="*/ 167 h 383"/>
              <a:gd name="T48" fmla="*/ 33 w 371"/>
              <a:gd name="T49" fmla="*/ 237 h 383"/>
              <a:gd name="T50" fmla="*/ 33 w 371"/>
              <a:gd name="T51" fmla="*/ 96 h 383"/>
              <a:gd name="T52" fmla="*/ 130 w 371"/>
              <a:gd name="T53" fmla="*/ 184 h 383"/>
              <a:gd name="T54" fmla="*/ 130 w 371"/>
              <a:gd name="T55" fmla="*/ 338 h 383"/>
              <a:gd name="T56" fmla="*/ 33 w 371"/>
              <a:gd name="T57" fmla="*/ 237 h 383"/>
              <a:gd name="T58" fmla="*/ 152 w 371"/>
              <a:gd name="T59" fmla="*/ 345 h 383"/>
              <a:gd name="T60" fmla="*/ 152 w 371"/>
              <a:gd name="T61" fmla="*/ 187 h 383"/>
              <a:gd name="T62" fmla="*/ 338 w 371"/>
              <a:gd name="T63" fmla="*/ 130 h 383"/>
              <a:gd name="T64" fmla="*/ 330 w 371"/>
              <a:gd name="T65" fmla="*/ 283 h 383"/>
              <a:gd name="T66" fmla="*/ 152 w 371"/>
              <a:gd name="T67" fmla="*/ 345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1" h="383">
                <a:moveTo>
                  <a:pt x="364" y="103"/>
                </a:moveTo>
                <a:cubicBezTo>
                  <a:pt x="216" y="3"/>
                  <a:pt x="216" y="3"/>
                  <a:pt x="216" y="3"/>
                </a:cubicBezTo>
                <a:cubicBezTo>
                  <a:pt x="213" y="1"/>
                  <a:pt x="208" y="0"/>
                  <a:pt x="203" y="1"/>
                </a:cubicBezTo>
                <a:cubicBezTo>
                  <a:pt x="13" y="50"/>
                  <a:pt x="13" y="50"/>
                  <a:pt x="13" y="50"/>
                </a:cubicBezTo>
                <a:cubicBezTo>
                  <a:pt x="5" y="52"/>
                  <a:pt x="0" y="58"/>
                  <a:pt x="0" y="66"/>
                </a:cubicBezTo>
                <a:cubicBezTo>
                  <a:pt x="0" y="243"/>
                  <a:pt x="0" y="243"/>
                  <a:pt x="0" y="243"/>
                </a:cubicBezTo>
                <a:cubicBezTo>
                  <a:pt x="0" y="248"/>
                  <a:pt x="2" y="252"/>
                  <a:pt x="5" y="255"/>
                </a:cubicBezTo>
                <a:cubicBezTo>
                  <a:pt x="125" y="379"/>
                  <a:pt x="125" y="379"/>
                  <a:pt x="125" y="379"/>
                </a:cubicBezTo>
                <a:cubicBezTo>
                  <a:pt x="128" y="382"/>
                  <a:pt x="132" y="383"/>
                  <a:pt x="137" y="383"/>
                </a:cubicBezTo>
                <a:cubicBezTo>
                  <a:pt x="138" y="383"/>
                  <a:pt x="140" y="383"/>
                  <a:pt x="142" y="383"/>
                </a:cubicBezTo>
                <a:cubicBezTo>
                  <a:pt x="351" y="310"/>
                  <a:pt x="351" y="310"/>
                  <a:pt x="351" y="310"/>
                </a:cubicBezTo>
                <a:cubicBezTo>
                  <a:pt x="357" y="308"/>
                  <a:pt x="362" y="302"/>
                  <a:pt x="362" y="296"/>
                </a:cubicBezTo>
                <a:cubicBezTo>
                  <a:pt x="371" y="117"/>
                  <a:pt x="371" y="117"/>
                  <a:pt x="371" y="117"/>
                </a:cubicBezTo>
                <a:cubicBezTo>
                  <a:pt x="371" y="112"/>
                  <a:pt x="369" y="106"/>
                  <a:pt x="364" y="103"/>
                </a:cubicBezTo>
                <a:close/>
                <a:moveTo>
                  <a:pt x="204" y="34"/>
                </a:moveTo>
                <a:cubicBezTo>
                  <a:pt x="321" y="113"/>
                  <a:pt x="321" y="113"/>
                  <a:pt x="321" y="113"/>
                </a:cubicBezTo>
                <a:cubicBezTo>
                  <a:pt x="251" y="134"/>
                  <a:pt x="251" y="134"/>
                  <a:pt x="251" y="134"/>
                </a:cubicBezTo>
                <a:cubicBezTo>
                  <a:pt x="139" y="51"/>
                  <a:pt x="139" y="51"/>
                  <a:pt x="139" y="51"/>
                </a:cubicBezTo>
                <a:lnTo>
                  <a:pt x="204" y="34"/>
                </a:lnTo>
                <a:close/>
                <a:moveTo>
                  <a:pt x="143" y="167"/>
                </a:moveTo>
                <a:cubicBezTo>
                  <a:pt x="42" y="76"/>
                  <a:pt x="42" y="76"/>
                  <a:pt x="42" y="76"/>
                </a:cubicBezTo>
                <a:cubicBezTo>
                  <a:pt x="113" y="58"/>
                  <a:pt x="113" y="58"/>
                  <a:pt x="113" y="58"/>
                </a:cubicBezTo>
                <a:cubicBezTo>
                  <a:pt x="225" y="142"/>
                  <a:pt x="225" y="142"/>
                  <a:pt x="225" y="142"/>
                </a:cubicBezTo>
                <a:lnTo>
                  <a:pt x="143" y="167"/>
                </a:lnTo>
                <a:close/>
                <a:moveTo>
                  <a:pt x="33" y="237"/>
                </a:moveTo>
                <a:cubicBezTo>
                  <a:pt x="33" y="96"/>
                  <a:pt x="33" y="96"/>
                  <a:pt x="33" y="96"/>
                </a:cubicBezTo>
                <a:cubicBezTo>
                  <a:pt x="130" y="184"/>
                  <a:pt x="130" y="184"/>
                  <a:pt x="130" y="184"/>
                </a:cubicBezTo>
                <a:cubicBezTo>
                  <a:pt x="130" y="338"/>
                  <a:pt x="130" y="338"/>
                  <a:pt x="130" y="338"/>
                </a:cubicBezTo>
                <a:lnTo>
                  <a:pt x="33" y="237"/>
                </a:lnTo>
                <a:close/>
                <a:moveTo>
                  <a:pt x="152" y="345"/>
                </a:moveTo>
                <a:cubicBezTo>
                  <a:pt x="152" y="187"/>
                  <a:pt x="152" y="187"/>
                  <a:pt x="152" y="187"/>
                </a:cubicBezTo>
                <a:cubicBezTo>
                  <a:pt x="338" y="130"/>
                  <a:pt x="338" y="130"/>
                  <a:pt x="338" y="130"/>
                </a:cubicBezTo>
                <a:cubicBezTo>
                  <a:pt x="330" y="283"/>
                  <a:pt x="330" y="283"/>
                  <a:pt x="330" y="283"/>
                </a:cubicBezTo>
                <a:lnTo>
                  <a:pt x="152" y="345"/>
                </a:lnTo>
                <a:close/>
              </a:path>
            </a:pathLst>
          </a:custGeom>
          <a:solidFill>
            <a:schemeClr val="bg1"/>
          </a:solidFill>
          <a:ln>
            <a:noFill/>
          </a:ln>
        </p:spPr>
        <p:txBody>
          <a:bodyPr vert="horz" wrap="square" lIns="91414" tIns="45706" rIns="91414" bIns="45706" numCol="1" anchor="t" anchorCtr="0" compatLnSpc="1">
            <a:prstTxWarp prst="textNoShape">
              <a:avLst/>
            </a:prstTxWarp>
          </a:bodyPr>
          <a:lstStyle/>
          <a:p>
            <a:pPr defTabSz="913833"/>
            <a:endParaRPr lang="en-US" sz="1700">
              <a:solidFill>
                <a:srgbClr val="000000"/>
              </a:solidFill>
              <a:latin typeface="Segoe UI"/>
            </a:endParaRPr>
          </a:p>
        </p:txBody>
      </p:sp>
      <p:sp>
        <p:nvSpPr>
          <p:cNvPr id="56" name="APP 3"/>
          <p:cNvSpPr>
            <a:spLocks noEditPoints="1"/>
          </p:cNvSpPr>
          <p:nvPr/>
        </p:nvSpPr>
        <p:spPr bwMode="auto">
          <a:xfrm>
            <a:off x="6352796" y="5593065"/>
            <a:ext cx="796943" cy="822387"/>
          </a:xfrm>
          <a:custGeom>
            <a:avLst/>
            <a:gdLst>
              <a:gd name="T0" fmla="*/ 364 w 371"/>
              <a:gd name="T1" fmla="*/ 103 h 383"/>
              <a:gd name="T2" fmla="*/ 216 w 371"/>
              <a:gd name="T3" fmla="*/ 3 h 383"/>
              <a:gd name="T4" fmla="*/ 203 w 371"/>
              <a:gd name="T5" fmla="*/ 1 h 383"/>
              <a:gd name="T6" fmla="*/ 13 w 371"/>
              <a:gd name="T7" fmla="*/ 50 h 383"/>
              <a:gd name="T8" fmla="*/ 0 w 371"/>
              <a:gd name="T9" fmla="*/ 66 h 383"/>
              <a:gd name="T10" fmla="*/ 0 w 371"/>
              <a:gd name="T11" fmla="*/ 243 h 383"/>
              <a:gd name="T12" fmla="*/ 5 w 371"/>
              <a:gd name="T13" fmla="*/ 255 h 383"/>
              <a:gd name="T14" fmla="*/ 125 w 371"/>
              <a:gd name="T15" fmla="*/ 379 h 383"/>
              <a:gd name="T16" fmla="*/ 137 w 371"/>
              <a:gd name="T17" fmla="*/ 383 h 383"/>
              <a:gd name="T18" fmla="*/ 142 w 371"/>
              <a:gd name="T19" fmla="*/ 383 h 383"/>
              <a:gd name="T20" fmla="*/ 351 w 371"/>
              <a:gd name="T21" fmla="*/ 310 h 383"/>
              <a:gd name="T22" fmla="*/ 362 w 371"/>
              <a:gd name="T23" fmla="*/ 296 h 383"/>
              <a:gd name="T24" fmla="*/ 371 w 371"/>
              <a:gd name="T25" fmla="*/ 117 h 383"/>
              <a:gd name="T26" fmla="*/ 364 w 371"/>
              <a:gd name="T27" fmla="*/ 103 h 383"/>
              <a:gd name="T28" fmla="*/ 204 w 371"/>
              <a:gd name="T29" fmla="*/ 34 h 383"/>
              <a:gd name="T30" fmla="*/ 321 w 371"/>
              <a:gd name="T31" fmla="*/ 113 h 383"/>
              <a:gd name="T32" fmla="*/ 251 w 371"/>
              <a:gd name="T33" fmla="*/ 134 h 383"/>
              <a:gd name="T34" fmla="*/ 139 w 371"/>
              <a:gd name="T35" fmla="*/ 51 h 383"/>
              <a:gd name="T36" fmla="*/ 204 w 371"/>
              <a:gd name="T37" fmla="*/ 34 h 383"/>
              <a:gd name="T38" fmla="*/ 143 w 371"/>
              <a:gd name="T39" fmla="*/ 167 h 383"/>
              <a:gd name="T40" fmla="*/ 42 w 371"/>
              <a:gd name="T41" fmla="*/ 76 h 383"/>
              <a:gd name="T42" fmla="*/ 113 w 371"/>
              <a:gd name="T43" fmla="*/ 58 h 383"/>
              <a:gd name="T44" fmla="*/ 225 w 371"/>
              <a:gd name="T45" fmla="*/ 142 h 383"/>
              <a:gd name="T46" fmla="*/ 143 w 371"/>
              <a:gd name="T47" fmla="*/ 167 h 383"/>
              <a:gd name="T48" fmla="*/ 33 w 371"/>
              <a:gd name="T49" fmla="*/ 237 h 383"/>
              <a:gd name="T50" fmla="*/ 33 w 371"/>
              <a:gd name="T51" fmla="*/ 96 h 383"/>
              <a:gd name="T52" fmla="*/ 130 w 371"/>
              <a:gd name="T53" fmla="*/ 184 h 383"/>
              <a:gd name="T54" fmla="*/ 130 w 371"/>
              <a:gd name="T55" fmla="*/ 338 h 383"/>
              <a:gd name="T56" fmla="*/ 33 w 371"/>
              <a:gd name="T57" fmla="*/ 237 h 383"/>
              <a:gd name="T58" fmla="*/ 152 w 371"/>
              <a:gd name="T59" fmla="*/ 345 h 383"/>
              <a:gd name="T60" fmla="*/ 152 w 371"/>
              <a:gd name="T61" fmla="*/ 187 h 383"/>
              <a:gd name="T62" fmla="*/ 338 w 371"/>
              <a:gd name="T63" fmla="*/ 130 h 383"/>
              <a:gd name="T64" fmla="*/ 330 w 371"/>
              <a:gd name="T65" fmla="*/ 283 h 383"/>
              <a:gd name="T66" fmla="*/ 152 w 371"/>
              <a:gd name="T67" fmla="*/ 345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1" h="383">
                <a:moveTo>
                  <a:pt x="364" y="103"/>
                </a:moveTo>
                <a:cubicBezTo>
                  <a:pt x="216" y="3"/>
                  <a:pt x="216" y="3"/>
                  <a:pt x="216" y="3"/>
                </a:cubicBezTo>
                <a:cubicBezTo>
                  <a:pt x="213" y="1"/>
                  <a:pt x="208" y="0"/>
                  <a:pt x="203" y="1"/>
                </a:cubicBezTo>
                <a:cubicBezTo>
                  <a:pt x="13" y="50"/>
                  <a:pt x="13" y="50"/>
                  <a:pt x="13" y="50"/>
                </a:cubicBezTo>
                <a:cubicBezTo>
                  <a:pt x="5" y="52"/>
                  <a:pt x="0" y="58"/>
                  <a:pt x="0" y="66"/>
                </a:cubicBezTo>
                <a:cubicBezTo>
                  <a:pt x="0" y="243"/>
                  <a:pt x="0" y="243"/>
                  <a:pt x="0" y="243"/>
                </a:cubicBezTo>
                <a:cubicBezTo>
                  <a:pt x="0" y="248"/>
                  <a:pt x="2" y="252"/>
                  <a:pt x="5" y="255"/>
                </a:cubicBezTo>
                <a:cubicBezTo>
                  <a:pt x="125" y="379"/>
                  <a:pt x="125" y="379"/>
                  <a:pt x="125" y="379"/>
                </a:cubicBezTo>
                <a:cubicBezTo>
                  <a:pt x="128" y="382"/>
                  <a:pt x="132" y="383"/>
                  <a:pt x="137" y="383"/>
                </a:cubicBezTo>
                <a:cubicBezTo>
                  <a:pt x="138" y="383"/>
                  <a:pt x="140" y="383"/>
                  <a:pt x="142" y="383"/>
                </a:cubicBezTo>
                <a:cubicBezTo>
                  <a:pt x="351" y="310"/>
                  <a:pt x="351" y="310"/>
                  <a:pt x="351" y="310"/>
                </a:cubicBezTo>
                <a:cubicBezTo>
                  <a:pt x="357" y="308"/>
                  <a:pt x="362" y="302"/>
                  <a:pt x="362" y="296"/>
                </a:cubicBezTo>
                <a:cubicBezTo>
                  <a:pt x="371" y="117"/>
                  <a:pt x="371" y="117"/>
                  <a:pt x="371" y="117"/>
                </a:cubicBezTo>
                <a:cubicBezTo>
                  <a:pt x="371" y="112"/>
                  <a:pt x="369" y="106"/>
                  <a:pt x="364" y="103"/>
                </a:cubicBezTo>
                <a:close/>
                <a:moveTo>
                  <a:pt x="204" y="34"/>
                </a:moveTo>
                <a:cubicBezTo>
                  <a:pt x="321" y="113"/>
                  <a:pt x="321" y="113"/>
                  <a:pt x="321" y="113"/>
                </a:cubicBezTo>
                <a:cubicBezTo>
                  <a:pt x="251" y="134"/>
                  <a:pt x="251" y="134"/>
                  <a:pt x="251" y="134"/>
                </a:cubicBezTo>
                <a:cubicBezTo>
                  <a:pt x="139" y="51"/>
                  <a:pt x="139" y="51"/>
                  <a:pt x="139" y="51"/>
                </a:cubicBezTo>
                <a:lnTo>
                  <a:pt x="204" y="34"/>
                </a:lnTo>
                <a:close/>
                <a:moveTo>
                  <a:pt x="143" y="167"/>
                </a:moveTo>
                <a:cubicBezTo>
                  <a:pt x="42" y="76"/>
                  <a:pt x="42" y="76"/>
                  <a:pt x="42" y="76"/>
                </a:cubicBezTo>
                <a:cubicBezTo>
                  <a:pt x="113" y="58"/>
                  <a:pt x="113" y="58"/>
                  <a:pt x="113" y="58"/>
                </a:cubicBezTo>
                <a:cubicBezTo>
                  <a:pt x="225" y="142"/>
                  <a:pt x="225" y="142"/>
                  <a:pt x="225" y="142"/>
                </a:cubicBezTo>
                <a:lnTo>
                  <a:pt x="143" y="167"/>
                </a:lnTo>
                <a:close/>
                <a:moveTo>
                  <a:pt x="33" y="237"/>
                </a:moveTo>
                <a:cubicBezTo>
                  <a:pt x="33" y="96"/>
                  <a:pt x="33" y="96"/>
                  <a:pt x="33" y="96"/>
                </a:cubicBezTo>
                <a:cubicBezTo>
                  <a:pt x="130" y="184"/>
                  <a:pt x="130" y="184"/>
                  <a:pt x="130" y="184"/>
                </a:cubicBezTo>
                <a:cubicBezTo>
                  <a:pt x="130" y="338"/>
                  <a:pt x="130" y="338"/>
                  <a:pt x="130" y="338"/>
                </a:cubicBezTo>
                <a:lnTo>
                  <a:pt x="33" y="237"/>
                </a:lnTo>
                <a:close/>
                <a:moveTo>
                  <a:pt x="152" y="345"/>
                </a:moveTo>
                <a:cubicBezTo>
                  <a:pt x="152" y="187"/>
                  <a:pt x="152" y="187"/>
                  <a:pt x="152" y="187"/>
                </a:cubicBezTo>
                <a:cubicBezTo>
                  <a:pt x="338" y="130"/>
                  <a:pt x="338" y="130"/>
                  <a:pt x="338" y="130"/>
                </a:cubicBezTo>
                <a:cubicBezTo>
                  <a:pt x="330" y="283"/>
                  <a:pt x="330" y="283"/>
                  <a:pt x="330" y="283"/>
                </a:cubicBezTo>
                <a:lnTo>
                  <a:pt x="152" y="345"/>
                </a:lnTo>
                <a:close/>
              </a:path>
            </a:pathLst>
          </a:custGeom>
          <a:solidFill>
            <a:schemeClr val="bg1"/>
          </a:solidFill>
          <a:ln>
            <a:noFill/>
          </a:ln>
        </p:spPr>
        <p:txBody>
          <a:bodyPr vert="horz" wrap="square" lIns="91414" tIns="45706" rIns="91414" bIns="45706" numCol="1" anchor="t" anchorCtr="0" compatLnSpc="1">
            <a:prstTxWarp prst="textNoShape">
              <a:avLst/>
            </a:prstTxWarp>
          </a:bodyPr>
          <a:lstStyle/>
          <a:p>
            <a:pPr defTabSz="913833"/>
            <a:endParaRPr lang="en-US" sz="1700">
              <a:solidFill>
                <a:srgbClr val="000000"/>
              </a:solidFill>
              <a:latin typeface="Segoe UI"/>
            </a:endParaRPr>
          </a:p>
        </p:txBody>
      </p:sp>
      <p:grpSp>
        <p:nvGrpSpPr>
          <p:cNvPr id="57" name="CODE 2" descr="Down:  CODE 2"/>
          <p:cNvGrpSpPr/>
          <p:nvPr/>
        </p:nvGrpSpPr>
        <p:grpSpPr>
          <a:xfrm>
            <a:off x="5445462" y="2270671"/>
            <a:ext cx="538129" cy="560885"/>
            <a:chOff x="2328300" y="3506767"/>
            <a:chExt cx="551703" cy="575034"/>
          </a:xfrm>
        </p:grpSpPr>
        <p:sp>
          <p:nvSpPr>
            <p:cNvPr id="58" name="AutoShape 3"/>
            <p:cNvSpPr>
              <a:spLocks noChangeAspect="1" noChangeArrowheads="1" noTextEdit="1"/>
            </p:cNvSpPr>
            <p:nvPr/>
          </p:nvSpPr>
          <p:spPr bwMode="auto">
            <a:xfrm>
              <a:off x="2330370" y="3507272"/>
              <a:ext cx="543013" cy="555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defTabSz="932384"/>
              <a:endParaRPr lang="en-US" sz="1836">
                <a:solidFill>
                  <a:srgbClr val="FFFFFF"/>
                </a:solidFill>
                <a:latin typeface="Segoe UI"/>
              </a:endParaRPr>
            </a:p>
          </p:txBody>
        </p:sp>
        <p:grpSp>
          <p:nvGrpSpPr>
            <p:cNvPr id="59" name="Group 58"/>
            <p:cNvGrpSpPr/>
            <p:nvPr/>
          </p:nvGrpSpPr>
          <p:grpSpPr>
            <a:xfrm>
              <a:off x="2328300" y="3506767"/>
              <a:ext cx="551703" cy="575034"/>
              <a:chOff x="3937001" y="4448175"/>
              <a:chExt cx="638175" cy="665163"/>
            </a:xfrm>
          </p:grpSpPr>
          <p:grpSp>
            <p:nvGrpSpPr>
              <p:cNvPr id="60" name="Group 10"/>
              <p:cNvGrpSpPr>
                <a:grpSpLocks noChangeAspect="1"/>
              </p:cNvGrpSpPr>
              <p:nvPr/>
            </p:nvGrpSpPr>
            <p:grpSpPr bwMode="auto">
              <a:xfrm>
                <a:off x="3937001" y="4448175"/>
                <a:ext cx="638175" cy="665163"/>
                <a:chOff x="2480" y="2802"/>
                <a:chExt cx="402" cy="419"/>
              </a:xfrm>
            </p:grpSpPr>
            <p:sp>
              <p:nvSpPr>
                <p:cNvPr id="93" name="AutoShape 9"/>
                <p:cNvSpPr>
                  <a:spLocks noChangeAspect="1" noChangeArrowheads="1" noTextEdit="1"/>
                </p:cNvSpPr>
                <p:nvPr/>
              </p:nvSpPr>
              <p:spPr bwMode="auto">
                <a:xfrm>
                  <a:off x="2481" y="2802"/>
                  <a:ext cx="400" cy="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defTabSz="932384"/>
                  <a:endParaRPr lang="en-US" sz="1836">
                    <a:solidFill>
                      <a:srgbClr val="FFFFFF"/>
                    </a:solidFill>
                    <a:latin typeface="Segoe UI"/>
                  </a:endParaRPr>
                </a:p>
              </p:txBody>
            </p:sp>
            <p:sp>
              <p:nvSpPr>
                <p:cNvPr id="94" name="Freeform 11"/>
                <p:cNvSpPr>
                  <a:spLocks/>
                </p:cNvSpPr>
                <p:nvPr/>
              </p:nvSpPr>
              <p:spPr bwMode="auto">
                <a:xfrm>
                  <a:off x="2480" y="2802"/>
                  <a:ext cx="402" cy="418"/>
                </a:xfrm>
                <a:custGeom>
                  <a:avLst/>
                  <a:gdLst>
                    <a:gd name="T0" fmla="*/ 67 w 644"/>
                    <a:gd name="T1" fmla="*/ 0 h 671"/>
                    <a:gd name="T2" fmla="*/ 0 w 644"/>
                    <a:gd name="T3" fmla="*/ 68 h 671"/>
                    <a:gd name="T4" fmla="*/ 0 w 644"/>
                    <a:gd name="T5" fmla="*/ 603 h 671"/>
                    <a:gd name="T6" fmla="*/ 67 w 644"/>
                    <a:gd name="T7" fmla="*/ 671 h 671"/>
                    <a:gd name="T8" fmla="*/ 576 w 644"/>
                    <a:gd name="T9" fmla="*/ 671 h 671"/>
                    <a:gd name="T10" fmla="*/ 644 w 644"/>
                    <a:gd name="T11" fmla="*/ 603 h 671"/>
                    <a:gd name="T12" fmla="*/ 644 w 644"/>
                    <a:gd name="T13" fmla="*/ 193 h 671"/>
                    <a:gd name="T14" fmla="*/ 644 w 644"/>
                    <a:gd name="T15" fmla="*/ 127 h 671"/>
                    <a:gd name="T16" fmla="*/ 515 w 644"/>
                    <a:gd name="T17" fmla="*/ 0 h 671"/>
                    <a:gd name="T18" fmla="*/ 445 w 644"/>
                    <a:gd name="T19" fmla="*/ 0 h 671"/>
                    <a:gd name="T20" fmla="*/ 67 w 644"/>
                    <a:gd name="T21" fmla="*/ 0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4" h="671">
                      <a:moveTo>
                        <a:pt x="67" y="0"/>
                      </a:moveTo>
                      <a:cubicBezTo>
                        <a:pt x="30" y="0"/>
                        <a:pt x="0" y="30"/>
                        <a:pt x="0" y="68"/>
                      </a:cubicBezTo>
                      <a:cubicBezTo>
                        <a:pt x="0" y="603"/>
                        <a:pt x="0" y="603"/>
                        <a:pt x="0" y="603"/>
                      </a:cubicBezTo>
                      <a:cubicBezTo>
                        <a:pt x="0" y="641"/>
                        <a:pt x="30" y="671"/>
                        <a:pt x="67" y="671"/>
                      </a:cubicBezTo>
                      <a:cubicBezTo>
                        <a:pt x="576" y="671"/>
                        <a:pt x="576" y="671"/>
                        <a:pt x="576" y="671"/>
                      </a:cubicBezTo>
                      <a:cubicBezTo>
                        <a:pt x="613" y="671"/>
                        <a:pt x="644" y="641"/>
                        <a:pt x="644" y="603"/>
                      </a:cubicBezTo>
                      <a:cubicBezTo>
                        <a:pt x="644" y="193"/>
                        <a:pt x="644" y="193"/>
                        <a:pt x="644" y="193"/>
                      </a:cubicBezTo>
                      <a:cubicBezTo>
                        <a:pt x="644" y="156"/>
                        <a:pt x="644" y="127"/>
                        <a:pt x="644" y="127"/>
                      </a:cubicBezTo>
                      <a:cubicBezTo>
                        <a:pt x="515" y="0"/>
                        <a:pt x="515" y="0"/>
                        <a:pt x="515" y="0"/>
                      </a:cubicBezTo>
                      <a:cubicBezTo>
                        <a:pt x="515" y="0"/>
                        <a:pt x="482" y="0"/>
                        <a:pt x="445" y="0"/>
                      </a:cubicBezTo>
                      <a:lnTo>
                        <a:pt x="67" y="0"/>
                      </a:lnTo>
                      <a:close/>
                    </a:path>
                  </a:pathLst>
                </a:custGeom>
                <a:solidFill>
                  <a:srgbClr val="B9B9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84"/>
                  <a:endParaRPr lang="en-US" sz="1836">
                    <a:solidFill>
                      <a:srgbClr val="FFFFFF"/>
                    </a:solidFill>
                    <a:latin typeface="Segoe UI"/>
                  </a:endParaRPr>
                </a:p>
              </p:txBody>
            </p:sp>
            <p:sp>
              <p:nvSpPr>
                <p:cNvPr id="95" name="Freeform 12"/>
                <p:cNvSpPr>
                  <a:spLocks/>
                </p:cNvSpPr>
                <p:nvPr/>
              </p:nvSpPr>
              <p:spPr bwMode="auto">
                <a:xfrm>
                  <a:off x="2801" y="2802"/>
                  <a:ext cx="81" cy="79"/>
                </a:xfrm>
                <a:custGeom>
                  <a:avLst/>
                  <a:gdLst>
                    <a:gd name="T0" fmla="*/ 81 w 81"/>
                    <a:gd name="T1" fmla="*/ 79 h 79"/>
                    <a:gd name="T2" fmla="*/ 0 w 81"/>
                    <a:gd name="T3" fmla="*/ 0 h 79"/>
                    <a:gd name="T4" fmla="*/ 0 w 81"/>
                    <a:gd name="T5" fmla="*/ 79 h 79"/>
                    <a:gd name="T6" fmla="*/ 81 w 81"/>
                    <a:gd name="T7" fmla="*/ 79 h 79"/>
                  </a:gdLst>
                  <a:ahLst/>
                  <a:cxnLst>
                    <a:cxn ang="0">
                      <a:pos x="T0" y="T1"/>
                    </a:cxn>
                    <a:cxn ang="0">
                      <a:pos x="T2" y="T3"/>
                    </a:cxn>
                    <a:cxn ang="0">
                      <a:pos x="T4" y="T5"/>
                    </a:cxn>
                    <a:cxn ang="0">
                      <a:pos x="T6" y="T7"/>
                    </a:cxn>
                  </a:cxnLst>
                  <a:rect l="0" t="0" r="r" b="b"/>
                  <a:pathLst>
                    <a:path w="81" h="79">
                      <a:moveTo>
                        <a:pt x="81" y="79"/>
                      </a:moveTo>
                      <a:lnTo>
                        <a:pt x="0" y="0"/>
                      </a:lnTo>
                      <a:lnTo>
                        <a:pt x="0" y="79"/>
                      </a:lnTo>
                      <a:lnTo>
                        <a:pt x="81" y="79"/>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84"/>
                  <a:endParaRPr lang="en-US" sz="1836">
                    <a:solidFill>
                      <a:srgbClr val="FFFFFF"/>
                    </a:solidFill>
                    <a:latin typeface="Segoe UI"/>
                  </a:endParaRPr>
                </a:p>
              </p:txBody>
            </p:sp>
          </p:grpSp>
          <p:grpSp>
            <p:nvGrpSpPr>
              <p:cNvPr id="90" name="Group 89"/>
              <p:cNvGrpSpPr/>
              <p:nvPr/>
            </p:nvGrpSpPr>
            <p:grpSpPr>
              <a:xfrm>
                <a:off x="4120302" y="4618868"/>
                <a:ext cx="293550" cy="349134"/>
                <a:chOff x="4662074" y="4335997"/>
                <a:chExt cx="234105" cy="278433"/>
              </a:xfrm>
            </p:grpSpPr>
            <p:sp>
              <p:nvSpPr>
                <p:cNvPr id="91" name="Freeform 6"/>
                <p:cNvSpPr>
                  <a:spLocks/>
                </p:cNvSpPr>
                <p:nvPr/>
              </p:nvSpPr>
              <p:spPr bwMode="auto">
                <a:xfrm>
                  <a:off x="4662074" y="4335997"/>
                  <a:ext cx="90040" cy="278433"/>
                </a:xfrm>
                <a:custGeom>
                  <a:avLst/>
                  <a:gdLst>
                    <a:gd name="T0" fmla="*/ 23 w 86"/>
                    <a:gd name="T1" fmla="*/ 56 h 265"/>
                    <a:gd name="T2" fmla="*/ 23 w 86"/>
                    <a:gd name="T3" fmla="*/ 90 h 265"/>
                    <a:gd name="T4" fmla="*/ 0 w 86"/>
                    <a:gd name="T5" fmla="*/ 119 h 265"/>
                    <a:gd name="T6" fmla="*/ 0 w 86"/>
                    <a:gd name="T7" fmla="*/ 146 h 265"/>
                    <a:gd name="T8" fmla="*/ 23 w 86"/>
                    <a:gd name="T9" fmla="*/ 174 h 265"/>
                    <a:gd name="T10" fmla="*/ 23 w 86"/>
                    <a:gd name="T11" fmla="*/ 210 h 265"/>
                    <a:gd name="T12" fmla="*/ 36 w 86"/>
                    <a:gd name="T13" fmla="*/ 251 h 265"/>
                    <a:gd name="T14" fmla="*/ 86 w 86"/>
                    <a:gd name="T15" fmla="*/ 265 h 265"/>
                    <a:gd name="T16" fmla="*/ 86 w 86"/>
                    <a:gd name="T17" fmla="*/ 237 h 265"/>
                    <a:gd name="T18" fmla="*/ 67 w 86"/>
                    <a:gd name="T19" fmla="*/ 231 h 265"/>
                    <a:gd name="T20" fmla="*/ 62 w 86"/>
                    <a:gd name="T21" fmla="*/ 210 h 265"/>
                    <a:gd name="T22" fmla="*/ 62 w 86"/>
                    <a:gd name="T23" fmla="*/ 179 h 265"/>
                    <a:gd name="T24" fmla="*/ 39 w 86"/>
                    <a:gd name="T25" fmla="*/ 133 h 265"/>
                    <a:gd name="T26" fmla="*/ 39 w 86"/>
                    <a:gd name="T27" fmla="*/ 132 h 265"/>
                    <a:gd name="T28" fmla="*/ 62 w 86"/>
                    <a:gd name="T29" fmla="*/ 87 h 265"/>
                    <a:gd name="T30" fmla="*/ 62 w 86"/>
                    <a:gd name="T31" fmla="*/ 55 h 265"/>
                    <a:gd name="T32" fmla="*/ 86 w 86"/>
                    <a:gd name="T33" fmla="*/ 28 h 265"/>
                    <a:gd name="T34" fmla="*/ 86 w 86"/>
                    <a:gd name="T35" fmla="*/ 0 h 265"/>
                    <a:gd name="T36" fmla="*/ 36 w 86"/>
                    <a:gd name="T37" fmla="*/ 14 h 265"/>
                    <a:gd name="T38" fmla="*/ 23 w 86"/>
                    <a:gd name="T39" fmla="*/ 56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265">
                      <a:moveTo>
                        <a:pt x="23" y="56"/>
                      </a:moveTo>
                      <a:lnTo>
                        <a:pt x="23" y="90"/>
                      </a:lnTo>
                      <a:cubicBezTo>
                        <a:pt x="23" y="109"/>
                        <a:pt x="16" y="119"/>
                        <a:pt x="0" y="119"/>
                      </a:cubicBezTo>
                      <a:lnTo>
                        <a:pt x="0" y="146"/>
                      </a:lnTo>
                      <a:cubicBezTo>
                        <a:pt x="16" y="146"/>
                        <a:pt x="23" y="156"/>
                        <a:pt x="23" y="174"/>
                      </a:cubicBezTo>
                      <a:lnTo>
                        <a:pt x="23" y="210"/>
                      </a:lnTo>
                      <a:cubicBezTo>
                        <a:pt x="23" y="229"/>
                        <a:pt x="27" y="243"/>
                        <a:pt x="36" y="251"/>
                      </a:cubicBezTo>
                      <a:cubicBezTo>
                        <a:pt x="45" y="260"/>
                        <a:pt x="62" y="265"/>
                        <a:pt x="86" y="265"/>
                      </a:cubicBezTo>
                      <a:lnTo>
                        <a:pt x="86" y="237"/>
                      </a:lnTo>
                      <a:cubicBezTo>
                        <a:pt x="77" y="237"/>
                        <a:pt x="71" y="235"/>
                        <a:pt x="67" y="231"/>
                      </a:cubicBezTo>
                      <a:cubicBezTo>
                        <a:pt x="64" y="227"/>
                        <a:pt x="62" y="220"/>
                        <a:pt x="62" y="210"/>
                      </a:cubicBezTo>
                      <a:lnTo>
                        <a:pt x="62" y="179"/>
                      </a:lnTo>
                      <a:cubicBezTo>
                        <a:pt x="62" y="154"/>
                        <a:pt x="54" y="139"/>
                        <a:pt x="39" y="133"/>
                      </a:cubicBezTo>
                      <a:lnTo>
                        <a:pt x="39" y="132"/>
                      </a:lnTo>
                      <a:cubicBezTo>
                        <a:pt x="54" y="126"/>
                        <a:pt x="62" y="111"/>
                        <a:pt x="62" y="87"/>
                      </a:cubicBezTo>
                      <a:lnTo>
                        <a:pt x="62" y="55"/>
                      </a:lnTo>
                      <a:cubicBezTo>
                        <a:pt x="62" y="37"/>
                        <a:pt x="70" y="28"/>
                        <a:pt x="86" y="28"/>
                      </a:cubicBezTo>
                      <a:lnTo>
                        <a:pt x="86" y="0"/>
                      </a:lnTo>
                      <a:cubicBezTo>
                        <a:pt x="62" y="0"/>
                        <a:pt x="46" y="5"/>
                        <a:pt x="36" y="14"/>
                      </a:cubicBezTo>
                      <a:cubicBezTo>
                        <a:pt x="28" y="23"/>
                        <a:pt x="23" y="37"/>
                        <a:pt x="23" y="56"/>
                      </a:cubicBezTo>
                      <a:close/>
                    </a:path>
                  </a:pathLst>
                </a:custGeom>
                <a:solidFill>
                  <a:schemeClr val="bg1"/>
                </a:solidFill>
                <a:ln w="0">
                  <a:noFill/>
                  <a:prstDash val="solid"/>
                  <a:round/>
                  <a:headEnd/>
                  <a:tailEnd/>
                </a:ln>
              </p:spPr>
              <p:txBody>
                <a:bodyPr vert="horz" wrap="square" lIns="91414" tIns="45706" rIns="91414" bIns="45706" numCol="1" anchor="t" anchorCtr="0" compatLnSpc="1">
                  <a:prstTxWarp prst="textNoShape">
                    <a:avLst/>
                  </a:prstTxWarp>
                </a:bodyPr>
                <a:lstStyle/>
                <a:p>
                  <a:pPr defTabSz="932384"/>
                  <a:endParaRPr lang="en-US" sz="1836">
                    <a:solidFill>
                      <a:srgbClr val="FFFFFF"/>
                    </a:solidFill>
                    <a:latin typeface="Segoe UI"/>
                  </a:endParaRPr>
                </a:p>
              </p:txBody>
            </p:sp>
            <p:sp>
              <p:nvSpPr>
                <p:cNvPr id="92" name="Freeform 7"/>
                <p:cNvSpPr>
                  <a:spLocks/>
                </p:cNvSpPr>
                <p:nvPr/>
              </p:nvSpPr>
              <p:spPr bwMode="auto">
                <a:xfrm>
                  <a:off x="4806139" y="4335997"/>
                  <a:ext cx="90040" cy="278433"/>
                </a:xfrm>
                <a:custGeom>
                  <a:avLst/>
                  <a:gdLst>
                    <a:gd name="T0" fmla="*/ 62 w 85"/>
                    <a:gd name="T1" fmla="*/ 90 h 265"/>
                    <a:gd name="T2" fmla="*/ 62 w 85"/>
                    <a:gd name="T3" fmla="*/ 56 h 265"/>
                    <a:gd name="T4" fmla="*/ 50 w 85"/>
                    <a:gd name="T5" fmla="*/ 15 h 265"/>
                    <a:gd name="T6" fmla="*/ 0 w 85"/>
                    <a:gd name="T7" fmla="*/ 0 h 265"/>
                    <a:gd name="T8" fmla="*/ 0 w 85"/>
                    <a:gd name="T9" fmla="*/ 28 h 265"/>
                    <a:gd name="T10" fmla="*/ 24 w 85"/>
                    <a:gd name="T11" fmla="*/ 55 h 265"/>
                    <a:gd name="T12" fmla="*/ 24 w 85"/>
                    <a:gd name="T13" fmla="*/ 85 h 265"/>
                    <a:gd name="T14" fmla="*/ 47 w 85"/>
                    <a:gd name="T15" fmla="*/ 132 h 265"/>
                    <a:gd name="T16" fmla="*/ 47 w 85"/>
                    <a:gd name="T17" fmla="*/ 133 h 265"/>
                    <a:gd name="T18" fmla="*/ 24 w 85"/>
                    <a:gd name="T19" fmla="*/ 178 h 265"/>
                    <a:gd name="T20" fmla="*/ 24 w 85"/>
                    <a:gd name="T21" fmla="*/ 210 h 265"/>
                    <a:gd name="T22" fmla="*/ 19 w 85"/>
                    <a:gd name="T23" fmla="*/ 231 h 265"/>
                    <a:gd name="T24" fmla="*/ 0 w 85"/>
                    <a:gd name="T25" fmla="*/ 237 h 265"/>
                    <a:gd name="T26" fmla="*/ 0 w 85"/>
                    <a:gd name="T27" fmla="*/ 265 h 265"/>
                    <a:gd name="T28" fmla="*/ 50 w 85"/>
                    <a:gd name="T29" fmla="*/ 251 h 265"/>
                    <a:gd name="T30" fmla="*/ 62 w 85"/>
                    <a:gd name="T31" fmla="*/ 209 h 265"/>
                    <a:gd name="T32" fmla="*/ 62 w 85"/>
                    <a:gd name="T33" fmla="*/ 174 h 265"/>
                    <a:gd name="T34" fmla="*/ 85 w 85"/>
                    <a:gd name="T35" fmla="*/ 146 h 265"/>
                    <a:gd name="T36" fmla="*/ 85 w 85"/>
                    <a:gd name="T37" fmla="*/ 119 h 265"/>
                    <a:gd name="T38" fmla="*/ 62 w 85"/>
                    <a:gd name="T39" fmla="*/ 9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 h="265">
                      <a:moveTo>
                        <a:pt x="62" y="90"/>
                      </a:moveTo>
                      <a:lnTo>
                        <a:pt x="62" y="56"/>
                      </a:lnTo>
                      <a:cubicBezTo>
                        <a:pt x="62" y="37"/>
                        <a:pt x="58" y="23"/>
                        <a:pt x="50" y="15"/>
                      </a:cubicBezTo>
                      <a:cubicBezTo>
                        <a:pt x="40" y="5"/>
                        <a:pt x="23" y="0"/>
                        <a:pt x="0" y="0"/>
                      </a:cubicBezTo>
                      <a:lnTo>
                        <a:pt x="0" y="28"/>
                      </a:lnTo>
                      <a:cubicBezTo>
                        <a:pt x="16" y="28"/>
                        <a:pt x="24" y="37"/>
                        <a:pt x="24" y="55"/>
                      </a:cubicBezTo>
                      <a:lnTo>
                        <a:pt x="24" y="85"/>
                      </a:lnTo>
                      <a:cubicBezTo>
                        <a:pt x="24" y="110"/>
                        <a:pt x="32" y="126"/>
                        <a:pt x="47" y="132"/>
                      </a:cubicBezTo>
                      <a:lnTo>
                        <a:pt x="47" y="133"/>
                      </a:lnTo>
                      <a:cubicBezTo>
                        <a:pt x="32" y="139"/>
                        <a:pt x="24" y="154"/>
                        <a:pt x="24" y="178"/>
                      </a:cubicBezTo>
                      <a:lnTo>
                        <a:pt x="24" y="210"/>
                      </a:lnTo>
                      <a:cubicBezTo>
                        <a:pt x="24" y="219"/>
                        <a:pt x="22" y="226"/>
                        <a:pt x="19" y="231"/>
                      </a:cubicBezTo>
                      <a:cubicBezTo>
                        <a:pt x="15" y="235"/>
                        <a:pt x="9" y="237"/>
                        <a:pt x="0" y="237"/>
                      </a:cubicBezTo>
                      <a:lnTo>
                        <a:pt x="0" y="265"/>
                      </a:lnTo>
                      <a:cubicBezTo>
                        <a:pt x="24" y="265"/>
                        <a:pt x="41" y="260"/>
                        <a:pt x="50" y="251"/>
                      </a:cubicBezTo>
                      <a:cubicBezTo>
                        <a:pt x="58" y="242"/>
                        <a:pt x="62" y="229"/>
                        <a:pt x="62" y="209"/>
                      </a:cubicBezTo>
                      <a:lnTo>
                        <a:pt x="62" y="174"/>
                      </a:lnTo>
                      <a:cubicBezTo>
                        <a:pt x="62" y="156"/>
                        <a:pt x="70" y="146"/>
                        <a:pt x="85" y="146"/>
                      </a:cubicBezTo>
                      <a:lnTo>
                        <a:pt x="85" y="119"/>
                      </a:lnTo>
                      <a:cubicBezTo>
                        <a:pt x="70" y="119"/>
                        <a:pt x="62" y="109"/>
                        <a:pt x="62" y="90"/>
                      </a:cubicBezTo>
                      <a:close/>
                    </a:path>
                  </a:pathLst>
                </a:custGeom>
                <a:solidFill>
                  <a:schemeClr val="bg1"/>
                </a:solidFill>
                <a:ln w="0">
                  <a:noFill/>
                  <a:prstDash val="solid"/>
                  <a:round/>
                  <a:headEnd/>
                  <a:tailEnd/>
                </a:ln>
              </p:spPr>
              <p:txBody>
                <a:bodyPr vert="horz" wrap="square" lIns="91414" tIns="45706" rIns="91414" bIns="45706" numCol="1" anchor="t" anchorCtr="0" compatLnSpc="1">
                  <a:prstTxWarp prst="textNoShape">
                    <a:avLst/>
                  </a:prstTxWarp>
                </a:bodyPr>
                <a:lstStyle/>
                <a:p>
                  <a:pPr defTabSz="932384"/>
                  <a:endParaRPr lang="en-US" sz="1836">
                    <a:solidFill>
                      <a:srgbClr val="FFFFFF"/>
                    </a:solidFill>
                    <a:latin typeface="Segoe UI"/>
                  </a:endParaRPr>
                </a:p>
              </p:txBody>
            </p:sp>
          </p:grpSp>
        </p:grpSp>
      </p:grpSp>
      <p:grpSp>
        <p:nvGrpSpPr>
          <p:cNvPr id="96" name="CODE 2" descr="Down:  CODE 2"/>
          <p:cNvGrpSpPr/>
          <p:nvPr/>
        </p:nvGrpSpPr>
        <p:grpSpPr>
          <a:xfrm>
            <a:off x="5445462" y="4018037"/>
            <a:ext cx="538129" cy="560885"/>
            <a:chOff x="2328300" y="3506767"/>
            <a:chExt cx="551703" cy="575034"/>
          </a:xfrm>
        </p:grpSpPr>
        <p:sp>
          <p:nvSpPr>
            <p:cNvPr id="97" name="AutoShape 3"/>
            <p:cNvSpPr>
              <a:spLocks noChangeAspect="1" noChangeArrowheads="1" noTextEdit="1"/>
            </p:cNvSpPr>
            <p:nvPr/>
          </p:nvSpPr>
          <p:spPr bwMode="auto">
            <a:xfrm>
              <a:off x="2330370" y="3507272"/>
              <a:ext cx="543013" cy="555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defTabSz="932384"/>
              <a:endParaRPr lang="en-US" sz="1836">
                <a:solidFill>
                  <a:srgbClr val="FFFFFF"/>
                </a:solidFill>
                <a:latin typeface="Segoe UI"/>
              </a:endParaRPr>
            </a:p>
          </p:txBody>
        </p:sp>
        <p:grpSp>
          <p:nvGrpSpPr>
            <p:cNvPr id="98" name="Group 97"/>
            <p:cNvGrpSpPr/>
            <p:nvPr/>
          </p:nvGrpSpPr>
          <p:grpSpPr>
            <a:xfrm>
              <a:off x="2328300" y="3506767"/>
              <a:ext cx="551703" cy="575034"/>
              <a:chOff x="3937001" y="4448175"/>
              <a:chExt cx="638175" cy="665163"/>
            </a:xfrm>
          </p:grpSpPr>
          <p:grpSp>
            <p:nvGrpSpPr>
              <p:cNvPr id="99" name="Group 10"/>
              <p:cNvGrpSpPr>
                <a:grpSpLocks noChangeAspect="1"/>
              </p:cNvGrpSpPr>
              <p:nvPr/>
            </p:nvGrpSpPr>
            <p:grpSpPr bwMode="auto">
              <a:xfrm>
                <a:off x="3937001" y="4448175"/>
                <a:ext cx="638175" cy="665163"/>
                <a:chOff x="2480" y="2802"/>
                <a:chExt cx="402" cy="419"/>
              </a:xfrm>
            </p:grpSpPr>
            <p:sp>
              <p:nvSpPr>
                <p:cNvPr id="103" name="AutoShape 9"/>
                <p:cNvSpPr>
                  <a:spLocks noChangeAspect="1" noChangeArrowheads="1" noTextEdit="1"/>
                </p:cNvSpPr>
                <p:nvPr/>
              </p:nvSpPr>
              <p:spPr bwMode="auto">
                <a:xfrm>
                  <a:off x="2481" y="2802"/>
                  <a:ext cx="400" cy="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defTabSz="932384"/>
                  <a:endParaRPr lang="en-US" sz="1836">
                    <a:solidFill>
                      <a:srgbClr val="FFFFFF"/>
                    </a:solidFill>
                    <a:latin typeface="Segoe UI"/>
                  </a:endParaRPr>
                </a:p>
              </p:txBody>
            </p:sp>
            <p:sp>
              <p:nvSpPr>
                <p:cNvPr id="104" name="Freeform 11"/>
                <p:cNvSpPr>
                  <a:spLocks/>
                </p:cNvSpPr>
                <p:nvPr/>
              </p:nvSpPr>
              <p:spPr bwMode="auto">
                <a:xfrm>
                  <a:off x="2480" y="2802"/>
                  <a:ext cx="402" cy="418"/>
                </a:xfrm>
                <a:custGeom>
                  <a:avLst/>
                  <a:gdLst>
                    <a:gd name="T0" fmla="*/ 67 w 644"/>
                    <a:gd name="T1" fmla="*/ 0 h 671"/>
                    <a:gd name="T2" fmla="*/ 0 w 644"/>
                    <a:gd name="T3" fmla="*/ 68 h 671"/>
                    <a:gd name="T4" fmla="*/ 0 w 644"/>
                    <a:gd name="T5" fmla="*/ 603 h 671"/>
                    <a:gd name="T6" fmla="*/ 67 w 644"/>
                    <a:gd name="T7" fmla="*/ 671 h 671"/>
                    <a:gd name="T8" fmla="*/ 576 w 644"/>
                    <a:gd name="T9" fmla="*/ 671 h 671"/>
                    <a:gd name="T10" fmla="*/ 644 w 644"/>
                    <a:gd name="T11" fmla="*/ 603 h 671"/>
                    <a:gd name="T12" fmla="*/ 644 w 644"/>
                    <a:gd name="T13" fmla="*/ 193 h 671"/>
                    <a:gd name="T14" fmla="*/ 644 w 644"/>
                    <a:gd name="T15" fmla="*/ 127 h 671"/>
                    <a:gd name="T16" fmla="*/ 515 w 644"/>
                    <a:gd name="T17" fmla="*/ 0 h 671"/>
                    <a:gd name="T18" fmla="*/ 445 w 644"/>
                    <a:gd name="T19" fmla="*/ 0 h 671"/>
                    <a:gd name="T20" fmla="*/ 67 w 644"/>
                    <a:gd name="T21" fmla="*/ 0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4" h="671">
                      <a:moveTo>
                        <a:pt x="67" y="0"/>
                      </a:moveTo>
                      <a:cubicBezTo>
                        <a:pt x="30" y="0"/>
                        <a:pt x="0" y="30"/>
                        <a:pt x="0" y="68"/>
                      </a:cubicBezTo>
                      <a:cubicBezTo>
                        <a:pt x="0" y="603"/>
                        <a:pt x="0" y="603"/>
                        <a:pt x="0" y="603"/>
                      </a:cubicBezTo>
                      <a:cubicBezTo>
                        <a:pt x="0" y="641"/>
                        <a:pt x="30" y="671"/>
                        <a:pt x="67" y="671"/>
                      </a:cubicBezTo>
                      <a:cubicBezTo>
                        <a:pt x="576" y="671"/>
                        <a:pt x="576" y="671"/>
                        <a:pt x="576" y="671"/>
                      </a:cubicBezTo>
                      <a:cubicBezTo>
                        <a:pt x="613" y="671"/>
                        <a:pt x="644" y="641"/>
                        <a:pt x="644" y="603"/>
                      </a:cubicBezTo>
                      <a:cubicBezTo>
                        <a:pt x="644" y="193"/>
                        <a:pt x="644" y="193"/>
                        <a:pt x="644" y="193"/>
                      </a:cubicBezTo>
                      <a:cubicBezTo>
                        <a:pt x="644" y="156"/>
                        <a:pt x="644" y="127"/>
                        <a:pt x="644" y="127"/>
                      </a:cubicBezTo>
                      <a:cubicBezTo>
                        <a:pt x="515" y="0"/>
                        <a:pt x="515" y="0"/>
                        <a:pt x="515" y="0"/>
                      </a:cubicBezTo>
                      <a:cubicBezTo>
                        <a:pt x="515" y="0"/>
                        <a:pt x="482" y="0"/>
                        <a:pt x="445" y="0"/>
                      </a:cubicBezTo>
                      <a:lnTo>
                        <a:pt x="67" y="0"/>
                      </a:lnTo>
                      <a:close/>
                    </a:path>
                  </a:pathLst>
                </a:custGeom>
                <a:solidFill>
                  <a:srgbClr val="B9B9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84"/>
                  <a:endParaRPr lang="en-US" sz="1836">
                    <a:solidFill>
                      <a:srgbClr val="FFFFFF"/>
                    </a:solidFill>
                    <a:latin typeface="Segoe UI"/>
                  </a:endParaRPr>
                </a:p>
              </p:txBody>
            </p:sp>
            <p:sp>
              <p:nvSpPr>
                <p:cNvPr id="105" name="Freeform 12"/>
                <p:cNvSpPr>
                  <a:spLocks/>
                </p:cNvSpPr>
                <p:nvPr/>
              </p:nvSpPr>
              <p:spPr bwMode="auto">
                <a:xfrm>
                  <a:off x="2801" y="2802"/>
                  <a:ext cx="81" cy="79"/>
                </a:xfrm>
                <a:custGeom>
                  <a:avLst/>
                  <a:gdLst>
                    <a:gd name="T0" fmla="*/ 81 w 81"/>
                    <a:gd name="T1" fmla="*/ 79 h 79"/>
                    <a:gd name="T2" fmla="*/ 0 w 81"/>
                    <a:gd name="T3" fmla="*/ 0 h 79"/>
                    <a:gd name="T4" fmla="*/ 0 w 81"/>
                    <a:gd name="T5" fmla="*/ 79 h 79"/>
                    <a:gd name="T6" fmla="*/ 81 w 81"/>
                    <a:gd name="T7" fmla="*/ 79 h 79"/>
                  </a:gdLst>
                  <a:ahLst/>
                  <a:cxnLst>
                    <a:cxn ang="0">
                      <a:pos x="T0" y="T1"/>
                    </a:cxn>
                    <a:cxn ang="0">
                      <a:pos x="T2" y="T3"/>
                    </a:cxn>
                    <a:cxn ang="0">
                      <a:pos x="T4" y="T5"/>
                    </a:cxn>
                    <a:cxn ang="0">
                      <a:pos x="T6" y="T7"/>
                    </a:cxn>
                  </a:cxnLst>
                  <a:rect l="0" t="0" r="r" b="b"/>
                  <a:pathLst>
                    <a:path w="81" h="79">
                      <a:moveTo>
                        <a:pt x="81" y="79"/>
                      </a:moveTo>
                      <a:lnTo>
                        <a:pt x="0" y="0"/>
                      </a:lnTo>
                      <a:lnTo>
                        <a:pt x="0" y="79"/>
                      </a:lnTo>
                      <a:lnTo>
                        <a:pt x="81" y="79"/>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84"/>
                  <a:endParaRPr lang="en-US" sz="1836">
                    <a:solidFill>
                      <a:srgbClr val="FFFFFF"/>
                    </a:solidFill>
                    <a:latin typeface="Segoe UI"/>
                  </a:endParaRPr>
                </a:p>
              </p:txBody>
            </p:sp>
          </p:grpSp>
          <p:grpSp>
            <p:nvGrpSpPr>
              <p:cNvPr id="100" name="Group 99"/>
              <p:cNvGrpSpPr/>
              <p:nvPr/>
            </p:nvGrpSpPr>
            <p:grpSpPr>
              <a:xfrm>
                <a:off x="4120302" y="4618868"/>
                <a:ext cx="293550" cy="349134"/>
                <a:chOff x="4662074" y="4335997"/>
                <a:chExt cx="234105" cy="278433"/>
              </a:xfrm>
            </p:grpSpPr>
            <p:sp>
              <p:nvSpPr>
                <p:cNvPr id="101" name="Freeform 6"/>
                <p:cNvSpPr>
                  <a:spLocks/>
                </p:cNvSpPr>
                <p:nvPr/>
              </p:nvSpPr>
              <p:spPr bwMode="auto">
                <a:xfrm>
                  <a:off x="4662074" y="4335997"/>
                  <a:ext cx="90040" cy="278433"/>
                </a:xfrm>
                <a:custGeom>
                  <a:avLst/>
                  <a:gdLst>
                    <a:gd name="T0" fmla="*/ 23 w 86"/>
                    <a:gd name="T1" fmla="*/ 56 h 265"/>
                    <a:gd name="T2" fmla="*/ 23 w 86"/>
                    <a:gd name="T3" fmla="*/ 90 h 265"/>
                    <a:gd name="T4" fmla="*/ 0 w 86"/>
                    <a:gd name="T5" fmla="*/ 119 h 265"/>
                    <a:gd name="T6" fmla="*/ 0 w 86"/>
                    <a:gd name="T7" fmla="*/ 146 h 265"/>
                    <a:gd name="T8" fmla="*/ 23 w 86"/>
                    <a:gd name="T9" fmla="*/ 174 h 265"/>
                    <a:gd name="T10" fmla="*/ 23 w 86"/>
                    <a:gd name="T11" fmla="*/ 210 h 265"/>
                    <a:gd name="T12" fmla="*/ 36 w 86"/>
                    <a:gd name="T13" fmla="*/ 251 h 265"/>
                    <a:gd name="T14" fmla="*/ 86 w 86"/>
                    <a:gd name="T15" fmla="*/ 265 h 265"/>
                    <a:gd name="T16" fmla="*/ 86 w 86"/>
                    <a:gd name="T17" fmla="*/ 237 h 265"/>
                    <a:gd name="T18" fmla="*/ 67 w 86"/>
                    <a:gd name="T19" fmla="*/ 231 h 265"/>
                    <a:gd name="T20" fmla="*/ 62 w 86"/>
                    <a:gd name="T21" fmla="*/ 210 h 265"/>
                    <a:gd name="T22" fmla="*/ 62 w 86"/>
                    <a:gd name="T23" fmla="*/ 179 h 265"/>
                    <a:gd name="T24" fmla="*/ 39 w 86"/>
                    <a:gd name="T25" fmla="*/ 133 h 265"/>
                    <a:gd name="T26" fmla="*/ 39 w 86"/>
                    <a:gd name="T27" fmla="*/ 132 h 265"/>
                    <a:gd name="T28" fmla="*/ 62 w 86"/>
                    <a:gd name="T29" fmla="*/ 87 h 265"/>
                    <a:gd name="T30" fmla="*/ 62 w 86"/>
                    <a:gd name="T31" fmla="*/ 55 h 265"/>
                    <a:gd name="T32" fmla="*/ 86 w 86"/>
                    <a:gd name="T33" fmla="*/ 28 h 265"/>
                    <a:gd name="T34" fmla="*/ 86 w 86"/>
                    <a:gd name="T35" fmla="*/ 0 h 265"/>
                    <a:gd name="T36" fmla="*/ 36 w 86"/>
                    <a:gd name="T37" fmla="*/ 14 h 265"/>
                    <a:gd name="T38" fmla="*/ 23 w 86"/>
                    <a:gd name="T39" fmla="*/ 56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265">
                      <a:moveTo>
                        <a:pt x="23" y="56"/>
                      </a:moveTo>
                      <a:lnTo>
                        <a:pt x="23" y="90"/>
                      </a:lnTo>
                      <a:cubicBezTo>
                        <a:pt x="23" y="109"/>
                        <a:pt x="16" y="119"/>
                        <a:pt x="0" y="119"/>
                      </a:cubicBezTo>
                      <a:lnTo>
                        <a:pt x="0" y="146"/>
                      </a:lnTo>
                      <a:cubicBezTo>
                        <a:pt x="16" y="146"/>
                        <a:pt x="23" y="156"/>
                        <a:pt x="23" y="174"/>
                      </a:cubicBezTo>
                      <a:lnTo>
                        <a:pt x="23" y="210"/>
                      </a:lnTo>
                      <a:cubicBezTo>
                        <a:pt x="23" y="229"/>
                        <a:pt x="27" y="243"/>
                        <a:pt x="36" y="251"/>
                      </a:cubicBezTo>
                      <a:cubicBezTo>
                        <a:pt x="45" y="260"/>
                        <a:pt x="62" y="265"/>
                        <a:pt x="86" y="265"/>
                      </a:cubicBezTo>
                      <a:lnTo>
                        <a:pt x="86" y="237"/>
                      </a:lnTo>
                      <a:cubicBezTo>
                        <a:pt x="77" y="237"/>
                        <a:pt x="71" y="235"/>
                        <a:pt x="67" y="231"/>
                      </a:cubicBezTo>
                      <a:cubicBezTo>
                        <a:pt x="64" y="227"/>
                        <a:pt x="62" y="220"/>
                        <a:pt x="62" y="210"/>
                      </a:cubicBezTo>
                      <a:lnTo>
                        <a:pt x="62" y="179"/>
                      </a:lnTo>
                      <a:cubicBezTo>
                        <a:pt x="62" y="154"/>
                        <a:pt x="54" y="139"/>
                        <a:pt x="39" y="133"/>
                      </a:cubicBezTo>
                      <a:lnTo>
                        <a:pt x="39" y="132"/>
                      </a:lnTo>
                      <a:cubicBezTo>
                        <a:pt x="54" y="126"/>
                        <a:pt x="62" y="111"/>
                        <a:pt x="62" y="87"/>
                      </a:cubicBezTo>
                      <a:lnTo>
                        <a:pt x="62" y="55"/>
                      </a:lnTo>
                      <a:cubicBezTo>
                        <a:pt x="62" y="37"/>
                        <a:pt x="70" y="28"/>
                        <a:pt x="86" y="28"/>
                      </a:cubicBezTo>
                      <a:lnTo>
                        <a:pt x="86" y="0"/>
                      </a:lnTo>
                      <a:cubicBezTo>
                        <a:pt x="62" y="0"/>
                        <a:pt x="46" y="5"/>
                        <a:pt x="36" y="14"/>
                      </a:cubicBezTo>
                      <a:cubicBezTo>
                        <a:pt x="28" y="23"/>
                        <a:pt x="23" y="37"/>
                        <a:pt x="23" y="56"/>
                      </a:cubicBezTo>
                      <a:close/>
                    </a:path>
                  </a:pathLst>
                </a:custGeom>
                <a:solidFill>
                  <a:schemeClr val="bg1"/>
                </a:solidFill>
                <a:ln w="0">
                  <a:noFill/>
                  <a:prstDash val="solid"/>
                  <a:round/>
                  <a:headEnd/>
                  <a:tailEnd/>
                </a:ln>
              </p:spPr>
              <p:txBody>
                <a:bodyPr vert="horz" wrap="square" lIns="91414" tIns="45706" rIns="91414" bIns="45706" numCol="1" anchor="t" anchorCtr="0" compatLnSpc="1">
                  <a:prstTxWarp prst="textNoShape">
                    <a:avLst/>
                  </a:prstTxWarp>
                </a:bodyPr>
                <a:lstStyle/>
                <a:p>
                  <a:pPr defTabSz="932384"/>
                  <a:endParaRPr lang="en-US" sz="1836">
                    <a:solidFill>
                      <a:srgbClr val="FFFFFF"/>
                    </a:solidFill>
                    <a:latin typeface="Segoe UI"/>
                  </a:endParaRPr>
                </a:p>
              </p:txBody>
            </p:sp>
            <p:sp>
              <p:nvSpPr>
                <p:cNvPr id="102" name="Freeform 7"/>
                <p:cNvSpPr>
                  <a:spLocks/>
                </p:cNvSpPr>
                <p:nvPr/>
              </p:nvSpPr>
              <p:spPr bwMode="auto">
                <a:xfrm>
                  <a:off x="4806139" y="4335997"/>
                  <a:ext cx="90040" cy="278433"/>
                </a:xfrm>
                <a:custGeom>
                  <a:avLst/>
                  <a:gdLst>
                    <a:gd name="T0" fmla="*/ 62 w 85"/>
                    <a:gd name="T1" fmla="*/ 90 h 265"/>
                    <a:gd name="T2" fmla="*/ 62 w 85"/>
                    <a:gd name="T3" fmla="*/ 56 h 265"/>
                    <a:gd name="T4" fmla="*/ 50 w 85"/>
                    <a:gd name="T5" fmla="*/ 15 h 265"/>
                    <a:gd name="T6" fmla="*/ 0 w 85"/>
                    <a:gd name="T7" fmla="*/ 0 h 265"/>
                    <a:gd name="T8" fmla="*/ 0 w 85"/>
                    <a:gd name="T9" fmla="*/ 28 h 265"/>
                    <a:gd name="T10" fmla="*/ 24 w 85"/>
                    <a:gd name="T11" fmla="*/ 55 h 265"/>
                    <a:gd name="T12" fmla="*/ 24 w 85"/>
                    <a:gd name="T13" fmla="*/ 85 h 265"/>
                    <a:gd name="T14" fmla="*/ 47 w 85"/>
                    <a:gd name="T15" fmla="*/ 132 h 265"/>
                    <a:gd name="T16" fmla="*/ 47 w 85"/>
                    <a:gd name="T17" fmla="*/ 133 h 265"/>
                    <a:gd name="T18" fmla="*/ 24 w 85"/>
                    <a:gd name="T19" fmla="*/ 178 h 265"/>
                    <a:gd name="T20" fmla="*/ 24 w 85"/>
                    <a:gd name="T21" fmla="*/ 210 h 265"/>
                    <a:gd name="T22" fmla="*/ 19 w 85"/>
                    <a:gd name="T23" fmla="*/ 231 h 265"/>
                    <a:gd name="T24" fmla="*/ 0 w 85"/>
                    <a:gd name="T25" fmla="*/ 237 h 265"/>
                    <a:gd name="T26" fmla="*/ 0 w 85"/>
                    <a:gd name="T27" fmla="*/ 265 h 265"/>
                    <a:gd name="T28" fmla="*/ 50 w 85"/>
                    <a:gd name="T29" fmla="*/ 251 h 265"/>
                    <a:gd name="T30" fmla="*/ 62 w 85"/>
                    <a:gd name="T31" fmla="*/ 209 h 265"/>
                    <a:gd name="T32" fmla="*/ 62 w 85"/>
                    <a:gd name="T33" fmla="*/ 174 h 265"/>
                    <a:gd name="T34" fmla="*/ 85 w 85"/>
                    <a:gd name="T35" fmla="*/ 146 h 265"/>
                    <a:gd name="T36" fmla="*/ 85 w 85"/>
                    <a:gd name="T37" fmla="*/ 119 h 265"/>
                    <a:gd name="T38" fmla="*/ 62 w 85"/>
                    <a:gd name="T39" fmla="*/ 9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 h="265">
                      <a:moveTo>
                        <a:pt x="62" y="90"/>
                      </a:moveTo>
                      <a:lnTo>
                        <a:pt x="62" y="56"/>
                      </a:lnTo>
                      <a:cubicBezTo>
                        <a:pt x="62" y="37"/>
                        <a:pt x="58" y="23"/>
                        <a:pt x="50" y="15"/>
                      </a:cubicBezTo>
                      <a:cubicBezTo>
                        <a:pt x="40" y="5"/>
                        <a:pt x="23" y="0"/>
                        <a:pt x="0" y="0"/>
                      </a:cubicBezTo>
                      <a:lnTo>
                        <a:pt x="0" y="28"/>
                      </a:lnTo>
                      <a:cubicBezTo>
                        <a:pt x="16" y="28"/>
                        <a:pt x="24" y="37"/>
                        <a:pt x="24" y="55"/>
                      </a:cubicBezTo>
                      <a:lnTo>
                        <a:pt x="24" y="85"/>
                      </a:lnTo>
                      <a:cubicBezTo>
                        <a:pt x="24" y="110"/>
                        <a:pt x="32" y="126"/>
                        <a:pt x="47" y="132"/>
                      </a:cubicBezTo>
                      <a:lnTo>
                        <a:pt x="47" y="133"/>
                      </a:lnTo>
                      <a:cubicBezTo>
                        <a:pt x="32" y="139"/>
                        <a:pt x="24" y="154"/>
                        <a:pt x="24" y="178"/>
                      </a:cubicBezTo>
                      <a:lnTo>
                        <a:pt x="24" y="210"/>
                      </a:lnTo>
                      <a:cubicBezTo>
                        <a:pt x="24" y="219"/>
                        <a:pt x="22" y="226"/>
                        <a:pt x="19" y="231"/>
                      </a:cubicBezTo>
                      <a:cubicBezTo>
                        <a:pt x="15" y="235"/>
                        <a:pt x="9" y="237"/>
                        <a:pt x="0" y="237"/>
                      </a:cubicBezTo>
                      <a:lnTo>
                        <a:pt x="0" y="265"/>
                      </a:lnTo>
                      <a:cubicBezTo>
                        <a:pt x="24" y="265"/>
                        <a:pt x="41" y="260"/>
                        <a:pt x="50" y="251"/>
                      </a:cubicBezTo>
                      <a:cubicBezTo>
                        <a:pt x="58" y="242"/>
                        <a:pt x="62" y="229"/>
                        <a:pt x="62" y="209"/>
                      </a:cubicBezTo>
                      <a:lnTo>
                        <a:pt x="62" y="174"/>
                      </a:lnTo>
                      <a:cubicBezTo>
                        <a:pt x="62" y="156"/>
                        <a:pt x="70" y="146"/>
                        <a:pt x="85" y="146"/>
                      </a:cubicBezTo>
                      <a:lnTo>
                        <a:pt x="85" y="119"/>
                      </a:lnTo>
                      <a:cubicBezTo>
                        <a:pt x="70" y="119"/>
                        <a:pt x="62" y="109"/>
                        <a:pt x="62" y="90"/>
                      </a:cubicBezTo>
                      <a:close/>
                    </a:path>
                  </a:pathLst>
                </a:custGeom>
                <a:solidFill>
                  <a:schemeClr val="bg1"/>
                </a:solidFill>
                <a:ln w="0">
                  <a:noFill/>
                  <a:prstDash val="solid"/>
                  <a:round/>
                  <a:headEnd/>
                  <a:tailEnd/>
                </a:ln>
              </p:spPr>
              <p:txBody>
                <a:bodyPr vert="horz" wrap="square" lIns="91414" tIns="45706" rIns="91414" bIns="45706" numCol="1" anchor="t" anchorCtr="0" compatLnSpc="1">
                  <a:prstTxWarp prst="textNoShape">
                    <a:avLst/>
                  </a:prstTxWarp>
                </a:bodyPr>
                <a:lstStyle/>
                <a:p>
                  <a:pPr defTabSz="932384"/>
                  <a:endParaRPr lang="en-US" sz="1836">
                    <a:solidFill>
                      <a:srgbClr val="FFFFFF"/>
                    </a:solidFill>
                    <a:latin typeface="Segoe UI"/>
                  </a:endParaRPr>
                </a:p>
              </p:txBody>
            </p:sp>
          </p:grpSp>
        </p:grpSp>
      </p:grpSp>
      <p:grpSp>
        <p:nvGrpSpPr>
          <p:cNvPr id="106" name="CODE 2" descr="Down:  Group 65"/>
          <p:cNvGrpSpPr/>
          <p:nvPr/>
        </p:nvGrpSpPr>
        <p:grpSpPr>
          <a:xfrm>
            <a:off x="1636504" y="2280180"/>
            <a:ext cx="538129" cy="560885"/>
            <a:chOff x="2328300" y="3506767"/>
            <a:chExt cx="551703" cy="575034"/>
          </a:xfrm>
        </p:grpSpPr>
        <p:sp>
          <p:nvSpPr>
            <p:cNvPr id="107" name="AutoShape 3"/>
            <p:cNvSpPr>
              <a:spLocks noChangeAspect="1" noChangeArrowheads="1" noTextEdit="1"/>
            </p:cNvSpPr>
            <p:nvPr/>
          </p:nvSpPr>
          <p:spPr bwMode="auto">
            <a:xfrm>
              <a:off x="2330370" y="3507272"/>
              <a:ext cx="543013" cy="555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defTabSz="932384"/>
              <a:endParaRPr lang="en-US" sz="1836">
                <a:solidFill>
                  <a:srgbClr val="FFFFFF"/>
                </a:solidFill>
                <a:latin typeface="Segoe UI"/>
              </a:endParaRPr>
            </a:p>
          </p:txBody>
        </p:sp>
        <p:grpSp>
          <p:nvGrpSpPr>
            <p:cNvPr id="108" name="Group 107"/>
            <p:cNvGrpSpPr/>
            <p:nvPr/>
          </p:nvGrpSpPr>
          <p:grpSpPr>
            <a:xfrm>
              <a:off x="2328300" y="3506767"/>
              <a:ext cx="551703" cy="575034"/>
              <a:chOff x="3937001" y="4448175"/>
              <a:chExt cx="638175" cy="665163"/>
            </a:xfrm>
          </p:grpSpPr>
          <p:grpSp>
            <p:nvGrpSpPr>
              <p:cNvPr id="109" name="Group 10"/>
              <p:cNvGrpSpPr>
                <a:grpSpLocks noChangeAspect="1"/>
              </p:cNvGrpSpPr>
              <p:nvPr/>
            </p:nvGrpSpPr>
            <p:grpSpPr bwMode="auto">
              <a:xfrm>
                <a:off x="3937001" y="4448175"/>
                <a:ext cx="638175" cy="665163"/>
                <a:chOff x="2480" y="2802"/>
                <a:chExt cx="402" cy="419"/>
              </a:xfrm>
            </p:grpSpPr>
            <p:sp>
              <p:nvSpPr>
                <p:cNvPr id="113" name="AutoShape 9"/>
                <p:cNvSpPr>
                  <a:spLocks noChangeAspect="1" noChangeArrowheads="1" noTextEdit="1"/>
                </p:cNvSpPr>
                <p:nvPr/>
              </p:nvSpPr>
              <p:spPr bwMode="auto">
                <a:xfrm>
                  <a:off x="2481" y="2802"/>
                  <a:ext cx="400" cy="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defTabSz="932384"/>
                  <a:endParaRPr lang="en-US" sz="1836">
                    <a:solidFill>
                      <a:srgbClr val="FFFFFF"/>
                    </a:solidFill>
                    <a:latin typeface="Segoe UI"/>
                  </a:endParaRPr>
                </a:p>
              </p:txBody>
            </p:sp>
            <p:sp>
              <p:nvSpPr>
                <p:cNvPr id="114" name="Freeform 11"/>
                <p:cNvSpPr>
                  <a:spLocks/>
                </p:cNvSpPr>
                <p:nvPr/>
              </p:nvSpPr>
              <p:spPr bwMode="auto">
                <a:xfrm>
                  <a:off x="2480" y="2802"/>
                  <a:ext cx="402" cy="418"/>
                </a:xfrm>
                <a:custGeom>
                  <a:avLst/>
                  <a:gdLst>
                    <a:gd name="T0" fmla="*/ 67 w 644"/>
                    <a:gd name="T1" fmla="*/ 0 h 671"/>
                    <a:gd name="T2" fmla="*/ 0 w 644"/>
                    <a:gd name="T3" fmla="*/ 68 h 671"/>
                    <a:gd name="T4" fmla="*/ 0 w 644"/>
                    <a:gd name="T5" fmla="*/ 603 h 671"/>
                    <a:gd name="T6" fmla="*/ 67 w 644"/>
                    <a:gd name="T7" fmla="*/ 671 h 671"/>
                    <a:gd name="T8" fmla="*/ 576 w 644"/>
                    <a:gd name="T9" fmla="*/ 671 h 671"/>
                    <a:gd name="T10" fmla="*/ 644 w 644"/>
                    <a:gd name="T11" fmla="*/ 603 h 671"/>
                    <a:gd name="T12" fmla="*/ 644 w 644"/>
                    <a:gd name="T13" fmla="*/ 193 h 671"/>
                    <a:gd name="T14" fmla="*/ 644 w 644"/>
                    <a:gd name="T15" fmla="*/ 127 h 671"/>
                    <a:gd name="T16" fmla="*/ 515 w 644"/>
                    <a:gd name="T17" fmla="*/ 0 h 671"/>
                    <a:gd name="T18" fmla="*/ 445 w 644"/>
                    <a:gd name="T19" fmla="*/ 0 h 671"/>
                    <a:gd name="T20" fmla="*/ 67 w 644"/>
                    <a:gd name="T21" fmla="*/ 0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4" h="671">
                      <a:moveTo>
                        <a:pt x="67" y="0"/>
                      </a:moveTo>
                      <a:cubicBezTo>
                        <a:pt x="30" y="0"/>
                        <a:pt x="0" y="30"/>
                        <a:pt x="0" y="68"/>
                      </a:cubicBezTo>
                      <a:cubicBezTo>
                        <a:pt x="0" y="603"/>
                        <a:pt x="0" y="603"/>
                        <a:pt x="0" y="603"/>
                      </a:cubicBezTo>
                      <a:cubicBezTo>
                        <a:pt x="0" y="641"/>
                        <a:pt x="30" y="671"/>
                        <a:pt x="67" y="671"/>
                      </a:cubicBezTo>
                      <a:cubicBezTo>
                        <a:pt x="576" y="671"/>
                        <a:pt x="576" y="671"/>
                        <a:pt x="576" y="671"/>
                      </a:cubicBezTo>
                      <a:cubicBezTo>
                        <a:pt x="613" y="671"/>
                        <a:pt x="644" y="641"/>
                        <a:pt x="644" y="603"/>
                      </a:cubicBezTo>
                      <a:cubicBezTo>
                        <a:pt x="644" y="193"/>
                        <a:pt x="644" y="193"/>
                        <a:pt x="644" y="193"/>
                      </a:cubicBezTo>
                      <a:cubicBezTo>
                        <a:pt x="644" y="156"/>
                        <a:pt x="644" y="127"/>
                        <a:pt x="644" y="127"/>
                      </a:cubicBezTo>
                      <a:cubicBezTo>
                        <a:pt x="515" y="0"/>
                        <a:pt x="515" y="0"/>
                        <a:pt x="515" y="0"/>
                      </a:cubicBezTo>
                      <a:cubicBezTo>
                        <a:pt x="515" y="0"/>
                        <a:pt x="482" y="0"/>
                        <a:pt x="445" y="0"/>
                      </a:cubicBezTo>
                      <a:lnTo>
                        <a:pt x="67" y="0"/>
                      </a:lnTo>
                      <a:close/>
                    </a:path>
                  </a:pathLst>
                </a:custGeom>
                <a:solidFill>
                  <a:srgbClr val="B9B9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84"/>
                  <a:endParaRPr lang="en-US" sz="1836">
                    <a:solidFill>
                      <a:srgbClr val="FFFFFF"/>
                    </a:solidFill>
                    <a:latin typeface="Segoe UI"/>
                  </a:endParaRPr>
                </a:p>
              </p:txBody>
            </p:sp>
            <p:sp>
              <p:nvSpPr>
                <p:cNvPr id="115" name="Freeform 12"/>
                <p:cNvSpPr>
                  <a:spLocks/>
                </p:cNvSpPr>
                <p:nvPr/>
              </p:nvSpPr>
              <p:spPr bwMode="auto">
                <a:xfrm>
                  <a:off x="2801" y="2802"/>
                  <a:ext cx="81" cy="79"/>
                </a:xfrm>
                <a:custGeom>
                  <a:avLst/>
                  <a:gdLst>
                    <a:gd name="T0" fmla="*/ 81 w 81"/>
                    <a:gd name="T1" fmla="*/ 79 h 79"/>
                    <a:gd name="T2" fmla="*/ 0 w 81"/>
                    <a:gd name="T3" fmla="*/ 0 h 79"/>
                    <a:gd name="T4" fmla="*/ 0 w 81"/>
                    <a:gd name="T5" fmla="*/ 79 h 79"/>
                    <a:gd name="T6" fmla="*/ 81 w 81"/>
                    <a:gd name="T7" fmla="*/ 79 h 79"/>
                  </a:gdLst>
                  <a:ahLst/>
                  <a:cxnLst>
                    <a:cxn ang="0">
                      <a:pos x="T0" y="T1"/>
                    </a:cxn>
                    <a:cxn ang="0">
                      <a:pos x="T2" y="T3"/>
                    </a:cxn>
                    <a:cxn ang="0">
                      <a:pos x="T4" y="T5"/>
                    </a:cxn>
                    <a:cxn ang="0">
                      <a:pos x="T6" y="T7"/>
                    </a:cxn>
                  </a:cxnLst>
                  <a:rect l="0" t="0" r="r" b="b"/>
                  <a:pathLst>
                    <a:path w="81" h="79">
                      <a:moveTo>
                        <a:pt x="81" y="79"/>
                      </a:moveTo>
                      <a:lnTo>
                        <a:pt x="0" y="0"/>
                      </a:lnTo>
                      <a:lnTo>
                        <a:pt x="0" y="79"/>
                      </a:lnTo>
                      <a:lnTo>
                        <a:pt x="81" y="79"/>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84"/>
                  <a:endParaRPr lang="en-US" sz="1836">
                    <a:solidFill>
                      <a:srgbClr val="FFFFFF"/>
                    </a:solidFill>
                    <a:latin typeface="Segoe UI"/>
                  </a:endParaRPr>
                </a:p>
              </p:txBody>
            </p:sp>
          </p:grpSp>
          <p:grpSp>
            <p:nvGrpSpPr>
              <p:cNvPr id="110" name="Group 109"/>
              <p:cNvGrpSpPr/>
              <p:nvPr/>
            </p:nvGrpSpPr>
            <p:grpSpPr>
              <a:xfrm>
                <a:off x="4120302" y="4618868"/>
                <a:ext cx="293550" cy="349134"/>
                <a:chOff x="4662074" y="4335997"/>
                <a:chExt cx="234105" cy="278433"/>
              </a:xfrm>
            </p:grpSpPr>
            <p:sp>
              <p:nvSpPr>
                <p:cNvPr id="111" name="Freeform 6"/>
                <p:cNvSpPr>
                  <a:spLocks/>
                </p:cNvSpPr>
                <p:nvPr/>
              </p:nvSpPr>
              <p:spPr bwMode="auto">
                <a:xfrm>
                  <a:off x="4662074" y="4335997"/>
                  <a:ext cx="90040" cy="278433"/>
                </a:xfrm>
                <a:custGeom>
                  <a:avLst/>
                  <a:gdLst>
                    <a:gd name="T0" fmla="*/ 23 w 86"/>
                    <a:gd name="T1" fmla="*/ 56 h 265"/>
                    <a:gd name="T2" fmla="*/ 23 w 86"/>
                    <a:gd name="T3" fmla="*/ 90 h 265"/>
                    <a:gd name="T4" fmla="*/ 0 w 86"/>
                    <a:gd name="T5" fmla="*/ 119 h 265"/>
                    <a:gd name="T6" fmla="*/ 0 w 86"/>
                    <a:gd name="T7" fmla="*/ 146 h 265"/>
                    <a:gd name="T8" fmla="*/ 23 w 86"/>
                    <a:gd name="T9" fmla="*/ 174 h 265"/>
                    <a:gd name="T10" fmla="*/ 23 w 86"/>
                    <a:gd name="T11" fmla="*/ 210 h 265"/>
                    <a:gd name="T12" fmla="*/ 36 w 86"/>
                    <a:gd name="T13" fmla="*/ 251 h 265"/>
                    <a:gd name="T14" fmla="*/ 86 w 86"/>
                    <a:gd name="T15" fmla="*/ 265 h 265"/>
                    <a:gd name="T16" fmla="*/ 86 w 86"/>
                    <a:gd name="T17" fmla="*/ 237 h 265"/>
                    <a:gd name="T18" fmla="*/ 67 w 86"/>
                    <a:gd name="T19" fmla="*/ 231 h 265"/>
                    <a:gd name="T20" fmla="*/ 62 w 86"/>
                    <a:gd name="T21" fmla="*/ 210 h 265"/>
                    <a:gd name="T22" fmla="*/ 62 w 86"/>
                    <a:gd name="T23" fmla="*/ 179 h 265"/>
                    <a:gd name="T24" fmla="*/ 39 w 86"/>
                    <a:gd name="T25" fmla="*/ 133 h 265"/>
                    <a:gd name="T26" fmla="*/ 39 w 86"/>
                    <a:gd name="T27" fmla="*/ 132 h 265"/>
                    <a:gd name="T28" fmla="*/ 62 w 86"/>
                    <a:gd name="T29" fmla="*/ 87 h 265"/>
                    <a:gd name="T30" fmla="*/ 62 w 86"/>
                    <a:gd name="T31" fmla="*/ 55 h 265"/>
                    <a:gd name="T32" fmla="*/ 86 w 86"/>
                    <a:gd name="T33" fmla="*/ 28 h 265"/>
                    <a:gd name="T34" fmla="*/ 86 w 86"/>
                    <a:gd name="T35" fmla="*/ 0 h 265"/>
                    <a:gd name="T36" fmla="*/ 36 w 86"/>
                    <a:gd name="T37" fmla="*/ 14 h 265"/>
                    <a:gd name="T38" fmla="*/ 23 w 86"/>
                    <a:gd name="T39" fmla="*/ 56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265">
                      <a:moveTo>
                        <a:pt x="23" y="56"/>
                      </a:moveTo>
                      <a:lnTo>
                        <a:pt x="23" y="90"/>
                      </a:lnTo>
                      <a:cubicBezTo>
                        <a:pt x="23" y="109"/>
                        <a:pt x="16" y="119"/>
                        <a:pt x="0" y="119"/>
                      </a:cubicBezTo>
                      <a:lnTo>
                        <a:pt x="0" y="146"/>
                      </a:lnTo>
                      <a:cubicBezTo>
                        <a:pt x="16" y="146"/>
                        <a:pt x="23" y="156"/>
                        <a:pt x="23" y="174"/>
                      </a:cubicBezTo>
                      <a:lnTo>
                        <a:pt x="23" y="210"/>
                      </a:lnTo>
                      <a:cubicBezTo>
                        <a:pt x="23" y="229"/>
                        <a:pt x="27" y="243"/>
                        <a:pt x="36" y="251"/>
                      </a:cubicBezTo>
                      <a:cubicBezTo>
                        <a:pt x="45" y="260"/>
                        <a:pt x="62" y="265"/>
                        <a:pt x="86" y="265"/>
                      </a:cubicBezTo>
                      <a:lnTo>
                        <a:pt x="86" y="237"/>
                      </a:lnTo>
                      <a:cubicBezTo>
                        <a:pt x="77" y="237"/>
                        <a:pt x="71" y="235"/>
                        <a:pt x="67" y="231"/>
                      </a:cubicBezTo>
                      <a:cubicBezTo>
                        <a:pt x="64" y="227"/>
                        <a:pt x="62" y="220"/>
                        <a:pt x="62" y="210"/>
                      </a:cubicBezTo>
                      <a:lnTo>
                        <a:pt x="62" y="179"/>
                      </a:lnTo>
                      <a:cubicBezTo>
                        <a:pt x="62" y="154"/>
                        <a:pt x="54" y="139"/>
                        <a:pt x="39" y="133"/>
                      </a:cubicBezTo>
                      <a:lnTo>
                        <a:pt x="39" y="132"/>
                      </a:lnTo>
                      <a:cubicBezTo>
                        <a:pt x="54" y="126"/>
                        <a:pt x="62" y="111"/>
                        <a:pt x="62" y="87"/>
                      </a:cubicBezTo>
                      <a:lnTo>
                        <a:pt x="62" y="55"/>
                      </a:lnTo>
                      <a:cubicBezTo>
                        <a:pt x="62" y="37"/>
                        <a:pt x="70" y="28"/>
                        <a:pt x="86" y="28"/>
                      </a:cubicBezTo>
                      <a:lnTo>
                        <a:pt x="86" y="0"/>
                      </a:lnTo>
                      <a:cubicBezTo>
                        <a:pt x="62" y="0"/>
                        <a:pt x="46" y="5"/>
                        <a:pt x="36" y="14"/>
                      </a:cubicBezTo>
                      <a:cubicBezTo>
                        <a:pt x="28" y="23"/>
                        <a:pt x="23" y="37"/>
                        <a:pt x="23" y="56"/>
                      </a:cubicBezTo>
                      <a:close/>
                    </a:path>
                  </a:pathLst>
                </a:custGeom>
                <a:solidFill>
                  <a:schemeClr val="bg1"/>
                </a:solidFill>
                <a:ln w="0">
                  <a:noFill/>
                  <a:prstDash val="solid"/>
                  <a:round/>
                  <a:headEnd/>
                  <a:tailEnd/>
                </a:ln>
              </p:spPr>
              <p:txBody>
                <a:bodyPr vert="horz" wrap="square" lIns="91414" tIns="45706" rIns="91414" bIns="45706" numCol="1" anchor="t" anchorCtr="0" compatLnSpc="1">
                  <a:prstTxWarp prst="textNoShape">
                    <a:avLst/>
                  </a:prstTxWarp>
                </a:bodyPr>
                <a:lstStyle/>
                <a:p>
                  <a:pPr defTabSz="932384"/>
                  <a:endParaRPr lang="en-US" sz="1836">
                    <a:solidFill>
                      <a:srgbClr val="FFFFFF"/>
                    </a:solidFill>
                    <a:latin typeface="Segoe UI"/>
                  </a:endParaRPr>
                </a:p>
              </p:txBody>
            </p:sp>
            <p:sp>
              <p:nvSpPr>
                <p:cNvPr id="112" name="Freeform 7"/>
                <p:cNvSpPr>
                  <a:spLocks/>
                </p:cNvSpPr>
                <p:nvPr/>
              </p:nvSpPr>
              <p:spPr bwMode="auto">
                <a:xfrm>
                  <a:off x="4806139" y="4335997"/>
                  <a:ext cx="90040" cy="278433"/>
                </a:xfrm>
                <a:custGeom>
                  <a:avLst/>
                  <a:gdLst>
                    <a:gd name="T0" fmla="*/ 62 w 85"/>
                    <a:gd name="T1" fmla="*/ 90 h 265"/>
                    <a:gd name="T2" fmla="*/ 62 w 85"/>
                    <a:gd name="T3" fmla="*/ 56 h 265"/>
                    <a:gd name="T4" fmla="*/ 50 w 85"/>
                    <a:gd name="T5" fmla="*/ 15 h 265"/>
                    <a:gd name="T6" fmla="*/ 0 w 85"/>
                    <a:gd name="T7" fmla="*/ 0 h 265"/>
                    <a:gd name="T8" fmla="*/ 0 w 85"/>
                    <a:gd name="T9" fmla="*/ 28 h 265"/>
                    <a:gd name="T10" fmla="*/ 24 w 85"/>
                    <a:gd name="T11" fmla="*/ 55 h 265"/>
                    <a:gd name="T12" fmla="*/ 24 w 85"/>
                    <a:gd name="T13" fmla="*/ 85 h 265"/>
                    <a:gd name="T14" fmla="*/ 47 w 85"/>
                    <a:gd name="T15" fmla="*/ 132 h 265"/>
                    <a:gd name="T16" fmla="*/ 47 w 85"/>
                    <a:gd name="T17" fmla="*/ 133 h 265"/>
                    <a:gd name="T18" fmla="*/ 24 w 85"/>
                    <a:gd name="T19" fmla="*/ 178 h 265"/>
                    <a:gd name="T20" fmla="*/ 24 w 85"/>
                    <a:gd name="T21" fmla="*/ 210 h 265"/>
                    <a:gd name="T22" fmla="*/ 19 w 85"/>
                    <a:gd name="T23" fmla="*/ 231 h 265"/>
                    <a:gd name="T24" fmla="*/ 0 w 85"/>
                    <a:gd name="T25" fmla="*/ 237 h 265"/>
                    <a:gd name="T26" fmla="*/ 0 w 85"/>
                    <a:gd name="T27" fmla="*/ 265 h 265"/>
                    <a:gd name="T28" fmla="*/ 50 w 85"/>
                    <a:gd name="T29" fmla="*/ 251 h 265"/>
                    <a:gd name="T30" fmla="*/ 62 w 85"/>
                    <a:gd name="T31" fmla="*/ 209 h 265"/>
                    <a:gd name="T32" fmla="*/ 62 w 85"/>
                    <a:gd name="T33" fmla="*/ 174 h 265"/>
                    <a:gd name="T34" fmla="*/ 85 w 85"/>
                    <a:gd name="T35" fmla="*/ 146 h 265"/>
                    <a:gd name="T36" fmla="*/ 85 w 85"/>
                    <a:gd name="T37" fmla="*/ 119 h 265"/>
                    <a:gd name="T38" fmla="*/ 62 w 85"/>
                    <a:gd name="T39" fmla="*/ 9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 h="265">
                      <a:moveTo>
                        <a:pt x="62" y="90"/>
                      </a:moveTo>
                      <a:lnTo>
                        <a:pt x="62" y="56"/>
                      </a:lnTo>
                      <a:cubicBezTo>
                        <a:pt x="62" y="37"/>
                        <a:pt x="58" y="23"/>
                        <a:pt x="50" y="15"/>
                      </a:cubicBezTo>
                      <a:cubicBezTo>
                        <a:pt x="40" y="5"/>
                        <a:pt x="23" y="0"/>
                        <a:pt x="0" y="0"/>
                      </a:cubicBezTo>
                      <a:lnTo>
                        <a:pt x="0" y="28"/>
                      </a:lnTo>
                      <a:cubicBezTo>
                        <a:pt x="16" y="28"/>
                        <a:pt x="24" y="37"/>
                        <a:pt x="24" y="55"/>
                      </a:cubicBezTo>
                      <a:lnTo>
                        <a:pt x="24" y="85"/>
                      </a:lnTo>
                      <a:cubicBezTo>
                        <a:pt x="24" y="110"/>
                        <a:pt x="32" y="126"/>
                        <a:pt x="47" y="132"/>
                      </a:cubicBezTo>
                      <a:lnTo>
                        <a:pt x="47" y="133"/>
                      </a:lnTo>
                      <a:cubicBezTo>
                        <a:pt x="32" y="139"/>
                        <a:pt x="24" y="154"/>
                        <a:pt x="24" y="178"/>
                      </a:cubicBezTo>
                      <a:lnTo>
                        <a:pt x="24" y="210"/>
                      </a:lnTo>
                      <a:cubicBezTo>
                        <a:pt x="24" y="219"/>
                        <a:pt x="22" y="226"/>
                        <a:pt x="19" y="231"/>
                      </a:cubicBezTo>
                      <a:cubicBezTo>
                        <a:pt x="15" y="235"/>
                        <a:pt x="9" y="237"/>
                        <a:pt x="0" y="237"/>
                      </a:cubicBezTo>
                      <a:lnTo>
                        <a:pt x="0" y="265"/>
                      </a:lnTo>
                      <a:cubicBezTo>
                        <a:pt x="24" y="265"/>
                        <a:pt x="41" y="260"/>
                        <a:pt x="50" y="251"/>
                      </a:cubicBezTo>
                      <a:cubicBezTo>
                        <a:pt x="58" y="242"/>
                        <a:pt x="62" y="229"/>
                        <a:pt x="62" y="209"/>
                      </a:cubicBezTo>
                      <a:lnTo>
                        <a:pt x="62" y="174"/>
                      </a:lnTo>
                      <a:cubicBezTo>
                        <a:pt x="62" y="156"/>
                        <a:pt x="70" y="146"/>
                        <a:pt x="85" y="146"/>
                      </a:cubicBezTo>
                      <a:lnTo>
                        <a:pt x="85" y="119"/>
                      </a:lnTo>
                      <a:cubicBezTo>
                        <a:pt x="70" y="119"/>
                        <a:pt x="62" y="109"/>
                        <a:pt x="62" y="90"/>
                      </a:cubicBezTo>
                      <a:close/>
                    </a:path>
                  </a:pathLst>
                </a:custGeom>
                <a:solidFill>
                  <a:schemeClr val="bg1"/>
                </a:solidFill>
                <a:ln w="0">
                  <a:noFill/>
                  <a:prstDash val="solid"/>
                  <a:round/>
                  <a:headEnd/>
                  <a:tailEnd/>
                </a:ln>
              </p:spPr>
              <p:txBody>
                <a:bodyPr vert="horz" wrap="square" lIns="91414" tIns="45706" rIns="91414" bIns="45706" numCol="1" anchor="t" anchorCtr="0" compatLnSpc="1">
                  <a:prstTxWarp prst="textNoShape">
                    <a:avLst/>
                  </a:prstTxWarp>
                </a:bodyPr>
                <a:lstStyle/>
                <a:p>
                  <a:pPr defTabSz="932384"/>
                  <a:endParaRPr lang="en-US" sz="1836">
                    <a:solidFill>
                      <a:srgbClr val="FFFFFF"/>
                    </a:solidFill>
                    <a:latin typeface="Segoe UI"/>
                  </a:endParaRPr>
                </a:p>
              </p:txBody>
            </p:sp>
          </p:grpSp>
        </p:grpSp>
      </p:grpSp>
      <p:sp>
        <p:nvSpPr>
          <p:cNvPr id="116" name="AutoShape 3"/>
          <p:cNvSpPr>
            <a:spLocks noChangeAspect="1" noChangeArrowheads="1" noTextEdit="1"/>
          </p:cNvSpPr>
          <p:nvPr/>
        </p:nvSpPr>
        <p:spPr bwMode="auto">
          <a:xfrm>
            <a:off x="1545039" y="3098807"/>
            <a:ext cx="768746" cy="786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latin typeface="Segoe UI"/>
            </a:endParaRPr>
          </a:p>
        </p:txBody>
      </p:sp>
      <p:grpSp>
        <p:nvGrpSpPr>
          <p:cNvPr id="117" name="Group 116"/>
          <p:cNvGrpSpPr/>
          <p:nvPr/>
        </p:nvGrpSpPr>
        <p:grpSpPr>
          <a:xfrm>
            <a:off x="3950044" y="1534326"/>
            <a:ext cx="359269" cy="427298"/>
            <a:chOff x="4662074" y="4335997"/>
            <a:chExt cx="234105" cy="278433"/>
          </a:xfrm>
        </p:grpSpPr>
        <p:sp>
          <p:nvSpPr>
            <p:cNvPr id="118" name="Freeform 6"/>
            <p:cNvSpPr>
              <a:spLocks/>
            </p:cNvSpPr>
            <p:nvPr/>
          </p:nvSpPr>
          <p:spPr bwMode="auto">
            <a:xfrm>
              <a:off x="4662074" y="4335997"/>
              <a:ext cx="90040" cy="278433"/>
            </a:xfrm>
            <a:custGeom>
              <a:avLst/>
              <a:gdLst>
                <a:gd name="T0" fmla="*/ 23 w 86"/>
                <a:gd name="T1" fmla="*/ 56 h 265"/>
                <a:gd name="T2" fmla="*/ 23 w 86"/>
                <a:gd name="T3" fmla="*/ 90 h 265"/>
                <a:gd name="T4" fmla="*/ 0 w 86"/>
                <a:gd name="T5" fmla="*/ 119 h 265"/>
                <a:gd name="T6" fmla="*/ 0 w 86"/>
                <a:gd name="T7" fmla="*/ 146 h 265"/>
                <a:gd name="T8" fmla="*/ 23 w 86"/>
                <a:gd name="T9" fmla="*/ 174 h 265"/>
                <a:gd name="T10" fmla="*/ 23 w 86"/>
                <a:gd name="T11" fmla="*/ 210 h 265"/>
                <a:gd name="T12" fmla="*/ 36 w 86"/>
                <a:gd name="T13" fmla="*/ 251 h 265"/>
                <a:gd name="T14" fmla="*/ 86 w 86"/>
                <a:gd name="T15" fmla="*/ 265 h 265"/>
                <a:gd name="T16" fmla="*/ 86 w 86"/>
                <a:gd name="T17" fmla="*/ 237 h 265"/>
                <a:gd name="T18" fmla="*/ 67 w 86"/>
                <a:gd name="T19" fmla="*/ 231 h 265"/>
                <a:gd name="T20" fmla="*/ 62 w 86"/>
                <a:gd name="T21" fmla="*/ 210 h 265"/>
                <a:gd name="T22" fmla="*/ 62 w 86"/>
                <a:gd name="T23" fmla="*/ 179 h 265"/>
                <a:gd name="T24" fmla="*/ 39 w 86"/>
                <a:gd name="T25" fmla="*/ 133 h 265"/>
                <a:gd name="T26" fmla="*/ 39 w 86"/>
                <a:gd name="T27" fmla="*/ 132 h 265"/>
                <a:gd name="T28" fmla="*/ 62 w 86"/>
                <a:gd name="T29" fmla="*/ 87 h 265"/>
                <a:gd name="T30" fmla="*/ 62 w 86"/>
                <a:gd name="T31" fmla="*/ 55 h 265"/>
                <a:gd name="T32" fmla="*/ 86 w 86"/>
                <a:gd name="T33" fmla="*/ 28 h 265"/>
                <a:gd name="T34" fmla="*/ 86 w 86"/>
                <a:gd name="T35" fmla="*/ 0 h 265"/>
                <a:gd name="T36" fmla="*/ 36 w 86"/>
                <a:gd name="T37" fmla="*/ 14 h 265"/>
                <a:gd name="T38" fmla="*/ 23 w 86"/>
                <a:gd name="T39" fmla="*/ 56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265">
                  <a:moveTo>
                    <a:pt x="23" y="56"/>
                  </a:moveTo>
                  <a:lnTo>
                    <a:pt x="23" y="90"/>
                  </a:lnTo>
                  <a:cubicBezTo>
                    <a:pt x="23" y="109"/>
                    <a:pt x="16" y="119"/>
                    <a:pt x="0" y="119"/>
                  </a:cubicBezTo>
                  <a:lnTo>
                    <a:pt x="0" y="146"/>
                  </a:lnTo>
                  <a:cubicBezTo>
                    <a:pt x="16" y="146"/>
                    <a:pt x="23" y="156"/>
                    <a:pt x="23" y="174"/>
                  </a:cubicBezTo>
                  <a:lnTo>
                    <a:pt x="23" y="210"/>
                  </a:lnTo>
                  <a:cubicBezTo>
                    <a:pt x="23" y="229"/>
                    <a:pt x="27" y="243"/>
                    <a:pt x="36" y="251"/>
                  </a:cubicBezTo>
                  <a:cubicBezTo>
                    <a:pt x="45" y="260"/>
                    <a:pt x="62" y="265"/>
                    <a:pt x="86" y="265"/>
                  </a:cubicBezTo>
                  <a:lnTo>
                    <a:pt x="86" y="237"/>
                  </a:lnTo>
                  <a:cubicBezTo>
                    <a:pt x="77" y="237"/>
                    <a:pt x="71" y="235"/>
                    <a:pt x="67" y="231"/>
                  </a:cubicBezTo>
                  <a:cubicBezTo>
                    <a:pt x="64" y="227"/>
                    <a:pt x="62" y="220"/>
                    <a:pt x="62" y="210"/>
                  </a:cubicBezTo>
                  <a:lnTo>
                    <a:pt x="62" y="179"/>
                  </a:lnTo>
                  <a:cubicBezTo>
                    <a:pt x="62" y="154"/>
                    <a:pt x="54" y="139"/>
                    <a:pt x="39" y="133"/>
                  </a:cubicBezTo>
                  <a:lnTo>
                    <a:pt x="39" y="132"/>
                  </a:lnTo>
                  <a:cubicBezTo>
                    <a:pt x="54" y="126"/>
                    <a:pt x="62" y="111"/>
                    <a:pt x="62" y="87"/>
                  </a:cubicBezTo>
                  <a:lnTo>
                    <a:pt x="62" y="55"/>
                  </a:lnTo>
                  <a:cubicBezTo>
                    <a:pt x="62" y="37"/>
                    <a:pt x="70" y="28"/>
                    <a:pt x="86" y="28"/>
                  </a:cubicBezTo>
                  <a:lnTo>
                    <a:pt x="86" y="0"/>
                  </a:lnTo>
                  <a:cubicBezTo>
                    <a:pt x="62" y="0"/>
                    <a:pt x="46" y="5"/>
                    <a:pt x="36" y="14"/>
                  </a:cubicBezTo>
                  <a:cubicBezTo>
                    <a:pt x="28" y="23"/>
                    <a:pt x="23" y="37"/>
                    <a:pt x="23" y="56"/>
                  </a:cubicBezTo>
                  <a:close/>
                </a:path>
              </a:pathLst>
            </a:custGeom>
            <a:solidFill>
              <a:schemeClr val="bg1"/>
            </a:solidFill>
            <a:ln w="0">
              <a:noFill/>
              <a:prstDash val="solid"/>
              <a:round/>
              <a:headEnd/>
              <a:tailEnd/>
            </a:ln>
          </p:spPr>
          <p:txBody>
            <a:bodyPr vert="horz" wrap="square" lIns="91427" tIns="45713" rIns="91427" bIns="45713" numCol="1" anchor="t" anchorCtr="0" compatLnSpc="1">
              <a:prstTxWarp prst="textNoShape">
                <a:avLst/>
              </a:prstTxWarp>
            </a:bodyPr>
            <a:lstStyle/>
            <a:p>
              <a:pPr defTabSz="932563"/>
              <a:endParaRPr lang="en-US">
                <a:solidFill>
                  <a:srgbClr val="FFFFFF"/>
                </a:solidFill>
                <a:latin typeface="Segoe UI"/>
              </a:endParaRPr>
            </a:p>
          </p:txBody>
        </p:sp>
        <p:sp>
          <p:nvSpPr>
            <p:cNvPr id="119" name="Freeform 7"/>
            <p:cNvSpPr>
              <a:spLocks/>
            </p:cNvSpPr>
            <p:nvPr/>
          </p:nvSpPr>
          <p:spPr bwMode="auto">
            <a:xfrm>
              <a:off x="4806139" y="4335997"/>
              <a:ext cx="90040" cy="278433"/>
            </a:xfrm>
            <a:custGeom>
              <a:avLst/>
              <a:gdLst>
                <a:gd name="T0" fmla="*/ 62 w 85"/>
                <a:gd name="T1" fmla="*/ 90 h 265"/>
                <a:gd name="T2" fmla="*/ 62 w 85"/>
                <a:gd name="T3" fmla="*/ 56 h 265"/>
                <a:gd name="T4" fmla="*/ 50 w 85"/>
                <a:gd name="T5" fmla="*/ 15 h 265"/>
                <a:gd name="T6" fmla="*/ 0 w 85"/>
                <a:gd name="T7" fmla="*/ 0 h 265"/>
                <a:gd name="T8" fmla="*/ 0 w 85"/>
                <a:gd name="T9" fmla="*/ 28 h 265"/>
                <a:gd name="T10" fmla="*/ 24 w 85"/>
                <a:gd name="T11" fmla="*/ 55 h 265"/>
                <a:gd name="T12" fmla="*/ 24 w 85"/>
                <a:gd name="T13" fmla="*/ 85 h 265"/>
                <a:gd name="T14" fmla="*/ 47 w 85"/>
                <a:gd name="T15" fmla="*/ 132 h 265"/>
                <a:gd name="T16" fmla="*/ 47 w 85"/>
                <a:gd name="T17" fmla="*/ 133 h 265"/>
                <a:gd name="T18" fmla="*/ 24 w 85"/>
                <a:gd name="T19" fmla="*/ 178 h 265"/>
                <a:gd name="T20" fmla="*/ 24 w 85"/>
                <a:gd name="T21" fmla="*/ 210 h 265"/>
                <a:gd name="T22" fmla="*/ 19 w 85"/>
                <a:gd name="T23" fmla="*/ 231 h 265"/>
                <a:gd name="T24" fmla="*/ 0 w 85"/>
                <a:gd name="T25" fmla="*/ 237 h 265"/>
                <a:gd name="T26" fmla="*/ 0 w 85"/>
                <a:gd name="T27" fmla="*/ 265 h 265"/>
                <a:gd name="T28" fmla="*/ 50 w 85"/>
                <a:gd name="T29" fmla="*/ 251 h 265"/>
                <a:gd name="T30" fmla="*/ 62 w 85"/>
                <a:gd name="T31" fmla="*/ 209 h 265"/>
                <a:gd name="T32" fmla="*/ 62 w 85"/>
                <a:gd name="T33" fmla="*/ 174 h 265"/>
                <a:gd name="T34" fmla="*/ 85 w 85"/>
                <a:gd name="T35" fmla="*/ 146 h 265"/>
                <a:gd name="T36" fmla="*/ 85 w 85"/>
                <a:gd name="T37" fmla="*/ 119 h 265"/>
                <a:gd name="T38" fmla="*/ 62 w 85"/>
                <a:gd name="T39" fmla="*/ 9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 h="265">
                  <a:moveTo>
                    <a:pt x="62" y="90"/>
                  </a:moveTo>
                  <a:lnTo>
                    <a:pt x="62" y="56"/>
                  </a:lnTo>
                  <a:cubicBezTo>
                    <a:pt x="62" y="37"/>
                    <a:pt x="58" y="23"/>
                    <a:pt x="50" y="15"/>
                  </a:cubicBezTo>
                  <a:cubicBezTo>
                    <a:pt x="40" y="5"/>
                    <a:pt x="23" y="0"/>
                    <a:pt x="0" y="0"/>
                  </a:cubicBezTo>
                  <a:lnTo>
                    <a:pt x="0" y="28"/>
                  </a:lnTo>
                  <a:cubicBezTo>
                    <a:pt x="16" y="28"/>
                    <a:pt x="24" y="37"/>
                    <a:pt x="24" y="55"/>
                  </a:cubicBezTo>
                  <a:lnTo>
                    <a:pt x="24" y="85"/>
                  </a:lnTo>
                  <a:cubicBezTo>
                    <a:pt x="24" y="110"/>
                    <a:pt x="32" y="126"/>
                    <a:pt x="47" y="132"/>
                  </a:cubicBezTo>
                  <a:lnTo>
                    <a:pt x="47" y="133"/>
                  </a:lnTo>
                  <a:cubicBezTo>
                    <a:pt x="32" y="139"/>
                    <a:pt x="24" y="154"/>
                    <a:pt x="24" y="178"/>
                  </a:cubicBezTo>
                  <a:lnTo>
                    <a:pt x="24" y="210"/>
                  </a:lnTo>
                  <a:cubicBezTo>
                    <a:pt x="24" y="219"/>
                    <a:pt x="22" y="226"/>
                    <a:pt x="19" y="231"/>
                  </a:cubicBezTo>
                  <a:cubicBezTo>
                    <a:pt x="15" y="235"/>
                    <a:pt x="9" y="237"/>
                    <a:pt x="0" y="237"/>
                  </a:cubicBezTo>
                  <a:lnTo>
                    <a:pt x="0" y="265"/>
                  </a:lnTo>
                  <a:cubicBezTo>
                    <a:pt x="24" y="265"/>
                    <a:pt x="41" y="260"/>
                    <a:pt x="50" y="251"/>
                  </a:cubicBezTo>
                  <a:cubicBezTo>
                    <a:pt x="58" y="242"/>
                    <a:pt x="62" y="229"/>
                    <a:pt x="62" y="209"/>
                  </a:cubicBezTo>
                  <a:lnTo>
                    <a:pt x="62" y="174"/>
                  </a:lnTo>
                  <a:cubicBezTo>
                    <a:pt x="62" y="156"/>
                    <a:pt x="70" y="146"/>
                    <a:pt x="85" y="146"/>
                  </a:cubicBezTo>
                  <a:lnTo>
                    <a:pt x="85" y="119"/>
                  </a:lnTo>
                  <a:cubicBezTo>
                    <a:pt x="70" y="119"/>
                    <a:pt x="62" y="109"/>
                    <a:pt x="62" y="90"/>
                  </a:cubicBezTo>
                  <a:close/>
                </a:path>
              </a:pathLst>
            </a:custGeom>
            <a:solidFill>
              <a:schemeClr val="bg1"/>
            </a:solidFill>
            <a:ln w="0">
              <a:noFill/>
              <a:prstDash val="solid"/>
              <a:round/>
              <a:headEnd/>
              <a:tailEnd/>
            </a:ln>
          </p:spPr>
          <p:txBody>
            <a:bodyPr vert="horz" wrap="square" lIns="91427" tIns="45713" rIns="91427" bIns="45713" numCol="1" anchor="t" anchorCtr="0" compatLnSpc="1">
              <a:prstTxWarp prst="textNoShape">
                <a:avLst/>
              </a:prstTxWarp>
            </a:bodyPr>
            <a:lstStyle/>
            <a:p>
              <a:pPr defTabSz="932563"/>
              <a:endParaRPr lang="en-US">
                <a:solidFill>
                  <a:srgbClr val="FFFFFF"/>
                </a:solidFill>
                <a:latin typeface="Segoe UI"/>
              </a:endParaRPr>
            </a:p>
          </p:txBody>
        </p:sp>
      </p:grpSp>
      <p:pic>
        <p:nvPicPr>
          <p:cNvPr id="120" name="Picture 1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51" y="4138454"/>
            <a:ext cx="1406136" cy="2516779"/>
          </a:xfrm>
          <a:prstGeom prst="rect">
            <a:avLst/>
          </a:prstGeom>
        </p:spPr>
      </p:pic>
      <p:pic>
        <p:nvPicPr>
          <p:cNvPr id="121" name="Picture 1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9297" y="4422890"/>
            <a:ext cx="1094542" cy="2151343"/>
          </a:xfrm>
          <a:prstGeom prst="rect">
            <a:avLst/>
          </a:prstGeom>
        </p:spPr>
      </p:pic>
      <p:sp>
        <p:nvSpPr>
          <p:cNvPr id="122" name="TextBox 121"/>
          <p:cNvSpPr txBox="1"/>
          <p:nvPr/>
        </p:nvSpPr>
        <p:spPr>
          <a:xfrm>
            <a:off x="890793" y="5186474"/>
            <a:ext cx="357327" cy="197628"/>
          </a:xfrm>
          <a:prstGeom prst="rect">
            <a:avLst/>
          </a:prstGeom>
          <a:noFill/>
        </p:spPr>
        <p:txBody>
          <a:bodyPr wrap="none" lIns="0" tIns="0" rIns="0" bIns="0" rtlCol="0">
            <a:spAutoFit/>
          </a:bodyPr>
          <a:lstStyle/>
          <a:p>
            <a:pPr defTabSz="932563">
              <a:lnSpc>
                <a:spcPct val="90000"/>
              </a:lnSpc>
              <a:spcAft>
                <a:spcPts val="600"/>
              </a:spcAft>
            </a:pPr>
            <a:r>
              <a:rPr lang="en-US" sz="1399" b="1" dirty="0">
                <a:gradFill>
                  <a:gsLst>
                    <a:gs pos="2917">
                      <a:schemeClr val="tx1">
                        <a:lumMod val="50000"/>
                      </a:schemeClr>
                    </a:gs>
                    <a:gs pos="74000">
                      <a:schemeClr val="tx1">
                        <a:lumMod val="50000"/>
                      </a:schemeClr>
                    </a:gs>
                  </a:gsLst>
                  <a:lin ang="5400000" scaled="0"/>
                </a:gradFill>
              </a:rPr>
              <a:t>DEV</a:t>
            </a:r>
          </a:p>
        </p:txBody>
      </p:sp>
      <p:sp>
        <p:nvSpPr>
          <p:cNvPr id="123" name="TextBox 122"/>
          <p:cNvSpPr txBox="1"/>
          <p:nvPr/>
        </p:nvSpPr>
        <p:spPr>
          <a:xfrm>
            <a:off x="3427668" y="5186474"/>
            <a:ext cx="354777" cy="197628"/>
          </a:xfrm>
          <a:prstGeom prst="rect">
            <a:avLst/>
          </a:prstGeom>
          <a:noFill/>
        </p:spPr>
        <p:txBody>
          <a:bodyPr wrap="none" lIns="0" tIns="0" rIns="0" bIns="0" rtlCol="0">
            <a:spAutoFit/>
          </a:bodyPr>
          <a:lstStyle/>
          <a:p>
            <a:pPr defTabSz="932563">
              <a:lnSpc>
                <a:spcPct val="90000"/>
              </a:lnSpc>
              <a:spcAft>
                <a:spcPts val="600"/>
              </a:spcAft>
            </a:pPr>
            <a:r>
              <a:rPr lang="en-US" sz="1399" b="1" dirty="0">
                <a:gradFill>
                  <a:gsLst>
                    <a:gs pos="2917">
                      <a:schemeClr val="bg1"/>
                    </a:gs>
                    <a:gs pos="30000">
                      <a:schemeClr val="bg1"/>
                    </a:gs>
                  </a:gsLst>
                  <a:lin ang="5400000" scaled="0"/>
                </a:gradFill>
              </a:rPr>
              <a:t>OPS</a:t>
            </a:r>
          </a:p>
        </p:txBody>
      </p:sp>
    </p:spTree>
    <p:extLst>
      <p:ext uri="{BB962C8B-B14F-4D97-AF65-F5344CB8AC3E}">
        <p14:creationId xmlns:p14="http://schemas.microsoft.com/office/powerpoint/2010/main" val="23273060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200"/>
                                  </p:stCondLst>
                                  <p:childTnLst>
                                    <p:set>
                                      <p:cBhvr>
                                        <p:cTn id="6" dur="1" fill="hold">
                                          <p:stCondLst>
                                            <p:cond delay="0"/>
                                          </p:stCondLst>
                                        </p:cTn>
                                        <p:tgtEl>
                                          <p:spTgt spid="36"/>
                                        </p:tgtEl>
                                        <p:attrNameLst>
                                          <p:attrName>style.visibility</p:attrName>
                                        </p:attrNameLst>
                                      </p:cBhvr>
                                      <p:to>
                                        <p:strVal val="visible"/>
                                      </p:to>
                                    </p:set>
                                    <p:animEffect transition="in" filter="wipe(down)">
                                      <p:cBhvr>
                                        <p:cTn id="7" dur="1000"/>
                                        <p:tgtEl>
                                          <p:spTgt spid="36"/>
                                        </p:tgtEl>
                                      </p:cBhvr>
                                    </p:animEffect>
                                  </p:childTnLst>
                                </p:cTn>
                              </p:par>
                            </p:childTnLst>
                          </p:cTn>
                        </p:par>
                        <p:par>
                          <p:cTn id="8" fill="hold">
                            <p:stCondLst>
                              <p:cond delay="1200"/>
                            </p:stCondLst>
                            <p:childTnLst>
                              <p:par>
                                <p:cTn id="9" presetID="42" presetClass="path" presetSubtype="0" decel="100000" fill="hold" nodeType="afterEffect">
                                  <p:stCondLst>
                                    <p:cond delay="0"/>
                                  </p:stCondLst>
                                  <p:childTnLst>
                                    <p:animMotion origin="layout" path="M -6.8675E-7 1.90195E-6 L -0.03625 -0.46664 " pathEditMode="relative" rAng="0" ptsTypes="AA">
                                      <p:cBhvr>
                                        <p:cTn id="10" dur="2000" fill="hold"/>
                                        <p:tgtEl>
                                          <p:spTgt spid="42"/>
                                        </p:tgtEl>
                                        <p:attrNameLst>
                                          <p:attrName>ppt_x</p:attrName>
                                          <p:attrName>ppt_y</p:attrName>
                                        </p:attrNameLst>
                                      </p:cBhvr>
                                      <p:rCtr x="-1762" y="-23355"/>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6"/>
                                        </p:tgtEl>
                                        <p:attrNameLst>
                                          <p:attrName>style.visibility</p:attrName>
                                        </p:attrNameLst>
                                      </p:cBhvr>
                                      <p:to>
                                        <p:strVal val="visible"/>
                                      </p:to>
                                    </p:set>
                                  </p:childTnLst>
                                </p:cTn>
                              </p:par>
                            </p:childTnLst>
                          </p:cTn>
                        </p:par>
                        <p:par>
                          <p:cTn id="15" fill="hold">
                            <p:stCondLst>
                              <p:cond delay="0"/>
                            </p:stCondLst>
                            <p:childTnLst>
                              <p:par>
                                <p:cTn id="16" presetID="42" presetClass="path" presetSubtype="0" decel="100000" fill="hold" nodeType="afterEffect">
                                  <p:stCondLst>
                                    <p:cond delay="0"/>
                                  </p:stCondLst>
                                  <p:childTnLst>
                                    <p:animMotion origin="layout" path="M -8.04187E-7 -1.69315E-6 L 0.30636 -0.00136 " pathEditMode="relative" rAng="0" ptsTypes="AA">
                                      <p:cBhvr>
                                        <p:cTn id="17" dur="2000" fill="hold"/>
                                        <p:tgtEl>
                                          <p:spTgt spid="106"/>
                                        </p:tgtEl>
                                        <p:attrNameLst>
                                          <p:attrName>ppt_x</p:attrName>
                                          <p:attrName>ppt_y</p:attrName>
                                        </p:attrNameLst>
                                      </p:cBhvr>
                                      <p:rCtr x="15318" y="-68"/>
                                    </p:animMotion>
                                  </p:childTnLst>
                                </p:cTn>
                              </p:par>
                            </p:childTnLst>
                          </p:cTn>
                        </p:par>
                        <p:par>
                          <p:cTn id="18" fill="hold">
                            <p:stCondLst>
                              <p:cond delay="2000"/>
                            </p:stCondLst>
                            <p:childTnLst>
                              <p:par>
                                <p:cTn id="19" presetID="1" presetClass="entr" presetSubtype="0" fill="hold" nodeType="after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par>
                          <p:cTn id="21" fill="hold">
                            <p:stCondLst>
                              <p:cond delay="2000"/>
                            </p:stCondLst>
                            <p:childTnLst>
                              <p:par>
                                <p:cTn id="22" presetID="42" presetClass="path" presetSubtype="0" decel="100000" fill="hold" nodeType="afterEffect">
                                  <p:stCondLst>
                                    <p:cond delay="300"/>
                                  </p:stCondLst>
                                  <p:childTnLst>
                                    <p:animMotion origin="layout" path="M 0.30636 -0.00136 L 0.30636 0.24853 " pathEditMode="relative" rAng="0" ptsTypes="AA">
                                      <p:cBhvr>
                                        <p:cTn id="23" dur="1000" fill="hold"/>
                                        <p:tgtEl>
                                          <p:spTgt spid="106"/>
                                        </p:tgtEl>
                                        <p:attrNameLst>
                                          <p:attrName>ppt_x</p:attrName>
                                          <p:attrName>ppt_y</p:attrName>
                                        </p:attrNameLst>
                                      </p:cBhvr>
                                      <p:rCtr x="0" y="12483"/>
                                    </p:animMotion>
                                  </p:childTnLst>
                                </p:cTn>
                              </p:par>
                            </p:childTnLst>
                          </p:cTn>
                        </p:par>
                        <p:par>
                          <p:cTn id="24" fill="hold">
                            <p:stCondLst>
                              <p:cond delay="3300"/>
                            </p:stCondLst>
                            <p:childTnLst>
                              <p:par>
                                <p:cTn id="25" presetID="1" presetClass="entr" presetSubtype="0" fill="hold" nodeType="afterEffect">
                                  <p:stCondLst>
                                    <p:cond delay="0"/>
                                  </p:stCondLst>
                                  <p:childTnLst>
                                    <p:set>
                                      <p:cBhvr>
                                        <p:cTn id="26" dur="1" fill="hold">
                                          <p:stCondLst>
                                            <p:cond delay="0"/>
                                          </p:stCondLst>
                                        </p:cTn>
                                        <p:tgtEl>
                                          <p:spTgt spid="96"/>
                                        </p:tgtEl>
                                        <p:attrNameLst>
                                          <p:attrName>style.visibility</p:attrName>
                                        </p:attrNameLst>
                                      </p:cBhvr>
                                      <p:to>
                                        <p:strVal val="visible"/>
                                      </p:to>
                                    </p:set>
                                  </p:childTnLst>
                                </p:cTn>
                              </p:par>
                            </p:childTnLst>
                          </p:cTn>
                        </p:par>
                        <p:par>
                          <p:cTn id="27" fill="hold">
                            <p:stCondLst>
                              <p:cond delay="3300"/>
                            </p:stCondLst>
                            <p:childTnLst>
                              <p:par>
                                <p:cTn id="28" presetID="42" presetClass="path" presetSubtype="0" accel="50000" decel="50000" fill="hold" nodeType="afterEffect">
                                  <p:stCondLst>
                                    <p:cond delay="300"/>
                                  </p:stCondLst>
                                  <p:childTnLst>
                                    <p:animMotion origin="layout" path="M 0.30636 0.24853 L 0.30674 0.49092 " pathEditMode="relative" rAng="0" ptsTypes="AA">
                                      <p:cBhvr>
                                        <p:cTn id="29" dur="1000" fill="hold"/>
                                        <p:tgtEl>
                                          <p:spTgt spid="106"/>
                                        </p:tgtEl>
                                        <p:attrNameLst>
                                          <p:attrName>ppt_x</p:attrName>
                                          <p:attrName>ppt_y</p:attrName>
                                        </p:attrNameLst>
                                      </p:cBhvr>
                                      <p:rCtr x="13" y="12120"/>
                                    </p:animMotion>
                                  </p:childTnLst>
                                </p:cTn>
                              </p:par>
                            </p:childTnLst>
                          </p:cTn>
                        </p:par>
                        <p:par>
                          <p:cTn id="30" fill="hold">
                            <p:stCondLst>
                              <p:cond delay="4600"/>
                            </p:stCondLst>
                            <p:childTnLst>
                              <p:par>
                                <p:cTn id="31" presetID="10" presetClass="entr" presetSubtype="0" fill="hold" grpId="0" nodeType="afterEffect">
                                  <p:stCondLst>
                                    <p:cond delay="300"/>
                                  </p:stCondLst>
                                  <p:childTnLst>
                                    <p:set>
                                      <p:cBhvr>
                                        <p:cTn id="32" dur="1" fill="hold">
                                          <p:stCondLst>
                                            <p:cond delay="0"/>
                                          </p:stCondLst>
                                        </p:cTn>
                                        <p:tgtEl>
                                          <p:spTgt spid="40"/>
                                        </p:tgtEl>
                                        <p:attrNameLst>
                                          <p:attrName>style.visibility</p:attrName>
                                        </p:attrNameLst>
                                      </p:cBhvr>
                                      <p:to>
                                        <p:strVal val="visible"/>
                                      </p:to>
                                    </p:set>
                                    <p:animEffect transition="in" filter="fade">
                                      <p:cBhvr>
                                        <p:cTn id="33" dur="500"/>
                                        <p:tgtEl>
                                          <p:spTgt spid="40"/>
                                        </p:tgtEl>
                                      </p:cBhvr>
                                    </p:animEffect>
                                  </p:childTnLst>
                                </p:cTn>
                              </p:par>
                              <p:par>
                                <p:cTn id="34" presetID="10" presetClass="entr" presetSubtype="0" fill="hold" grpId="0" nodeType="withEffect">
                                  <p:stCondLst>
                                    <p:cond delay="300"/>
                                  </p:stCondLst>
                                  <p:childTnLst>
                                    <p:set>
                                      <p:cBhvr>
                                        <p:cTn id="35" dur="1" fill="hold">
                                          <p:stCondLst>
                                            <p:cond delay="0"/>
                                          </p:stCondLst>
                                        </p:cTn>
                                        <p:tgtEl>
                                          <p:spTgt spid="39"/>
                                        </p:tgtEl>
                                        <p:attrNameLst>
                                          <p:attrName>style.visibility</p:attrName>
                                        </p:attrNameLst>
                                      </p:cBhvr>
                                      <p:to>
                                        <p:strVal val="visible"/>
                                      </p:to>
                                    </p:set>
                                    <p:animEffect transition="in" filter="fade">
                                      <p:cBhvr>
                                        <p:cTn id="36"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Enable continuous deployment with build</a:t>
            </a:r>
            <a:endParaRPr lang="en-US" dirty="0"/>
          </a:p>
        </p:txBody>
      </p:sp>
      <p:sp>
        <p:nvSpPr>
          <p:cNvPr id="5" name="Content Placeholder 4"/>
          <p:cNvSpPr>
            <a:spLocks noGrp="1"/>
          </p:cNvSpPr>
          <p:nvPr>
            <p:ph sz="quarter" idx="10"/>
          </p:nvPr>
        </p:nvSpPr>
        <p:spPr>
          <a:xfrm>
            <a:off x="273668" y="1426235"/>
            <a:ext cx="11773954" cy="4937955"/>
          </a:xfrm>
        </p:spPr>
        <p:txBody>
          <a:bodyPr/>
          <a:lstStyle/>
          <a:p>
            <a:r>
              <a:rPr lang="en-US" sz="4400" dirty="0"/>
              <a:t>Add deployment tasks </a:t>
            </a:r>
            <a:br>
              <a:rPr lang="en-US" sz="4400" dirty="0"/>
            </a:br>
            <a:r>
              <a:rPr lang="en-US" sz="4400" dirty="0"/>
              <a:t>to your build pipeline</a:t>
            </a:r>
          </a:p>
          <a:p>
            <a:endParaRPr lang="en-US" sz="4400" dirty="0"/>
          </a:p>
          <a:p>
            <a:r>
              <a:rPr lang="en-US" sz="4400" dirty="0"/>
              <a:t>Configure and deploy </a:t>
            </a:r>
            <a:br>
              <a:rPr lang="en-US" sz="4400" dirty="0"/>
            </a:br>
            <a:r>
              <a:rPr lang="en-US" sz="4400" dirty="0"/>
              <a:t>to Azure site/slot</a:t>
            </a:r>
          </a:p>
          <a:p>
            <a:endParaRPr lang="en-US" sz="4400" dirty="0"/>
          </a:p>
          <a:p>
            <a:endParaRPr lang="en-US" dirty="0"/>
          </a:p>
        </p:txBody>
      </p:sp>
      <p:sp>
        <p:nvSpPr>
          <p:cNvPr id="7" name="Content Placeholder 8"/>
          <p:cNvSpPr txBox="1">
            <a:spLocks/>
          </p:cNvSpPr>
          <p:nvPr/>
        </p:nvSpPr>
        <p:spPr>
          <a:xfrm>
            <a:off x="547335" y="2576630"/>
            <a:ext cx="5717099" cy="3374872"/>
          </a:xfrm>
          <a:prstGeom prst="rect">
            <a:avLst/>
          </a:prstGeom>
        </p:spPr>
        <p:txBody>
          <a:bodyPr lIns="93269" tIns="46634" rIns="93269" bIns="46634"/>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1"/>
                    </a:gs>
                    <a:gs pos="100000">
                      <a:schemeClr val="tx1"/>
                    </a:gs>
                  </a:gsLst>
                  <a:lin ang="5400000" scaled="0"/>
                </a:gradFill>
                <a:latin typeface="+mj-lt"/>
                <a:ea typeface="+mn-ea"/>
                <a:cs typeface="+mn-cs"/>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kern="1200" spc="0" baseline="0">
                <a:gradFill>
                  <a:gsLst>
                    <a:gs pos="1250">
                      <a:schemeClr val="tx1"/>
                    </a:gs>
                    <a:gs pos="100000">
                      <a:schemeClr val="tx1"/>
                    </a:gs>
                  </a:gsLst>
                  <a:lin ang="5400000" scaled="0"/>
                </a:gradFill>
                <a:latin typeface="+mn-lt"/>
                <a:ea typeface="+mn-ea"/>
                <a:cs typeface="+mn-cs"/>
              </a:defRPr>
            </a:lvl2pPr>
            <a:lvl3pPr marL="5715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4pPr>
            <a:lvl5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3200" dirty="0"/>
          </a:p>
        </p:txBody>
      </p:sp>
      <p:pic>
        <p:nvPicPr>
          <p:cNvPr id="9" name="Content Placeholder 3"/>
          <p:cNvPicPr>
            <a:picLocks noChangeAspect="1"/>
          </p:cNvPicPr>
          <p:nvPr/>
        </p:nvPicPr>
        <p:blipFill>
          <a:blip r:embed="rId3"/>
          <a:stretch>
            <a:fillRect/>
          </a:stretch>
        </p:blipFill>
        <p:spPr>
          <a:xfrm>
            <a:off x="6511337" y="1435966"/>
            <a:ext cx="5207775" cy="5311178"/>
          </a:xfrm>
          <a:prstGeom prst="rect">
            <a:avLst/>
          </a:prstGeom>
          <a:ln>
            <a:solidFill>
              <a:schemeClr val="bg1">
                <a:lumMod val="85000"/>
              </a:schemeClr>
            </a:solidFill>
          </a:ln>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5351710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Azure websites—deployment slots</a:t>
            </a:r>
            <a:endParaRPr lang="en-US" dirty="0"/>
          </a:p>
        </p:txBody>
      </p:sp>
      <p:sp>
        <p:nvSpPr>
          <p:cNvPr id="6" name="Title 3"/>
          <p:cNvSpPr txBox="1">
            <a:spLocks/>
          </p:cNvSpPr>
          <p:nvPr/>
        </p:nvSpPr>
        <p:spPr>
          <a:xfrm>
            <a:off x="288275" y="307147"/>
            <a:ext cx="12369411" cy="954472"/>
          </a:xfrm>
          <a:prstGeom prst="rect">
            <a:avLst/>
          </a:prstGeom>
        </p:spPr>
        <p:txBody>
          <a:bodyPr lIns="93269" tIns="46634" rIns="93269" bIns="46634"/>
          <a:lst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a:lstStyle>
          <a:p>
            <a:endParaRPr lang="en-US" sz="5600" dirty="0"/>
          </a:p>
        </p:txBody>
      </p:sp>
      <p:pic>
        <p:nvPicPr>
          <p:cNvPr id="7" name="Picture 6"/>
          <p:cNvPicPr>
            <a:picLocks noChangeAspect="1"/>
          </p:cNvPicPr>
          <p:nvPr/>
        </p:nvPicPr>
        <p:blipFill>
          <a:blip r:embed="rId2"/>
          <a:stretch>
            <a:fillRect/>
          </a:stretch>
        </p:blipFill>
        <p:spPr>
          <a:xfrm>
            <a:off x="288275" y="1443580"/>
            <a:ext cx="7017423" cy="3831097"/>
          </a:xfrm>
          <a:prstGeom prst="rect">
            <a:avLst/>
          </a:prstGeom>
          <a:ln>
            <a:noFill/>
          </a:ln>
          <a:effectLst>
            <a:outerShdw blurRad="292100" dist="139700" dir="2700000" algn="tl" rotWithShape="0">
              <a:srgbClr val="333333">
                <a:alpha val="65000"/>
              </a:srgbClr>
            </a:outerShdw>
          </a:effectLst>
        </p:spPr>
      </p:pic>
      <p:sp>
        <p:nvSpPr>
          <p:cNvPr id="8" name="Oval 7"/>
          <p:cNvSpPr/>
          <p:nvPr/>
        </p:nvSpPr>
        <p:spPr bwMode="auto">
          <a:xfrm>
            <a:off x="4133850" y="3761785"/>
            <a:ext cx="3391217" cy="1676990"/>
          </a:xfrm>
          <a:prstGeom prst="ellipse">
            <a:avLst/>
          </a:prstGeom>
          <a:noFill/>
          <a:ln w="38100">
            <a:solidFill>
              <a:srgbClr val="FF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8516" rIns="0" bIns="48516" numCol="1" rtlCol="0" anchor="ctr" anchorCtr="0" compatLnSpc="1">
            <a:prstTxWarp prst="textNoShape">
              <a:avLst/>
            </a:prstTxWarp>
          </a:bodyPr>
          <a:lstStyle/>
          <a:p>
            <a:pPr algn="ctr" defTabSz="970049" fontAlgn="base">
              <a:spcBef>
                <a:spcPct val="0"/>
              </a:spcBef>
              <a:spcAft>
                <a:spcPct val="0"/>
              </a:spcAft>
            </a:pPr>
            <a:endParaRPr lang="en-US" sz="2100" dirty="0">
              <a:gradFill>
                <a:gsLst>
                  <a:gs pos="0">
                    <a:srgbClr val="FFFFFF"/>
                  </a:gs>
                  <a:gs pos="100000">
                    <a:srgbClr val="FFFFFF"/>
                  </a:gs>
                </a:gsLst>
                <a:lin ang="5400000" scaled="0"/>
              </a:gradFill>
            </a:endParaRPr>
          </a:p>
        </p:txBody>
      </p:sp>
      <p:sp>
        <p:nvSpPr>
          <p:cNvPr id="9" name="Rectangle 8"/>
          <p:cNvSpPr/>
          <p:nvPr/>
        </p:nvSpPr>
        <p:spPr>
          <a:xfrm>
            <a:off x="288275" y="5603537"/>
            <a:ext cx="8505665" cy="389919"/>
          </a:xfrm>
          <a:prstGeom prst="rect">
            <a:avLst/>
          </a:prstGeom>
        </p:spPr>
        <p:txBody>
          <a:bodyPr wrap="square" lIns="93269" tIns="46634" rIns="93269" bIns="46634">
            <a:spAutoFit/>
          </a:bodyPr>
          <a:lstStyle/>
          <a:p>
            <a:r>
              <a:rPr lang="en-US" sz="1900" dirty="0">
                <a:gradFill>
                  <a:gsLst>
                    <a:gs pos="0">
                      <a:schemeClr val="tx1"/>
                    </a:gs>
                    <a:gs pos="86000">
                      <a:schemeClr val="tx1"/>
                    </a:gs>
                  </a:gsLst>
                  <a:lin ang="5400000" scaled="0"/>
                </a:gradFill>
                <a:latin typeface="Segoe UI Light" pitchFamily="34" charset="0"/>
              </a:rPr>
              <a:t>http://&lt;yourWebsiteName&gt;-&lt;deploymentSlotName&gt;.azurewebsites.net</a:t>
            </a:r>
            <a:endParaRPr lang="en-US" sz="1900" dirty="0"/>
          </a:p>
        </p:txBody>
      </p:sp>
      <p:sp>
        <p:nvSpPr>
          <p:cNvPr id="10" name="Content Placeholder 14"/>
          <p:cNvSpPr txBox="1">
            <a:spLocks/>
          </p:cNvSpPr>
          <p:nvPr/>
        </p:nvSpPr>
        <p:spPr>
          <a:xfrm>
            <a:off x="7496175" y="1443580"/>
            <a:ext cx="4909534" cy="4714262"/>
          </a:xfrm>
          <a:prstGeom prst="rect">
            <a:avLst/>
          </a:prstGeom>
        </p:spPr>
        <p:txBody>
          <a:bodyPr lIns="93269" tIns="46634" rIns="93269" bIns="46634">
            <a:no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1"/>
                    </a:gs>
                    <a:gs pos="100000">
                      <a:schemeClr val="tx1"/>
                    </a:gs>
                  </a:gsLst>
                  <a:lin ang="5400000" scaled="0"/>
                </a:gradFill>
                <a:latin typeface="+mj-lt"/>
                <a:ea typeface="+mn-ea"/>
                <a:cs typeface="+mn-cs"/>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kern="1200" spc="0" baseline="0">
                <a:gradFill>
                  <a:gsLst>
                    <a:gs pos="1250">
                      <a:schemeClr val="tx1"/>
                    </a:gs>
                    <a:gs pos="100000">
                      <a:schemeClr val="tx1"/>
                    </a:gs>
                  </a:gsLst>
                  <a:lin ang="5400000" scaled="0"/>
                </a:gradFill>
                <a:latin typeface="+mn-lt"/>
                <a:ea typeface="+mn-ea"/>
                <a:cs typeface="+mn-cs"/>
              </a:defRPr>
            </a:lvl2pPr>
            <a:lvl3pPr marL="5715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4pPr>
            <a:lvl5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buFont typeface="Arial" panose="020B0604020202020204" pitchFamily="34" charset="0"/>
              <a:buChar char="•"/>
            </a:pPr>
            <a:r>
              <a:rPr lang="en-US" sz="2800" dirty="0"/>
              <a:t>Live sites with own hostnames</a:t>
            </a:r>
          </a:p>
          <a:p>
            <a:pPr marL="571500" indent="-571500">
              <a:buFont typeface="Arial" panose="020B0604020202020204" pitchFamily="34" charset="0"/>
              <a:buChar char="•"/>
            </a:pPr>
            <a:r>
              <a:rPr lang="en-US" sz="2800" dirty="0"/>
              <a:t>Alpha numeric only! + hyphens</a:t>
            </a:r>
          </a:p>
          <a:p>
            <a:pPr marL="571500" indent="-571500">
              <a:buFont typeface="Arial" panose="020B0604020202020204" pitchFamily="34" charset="0"/>
              <a:buChar char="•"/>
            </a:pPr>
            <a:r>
              <a:rPr lang="en-US" sz="2800" dirty="0"/>
              <a:t>Requires standard mode plan</a:t>
            </a:r>
          </a:p>
          <a:p>
            <a:pPr marL="571500" indent="-571500">
              <a:buFont typeface="Arial" panose="020B0604020202020204" pitchFamily="34" charset="0"/>
              <a:buChar char="•"/>
            </a:pPr>
            <a:r>
              <a:rPr lang="en-US" sz="2800" dirty="0"/>
              <a:t>Can swap for prod</a:t>
            </a:r>
          </a:p>
          <a:p>
            <a:pPr marL="571500" indent="-571500">
              <a:buFont typeface="Arial" panose="020B0604020202020204" pitchFamily="34" charset="0"/>
              <a:buChar char="•"/>
            </a:pPr>
            <a:r>
              <a:rPr lang="en-US" sz="2800" dirty="0"/>
              <a:t>Swap the slots to rollback</a:t>
            </a:r>
          </a:p>
          <a:p>
            <a:pPr marL="571500" indent="-571500">
              <a:buFont typeface="Arial" panose="020B0604020202020204" pitchFamily="34" charset="0"/>
              <a:buChar char="•"/>
            </a:pPr>
            <a:r>
              <a:rPr lang="en-US" sz="2800" dirty="0"/>
              <a:t>Up to four additional deployment slots (for a total of five) </a:t>
            </a:r>
          </a:p>
        </p:txBody>
      </p:sp>
    </p:spTree>
    <p:extLst>
      <p:ext uri="{BB962C8B-B14F-4D97-AF65-F5344CB8AC3E}">
        <p14:creationId xmlns:p14="http://schemas.microsoft.com/office/powerpoint/2010/main" val="2869909835"/>
      </p:ext>
    </p:extLst>
  </p:cSld>
  <p:clrMapOvr>
    <a:masterClrMapping/>
  </p:clrMapOvr>
  <p:transition>
    <p:fade/>
  </p:transition>
</p:sld>
</file>

<file path=ppt/theme/theme1.xml><?xml version="1.0" encoding="utf-8"?>
<a:theme xmlns:a="http://schemas.openxmlformats.org/drawingml/2006/main" name="Windows Azur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9CC3E5"/>
      </a:accent4>
      <a:accent5>
        <a:srgbClr val="4472C4"/>
      </a:accent5>
      <a:accent6>
        <a:srgbClr val="70AD47"/>
      </a:accent6>
      <a:hlink>
        <a:srgbClr val="FFC000"/>
      </a:hlink>
      <a:folHlink>
        <a:srgbClr val="954F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GSI Architect Workshop Template.potx" id="{A28382A3-38E4-4C61-8F63-2E5C29CAAD5C}" vid="{8F476405-2F79-4B8C-90DC-8EA1F5CF2DD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899B4937E8E724BBE9E160DB51865D4" ma:contentTypeVersion="2" ma:contentTypeDescription="Create a new document." ma:contentTypeScope="" ma:versionID="22f626968dce94e7b844c296fbc4b69c">
  <xsd:schema xmlns:xsd="http://www.w3.org/2001/XMLSchema" xmlns:xs="http://www.w3.org/2001/XMLSchema" xmlns:p="http://schemas.microsoft.com/office/2006/metadata/properties" xmlns:ns2="17577592-0bf8-41a8-903c-ed932c9ebe52" targetNamespace="http://schemas.microsoft.com/office/2006/metadata/properties" ma:root="true" ma:fieldsID="f9faa6546ca053706ad458572cb0568a" ns2:_="">
    <xsd:import namespace="17577592-0bf8-41a8-903c-ed932c9ebe52"/>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7577592-0bf8-41a8-903c-ed932c9ebe52"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17577592-0bf8-41a8-903c-ed932c9ebe52"/>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http://www.w3.org/XML/1998/namespace"/>
    <ds:schemaRef ds:uri="http://purl.org/dc/terms/"/>
  </ds:schemaRefs>
</ds:datastoreItem>
</file>

<file path=customXml/itemProps2.xml><?xml version="1.0" encoding="utf-8"?>
<ds:datastoreItem xmlns:ds="http://schemas.openxmlformats.org/officeDocument/2006/customXml" ds:itemID="{6F8FD09E-DB11-45F8-B9D4-CBB94C24CEB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7577592-0bf8-41a8-903c-ed932c9ebe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STB_Template_16-9_Sept2013_v12</Template>
  <TotalTime>21945</TotalTime>
  <Words>2166</Words>
  <Application>Microsoft Office PowerPoint</Application>
  <PresentationFormat>Custom</PresentationFormat>
  <Paragraphs>179</Paragraphs>
  <Slides>14</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Segoe UI</vt:lpstr>
      <vt:lpstr>Segoe UI Light</vt:lpstr>
      <vt:lpstr>Windows Azure</vt:lpstr>
      <vt:lpstr>PowerPoint Presentation</vt:lpstr>
      <vt:lpstr>Objectives</vt:lpstr>
      <vt:lpstr>Agenda</vt:lpstr>
      <vt:lpstr>Why continuous deployment?</vt:lpstr>
      <vt:lpstr>Continuous delivery versus deployment</vt:lpstr>
      <vt:lpstr>Continuous Delivery</vt:lpstr>
      <vt:lpstr>Continuous Deployment (Release) </vt:lpstr>
      <vt:lpstr>Enable continuous deployment with build</vt:lpstr>
      <vt:lpstr>Azure websites—deployment slots</vt:lpstr>
      <vt:lpstr>Deployment slots/VIP swap</vt:lpstr>
      <vt:lpstr>PowerPoint Presentation</vt:lpstr>
      <vt:lpstr>Module review</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Solutions for Azure</dc:title>
  <dc:subject>Servers &amp; Tools Business</dc:subject>
  <dc:creator>Bryan McCutchan</dc:creator>
  <cp:keywords>Servers &amp; Tools Business</cp:keywords>
  <cp:lastModifiedBy>Steven Follis</cp:lastModifiedBy>
  <cp:revision>482</cp:revision>
  <dcterms:created xsi:type="dcterms:W3CDTF">2013-10-14T18:44:32Z</dcterms:created>
  <dcterms:modified xsi:type="dcterms:W3CDTF">2016-08-11T15:45:02Z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0x0101003899B4937E8E724BBE9E160DB51865D4</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