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81" r:id="rId4"/>
  </p:sldMasterIdLst>
  <p:notesMasterIdLst>
    <p:notesMasterId r:id="rId29"/>
  </p:notesMasterIdLst>
  <p:handoutMasterIdLst>
    <p:handoutMasterId r:id="rId30"/>
  </p:handoutMasterIdLst>
  <p:sldIdLst>
    <p:sldId id="332" r:id="rId5"/>
    <p:sldId id="335" r:id="rId6"/>
    <p:sldId id="331" r:id="rId7"/>
    <p:sldId id="333" r:id="rId8"/>
    <p:sldId id="336" r:id="rId9"/>
    <p:sldId id="337" r:id="rId10"/>
    <p:sldId id="338" r:id="rId11"/>
    <p:sldId id="339" r:id="rId12"/>
    <p:sldId id="341" r:id="rId13"/>
    <p:sldId id="342" r:id="rId14"/>
    <p:sldId id="343" r:id="rId15"/>
    <p:sldId id="344" r:id="rId16"/>
    <p:sldId id="345" r:id="rId17"/>
    <p:sldId id="346" r:id="rId18"/>
    <p:sldId id="347" r:id="rId19"/>
    <p:sldId id="340" r:id="rId20"/>
    <p:sldId id="348" r:id="rId21"/>
    <p:sldId id="349" r:id="rId22"/>
    <p:sldId id="351" r:id="rId23"/>
    <p:sldId id="350" r:id="rId24"/>
    <p:sldId id="352" r:id="rId25"/>
    <p:sldId id="271" r:id="rId26"/>
    <p:sldId id="353" r:id="rId27"/>
    <p:sldId id="354" r:id="rId28"/>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5 minutes" id="{3A90288A-4F31-4D05-A93E-CEA0414F0BE8}">
          <p14:sldIdLst>
            <p14:sldId id="332"/>
            <p14:sldId id="335"/>
            <p14:sldId id="331"/>
            <p14:sldId id="333"/>
          </p14:sldIdLst>
        </p14:section>
        <p14:section name="OOTB - 15 minutes" id="{16818787-9616-4844-8535-5B76E7D381B5}">
          <p14:sldIdLst>
            <p14:sldId id="336"/>
            <p14:sldId id="337"/>
            <p14:sldId id="338"/>
          </p14:sldIdLst>
        </p14:section>
        <p14:section name="OMS - 20 minutes" id="{5E3DBD13-4BB9-4189-9CED-E821BD9B19FB}">
          <p14:sldIdLst>
            <p14:sldId id="339"/>
            <p14:sldId id="341"/>
            <p14:sldId id="342"/>
            <p14:sldId id="343"/>
            <p14:sldId id="344"/>
            <p14:sldId id="345"/>
            <p14:sldId id="346"/>
            <p14:sldId id="347"/>
          </p14:sldIdLst>
        </p14:section>
        <p14:section name="App Insights - 15 minutes" id="{98471DFB-794F-43D7-ACCF-629AFCF07BEB}">
          <p14:sldIdLst>
            <p14:sldId id="340"/>
            <p14:sldId id="348"/>
            <p14:sldId id="349"/>
            <p14:sldId id="351"/>
            <p14:sldId id="350"/>
            <p14:sldId id="352"/>
          </p14:sldIdLst>
        </p14:section>
        <p14:section name="Summary - 5 minutes" id="{2A2C7B82-8F77-44AF-9AB4-DF7E6B9E9506}">
          <p14:sldIdLst>
            <p14:sldId id="271"/>
            <p14:sldId id="353"/>
            <p14:sldId id="354"/>
          </p14:sldIdLst>
        </p14:section>
      </p14:sectionLst>
    </p:ext>
    <p:ext uri="{EFAFB233-063F-42B5-8137-9DF3F51BA10A}">
      <p15:sldGuideLst xmlns:p15="http://schemas.microsoft.com/office/powerpoint/2012/main">
        <p15:guide id="1" orient="horz" pos="183" userDrawn="1">
          <p15:clr>
            <a:srgbClr val="A4A3A4"/>
          </p15:clr>
        </p15:guide>
        <p15:guide id="2" orient="horz" pos="748" userDrawn="1">
          <p15:clr>
            <a:srgbClr val="A4A3A4"/>
          </p15:clr>
        </p15:guide>
        <p15:guide id="3" orient="horz" pos="1313" userDrawn="1">
          <p15:clr>
            <a:srgbClr val="A4A3A4"/>
          </p15:clr>
        </p15:guide>
        <p15:guide id="4" orient="horz" pos="2448" userDrawn="1">
          <p15:clr>
            <a:srgbClr val="A4A3A4"/>
          </p15:clr>
        </p15:guide>
        <p15:guide id="5" orient="horz" pos="4137" userDrawn="1">
          <p15:clr>
            <a:srgbClr val="A4A3A4"/>
          </p15:clr>
        </p15:guide>
        <p15:guide id="6" orient="horz" pos="3576" userDrawn="1">
          <p15:clr>
            <a:srgbClr val="A4A3A4"/>
          </p15:clr>
        </p15:guide>
        <p15:guide id="7" orient="horz" pos="3000" userDrawn="1">
          <p15:clr>
            <a:srgbClr val="A4A3A4"/>
          </p15:clr>
        </p15:guide>
        <p15:guide id="8" orient="horz" pos="1878" userDrawn="1">
          <p15:clr>
            <a:srgbClr val="A4A3A4"/>
          </p15:clr>
        </p15:guide>
        <p15:guide id="9" pos="169" userDrawn="1">
          <p15:clr>
            <a:srgbClr val="A4A3A4"/>
          </p15:clr>
        </p15:guide>
        <p15:guide id="10" pos="1296" userDrawn="1">
          <p15:clr>
            <a:srgbClr val="A4A3A4"/>
          </p15:clr>
        </p15:guide>
        <p15:guide id="11" pos="7511" userDrawn="1">
          <p15:clr>
            <a:srgbClr val="A4A3A4"/>
          </p15:clr>
        </p15:guide>
        <p15:guide id="12" pos="733" userDrawn="1">
          <p15:clr>
            <a:srgbClr val="A4A3A4"/>
          </p15:clr>
        </p15:guide>
        <p15:guide id="13" pos="6947" userDrawn="1">
          <p15:clr>
            <a:srgbClr val="A4A3A4"/>
          </p15:clr>
        </p15:guide>
        <p15:guide id="14" pos="3557" userDrawn="1">
          <p15:clr>
            <a:srgbClr val="A4A3A4"/>
          </p15:clr>
        </p15:guide>
        <p15:guide id="15" pos="1864" userDrawn="1">
          <p15:clr>
            <a:srgbClr val="A4A3A4"/>
          </p15:clr>
        </p15:guide>
        <p15:guide id="16" pos="2428" userDrawn="1">
          <p15:clr>
            <a:srgbClr val="A4A3A4"/>
          </p15:clr>
        </p15:guide>
        <p15:guide id="17" pos="4123" userDrawn="1">
          <p15:clr>
            <a:srgbClr val="A4A3A4"/>
          </p15:clr>
        </p15:guide>
        <p15:guide id="18" pos="4687" userDrawn="1">
          <p15:clr>
            <a:srgbClr val="A4A3A4"/>
          </p15:clr>
        </p15:guide>
        <p15:guide id="19" pos="5252" userDrawn="1">
          <p15:clr>
            <a:srgbClr val="A4A3A4"/>
          </p15:clr>
        </p15:guide>
        <p15:guide id="20" pos="5808" userDrawn="1">
          <p15:clr>
            <a:srgbClr val="A4A3A4"/>
          </p15:clr>
        </p15:guide>
        <p15:guide id="21" pos="6381" userDrawn="1">
          <p15:clr>
            <a:srgbClr val="A4A3A4"/>
          </p15:clr>
        </p15:guide>
        <p15:guide id="22" pos="299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Sandy Alto (GP Strategies Corporation)" initials="SA(SC" lastIdx="18" clrIdx="7">
    <p:extLst/>
  </p:cmAuthor>
  <p:cmAuthor id="1" name="Mary Feil-Jacobs" initials="MFJ" lastIdx="42" clrIdx="1"/>
  <p:cmAuthor id="8" name="Katie Radloff (GP Strategies Corporation)" initials="KR(SC" lastIdx="19" clrIdx="8">
    <p:extLst/>
  </p:cmAuthor>
  <p:cmAuthor id="2" name="John" initials="J" lastIdx="3" clrIdx="2"/>
  <p:cmAuthor id="3" name="awatson" initials="aw" lastIdx="6" clrIdx="3"/>
  <p:cmAuthor id="4" name="v-karose" initials="v" lastIdx="4" clrIdx="4"/>
  <p:cmAuthor id="5" name="Jordana Huchital (General Physics Corporation)" initials="JH(PC" lastIdx="4" clrIdx="5"/>
  <p:cmAuthor id="6" name="Erick Weitkamp" initials="EW" lastIdx="3"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008272"/>
    <a:srgbClr val="000000"/>
    <a:srgbClr val="FFFFFF"/>
    <a:srgbClr val="EB3C00"/>
    <a:srgbClr val="0072C6"/>
    <a:srgbClr val="7FBA00"/>
    <a:srgbClr val="333333"/>
    <a:srgbClr val="442359"/>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84093" autoAdjust="0"/>
  </p:normalViewPr>
  <p:slideViewPr>
    <p:cSldViewPr snapToGrid="0">
      <p:cViewPr varScale="1">
        <p:scale>
          <a:sx n="96" d="100"/>
          <a:sy n="96" d="100"/>
        </p:scale>
        <p:origin x="60" y="291"/>
      </p:cViewPr>
      <p:guideLst>
        <p:guide orient="horz" pos="183"/>
        <p:guide orient="horz" pos="748"/>
        <p:guide orient="horz" pos="1313"/>
        <p:guide orient="horz" pos="2448"/>
        <p:guide orient="horz" pos="4137"/>
        <p:guide orient="horz" pos="3576"/>
        <p:guide orient="horz" pos="3000"/>
        <p:guide orient="horz" pos="1878"/>
        <p:guide pos="169"/>
        <p:guide pos="1296"/>
        <p:guide pos="7511"/>
        <p:guide pos="733"/>
        <p:guide pos="6947"/>
        <p:guide pos="3557"/>
        <p:guide pos="1864"/>
        <p:guide pos="2428"/>
        <p:guide pos="4123"/>
        <p:guide pos="4687"/>
        <p:guide pos="5252"/>
        <p:guide pos="5808"/>
        <p:guide pos="6381"/>
        <p:guide pos="299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42" d="100"/>
          <a:sy n="42" d="100"/>
        </p:scale>
        <p:origin x="1522"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9051F6-4160-43BC-83C3-0A3882A3CEB4}" type="datetime1">
              <a:rPr lang="en-US" smtClean="0">
                <a:latin typeface="Segoe UI" pitchFamily="34" charset="0"/>
              </a:rPr>
              <a:t>8/11/2016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SMSG Readiness</a:t>
            </a:r>
          </a:p>
        </p:txBody>
      </p:sp>
      <p:sp>
        <p:nvSpPr>
          <p:cNvPr id="9" name="Slide Image Placeholder 8"/>
          <p:cNvSpPr>
            <a:spLocks noGrp="1" noRot="1" noChangeAspect="1"/>
          </p:cNvSpPr>
          <p:nvPr>
            <p:ph type="sldImg" idx="2"/>
          </p:nvPr>
        </p:nvSpPr>
        <p:spPr>
          <a:xfrm>
            <a:off x="3673367" y="850405"/>
            <a:ext cx="2995448" cy="1685541"/>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E77B2B4-D237-4BCC-95D9-1D4EDEE25D63}" type="datetime1">
              <a:rPr lang="en-US" smtClean="0"/>
              <a:t>8/11/2016</a:t>
            </a:fld>
            <a:endParaRPr lang="en-US" dirty="0"/>
          </a:p>
        </p:txBody>
      </p:sp>
      <p:sp>
        <p:nvSpPr>
          <p:cNvPr id="12" name="Notes Placeholder 11"/>
          <p:cNvSpPr>
            <a:spLocks noGrp="1"/>
          </p:cNvSpPr>
          <p:nvPr>
            <p:ph type="body" sz="quarter" idx="3"/>
          </p:nvPr>
        </p:nvSpPr>
        <p:spPr>
          <a:xfrm>
            <a:off x="3673367" y="2688346"/>
            <a:ext cx="2995448" cy="573044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cxnSp>
        <p:nvCxnSpPr>
          <p:cNvPr id="14" name="Straight Connector 13"/>
          <p:cNvCxnSpPr/>
          <p:nvPr/>
        </p:nvCxnSpPr>
        <p:spPr>
          <a:xfrm>
            <a:off x="3483769" y="866775"/>
            <a:ext cx="0" cy="7667625"/>
          </a:xfrm>
          <a:prstGeom prst="line">
            <a:avLst/>
          </a:prstGeom>
          <a:ln w="22225"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466230"/>
            <a:ext cx="3333750" cy="231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sz="1400" dirty="0">
                <a:solidFill>
                  <a:schemeClr val="bg1"/>
                </a:solidFill>
                <a:latin typeface="Segoe UI Light" pitchFamily="34" charset="0"/>
              </a:rPr>
              <a:t> Slide and Interactivity</a:t>
            </a:r>
            <a:r>
              <a:rPr lang="en-US" sz="1400" baseline="0" dirty="0">
                <a:solidFill>
                  <a:schemeClr val="bg1"/>
                </a:solidFill>
                <a:latin typeface="Segoe UI Light" pitchFamily="34" charset="0"/>
              </a:rPr>
              <a:t> </a:t>
            </a:r>
            <a:r>
              <a:rPr lang="en-US" sz="1400" dirty="0">
                <a:solidFill>
                  <a:schemeClr val="bg1"/>
                </a:solidFill>
                <a:latin typeface="Segoe UI Light" pitchFamily="34" charset="0"/>
              </a:rPr>
              <a:t>Instructions</a:t>
            </a:r>
          </a:p>
        </p:txBody>
      </p:sp>
      <p:sp>
        <p:nvSpPr>
          <p:cNvPr id="18" name="Rectangle 17"/>
          <p:cNvSpPr/>
          <p:nvPr/>
        </p:nvSpPr>
        <p:spPr>
          <a:xfrm>
            <a:off x="3552825" y="466230"/>
            <a:ext cx="3305175" cy="231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sz="1400" dirty="0">
                <a:solidFill>
                  <a:schemeClr val="bg1"/>
                </a:solidFill>
                <a:latin typeface="Segoe UI Light" pitchFamily="34" charset="0"/>
              </a:rPr>
              <a:t> Slide and Script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200" kern="1200">
        <a:solidFill>
          <a:schemeClr val="tx1"/>
        </a:solidFill>
        <a:latin typeface="Segoe UI" pitchFamily="34" charset="0"/>
        <a:ea typeface="Segoe UI" pitchFamily="34" charset="0"/>
        <a:cs typeface="Segoe UI" pitchFamily="34" charset="0"/>
      </a:defRPr>
    </a:lvl1pPr>
    <a:lvl2pPr marL="109306" indent="0" algn="l" defTabSz="932742" rtl="0" eaLnBrk="1" latinLnBrk="0" hangingPunct="1">
      <a:lnSpc>
        <a:spcPct val="90000"/>
      </a:lnSpc>
      <a:spcAft>
        <a:spcPts val="340"/>
      </a:spcAft>
      <a:buFont typeface="Arial" pitchFamily="34" charset="0"/>
      <a:buNone/>
      <a:defRPr sz="900" kern="1200">
        <a:solidFill>
          <a:schemeClr val="tx1"/>
        </a:solidFill>
        <a:latin typeface="Segoe UI" pitchFamily="34" charset="0"/>
        <a:ea typeface="Segoe UI" pitchFamily="34" charset="0"/>
        <a:cs typeface="Segoe UI" pitchFamily="34" charset="0"/>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nuget.org/packages/Microsoft.Azure.Insights/" TargetMode="External"/><Relationship Id="rId4" Type="http://schemas.openxmlformats.org/officeDocument/2006/relationships/hyperlink" Target="https://msdn.microsoft.com/library/azure/dn931932.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zure.microsoft.com/en-us/documentation/articles/app-insights-samplin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15964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Application Insights offers SDKs for a variety of programming</a:t>
            </a:r>
            <a:r>
              <a:rPr lang="en-US" baseline="0" dirty="0"/>
              <a:t> languages, all available on GitHub. </a:t>
            </a:r>
          </a:p>
          <a:p>
            <a:endParaRPr lang="en-US" baseline="0" dirty="0"/>
          </a:p>
          <a:p>
            <a:r>
              <a:rPr lang="en-US" baseline="0" dirty="0"/>
              <a:t>Also, if you currently collect log data from services such as Log4Net, </a:t>
            </a:r>
            <a:r>
              <a:rPr lang="en-US" baseline="0" dirty="0" err="1"/>
              <a:t>nLog</a:t>
            </a:r>
            <a:r>
              <a:rPr lang="en-US" baseline="0" dirty="0"/>
              <a:t>, etc. you can send that data into App Insights for integration with data from other sources. </a:t>
            </a:r>
          </a:p>
          <a:p>
            <a:r>
              <a:rPr lang="en-US" dirty="0"/>
              <a:t>https://azure.microsoft.com/en-us/documentation/articles/app-insights-asp-net-trace-logs/</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342501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r>
              <a:rPr lang="en-US" b="1" dirty="0">
                <a:latin typeface="Arial" charset="0"/>
                <a:cs typeface="Arial" charset="0"/>
              </a:rPr>
              <a:t>Title: </a:t>
            </a:r>
            <a:r>
              <a:rPr lang="en-US" dirty="0">
                <a:latin typeface="Arial" charset="0"/>
                <a:cs typeface="Arial" charset="0"/>
              </a:rPr>
              <a:t>Module Review</a:t>
            </a:r>
            <a:endParaRPr lang="en-US" b="1" dirty="0">
              <a:latin typeface="Arial" charset="0"/>
              <a:cs typeface="Arial" charset="0"/>
            </a:endParaRPr>
          </a:p>
          <a:p>
            <a:pPr marL="57148" indent="-57148">
              <a:spcAft>
                <a:spcPts val="600"/>
              </a:spcAft>
              <a:buNone/>
            </a:pPr>
            <a:r>
              <a:rPr lang="en-US" b="1" dirty="0">
                <a:latin typeface="Arial" charset="0"/>
                <a:cs typeface="Arial" charset="0"/>
              </a:rPr>
              <a:t>Length: </a:t>
            </a:r>
            <a:r>
              <a:rPr lang="en-US" dirty="0"/>
              <a:t>2 minutes</a:t>
            </a:r>
          </a:p>
          <a:p>
            <a:pPr marL="57148" indent="-57148">
              <a:spcAft>
                <a:spcPts val="600"/>
              </a:spcAft>
              <a:buNone/>
            </a:pPr>
            <a:r>
              <a:rPr lang="en-US" b="1" dirty="0"/>
              <a:t>Participant Notes: </a:t>
            </a:r>
            <a:r>
              <a:rPr lang="en-US" dirty="0"/>
              <a:t>&lt;include summary of screen text as it may be hard to read in Participant Guide&gt;</a:t>
            </a:r>
          </a:p>
          <a:p>
            <a:pPr marL="114300" marR="0" lvl="0" indent="-114300" algn="l" defTabSz="914363" rtl="0" eaLnBrk="1" fontAlgn="auto" latinLnBrk="0" hangingPunct="1">
              <a:lnSpc>
                <a:spcPct val="90000"/>
              </a:lnSpc>
              <a:spcBef>
                <a:spcPts val="0"/>
              </a:spcBef>
              <a:spcAft>
                <a:spcPts val="333"/>
              </a:spcAft>
              <a:buClrTx/>
              <a:buSzTx/>
              <a:buFont typeface="Arial" pitchFamily="34" charset="0"/>
              <a:buNone/>
              <a:tabLst/>
              <a:defRPr/>
            </a:pPr>
            <a:endParaRPr lang="en-US" dirty="0"/>
          </a:p>
          <a:p>
            <a:pPr marL="0" lvl="0" indent="0">
              <a:buNone/>
            </a:pPr>
            <a:r>
              <a:rPr lang="en-US" dirty="0"/>
              <a:t>In this module, you learned</a:t>
            </a:r>
            <a:r>
              <a:rPr lang="en-US" baseline="0" dirty="0"/>
              <a:t> how to:</a:t>
            </a:r>
          </a:p>
          <a:p>
            <a:pPr marL="171450" indent="-171450">
              <a:buFont typeface="Arial" panose="020B0604020202020204" pitchFamily="34" charset="0"/>
              <a:buChar char="•"/>
            </a:pPr>
            <a:r>
              <a:rPr lang="en-GB" baseline="0" dirty="0"/>
              <a:t>Integrate out of the box performance metrics, Operations Management Suite, and Application Insights for managing telemetry with Azure solutions</a:t>
            </a:r>
            <a:r>
              <a:rPr lang="en-GB" baseline="0"/>
              <a:t>. </a:t>
            </a: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6C8EC2F5-2AA2-4D68-83C2-180A4CA4A646}"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2013 Microsoft Corporation. All rights reserved. Microsoft, Windows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22</a:t>
            </a:fld>
            <a:endParaRPr lang="en-US" dirty="0"/>
          </a:p>
        </p:txBody>
      </p:sp>
      <p:sp>
        <p:nvSpPr>
          <p:cNvPr id="8" name="Rectangle 7"/>
          <p:cNvSpPr/>
          <p:nvPr/>
        </p:nvSpPr>
        <p:spPr>
          <a:xfrm>
            <a:off x="381000" y="971788"/>
            <a:ext cx="2971800" cy="1348061"/>
          </a:xfrm>
          <a:prstGeom prst="rect">
            <a:avLst/>
          </a:prstGeom>
        </p:spPr>
        <p:txBody>
          <a:bodyPr wrap="square">
            <a:spAutoFit/>
          </a:bodyPr>
          <a:lstStyle/>
          <a:p>
            <a:pPr marL="57148" indent="-57148">
              <a:spcAft>
                <a:spcPts val="600"/>
              </a:spcAft>
              <a:buNone/>
            </a:pPr>
            <a:r>
              <a:rPr lang="en-US" sz="900" b="1" dirty="0">
                <a:solidFill>
                  <a:srgbClr val="FF0000"/>
                </a:solidFill>
                <a:latin typeface="Arial" charset="0"/>
                <a:cs typeface="Arial" charset="0"/>
              </a:rPr>
              <a:t>Start Time xx:xx / Length: </a:t>
            </a:r>
            <a:r>
              <a:rPr lang="en-US" sz="900" b="1" dirty="0">
                <a:solidFill>
                  <a:srgbClr val="FF0000"/>
                </a:solidFill>
              </a:rPr>
              <a:t>2 minutes</a:t>
            </a:r>
          </a:p>
          <a:p>
            <a:pPr marL="114300" lvl="0" indent="-114300">
              <a:lnSpc>
                <a:spcPct val="90000"/>
              </a:lnSpc>
              <a:spcAft>
                <a:spcPts val="333"/>
              </a:spcAft>
              <a:defRPr/>
            </a:pPr>
            <a:endParaRPr lang="en-US" sz="900" dirty="0">
              <a:solidFill>
                <a:srgbClr val="FF0000"/>
              </a:solidFill>
            </a:endParaRPr>
          </a:p>
          <a:p>
            <a:pPr lvl="0"/>
            <a:r>
              <a:rPr lang="en-US" sz="900" dirty="0">
                <a:solidFill>
                  <a:srgbClr val="FF0000"/>
                </a:solidFill>
              </a:rPr>
              <a:t>Review the objectives for this module. </a:t>
            </a:r>
          </a:p>
          <a:p>
            <a:pPr lvl="0"/>
            <a:endParaRPr lang="en-US" sz="900" dirty="0">
              <a:solidFill>
                <a:srgbClr val="FF0000"/>
              </a:solidFill>
            </a:endParaRPr>
          </a:p>
          <a:p>
            <a:r>
              <a:rPr lang="en-US" sz="900" dirty="0">
                <a:solidFill>
                  <a:srgbClr val="FF0000"/>
                </a:solidFill>
              </a:rPr>
              <a:t>Ask participants to use the </a:t>
            </a:r>
            <a:r>
              <a:rPr lang="en-US" sz="900" b="1" dirty="0">
                <a:solidFill>
                  <a:srgbClr val="FF0000"/>
                </a:solidFill>
              </a:rPr>
              <a:t>Text </a:t>
            </a:r>
            <a:r>
              <a:rPr lang="en-US" sz="900" dirty="0">
                <a:solidFill>
                  <a:srgbClr val="FF0000"/>
                </a:solidFill>
              </a:rPr>
              <a:t>tool to write on the screen if they had any questions about the module.  </a:t>
            </a:r>
          </a:p>
          <a:p>
            <a:pPr fontAlgn="auto">
              <a:spcBef>
                <a:spcPts val="0"/>
              </a:spcBef>
              <a:spcAft>
                <a:spcPts val="600"/>
              </a:spcAft>
              <a:defRPr/>
            </a:pPr>
            <a:endParaRPr lang="en-US" sz="800" dirty="0">
              <a:solidFill>
                <a:srgbClr val="FF0000"/>
              </a:solidFill>
              <a:latin typeface="Arial" pitchFamily="34" charset="0"/>
              <a:cs typeface="Arial" pitchFamily="34" charset="0"/>
            </a:endParaRPr>
          </a:p>
          <a:p>
            <a:pPr indent="228600" fontAlgn="auto">
              <a:spcBef>
                <a:spcPts val="0"/>
              </a:spcBef>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506787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baseline="-25000" dirty="0">
                <a:latin typeface="+mn-lt"/>
              </a:rPr>
              <a:t>Modern workloads and applications tap into a variety of services, and are often spread across on-premises servers and the public cloud.  Monitoring these environments is a change from traditional systems. With all of the data being generated by our systems, how do we get our arms around what is happening?  How do we leverage that data to make better informed decisions? How can we better understand?  This is where monitoring and diagnostics techniques can help you to understand and support the users of your systems, and empower them to work more efficiently.</a:t>
            </a:r>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144663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r>
              <a:rPr lang="en-US" b="1" dirty="0">
                <a:latin typeface="Arial" charset="0"/>
                <a:cs typeface="Arial" charset="0"/>
              </a:rPr>
              <a:t>Title: </a:t>
            </a:r>
            <a:r>
              <a:rPr lang="en-US" dirty="0">
                <a:latin typeface="Arial" charset="0"/>
                <a:cs typeface="Arial" charset="0"/>
              </a:rPr>
              <a:t>Objectives</a:t>
            </a:r>
            <a:endParaRPr lang="en-US" b="1" dirty="0">
              <a:latin typeface="Arial" charset="0"/>
              <a:cs typeface="Arial" charset="0"/>
            </a:endParaRPr>
          </a:p>
          <a:p>
            <a:pPr marL="0" indent="0">
              <a:lnSpc>
                <a:spcPct val="100000"/>
              </a:lnSpc>
              <a:buNone/>
              <a:tabLst>
                <a:tab pos="0" algn="l"/>
              </a:tabLst>
              <a:defRPr/>
            </a:pPr>
            <a:r>
              <a:rPr lang="en-US" b="1" dirty="0">
                <a:latin typeface="Arial" charset="0"/>
                <a:cs typeface="Arial" charset="0"/>
              </a:rPr>
              <a:t>Length: </a:t>
            </a:r>
            <a:r>
              <a:rPr lang="en-US" dirty="0"/>
              <a:t>2 minutes</a:t>
            </a:r>
          </a:p>
          <a:p>
            <a:pPr marL="0" indent="0">
              <a:lnSpc>
                <a:spcPct val="100000"/>
              </a:lnSpc>
              <a:buNone/>
              <a:tabLst>
                <a:tab pos="0" algn="l"/>
              </a:tabLst>
              <a:defRPr/>
            </a:pPr>
            <a:r>
              <a:rPr lang="en-US" b="1" dirty="0"/>
              <a:t>Participant Notes: </a:t>
            </a:r>
            <a:endParaRPr lang="en-US" dirty="0"/>
          </a:p>
          <a:p>
            <a:r>
              <a:rPr lang="en-GB" dirty="0"/>
              <a:t>After completing this module, you will be able to:</a:t>
            </a:r>
          </a:p>
          <a:p>
            <a:pPr marL="171450" indent="-171450">
              <a:buFont typeface="Arial" panose="020B0604020202020204" pitchFamily="34" charset="0"/>
              <a:buChar char="•"/>
            </a:pPr>
            <a:r>
              <a:rPr lang="en-US" dirty="0"/>
              <a:t>Integrate Microsoft Azure tools for managing telemetry within an application.</a:t>
            </a:r>
          </a:p>
          <a:p>
            <a:pPr marL="0" indent="0">
              <a:spcAft>
                <a:spcPts val="600"/>
              </a:spcAft>
              <a:buNone/>
            </a:pPr>
            <a:endParaRPr lang="en-US" dirty="0"/>
          </a:p>
          <a:p>
            <a:pPr marL="0" indent="0">
              <a:spcAft>
                <a:spcPts val="600"/>
              </a:spcAft>
              <a:buNone/>
            </a:pPr>
            <a:r>
              <a:rPr lang="en-US" dirty="0"/>
              <a:t>Make sure you address what this course will NOT cover based</a:t>
            </a:r>
            <a:r>
              <a:rPr lang="en-US" baseline="0" dirty="0"/>
              <a:t> on experience.</a:t>
            </a: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DF95B085-9A9D-4465-9F32-577AE9763677}"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sz="400" dirty="0">
                <a:solidFill>
                  <a:srgbClr val="000000"/>
                </a:solidFill>
              </a:rPr>
              <a:t>© 2013 Microsoft Corporation. All rights reserved. Microsoft, Windows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3</a:t>
            </a:fld>
            <a:endParaRPr lang="en-US" dirty="0"/>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Arial" charset="0"/>
                <a:cs typeface="Arial" charset="0"/>
              </a:rPr>
              <a:t>Start Time xx:xx / Length: </a:t>
            </a:r>
            <a:r>
              <a:rPr lang="en-US" sz="900" b="1" dirty="0">
                <a:solidFill>
                  <a:srgbClr val="FF0000"/>
                </a:solidFill>
              </a:rPr>
              <a:t>2 minutes</a:t>
            </a:r>
          </a:p>
          <a:p>
            <a:pPr>
              <a:spcAft>
                <a:spcPts val="600"/>
              </a:spcAft>
            </a:pPr>
            <a:endParaRPr lang="en-US" sz="900" dirty="0">
              <a:solidFill>
                <a:srgbClr val="FF0000"/>
              </a:solidFill>
            </a:endParaRPr>
          </a:p>
          <a:p>
            <a:pPr>
              <a:spcAft>
                <a:spcPts val="600"/>
              </a:spcAft>
            </a:pPr>
            <a:r>
              <a:rPr lang="en-US" sz="900" dirty="0">
                <a:solidFill>
                  <a:srgbClr val="FF0000"/>
                </a:solidFill>
              </a:rPr>
              <a:t>Review 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41223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https://azure.microsoft.com/en-us/documentation/articles/insights-service-health/</a:t>
            </a:r>
          </a:p>
          <a:p>
            <a:r>
              <a:rPr lang="en-US" dirty="0"/>
              <a:t>http://azure.microsoft.com/en-us/documentation/articles/insights-receive-alert-notifications/</a:t>
            </a:r>
          </a:p>
          <a:p>
            <a:r>
              <a:rPr lang="en-US" sz="1200" kern="1200" dirty="0">
                <a:solidFill>
                  <a:schemeClr val="tx1"/>
                </a:solidFill>
                <a:latin typeface="Segoe UI" pitchFamily="34" charset="0"/>
                <a:ea typeface="Segoe UI" pitchFamily="34" charset="0"/>
                <a:cs typeface="Segoe UI" pitchFamily="34" charset="0"/>
              </a:rPr>
              <a:t>https://azure.microsoft.com/en-us/documentation/articles/insights-how-to-customize-monitoring/</a:t>
            </a:r>
          </a:p>
          <a:p>
            <a:endParaRPr lang="en-US" dirty="0"/>
          </a:p>
          <a:p>
            <a:r>
              <a:rPr lang="en-US" dirty="0"/>
              <a:t>All Azure services track key metrics that allow you to monitor the health, performance, availability and usage of your services. In the </a:t>
            </a:r>
            <a:r>
              <a:rPr lang="en-US" dirty="0">
                <a:hlinkClick r:id="rId3"/>
              </a:rPr>
              <a:t>Azure Portal</a:t>
            </a:r>
            <a:r>
              <a:rPr lang="en-US" dirty="0"/>
              <a:t>, you can configure rich, frequent, monitoring and diagnostics data about your resources. You can also use the </a:t>
            </a:r>
            <a:r>
              <a:rPr lang="en-US" dirty="0">
                <a:hlinkClick r:id="rId4"/>
              </a:rPr>
              <a:t>REST API</a:t>
            </a:r>
            <a:r>
              <a:rPr lang="en-US" dirty="0"/>
              <a:t> or </a:t>
            </a:r>
            <a:r>
              <a:rPr lang="en-US" dirty="0">
                <a:hlinkClick r:id="rId5"/>
              </a:rPr>
              <a:t>.NET SDK</a:t>
            </a:r>
            <a:r>
              <a:rPr lang="en-US" dirty="0"/>
              <a:t> to configure diagnostics programmatically.</a:t>
            </a:r>
          </a:p>
          <a:p>
            <a:endParaRPr lang="en-US" dirty="0"/>
          </a:p>
          <a:p>
            <a:r>
              <a:rPr lang="en-US" dirty="0"/>
              <a:t>Diagnostics, monitoring and metric data in Azure is saved into a Storage account of your choice. This allows you to use whatever tooling you want to read the data, from a storage explorer, to Power BI to third-party tooling.</a:t>
            </a:r>
          </a:p>
          <a:p>
            <a:endParaRPr lang="en-US" dirty="0"/>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075835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sz="1200" kern="1200" dirty="0">
                <a:solidFill>
                  <a:schemeClr val="tx1"/>
                </a:solidFill>
                <a:latin typeface="Segoe UI" pitchFamily="34" charset="0"/>
                <a:ea typeface="Segoe UI" pitchFamily="34" charset="0"/>
                <a:cs typeface="Segoe UI" pitchFamily="34" charset="0"/>
              </a:rPr>
              <a:t>https://azure.microsoft.com/en-us/documentation/articles/operational-insights-search/</a:t>
            </a:r>
          </a:p>
          <a:p>
            <a:endParaRPr lang="en-US" dirty="0"/>
          </a:p>
          <a:p>
            <a:r>
              <a:rPr lang="en-US" dirty="0"/>
              <a:t>At the core of Microsoft Azure Operational Insights is the log search feature which allows you to combine and correlate any machine data from multiple sources within your environment. Solutions are also powered by log search to bring you metrics pivoted around a particular problem area.</a:t>
            </a:r>
          </a:p>
          <a:p>
            <a:endParaRPr lang="en-US" dirty="0"/>
          </a:p>
          <a:p>
            <a:r>
              <a:rPr lang="en-US" dirty="0"/>
              <a:t>On the Search page, you can create a query, and then when you search, you can filter the results by using facet controls. You can also create advanced queries to transform, filter, and report on your results.</a:t>
            </a:r>
          </a:p>
          <a:p>
            <a:endParaRPr lang="en-US" dirty="0"/>
          </a:p>
          <a:p>
            <a:r>
              <a:rPr lang="en-US" dirty="0"/>
              <a:t>Common log search queries appear on most solution pages. Throughout the Operational Insights console, you can click tiles or drill in to other items to view details about the item by using log search.</a:t>
            </a:r>
          </a:p>
          <a:p>
            <a:endParaRPr lang="en-US" dirty="0"/>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52085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Solutions Gallery is a growing list of solutions designed</a:t>
            </a:r>
            <a:r>
              <a:rPr lang="en-US" baseline="0" dirty="0"/>
              <a:t> to help customers address common scenarios. They are currently all built by Microsoft and free to use, but </a:t>
            </a:r>
            <a:endParaRPr lang="en-US" dirty="0"/>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63018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sz="1200" kern="1200" dirty="0">
                <a:solidFill>
                  <a:schemeClr val="tx1"/>
                </a:solidFill>
                <a:latin typeface="Segoe UI" pitchFamily="34" charset="0"/>
                <a:ea typeface="Segoe UI" pitchFamily="34" charset="0"/>
                <a:cs typeface="Segoe UI" pitchFamily="34" charset="0"/>
              </a:rPr>
              <a:t>https://azure.microsoft.com/en-us/documentation/articles/operational-insights-use-dashboards/</a:t>
            </a:r>
          </a:p>
          <a:p>
            <a:endParaRPr lang="en-US" sz="1200" kern="1200" dirty="0">
              <a:solidFill>
                <a:schemeClr val="tx1"/>
              </a:solidFill>
              <a:latin typeface="Segoe UI" pitchFamily="34" charset="0"/>
              <a:ea typeface="Segoe UI" pitchFamily="34" charset="0"/>
              <a:cs typeface="Segoe UI" pitchFamily="34" charset="0"/>
            </a:endParaRPr>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0112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Built-in Analytics - Fully integrated with development tools across multiple platforms</a:t>
            </a:r>
          </a:p>
          <a:p>
            <a:endParaRPr lang="en-US" dirty="0"/>
          </a:p>
          <a:p>
            <a:r>
              <a:rPr lang="en-US" dirty="0"/>
              <a:t>Deep Insights - Explore and analyze across dimensions to make informed prioritization decisions</a:t>
            </a:r>
          </a:p>
          <a:p>
            <a:endParaRPr lang="en-US" dirty="0"/>
          </a:p>
          <a:p>
            <a:r>
              <a:rPr lang="en-US" dirty="0"/>
              <a:t>360° View - 360° view of your app with availability, performance and user behavior</a:t>
            </a:r>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43072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Segoe UI" pitchFamily="34" charset="0"/>
                <a:ea typeface="Segoe UI" pitchFamily="34" charset="0"/>
                <a:cs typeface="Segoe UI" pitchFamily="34" charset="0"/>
                <a:hlinkClick r:id="rId3"/>
              </a:rPr>
              <a:t>Sampling</a:t>
            </a:r>
            <a:r>
              <a:rPr lang="en-US" sz="1200" b="0" i="0" kern="1200" dirty="0">
                <a:solidFill>
                  <a:schemeClr val="tx1"/>
                </a:solidFill>
                <a:effectLst/>
                <a:latin typeface="Segoe UI" pitchFamily="34" charset="0"/>
                <a:ea typeface="Segoe UI" pitchFamily="34" charset="0"/>
                <a:cs typeface="Segoe UI" pitchFamily="34" charset="0"/>
              </a:rPr>
              <a:t> is the recommended way to reduce traffic while preserving accurate statistics. The filter selects items that are related so that you can navigate between items in diagnosis. Event counts are adjusted in metric explorer to compensate for the filtered items.</a:t>
            </a:r>
          </a:p>
          <a:p>
            <a:endParaRPr lang="en-US" sz="1200" b="0" i="0" kern="1200" dirty="0">
              <a:solidFill>
                <a:schemeClr val="tx1"/>
              </a:solidFill>
              <a:effectLst/>
              <a:latin typeface="Segoe UI" pitchFamily="34" charset="0"/>
              <a:ea typeface="Segoe UI" pitchFamily="34" charset="0"/>
              <a:cs typeface="Segoe UI" pitchFamily="34" charset="0"/>
            </a:endParaRPr>
          </a:p>
          <a:p>
            <a:r>
              <a:rPr lang="en-US" sz="1200" b="0" i="0" kern="1200" dirty="0">
                <a:solidFill>
                  <a:schemeClr val="tx1"/>
                </a:solidFill>
                <a:effectLst/>
                <a:latin typeface="Segoe UI" pitchFamily="34" charset="0"/>
                <a:ea typeface="Segoe UI" pitchFamily="34" charset="0"/>
                <a:cs typeface="Segoe UI" pitchFamily="34" charset="0"/>
              </a:rPr>
              <a:t>Adaptive sampling is recommended. It automatically adjusts the sampling percentage to achieve a specific volume of requests. Currently available for ASP.NET server-side telemetry only.</a:t>
            </a:r>
          </a:p>
          <a:p>
            <a:endParaRPr lang="en-US" sz="1200" b="0" i="0" u="none" strike="noStrike" kern="1200" dirty="0">
              <a:solidFill>
                <a:schemeClr val="tx1"/>
              </a:solidFill>
              <a:effectLst/>
              <a:latin typeface="Segoe UI" pitchFamily="34" charset="0"/>
              <a:ea typeface="Segoe UI" pitchFamily="34" charset="0"/>
              <a:cs typeface="Segoe UI" pitchFamily="34" charset="0"/>
              <a:hlinkClick r:id="rId3"/>
            </a:endParaRPr>
          </a:p>
          <a:p>
            <a:r>
              <a:rPr lang="en-US" sz="1200" b="0" i="0" u="none" strike="noStrike" kern="1200" dirty="0">
                <a:solidFill>
                  <a:schemeClr val="tx1"/>
                </a:solidFill>
                <a:effectLst/>
                <a:latin typeface="Segoe UI" pitchFamily="34" charset="0"/>
                <a:ea typeface="Segoe UI" pitchFamily="34" charset="0"/>
                <a:cs typeface="Segoe UI" pitchFamily="34" charset="0"/>
                <a:hlinkClick r:id="rId3"/>
              </a:rPr>
              <a:t>Fixed-rate sampling</a:t>
            </a:r>
            <a:r>
              <a:rPr lang="en-US" sz="1200" b="0" i="0" kern="1200" dirty="0">
                <a:solidFill>
                  <a:schemeClr val="tx1"/>
                </a:solidFill>
                <a:effectLst/>
                <a:latin typeface="Segoe UI" pitchFamily="34" charset="0"/>
                <a:ea typeface="Segoe UI" pitchFamily="34" charset="0"/>
                <a:cs typeface="Segoe UI" pitchFamily="34" charset="0"/>
              </a:rPr>
              <a:t> is also available. You specify the sampling percentage. Available for ASP.NET web app code and JavaScript web pages. The client and server will synchronize their sampling so that, in Search, you can navigate between related page views and requests.</a:t>
            </a:r>
          </a:p>
          <a:p>
            <a:endParaRPr lang="en-US" sz="1200" b="0" i="0" kern="1200" dirty="0">
              <a:solidFill>
                <a:schemeClr val="tx1"/>
              </a:solidFill>
              <a:effectLst/>
              <a:latin typeface="Segoe UI" pitchFamily="34" charset="0"/>
              <a:ea typeface="Segoe UI" pitchFamily="34" charset="0"/>
              <a:cs typeface="Segoe UI" pitchFamily="34" charset="0"/>
            </a:endParaRPr>
          </a:p>
          <a:p>
            <a:r>
              <a:rPr lang="en-US" sz="1200" b="0" i="0" kern="1200" dirty="0">
                <a:solidFill>
                  <a:schemeClr val="tx1"/>
                </a:solidFill>
                <a:effectLst/>
                <a:latin typeface="Segoe UI" pitchFamily="34" charset="0"/>
                <a:ea typeface="Segoe UI" pitchFamily="34" charset="0"/>
                <a:cs typeface="Segoe UI" pitchFamily="34" charset="0"/>
              </a:rPr>
              <a:t>Ingestion sampling operates as the telemetry is received at the Application Insights portal, and so it can be used no matter what SDK you're using. It doesn't reduce telemetry traffic on the network, but it reduces the volume processed and stored in Application Insights. Only the retained telemetry counts in your monthly quota.</a:t>
            </a:r>
          </a:p>
          <a:p>
            <a:endParaRPr lang="en-US" dirty="0"/>
          </a:p>
          <a:p>
            <a:r>
              <a:rPr lang="en-US" dirty="0"/>
              <a:t>Per https://azure.microsoft.com/en-us/documentation/articles/app-insights-api-filtering-sampling/#sampling</a:t>
            </a:r>
          </a:p>
          <a:p>
            <a:endParaRPr lang="en-US" dirty="0"/>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066098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3755193705"/>
      </p:ext>
    </p:extLst>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1804063267"/>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26633130"/>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271946899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3588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02947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565969162"/>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17327586"/>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24544086"/>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264450098"/>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2354310688"/>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2128081322"/>
      </p:ext>
    </p:extLst>
  </p:cSld>
  <p:clrMap bg1="dk1" tx1="lt1" bg2="dk2" tx2="lt2" accent1="accent1" accent2="accent2" accent3="accent3" accent4="accent4" accent5="accent5" accent6="accent6" hlink="hlink" folHlink="folHlink"/>
  <p:sldLayoutIdLst>
    <p:sldLayoutId id="2147484582" r:id="rId1"/>
    <p:sldLayoutId id="2147484583" r:id="rId2"/>
    <p:sldLayoutId id="2147484584" r:id="rId3"/>
    <p:sldLayoutId id="2147484585" r:id="rId4"/>
    <p:sldLayoutId id="2147484586" r:id="rId5"/>
    <p:sldLayoutId id="2147484587" r:id="rId6"/>
    <p:sldLayoutId id="2147484588" r:id="rId7"/>
    <p:sldLayoutId id="2147484589" r:id="rId8"/>
    <p:sldLayoutId id="2147484590" r:id="rId9"/>
    <p:sldLayoutId id="2147484591" r:id="rId10"/>
    <p:sldLayoutId id="2147484592" r:id="rId11"/>
  </p:sldLayoutIdLst>
  <p:transition>
    <p:fade/>
  </p:transition>
  <p:hf sldNum="0"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jpg"/><Relationship Id="rId4" Type="http://schemas.openxmlformats.org/officeDocument/2006/relationships/image" Target="../media/image19.jpg"/><Relationship Id="rId9" Type="http://schemas.openxmlformats.org/officeDocument/2006/relationships/image" Target="../media/image2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a:t>Modern Application Monitoring</a:t>
            </a:r>
            <a:endParaRPr lang="en-GB" dirty="0"/>
          </a:p>
        </p:txBody>
      </p:sp>
      <p:sp>
        <p:nvSpPr>
          <p:cNvPr id="10" name="Text Placeholder 9"/>
          <p:cNvSpPr>
            <a:spLocks noGrp="1"/>
          </p:cNvSpPr>
          <p:nvPr>
            <p:ph type="body" sz="quarter" idx="11"/>
          </p:nvPr>
        </p:nvSpPr>
        <p:spPr/>
        <p:txBody>
          <a:bodyPr/>
          <a:lstStyle/>
          <a:p>
            <a:endParaRPr lang="en-US"/>
          </a:p>
        </p:txBody>
      </p:sp>
      <p:sp>
        <p:nvSpPr>
          <p:cNvPr id="11" name="Text Placeholder 10"/>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7867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OMS architecture</a:t>
            </a:r>
            <a:endParaRPr lang="en-US" dirty="0"/>
          </a:p>
        </p:txBody>
      </p:sp>
      <p:sp>
        <p:nvSpPr>
          <p:cNvPr id="5" name="Rectangle 4"/>
          <p:cNvSpPr/>
          <p:nvPr/>
        </p:nvSpPr>
        <p:spPr bwMode="auto">
          <a:xfrm>
            <a:off x="564112" y="1599566"/>
            <a:ext cx="3368125" cy="1440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589163" y="3954464"/>
            <a:ext cx="3343074" cy="22353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846637" y="1599566"/>
            <a:ext cx="5486401" cy="45902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877591" y="1897549"/>
            <a:ext cx="577249" cy="577249"/>
          </a:xfrm>
          <a:prstGeom prst="rect">
            <a:avLst/>
          </a:prstGeom>
        </p:spPr>
      </p:pic>
      <p:pic>
        <p:nvPicPr>
          <p:cNvPr id="9" name="Picture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68928" y="5670722"/>
            <a:ext cx="780290" cy="780290"/>
          </a:xfrm>
          <a:prstGeom prst="rect">
            <a:avLst/>
          </a:prstGeom>
        </p:spPr>
      </p:pic>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08748" y="2546593"/>
            <a:ext cx="780290" cy="780290"/>
          </a:xfrm>
          <a:prstGeom prst="rect">
            <a:avLst/>
          </a:prstGeom>
        </p:spPr>
      </p:pic>
      <p:sp>
        <p:nvSpPr>
          <p:cNvPr id="11" name="TextBox 10"/>
          <p:cNvSpPr txBox="1"/>
          <p:nvPr/>
        </p:nvSpPr>
        <p:spPr>
          <a:xfrm>
            <a:off x="90846" y="3082200"/>
            <a:ext cx="141609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Other Clouds</a:t>
            </a:r>
          </a:p>
        </p:txBody>
      </p:sp>
      <p:sp>
        <p:nvSpPr>
          <p:cNvPr id="12" name="TextBox 11"/>
          <p:cNvSpPr txBox="1"/>
          <p:nvPr/>
        </p:nvSpPr>
        <p:spPr>
          <a:xfrm>
            <a:off x="794020" y="6123780"/>
            <a:ext cx="135601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On Premises</a:t>
            </a:r>
          </a:p>
        </p:txBody>
      </p:sp>
      <p:sp>
        <p:nvSpPr>
          <p:cNvPr id="13" name="TextBox 12"/>
          <p:cNvSpPr txBox="1"/>
          <p:nvPr/>
        </p:nvSpPr>
        <p:spPr>
          <a:xfrm>
            <a:off x="1253200" y="2391101"/>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pic>
        <p:nvPicPr>
          <p:cNvPr id="14" name="Picture 1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062136" y="4081868"/>
            <a:ext cx="577249" cy="577249"/>
          </a:xfrm>
          <a:prstGeom prst="rect">
            <a:avLst/>
          </a:prstGeom>
        </p:spPr>
      </p:pic>
      <p:sp>
        <p:nvSpPr>
          <p:cNvPr id="15" name="TextBox 14"/>
          <p:cNvSpPr txBox="1"/>
          <p:nvPr/>
        </p:nvSpPr>
        <p:spPr>
          <a:xfrm>
            <a:off x="437745" y="4575420"/>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pic>
        <p:nvPicPr>
          <p:cNvPr id="16" name="Picture 15"/>
          <p:cNvPicPr>
            <a:picLocks noChangeAspect="1"/>
          </p:cNvPicPr>
          <p:nvPr/>
        </p:nvPicPr>
        <p:blipFill>
          <a:blip r:embed="rId5"/>
          <a:stretch>
            <a:fillRect/>
          </a:stretch>
        </p:blipFill>
        <p:spPr>
          <a:xfrm>
            <a:off x="2860376" y="4109293"/>
            <a:ext cx="549824" cy="549824"/>
          </a:xfrm>
          <a:prstGeom prst="rect">
            <a:avLst/>
          </a:prstGeom>
        </p:spPr>
      </p:pic>
      <p:sp>
        <p:nvSpPr>
          <p:cNvPr id="17" name="TextBox 16"/>
          <p:cNvSpPr txBox="1"/>
          <p:nvPr/>
        </p:nvSpPr>
        <p:spPr>
          <a:xfrm>
            <a:off x="2018715" y="4580293"/>
            <a:ext cx="2029588"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SCOM Management Server</a:t>
            </a:r>
          </a:p>
        </p:txBody>
      </p:sp>
      <p:pic>
        <p:nvPicPr>
          <p:cNvPr id="18" name="Picture 1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847588" y="5238813"/>
            <a:ext cx="577249" cy="577249"/>
          </a:xfrm>
          <a:prstGeom prst="rect">
            <a:avLst/>
          </a:prstGeom>
        </p:spPr>
      </p:pic>
      <p:sp>
        <p:nvSpPr>
          <p:cNvPr id="19" name="TextBox 18"/>
          <p:cNvSpPr txBox="1"/>
          <p:nvPr/>
        </p:nvSpPr>
        <p:spPr>
          <a:xfrm>
            <a:off x="1223197" y="5732365"/>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cxnSp>
        <p:nvCxnSpPr>
          <p:cNvPr id="20" name="Straight Arrow Connector 19"/>
          <p:cNvCxnSpPr/>
          <p:nvPr/>
        </p:nvCxnSpPr>
        <p:spPr>
          <a:xfrm>
            <a:off x="1751230" y="4380457"/>
            <a:ext cx="1036289"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561084" y="2175532"/>
            <a:ext cx="1873351"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531081" y="5511993"/>
            <a:ext cx="1903354"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auto">
          <a:xfrm>
            <a:off x="5292191" y="1998733"/>
            <a:ext cx="2896949" cy="3784530"/>
          </a:xfrm>
          <a:prstGeom prst="rect">
            <a:avLst/>
          </a:prstGeom>
          <a:solidFill>
            <a:schemeClr val="bg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292359" y="2618243"/>
            <a:ext cx="979576" cy="979576"/>
          </a:xfrm>
          <a:prstGeom prst="rect">
            <a:avLst/>
          </a:prstGeom>
        </p:spPr>
      </p:pic>
      <p:pic>
        <p:nvPicPr>
          <p:cNvPr id="25" name="Picture 2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471180" y="5624635"/>
            <a:ext cx="780290" cy="780290"/>
          </a:xfrm>
          <a:prstGeom prst="rect">
            <a:avLst/>
          </a:prstGeom>
        </p:spPr>
      </p:pic>
      <p:sp>
        <p:nvSpPr>
          <p:cNvPr id="26" name="TextBox 25"/>
          <p:cNvSpPr txBox="1"/>
          <p:nvPr/>
        </p:nvSpPr>
        <p:spPr>
          <a:xfrm>
            <a:off x="4450218" y="6160242"/>
            <a:ext cx="82221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a:t>
            </a:r>
          </a:p>
        </p:txBody>
      </p:sp>
      <p:sp>
        <p:nvSpPr>
          <p:cNvPr id="27" name="TextBox 26"/>
          <p:cNvSpPr txBox="1"/>
          <p:nvPr/>
        </p:nvSpPr>
        <p:spPr>
          <a:xfrm>
            <a:off x="5218360" y="1972055"/>
            <a:ext cx="205357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OMS Workspace</a:t>
            </a:r>
          </a:p>
        </p:txBody>
      </p:sp>
      <p:pic>
        <p:nvPicPr>
          <p:cNvPr id="28" name="Picture 27"/>
          <p:cNvPicPr>
            <a:picLocks noChangeAspect="1"/>
          </p:cNvPicPr>
          <p:nvPr/>
        </p:nvPicPr>
        <p:blipFill>
          <a:blip r:embed="rId7"/>
          <a:stretch>
            <a:fillRect/>
          </a:stretch>
        </p:blipFill>
        <p:spPr>
          <a:xfrm>
            <a:off x="6303472" y="4398609"/>
            <a:ext cx="874387" cy="874387"/>
          </a:xfrm>
          <a:prstGeom prst="rect">
            <a:avLst/>
          </a:prstGeom>
        </p:spPr>
      </p:pic>
      <p:sp>
        <p:nvSpPr>
          <p:cNvPr id="29" name="TextBox 28"/>
          <p:cNvSpPr txBox="1"/>
          <p:nvPr/>
        </p:nvSpPr>
        <p:spPr>
          <a:xfrm>
            <a:off x="5917010" y="5261271"/>
            <a:ext cx="166212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OMS Repository</a:t>
            </a:r>
          </a:p>
        </p:txBody>
      </p:sp>
      <p:sp>
        <p:nvSpPr>
          <p:cNvPr id="30" name="TextBox 29"/>
          <p:cNvSpPr txBox="1"/>
          <p:nvPr/>
        </p:nvSpPr>
        <p:spPr>
          <a:xfrm>
            <a:off x="6034740" y="3537926"/>
            <a:ext cx="143930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OMS Service</a:t>
            </a:r>
          </a:p>
        </p:txBody>
      </p:sp>
      <p:pic>
        <p:nvPicPr>
          <p:cNvPr id="31" name="Picture 3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957557" y="2010846"/>
            <a:ext cx="577249" cy="577249"/>
          </a:xfrm>
          <a:prstGeom prst="rect">
            <a:avLst/>
          </a:prstGeom>
        </p:spPr>
      </p:pic>
      <p:sp>
        <p:nvSpPr>
          <p:cNvPr id="32" name="TextBox 31"/>
          <p:cNvSpPr txBox="1"/>
          <p:nvPr/>
        </p:nvSpPr>
        <p:spPr>
          <a:xfrm>
            <a:off x="8198254" y="2506552"/>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VM with Agent</a:t>
            </a:r>
          </a:p>
        </p:txBody>
      </p:sp>
      <p:cxnSp>
        <p:nvCxnSpPr>
          <p:cNvPr id="33" name="Straight Arrow Connector 32"/>
          <p:cNvCxnSpPr/>
          <p:nvPr/>
        </p:nvCxnSpPr>
        <p:spPr>
          <a:xfrm>
            <a:off x="6740665" y="3954463"/>
            <a:ext cx="0" cy="399845"/>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8886542" y="4398609"/>
            <a:ext cx="780290" cy="780290"/>
          </a:xfrm>
          <a:prstGeom prst="rect">
            <a:avLst/>
          </a:prstGeom>
        </p:spPr>
      </p:pic>
      <p:cxnSp>
        <p:nvCxnSpPr>
          <p:cNvPr id="35" name="Straight Arrow Connector 34"/>
          <p:cNvCxnSpPr/>
          <p:nvPr/>
        </p:nvCxnSpPr>
        <p:spPr>
          <a:xfrm>
            <a:off x="4387883" y="3234240"/>
            <a:ext cx="1770156"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410159" y="2166123"/>
            <a:ext cx="0" cy="3345870"/>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511944" y="4380457"/>
            <a:ext cx="916935"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228760" y="5056558"/>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Blob Storage</a:t>
            </a:r>
          </a:p>
        </p:txBody>
      </p:sp>
      <p:cxnSp>
        <p:nvCxnSpPr>
          <p:cNvPr id="39" name="Straight Connector 38"/>
          <p:cNvCxnSpPr/>
          <p:nvPr/>
        </p:nvCxnSpPr>
        <p:spPr>
          <a:xfrm>
            <a:off x="9246181" y="2913502"/>
            <a:ext cx="0" cy="330115"/>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7474045" y="3243617"/>
            <a:ext cx="1796414"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474045" y="3771029"/>
            <a:ext cx="1796414"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258002" y="3745636"/>
            <a:ext cx="0" cy="597411"/>
          </a:xfrm>
          <a:prstGeom prst="line">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0946201" y="5169989"/>
            <a:ext cx="635824" cy="635824"/>
          </a:xfrm>
          <a:prstGeom prst="rect">
            <a:avLst/>
          </a:prstGeom>
        </p:spPr>
      </p:pic>
      <p:pic>
        <p:nvPicPr>
          <p:cNvPr id="44" name="Picture 43"/>
          <p:cNvPicPr>
            <a:picLocks noChangeAspect="1"/>
          </p:cNvPicPr>
          <p:nvPr/>
        </p:nvPicPr>
        <p:blipFill>
          <a:blip r:embed="rId10"/>
          <a:stretch>
            <a:fillRect/>
          </a:stretch>
        </p:blipFill>
        <p:spPr>
          <a:xfrm>
            <a:off x="10828194" y="3863032"/>
            <a:ext cx="871838" cy="871838"/>
          </a:xfrm>
          <a:prstGeom prst="rect">
            <a:avLst/>
          </a:prstGeom>
        </p:spPr>
      </p:pic>
      <p:sp>
        <p:nvSpPr>
          <p:cNvPr id="45" name="TextBox 44"/>
          <p:cNvSpPr txBox="1"/>
          <p:nvPr/>
        </p:nvSpPr>
        <p:spPr>
          <a:xfrm>
            <a:off x="10216186" y="5773062"/>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Clients</a:t>
            </a:r>
          </a:p>
        </p:txBody>
      </p:sp>
      <p:cxnSp>
        <p:nvCxnSpPr>
          <p:cNvPr id="46" name="Straight Arrow Connector 45"/>
          <p:cNvCxnSpPr/>
          <p:nvPr/>
        </p:nvCxnSpPr>
        <p:spPr>
          <a:xfrm flipH="1">
            <a:off x="10395586" y="4868862"/>
            <a:ext cx="868527"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1264113" y="4703805"/>
            <a:ext cx="0" cy="330115"/>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0300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Searching through data</a:t>
            </a:r>
            <a:endParaRPr lang="en-US" dirty="0"/>
          </a:p>
        </p:txBody>
      </p:sp>
      <p:sp>
        <p:nvSpPr>
          <p:cNvPr id="3" name="Text Placeholder 2"/>
          <p:cNvSpPr>
            <a:spLocks noGrp="1"/>
          </p:cNvSpPr>
          <p:nvPr>
            <p:ph sz="quarter" idx="10"/>
          </p:nvPr>
        </p:nvSpPr>
        <p:spPr/>
        <p:txBody>
          <a:bodyPr/>
          <a:lstStyle/>
          <a:p>
            <a:r>
              <a:rPr lang="en-US"/>
              <a:t>Command syntax heavily influenced by PowerShell</a:t>
            </a:r>
          </a:p>
          <a:p>
            <a:r>
              <a:rPr lang="en-US"/>
              <a:t>Fast performance against millions of records</a:t>
            </a:r>
          </a:p>
          <a:p>
            <a:r>
              <a:rPr lang="en-US"/>
              <a:t>Easily export search results to CSV/Excel</a:t>
            </a:r>
            <a:endParaRPr lang="en-US" dirty="0"/>
          </a:p>
        </p:txBody>
      </p:sp>
    </p:spTree>
    <p:extLst>
      <p:ext uri="{BB962C8B-B14F-4D97-AF65-F5344CB8AC3E}">
        <p14:creationId xmlns:p14="http://schemas.microsoft.com/office/powerpoint/2010/main" val="887830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Solutions</a:t>
            </a:r>
            <a:endParaRPr lang="en-US" dirty="0"/>
          </a:p>
        </p:txBody>
      </p:sp>
      <p:sp>
        <p:nvSpPr>
          <p:cNvPr id="2" name="Text Placeholder 1"/>
          <p:cNvSpPr>
            <a:spLocks noGrp="1"/>
          </p:cNvSpPr>
          <p:nvPr>
            <p:ph sz="quarter" idx="10"/>
          </p:nvPr>
        </p:nvSpPr>
        <p:spPr>
          <a:xfrm>
            <a:off x="268288" y="1398397"/>
            <a:ext cx="11542503" cy="1846659"/>
          </a:xfrm>
        </p:spPr>
        <p:txBody>
          <a:bodyPr/>
          <a:lstStyle/>
          <a:p>
            <a:pPr marL="0" indent="0">
              <a:buNone/>
            </a:pPr>
            <a:r>
              <a:rPr lang="en-US" dirty="0"/>
              <a:t>Solutions are a set of data acquisition rules coupled with analytics logic and visualization that address key challenges for customers. </a:t>
            </a:r>
          </a:p>
        </p:txBody>
      </p:sp>
    </p:spTree>
    <p:extLst>
      <p:ext uri="{BB962C8B-B14F-4D97-AF65-F5344CB8AC3E}">
        <p14:creationId xmlns:p14="http://schemas.microsoft.com/office/powerpoint/2010/main" val="33237523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Solutions gallery</a:t>
            </a:r>
            <a:endParaRPr lang="en-US" dirty="0"/>
          </a:p>
        </p:txBody>
      </p:sp>
      <p:pic>
        <p:nvPicPr>
          <p:cNvPr id="9" name="Picture 8"/>
          <p:cNvPicPr>
            <a:picLocks noChangeAspect="1"/>
          </p:cNvPicPr>
          <p:nvPr/>
        </p:nvPicPr>
        <p:blipFill>
          <a:blip r:embed="rId3"/>
          <a:stretch>
            <a:fillRect/>
          </a:stretch>
        </p:blipFill>
        <p:spPr>
          <a:xfrm>
            <a:off x="1164452" y="1602608"/>
            <a:ext cx="9863097" cy="4997302"/>
          </a:xfrm>
          <a:prstGeom prst="rect">
            <a:avLst/>
          </a:prstGeom>
        </p:spPr>
      </p:pic>
    </p:spTree>
    <p:extLst>
      <p:ext uri="{BB962C8B-B14F-4D97-AF65-F5344CB8AC3E}">
        <p14:creationId xmlns:p14="http://schemas.microsoft.com/office/powerpoint/2010/main" val="7599848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dashboards</a:t>
            </a:r>
            <a:endParaRPr lang="en-US" dirty="0"/>
          </a:p>
        </p:txBody>
      </p:sp>
      <p:sp>
        <p:nvSpPr>
          <p:cNvPr id="3" name="Text Placeholder 2"/>
          <p:cNvSpPr>
            <a:spLocks noGrp="1"/>
          </p:cNvSpPr>
          <p:nvPr>
            <p:ph sz="quarter" idx="10"/>
          </p:nvPr>
        </p:nvSpPr>
        <p:spPr>
          <a:xfrm>
            <a:off x="268288" y="1398397"/>
            <a:ext cx="11542503" cy="1846659"/>
          </a:xfrm>
        </p:spPr>
        <p:txBody>
          <a:bodyPr/>
          <a:lstStyle/>
          <a:p>
            <a:pPr marL="0" indent="0">
              <a:buNone/>
            </a:pPr>
            <a:r>
              <a:rPr lang="en-US" dirty="0"/>
              <a:t>Pin commonly used search queries and reports to your dashboard for a tailored experience that saves time and enhances focus</a:t>
            </a:r>
          </a:p>
        </p:txBody>
      </p:sp>
    </p:spTree>
    <p:extLst>
      <p:ext uri="{BB962C8B-B14F-4D97-AF65-F5344CB8AC3E}">
        <p14:creationId xmlns:p14="http://schemas.microsoft.com/office/powerpoint/2010/main" val="30193722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Monitoring on the go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844" y="1602810"/>
            <a:ext cx="6696312" cy="4496209"/>
          </a:xfrm>
          <a:prstGeom prst="rect">
            <a:avLst/>
          </a:prstGeom>
        </p:spPr>
      </p:pic>
    </p:spTree>
    <p:extLst>
      <p:ext uri="{BB962C8B-B14F-4D97-AF65-F5344CB8AC3E}">
        <p14:creationId xmlns:p14="http://schemas.microsoft.com/office/powerpoint/2010/main" val="32235342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Monitoring from the inside out</a:t>
            </a:r>
            <a:endParaRPr lang="en-US" dirty="0"/>
          </a:p>
        </p:txBody>
      </p:sp>
    </p:spTree>
    <p:extLst>
      <p:ext uri="{BB962C8B-B14F-4D97-AF65-F5344CB8AC3E}">
        <p14:creationId xmlns:p14="http://schemas.microsoft.com/office/powerpoint/2010/main" val="371929278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Application Insights</a:t>
            </a:r>
            <a:endParaRPr lang="en-US" dirty="0"/>
          </a:p>
        </p:txBody>
      </p:sp>
      <p:sp>
        <p:nvSpPr>
          <p:cNvPr id="4" name="Text Placeholder 3"/>
          <p:cNvSpPr>
            <a:spLocks noGrp="1"/>
          </p:cNvSpPr>
          <p:nvPr>
            <p:ph sz="quarter" idx="10"/>
          </p:nvPr>
        </p:nvSpPr>
        <p:spPr/>
        <p:txBody>
          <a:bodyPr/>
          <a:lstStyle/>
          <a:p>
            <a:r>
              <a:rPr lang="en-US"/>
              <a:t>Consolidated analytics across server and client</a:t>
            </a:r>
          </a:p>
          <a:p>
            <a:r>
              <a:rPr lang="en-US"/>
              <a:t>Analyzes usage patterns</a:t>
            </a:r>
          </a:p>
          <a:p>
            <a:r>
              <a:rPr lang="en-US"/>
              <a:t>Detect, triage, and diagnose performance issues</a:t>
            </a:r>
          </a:p>
          <a:p>
            <a:r>
              <a:rPr lang="en-US"/>
              <a:t>Support for mobile and web applications</a:t>
            </a:r>
          </a:p>
          <a:p>
            <a:r>
              <a:rPr lang="en-US"/>
              <a:t>Built-in tooling for a variety of IDE’s and frameworks</a:t>
            </a:r>
            <a:endParaRPr lang="en-US" dirty="0"/>
          </a:p>
        </p:txBody>
      </p:sp>
    </p:spTree>
    <p:extLst>
      <p:ext uri="{BB962C8B-B14F-4D97-AF65-F5344CB8AC3E}">
        <p14:creationId xmlns:p14="http://schemas.microsoft.com/office/powerpoint/2010/main" val="365356833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Sources of telemetry data</a:t>
            </a:r>
            <a:endParaRPr lang="en-US" dirty="0"/>
          </a:p>
        </p:txBody>
      </p:sp>
      <p:grpSp>
        <p:nvGrpSpPr>
          <p:cNvPr id="6" name="Group 5"/>
          <p:cNvGrpSpPr/>
          <p:nvPr/>
        </p:nvGrpSpPr>
        <p:grpSpPr>
          <a:xfrm>
            <a:off x="261188" y="1405874"/>
            <a:ext cx="5100758" cy="1147154"/>
            <a:chOff x="387927" y="1178160"/>
            <a:chExt cx="5100758" cy="1147154"/>
          </a:xfrm>
        </p:grpSpPr>
        <p:grpSp>
          <p:nvGrpSpPr>
            <p:cNvPr id="7" name="Group 6"/>
            <p:cNvGrpSpPr/>
            <p:nvPr/>
          </p:nvGrpSpPr>
          <p:grpSpPr>
            <a:xfrm>
              <a:off x="1289356" y="1178160"/>
              <a:ext cx="4199329" cy="1147154"/>
              <a:chOff x="7590294" y="801789"/>
              <a:chExt cx="4117363" cy="1124763"/>
            </a:xfrm>
          </p:grpSpPr>
          <p:sp>
            <p:nvSpPr>
              <p:cNvPr id="9" name="TextBox 8"/>
              <p:cNvSpPr txBox="1"/>
              <p:nvPr/>
            </p:nvSpPr>
            <p:spPr>
              <a:xfrm>
                <a:off x="7590294" y="801789"/>
                <a:ext cx="4117363" cy="735897"/>
              </a:xfrm>
              <a:prstGeom prst="rect">
                <a:avLst/>
              </a:prstGeom>
              <a:noFill/>
            </p:spPr>
            <p:txBody>
              <a:bodyPr wrap="none" lIns="190234" tIns="152188" rIns="190234" bIns="152188" rtlCol="0">
                <a:spAutoFit/>
              </a:bodyPr>
              <a:lstStyle/>
              <a:p>
                <a:pPr defTabSz="951304">
                  <a:lnSpc>
                    <a:spcPct val="90000"/>
                  </a:lnSpc>
                  <a:defRPr/>
                </a:pPr>
                <a:r>
                  <a:rPr lang="en-US" sz="3200" b="1" kern="0" dirty="0">
                    <a:solidFill>
                      <a:schemeClr val="accent2"/>
                    </a:solidFill>
                    <a:latin typeface="+mj-lt"/>
                  </a:rPr>
                  <a:t>Outside-in monitoring</a:t>
                </a:r>
              </a:p>
            </p:txBody>
          </p:sp>
          <p:sp>
            <p:nvSpPr>
              <p:cNvPr id="10" name="TextBox 9"/>
              <p:cNvSpPr txBox="1"/>
              <p:nvPr/>
            </p:nvSpPr>
            <p:spPr>
              <a:xfrm>
                <a:off x="7590294" y="1181979"/>
                <a:ext cx="3358228" cy="744573"/>
              </a:xfrm>
              <a:prstGeom prst="rect">
                <a:avLst/>
              </a:prstGeom>
              <a:noFill/>
            </p:spPr>
            <p:txBody>
              <a:bodyPr wrap="none" lIns="190234" tIns="152188" rIns="190234" bIns="152188" rtlCol="0">
                <a:spAutoFit/>
              </a:bodyPr>
              <a:lstStyle/>
              <a:p>
                <a:pPr defTabSz="951304">
                  <a:lnSpc>
                    <a:spcPct val="90000"/>
                  </a:lnSpc>
                  <a:defRPr/>
                </a:pPr>
                <a:r>
                  <a:rPr lang="en-US" sz="1632" kern="0" dirty="0"/>
                  <a:t>URL pings and web tests from 16</a:t>
                </a:r>
                <a:br>
                  <a:rPr lang="en-US" sz="1632" kern="0" dirty="0"/>
                </a:br>
                <a:r>
                  <a:rPr lang="en-US" sz="1632" kern="0" dirty="0"/>
                  <a:t>global points of presence</a:t>
                </a:r>
              </a:p>
            </p:txBody>
          </p:sp>
        </p:grpSp>
        <p:sp>
          <p:nvSpPr>
            <p:cNvPr id="8" name="Oval 7"/>
            <p:cNvSpPr/>
            <p:nvPr/>
          </p:nvSpPr>
          <p:spPr bwMode="auto">
            <a:xfrm>
              <a:off x="387927" y="1350860"/>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11" name="Group 10"/>
          <p:cNvGrpSpPr/>
          <p:nvPr/>
        </p:nvGrpSpPr>
        <p:grpSpPr>
          <a:xfrm>
            <a:off x="261188" y="3135105"/>
            <a:ext cx="5402125" cy="1147154"/>
            <a:chOff x="387927" y="2482971"/>
            <a:chExt cx="5402125" cy="1147154"/>
          </a:xfrm>
        </p:grpSpPr>
        <p:grpSp>
          <p:nvGrpSpPr>
            <p:cNvPr id="12" name="Group 11"/>
            <p:cNvGrpSpPr/>
            <p:nvPr/>
          </p:nvGrpSpPr>
          <p:grpSpPr>
            <a:xfrm>
              <a:off x="1289357" y="2482971"/>
              <a:ext cx="4500695" cy="1147154"/>
              <a:chOff x="7590294" y="2161552"/>
              <a:chExt cx="4412849" cy="1124763"/>
            </a:xfrm>
          </p:grpSpPr>
          <p:sp>
            <p:nvSpPr>
              <p:cNvPr id="14" name="TextBox 13"/>
              <p:cNvSpPr txBox="1"/>
              <p:nvPr/>
            </p:nvSpPr>
            <p:spPr>
              <a:xfrm>
                <a:off x="7590294" y="2161552"/>
                <a:ext cx="4412849" cy="735897"/>
              </a:xfrm>
              <a:prstGeom prst="rect">
                <a:avLst/>
              </a:prstGeom>
              <a:noFill/>
            </p:spPr>
            <p:txBody>
              <a:bodyPr wrap="none" lIns="190234" tIns="152188" rIns="190234" bIns="152188" rtlCol="0">
                <a:spAutoFit/>
              </a:bodyPr>
              <a:lstStyle/>
              <a:p>
                <a:pPr defTabSz="951304">
                  <a:lnSpc>
                    <a:spcPct val="90000"/>
                  </a:lnSpc>
                  <a:defRPr/>
                </a:pPr>
                <a:r>
                  <a:rPr lang="en-US" sz="3200" b="1" kern="0" dirty="0">
                    <a:solidFill>
                      <a:schemeClr val="accent2"/>
                    </a:solidFill>
                    <a:latin typeface="+mj-lt"/>
                  </a:rPr>
                  <a:t>Observed user behavior</a:t>
                </a:r>
              </a:p>
            </p:txBody>
          </p:sp>
          <p:sp>
            <p:nvSpPr>
              <p:cNvPr id="15" name="TextBox 14"/>
              <p:cNvSpPr txBox="1"/>
              <p:nvPr/>
            </p:nvSpPr>
            <p:spPr>
              <a:xfrm>
                <a:off x="7590294" y="2541742"/>
                <a:ext cx="4396224" cy="744573"/>
              </a:xfrm>
              <a:prstGeom prst="rect">
                <a:avLst/>
              </a:prstGeom>
              <a:noFill/>
            </p:spPr>
            <p:txBody>
              <a:bodyPr wrap="square" lIns="190234" tIns="152188" rIns="190234" bIns="152188" rtlCol="0">
                <a:spAutoFit/>
              </a:bodyPr>
              <a:lstStyle/>
              <a:p>
                <a:pPr defTabSz="951304">
                  <a:lnSpc>
                    <a:spcPct val="90000"/>
                  </a:lnSpc>
                </a:pPr>
                <a:r>
                  <a:rPr lang="en-US" sz="1632" kern="0" dirty="0"/>
                  <a:t>Real user monitoring for deeper diagnostic insights</a:t>
                </a:r>
              </a:p>
            </p:txBody>
          </p:sp>
        </p:grpSp>
        <p:sp>
          <p:nvSpPr>
            <p:cNvPr id="13" name="Oval 12"/>
            <p:cNvSpPr/>
            <p:nvPr/>
          </p:nvSpPr>
          <p:spPr bwMode="auto">
            <a:xfrm>
              <a:off x="387927" y="2649371"/>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6" name="Group 15"/>
          <p:cNvGrpSpPr/>
          <p:nvPr/>
        </p:nvGrpSpPr>
        <p:grpSpPr>
          <a:xfrm>
            <a:off x="261188" y="4864336"/>
            <a:ext cx="6155537" cy="1156152"/>
            <a:chOff x="387926" y="2916140"/>
            <a:chExt cx="6155537" cy="1156152"/>
          </a:xfrm>
        </p:grpSpPr>
        <p:grpSp>
          <p:nvGrpSpPr>
            <p:cNvPr id="17" name="Group 16"/>
            <p:cNvGrpSpPr/>
            <p:nvPr/>
          </p:nvGrpSpPr>
          <p:grpSpPr>
            <a:xfrm>
              <a:off x="1289357" y="2916140"/>
              <a:ext cx="5254106" cy="1156152"/>
              <a:chOff x="7590294" y="2161552"/>
              <a:chExt cx="5151551" cy="1133585"/>
            </a:xfrm>
          </p:grpSpPr>
          <p:sp>
            <p:nvSpPr>
              <p:cNvPr id="19" name="TextBox 18"/>
              <p:cNvSpPr txBox="1"/>
              <p:nvPr/>
            </p:nvSpPr>
            <p:spPr>
              <a:xfrm>
                <a:off x="7590294" y="2161552"/>
                <a:ext cx="5151551" cy="735897"/>
              </a:xfrm>
              <a:prstGeom prst="rect">
                <a:avLst/>
              </a:prstGeom>
              <a:noFill/>
            </p:spPr>
            <p:txBody>
              <a:bodyPr wrap="none" lIns="190234" tIns="152188" rIns="190234" bIns="152188" rtlCol="0">
                <a:spAutoFit/>
              </a:bodyPr>
              <a:lstStyle/>
              <a:p>
                <a:pPr defTabSz="951304">
                  <a:lnSpc>
                    <a:spcPct val="90000"/>
                  </a:lnSpc>
                  <a:defRPr/>
                </a:pPr>
                <a:r>
                  <a:rPr lang="en-US" sz="3200" b="1" kern="0" dirty="0">
                    <a:solidFill>
                      <a:schemeClr val="accent2"/>
                    </a:solidFill>
                    <a:latin typeface="+mj-lt"/>
                  </a:rPr>
                  <a:t>Developer traces and events</a:t>
                </a:r>
              </a:p>
            </p:txBody>
          </p:sp>
          <p:sp>
            <p:nvSpPr>
              <p:cNvPr id="20" name="TextBox 19"/>
              <p:cNvSpPr txBox="1"/>
              <p:nvPr/>
            </p:nvSpPr>
            <p:spPr>
              <a:xfrm>
                <a:off x="7590294" y="2541742"/>
                <a:ext cx="3843981" cy="753395"/>
              </a:xfrm>
              <a:prstGeom prst="rect">
                <a:avLst/>
              </a:prstGeom>
              <a:noFill/>
            </p:spPr>
            <p:txBody>
              <a:bodyPr wrap="none" lIns="190234" tIns="152188" rIns="190234" bIns="152188" rtlCol="0">
                <a:spAutoFit/>
              </a:bodyPr>
              <a:lstStyle/>
              <a:p>
                <a:pPr defTabSz="951304">
                  <a:lnSpc>
                    <a:spcPct val="90000"/>
                  </a:lnSpc>
                </a:pPr>
                <a:r>
                  <a:rPr lang="en-US" sz="1632" kern="0" dirty="0"/>
                  <a:t>Whatever the developer would like to</a:t>
                </a:r>
                <a:br>
                  <a:rPr lang="en-US" sz="1632" kern="0" dirty="0"/>
                </a:br>
                <a:r>
                  <a:rPr lang="en-US" sz="1632" kern="0" dirty="0"/>
                  <a:t>send to Application Insights</a:t>
                </a:r>
              </a:p>
            </p:txBody>
          </p:sp>
        </p:grpSp>
        <p:sp>
          <p:nvSpPr>
            <p:cNvPr id="18" name="Oval 17"/>
            <p:cNvSpPr/>
            <p:nvPr/>
          </p:nvSpPr>
          <p:spPr bwMode="auto">
            <a:xfrm>
              <a:off x="387926" y="3087597"/>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21" name="Group 20"/>
          <p:cNvGrpSpPr/>
          <p:nvPr/>
        </p:nvGrpSpPr>
        <p:grpSpPr>
          <a:xfrm>
            <a:off x="5729016" y="1405874"/>
            <a:ext cx="6557891" cy="1156152"/>
            <a:chOff x="387927" y="2320725"/>
            <a:chExt cx="6557891" cy="1156152"/>
          </a:xfrm>
        </p:grpSpPr>
        <p:grpSp>
          <p:nvGrpSpPr>
            <p:cNvPr id="22" name="Group 21"/>
            <p:cNvGrpSpPr/>
            <p:nvPr/>
          </p:nvGrpSpPr>
          <p:grpSpPr>
            <a:xfrm>
              <a:off x="1289357" y="2320725"/>
              <a:ext cx="5656461" cy="1156152"/>
              <a:chOff x="7590294" y="2161552"/>
              <a:chExt cx="5546054" cy="1133585"/>
            </a:xfrm>
          </p:grpSpPr>
          <p:sp>
            <p:nvSpPr>
              <p:cNvPr id="24" name="TextBox 23"/>
              <p:cNvSpPr txBox="1"/>
              <p:nvPr/>
            </p:nvSpPr>
            <p:spPr>
              <a:xfrm>
                <a:off x="7590294" y="2161552"/>
                <a:ext cx="5546054" cy="735897"/>
              </a:xfrm>
              <a:prstGeom prst="rect">
                <a:avLst/>
              </a:prstGeom>
              <a:noFill/>
            </p:spPr>
            <p:txBody>
              <a:bodyPr wrap="none" lIns="190234" tIns="152188" rIns="190234" bIns="152188" rtlCol="0">
                <a:spAutoFit/>
              </a:bodyPr>
              <a:lstStyle/>
              <a:p>
                <a:pPr defTabSz="951304">
                  <a:lnSpc>
                    <a:spcPct val="90000"/>
                  </a:lnSpc>
                  <a:defRPr/>
                </a:pPr>
                <a:r>
                  <a:rPr lang="en-US" sz="3200" b="1" kern="0" dirty="0">
                    <a:solidFill>
                      <a:schemeClr val="accent2"/>
                    </a:solidFill>
                    <a:latin typeface="+mj-lt"/>
                  </a:rPr>
                  <a:t>Observed application behavior</a:t>
                </a:r>
              </a:p>
            </p:txBody>
          </p:sp>
          <p:sp>
            <p:nvSpPr>
              <p:cNvPr id="25" name="TextBox 24"/>
              <p:cNvSpPr txBox="1"/>
              <p:nvPr/>
            </p:nvSpPr>
            <p:spPr>
              <a:xfrm>
                <a:off x="7590294" y="2541742"/>
                <a:ext cx="4451518" cy="753395"/>
              </a:xfrm>
              <a:prstGeom prst="rect">
                <a:avLst/>
              </a:prstGeom>
              <a:noFill/>
            </p:spPr>
            <p:txBody>
              <a:bodyPr wrap="none" lIns="190234" tIns="152188" rIns="190234" bIns="152188" rtlCol="0">
                <a:spAutoFit/>
              </a:bodyPr>
              <a:lstStyle/>
              <a:p>
                <a:pPr defTabSz="951304">
                  <a:lnSpc>
                    <a:spcPct val="90000"/>
                  </a:lnSpc>
                </a:pPr>
                <a:r>
                  <a:rPr lang="en-US" sz="1632" kern="0" dirty="0"/>
                  <a:t>No coding required</a:t>
                </a:r>
                <a:r>
                  <a:rPr lang="en-US" sz="1632" kern="0" dirty="0">
                    <a:latin typeface="Segoe UI" panose="020B0502040204020203" pitchFamily="34" charset="0"/>
                    <a:cs typeface="Segoe UI" panose="020B0502040204020203" pitchFamily="34" charset="0"/>
                  </a:rPr>
                  <a:t>—</a:t>
                </a:r>
                <a:r>
                  <a:rPr lang="en-US" sz="1632" kern="0" dirty="0"/>
                  <a:t>service dependencies,</a:t>
                </a:r>
                <a:br>
                  <a:rPr lang="en-US" sz="1632" kern="0" dirty="0"/>
                </a:br>
                <a:r>
                  <a:rPr lang="en-US" sz="1632" kern="0" dirty="0"/>
                  <a:t>queries, response time, exceptions, logs, etc.</a:t>
                </a:r>
              </a:p>
            </p:txBody>
          </p:sp>
        </p:grpSp>
        <p:sp>
          <p:nvSpPr>
            <p:cNvPr id="23" name="Oval 22"/>
            <p:cNvSpPr/>
            <p:nvPr/>
          </p:nvSpPr>
          <p:spPr bwMode="auto">
            <a:xfrm>
              <a:off x="387927" y="2493556"/>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26" name="Group 25"/>
          <p:cNvGrpSpPr/>
          <p:nvPr/>
        </p:nvGrpSpPr>
        <p:grpSpPr>
          <a:xfrm>
            <a:off x="5729016" y="3135105"/>
            <a:ext cx="5875011" cy="925627"/>
            <a:chOff x="387927" y="3606257"/>
            <a:chExt cx="5875011" cy="925627"/>
          </a:xfrm>
        </p:grpSpPr>
        <p:grpSp>
          <p:nvGrpSpPr>
            <p:cNvPr id="27" name="Group 26"/>
            <p:cNvGrpSpPr/>
            <p:nvPr/>
          </p:nvGrpSpPr>
          <p:grpSpPr>
            <a:xfrm>
              <a:off x="1289357" y="3606257"/>
              <a:ext cx="4973581" cy="925627"/>
              <a:chOff x="7590294" y="2161552"/>
              <a:chExt cx="4876503" cy="907560"/>
            </a:xfrm>
          </p:grpSpPr>
          <p:sp>
            <p:nvSpPr>
              <p:cNvPr id="29" name="TextBox 28"/>
              <p:cNvSpPr txBox="1"/>
              <p:nvPr/>
            </p:nvSpPr>
            <p:spPr>
              <a:xfrm>
                <a:off x="7590294" y="2161552"/>
                <a:ext cx="4876503" cy="735897"/>
              </a:xfrm>
              <a:prstGeom prst="rect">
                <a:avLst/>
              </a:prstGeom>
              <a:noFill/>
            </p:spPr>
            <p:txBody>
              <a:bodyPr wrap="none" lIns="190234" tIns="152188" rIns="190234" bIns="152188" rtlCol="0">
                <a:spAutoFit/>
              </a:bodyPr>
              <a:lstStyle/>
              <a:p>
                <a:pPr defTabSz="951304">
                  <a:lnSpc>
                    <a:spcPct val="90000"/>
                  </a:lnSpc>
                  <a:defRPr/>
                </a:pPr>
                <a:r>
                  <a:rPr lang="en-US" sz="3200" b="1" kern="0" dirty="0">
                    <a:solidFill>
                      <a:schemeClr val="accent2"/>
                    </a:solidFill>
                    <a:latin typeface="+mj-lt"/>
                  </a:rPr>
                  <a:t>Infrastructure performance</a:t>
                </a:r>
              </a:p>
            </p:txBody>
          </p:sp>
          <p:sp>
            <p:nvSpPr>
              <p:cNvPr id="30" name="TextBox 29"/>
              <p:cNvSpPr txBox="1"/>
              <p:nvPr/>
            </p:nvSpPr>
            <p:spPr>
              <a:xfrm>
                <a:off x="7590294" y="2541741"/>
                <a:ext cx="3122630" cy="527371"/>
              </a:xfrm>
              <a:prstGeom prst="rect">
                <a:avLst/>
              </a:prstGeom>
              <a:noFill/>
            </p:spPr>
            <p:txBody>
              <a:bodyPr wrap="none" lIns="190234" tIns="152188" rIns="190234" bIns="152188" rtlCol="0">
                <a:spAutoFit/>
              </a:bodyPr>
              <a:lstStyle/>
              <a:p>
                <a:pPr defTabSz="951304">
                  <a:lnSpc>
                    <a:spcPct val="90000"/>
                  </a:lnSpc>
                </a:pPr>
                <a:r>
                  <a:rPr lang="en-US" sz="1632" kern="0" dirty="0"/>
                  <a:t>System performance counters</a:t>
                </a:r>
              </a:p>
            </p:txBody>
          </p:sp>
        </p:grpSp>
        <p:sp>
          <p:nvSpPr>
            <p:cNvPr id="28" name="Oval 27"/>
            <p:cNvSpPr/>
            <p:nvPr/>
          </p:nvSpPr>
          <p:spPr bwMode="auto">
            <a:xfrm>
              <a:off x="387927" y="3663825"/>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5</a:t>
              </a:r>
            </a:p>
          </p:txBody>
        </p:sp>
      </p:grpSp>
    </p:spTree>
    <p:extLst>
      <p:ext uri="{BB962C8B-B14F-4D97-AF65-F5344CB8AC3E}">
        <p14:creationId xmlns:p14="http://schemas.microsoft.com/office/powerpoint/2010/main" val="206447907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Controlling data flow</a:t>
            </a:r>
            <a:endParaRPr lang="en-US" dirty="0"/>
          </a:p>
        </p:txBody>
      </p:sp>
      <p:pic>
        <p:nvPicPr>
          <p:cNvPr id="4" name="Picture 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899085" y="2302830"/>
            <a:ext cx="2252340" cy="2252340"/>
          </a:xfrm>
          <a:prstGeom prst="rect">
            <a:avLst/>
          </a:prstGeom>
        </p:spPr>
      </p:pic>
      <p:grpSp>
        <p:nvGrpSpPr>
          <p:cNvPr id="5" name="Group 4"/>
          <p:cNvGrpSpPr/>
          <p:nvPr/>
        </p:nvGrpSpPr>
        <p:grpSpPr>
          <a:xfrm>
            <a:off x="59896" y="1416058"/>
            <a:ext cx="1916230" cy="1641497"/>
            <a:chOff x="59896" y="1416058"/>
            <a:chExt cx="1916230" cy="1641497"/>
          </a:xfrm>
        </p:grpSpPr>
        <p:pic>
          <p:nvPicPr>
            <p:cNvPr id="6" name="Picture 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1416058"/>
              <a:ext cx="1013633" cy="1013633"/>
            </a:xfrm>
            <a:prstGeom prst="rect">
              <a:avLst/>
            </a:prstGeom>
          </p:spPr>
        </p:pic>
        <p:sp>
          <p:nvSpPr>
            <p:cNvPr id="7" name="TextBox 6"/>
            <p:cNvSpPr txBox="1"/>
            <p:nvPr/>
          </p:nvSpPr>
          <p:spPr>
            <a:xfrm>
              <a:off x="59896" y="2429691"/>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sp>
        <p:nvSpPr>
          <p:cNvPr id="8" name="TextBox 7"/>
          <p:cNvSpPr txBox="1"/>
          <p:nvPr/>
        </p:nvSpPr>
        <p:spPr>
          <a:xfrm>
            <a:off x="10067141" y="365440"/>
            <a:ext cx="1916229"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a:p>
            <a:pPr algn="ctr">
              <a:lnSpc>
                <a:spcPct val="90000"/>
              </a:lnSpc>
              <a:spcAft>
                <a:spcPts val="600"/>
              </a:spcAft>
            </a:pPr>
            <a:r>
              <a:rPr lang="en-US" sz="2400" dirty="0">
                <a:gradFill>
                  <a:gsLst>
                    <a:gs pos="2917">
                      <a:schemeClr val="tx1"/>
                    </a:gs>
                    <a:gs pos="30000">
                      <a:schemeClr val="tx1"/>
                    </a:gs>
                  </a:gsLst>
                  <a:lin ang="5400000" scaled="0"/>
                </a:gradFill>
              </a:rPr>
              <a:t>Insights</a:t>
            </a:r>
          </a:p>
        </p:txBody>
      </p:sp>
      <p:cxnSp>
        <p:nvCxnSpPr>
          <p:cNvPr id="9" name="Straight Connector 8"/>
          <p:cNvCxnSpPr/>
          <p:nvPr/>
        </p:nvCxnSpPr>
        <p:spPr>
          <a:xfrm>
            <a:off x="9535092" y="-124691"/>
            <a:ext cx="0" cy="7058891"/>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820091" y="2236806"/>
            <a:ext cx="8395062"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9896" y="2909250"/>
            <a:ext cx="10007244" cy="1920319"/>
            <a:chOff x="59896" y="2909250"/>
            <a:chExt cx="10007244" cy="1920319"/>
          </a:xfrm>
        </p:grpSpPr>
        <p:grpSp>
          <p:nvGrpSpPr>
            <p:cNvPr id="12" name="Group 11"/>
            <p:cNvGrpSpPr/>
            <p:nvPr/>
          </p:nvGrpSpPr>
          <p:grpSpPr>
            <a:xfrm>
              <a:off x="4011241" y="2909250"/>
              <a:ext cx="3620991" cy="1824693"/>
              <a:chOff x="4011241" y="2909250"/>
              <a:chExt cx="3620991" cy="1824693"/>
            </a:xfrm>
          </p:grpSpPr>
          <p:sp>
            <p:nvSpPr>
              <p:cNvPr id="18" name="TextBox 17"/>
              <p:cNvSpPr txBox="1"/>
              <p:nvPr/>
            </p:nvSpPr>
            <p:spPr>
              <a:xfrm>
                <a:off x="4011241" y="4050679"/>
                <a:ext cx="1650516"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Filtering</a:t>
                </a:r>
              </a:p>
            </p:txBody>
          </p:sp>
          <p:sp>
            <p:nvSpPr>
              <p:cNvPr id="19" name="TextBox 18"/>
              <p:cNvSpPr txBox="1"/>
              <p:nvPr/>
            </p:nvSpPr>
            <p:spPr>
              <a:xfrm>
                <a:off x="4011241" y="3479964"/>
                <a:ext cx="3620991" cy="683264"/>
              </a:xfrm>
              <a:prstGeom prst="rect">
                <a:avLst/>
              </a:prstGeom>
              <a:noFill/>
            </p:spPr>
            <p:txBody>
              <a:bodyPr wrap="none" lIns="182880" tIns="146304" rIns="182880" bIns="146304" rtlCol="0">
                <a:spAutoFit/>
              </a:bodyPr>
              <a:lstStyle>
                <a:defPPr>
                  <a:defRPr lang="en-US"/>
                </a:defPPr>
                <a:lvl1pPr>
                  <a:lnSpc>
                    <a:spcPct val="90000"/>
                  </a:lnSpc>
                  <a:spcAft>
                    <a:spcPts val="600"/>
                  </a:spcAft>
                  <a:defRPr sz="2800">
                    <a:gradFill>
                      <a:gsLst>
                        <a:gs pos="2917">
                          <a:schemeClr val="tx1"/>
                        </a:gs>
                        <a:gs pos="30000">
                          <a:schemeClr val="tx1"/>
                        </a:gs>
                      </a:gsLst>
                      <a:lin ang="5400000" scaled="0"/>
                    </a:gradFill>
                  </a:defRPr>
                </a:lvl1pPr>
              </a:lstStyle>
              <a:p>
                <a:r>
                  <a:rPr lang="en-US" dirty="0"/>
                  <a:t>Fixed-Rate Sampling</a:t>
                </a:r>
              </a:p>
            </p:txBody>
          </p:sp>
          <p:sp>
            <p:nvSpPr>
              <p:cNvPr id="20" name="TextBox 19"/>
              <p:cNvSpPr txBox="1"/>
              <p:nvPr/>
            </p:nvSpPr>
            <p:spPr>
              <a:xfrm>
                <a:off x="4011241" y="2909250"/>
                <a:ext cx="3352008"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Adaptive Sampling</a:t>
                </a:r>
              </a:p>
            </p:txBody>
          </p:sp>
        </p:grpSp>
        <p:grpSp>
          <p:nvGrpSpPr>
            <p:cNvPr id="13" name="Group 12"/>
            <p:cNvGrpSpPr/>
            <p:nvPr/>
          </p:nvGrpSpPr>
          <p:grpSpPr>
            <a:xfrm>
              <a:off x="59896" y="3188072"/>
              <a:ext cx="1916230" cy="1641497"/>
              <a:chOff x="59896" y="3188072"/>
              <a:chExt cx="1916230" cy="1641497"/>
            </a:xfrm>
          </p:grpSpPr>
          <p:pic>
            <p:nvPicPr>
              <p:cNvPr id="16" name="Picture 1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3188072"/>
                <a:ext cx="1013633" cy="1013633"/>
              </a:xfrm>
              <a:prstGeom prst="rect">
                <a:avLst/>
              </a:prstGeom>
            </p:spPr>
          </p:pic>
          <p:sp>
            <p:nvSpPr>
              <p:cNvPr id="17" name="TextBox 16"/>
              <p:cNvSpPr txBox="1"/>
              <p:nvPr/>
            </p:nvSpPr>
            <p:spPr>
              <a:xfrm>
                <a:off x="59896" y="4201705"/>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cxnSp>
          <p:nvCxnSpPr>
            <p:cNvPr id="14" name="Straight Arrow Connector 13"/>
            <p:cNvCxnSpPr/>
            <p:nvPr/>
          </p:nvCxnSpPr>
          <p:spPr>
            <a:xfrm>
              <a:off x="1820091" y="3865574"/>
              <a:ext cx="2116183"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632232" y="3865574"/>
              <a:ext cx="2434908" cy="0"/>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9896" y="4797534"/>
            <a:ext cx="12058117" cy="1804049"/>
            <a:chOff x="59896" y="4797534"/>
            <a:chExt cx="12058117" cy="1804049"/>
          </a:xfrm>
        </p:grpSpPr>
        <p:cxnSp>
          <p:nvCxnSpPr>
            <p:cNvPr id="22" name="Straight Arrow Connector 21"/>
            <p:cNvCxnSpPr/>
            <p:nvPr/>
          </p:nvCxnSpPr>
          <p:spPr>
            <a:xfrm>
              <a:off x="9535092" y="5526769"/>
              <a:ext cx="680061" cy="0"/>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9896" y="4960086"/>
              <a:ext cx="1916230" cy="1641497"/>
              <a:chOff x="59896" y="4960086"/>
              <a:chExt cx="1916230" cy="1641497"/>
            </a:xfrm>
          </p:grpSpPr>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4960086"/>
                <a:ext cx="1013633" cy="1013633"/>
              </a:xfrm>
              <a:prstGeom prst="rect">
                <a:avLst/>
              </a:prstGeom>
            </p:spPr>
          </p:pic>
          <p:sp>
            <p:nvSpPr>
              <p:cNvPr id="28" name="TextBox 27"/>
              <p:cNvSpPr txBox="1"/>
              <p:nvPr/>
            </p:nvSpPr>
            <p:spPr>
              <a:xfrm>
                <a:off x="59896" y="5973719"/>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cxnSp>
          <p:nvCxnSpPr>
            <p:cNvPr id="24" name="Straight Arrow Connector 23"/>
            <p:cNvCxnSpPr/>
            <p:nvPr/>
          </p:nvCxnSpPr>
          <p:spPr>
            <a:xfrm>
              <a:off x="1820091" y="5526769"/>
              <a:ext cx="7376160"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9335587" y="4797534"/>
              <a:ext cx="435429" cy="15684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177738" y="5007746"/>
              <a:ext cx="1940275" cy="1148007"/>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Ingestion </a:t>
              </a:r>
            </a:p>
            <a:p>
              <a:pPr>
                <a:lnSpc>
                  <a:spcPct val="90000"/>
                </a:lnSpc>
                <a:spcAft>
                  <a:spcPts val="600"/>
                </a:spcAft>
              </a:pPr>
              <a:r>
                <a:rPr lang="en-US" sz="2800" dirty="0">
                  <a:gradFill>
                    <a:gsLst>
                      <a:gs pos="2917">
                        <a:schemeClr val="tx1"/>
                      </a:gs>
                      <a:gs pos="30000">
                        <a:schemeClr val="tx1"/>
                      </a:gs>
                    </a:gsLst>
                    <a:lin ang="5400000" scaled="0"/>
                  </a:gradFill>
                </a:rPr>
                <a:t>Sampling</a:t>
              </a:r>
            </a:p>
          </p:txBody>
        </p:sp>
      </p:grpSp>
    </p:spTree>
    <p:extLst>
      <p:ext uri="{BB962C8B-B14F-4D97-AF65-F5344CB8AC3E}">
        <p14:creationId xmlns:p14="http://schemas.microsoft.com/office/powerpoint/2010/main" val="1891290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2" name="Content Placeholder 1"/>
          <p:cNvSpPr>
            <a:spLocks noGrp="1"/>
          </p:cNvSpPr>
          <p:nvPr>
            <p:ph sz="quarter" idx="10"/>
          </p:nvPr>
        </p:nvSpPr>
        <p:spPr>
          <a:xfrm>
            <a:off x="268288" y="1398397"/>
            <a:ext cx="11542503" cy="3508653"/>
          </a:xfrm>
        </p:spPr>
        <p:txBody>
          <a:bodyPr/>
          <a:lstStyle/>
          <a:p>
            <a:pPr marL="0" indent="0">
              <a:buNone/>
            </a:pPr>
            <a:r>
              <a:rPr lang="en-US" dirty="0"/>
              <a:t>If you can not measure something, you can not understand it. If you can not understand it, you can not control it. If you can not control it, you can not improve it.</a:t>
            </a:r>
            <a:br>
              <a:rPr lang="en-US" dirty="0"/>
            </a:br>
            <a:br>
              <a:rPr lang="en-US" dirty="0"/>
            </a:br>
            <a:r>
              <a:rPr lang="en-US" dirty="0"/>
              <a:t>H. James Harrington, Productivity Guru</a:t>
            </a:r>
          </a:p>
        </p:txBody>
      </p:sp>
    </p:spTree>
    <p:extLst>
      <p:ext uri="{BB962C8B-B14F-4D97-AF65-F5344CB8AC3E}">
        <p14:creationId xmlns:p14="http://schemas.microsoft.com/office/powerpoint/2010/main" val="48569747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a:t>End to end telemetry with Application Insights</a:t>
            </a:r>
            <a:endParaRPr lang="en-US" dirty="0"/>
          </a:p>
        </p:txBody>
      </p:sp>
    </p:spTree>
    <p:extLst>
      <p:ext uri="{BB962C8B-B14F-4D97-AF65-F5344CB8AC3E}">
        <p14:creationId xmlns:p14="http://schemas.microsoft.com/office/powerpoint/2010/main" val="37646383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Supported platforms and languages</a:t>
            </a:r>
            <a:endParaRPr lang="en-US" dirty="0"/>
          </a:p>
        </p:txBody>
      </p:sp>
      <p:sp>
        <p:nvSpPr>
          <p:cNvPr id="5" name="Text Placeholder 4"/>
          <p:cNvSpPr>
            <a:spLocks noGrp="1"/>
          </p:cNvSpPr>
          <p:nvPr>
            <p:ph sz="quarter" idx="10"/>
          </p:nvPr>
        </p:nvSpPr>
        <p:spPr/>
        <p:txBody>
          <a:bodyPr/>
          <a:lstStyle/>
          <a:p>
            <a:r>
              <a:rPr lang="en-US" dirty="0"/>
              <a:t>Any platform—any app</a:t>
            </a:r>
          </a:p>
          <a:p>
            <a:r>
              <a:rPr lang="en-US" sz="2400" dirty="0"/>
              <a:t>On-Prem, Azure, AWS, Google Cloud, App Stores</a:t>
            </a:r>
          </a:p>
          <a:p>
            <a:r>
              <a:rPr lang="en-US" dirty="0"/>
              <a:t>Open source SDKs</a:t>
            </a:r>
            <a:br>
              <a:rPr lang="en-US" dirty="0"/>
            </a:br>
            <a:r>
              <a:rPr lang="en-US" sz="2400" dirty="0"/>
              <a:t>https://github.com/Microsoft/ApplicationInsights-Home</a:t>
            </a:r>
            <a:endParaRPr lang="en-US" dirty="0"/>
          </a:p>
          <a:p>
            <a:r>
              <a:rPr lang="en-US" dirty="0"/>
              <a:t>Logging frameworks</a:t>
            </a:r>
            <a:br>
              <a:rPr lang="en-US" dirty="0"/>
            </a:br>
            <a:r>
              <a:rPr lang="en-US" sz="2400" dirty="0"/>
              <a:t>Log4Net, </a:t>
            </a:r>
            <a:r>
              <a:rPr lang="en-US" sz="2400" dirty="0" err="1"/>
              <a:t>nLog</a:t>
            </a:r>
            <a:r>
              <a:rPr lang="en-US" sz="2400" dirty="0"/>
              <a:t>, </a:t>
            </a:r>
            <a:r>
              <a:rPr lang="en-US" sz="2400" dirty="0" err="1"/>
              <a:t>System.Diagnostics</a:t>
            </a:r>
            <a:r>
              <a:rPr lang="en-US" sz="2400" dirty="0"/>
              <a:t>, Log4J, </a:t>
            </a:r>
            <a:r>
              <a:rPr lang="en-US" sz="2400" dirty="0" err="1"/>
              <a:t>Logback</a:t>
            </a:r>
            <a:endParaRPr lang="en-US" dirty="0"/>
          </a:p>
          <a:p>
            <a:endParaRPr lang="en-US" dirty="0"/>
          </a:p>
        </p:txBody>
      </p:sp>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228050" y="1305679"/>
            <a:ext cx="2390466" cy="2390466"/>
          </a:xfrm>
          <a:prstGeom prst="rect">
            <a:avLst/>
          </a:prstGeom>
        </p:spPr>
      </p:pic>
      <p:pic>
        <p:nvPicPr>
          <p:cNvPr id="7" name="Picture 6"/>
          <p:cNvPicPr>
            <a:picLocks noChangeAspect="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0677043" y="1917752"/>
            <a:ext cx="1293704" cy="1293704"/>
          </a:xfrm>
          <a:prstGeom prst="rect">
            <a:avLst/>
          </a:prstGeom>
        </p:spPr>
      </p:pic>
      <p:pic>
        <p:nvPicPr>
          <p:cNvPr id="8" name="Picture 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459043" y="237801"/>
            <a:ext cx="1466038" cy="1466038"/>
          </a:xfrm>
          <a:prstGeom prst="rect">
            <a:avLst/>
          </a:prstGeom>
        </p:spPr>
      </p:pic>
      <p:pic>
        <p:nvPicPr>
          <p:cNvPr id="9" name="Picture 2" descr="http://upload.wikimedia.org/wikipedia/commons/f/f1/Ruby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79870" y="4041040"/>
            <a:ext cx="926259" cy="9271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upload.wikimedia.org/wikipedia/commons/thumb/c/c3/Python-logo-notext.svg/2000px-Python-logo-notext.svg.png"/>
          <p:cNvPicPr>
            <a:picLocks noChangeAspect="1" noChangeArrowheads="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9122993" y="3729628"/>
            <a:ext cx="1009757" cy="10097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63280" y="4971454"/>
            <a:ext cx="4706228" cy="1731156"/>
          </a:xfrm>
          <a:prstGeom prst="rect">
            <a:avLst/>
          </a:prstGeom>
        </p:spPr>
      </p:pic>
      <p:pic>
        <p:nvPicPr>
          <p:cNvPr id="12" name="Picture 6" descr="http://3.bp.blogspot.com/-PTty3CfTGnA/TpZOEjTQ_WI/AAAAAAAAAeo/KeKt_D5X2xo/s200/js.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2229" y="3700182"/>
            <a:ext cx="1043329" cy="104332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10">
            <a:clrChange>
              <a:clrFrom>
                <a:srgbClr val="323232"/>
              </a:clrFrom>
              <a:clrTo>
                <a:srgbClr val="323232">
                  <a:alpha val="0"/>
                </a:srgbClr>
              </a:clrTo>
            </a:clrChange>
            <a:extLst>
              <a:ext uri="{28A0092B-C50C-407E-A947-70E740481C1C}">
                <a14:useLocalDpi xmlns:a14="http://schemas.microsoft.com/office/drawing/2010/main" val="0"/>
              </a:ext>
            </a:extLst>
          </a:blip>
          <a:stretch>
            <a:fillRect/>
          </a:stretch>
        </p:blipFill>
        <p:spPr>
          <a:xfrm>
            <a:off x="6576977" y="4614534"/>
            <a:ext cx="3302146" cy="2444993"/>
          </a:xfrm>
          <a:prstGeom prst="rect">
            <a:avLst/>
          </a:prstGeom>
        </p:spPr>
      </p:pic>
      <p:pic>
        <p:nvPicPr>
          <p:cNvPr id="14" name="Picture 16" descr="File:PHP-logo.sv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85576" y="5384715"/>
            <a:ext cx="1885170" cy="999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9904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Module review</a:t>
            </a:r>
            <a:endParaRPr lang="en-US" dirty="0"/>
          </a:p>
        </p:txBody>
      </p:sp>
      <p:sp>
        <p:nvSpPr>
          <p:cNvPr id="3" name="Content Placeholder 2"/>
          <p:cNvSpPr>
            <a:spLocks noGrp="1"/>
          </p:cNvSpPr>
          <p:nvPr>
            <p:ph sz="quarter" idx="10"/>
          </p:nvPr>
        </p:nvSpPr>
        <p:spPr>
          <a:xfrm>
            <a:off x="268288" y="1398397"/>
            <a:ext cx="11542503" cy="3933384"/>
          </a:xfrm>
        </p:spPr>
        <p:txBody>
          <a:bodyPr/>
          <a:lstStyle/>
          <a:p>
            <a:pPr marL="0" indent="0">
              <a:buNone/>
            </a:pPr>
            <a:r>
              <a:rPr lang="en-GB" dirty="0"/>
              <a:t>In this module, you learned how to:</a:t>
            </a:r>
          </a:p>
          <a:p>
            <a:endParaRPr lang="en-GB" dirty="0"/>
          </a:p>
          <a:p>
            <a:r>
              <a:rPr lang="en-GB" dirty="0"/>
              <a:t>Integrate Microsoft Azure tools for managing telemetry within an application.</a:t>
            </a:r>
          </a:p>
          <a:p>
            <a:endParaRPr lang="en-GB" dirty="0"/>
          </a:p>
          <a:p>
            <a:pPr lvl="1"/>
            <a:endParaRPr lang="en-GB" dirty="0"/>
          </a:p>
        </p:txBody>
      </p:sp>
    </p:spTree>
    <p:extLst>
      <p:ext uri="{BB962C8B-B14F-4D97-AF65-F5344CB8AC3E}">
        <p14:creationId xmlns:p14="http://schemas.microsoft.com/office/powerpoint/2010/main" val="2534877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2510354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5812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Objectives</a:t>
            </a:r>
            <a:endParaRPr lang="en-US" dirty="0"/>
          </a:p>
        </p:txBody>
      </p:sp>
      <p:sp>
        <p:nvSpPr>
          <p:cNvPr id="3" name="Content Placeholder 2"/>
          <p:cNvSpPr>
            <a:spLocks noGrp="1"/>
          </p:cNvSpPr>
          <p:nvPr>
            <p:ph sz="quarter" idx="10"/>
          </p:nvPr>
        </p:nvSpPr>
        <p:spPr>
          <a:xfrm>
            <a:off x="268288" y="1398397"/>
            <a:ext cx="11542503" cy="2646878"/>
          </a:xfrm>
        </p:spPr>
        <p:txBody>
          <a:bodyPr/>
          <a:lstStyle/>
          <a:p>
            <a:pPr marL="0" indent="0">
              <a:buNone/>
            </a:pPr>
            <a:r>
              <a:rPr lang="en-GB" dirty="0"/>
              <a:t>After completing this module, you will be able to:</a:t>
            </a:r>
          </a:p>
          <a:p>
            <a:endParaRPr lang="en-GB" dirty="0"/>
          </a:p>
          <a:p>
            <a:r>
              <a:rPr lang="en-GB" dirty="0"/>
              <a:t>Integrate Microsoft Azure tools and techniques for managing telemetry within an application.</a:t>
            </a:r>
          </a:p>
        </p:txBody>
      </p:sp>
    </p:spTree>
    <p:extLst>
      <p:ext uri="{BB962C8B-B14F-4D97-AF65-F5344CB8AC3E}">
        <p14:creationId xmlns:p14="http://schemas.microsoft.com/office/powerpoint/2010/main" val="1296081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sp>
        <p:nvSpPr>
          <p:cNvPr id="5" name="Text Placeholder 4"/>
          <p:cNvSpPr>
            <a:spLocks noGrp="1"/>
          </p:cNvSpPr>
          <p:nvPr>
            <p:ph sz="quarter" idx="10"/>
          </p:nvPr>
        </p:nvSpPr>
        <p:spPr/>
        <p:txBody>
          <a:bodyPr/>
          <a:lstStyle/>
          <a:p>
            <a:r>
              <a:rPr lang="en-US"/>
              <a:t>Out of the box platform capabilities</a:t>
            </a:r>
          </a:p>
          <a:p>
            <a:r>
              <a:rPr lang="en-US"/>
              <a:t>Monitoring environments from the outside in</a:t>
            </a:r>
          </a:p>
          <a:p>
            <a:r>
              <a:rPr lang="en-US"/>
              <a:t>Monitoring applications from the inside out</a:t>
            </a:r>
          </a:p>
          <a:p>
            <a:endParaRPr lang="en-US" dirty="0"/>
          </a:p>
        </p:txBody>
      </p:sp>
    </p:spTree>
    <p:extLst>
      <p:ext uri="{BB962C8B-B14F-4D97-AF65-F5344CB8AC3E}">
        <p14:creationId xmlns:p14="http://schemas.microsoft.com/office/powerpoint/2010/main" val="40378734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Out of the box</a:t>
            </a:r>
            <a:endParaRPr lang="en-US" dirty="0"/>
          </a:p>
        </p:txBody>
      </p:sp>
    </p:spTree>
    <p:extLst>
      <p:ext uri="{BB962C8B-B14F-4D97-AF65-F5344CB8AC3E}">
        <p14:creationId xmlns:p14="http://schemas.microsoft.com/office/powerpoint/2010/main" val="9757671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Service metrics</a:t>
            </a:r>
            <a:endParaRPr lang="en-US" dirty="0"/>
          </a:p>
        </p:txBody>
      </p:sp>
      <p:sp>
        <p:nvSpPr>
          <p:cNvPr id="4" name="Text Placeholder 3"/>
          <p:cNvSpPr>
            <a:spLocks noGrp="1"/>
          </p:cNvSpPr>
          <p:nvPr>
            <p:ph sz="quarter" idx="10"/>
          </p:nvPr>
        </p:nvSpPr>
        <p:spPr/>
        <p:txBody>
          <a:bodyPr/>
          <a:lstStyle/>
          <a:p>
            <a:r>
              <a:rPr lang="en-US"/>
              <a:t>All Azure services track key metrics for monitoring health, performance, and availability</a:t>
            </a:r>
          </a:p>
          <a:p>
            <a:r>
              <a:rPr lang="en-US"/>
              <a:t>Can be viewed in the portal or via REST API</a:t>
            </a:r>
          </a:p>
          <a:p>
            <a:r>
              <a:rPr lang="en-US"/>
              <a:t>Toggle on diagnostics for some services</a:t>
            </a:r>
          </a:p>
          <a:p>
            <a:r>
              <a:rPr lang="en-US"/>
              <a:t>Configurable via ARM</a:t>
            </a:r>
            <a:endParaRPr lang="en-US" dirty="0"/>
          </a:p>
        </p:txBody>
      </p:sp>
    </p:spTree>
    <p:extLst>
      <p:ext uri="{BB962C8B-B14F-4D97-AF65-F5344CB8AC3E}">
        <p14:creationId xmlns:p14="http://schemas.microsoft.com/office/powerpoint/2010/main" val="21150518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Out of the box service monitoring</a:t>
            </a:r>
          </a:p>
        </p:txBody>
      </p:sp>
    </p:spTree>
    <p:extLst>
      <p:ext uri="{BB962C8B-B14F-4D97-AF65-F5344CB8AC3E}">
        <p14:creationId xmlns:p14="http://schemas.microsoft.com/office/powerpoint/2010/main" val="15313766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Monitoring from the outside in</a:t>
            </a:r>
            <a:endParaRPr lang="en-US" dirty="0"/>
          </a:p>
        </p:txBody>
      </p:sp>
    </p:spTree>
    <p:extLst>
      <p:ext uri="{BB962C8B-B14F-4D97-AF65-F5344CB8AC3E}">
        <p14:creationId xmlns:p14="http://schemas.microsoft.com/office/powerpoint/2010/main" val="14245970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Operations Management Suite	</a:t>
            </a:r>
            <a:endParaRPr lang="en-US" dirty="0"/>
          </a:p>
        </p:txBody>
      </p:sp>
      <p:sp>
        <p:nvSpPr>
          <p:cNvPr id="4" name="Text Placeholder 3"/>
          <p:cNvSpPr>
            <a:spLocks noGrp="1"/>
          </p:cNvSpPr>
          <p:nvPr>
            <p:ph sz="quarter" idx="10"/>
          </p:nvPr>
        </p:nvSpPr>
        <p:spPr/>
        <p:txBody>
          <a:bodyPr/>
          <a:lstStyle/>
          <a:p>
            <a:r>
              <a:rPr lang="en-US"/>
              <a:t>Big data solution for logs</a:t>
            </a:r>
          </a:p>
          <a:p>
            <a:r>
              <a:rPr lang="en-US"/>
              <a:t>Single pane of glass for monitoring VMs</a:t>
            </a:r>
          </a:p>
          <a:p>
            <a:r>
              <a:rPr lang="en-US"/>
              <a:t>Interact with log data via search and solutions</a:t>
            </a:r>
          </a:p>
          <a:p>
            <a:r>
              <a:rPr lang="en-US"/>
              <a:t>Customizable dashboards per user</a:t>
            </a:r>
          </a:p>
          <a:p>
            <a:r>
              <a:rPr lang="en-US"/>
              <a:t>Near real time log monitoring</a:t>
            </a:r>
            <a:endParaRPr lang="en-US" dirty="0"/>
          </a:p>
        </p:txBody>
      </p:sp>
    </p:spTree>
    <p:extLst>
      <p:ext uri="{BB962C8B-B14F-4D97-AF65-F5344CB8AC3E}">
        <p14:creationId xmlns:p14="http://schemas.microsoft.com/office/powerpoint/2010/main" val="3275219818"/>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899B4937E8E724BBE9E160DB51865D4" ma:contentTypeVersion="2" ma:contentTypeDescription="Create a new document." ma:contentTypeScope="" ma:versionID="22f626968dce94e7b844c296fbc4b69c">
  <xsd:schema xmlns:xsd="http://www.w3.org/2001/XMLSchema" xmlns:xs="http://www.w3.org/2001/XMLSchema" xmlns:p="http://schemas.microsoft.com/office/2006/metadata/properties" xmlns:ns2="17577592-0bf8-41a8-903c-ed932c9ebe52" targetNamespace="http://schemas.microsoft.com/office/2006/metadata/properties" ma:root="true" ma:fieldsID="f9faa6546ca053706ad458572cb0568a" ns2:_="">
    <xsd:import namespace="17577592-0bf8-41a8-903c-ed932c9ebe5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577592-0bf8-41a8-903c-ed932c9ebe5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www.w3.org/XML/1998/namespace"/>
    <ds:schemaRef ds:uri="17577592-0bf8-41a8-903c-ed932c9ebe52"/>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418E3AC3-906B-4E26-8092-0194138B20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577592-0bf8-41a8-903c-ed932c9ebe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6456</TotalTime>
  <Words>2230</Words>
  <Application>Microsoft Office PowerPoint</Application>
  <PresentationFormat>Widescreen</PresentationFormat>
  <Paragraphs>199</Paragraphs>
  <Slides>24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Courier New</vt:lpstr>
      <vt:lpstr>Segoe UI</vt:lpstr>
      <vt:lpstr>Segoe UI Light</vt:lpstr>
      <vt:lpstr>Windows Azure</vt:lpstr>
      <vt:lpstr>PowerPoint Presentation</vt:lpstr>
      <vt:lpstr>PowerPoint Presentation</vt:lpstr>
      <vt:lpstr>Objectives</vt:lpstr>
      <vt:lpstr>Agenda</vt:lpstr>
      <vt:lpstr>Out of the box</vt:lpstr>
      <vt:lpstr>Service metrics</vt:lpstr>
      <vt:lpstr>PowerPoint Presentation</vt:lpstr>
      <vt:lpstr>Monitoring from the outside in</vt:lpstr>
      <vt:lpstr>Operations Management Suite </vt:lpstr>
      <vt:lpstr>OMS architecture</vt:lpstr>
      <vt:lpstr>Searching through data</vt:lpstr>
      <vt:lpstr>Solutions</vt:lpstr>
      <vt:lpstr>Solutions gallery</vt:lpstr>
      <vt:lpstr>Custom dashboards</vt:lpstr>
      <vt:lpstr>Monitoring on the go</vt:lpstr>
      <vt:lpstr>Monitoring from the inside out</vt:lpstr>
      <vt:lpstr>Application Insights</vt:lpstr>
      <vt:lpstr>Sources of telemetry data</vt:lpstr>
      <vt:lpstr>Controlling data flow</vt:lpstr>
      <vt:lpstr>PowerPoint Presentation</vt:lpstr>
      <vt:lpstr>Supported platforms and languages</vt:lpstr>
      <vt:lpstr>Module review</vt:lpstr>
      <vt:lpstr>PowerPoint Presentation</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subject>Microsoft Visual Identity PowerPoint Guidelines</dc:subject>
  <dc:creator>Jordana Huchital (General Physics Corporation)</dc:creator>
  <cp:keywords>SMSGR</cp:keywords>
  <dc:description>Template: Maryfj
Formatting: Maryfj, Sakuu 
Audience Type: Internal</dc:description>
  <cp:lastModifiedBy>Steven Follis</cp:lastModifiedBy>
  <cp:revision>273</cp:revision>
  <dcterms:created xsi:type="dcterms:W3CDTF">2012-12-20T16:44:23Z</dcterms:created>
  <dcterms:modified xsi:type="dcterms:W3CDTF">2016-08-11T15:50:18Z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0x0101003899B4937E8E724BBE9E160DB51865D4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y fmtid="{D5CDD505-2E9C-101B-9397-08002B2CF9AE}" pid="18" name="IsMyDocuments">
    <vt:bool>true</vt:bool>
  </property>
  <property fmtid="{D5CDD505-2E9C-101B-9397-08002B2CF9AE}" pid="19" name="DocVizMetadataToken">
    <vt:lpwstr>600x363x1</vt:lpwstr>
  </property>
</Properties>
</file>