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34"/>
  </p:notesMasterIdLst>
  <p:handoutMasterIdLst>
    <p:handoutMasterId r:id="rId35"/>
  </p:handoutMasterIdLst>
  <p:sldIdLst>
    <p:sldId id="1309" r:id="rId6"/>
    <p:sldId id="1342" r:id="rId7"/>
    <p:sldId id="1346" r:id="rId8"/>
    <p:sldId id="1347" r:id="rId9"/>
    <p:sldId id="1348" r:id="rId10"/>
    <p:sldId id="1349" r:id="rId11"/>
    <p:sldId id="1350" r:id="rId12"/>
    <p:sldId id="1351" r:id="rId13"/>
    <p:sldId id="1362" r:id="rId14"/>
    <p:sldId id="1367" r:id="rId15"/>
    <p:sldId id="1368" r:id="rId16"/>
    <p:sldId id="1352" r:id="rId17"/>
    <p:sldId id="1359" r:id="rId18"/>
    <p:sldId id="1353" r:id="rId19"/>
    <p:sldId id="1360" r:id="rId20"/>
    <p:sldId id="1357" r:id="rId21"/>
    <p:sldId id="1366" r:id="rId22"/>
    <p:sldId id="1369" r:id="rId23"/>
    <p:sldId id="1370" r:id="rId24"/>
    <p:sldId id="1371" r:id="rId25"/>
    <p:sldId id="1363" r:id="rId26"/>
    <p:sldId id="1364" r:id="rId27"/>
    <p:sldId id="1365" r:id="rId28"/>
    <p:sldId id="1344" r:id="rId29"/>
    <p:sldId id="1345" r:id="rId30"/>
    <p:sldId id="1356" r:id="rId31"/>
    <p:sldId id="1323" r:id="rId32"/>
    <p:sldId id="1341" r:id="rId3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0C8682EF-709C-4DD2-B11B-19E2D910C2A9}">
          <p14:sldIdLst>
            <p14:sldId id="1309"/>
          </p14:sldIdLst>
        </p14:section>
        <p14:section name="White Template" id="{5B0B8DFF-57E5-4D4B-BA72-542DF84B8E2F}">
          <p14:sldIdLst>
            <p14:sldId id="1342"/>
            <p14:sldId id="1346"/>
            <p14:sldId id="1347"/>
            <p14:sldId id="1348"/>
            <p14:sldId id="1349"/>
            <p14:sldId id="1350"/>
            <p14:sldId id="1351"/>
            <p14:sldId id="1362"/>
            <p14:sldId id="1367"/>
            <p14:sldId id="1368"/>
            <p14:sldId id="1352"/>
            <p14:sldId id="1359"/>
            <p14:sldId id="1353"/>
            <p14:sldId id="1360"/>
            <p14:sldId id="1357"/>
            <p14:sldId id="1366"/>
            <p14:sldId id="1369"/>
            <p14:sldId id="1370"/>
            <p14:sldId id="1371"/>
            <p14:sldId id="1363"/>
            <p14:sldId id="1364"/>
            <p14:sldId id="1365"/>
            <p14:sldId id="1344"/>
            <p14:sldId id="1345"/>
            <p14:sldId id="1356"/>
          </p14:sldIdLst>
        </p14:section>
        <p14:section name="Color Template" id="{A073DAE3-B461-442F-A3D3-6642BD875E45}">
          <p14:sldIdLst>
            <p14:sldId id="1323"/>
            <p14:sldId id="134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676"/>
    <a:srgbClr val="FFFFFF"/>
    <a:srgbClr val="002050"/>
    <a:srgbClr val="0078D7"/>
    <a:srgbClr val="00188F"/>
    <a:srgbClr val="107C10"/>
    <a:srgbClr val="008272"/>
    <a:srgbClr val="B4009E"/>
    <a:srgbClr val="00BCF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246" autoAdjust="0"/>
  </p:normalViewPr>
  <p:slideViewPr>
    <p:cSldViewPr>
      <p:cViewPr varScale="1">
        <p:scale>
          <a:sx n="64" d="100"/>
          <a:sy n="64" d="100"/>
        </p:scale>
        <p:origin x="48" y="2058"/>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76" d="100"/>
          <a:sy n="76" d="100"/>
        </p:scale>
        <p:origin x="400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6A1327-0AC3-41A2-84AC-3AFF5758661B}" type="datetime8">
              <a:rPr lang="en-US" smtClean="0">
                <a:latin typeface="Segoe UI" pitchFamily="34" charset="0"/>
              </a:rPr>
              <a:t>6/3/2017 11:18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5A9E72A3-73C3-4EC0-976B-555052BC0BC2}" type="datetime8">
              <a:rPr lang="en-US" smtClean="0"/>
              <a:t>6/3/2017 11:17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506EF3E9-8989-41CF-8301-C50DFCD1A107}" type="datetime8">
              <a:rPr lang="en-US" smtClean="0"/>
              <a:t>6/3/2017 11:17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E3EBE4-6D16-4918-AF98-56CBD6ECB33E}" type="slidenum">
              <a:rPr lang="en-US" smtClean="0"/>
              <a:t>18</a:t>
            </a:fld>
            <a:endParaRPr lang="en-US"/>
          </a:p>
        </p:txBody>
      </p:sp>
    </p:spTree>
    <p:extLst>
      <p:ext uri="{BB962C8B-B14F-4D97-AF65-F5344CB8AC3E}">
        <p14:creationId xmlns:p14="http://schemas.microsoft.com/office/powerpoint/2010/main" val="291602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1EC68-3E3B-4EB6-9510-FC6F41262B94}"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3958501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1EC68-3E3B-4EB6-9510-FC6F41262B94}"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3380458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1EC68-3E3B-4EB6-9510-FC6F41262B94}"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342553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59D4D20F-D2F3-4A37-A728-453B5251BCF9}" type="datetime8">
              <a:rPr lang="en-US" smtClean="0"/>
              <a:t>6/3/2017 11:17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656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A6658603-66F5-4A92-AAFB-6567410CF179}" type="datetime8">
              <a:rPr lang="en-US" smtClean="0">
                <a:solidFill>
                  <a:prstClr val="black"/>
                </a:solidFill>
              </a:rPr>
              <a:t>6/3/2017 11:17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28</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92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slide is to level set the audience on the problem space. I will break down each component and how it fits into different </a:t>
            </a:r>
            <a:r>
              <a:rPr lang="en-US" baseline="0" dirty="0" err="1"/>
              <a:t>auth</a:t>
            </a:r>
            <a:r>
              <a:rPr lang="en-US" baseline="0" dirty="0"/>
              <a:t> patterns throughout the talk. Demos will show different parts of the system working together in different ways to see these components in action.</a:t>
            </a:r>
          </a:p>
          <a:p>
            <a:endParaRPr lang="en-US" baseline="0" dirty="0"/>
          </a:p>
          <a:p>
            <a:r>
              <a:rPr lang="en-US" baseline="0" dirty="0"/>
              <a:t>Assuming there is something important to protect, there are different ways to protect them based on the policies and systems. In the end, the entire model is based on trust and/or distrust of the users, systems and controls.</a:t>
            </a:r>
            <a:endParaRPr lang="en-US" dirty="0"/>
          </a:p>
        </p:txBody>
      </p:sp>
      <p:sp>
        <p:nvSpPr>
          <p:cNvPr id="4" name="Slide Number Placeholder 3"/>
          <p:cNvSpPr>
            <a:spLocks noGrp="1"/>
          </p:cNvSpPr>
          <p:nvPr>
            <p:ph type="sldNum" sz="quarter" idx="10"/>
          </p:nvPr>
        </p:nvSpPr>
        <p:spPr/>
        <p:txBody>
          <a:bodyPr/>
          <a:lstStyle/>
          <a:p>
            <a:fld id="{DBE3EBE4-6D16-4918-AF98-56CBD6ECB33E}" type="slidenum">
              <a:rPr lang="en-US" smtClean="0"/>
              <a:t>3</a:t>
            </a:fld>
            <a:endParaRPr lang="en-US"/>
          </a:p>
        </p:txBody>
      </p:sp>
    </p:spTree>
    <p:extLst>
      <p:ext uri="{BB962C8B-B14F-4D97-AF65-F5344CB8AC3E}">
        <p14:creationId xmlns:p14="http://schemas.microsoft.com/office/powerpoint/2010/main" val="1542100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 slide to show the break</a:t>
            </a:r>
            <a:r>
              <a:rPr lang="en-US" baseline="0" dirty="0"/>
              <a:t> downs of the problem space with examples of each. Different ways to manage authentication across devices and different systems. </a:t>
            </a:r>
          </a:p>
          <a:p>
            <a:endParaRPr lang="en-US" baseline="0" dirty="0"/>
          </a:p>
          <a:p>
            <a:r>
              <a:rPr lang="en-US" baseline="0" dirty="0"/>
              <a:t>This is a high level-level setting slide to set the ground rules on the different areas related to this problem. Different from the previous slide as it has concrete examples of each</a:t>
            </a:r>
            <a:endParaRPr lang="en-US" dirty="0"/>
          </a:p>
        </p:txBody>
      </p:sp>
      <p:sp>
        <p:nvSpPr>
          <p:cNvPr id="4" name="Slide Number Placeholder 3"/>
          <p:cNvSpPr>
            <a:spLocks noGrp="1"/>
          </p:cNvSpPr>
          <p:nvPr>
            <p:ph type="sldNum" sz="quarter" idx="10"/>
          </p:nvPr>
        </p:nvSpPr>
        <p:spPr/>
        <p:txBody>
          <a:bodyPr/>
          <a:lstStyle/>
          <a:p>
            <a:fld id="{DBE3EBE4-6D16-4918-AF98-56CBD6ECB33E}" type="slidenum">
              <a:rPr lang="en-US" smtClean="0"/>
              <a:t>4</a:t>
            </a:fld>
            <a:endParaRPr lang="en-US"/>
          </a:p>
        </p:txBody>
      </p:sp>
    </p:spTree>
    <p:extLst>
      <p:ext uri="{BB962C8B-B14F-4D97-AF65-F5344CB8AC3E}">
        <p14:creationId xmlns:p14="http://schemas.microsoft.com/office/powerpoint/2010/main" val="1172046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a:t>
            </a:r>
            <a:r>
              <a:rPr lang="en-US" baseline="0" dirty="0"/>
              <a:t> slide to separate the initial authentication from additional authentications, and also to introduce the concept of multiple </a:t>
            </a:r>
            <a:r>
              <a:rPr lang="en-US" baseline="0" dirty="0" err="1"/>
              <a:t>authNs</a:t>
            </a:r>
            <a:r>
              <a:rPr lang="en-US" baseline="0" dirty="0"/>
              <a:t> depending on the scenario. Introduces them to the concept of reduced </a:t>
            </a:r>
            <a:r>
              <a:rPr lang="en-US" baseline="0" dirty="0" err="1"/>
              <a:t>signon</a:t>
            </a:r>
            <a:r>
              <a:rPr lang="en-US" baseline="0" dirty="0"/>
              <a:t> instead of single sign on</a:t>
            </a:r>
            <a:endParaRPr lang="en-US" dirty="0"/>
          </a:p>
        </p:txBody>
      </p:sp>
      <p:sp>
        <p:nvSpPr>
          <p:cNvPr id="4" name="Slide Number Placeholder 3"/>
          <p:cNvSpPr>
            <a:spLocks noGrp="1"/>
          </p:cNvSpPr>
          <p:nvPr>
            <p:ph type="sldNum" sz="quarter" idx="10"/>
          </p:nvPr>
        </p:nvSpPr>
        <p:spPr/>
        <p:txBody>
          <a:bodyPr/>
          <a:lstStyle/>
          <a:p>
            <a:fld id="{DBE3EBE4-6D16-4918-AF98-56CBD6ECB33E}" type="slidenum">
              <a:rPr lang="en-US" smtClean="0"/>
              <a:t>5</a:t>
            </a:fld>
            <a:endParaRPr lang="en-US"/>
          </a:p>
        </p:txBody>
      </p:sp>
    </p:spTree>
    <p:extLst>
      <p:ext uri="{BB962C8B-B14F-4D97-AF65-F5344CB8AC3E}">
        <p14:creationId xmlns:p14="http://schemas.microsoft.com/office/powerpoint/2010/main" val="1588783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E3EBE4-6D16-4918-AF98-56CBD6ECB33E}" type="slidenum">
              <a:rPr lang="en-US" smtClean="0"/>
              <a:t>9</a:t>
            </a:fld>
            <a:endParaRPr lang="en-US"/>
          </a:p>
        </p:txBody>
      </p:sp>
    </p:spTree>
    <p:extLst>
      <p:ext uri="{BB962C8B-B14F-4D97-AF65-F5344CB8AC3E}">
        <p14:creationId xmlns:p14="http://schemas.microsoft.com/office/powerpoint/2010/main" val="35947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E3EBE4-6D16-4918-AF98-56CBD6ECB33E}" type="slidenum">
              <a:rPr lang="en-US" smtClean="0"/>
              <a:t>10</a:t>
            </a:fld>
            <a:endParaRPr lang="en-US"/>
          </a:p>
        </p:txBody>
      </p:sp>
    </p:spTree>
    <p:extLst>
      <p:ext uri="{BB962C8B-B14F-4D97-AF65-F5344CB8AC3E}">
        <p14:creationId xmlns:p14="http://schemas.microsoft.com/office/powerpoint/2010/main" val="3908786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6/4/2017 12:37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047169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E3EBE4-6D16-4918-AF98-56CBD6ECB33E}" type="slidenum">
              <a:rPr lang="en-US" smtClean="0"/>
              <a:t>12</a:t>
            </a:fld>
            <a:endParaRPr lang="en-US"/>
          </a:p>
        </p:txBody>
      </p:sp>
    </p:spTree>
    <p:extLst>
      <p:ext uri="{BB962C8B-B14F-4D97-AF65-F5344CB8AC3E}">
        <p14:creationId xmlns:p14="http://schemas.microsoft.com/office/powerpoint/2010/main" val="287034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patterns for federation</a:t>
            </a:r>
            <a:r>
              <a:rPr lang="en-US" baseline="0" dirty="0"/>
              <a:t> – Introduces the concept of a shadow account option or an application ID</a:t>
            </a:r>
            <a:endParaRPr lang="en-US" dirty="0"/>
          </a:p>
        </p:txBody>
      </p:sp>
      <p:sp>
        <p:nvSpPr>
          <p:cNvPr id="4" name="Slide Number Placeholder 3"/>
          <p:cNvSpPr>
            <a:spLocks noGrp="1"/>
          </p:cNvSpPr>
          <p:nvPr>
            <p:ph type="sldNum" sz="quarter" idx="10"/>
          </p:nvPr>
        </p:nvSpPr>
        <p:spPr/>
        <p:txBody>
          <a:bodyPr/>
          <a:lstStyle/>
          <a:p>
            <a:fld id="{DBE3EBE4-6D16-4918-AF98-56CBD6ECB33E}" type="slidenum">
              <a:rPr lang="en-US" smtClean="0"/>
              <a:t>14</a:t>
            </a:fld>
            <a:endParaRPr lang="en-US"/>
          </a:p>
        </p:txBody>
      </p:sp>
    </p:spTree>
    <p:extLst>
      <p:ext uri="{BB962C8B-B14F-4D97-AF65-F5344CB8AC3E}">
        <p14:creationId xmlns:p14="http://schemas.microsoft.com/office/powerpoint/2010/main" val="13220626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2119163"/>
            <a:ext cx="5943600" cy="3664099"/>
          </a:xfrm>
          <a:prstGeom prst="rect">
            <a:avLst/>
          </a:prstGeom>
          <a:solidFill>
            <a:srgbClr val="00205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5943600"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5943600"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200" y="6159435"/>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2119163"/>
            <a:ext cx="5943600" cy="3664099"/>
          </a:xfrm>
          <a:prstGeom prst="rect">
            <a:avLst/>
          </a:prstGeom>
          <a:solidFill>
            <a:srgbClr val="00205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5943600"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5943600"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15" name="Group 14"/>
          <p:cNvGrpSpPr>
            <a:grpSpLocks noChangeAspect="1"/>
          </p:cNvGrpSpPr>
          <p:nvPr userDrawn="1"/>
        </p:nvGrpSpPr>
        <p:grpSpPr bwMode="gray">
          <a:xfrm>
            <a:off x="457200" y="6159435"/>
            <a:ext cx="1681413" cy="360979"/>
            <a:chOff x="457200" y="1643393"/>
            <a:chExt cx="4492753" cy="964540"/>
          </a:xfrm>
        </p:grpSpPr>
        <p:pic>
          <p:nvPicPr>
            <p:cNvPr id="16" name="Picture 15"/>
            <p:cNvPicPr>
              <a:picLocks noChangeAspect="1"/>
            </p:cNvPicPr>
            <p:nvPr/>
          </p:nvPicPr>
          <p:blipFill>
            <a:blip r:embed="rId3"/>
            <a:stretch>
              <a:fillRect/>
            </a:stretch>
          </p:blipFill>
          <p:spPr bwMode="gray">
            <a:xfrm>
              <a:off x="457200" y="1643393"/>
              <a:ext cx="964540" cy="964540"/>
            </a:xfrm>
            <a:prstGeom prst="rect">
              <a:avLst/>
            </a:prstGeom>
          </p:spPr>
        </p:pic>
        <p:sp>
          <p:nvSpPr>
            <p:cNvPr id="17"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microsoft.com/office/2007/relationships/hdphoto" Target="../media/hdphoto2.wdp"/><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AuthN</a:t>
            </a:r>
            <a:r>
              <a:rPr lang="en-US" dirty="0"/>
              <a:t> and </a:t>
            </a:r>
            <a:r>
              <a:rPr lang="en-US" dirty="0" err="1"/>
              <a:t>AuthZ</a:t>
            </a:r>
            <a:r>
              <a:rPr lang="en-US" dirty="0"/>
              <a:t> patterns</a:t>
            </a:r>
          </a:p>
        </p:txBody>
      </p:sp>
      <p:sp>
        <p:nvSpPr>
          <p:cNvPr id="3" name="Text Placeholder 2"/>
          <p:cNvSpPr>
            <a:spLocks noGrp="1"/>
          </p:cNvSpPr>
          <p:nvPr>
            <p:ph type="body" sz="quarter" idx="14"/>
          </p:nvPr>
        </p:nvSpPr>
        <p:spPr>
          <a:xfrm>
            <a:off x="274638" y="3956050"/>
            <a:ext cx="5943664" cy="1828800"/>
          </a:xfrm>
        </p:spPr>
        <p:txBody>
          <a:bodyPr/>
          <a:lstStyle/>
          <a:p>
            <a:pPr lvl="0"/>
            <a:r>
              <a:rPr lang="en-US" sz="2800" dirty="0"/>
              <a:t>Tenant app installation, account linking and consent</a:t>
            </a:r>
          </a:p>
          <a:p>
            <a:pPr lvl="0"/>
            <a:endParaRPr lang="en-US" sz="1600" dirty="0">
              <a:latin typeface="Segoe UI"/>
            </a:endParaRPr>
          </a:p>
          <a:p>
            <a:pPr lvl="0"/>
            <a:r>
              <a:rPr lang="en-US" sz="1800" dirty="0">
                <a:latin typeface="Segoe UI"/>
              </a:rPr>
              <a:t>Questions: brand@microsoft.com</a:t>
            </a: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authz"/>
          <p:cNvSpPr/>
          <p:nvPr/>
        </p:nvSpPr>
        <p:spPr bwMode="auto">
          <a:xfrm>
            <a:off x="8186404" y="6238790"/>
            <a:ext cx="3806102" cy="466302"/>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Authorization</a:t>
            </a:r>
          </a:p>
        </p:txBody>
      </p:sp>
      <p:sp>
        <p:nvSpPr>
          <p:cNvPr id="44" name="authn"/>
          <p:cNvSpPr/>
          <p:nvPr/>
        </p:nvSpPr>
        <p:spPr bwMode="auto">
          <a:xfrm>
            <a:off x="354830" y="6238790"/>
            <a:ext cx="5939799" cy="466302"/>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Authentication</a:t>
            </a:r>
          </a:p>
        </p:txBody>
      </p:sp>
      <p:grpSp>
        <p:nvGrpSpPr>
          <p:cNvPr id="8" name="present"/>
          <p:cNvGrpSpPr/>
          <p:nvPr/>
        </p:nvGrpSpPr>
        <p:grpSpPr>
          <a:xfrm>
            <a:off x="354829" y="2582862"/>
            <a:ext cx="1865207" cy="3578261"/>
            <a:chOff x="347039" y="4350572"/>
            <a:chExt cx="1828800" cy="1690293"/>
          </a:xfrm>
        </p:grpSpPr>
        <p:sp>
          <p:nvSpPr>
            <p:cNvPr id="45" name="present"/>
            <p:cNvSpPr/>
            <p:nvPr/>
          </p:nvSpPr>
          <p:spPr bwMode="auto">
            <a:xfrm>
              <a:off x="430167" y="4653474"/>
              <a:ext cx="1662545" cy="794039"/>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dirty="0"/>
                <a:t>Browser</a:t>
              </a:r>
            </a:p>
          </p:txBody>
        </p:sp>
        <p:sp>
          <p:nvSpPr>
            <p:cNvPr id="50" name="present"/>
            <p:cNvSpPr/>
            <p:nvPr/>
          </p:nvSpPr>
          <p:spPr bwMode="auto">
            <a:xfrm>
              <a:off x="347039" y="4350572"/>
              <a:ext cx="1828800" cy="1690293"/>
            </a:xfrm>
            <a:prstGeom prst="rect">
              <a:avLst/>
            </a:prstGeom>
            <a:no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dirty="0">
                  <a:solidFill>
                    <a:schemeClr val="tx2"/>
                  </a:solidFill>
                </a:rPr>
                <a:t>Presentation</a:t>
              </a:r>
            </a:p>
          </p:txBody>
        </p:sp>
      </p:grpSp>
      <p:grpSp>
        <p:nvGrpSpPr>
          <p:cNvPr id="9" name="creds"/>
          <p:cNvGrpSpPr/>
          <p:nvPr/>
        </p:nvGrpSpPr>
        <p:grpSpPr>
          <a:xfrm>
            <a:off x="2392125" y="2582862"/>
            <a:ext cx="1865207" cy="3578261"/>
            <a:chOff x="2344569" y="4350572"/>
            <a:chExt cx="1828800" cy="1690293"/>
          </a:xfrm>
        </p:grpSpPr>
        <p:sp>
          <p:nvSpPr>
            <p:cNvPr id="46" name="present"/>
            <p:cNvSpPr/>
            <p:nvPr/>
          </p:nvSpPr>
          <p:spPr bwMode="auto">
            <a:xfrm>
              <a:off x="2438368" y="4653474"/>
              <a:ext cx="1662545" cy="794039"/>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dirty="0"/>
                <a:t>User Id + Password</a:t>
              </a:r>
            </a:p>
          </p:txBody>
        </p:sp>
        <p:sp>
          <p:nvSpPr>
            <p:cNvPr id="51" name="creds"/>
            <p:cNvSpPr/>
            <p:nvPr/>
          </p:nvSpPr>
          <p:spPr bwMode="auto">
            <a:xfrm>
              <a:off x="2344569" y="4350572"/>
              <a:ext cx="1828800" cy="1690293"/>
            </a:xfrm>
            <a:prstGeom prst="rect">
              <a:avLst/>
            </a:prstGeom>
            <a:no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dirty="0">
                  <a:solidFill>
                    <a:schemeClr val="tx2"/>
                  </a:solidFill>
                </a:rPr>
                <a:t>Credentials</a:t>
              </a:r>
            </a:p>
          </p:txBody>
        </p:sp>
      </p:grpSp>
      <p:grpSp>
        <p:nvGrpSpPr>
          <p:cNvPr id="10" name="validate"/>
          <p:cNvGrpSpPr/>
          <p:nvPr/>
        </p:nvGrpSpPr>
        <p:grpSpPr>
          <a:xfrm>
            <a:off x="4429421" y="2582862"/>
            <a:ext cx="1865207" cy="3578261"/>
            <a:chOff x="4342100" y="4350572"/>
            <a:chExt cx="1828800" cy="1690293"/>
          </a:xfrm>
        </p:grpSpPr>
        <p:sp>
          <p:nvSpPr>
            <p:cNvPr id="47" name="present"/>
            <p:cNvSpPr/>
            <p:nvPr/>
          </p:nvSpPr>
          <p:spPr bwMode="auto">
            <a:xfrm>
              <a:off x="4425228" y="4653474"/>
              <a:ext cx="1662545" cy="794039"/>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dirty="0"/>
                <a:t>User Id + Password</a:t>
              </a:r>
            </a:p>
          </p:txBody>
        </p:sp>
        <p:sp>
          <p:nvSpPr>
            <p:cNvPr id="52" name="validation"/>
            <p:cNvSpPr/>
            <p:nvPr/>
          </p:nvSpPr>
          <p:spPr bwMode="auto">
            <a:xfrm>
              <a:off x="4342100" y="4350572"/>
              <a:ext cx="1828800" cy="1690293"/>
            </a:xfrm>
            <a:prstGeom prst="rect">
              <a:avLst/>
            </a:prstGeom>
            <a:no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sz="1836" dirty="0">
                  <a:solidFill>
                    <a:schemeClr val="tx2"/>
                  </a:solidFill>
                </a:rPr>
                <a:t>Validation</a:t>
              </a:r>
            </a:p>
          </p:txBody>
        </p:sp>
      </p:grpSp>
      <p:grpSp>
        <p:nvGrpSpPr>
          <p:cNvPr id="11" name="assume"/>
          <p:cNvGrpSpPr/>
          <p:nvPr/>
        </p:nvGrpSpPr>
        <p:grpSpPr>
          <a:xfrm>
            <a:off x="8186403" y="2582862"/>
            <a:ext cx="1865207" cy="3578261"/>
            <a:chOff x="8025750" y="4350572"/>
            <a:chExt cx="1828800" cy="1690293"/>
          </a:xfrm>
        </p:grpSpPr>
        <p:sp>
          <p:nvSpPr>
            <p:cNvPr id="48" name="present"/>
            <p:cNvSpPr/>
            <p:nvPr/>
          </p:nvSpPr>
          <p:spPr bwMode="auto">
            <a:xfrm>
              <a:off x="8109080" y="4653474"/>
              <a:ext cx="1666589" cy="794039"/>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dirty="0"/>
                <a:t>ALL CALLS ARE VALID</a:t>
              </a:r>
            </a:p>
          </p:txBody>
        </p:sp>
        <p:sp>
          <p:nvSpPr>
            <p:cNvPr id="53" name="assume"/>
            <p:cNvSpPr/>
            <p:nvPr/>
          </p:nvSpPr>
          <p:spPr bwMode="auto">
            <a:xfrm>
              <a:off x="8025750" y="4350572"/>
              <a:ext cx="1828800" cy="1690293"/>
            </a:xfrm>
            <a:prstGeom prst="rect">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dirty="0">
                  <a:solidFill>
                    <a:schemeClr val="tx2"/>
                  </a:solidFill>
                </a:rPr>
                <a:t>Assumptions</a:t>
              </a:r>
            </a:p>
          </p:txBody>
        </p:sp>
      </p:grpSp>
      <p:grpSp>
        <p:nvGrpSpPr>
          <p:cNvPr id="12" name="access"/>
          <p:cNvGrpSpPr/>
          <p:nvPr/>
        </p:nvGrpSpPr>
        <p:grpSpPr>
          <a:xfrm>
            <a:off x="10118346" y="2582862"/>
            <a:ext cx="1865207" cy="3578261"/>
            <a:chOff x="9919984" y="4350572"/>
            <a:chExt cx="1828800" cy="1690293"/>
          </a:xfrm>
        </p:grpSpPr>
        <p:sp>
          <p:nvSpPr>
            <p:cNvPr id="49" name="present"/>
            <p:cNvSpPr/>
            <p:nvPr/>
          </p:nvSpPr>
          <p:spPr bwMode="auto">
            <a:xfrm>
              <a:off x="10003112" y="4653474"/>
              <a:ext cx="1662545" cy="794039"/>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dirty="0"/>
                <a:t>Get data </a:t>
              </a:r>
            </a:p>
            <a:p>
              <a:pPr algn="ctr" defTabSz="950953" fontAlgn="base">
                <a:spcBef>
                  <a:spcPct val="0"/>
                </a:spcBef>
                <a:spcAft>
                  <a:spcPct val="0"/>
                </a:spcAft>
              </a:pPr>
              <a:r>
                <a:rPr lang="en-US" dirty="0"/>
                <a:t>as user</a:t>
              </a:r>
            </a:p>
          </p:txBody>
        </p:sp>
        <p:sp>
          <p:nvSpPr>
            <p:cNvPr id="54" name="access"/>
            <p:cNvSpPr/>
            <p:nvPr/>
          </p:nvSpPr>
          <p:spPr bwMode="auto">
            <a:xfrm>
              <a:off x="9919984" y="4350572"/>
              <a:ext cx="1828800" cy="1690293"/>
            </a:xfrm>
            <a:prstGeom prst="rect">
              <a:avLst/>
            </a:prstGeom>
            <a:no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dirty="0">
                  <a:solidFill>
                    <a:schemeClr val="tx2"/>
                  </a:solidFill>
                </a:rPr>
                <a:t>Access control</a:t>
              </a:r>
            </a:p>
          </p:txBody>
        </p:sp>
      </p:grpSp>
      <p:sp>
        <p:nvSpPr>
          <p:cNvPr id="4" name="Title 3"/>
          <p:cNvSpPr>
            <a:spLocks noGrp="1"/>
          </p:cNvSpPr>
          <p:nvPr>
            <p:ph type="title"/>
          </p:nvPr>
        </p:nvSpPr>
        <p:spPr/>
        <p:txBody>
          <a:bodyPr>
            <a:normAutofit/>
          </a:bodyPr>
          <a:lstStyle/>
          <a:p>
            <a:r>
              <a:rPr lang="en-US" dirty="0"/>
              <a:t>Specific Sign In-Local Account</a:t>
            </a:r>
          </a:p>
        </p:txBody>
      </p:sp>
      <p:sp>
        <p:nvSpPr>
          <p:cNvPr id="38" name="authninfo"/>
          <p:cNvSpPr/>
          <p:nvPr/>
        </p:nvSpPr>
        <p:spPr bwMode="auto">
          <a:xfrm>
            <a:off x="6368941" y="2524227"/>
            <a:ext cx="1732682" cy="4180866"/>
          </a:xfrm>
          <a:prstGeom prst="homePlat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3260" tIns="47565" rIns="93260" bIns="47565" numCol="1" rtlCol="0" anchor="ctr" anchorCtr="0" compatLnSpc="1">
            <a:prstTxWarp prst="textNoShape">
              <a:avLst/>
            </a:prstTxWarp>
          </a:bodyPr>
          <a:lstStyle/>
          <a:p>
            <a:pPr algn="ctr" defTabSz="950953" fontAlgn="base">
              <a:spcBef>
                <a:spcPct val="0"/>
              </a:spcBef>
              <a:spcAft>
                <a:spcPct val="0"/>
              </a:spcAft>
            </a:pPr>
            <a:r>
              <a:rPr lang="en-US" sz="2040" dirty="0"/>
              <a:t>Auth context passed via HTTP post, </a:t>
            </a:r>
            <a:r>
              <a:rPr lang="en-US" sz="2040" dirty="0" err="1"/>
              <a:t>url</a:t>
            </a:r>
            <a:r>
              <a:rPr lang="en-US" sz="2040" dirty="0"/>
              <a:t>, cookies</a:t>
            </a:r>
          </a:p>
        </p:txBody>
      </p:sp>
      <p:sp>
        <p:nvSpPr>
          <p:cNvPr id="39" name="present"/>
          <p:cNvSpPr/>
          <p:nvPr/>
        </p:nvSpPr>
        <p:spPr bwMode="auto">
          <a:xfrm>
            <a:off x="354830" y="5694820"/>
            <a:ext cx="1865206" cy="466302"/>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Presentation</a:t>
            </a:r>
          </a:p>
        </p:txBody>
      </p:sp>
      <p:sp>
        <p:nvSpPr>
          <p:cNvPr id="40" name="creds"/>
          <p:cNvSpPr/>
          <p:nvPr/>
        </p:nvSpPr>
        <p:spPr bwMode="auto">
          <a:xfrm>
            <a:off x="2392125" y="5694821"/>
            <a:ext cx="1865206" cy="46630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Credentials</a:t>
            </a:r>
          </a:p>
        </p:txBody>
      </p:sp>
      <p:sp>
        <p:nvSpPr>
          <p:cNvPr id="41" name="validation"/>
          <p:cNvSpPr/>
          <p:nvPr/>
        </p:nvSpPr>
        <p:spPr bwMode="auto">
          <a:xfrm>
            <a:off x="4429422" y="5694821"/>
            <a:ext cx="1865206" cy="46630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Validation</a:t>
            </a:r>
          </a:p>
        </p:txBody>
      </p:sp>
      <p:sp>
        <p:nvSpPr>
          <p:cNvPr id="43" name="assume"/>
          <p:cNvSpPr/>
          <p:nvPr/>
        </p:nvSpPr>
        <p:spPr bwMode="auto">
          <a:xfrm>
            <a:off x="8190941" y="5694821"/>
            <a:ext cx="1865206" cy="466302"/>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Assumptions</a:t>
            </a:r>
          </a:p>
        </p:txBody>
      </p:sp>
      <p:sp>
        <p:nvSpPr>
          <p:cNvPr id="55" name="access"/>
          <p:cNvSpPr/>
          <p:nvPr/>
        </p:nvSpPr>
        <p:spPr bwMode="auto">
          <a:xfrm>
            <a:off x="10130459" y="5694821"/>
            <a:ext cx="1865206" cy="466302"/>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Access Control</a:t>
            </a:r>
          </a:p>
        </p:txBody>
      </p:sp>
      <p:sp>
        <p:nvSpPr>
          <p:cNvPr id="56" name="Right Brace 55"/>
          <p:cNvSpPr/>
          <p:nvPr/>
        </p:nvSpPr>
        <p:spPr bwMode="auto">
          <a:xfrm rot="16200000">
            <a:off x="9776833" y="311246"/>
            <a:ext cx="668194" cy="3797151"/>
          </a:xfrm>
          <a:prstGeom prst="rightBrace">
            <a:avLst/>
          </a:prstGeom>
          <a:noFill/>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sp>
        <p:nvSpPr>
          <p:cNvPr id="57" name="Rectangle 56"/>
          <p:cNvSpPr/>
          <p:nvPr/>
        </p:nvSpPr>
        <p:spPr>
          <a:xfrm>
            <a:off x="8724077" y="1516062"/>
            <a:ext cx="2730755" cy="343492"/>
          </a:xfrm>
          <a:prstGeom prst="rect">
            <a:avLst/>
          </a:prstGeom>
          <a:ln w="38100"/>
        </p:spPr>
        <p:style>
          <a:lnRef idx="1">
            <a:schemeClr val="dk1"/>
          </a:lnRef>
          <a:fillRef idx="2">
            <a:schemeClr val="dk1"/>
          </a:fillRef>
          <a:effectRef idx="1">
            <a:schemeClr val="dk1"/>
          </a:effectRef>
          <a:fontRef idx="minor">
            <a:schemeClr val="dk1"/>
          </a:fontRef>
        </p:style>
        <p:txBody>
          <a:bodyPr wrap="square">
            <a:spAutoFit/>
          </a:bodyPr>
          <a:lstStyle/>
          <a:p>
            <a:pPr algn="ctr" defTabSz="950953" fontAlgn="base">
              <a:spcBef>
                <a:spcPct val="0"/>
              </a:spcBef>
              <a:spcAft>
                <a:spcPct val="0"/>
              </a:spcAft>
            </a:pPr>
            <a:r>
              <a:rPr lang="en-US" sz="1632" dirty="0"/>
              <a:t>Application identity </a:t>
            </a:r>
          </a:p>
        </p:txBody>
      </p:sp>
      <p:sp>
        <p:nvSpPr>
          <p:cNvPr id="58" name="Right Brace 57"/>
          <p:cNvSpPr/>
          <p:nvPr/>
        </p:nvSpPr>
        <p:spPr bwMode="auto">
          <a:xfrm rot="16200000">
            <a:off x="2991277" y="-736771"/>
            <a:ext cx="668194" cy="5938512"/>
          </a:xfrm>
          <a:prstGeom prst="rightBrace">
            <a:avLst/>
          </a:prstGeom>
          <a:noFill/>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sp>
        <p:nvSpPr>
          <p:cNvPr id="59" name="Rectangle 58"/>
          <p:cNvSpPr/>
          <p:nvPr/>
        </p:nvSpPr>
        <p:spPr>
          <a:xfrm>
            <a:off x="1959350" y="1516062"/>
            <a:ext cx="2730755" cy="343492"/>
          </a:xfrm>
          <a:prstGeom prst="rect">
            <a:avLst/>
          </a:prstGeom>
          <a:ln w="38100"/>
        </p:spPr>
        <p:style>
          <a:lnRef idx="1">
            <a:schemeClr val="dk1"/>
          </a:lnRef>
          <a:fillRef idx="2">
            <a:schemeClr val="dk1"/>
          </a:fillRef>
          <a:effectRef idx="1">
            <a:schemeClr val="dk1"/>
          </a:effectRef>
          <a:fontRef idx="minor">
            <a:schemeClr val="dk1"/>
          </a:fontRef>
        </p:style>
        <p:txBody>
          <a:bodyPr wrap="square">
            <a:spAutoFit/>
          </a:bodyPr>
          <a:lstStyle/>
          <a:p>
            <a:pPr algn="ctr" defTabSz="950953" fontAlgn="base">
              <a:spcBef>
                <a:spcPct val="0"/>
              </a:spcBef>
              <a:spcAft>
                <a:spcPct val="0"/>
              </a:spcAft>
            </a:pPr>
            <a:r>
              <a:rPr lang="en-US" sz="1632" dirty="0"/>
              <a:t>Actual user identity</a:t>
            </a:r>
          </a:p>
        </p:txBody>
      </p:sp>
    </p:spTree>
    <p:extLst>
      <p:ext uri="{BB962C8B-B14F-4D97-AF65-F5344CB8AC3E}">
        <p14:creationId xmlns:p14="http://schemas.microsoft.com/office/powerpoint/2010/main" val="42113475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 Local Sign In and Personal Data Access</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9332990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authz"/>
          <p:cNvSpPr/>
          <p:nvPr/>
        </p:nvSpPr>
        <p:spPr bwMode="auto">
          <a:xfrm>
            <a:off x="8186404" y="6238790"/>
            <a:ext cx="3806102" cy="466302"/>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Authorization</a:t>
            </a:r>
          </a:p>
        </p:txBody>
      </p:sp>
      <p:sp>
        <p:nvSpPr>
          <p:cNvPr id="44" name="authn"/>
          <p:cNvSpPr/>
          <p:nvPr/>
        </p:nvSpPr>
        <p:spPr bwMode="auto">
          <a:xfrm>
            <a:off x="354830" y="6238790"/>
            <a:ext cx="5939799" cy="466302"/>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Authentication</a:t>
            </a:r>
          </a:p>
        </p:txBody>
      </p:sp>
      <p:grpSp>
        <p:nvGrpSpPr>
          <p:cNvPr id="8" name="present"/>
          <p:cNvGrpSpPr/>
          <p:nvPr/>
        </p:nvGrpSpPr>
        <p:grpSpPr>
          <a:xfrm>
            <a:off x="354829" y="2582862"/>
            <a:ext cx="1865207" cy="3578261"/>
            <a:chOff x="347039" y="4350572"/>
            <a:chExt cx="1828800" cy="1690293"/>
          </a:xfrm>
        </p:grpSpPr>
        <p:sp>
          <p:nvSpPr>
            <p:cNvPr id="45" name="present"/>
            <p:cNvSpPr/>
            <p:nvPr/>
          </p:nvSpPr>
          <p:spPr bwMode="auto">
            <a:xfrm>
              <a:off x="430167" y="4653474"/>
              <a:ext cx="1662545" cy="794039"/>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dirty="0"/>
                <a:t>Browser</a:t>
              </a:r>
            </a:p>
          </p:txBody>
        </p:sp>
        <p:sp>
          <p:nvSpPr>
            <p:cNvPr id="50" name="present"/>
            <p:cNvSpPr/>
            <p:nvPr/>
          </p:nvSpPr>
          <p:spPr bwMode="auto">
            <a:xfrm>
              <a:off x="347039" y="4350572"/>
              <a:ext cx="1828800" cy="1690293"/>
            </a:xfrm>
            <a:prstGeom prst="rect">
              <a:avLst/>
            </a:prstGeom>
            <a:no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dirty="0">
                  <a:solidFill>
                    <a:schemeClr val="tx2"/>
                  </a:solidFill>
                </a:rPr>
                <a:t>Presentation</a:t>
              </a:r>
            </a:p>
          </p:txBody>
        </p:sp>
      </p:grpSp>
      <p:grpSp>
        <p:nvGrpSpPr>
          <p:cNvPr id="9" name="creds"/>
          <p:cNvGrpSpPr/>
          <p:nvPr/>
        </p:nvGrpSpPr>
        <p:grpSpPr>
          <a:xfrm>
            <a:off x="2392125" y="2582862"/>
            <a:ext cx="1865207" cy="3578261"/>
            <a:chOff x="2344569" y="4350572"/>
            <a:chExt cx="1828800" cy="1690293"/>
          </a:xfrm>
        </p:grpSpPr>
        <p:sp>
          <p:nvSpPr>
            <p:cNvPr id="46" name="present"/>
            <p:cNvSpPr/>
            <p:nvPr/>
          </p:nvSpPr>
          <p:spPr bwMode="auto">
            <a:xfrm>
              <a:off x="2438368" y="4653474"/>
              <a:ext cx="1662545" cy="794039"/>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dirty="0"/>
                <a:t>N/A</a:t>
              </a:r>
            </a:p>
          </p:txBody>
        </p:sp>
        <p:sp>
          <p:nvSpPr>
            <p:cNvPr id="51" name="creds"/>
            <p:cNvSpPr/>
            <p:nvPr/>
          </p:nvSpPr>
          <p:spPr bwMode="auto">
            <a:xfrm>
              <a:off x="2344569" y="4350572"/>
              <a:ext cx="1828800" cy="1690293"/>
            </a:xfrm>
            <a:prstGeom prst="rect">
              <a:avLst/>
            </a:prstGeom>
            <a:no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dirty="0">
                  <a:solidFill>
                    <a:schemeClr val="tx2"/>
                  </a:solidFill>
                </a:rPr>
                <a:t>Credentials</a:t>
              </a:r>
            </a:p>
          </p:txBody>
        </p:sp>
      </p:grpSp>
      <p:grpSp>
        <p:nvGrpSpPr>
          <p:cNvPr id="10" name="validate"/>
          <p:cNvGrpSpPr/>
          <p:nvPr/>
        </p:nvGrpSpPr>
        <p:grpSpPr>
          <a:xfrm>
            <a:off x="4429421" y="2582862"/>
            <a:ext cx="1865207" cy="3578261"/>
            <a:chOff x="4342100" y="4350572"/>
            <a:chExt cx="1828800" cy="1690293"/>
          </a:xfrm>
        </p:grpSpPr>
        <p:sp>
          <p:nvSpPr>
            <p:cNvPr id="47" name="present"/>
            <p:cNvSpPr/>
            <p:nvPr/>
          </p:nvSpPr>
          <p:spPr bwMode="auto">
            <a:xfrm>
              <a:off x="4425228" y="4653474"/>
              <a:ext cx="1662545" cy="794039"/>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dirty="0"/>
                <a:t>N/A</a:t>
              </a:r>
            </a:p>
          </p:txBody>
        </p:sp>
        <p:sp>
          <p:nvSpPr>
            <p:cNvPr id="52" name="validation"/>
            <p:cNvSpPr/>
            <p:nvPr/>
          </p:nvSpPr>
          <p:spPr bwMode="auto">
            <a:xfrm>
              <a:off x="4342100" y="4350572"/>
              <a:ext cx="1828800" cy="1690293"/>
            </a:xfrm>
            <a:prstGeom prst="rect">
              <a:avLst/>
            </a:prstGeom>
            <a:no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sz="1836" dirty="0">
                  <a:solidFill>
                    <a:schemeClr val="tx2"/>
                  </a:solidFill>
                </a:rPr>
                <a:t>Validation</a:t>
              </a:r>
            </a:p>
          </p:txBody>
        </p:sp>
      </p:grpSp>
      <p:grpSp>
        <p:nvGrpSpPr>
          <p:cNvPr id="11" name="assume"/>
          <p:cNvGrpSpPr/>
          <p:nvPr/>
        </p:nvGrpSpPr>
        <p:grpSpPr>
          <a:xfrm>
            <a:off x="8186403" y="2582862"/>
            <a:ext cx="1865207" cy="3578261"/>
            <a:chOff x="8025750" y="4350572"/>
            <a:chExt cx="1828800" cy="1690293"/>
          </a:xfrm>
        </p:grpSpPr>
        <p:sp>
          <p:nvSpPr>
            <p:cNvPr id="48" name="present"/>
            <p:cNvSpPr/>
            <p:nvPr/>
          </p:nvSpPr>
          <p:spPr bwMode="auto">
            <a:xfrm>
              <a:off x="8109080" y="4653474"/>
              <a:ext cx="1666589" cy="794039"/>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dirty="0"/>
                <a:t>ALL CALLS ARE VALID</a:t>
              </a:r>
            </a:p>
          </p:txBody>
        </p:sp>
        <p:sp>
          <p:nvSpPr>
            <p:cNvPr id="53" name="assume"/>
            <p:cNvSpPr/>
            <p:nvPr/>
          </p:nvSpPr>
          <p:spPr bwMode="auto">
            <a:xfrm>
              <a:off x="8025750" y="4350572"/>
              <a:ext cx="1828800" cy="1690293"/>
            </a:xfrm>
            <a:prstGeom prst="rect">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dirty="0">
                  <a:solidFill>
                    <a:schemeClr val="tx2"/>
                  </a:solidFill>
                </a:rPr>
                <a:t>Assumptions</a:t>
              </a:r>
            </a:p>
          </p:txBody>
        </p:sp>
      </p:grpSp>
      <p:grpSp>
        <p:nvGrpSpPr>
          <p:cNvPr id="12" name="access"/>
          <p:cNvGrpSpPr/>
          <p:nvPr/>
        </p:nvGrpSpPr>
        <p:grpSpPr>
          <a:xfrm>
            <a:off x="10118346" y="2582862"/>
            <a:ext cx="1865207" cy="3578261"/>
            <a:chOff x="9919984" y="4350572"/>
            <a:chExt cx="1828800" cy="1690293"/>
          </a:xfrm>
        </p:grpSpPr>
        <p:sp>
          <p:nvSpPr>
            <p:cNvPr id="49" name="present"/>
            <p:cNvSpPr/>
            <p:nvPr/>
          </p:nvSpPr>
          <p:spPr bwMode="auto">
            <a:xfrm>
              <a:off x="10003112" y="4653474"/>
              <a:ext cx="1662545" cy="794039"/>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dirty="0"/>
                <a:t>Get data </a:t>
              </a:r>
            </a:p>
            <a:p>
              <a:pPr algn="ctr" defTabSz="950953" fontAlgn="base">
                <a:spcBef>
                  <a:spcPct val="0"/>
                </a:spcBef>
                <a:spcAft>
                  <a:spcPct val="0"/>
                </a:spcAft>
              </a:pPr>
              <a:r>
                <a:rPr lang="en-US" dirty="0"/>
                <a:t>“on behalf of”</a:t>
              </a:r>
            </a:p>
          </p:txBody>
        </p:sp>
        <p:sp>
          <p:nvSpPr>
            <p:cNvPr id="54" name="access"/>
            <p:cNvSpPr/>
            <p:nvPr/>
          </p:nvSpPr>
          <p:spPr bwMode="auto">
            <a:xfrm>
              <a:off x="9919984" y="4350572"/>
              <a:ext cx="1828800" cy="1690293"/>
            </a:xfrm>
            <a:prstGeom prst="rect">
              <a:avLst/>
            </a:prstGeom>
            <a:no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dirty="0">
                  <a:solidFill>
                    <a:schemeClr val="tx2"/>
                  </a:solidFill>
                </a:rPr>
                <a:t>Access control</a:t>
              </a:r>
            </a:p>
          </p:txBody>
        </p:sp>
      </p:grpSp>
      <p:sp>
        <p:nvSpPr>
          <p:cNvPr id="4" name="Title 3"/>
          <p:cNvSpPr>
            <a:spLocks noGrp="1"/>
          </p:cNvSpPr>
          <p:nvPr>
            <p:ph type="title"/>
          </p:nvPr>
        </p:nvSpPr>
        <p:spPr/>
        <p:txBody>
          <a:bodyPr>
            <a:normAutofit fontScale="90000"/>
          </a:bodyPr>
          <a:lstStyle/>
          <a:p>
            <a:r>
              <a:rPr lang="en-US" dirty="0"/>
              <a:t>Anonymous (</a:t>
            </a:r>
            <a:r>
              <a:rPr lang="en-US" dirty="0" err="1"/>
              <a:t>AuthN</a:t>
            </a:r>
            <a:r>
              <a:rPr lang="en-US" dirty="0"/>
              <a:t>) + Trusted Subsystem (</a:t>
            </a:r>
            <a:r>
              <a:rPr lang="en-US" dirty="0" err="1"/>
              <a:t>AuthZ</a:t>
            </a:r>
            <a:r>
              <a:rPr lang="en-US" dirty="0"/>
              <a:t>)</a:t>
            </a:r>
          </a:p>
        </p:txBody>
      </p:sp>
      <p:sp>
        <p:nvSpPr>
          <p:cNvPr id="38" name="authninfo"/>
          <p:cNvSpPr/>
          <p:nvPr/>
        </p:nvSpPr>
        <p:spPr bwMode="auto">
          <a:xfrm>
            <a:off x="6368941" y="2524227"/>
            <a:ext cx="1732682" cy="4180866"/>
          </a:xfrm>
          <a:prstGeom prst="homePlat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3260" tIns="47565" rIns="93260" bIns="47565" numCol="1" rtlCol="0" anchor="ctr" anchorCtr="0" compatLnSpc="1">
            <a:prstTxWarp prst="textNoShape">
              <a:avLst/>
            </a:prstTxWarp>
          </a:bodyPr>
          <a:lstStyle/>
          <a:p>
            <a:pPr algn="ctr" defTabSz="950953" fontAlgn="base">
              <a:spcBef>
                <a:spcPct val="0"/>
              </a:spcBef>
              <a:spcAft>
                <a:spcPct val="0"/>
              </a:spcAft>
            </a:pPr>
            <a:r>
              <a:rPr lang="en-US" sz="2040" dirty="0"/>
              <a:t>Auth context passed via HTTP post, </a:t>
            </a:r>
            <a:r>
              <a:rPr lang="en-US" sz="2040" dirty="0" err="1"/>
              <a:t>url</a:t>
            </a:r>
            <a:r>
              <a:rPr lang="en-US" sz="2040" dirty="0"/>
              <a:t>, cookies</a:t>
            </a:r>
          </a:p>
        </p:txBody>
      </p:sp>
      <p:sp>
        <p:nvSpPr>
          <p:cNvPr id="39" name="present"/>
          <p:cNvSpPr/>
          <p:nvPr/>
        </p:nvSpPr>
        <p:spPr bwMode="auto">
          <a:xfrm>
            <a:off x="354830" y="5694820"/>
            <a:ext cx="1865206" cy="466302"/>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Presentation</a:t>
            </a:r>
          </a:p>
        </p:txBody>
      </p:sp>
      <p:sp>
        <p:nvSpPr>
          <p:cNvPr id="40" name="creds"/>
          <p:cNvSpPr/>
          <p:nvPr/>
        </p:nvSpPr>
        <p:spPr bwMode="auto">
          <a:xfrm>
            <a:off x="2392125" y="5694821"/>
            <a:ext cx="1865206" cy="46630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Credentials</a:t>
            </a:r>
          </a:p>
        </p:txBody>
      </p:sp>
      <p:sp>
        <p:nvSpPr>
          <p:cNvPr id="41" name="validation"/>
          <p:cNvSpPr/>
          <p:nvPr/>
        </p:nvSpPr>
        <p:spPr bwMode="auto">
          <a:xfrm>
            <a:off x="4429422" y="5694821"/>
            <a:ext cx="1865206" cy="46630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Validation</a:t>
            </a:r>
          </a:p>
        </p:txBody>
      </p:sp>
      <p:sp>
        <p:nvSpPr>
          <p:cNvPr id="43" name="assume"/>
          <p:cNvSpPr/>
          <p:nvPr/>
        </p:nvSpPr>
        <p:spPr bwMode="auto">
          <a:xfrm>
            <a:off x="8190941" y="5694821"/>
            <a:ext cx="1865206" cy="466302"/>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Assumptions</a:t>
            </a:r>
          </a:p>
        </p:txBody>
      </p:sp>
      <p:sp>
        <p:nvSpPr>
          <p:cNvPr id="55" name="access"/>
          <p:cNvSpPr/>
          <p:nvPr/>
        </p:nvSpPr>
        <p:spPr bwMode="auto">
          <a:xfrm>
            <a:off x="10130459" y="5694821"/>
            <a:ext cx="1865206" cy="466302"/>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Access Control</a:t>
            </a:r>
          </a:p>
        </p:txBody>
      </p:sp>
      <p:sp>
        <p:nvSpPr>
          <p:cNvPr id="56" name="Right Brace 55"/>
          <p:cNvSpPr/>
          <p:nvPr/>
        </p:nvSpPr>
        <p:spPr bwMode="auto">
          <a:xfrm rot="16200000">
            <a:off x="9776833" y="311246"/>
            <a:ext cx="668194" cy="3797151"/>
          </a:xfrm>
          <a:prstGeom prst="rightBrace">
            <a:avLst/>
          </a:prstGeom>
          <a:noFill/>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sp>
        <p:nvSpPr>
          <p:cNvPr id="57" name="Rectangle 56"/>
          <p:cNvSpPr/>
          <p:nvPr/>
        </p:nvSpPr>
        <p:spPr>
          <a:xfrm>
            <a:off x="8724077" y="1516062"/>
            <a:ext cx="2730755" cy="343492"/>
          </a:xfrm>
          <a:prstGeom prst="rect">
            <a:avLst/>
          </a:prstGeom>
          <a:ln w="38100"/>
        </p:spPr>
        <p:style>
          <a:lnRef idx="1">
            <a:schemeClr val="dk1"/>
          </a:lnRef>
          <a:fillRef idx="2">
            <a:schemeClr val="dk1"/>
          </a:fillRef>
          <a:effectRef idx="1">
            <a:schemeClr val="dk1"/>
          </a:effectRef>
          <a:fontRef idx="minor">
            <a:schemeClr val="dk1"/>
          </a:fontRef>
        </p:style>
        <p:txBody>
          <a:bodyPr wrap="square">
            <a:spAutoFit/>
          </a:bodyPr>
          <a:lstStyle/>
          <a:p>
            <a:pPr algn="ctr" defTabSz="950953" fontAlgn="base">
              <a:spcBef>
                <a:spcPct val="0"/>
              </a:spcBef>
              <a:spcAft>
                <a:spcPct val="0"/>
              </a:spcAft>
            </a:pPr>
            <a:r>
              <a:rPr lang="en-US" sz="1632" dirty="0"/>
              <a:t>Application identity </a:t>
            </a:r>
          </a:p>
        </p:txBody>
      </p:sp>
      <p:sp>
        <p:nvSpPr>
          <p:cNvPr id="58" name="Right Brace 57"/>
          <p:cNvSpPr/>
          <p:nvPr/>
        </p:nvSpPr>
        <p:spPr bwMode="auto">
          <a:xfrm rot="16200000">
            <a:off x="2991277" y="-736771"/>
            <a:ext cx="668194" cy="5938512"/>
          </a:xfrm>
          <a:prstGeom prst="rightBrace">
            <a:avLst/>
          </a:prstGeom>
          <a:noFill/>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sp>
        <p:nvSpPr>
          <p:cNvPr id="59" name="Rectangle 58"/>
          <p:cNvSpPr/>
          <p:nvPr/>
        </p:nvSpPr>
        <p:spPr>
          <a:xfrm>
            <a:off x="1959350" y="1516062"/>
            <a:ext cx="2730755" cy="343492"/>
          </a:xfrm>
          <a:prstGeom prst="rect">
            <a:avLst/>
          </a:prstGeom>
          <a:ln w="38100"/>
        </p:spPr>
        <p:style>
          <a:lnRef idx="1">
            <a:schemeClr val="dk1"/>
          </a:lnRef>
          <a:fillRef idx="2">
            <a:schemeClr val="dk1"/>
          </a:fillRef>
          <a:effectRef idx="1">
            <a:schemeClr val="dk1"/>
          </a:effectRef>
          <a:fontRef idx="minor">
            <a:schemeClr val="dk1"/>
          </a:fontRef>
        </p:style>
        <p:txBody>
          <a:bodyPr wrap="square">
            <a:spAutoFit/>
          </a:bodyPr>
          <a:lstStyle/>
          <a:p>
            <a:pPr algn="ctr" defTabSz="950953" fontAlgn="base">
              <a:spcBef>
                <a:spcPct val="0"/>
              </a:spcBef>
              <a:spcAft>
                <a:spcPct val="0"/>
              </a:spcAft>
            </a:pPr>
            <a:r>
              <a:rPr lang="en-US" sz="1632" dirty="0"/>
              <a:t>Actual user identity</a:t>
            </a:r>
          </a:p>
        </p:txBody>
      </p:sp>
    </p:spTree>
    <p:extLst>
      <p:ext uri="{BB962C8B-B14F-4D97-AF65-F5344CB8AC3E}">
        <p14:creationId xmlns:p14="http://schemas.microsoft.com/office/powerpoint/2010/main" val="7499330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Demo: Single Tenant Anonymous + Trusted Subsystem</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4073477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Federated (</a:t>
            </a:r>
            <a:r>
              <a:rPr lang="en-US" dirty="0" err="1"/>
              <a:t>AuthN</a:t>
            </a:r>
            <a:r>
              <a:rPr lang="en-US" dirty="0"/>
              <a:t>) + Shadow Account (</a:t>
            </a:r>
            <a:r>
              <a:rPr lang="en-US" dirty="0" err="1"/>
              <a:t>AuthZ</a:t>
            </a:r>
            <a:r>
              <a:rPr lang="en-US" dirty="0"/>
              <a:t>)</a:t>
            </a:r>
          </a:p>
        </p:txBody>
      </p:sp>
      <p:sp>
        <p:nvSpPr>
          <p:cNvPr id="9" name="authz"/>
          <p:cNvSpPr/>
          <p:nvPr/>
        </p:nvSpPr>
        <p:spPr bwMode="auto">
          <a:xfrm>
            <a:off x="8186404" y="6238790"/>
            <a:ext cx="3806102" cy="466302"/>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Authorization</a:t>
            </a:r>
          </a:p>
        </p:txBody>
      </p:sp>
      <p:sp>
        <p:nvSpPr>
          <p:cNvPr id="11" name="authn"/>
          <p:cNvSpPr/>
          <p:nvPr/>
        </p:nvSpPr>
        <p:spPr bwMode="auto">
          <a:xfrm>
            <a:off x="354830" y="6238790"/>
            <a:ext cx="5939799" cy="466302"/>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Authentication</a:t>
            </a:r>
          </a:p>
        </p:txBody>
      </p:sp>
      <p:sp>
        <p:nvSpPr>
          <p:cNvPr id="18" name="authninfo"/>
          <p:cNvSpPr/>
          <p:nvPr/>
        </p:nvSpPr>
        <p:spPr bwMode="auto">
          <a:xfrm>
            <a:off x="6368941" y="2524227"/>
            <a:ext cx="1732682" cy="4180865"/>
          </a:xfrm>
          <a:prstGeom prst="homePlat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3260" tIns="47565" rIns="93260" bIns="47565" numCol="1" rtlCol="0" anchor="ctr" anchorCtr="0" compatLnSpc="1">
            <a:prstTxWarp prst="textNoShape">
              <a:avLst/>
            </a:prstTxWarp>
          </a:bodyPr>
          <a:lstStyle/>
          <a:p>
            <a:pPr algn="ctr" defTabSz="950953" fontAlgn="base">
              <a:spcBef>
                <a:spcPct val="0"/>
              </a:spcBef>
              <a:spcAft>
                <a:spcPct val="0"/>
              </a:spcAft>
            </a:pPr>
            <a:r>
              <a:rPr lang="en-US" sz="2040" dirty="0"/>
              <a:t>Auth context passed via HTTP post, </a:t>
            </a:r>
            <a:r>
              <a:rPr lang="en-US" sz="2040" dirty="0" err="1"/>
              <a:t>url</a:t>
            </a:r>
            <a:r>
              <a:rPr lang="en-US" sz="2040" dirty="0"/>
              <a:t>, cookies</a:t>
            </a:r>
          </a:p>
        </p:txBody>
      </p:sp>
      <p:grpSp>
        <p:nvGrpSpPr>
          <p:cNvPr id="3" name="present"/>
          <p:cNvGrpSpPr/>
          <p:nvPr/>
        </p:nvGrpSpPr>
        <p:grpSpPr>
          <a:xfrm>
            <a:off x="354829" y="2582862"/>
            <a:ext cx="1865207" cy="3578261"/>
            <a:chOff x="347039" y="2873830"/>
            <a:chExt cx="1828800" cy="3167036"/>
          </a:xfrm>
        </p:grpSpPr>
        <p:sp>
          <p:nvSpPr>
            <p:cNvPr id="12" name="present"/>
            <p:cNvSpPr/>
            <p:nvPr/>
          </p:nvSpPr>
          <p:spPr bwMode="auto">
            <a:xfrm>
              <a:off x="430167" y="3039868"/>
              <a:ext cx="1662545" cy="237744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60" tIns="47565" rIns="93260" bIns="47565" numCol="1" rtlCol="0" anchor="ctr" anchorCtr="0" compatLnSpc="1">
              <a:prstTxWarp prst="textNoShape">
                <a:avLst/>
              </a:prstTxWarp>
            </a:bodyPr>
            <a:lstStyle/>
            <a:p>
              <a:pPr algn="ctr" defTabSz="950953" fontAlgn="base">
                <a:spcBef>
                  <a:spcPct val="0"/>
                </a:spcBef>
                <a:spcAft>
                  <a:spcPct val="0"/>
                </a:spcAft>
              </a:pPr>
              <a:r>
                <a:rPr lang="en-US" sz="1632" u="sng" dirty="0"/>
                <a:t>Passive</a:t>
              </a:r>
            </a:p>
            <a:p>
              <a:pPr algn="ctr" defTabSz="950953" fontAlgn="base">
                <a:spcBef>
                  <a:spcPct val="0"/>
                </a:spcBef>
                <a:spcAft>
                  <a:spcPct val="0"/>
                </a:spcAft>
              </a:pPr>
              <a:r>
                <a:rPr lang="en-US" sz="1632" dirty="0"/>
                <a:t>Browser</a:t>
              </a:r>
            </a:p>
            <a:p>
              <a:pPr algn="ctr" defTabSz="950953" fontAlgn="base">
                <a:spcBef>
                  <a:spcPct val="0"/>
                </a:spcBef>
                <a:spcAft>
                  <a:spcPct val="0"/>
                </a:spcAft>
              </a:pPr>
              <a:endParaRPr lang="en-US" sz="1632" dirty="0"/>
            </a:p>
            <a:p>
              <a:pPr algn="ctr" defTabSz="950953" fontAlgn="base">
                <a:spcBef>
                  <a:spcPct val="0"/>
                </a:spcBef>
                <a:spcAft>
                  <a:spcPct val="0"/>
                </a:spcAft>
              </a:pPr>
              <a:r>
                <a:rPr lang="en-US" sz="1632" u="sng" dirty="0"/>
                <a:t>Active</a:t>
              </a:r>
            </a:p>
            <a:p>
              <a:pPr algn="ctr" defTabSz="950953" fontAlgn="base">
                <a:spcBef>
                  <a:spcPct val="0"/>
                </a:spcBef>
                <a:spcAft>
                  <a:spcPct val="0"/>
                </a:spcAft>
              </a:pPr>
              <a:r>
                <a:rPr lang="en-US" sz="1632" dirty="0"/>
                <a:t>Clients, services, devices</a:t>
              </a:r>
            </a:p>
          </p:txBody>
        </p:sp>
        <p:sp>
          <p:nvSpPr>
            <p:cNvPr id="23" name="present"/>
            <p:cNvSpPr/>
            <p:nvPr/>
          </p:nvSpPr>
          <p:spPr bwMode="auto">
            <a:xfrm>
              <a:off x="347039" y="2873830"/>
              <a:ext cx="1828800" cy="3167036"/>
            </a:xfrm>
            <a:prstGeom prst="rect">
              <a:avLst/>
            </a:prstGeom>
            <a:no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dirty="0">
                  <a:solidFill>
                    <a:schemeClr val="tx2"/>
                  </a:solidFill>
                </a:rPr>
                <a:t>Presentation</a:t>
              </a:r>
            </a:p>
          </p:txBody>
        </p:sp>
      </p:grpSp>
      <p:grpSp>
        <p:nvGrpSpPr>
          <p:cNvPr id="4" name="creds"/>
          <p:cNvGrpSpPr/>
          <p:nvPr/>
        </p:nvGrpSpPr>
        <p:grpSpPr>
          <a:xfrm>
            <a:off x="2392125" y="2582862"/>
            <a:ext cx="1865207" cy="3578261"/>
            <a:chOff x="2344569" y="2873830"/>
            <a:chExt cx="1828800" cy="3167036"/>
          </a:xfrm>
        </p:grpSpPr>
        <p:sp>
          <p:nvSpPr>
            <p:cNvPr id="13" name="present"/>
            <p:cNvSpPr/>
            <p:nvPr/>
          </p:nvSpPr>
          <p:spPr bwMode="auto">
            <a:xfrm>
              <a:off x="2438368" y="3039868"/>
              <a:ext cx="1662545" cy="2377440"/>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3260" tIns="47565" rIns="93260" bIns="47565" numCol="1" rtlCol="0" anchor="ctr" anchorCtr="0" compatLnSpc="1">
              <a:prstTxWarp prst="textNoShape">
                <a:avLst/>
              </a:prstTxWarp>
            </a:bodyPr>
            <a:lstStyle/>
            <a:p>
              <a:pPr marL="0" lvl="1" algn="ctr" defTabSz="950953" fontAlgn="base">
                <a:spcBef>
                  <a:spcPct val="0"/>
                </a:spcBef>
                <a:spcAft>
                  <a:spcPct val="0"/>
                </a:spcAft>
              </a:pPr>
              <a:r>
                <a:rPr lang="en-US" sz="1632" dirty="0"/>
                <a:t>Twitter, Facebook, </a:t>
              </a:r>
              <a:r>
                <a:rPr lang="en-US" sz="1632" dirty="0" err="1"/>
                <a:t>SalesForce</a:t>
              </a:r>
              <a:r>
                <a:rPr lang="en-US" sz="1632" dirty="0"/>
                <a:t>,</a:t>
              </a:r>
            </a:p>
            <a:p>
              <a:pPr marL="0" lvl="1" algn="ctr" defTabSz="950953" fontAlgn="base">
                <a:spcBef>
                  <a:spcPct val="0"/>
                </a:spcBef>
                <a:spcAft>
                  <a:spcPct val="0"/>
                </a:spcAft>
              </a:pPr>
              <a:r>
                <a:rPr lang="en-US" sz="1632" dirty="0"/>
                <a:t>Microsoft, Accounts…</a:t>
              </a:r>
            </a:p>
            <a:p>
              <a:pPr marL="0" lvl="1" algn="ctr" defTabSz="950953" fontAlgn="base">
                <a:spcBef>
                  <a:spcPct val="0"/>
                </a:spcBef>
                <a:spcAft>
                  <a:spcPct val="0"/>
                </a:spcAft>
              </a:pPr>
              <a:endParaRPr lang="en-US" sz="1632" dirty="0"/>
            </a:p>
            <a:p>
              <a:pPr marL="0" lvl="1" algn="ctr" defTabSz="950953" fontAlgn="base">
                <a:spcBef>
                  <a:spcPct val="0"/>
                </a:spcBef>
                <a:spcAft>
                  <a:spcPct val="0"/>
                </a:spcAft>
              </a:pPr>
              <a:r>
                <a:rPr lang="en-US" sz="1632" dirty="0"/>
                <a:t>ADFS, Azure AD… </a:t>
              </a:r>
            </a:p>
          </p:txBody>
        </p:sp>
        <p:sp>
          <p:nvSpPr>
            <p:cNvPr id="24" name="creds"/>
            <p:cNvSpPr/>
            <p:nvPr/>
          </p:nvSpPr>
          <p:spPr bwMode="auto">
            <a:xfrm>
              <a:off x="2344569" y="2873830"/>
              <a:ext cx="1828800" cy="3167036"/>
            </a:xfrm>
            <a:prstGeom prst="rect">
              <a:avLst/>
            </a:prstGeom>
            <a:no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sz="1836" dirty="0">
                  <a:solidFill>
                    <a:schemeClr val="tx2"/>
                  </a:solidFill>
                </a:rPr>
                <a:t>Credentials</a:t>
              </a:r>
            </a:p>
          </p:txBody>
        </p:sp>
      </p:grpSp>
      <p:grpSp>
        <p:nvGrpSpPr>
          <p:cNvPr id="5" name="validation"/>
          <p:cNvGrpSpPr/>
          <p:nvPr/>
        </p:nvGrpSpPr>
        <p:grpSpPr>
          <a:xfrm>
            <a:off x="4429421" y="2582862"/>
            <a:ext cx="1865207" cy="3578261"/>
            <a:chOff x="4342100" y="2873830"/>
            <a:chExt cx="1828800" cy="3167036"/>
          </a:xfrm>
        </p:grpSpPr>
        <p:sp>
          <p:nvSpPr>
            <p:cNvPr id="14" name="present"/>
            <p:cNvSpPr/>
            <p:nvPr/>
          </p:nvSpPr>
          <p:spPr bwMode="auto">
            <a:xfrm>
              <a:off x="4425228" y="3039868"/>
              <a:ext cx="1662545" cy="237744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60" tIns="47565" rIns="93260" bIns="47565" numCol="1" rtlCol="0" anchor="ctr" anchorCtr="0" compatLnSpc="1">
              <a:prstTxWarp prst="textNoShape">
                <a:avLst/>
              </a:prstTxWarp>
            </a:bodyPr>
            <a:lstStyle/>
            <a:p>
              <a:pPr marL="0" lvl="1" algn="ctr" defTabSz="950953" fontAlgn="base">
                <a:spcBef>
                  <a:spcPct val="0"/>
                </a:spcBef>
                <a:spcAft>
                  <a:spcPct val="0"/>
                </a:spcAft>
              </a:pPr>
              <a:r>
                <a:rPr lang="en-US" sz="1632" dirty="0"/>
                <a:t>“Good enough”</a:t>
              </a:r>
            </a:p>
            <a:p>
              <a:pPr marL="0" lvl="1" algn="ctr" defTabSz="950953" fontAlgn="base">
                <a:spcBef>
                  <a:spcPct val="0"/>
                </a:spcBef>
                <a:spcAft>
                  <a:spcPct val="0"/>
                </a:spcAft>
              </a:pPr>
              <a:endParaRPr lang="en-US" sz="1632" dirty="0"/>
            </a:p>
            <a:p>
              <a:pPr marL="0" lvl="1" algn="ctr" defTabSz="950953" fontAlgn="base">
                <a:spcBef>
                  <a:spcPct val="0"/>
                </a:spcBef>
                <a:spcAft>
                  <a:spcPct val="0"/>
                </a:spcAft>
              </a:pPr>
              <a:r>
                <a:rPr lang="en-US" sz="1632" dirty="0"/>
                <a:t>Roles and Claim data</a:t>
              </a:r>
            </a:p>
          </p:txBody>
        </p:sp>
        <p:sp>
          <p:nvSpPr>
            <p:cNvPr id="25" name="validation"/>
            <p:cNvSpPr/>
            <p:nvPr/>
          </p:nvSpPr>
          <p:spPr bwMode="auto">
            <a:xfrm>
              <a:off x="4342100" y="2873830"/>
              <a:ext cx="1828800" cy="3167036"/>
            </a:xfrm>
            <a:prstGeom prst="rect">
              <a:avLst/>
            </a:prstGeom>
            <a:no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sz="1836" dirty="0">
                  <a:solidFill>
                    <a:schemeClr val="tx1"/>
                  </a:solidFill>
                </a:rPr>
                <a:t>Validation</a:t>
              </a:r>
            </a:p>
          </p:txBody>
        </p:sp>
      </p:grpSp>
      <p:grpSp>
        <p:nvGrpSpPr>
          <p:cNvPr id="6" name="assume"/>
          <p:cNvGrpSpPr/>
          <p:nvPr/>
        </p:nvGrpSpPr>
        <p:grpSpPr>
          <a:xfrm>
            <a:off x="8186403" y="2582862"/>
            <a:ext cx="1865207" cy="3578261"/>
            <a:chOff x="8025750" y="2873830"/>
            <a:chExt cx="1828800" cy="3167036"/>
          </a:xfrm>
        </p:grpSpPr>
        <p:sp>
          <p:nvSpPr>
            <p:cNvPr id="15" name="present"/>
            <p:cNvSpPr/>
            <p:nvPr/>
          </p:nvSpPr>
          <p:spPr bwMode="auto">
            <a:xfrm>
              <a:off x="8108878" y="3111336"/>
              <a:ext cx="1662545" cy="237744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3260" tIns="47565" rIns="93260" bIns="47565" numCol="1" rtlCol="0" anchor="ctr" anchorCtr="0" compatLnSpc="1">
              <a:prstTxWarp prst="textNoShape">
                <a:avLst/>
              </a:prstTxWarp>
            </a:bodyPr>
            <a:lstStyle/>
            <a:p>
              <a:pPr algn="ctr"/>
              <a:r>
                <a:rPr lang="en-US" sz="1632" dirty="0"/>
                <a:t>Roles and Claim data</a:t>
              </a:r>
            </a:p>
            <a:p>
              <a:pPr algn="ctr"/>
              <a:endParaRPr lang="en-US" sz="1632" dirty="0"/>
            </a:p>
            <a:p>
              <a:pPr algn="ctr"/>
              <a:r>
                <a:rPr lang="en-US" sz="1632" dirty="0"/>
                <a:t>Transformations</a:t>
              </a:r>
            </a:p>
            <a:p>
              <a:pPr algn="ctr"/>
              <a:endParaRPr lang="en-US" sz="1632" dirty="0"/>
            </a:p>
            <a:p>
              <a:pPr algn="ctr"/>
              <a:r>
                <a:rPr lang="en-US" sz="1632" dirty="0"/>
                <a:t>Mappings</a:t>
              </a:r>
            </a:p>
          </p:txBody>
        </p:sp>
        <p:sp>
          <p:nvSpPr>
            <p:cNvPr id="26" name="assume"/>
            <p:cNvSpPr/>
            <p:nvPr/>
          </p:nvSpPr>
          <p:spPr bwMode="auto">
            <a:xfrm>
              <a:off x="8025750" y="2873830"/>
              <a:ext cx="1828800" cy="3167036"/>
            </a:xfrm>
            <a:prstGeom prst="rect">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sz="1836" dirty="0">
                  <a:solidFill>
                    <a:schemeClr val="tx2"/>
                  </a:solidFill>
                </a:rPr>
                <a:t>Assumptions</a:t>
              </a:r>
            </a:p>
          </p:txBody>
        </p:sp>
      </p:grpSp>
      <p:grpSp>
        <p:nvGrpSpPr>
          <p:cNvPr id="7" name="access"/>
          <p:cNvGrpSpPr/>
          <p:nvPr/>
        </p:nvGrpSpPr>
        <p:grpSpPr>
          <a:xfrm>
            <a:off x="10118346" y="2582862"/>
            <a:ext cx="1865207" cy="3578261"/>
            <a:chOff x="9919984" y="2873830"/>
            <a:chExt cx="1828800" cy="3167036"/>
          </a:xfrm>
        </p:grpSpPr>
        <p:sp>
          <p:nvSpPr>
            <p:cNvPr id="16" name="present"/>
            <p:cNvSpPr/>
            <p:nvPr/>
          </p:nvSpPr>
          <p:spPr bwMode="auto">
            <a:xfrm>
              <a:off x="10003112" y="3111336"/>
              <a:ext cx="1662545" cy="237744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3260" tIns="47565" rIns="93260" bIns="47565" numCol="1" rtlCol="0" anchor="ctr" anchorCtr="0" compatLnSpc="1">
              <a:prstTxWarp prst="textNoShape">
                <a:avLst/>
              </a:prstTxWarp>
            </a:bodyPr>
            <a:lstStyle/>
            <a:p>
              <a:pPr algn="ctr"/>
              <a:r>
                <a:rPr lang="en-US" sz="1632" dirty="0"/>
                <a:t>Shadow Account</a:t>
              </a:r>
            </a:p>
          </p:txBody>
        </p:sp>
        <p:sp>
          <p:nvSpPr>
            <p:cNvPr id="27" name="access"/>
            <p:cNvSpPr/>
            <p:nvPr/>
          </p:nvSpPr>
          <p:spPr bwMode="auto">
            <a:xfrm>
              <a:off x="9919984" y="2873830"/>
              <a:ext cx="1828800" cy="3167036"/>
            </a:xfrm>
            <a:prstGeom prst="rect">
              <a:avLst/>
            </a:prstGeom>
            <a:no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sz="1836" dirty="0">
                  <a:solidFill>
                    <a:schemeClr val="tx2"/>
                  </a:solidFill>
                </a:rPr>
                <a:t>Access control</a:t>
              </a:r>
            </a:p>
          </p:txBody>
        </p:sp>
      </p:grpSp>
      <p:sp>
        <p:nvSpPr>
          <p:cNvPr id="22" name="Right Brace 21"/>
          <p:cNvSpPr/>
          <p:nvPr/>
        </p:nvSpPr>
        <p:spPr bwMode="auto">
          <a:xfrm rot="16200000">
            <a:off x="9776833" y="311246"/>
            <a:ext cx="668194" cy="3797151"/>
          </a:xfrm>
          <a:prstGeom prst="rightBrace">
            <a:avLst/>
          </a:prstGeom>
          <a:noFill/>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sp>
        <p:nvSpPr>
          <p:cNvPr id="10" name="Rectangle 9"/>
          <p:cNvSpPr/>
          <p:nvPr/>
        </p:nvSpPr>
        <p:spPr>
          <a:xfrm>
            <a:off x="8724077" y="1516062"/>
            <a:ext cx="2730755" cy="343492"/>
          </a:xfrm>
          <a:prstGeom prst="rect">
            <a:avLst/>
          </a:prstGeom>
          <a:ln w="38100"/>
        </p:spPr>
        <p:style>
          <a:lnRef idx="1">
            <a:schemeClr val="dk1"/>
          </a:lnRef>
          <a:fillRef idx="2">
            <a:schemeClr val="dk1"/>
          </a:fillRef>
          <a:effectRef idx="1">
            <a:schemeClr val="dk1"/>
          </a:effectRef>
          <a:fontRef idx="minor">
            <a:schemeClr val="dk1"/>
          </a:fontRef>
        </p:style>
        <p:txBody>
          <a:bodyPr wrap="square">
            <a:spAutoFit/>
          </a:bodyPr>
          <a:lstStyle/>
          <a:p>
            <a:pPr algn="ctr" defTabSz="950953" fontAlgn="base">
              <a:spcBef>
                <a:spcPct val="0"/>
              </a:spcBef>
              <a:spcAft>
                <a:spcPct val="0"/>
              </a:spcAft>
            </a:pPr>
            <a:r>
              <a:rPr lang="en-US" sz="1632" dirty="0"/>
              <a:t>Application identity </a:t>
            </a:r>
          </a:p>
        </p:txBody>
      </p:sp>
      <p:sp>
        <p:nvSpPr>
          <p:cNvPr id="29" name="Right Brace 28"/>
          <p:cNvSpPr/>
          <p:nvPr/>
        </p:nvSpPr>
        <p:spPr bwMode="auto">
          <a:xfrm rot="16200000">
            <a:off x="2991277" y="-736771"/>
            <a:ext cx="668194" cy="5938512"/>
          </a:xfrm>
          <a:prstGeom prst="rightBrace">
            <a:avLst/>
          </a:prstGeom>
          <a:noFill/>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sp>
        <p:nvSpPr>
          <p:cNvPr id="30" name="Rectangle 29"/>
          <p:cNvSpPr/>
          <p:nvPr/>
        </p:nvSpPr>
        <p:spPr>
          <a:xfrm>
            <a:off x="1959350" y="1516062"/>
            <a:ext cx="2730755" cy="343492"/>
          </a:xfrm>
          <a:prstGeom prst="rect">
            <a:avLst/>
          </a:prstGeom>
          <a:ln w="38100"/>
        </p:spPr>
        <p:style>
          <a:lnRef idx="1">
            <a:schemeClr val="dk1"/>
          </a:lnRef>
          <a:fillRef idx="2">
            <a:schemeClr val="dk1"/>
          </a:fillRef>
          <a:effectRef idx="1">
            <a:schemeClr val="dk1"/>
          </a:effectRef>
          <a:fontRef idx="minor">
            <a:schemeClr val="dk1"/>
          </a:fontRef>
        </p:style>
        <p:txBody>
          <a:bodyPr wrap="square">
            <a:spAutoFit/>
          </a:bodyPr>
          <a:lstStyle/>
          <a:p>
            <a:pPr algn="ctr" defTabSz="950953" fontAlgn="base">
              <a:spcBef>
                <a:spcPct val="0"/>
              </a:spcBef>
              <a:spcAft>
                <a:spcPct val="0"/>
              </a:spcAft>
            </a:pPr>
            <a:r>
              <a:rPr lang="en-US" sz="1632" dirty="0"/>
              <a:t>Actual user identity</a:t>
            </a:r>
          </a:p>
        </p:txBody>
      </p:sp>
      <p:sp>
        <p:nvSpPr>
          <p:cNvPr id="31" name="present"/>
          <p:cNvSpPr/>
          <p:nvPr/>
        </p:nvSpPr>
        <p:spPr bwMode="auto">
          <a:xfrm>
            <a:off x="354830" y="5694820"/>
            <a:ext cx="1865206" cy="466302"/>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Presentation</a:t>
            </a:r>
          </a:p>
        </p:txBody>
      </p:sp>
      <p:sp>
        <p:nvSpPr>
          <p:cNvPr id="32" name="creds"/>
          <p:cNvSpPr/>
          <p:nvPr/>
        </p:nvSpPr>
        <p:spPr bwMode="auto">
          <a:xfrm>
            <a:off x="2392125" y="5694821"/>
            <a:ext cx="1865206" cy="46630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Credentials</a:t>
            </a:r>
          </a:p>
        </p:txBody>
      </p:sp>
      <p:sp>
        <p:nvSpPr>
          <p:cNvPr id="33" name="validation"/>
          <p:cNvSpPr/>
          <p:nvPr/>
        </p:nvSpPr>
        <p:spPr bwMode="auto">
          <a:xfrm>
            <a:off x="4429422" y="5694821"/>
            <a:ext cx="1865206" cy="46630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Validation</a:t>
            </a:r>
          </a:p>
        </p:txBody>
      </p:sp>
      <p:sp>
        <p:nvSpPr>
          <p:cNvPr id="34" name="assume"/>
          <p:cNvSpPr/>
          <p:nvPr/>
        </p:nvSpPr>
        <p:spPr bwMode="auto">
          <a:xfrm>
            <a:off x="8190941" y="5694821"/>
            <a:ext cx="1865206" cy="466302"/>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Assumptions</a:t>
            </a:r>
          </a:p>
        </p:txBody>
      </p:sp>
      <p:sp>
        <p:nvSpPr>
          <p:cNvPr id="35" name="access"/>
          <p:cNvSpPr/>
          <p:nvPr/>
        </p:nvSpPr>
        <p:spPr bwMode="auto">
          <a:xfrm>
            <a:off x="10130459" y="5694821"/>
            <a:ext cx="1865206" cy="466302"/>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Access Control</a:t>
            </a:r>
          </a:p>
        </p:txBody>
      </p:sp>
    </p:spTree>
    <p:extLst>
      <p:ext uri="{BB962C8B-B14F-4D97-AF65-F5344CB8AC3E}">
        <p14:creationId xmlns:p14="http://schemas.microsoft.com/office/powerpoint/2010/main" val="191169576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 Shadow/Linked Account</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5882028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t>
            </a:r>
            <a:r>
              <a:rPr lang="en-US" dirty="0" err="1"/>
              <a:t>AuthN</a:t>
            </a:r>
            <a:r>
              <a:rPr lang="en-US" dirty="0"/>
              <a:t>) + Application (</a:t>
            </a:r>
            <a:r>
              <a:rPr lang="en-US" dirty="0" err="1"/>
              <a:t>AuthZ</a:t>
            </a:r>
            <a:r>
              <a:rPr lang="en-US" dirty="0"/>
              <a:t>)</a:t>
            </a:r>
          </a:p>
        </p:txBody>
      </p:sp>
      <p:sp>
        <p:nvSpPr>
          <p:cNvPr id="3" name="authz"/>
          <p:cNvSpPr/>
          <p:nvPr/>
        </p:nvSpPr>
        <p:spPr bwMode="auto">
          <a:xfrm>
            <a:off x="8186404" y="6238790"/>
            <a:ext cx="3806102" cy="466302"/>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Authorization</a:t>
            </a:r>
          </a:p>
        </p:txBody>
      </p:sp>
      <p:sp>
        <p:nvSpPr>
          <p:cNvPr id="4" name="authn"/>
          <p:cNvSpPr/>
          <p:nvPr/>
        </p:nvSpPr>
        <p:spPr bwMode="auto">
          <a:xfrm>
            <a:off x="354830" y="6238790"/>
            <a:ext cx="5939799" cy="466302"/>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Authentication</a:t>
            </a:r>
          </a:p>
        </p:txBody>
      </p:sp>
      <p:sp>
        <p:nvSpPr>
          <p:cNvPr id="5" name="authninfo"/>
          <p:cNvSpPr/>
          <p:nvPr/>
        </p:nvSpPr>
        <p:spPr bwMode="auto">
          <a:xfrm>
            <a:off x="6368941" y="2524227"/>
            <a:ext cx="1732682" cy="4180865"/>
          </a:xfrm>
          <a:prstGeom prst="homePlat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3260" tIns="47565" rIns="93260" bIns="47565" numCol="1" rtlCol="0" anchor="ctr" anchorCtr="0" compatLnSpc="1">
            <a:prstTxWarp prst="textNoShape">
              <a:avLst/>
            </a:prstTxWarp>
          </a:bodyPr>
          <a:lstStyle/>
          <a:p>
            <a:pPr algn="ctr" defTabSz="950953" fontAlgn="base">
              <a:spcBef>
                <a:spcPct val="0"/>
              </a:spcBef>
              <a:spcAft>
                <a:spcPct val="0"/>
              </a:spcAft>
            </a:pPr>
            <a:r>
              <a:rPr lang="en-US" sz="2040" dirty="0"/>
              <a:t>Auth context passed via HTTP post, </a:t>
            </a:r>
            <a:r>
              <a:rPr lang="en-US" sz="2040" dirty="0" err="1"/>
              <a:t>url</a:t>
            </a:r>
            <a:r>
              <a:rPr lang="en-US" sz="2040" dirty="0"/>
              <a:t>, cookies</a:t>
            </a:r>
          </a:p>
        </p:txBody>
      </p:sp>
      <p:grpSp>
        <p:nvGrpSpPr>
          <p:cNvPr id="6" name="present"/>
          <p:cNvGrpSpPr/>
          <p:nvPr/>
        </p:nvGrpSpPr>
        <p:grpSpPr>
          <a:xfrm>
            <a:off x="354829" y="2582862"/>
            <a:ext cx="1865207" cy="3578262"/>
            <a:chOff x="347039" y="2873829"/>
            <a:chExt cx="1828800" cy="3167036"/>
          </a:xfrm>
        </p:grpSpPr>
        <p:sp>
          <p:nvSpPr>
            <p:cNvPr id="7" name="present"/>
            <p:cNvSpPr/>
            <p:nvPr/>
          </p:nvSpPr>
          <p:spPr bwMode="auto">
            <a:xfrm>
              <a:off x="430167" y="3039868"/>
              <a:ext cx="1662545" cy="237744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60" tIns="47565" rIns="93260" bIns="47565" numCol="1" rtlCol="0" anchor="ctr" anchorCtr="0" compatLnSpc="1">
              <a:prstTxWarp prst="textNoShape">
                <a:avLst/>
              </a:prstTxWarp>
            </a:bodyPr>
            <a:lstStyle/>
            <a:p>
              <a:pPr algn="ctr" defTabSz="950953" fontAlgn="base">
                <a:spcBef>
                  <a:spcPct val="0"/>
                </a:spcBef>
                <a:spcAft>
                  <a:spcPct val="0"/>
                </a:spcAft>
              </a:pPr>
              <a:r>
                <a:rPr lang="en-US" sz="1600" dirty="0"/>
                <a:t>Flows</a:t>
              </a:r>
            </a:p>
            <a:p>
              <a:pPr algn="ctr" defTabSz="950953" fontAlgn="base">
                <a:spcBef>
                  <a:spcPct val="0"/>
                </a:spcBef>
                <a:spcAft>
                  <a:spcPct val="0"/>
                </a:spcAft>
              </a:pPr>
              <a:r>
                <a:rPr lang="en-US" sz="1600" dirty="0"/>
                <a:t>Client side flow </a:t>
              </a:r>
            </a:p>
            <a:p>
              <a:pPr algn="ctr" defTabSz="950953" fontAlgn="base">
                <a:spcBef>
                  <a:spcPct val="0"/>
                </a:spcBef>
                <a:spcAft>
                  <a:spcPct val="0"/>
                </a:spcAft>
              </a:pPr>
              <a:endParaRPr lang="en-US" sz="1600" dirty="0"/>
            </a:p>
            <a:p>
              <a:pPr algn="ctr" defTabSz="950953" fontAlgn="base">
                <a:spcBef>
                  <a:spcPct val="0"/>
                </a:spcBef>
                <a:spcAft>
                  <a:spcPct val="0"/>
                </a:spcAft>
              </a:pPr>
              <a:r>
                <a:rPr lang="en-US" sz="1600" dirty="0"/>
                <a:t>Server side flow with Grant</a:t>
              </a:r>
            </a:p>
            <a:p>
              <a:pPr algn="ctr" defTabSz="950953" fontAlgn="base">
                <a:spcBef>
                  <a:spcPct val="0"/>
                </a:spcBef>
                <a:spcAft>
                  <a:spcPct val="0"/>
                </a:spcAft>
              </a:pPr>
              <a:endParaRPr lang="en-US" sz="1600" dirty="0"/>
            </a:p>
            <a:p>
              <a:pPr algn="ctr" defTabSz="950953" fontAlgn="base">
                <a:spcBef>
                  <a:spcPct val="0"/>
                </a:spcBef>
                <a:spcAft>
                  <a:spcPct val="0"/>
                </a:spcAft>
              </a:pPr>
              <a:endParaRPr lang="en-US" sz="1600" dirty="0"/>
            </a:p>
          </p:txBody>
        </p:sp>
        <p:sp>
          <p:nvSpPr>
            <p:cNvPr id="8" name="present"/>
            <p:cNvSpPr/>
            <p:nvPr/>
          </p:nvSpPr>
          <p:spPr bwMode="auto">
            <a:xfrm>
              <a:off x="347039" y="2873830"/>
              <a:ext cx="1828800" cy="3167036"/>
            </a:xfrm>
            <a:prstGeom prst="rect">
              <a:avLst/>
            </a:prstGeom>
            <a:no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dirty="0">
                  <a:solidFill>
                    <a:schemeClr val="tx2"/>
                  </a:solidFill>
                </a:rPr>
                <a:t>Presentation</a:t>
              </a:r>
            </a:p>
          </p:txBody>
        </p:sp>
      </p:grpSp>
      <p:grpSp>
        <p:nvGrpSpPr>
          <p:cNvPr id="9" name="creds"/>
          <p:cNvGrpSpPr/>
          <p:nvPr/>
        </p:nvGrpSpPr>
        <p:grpSpPr>
          <a:xfrm>
            <a:off x="2392125" y="2582862"/>
            <a:ext cx="1865207" cy="3578261"/>
            <a:chOff x="2344569" y="2873830"/>
            <a:chExt cx="1828800" cy="3167036"/>
          </a:xfrm>
        </p:grpSpPr>
        <p:sp>
          <p:nvSpPr>
            <p:cNvPr id="10" name="present"/>
            <p:cNvSpPr/>
            <p:nvPr/>
          </p:nvSpPr>
          <p:spPr bwMode="auto">
            <a:xfrm>
              <a:off x="2438368" y="3039868"/>
              <a:ext cx="1662545" cy="2377440"/>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3260" tIns="47565" rIns="93260" bIns="47565" numCol="1" rtlCol="0" anchor="ctr" anchorCtr="0" compatLnSpc="1">
              <a:prstTxWarp prst="textNoShape">
                <a:avLst/>
              </a:prstTxWarp>
            </a:bodyPr>
            <a:lstStyle/>
            <a:p>
              <a:pPr marL="0" lvl="1" algn="ctr" defTabSz="950953" fontAlgn="base">
                <a:spcBef>
                  <a:spcPct val="0"/>
                </a:spcBef>
                <a:spcAft>
                  <a:spcPct val="0"/>
                </a:spcAft>
              </a:pPr>
              <a:r>
                <a:rPr lang="en-US" sz="1600" dirty="0"/>
                <a:t>Password, </a:t>
              </a:r>
            </a:p>
            <a:p>
              <a:pPr marL="0" lvl="1" algn="ctr" defTabSz="950953" fontAlgn="base">
                <a:spcBef>
                  <a:spcPct val="0"/>
                </a:spcBef>
                <a:spcAft>
                  <a:spcPct val="0"/>
                </a:spcAft>
              </a:pPr>
              <a:r>
                <a:rPr lang="en-US" sz="1600" dirty="0"/>
                <a:t>Client ID,</a:t>
              </a:r>
            </a:p>
            <a:p>
              <a:pPr marL="0" lvl="1" algn="ctr" defTabSz="950953" fontAlgn="base">
                <a:spcBef>
                  <a:spcPct val="0"/>
                </a:spcBef>
                <a:spcAft>
                  <a:spcPct val="0"/>
                </a:spcAft>
              </a:pPr>
              <a:r>
                <a:rPr lang="en-US" sz="1600" dirty="0"/>
                <a:t>Shared secret,</a:t>
              </a:r>
            </a:p>
            <a:p>
              <a:pPr marL="0" lvl="1" algn="ctr" defTabSz="950953" fontAlgn="base">
                <a:spcBef>
                  <a:spcPct val="0"/>
                </a:spcBef>
                <a:spcAft>
                  <a:spcPct val="0"/>
                </a:spcAft>
              </a:pPr>
              <a:r>
                <a:rPr lang="en-US" sz="1600" dirty="0"/>
                <a:t>Key, certificate</a:t>
              </a:r>
            </a:p>
            <a:p>
              <a:pPr marL="0" lvl="1" algn="ctr" defTabSz="950953" fontAlgn="base">
                <a:spcBef>
                  <a:spcPct val="0"/>
                </a:spcBef>
                <a:spcAft>
                  <a:spcPct val="0"/>
                </a:spcAft>
              </a:pPr>
              <a:endParaRPr lang="en-US" sz="1600" dirty="0"/>
            </a:p>
            <a:p>
              <a:pPr marL="0" lvl="1" algn="ctr" defTabSz="950953" fontAlgn="base">
                <a:spcBef>
                  <a:spcPct val="0"/>
                </a:spcBef>
                <a:spcAft>
                  <a:spcPct val="0"/>
                </a:spcAft>
              </a:pPr>
              <a:r>
                <a:rPr lang="en-US" sz="1600" dirty="0"/>
                <a:t>CORS Preflight</a:t>
              </a:r>
            </a:p>
            <a:p>
              <a:pPr marL="0" lvl="1" algn="ctr" defTabSz="950953" fontAlgn="base">
                <a:spcBef>
                  <a:spcPct val="0"/>
                </a:spcBef>
                <a:spcAft>
                  <a:spcPct val="0"/>
                </a:spcAft>
              </a:pPr>
              <a:endParaRPr lang="en-US" sz="1600" dirty="0"/>
            </a:p>
            <a:p>
              <a:pPr marL="0" lvl="1" algn="ctr" defTabSz="950953" fontAlgn="base">
                <a:spcBef>
                  <a:spcPct val="0"/>
                </a:spcBef>
                <a:spcAft>
                  <a:spcPct val="0"/>
                </a:spcAft>
              </a:pPr>
              <a:r>
                <a:rPr lang="en-US" sz="1600" dirty="0"/>
                <a:t>OTP</a:t>
              </a:r>
            </a:p>
          </p:txBody>
        </p:sp>
        <p:sp>
          <p:nvSpPr>
            <p:cNvPr id="11" name="creds"/>
            <p:cNvSpPr/>
            <p:nvPr/>
          </p:nvSpPr>
          <p:spPr bwMode="auto">
            <a:xfrm>
              <a:off x="2344569" y="2873830"/>
              <a:ext cx="1828800" cy="3167036"/>
            </a:xfrm>
            <a:prstGeom prst="rect">
              <a:avLst/>
            </a:prstGeom>
            <a:no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sz="1836" dirty="0">
                  <a:solidFill>
                    <a:schemeClr val="tx2"/>
                  </a:solidFill>
                </a:rPr>
                <a:t>Credentials</a:t>
              </a:r>
            </a:p>
          </p:txBody>
        </p:sp>
      </p:grpSp>
      <p:grpSp>
        <p:nvGrpSpPr>
          <p:cNvPr id="12" name="validation"/>
          <p:cNvGrpSpPr/>
          <p:nvPr/>
        </p:nvGrpSpPr>
        <p:grpSpPr>
          <a:xfrm>
            <a:off x="4429421" y="2582862"/>
            <a:ext cx="1865207" cy="3578261"/>
            <a:chOff x="4342100" y="2873830"/>
            <a:chExt cx="1828800" cy="3167036"/>
          </a:xfrm>
        </p:grpSpPr>
        <p:sp>
          <p:nvSpPr>
            <p:cNvPr id="13" name="present"/>
            <p:cNvSpPr/>
            <p:nvPr/>
          </p:nvSpPr>
          <p:spPr bwMode="auto">
            <a:xfrm>
              <a:off x="4425228" y="3039868"/>
              <a:ext cx="1662545" cy="237744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60" tIns="47565" rIns="93260" bIns="47565" numCol="1" rtlCol="0" anchor="ctr" anchorCtr="0" compatLnSpc="1">
              <a:prstTxWarp prst="textNoShape">
                <a:avLst/>
              </a:prstTxWarp>
            </a:bodyPr>
            <a:lstStyle/>
            <a:p>
              <a:pPr marL="0" lvl="1" algn="ctr" defTabSz="950953" fontAlgn="base">
                <a:spcBef>
                  <a:spcPct val="0"/>
                </a:spcBef>
                <a:spcAft>
                  <a:spcPct val="0"/>
                </a:spcAft>
              </a:pPr>
              <a:r>
                <a:rPr lang="en-US" sz="1600" dirty="0"/>
                <a:t>“Good enough”</a:t>
              </a:r>
            </a:p>
            <a:p>
              <a:pPr marL="0" lvl="1" algn="ctr" defTabSz="950953" fontAlgn="base">
                <a:spcBef>
                  <a:spcPct val="0"/>
                </a:spcBef>
                <a:spcAft>
                  <a:spcPct val="0"/>
                </a:spcAft>
              </a:pPr>
              <a:endParaRPr lang="en-US" sz="1600" dirty="0"/>
            </a:p>
            <a:p>
              <a:pPr marL="0" lvl="1" algn="ctr" defTabSz="950953" fontAlgn="base">
                <a:spcBef>
                  <a:spcPct val="0"/>
                </a:spcBef>
                <a:spcAft>
                  <a:spcPct val="0"/>
                </a:spcAft>
              </a:pPr>
              <a:r>
                <a:rPr lang="en-US" sz="1600" dirty="0"/>
                <a:t>Signature validation</a:t>
              </a:r>
            </a:p>
            <a:p>
              <a:pPr marL="0" lvl="1" algn="ctr" defTabSz="950953" fontAlgn="base">
                <a:spcBef>
                  <a:spcPct val="0"/>
                </a:spcBef>
                <a:spcAft>
                  <a:spcPct val="0"/>
                </a:spcAft>
              </a:pPr>
              <a:endParaRPr lang="en-US" sz="1600" dirty="0"/>
            </a:p>
            <a:p>
              <a:pPr marL="0" lvl="1" algn="ctr" defTabSz="950953" fontAlgn="base">
                <a:spcBef>
                  <a:spcPct val="0"/>
                </a:spcBef>
                <a:spcAft>
                  <a:spcPct val="0"/>
                </a:spcAft>
              </a:pPr>
              <a:r>
                <a:rPr lang="en-US" sz="1600" dirty="0"/>
                <a:t>Server validation</a:t>
              </a:r>
            </a:p>
            <a:p>
              <a:pPr marL="0" lvl="1" algn="ctr" defTabSz="950953" fontAlgn="base">
                <a:spcBef>
                  <a:spcPct val="0"/>
                </a:spcBef>
                <a:spcAft>
                  <a:spcPct val="0"/>
                </a:spcAft>
              </a:pPr>
              <a:endParaRPr lang="en-US" sz="1600" dirty="0"/>
            </a:p>
            <a:p>
              <a:pPr marL="0" lvl="1" algn="ctr" defTabSz="950953" fontAlgn="base">
                <a:spcBef>
                  <a:spcPct val="0"/>
                </a:spcBef>
                <a:spcAft>
                  <a:spcPct val="0"/>
                </a:spcAft>
              </a:pPr>
              <a:r>
                <a:rPr lang="en-US" sz="1600" dirty="0"/>
                <a:t>Receiver validation/</a:t>
              </a:r>
            </a:p>
            <a:p>
              <a:pPr marL="0" lvl="1" algn="ctr" defTabSz="950953" fontAlgn="base">
                <a:spcBef>
                  <a:spcPct val="0"/>
                </a:spcBef>
                <a:spcAft>
                  <a:spcPct val="0"/>
                </a:spcAft>
              </a:pPr>
              <a:r>
                <a:rPr lang="en-US" sz="1600" dirty="0"/>
                <a:t>Consent</a:t>
              </a:r>
            </a:p>
          </p:txBody>
        </p:sp>
        <p:sp>
          <p:nvSpPr>
            <p:cNvPr id="14" name="validation"/>
            <p:cNvSpPr/>
            <p:nvPr/>
          </p:nvSpPr>
          <p:spPr bwMode="auto">
            <a:xfrm>
              <a:off x="4342100" y="2873830"/>
              <a:ext cx="1828800" cy="3167036"/>
            </a:xfrm>
            <a:prstGeom prst="rect">
              <a:avLst/>
            </a:prstGeom>
            <a:no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sz="1836" dirty="0">
                  <a:solidFill>
                    <a:schemeClr val="tx1"/>
                  </a:solidFill>
                </a:rPr>
                <a:t>Validation</a:t>
              </a:r>
            </a:p>
          </p:txBody>
        </p:sp>
      </p:grpSp>
      <p:grpSp>
        <p:nvGrpSpPr>
          <p:cNvPr id="15" name="assume"/>
          <p:cNvGrpSpPr/>
          <p:nvPr/>
        </p:nvGrpSpPr>
        <p:grpSpPr>
          <a:xfrm>
            <a:off x="8186403" y="2582862"/>
            <a:ext cx="1865207" cy="3578261"/>
            <a:chOff x="8025750" y="2873830"/>
            <a:chExt cx="1828800" cy="3167036"/>
          </a:xfrm>
        </p:grpSpPr>
        <p:sp>
          <p:nvSpPr>
            <p:cNvPr id="16" name="present"/>
            <p:cNvSpPr/>
            <p:nvPr/>
          </p:nvSpPr>
          <p:spPr bwMode="auto">
            <a:xfrm>
              <a:off x="8108878" y="3111336"/>
              <a:ext cx="1662545" cy="237744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3260" tIns="47565" rIns="93260" bIns="47565" numCol="1" rtlCol="0" anchor="ctr" anchorCtr="0" compatLnSpc="1">
              <a:prstTxWarp prst="textNoShape">
                <a:avLst/>
              </a:prstTxWarp>
            </a:bodyPr>
            <a:lstStyle/>
            <a:p>
              <a:pPr algn="ctr"/>
              <a:r>
                <a:rPr lang="en-US" sz="1600" dirty="0"/>
                <a:t>Signature is valid</a:t>
              </a:r>
            </a:p>
            <a:p>
              <a:pPr algn="ctr"/>
              <a:endParaRPr lang="en-US" sz="1600" dirty="0"/>
            </a:p>
            <a:p>
              <a:pPr algn="ctr"/>
              <a:r>
                <a:rPr lang="en-US" sz="1600" dirty="0"/>
                <a:t>Header is valid</a:t>
              </a:r>
            </a:p>
          </p:txBody>
        </p:sp>
        <p:sp>
          <p:nvSpPr>
            <p:cNvPr id="17" name="assume"/>
            <p:cNvSpPr/>
            <p:nvPr/>
          </p:nvSpPr>
          <p:spPr bwMode="auto">
            <a:xfrm>
              <a:off x="8025750" y="2873830"/>
              <a:ext cx="1828800" cy="3167036"/>
            </a:xfrm>
            <a:prstGeom prst="rect">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sz="1836" dirty="0">
                  <a:solidFill>
                    <a:schemeClr val="tx2"/>
                  </a:solidFill>
                </a:rPr>
                <a:t>Assumptions</a:t>
              </a:r>
            </a:p>
          </p:txBody>
        </p:sp>
      </p:grpSp>
      <p:grpSp>
        <p:nvGrpSpPr>
          <p:cNvPr id="18" name="access"/>
          <p:cNvGrpSpPr/>
          <p:nvPr/>
        </p:nvGrpSpPr>
        <p:grpSpPr>
          <a:xfrm>
            <a:off x="10118346" y="2582862"/>
            <a:ext cx="1865207" cy="3578261"/>
            <a:chOff x="9919984" y="2873830"/>
            <a:chExt cx="1828800" cy="3167036"/>
          </a:xfrm>
        </p:grpSpPr>
        <p:sp>
          <p:nvSpPr>
            <p:cNvPr id="19" name="present"/>
            <p:cNvSpPr/>
            <p:nvPr/>
          </p:nvSpPr>
          <p:spPr bwMode="auto">
            <a:xfrm>
              <a:off x="10003112" y="3111336"/>
              <a:ext cx="1662545" cy="237744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3260" tIns="47565" rIns="93260" bIns="47565" numCol="1" rtlCol="0" anchor="ctr" anchorCtr="0" compatLnSpc="1">
              <a:prstTxWarp prst="textNoShape">
                <a:avLst/>
              </a:prstTxWarp>
            </a:bodyPr>
            <a:lstStyle/>
            <a:p>
              <a:pPr algn="ctr"/>
              <a:r>
                <a:rPr lang="en-US" sz="1600" dirty="0"/>
                <a:t>Scopes</a:t>
              </a:r>
            </a:p>
            <a:p>
              <a:pPr algn="ctr"/>
              <a:endParaRPr lang="en-US" sz="1600" dirty="0"/>
            </a:p>
            <a:p>
              <a:pPr algn="ctr"/>
              <a:r>
                <a:rPr lang="en-US" sz="1600" dirty="0"/>
                <a:t>Separate keys may provide different access</a:t>
              </a:r>
            </a:p>
          </p:txBody>
        </p:sp>
        <p:sp>
          <p:nvSpPr>
            <p:cNvPr id="20" name="access"/>
            <p:cNvSpPr/>
            <p:nvPr/>
          </p:nvSpPr>
          <p:spPr bwMode="auto">
            <a:xfrm>
              <a:off x="9919984" y="2873830"/>
              <a:ext cx="1828800" cy="3167036"/>
            </a:xfrm>
            <a:prstGeom prst="rect">
              <a:avLst/>
            </a:prstGeom>
            <a:no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sz="1836" dirty="0">
                  <a:solidFill>
                    <a:schemeClr val="tx2"/>
                  </a:solidFill>
                </a:rPr>
                <a:t>Access control</a:t>
              </a:r>
            </a:p>
          </p:txBody>
        </p:sp>
      </p:grpSp>
      <p:sp>
        <p:nvSpPr>
          <p:cNvPr id="21" name="present"/>
          <p:cNvSpPr/>
          <p:nvPr/>
        </p:nvSpPr>
        <p:spPr bwMode="auto">
          <a:xfrm>
            <a:off x="354830" y="5694820"/>
            <a:ext cx="1865206" cy="466302"/>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Presentation</a:t>
            </a:r>
          </a:p>
        </p:txBody>
      </p:sp>
      <p:sp>
        <p:nvSpPr>
          <p:cNvPr id="22" name="creds"/>
          <p:cNvSpPr/>
          <p:nvPr/>
        </p:nvSpPr>
        <p:spPr bwMode="auto">
          <a:xfrm>
            <a:off x="2392125" y="5694821"/>
            <a:ext cx="1865206" cy="46630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Credentials</a:t>
            </a:r>
          </a:p>
        </p:txBody>
      </p:sp>
      <p:sp>
        <p:nvSpPr>
          <p:cNvPr id="23" name="validation"/>
          <p:cNvSpPr/>
          <p:nvPr/>
        </p:nvSpPr>
        <p:spPr bwMode="auto">
          <a:xfrm>
            <a:off x="4429422" y="5694821"/>
            <a:ext cx="1865206" cy="46630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Validation</a:t>
            </a:r>
          </a:p>
        </p:txBody>
      </p:sp>
      <p:sp>
        <p:nvSpPr>
          <p:cNvPr id="24" name="assume"/>
          <p:cNvSpPr/>
          <p:nvPr/>
        </p:nvSpPr>
        <p:spPr bwMode="auto">
          <a:xfrm>
            <a:off x="8190941" y="5694821"/>
            <a:ext cx="1865206" cy="466302"/>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Assumptions</a:t>
            </a:r>
          </a:p>
        </p:txBody>
      </p:sp>
      <p:sp>
        <p:nvSpPr>
          <p:cNvPr id="25" name="access"/>
          <p:cNvSpPr/>
          <p:nvPr/>
        </p:nvSpPr>
        <p:spPr bwMode="auto">
          <a:xfrm>
            <a:off x="10130459" y="5694821"/>
            <a:ext cx="1865206" cy="466302"/>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Access Control</a:t>
            </a:r>
          </a:p>
        </p:txBody>
      </p:sp>
      <p:sp>
        <p:nvSpPr>
          <p:cNvPr id="26" name="Rectangle 25"/>
          <p:cNvSpPr/>
          <p:nvPr/>
        </p:nvSpPr>
        <p:spPr bwMode="auto">
          <a:xfrm>
            <a:off x="354830" y="1297413"/>
            <a:ext cx="11628724" cy="1075178"/>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600" dirty="0"/>
              <a:t>Common usage is for APIs</a:t>
            </a:r>
          </a:p>
          <a:p>
            <a:pPr algn="ctr" defTabSz="950953" fontAlgn="base">
              <a:spcBef>
                <a:spcPct val="0"/>
              </a:spcBef>
              <a:spcAft>
                <a:spcPct val="0"/>
              </a:spcAft>
            </a:pPr>
            <a:r>
              <a:rPr lang="en-US" sz="1600" dirty="0"/>
              <a:t>Shared keys  - Azure management,  Azure storage, Google Storage, OneDrive sharing, etc.</a:t>
            </a:r>
          </a:p>
          <a:p>
            <a:pPr algn="ctr" defTabSz="950953" fontAlgn="base">
              <a:spcBef>
                <a:spcPct val="0"/>
              </a:spcBef>
              <a:spcAft>
                <a:spcPct val="0"/>
              </a:spcAft>
            </a:pPr>
            <a:r>
              <a:rPr lang="en-US" sz="1600" dirty="0"/>
              <a:t>Signature validation - OAuth (Office 365 APIs, </a:t>
            </a:r>
            <a:r>
              <a:rPr lang="en-US" sz="1600" dirty="0" err="1"/>
              <a:t>Oauth</a:t>
            </a:r>
            <a:r>
              <a:rPr lang="en-US" sz="1600" dirty="0"/>
              <a:t>, etc.</a:t>
            </a:r>
          </a:p>
          <a:p>
            <a:pPr algn="ctr" defTabSz="950953" fontAlgn="base">
              <a:spcBef>
                <a:spcPct val="0"/>
              </a:spcBef>
              <a:spcAft>
                <a:spcPct val="0"/>
              </a:spcAft>
            </a:pPr>
            <a:r>
              <a:rPr lang="en-US" sz="1600" dirty="0"/>
              <a:t>Receiver validation – CAPTCHA, pictures, OTP</a:t>
            </a:r>
          </a:p>
        </p:txBody>
      </p:sp>
    </p:spTree>
    <p:extLst>
      <p:ext uri="{BB962C8B-B14F-4D97-AF65-F5344CB8AC3E}">
        <p14:creationId xmlns:p14="http://schemas.microsoft.com/office/powerpoint/2010/main" val="194875244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 Get data from O365 APIs</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163783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authz"/>
          <p:cNvSpPr/>
          <p:nvPr/>
        </p:nvSpPr>
        <p:spPr bwMode="auto">
          <a:xfrm>
            <a:off x="8186404" y="6238790"/>
            <a:ext cx="3806102" cy="466302"/>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Authorization</a:t>
            </a:r>
          </a:p>
        </p:txBody>
      </p:sp>
      <p:sp>
        <p:nvSpPr>
          <p:cNvPr id="44" name="authn"/>
          <p:cNvSpPr/>
          <p:nvPr/>
        </p:nvSpPr>
        <p:spPr bwMode="auto">
          <a:xfrm>
            <a:off x="354830" y="6238790"/>
            <a:ext cx="5939799" cy="466302"/>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Authentication</a:t>
            </a:r>
          </a:p>
        </p:txBody>
      </p:sp>
      <p:grpSp>
        <p:nvGrpSpPr>
          <p:cNvPr id="8" name="present"/>
          <p:cNvGrpSpPr/>
          <p:nvPr/>
        </p:nvGrpSpPr>
        <p:grpSpPr>
          <a:xfrm>
            <a:off x="354829" y="2582862"/>
            <a:ext cx="1865207" cy="3578261"/>
            <a:chOff x="347039" y="4350572"/>
            <a:chExt cx="1828800" cy="1690293"/>
          </a:xfrm>
        </p:grpSpPr>
        <p:sp>
          <p:nvSpPr>
            <p:cNvPr id="45" name="present"/>
            <p:cNvSpPr/>
            <p:nvPr/>
          </p:nvSpPr>
          <p:spPr bwMode="auto">
            <a:xfrm>
              <a:off x="430167" y="4653474"/>
              <a:ext cx="1662545" cy="794039"/>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dirty="0"/>
                <a:t>Varies</a:t>
              </a:r>
            </a:p>
          </p:txBody>
        </p:sp>
        <p:sp>
          <p:nvSpPr>
            <p:cNvPr id="50" name="present"/>
            <p:cNvSpPr/>
            <p:nvPr/>
          </p:nvSpPr>
          <p:spPr bwMode="auto">
            <a:xfrm>
              <a:off x="347039" y="4350572"/>
              <a:ext cx="1828800" cy="1690293"/>
            </a:xfrm>
            <a:prstGeom prst="rect">
              <a:avLst/>
            </a:prstGeom>
            <a:no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dirty="0">
                  <a:solidFill>
                    <a:schemeClr val="tx2"/>
                  </a:solidFill>
                </a:rPr>
                <a:t>Presentation</a:t>
              </a:r>
            </a:p>
          </p:txBody>
        </p:sp>
      </p:grpSp>
      <p:grpSp>
        <p:nvGrpSpPr>
          <p:cNvPr id="9" name="creds"/>
          <p:cNvGrpSpPr/>
          <p:nvPr/>
        </p:nvGrpSpPr>
        <p:grpSpPr>
          <a:xfrm>
            <a:off x="2392125" y="2582862"/>
            <a:ext cx="1865207" cy="3578261"/>
            <a:chOff x="2344569" y="4350572"/>
            <a:chExt cx="1828800" cy="1690293"/>
          </a:xfrm>
        </p:grpSpPr>
        <p:sp>
          <p:nvSpPr>
            <p:cNvPr id="46" name="present"/>
            <p:cNvSpPr/>
            <p:nvPr/>
          </p:nvSpPr>
          <p:spPr bwMode="auto">
            <a:xfrm>
              <a:off x="2438368" y="4653474"/>
              <a:ext cx="1662545" cy="794039"/>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dirty="0"/>
                <a:t>Varies</a:t>
              </a:r>
            </a:p>
          </p:txBody>
        </p:sp>
        <p:sp>
          <p:nvSpPr>
            <p:cNvPr id="51" name="creds"/>
            <p:cNvSpPr/>
            <p:nvPr/>
          </p:nvSpPr>
          <p:spPr bwMode="auto">
            <a:xfrm>
              <a:off x="2344569" y="4350572"/>
              <a:ext cx="1828800" cy="1690293"/>
            </a:xfrm>
            <a:prstGeom prst="rect">
              <a:avLst/>
            </a:prstGeom>
            <a:no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dirty="0">
                  <a:solidFill>
                    <a:schemeClr val="tx2"/>
                  </a:solidFill>
                </a:rPr>
                <a:t>Credentials</a:t>
              </a:r>
            </a:p>
          </p:txBody>
        </p:sp>
      </p:grpSp>
      <p:grpSp>
        <p:nvGrpSpPr>
          <p:cNvPr id="10" name="validate"/>
          <p:cNvGrpSpPr/>
          <p:nvPr/>
        </p:nvGrpSpPr>
        <p:grpSpPr>
          <a:xfrm>
            <a:off x="4429421" y="2582862"/>
            <a:ext cx="1865207" cy="3578261"/>
            <a:chOff x="4342100" y="4350572"/>
            <a:chExt cx="1828800" cy="1690293"/>
          </a:xfrm>
        </p:grpSpPr>
        <p:sp>
          <p:nvSpPr>
            <p:cNvPr id="47" name="present"/>
            <p:cNvSpPr/>
            <p:nvPr/>
          </p:nvSpPr>
          <p:spPr bwMode="auto">
            <a:xfrm>
              <a:off x="4425228" y="4653474"/>
              <a:ext cx="1662545" cy="794039"/>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dirty="0"/>
                <a:t>Varies</a:t>
              </a:r>
            </a:p>
          </p:txBody>
        </p:sp>
        <p:sp>
          <p:nvSpPr>
            <p:cNvPr id="52" name="validation"/>
            <p:cNvSpPr/>
            <p:nvPr/>
          </p:nvSpPr>
          <p:spPr bwMode="auto">
            <a:xfrm>
              <a:off x="4342100" y="4350572"/>
              <a:ext cx="1828800" cy="1690293"/>
            </a:xfrm>
            <a:prstGeom prst="rect">
              <a:avLst/>
            </a:prstGeom>
            <a:no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sz="1836" dirty="0">
                  <a:solidFill>
                    <a:schemeClr val="tx2"/>
                  </a:solidFill>
                </a:rPr>
                <a:t>Validation</a:t>
              </a:r>
            </a:p>
          </p:txBody>
        </p:sp>
      </p:grpSp>
      <p:grpSp>
        <p:nvGrpSpPr>
          <p:cNvPr id="11" name="assume"/>
          <p:cNvGrpSpPr/>
          <p:nvPr/>
        </p:nvGrpSpPr>
        <p:grpSpPr>
          <a:xfrm>
            <a:off x="8186403" y="2582862"/>
            <a:ext cx="1865207" cy="3578261"/>
            <a:chOff x="8025750" y="4350572"/>
            <a:chExt cx="1828800" cy="1690293"/>
          </a:xfrm>
        </p:grpSpPr>
        <p:sp>
          <p:nvSpPr>
            <p:cNvPr id="48" name="present"/>
            <p:cNvSpPr/>
            <p:nvPr/>
          </p:nvSpPr>
          <p:spPr bwMode="auto">
            <a:xfrm>
              <a:off x="8109080" y="4653474"/>
              <a:ext cx="1666589" cy="794039"/>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dirty="0"/>
                <a:t>Varies</a:t>
              </a:r>
            </a:p>
          </p:txBody>
        </p:sp>
        <p:sp>
          <p:nvSpPr>
            <p:cNvPr id="53" name="assume"/>
            <p:cNvSpPr/>
            <p:nvPr/>
          </p:nvSpPr>
          <p:spPr bwMode="auto">
            <a:xfrm>
              <a:off x="8025750" y="4350572"/>
              <a:ext cx="1828800" cy="1690293"/>
            </a:xfrm>
            <a:prstGeom prst="rect">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dirty="0">
                  <a:solidFill>
                    <a:schemeClr val="tx2"/>
                  </a:solidFill>
                </a:rPr>
                <a:t>Assumptions</a:t>
              </a:r>
            </a:p>
          </p:txBody>
        </p:sp>
      </p:grpSp>
      <p:grpSp>
        <p:nvGrpSpPr>
          <p:cNvPr id="12" name="access"/>
          <p:cNvGrpSpPr/>
          <p:nvPr/>
        </p:nvGrpSpPr>
        <p:grpSpPr>
          <a:xfrm>
            <a:off x="10118346" y="2582862"/>
            <a:ext cx="1865207" cy="3578261"/>
            <a:chOff x="9919984" y="4350572"/>
            <a:chExt cx="1828800" cy="1690293"/>
          </a:xfrm>
        </p:grpSpPr>
        <p:sp>
          <p:nvSpPr>
            <p:cNvPr id="49" name="present"/>
            <p:cNvSpPr/>
            <p:nvPr/>
          </p:nvSpPr>
          <p:spPr bwMode="auto">
            <a:xfrm>
              <a:off x="10003112" y="4653474"/>
              <a:ext cx="1662545" cy="794039"/>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dirty="0"/>
                <a:t>Get data </a:t>
              </a:r>
            </a:p>
            <a:p>
              <a:pPr algn="ctr" defTabSz="950953" fontAlgn="base">
                <a:spcBef>
                  <a:spcPct val="0"/>
                </a:spcBef>
                <a:spcAft>
                  <a:spcPct val="0"/>
                </a:spcAft>
              </a:pPr>
              <a:r>
                <a:rPr lang="en-US" dirty="0"/>
                <a:t>“on behalf of”</a:t>
              </a:r>
            </a:p>
          </p:txBody>
        </p:sp>
        <p:sp>
          <p:nvSpPr>
            <p:cNvPr id="54" name="access"/>
            <p:cNvSpPr/>
            <p:nvPr/>
          </p:nvSpPr>
          <p:spPr bwMode="auto">
            <a:xfrm>
              <a:off x="9919984" y="4350572"/>
              <a:ext cx="1828800" cy="1690293"/>
            </a:xfrm>
            <a:prstGeom prst="rect">
              <a:avLst/>
            </a:prstGeom>
            <a:no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dirty="0">
                  <a:solidFill>
                    <a:schemeClr val="tx2"/>
                  </a:solidFill>
                </a:rPr>
                <a:t>Access control</a:t>
              </a:r>
            </a:p>
          </p:txBody>
        </p:sp>
      </p:grpSp>
      <p:sp>
        <p:nvSpPr>
          <p:cNvPr id="4" name="Title 3"/>
          <p:cNvSpPr>
            <a:spLocks noGrp="1"/>
          </p:cNvSpPr>
          <p:nvPr>
            <p:ph type="title"/>
          </p:nvPr>
        </p:nvSpPr>
        <p:spPr/>
        <p:txBody>
          <a:bodyPr>
            <a:normAutofit fontScale="90000"/>
          </a:bodyPr>
          <a:lstStyle/>
          <a:p>
            <a:r>
              <a:rPr lang="en-US" dirty="0"/>
              <a:t>Specific Sign In + Impersonation/Trusted Subsystem</a:t>
            </a:r>
          </a:p>
        </p:txBody>
      </p:sp>
      <p:sp>
        <p:nvSpPr>
          <p:cNvPr id="38" name="authninfo"/>
          <p:cNvSpPr/>
          <p:nvPr/>
        </p:nvSpPr>
        <p:spPr bwMode="auto">
          <a:xfrm>
            <a:off x="6368941" y="2524227"/>
            <a:ext cx="1732682" cy="4180866"/>
          </a:xfrm>
          <a:prstGeom prst="homePlat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3260" tIns="47565" rIns="93260" bIns="47565" numCol="1" rtlCol="0" anchor="ctr" anchorCtr="0" compatLnSpc="1">
            <a:prstTxWarp prst="textNoShape">
              <a:avLst/>
            </a:prstTxWarp>
          </a:bodyPr>
          <a:lstStyle/>
          <a:p>
            <a:pPr algn="ctr" defTabSz="950953" fontAlgn="base">
              <a:spcBef>
                <a:spcPct val="0"/>
              </a:spcBef>
              <a:spcAft>
                <a:spcPct val="0"/>
              </a:spcAft>
            </a:pPr>
            <a:r>
              <a:rPr lang="en-US" sz="2040" dirty="0"/>
              <a:t>Auth context passed via HTTP post, </a:t>
            </a:r>
            <a:r>
              <a:rPr lang="en-US" sz="2040" dirty="0" err="1"/>
              <a:t>url</a:t>
            </a:r>
            <a:r>
              <a:rPr lang="en-US" sz="2040" dirty="0"/>
              <a:t>, cookies</a:t>
            </a:r>
          </a:p>
        </p:txBody>
      </p:sp>
      <p:sp>
        <p:nvSpPr>
          <p:cNvPr id="39" name="present"/>
          <p:cNvSpPr/>
          <p:nvPr/>
        </p:nvSpPr>
        <p:spPr bwMode="auto">
          <a:xfrm>
            <a:off x="354830" y="5694820"/>
            <a:ext cx="1865206" cy="466302"/>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Presentation</a:t>
            </a:r>
          </a:p>
        </p:txBody>
      </p:sp>
      <p:sp>
        <p:nvSpPr>
          <p:cNvPr id="40" name="creds"/>
          <p:cNvSpPr/>
          <p:nvPr/>
        </p:nvSpPr>
        <p:spPr bwMode="auto">
          <a:xfrm>
            <a:off x="2392125" y="5694821"/>
            <a:ext cx="1865206" cy="46630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Credentials</a:t>
            </a:r>
          </a:p>
        </p:txBody>
      </p:sp>
      <p:sp>
        <p:nvSpPr>
          <p:cNvPr id="41" name="validation"/>
          <p:cNvSpPr/>
          <p:nvPr/>
        </p:nvSpPr>
        <p:spPr bwMode="auto">
          <a:xfrm>
            <a:off x="4429422" y="5694821"/>
            <a:ext cx="1865206" cy="46630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Validation</a:t>
            </a:r>
          </a:p>
        </p:txBody>
      </p:sp>
      <p:sp>
        <p:nvSpPr>
          <p:cNvPr id="43" name="assume"/>
          <p:cNvSpPr/>
          <p:nvPr/>
        </p:nvSpPr>
        <p:spPr bwMode="auto">
          <a:xfrm>
            <a:off x="8190941" y="5694821"/>
            <a:ext cx="1865206" cy="466302"/>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Assumptions</a:t>
            </a:r>
          </a:p>
        </p:txBody>
      </p:sp>
      <p:sp>
        <p:nvSpPr>
          <p:cNvPr id="55" name="access"/>
          <p:cNvSpPr/>
          <p:nvPr/>
        </p:nvSpPr>
        <p:spPr bwMode="auto">
          <a:xfrm>
            <a:off x="10130459" y="5694821"/>
            <a:ext cx="1865206" cy="466302"/>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Access Control</a:t>
            </a:r>
          </a:p>
        </p:txBody>
      </p:sp>
      <p:sp>
        <p:nvSpPr>
          <p:cNvPr id="56" name="Right Brace 55"/>
          <p:cNvSpPr/>
          <p:nvPr/>
        </p:nvSpPr>
        <p:spPr bwMode="auto">
          <a:xfrm rot="16200000">
            <a:off x="9776833" y="311246"/>
            <a:ext cx="668194" cy="3797151"/>
          </a:xfrm>
          <a:prstGeom prst="rightBrace">
            <a:avLst/>
          </a:prstGeom>
          <a:noFill/>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sp>
        <p:nvSpPr>
          <p:cNvPr id="57" name="Rectangle 56"/>
          <p:cNvSpPr/>
          <p:nvPr/>
        </p:nvSpPr>
        <p:spPr>
          <a:xfrm>
            <a:off x="8724077" y="1516062"/>
            <a:ext cx="2730755" cy="343492"/>
          </a:xfrm>
          <a:prstGeom prst="rect">
            <a:avLst/>
          </a:prstGeom>
          <a:ln w="38100"/>
        </p:spPr>
        <p:style>
          <a:lnRef idx="1">
            <a:schemeClr val="dk1"/>
          </a:lnRef>
          <a:fillRef idx="2">
            <a:schemeClr val="dk1"/>
          </a:fillRef>
          <a:effectRef idx="1">
            <a:schemeClr val="dk1"/>
          </a:effectRef>
          <a:fontRef idx="minor">
            <a:schemeClr val="dk1"/>
          </a:fontRef>
        </p:style>
        <p:txBody>
          <a:bodyPr wrap="square">
            <a:spAutoFit/>
          </a:bodyPr>
          <a:lstStyle/>
          <a:p>
            <a:pPr algn="ctr" defTabSz="950953" fontAlgn="base">
              <a:spcBef>
                <a:spcPct val="0"/>
              </a:spcBef>
              <a:spcAft>
                <a:spcPct val="0"/>
              </a:spcAft>
            </a:pPr>
            <a:r>
              <a:rPr lang="en-US" sz="1632" dirty="0"/>
              <a:t>Application identity </a:t>
            </a:r>
          </a:p>
        </p:txBody>
      </p:sp>
      <p:sp>
        <p:nvSpPr>
          <p:cNvPr id="58" name="Right Brace 57"/>
          <p:cNvSpPr/>
          <p:nvPr/>
        </p:nvSpPr>
        <p:spPr bwMode="auto">
          <a:xfrm rot="16200000">
            <a:off x="2991277" y="-736771"/>
            <a:ext cx="668194" cy="5938512"/>
          </a:xfrm>
          <a:prstGeom prst="rightBrace">
            <a:avLst/>
          </a:prstGeom>
          <a:noFill/>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sp>
        <p:nvSpPr>
          <p:cNvPr id="59" name="Rectangle 58"/>
          <p:cNvSpPr/>
          <p:nvPr/>
        </p:nvSpPr>
        <p:spPr>
          <a:xfrm>
            <a:off x="1959350" y="1516062"/>
            <a:ext cx="2730755" cy="343492"/>
          </a:xfrm>
          <a:prstGeom prst="rect">
            <a:avLst/>
          </a:prstGeom>
          <a:ln w="38100"/>
        </p:spPr>
        <p:style>
          <a:lnRef idx="1">
            <a:schemeClr val="dk1"/>
          </a:lnRef>
          <a:fillRef idx="2">
            <a:schemeClr val="dk1"/>
          </a:fillRef>
          <a:effectRef idx="1">
            <a:schemeClr val="dk1"/>
          </a:effectRef>
          <a:fontRef idx="minor">
            <a:schemeClr val="dk1"/>
          </a:fontRef>
        </p:style>
        <p:txBody>
          <a:bodyPr wrap="square">
            <a:spAutoFit/>
          </a:bodyPr>
          <a:lstStyle/>
          <a:p>
            <a:pPr algn="ctr" defTabSz="950953" fontAlgn="base">
              <a:spcBef>
                <a:spcPct val="0"/>
              </a:spcBef>
              <a:spcAft>
                <a:spcPct val="0"/>
              </a:spcAft>
            </a:pPr>
            <a:r>
              <a:rPr lang="en-US" sz="1632" dirty="0"/>
              <a:t>Actual user identity</a:t>
            </a:r>
          </a:p>
        </p:txBody>
      </p:sp>
    </p:spTree>
    <p:extLst>
      <p:ext uri="{BB962C8B-B14F-4D97-AF65-F5344CB8AC3E}">
        <p14:creationId xmlns:p14="http://schemas.microsoft.com/office/powerpoint/2010/main" val="3608000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 Impersonate User</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4111110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Text Placeholder 4"/>
          <p:cNvSpPr>
            <a:spLocks noGrp="1"/>
          </p:cNvSpPr>
          <p:nvPr>
            <p:ph type="body" sz="quarter" idx="10"/>
          </p:nvPr>
        </p:nvSpPr>
        <p:spPr>
          <a:xfrm>
            <a:off x="274638" y="1212850"/>
            <a:ext cx="11887200" cy="1415772"/>
          </a:xfrm>
        </p:spPr>
        <p:txBody>
          <a:bodyPr/>
          <a:lstStyle/>
          <a:p>
            <a:r>
              <a:rPr lang="en-US" dirty="0"/>
              <a:t>Patterns for authentication</a:t>
            </a:r>
          </a:p>
          <a:p>
            <a:r>
              <a:rPr lang="en-US" dirty="0"/>
              <a:t>Patterns for authorization</a:t>
            </a:r>
          </a:p>
        </p:txBody>
      </p:sp>
    </p:spTree>
    <p:extLst>
      <p:ext uri="{BB962C8B-B14F-4D97-AF65-F5344CB8AC3E}">
        <p14:creationId xmlns:p14="http://schemas.microsoft.com/office/powerpoint/2010/main" val="177920002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Guidance on Scenarios</a:t>
            </a:r>
          </a:p>
        </p:txBody>
      </p:sp>
    </p:spTree>
    <p:extLst>
      <p:ext uri="{BB962C8B-B14F-4D97-AF65-F5344CB8AC3E}">
        <p14:creationId xmlns:p14="http://schemas.microsoft.com/office/powerpoint/2010/main" val="167962433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Using Graph Data for </a:t>
            </a:r>
            <a:r>
              <a:rPr lang="en-US" dirty="0" err="1"/>
              <a:t>AuthZ</a:t>
            </a:r>
            <a:endParaRPr lang="en-US" dirty="0"/>
          </a:p>
        </p:txBody>
      </p:sp>
      <p:sp>
        <p:nvSpPr>
          <p:cNvPr id="5" name="Text Placeholder 4"/>
          <p:cNvSpPr>
            <a:spLocks noGrp="1"/>
          </p:cNvSpPr>
          <p:nvPr>
            <p:ph type="body" sz="quarter" idx="10"/>
          </p:nvPr>
        </p:nvSpPr>
        <p:spPr>
          <a:xfrm>
            <a:off x="274638" y="1212850"/>
            <a:ext cx="11887200" cy="4462760"/>
          </a:xfrm>
        </p:spPr>
        <p:txBody>
          <a:bodyPr/>
          <a:lstStyle/>
          <a:p>
            <a:r>
              <a:rPr lang="en-US" dirty="0"/>
              <a:t>Not all claims are passed on initial </a:t>
            </a:r>
            <a:r>
              <a:rPr lang="en-US" dirty="0" err="1"/>
              <a:t>AuthN</a:t>
            </a:r>
            <a:r>
              <a:rPr lang="en-US" dirty="0"/>
              <a:t> request</a:t>
            </a:r>
          </a:p>
          <a:p>
            <a:r>
              <a:rPr lang="en-US" dirty="0"/>
              <a:t>May need separate call(s) to get additional data</a:t>
            </a:r>
          </a:p>
          <a:p>
            <a:r>
              <a:rPr lang="en-US" dirty="0"/>
              <a:t>Examples:</a:t>
            </a:r>
          </a:p>
          <a:p>
            <a:pPr lvl="1"/>
            <a:r>
              <a:rPr lang="en-US" dirty="0"/>
              <a:t>Get all classes for student where </a:t>
            </a:r>
            <a:r>
              <a:rPr lang="en-US" b="1" dirty="0"/>
              <a:t>class</a:t>
            </a:r>
            <a:r>
              <a:rPr lang="en-US" dirty="0"/>
              <a:t> is used as a security boundary</a:t>
            </a:r>
          </a:p>
          <a:p>
            <a:pPr lvl="1"/>
            <a:r>
              <a:rPr lang="en-US" dirty="0"/>
              <a:t>Get all students for teacher where </a:t>
            </a:r>
            <a:r>
              <a:rPr lang="en-US" b="1" dirty="0"/>
              <a:t>student</a:t>
            </a:r>
            <a:r>
              <a:rPr lang="en-US" dirty="0"/>
              <a:t> is used as a security boundary</a:t>
            </a:r>
          </a:p>
          <a:p>
            <a:pPr lvl="1"/>
            <a:r>
              <a:rPr lang="en-US" dirty="0"/>
              <a:t>Check Teacher or Student where </a:t>
            </a:r>
            <a:r>
              <a:rPr lang="en-US" b="1" dirty="0"/>
              <a:t>entity type</a:t>
            </a:r>
            <a:r>
              <a:rPr lang="en-US" dirty="0"/>
              <a:t> is used as a security boundary</a:t>
            </a:r>
          </a:p>
          <a:p>
            <a:endParaRPr lang="en-US" dirty="0"/>
          </a:p>
          <a:p>
            <a:r>
              <a:rPr lang="en-US" dirty="0"/>
              <a:t>Can be called “on the fly” or at login time</a:t>
            </a:r>
          </a:p>
        </p:txBody>
      </p:sp>
    </p:spTree>
    <p:extLst>
      <p:ext uri="{BB962C8B-B14F-4D97-AF65-F5344CB8AC3E}">
        <p14:creationId xmlns:p14="http://schemas.microsoft.com/office/powerpoint/2010/main" val="219350834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Permission Scopes</a:t>
            </a:r>
          </a:p>
        </p:txBody>
      </p:sp>
      <p:sp>
        <p:nvSpPr>
          <p:cNvPr id="4" name="Text Placeholder 3"/>
          <p:cNvSpPr>
            <a:spLocks noGrp="1"/>
          </p:cNvSpPr>
          <p:nvPr>
            <p:ph type="body" sz="quarter" idx="10"/>
          </p:nvPr>
        </p:nvSpPr>
        <p:spPr>
          <a:xfrm>
            <a:off x="274638" y="1212850"/>
            <a:ext cx="11887200" cy="1754326"/>
          </a:xfrm>
        </p:spPr>
        <p:txBody>
          <a:bodyPr/>
          <a:lstStyle/>
          <a:p>
            <a:r>
              <a:rPr lang="en-US" dirty="0"/>
              <a:t>Know what data you are looking for</a:t>
            </a:r>
          </a:p>
          <a:p>
            <a:r>
              <a:rPr lang="en-US" dirty="0"/>
              <a:t>Additional scopes can be added later</a:t>
            </a:r>
          </a:p>
          <a:p>
            <a:pPr lvl="1"/>
            <a:r>
              <a:rPr lang="en-US" dirty="0"/>
              <a:t>May require additional handling with cached tokens</a:t>
            </a:r>
          </a:p>
        </p:txBody>
      </p:sp>
    </p:spTree>
    <p:extLst>
      <p:ext uri="{BB962C8B-B14F-4D97-AF65-F5344CB8AC3E}">
        <p14:creationId xmlns:p14="http://schemas.microsoft.com/office/powerpoint/2010/main" val="25855667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Consent Flow</a:t>
            </a:r>
          </a:p>
        </p:txBody>
      </p:sp>
      <p:sp>
        <p:nvSpPr>
          <p:cNvPr id="3" name="Text Placeholder 2"/>
          <p:cNvSpPr>
            <a:spLocks noGrp="1"/>
          </p:cNvSpPr>
          <p:nvPr>
            <p:ph type="body" sz="quarter" idx="10"/>
          </p:nvPr>
        </p:nvSpPr>
        <p:spPr/>
        <p:txBody>
          <a:bodyPr/>
          <a:lstStyle/>
          <a:p>
            <a:r>
              <a:rPr lang="en-US" dirty="0"/>
              <a:t>https://developer.microsoft.com/en-us/graph/docs/concepts/permissions_reference</a:t>
            </a:r>
          </a:p>
        </p:txBody>
      </p:sp>
    </p:spTree>
    <p:extLst>
      <p:ext uri="{BB962C8B-B14F-4D97-AF65-F5344CB8AC3E}">
        <p14:creationId xmlns:p14="http://schemas.microsoft.com/office/powerpoint/2010/main" val="341683197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Planning Identities and Auth*</a:t>
            </a:r>
          </a:p>
        </p:txBody>
      </p:sp>
      <p:sp>
        <p:nvSpPr>
          <p:cNvPr id="3" name="Text Placeholder 2"/>
          <p:cNvSpPr>
            <a:spLocks noGrp="1"/>
          </p:cNvSpPr>
          <p:nvPr>
            <p:ph type="body" sz="quarter" idx="10"/>
          </p:nvPr>
        </p:nvSpPr>
        <p:spPr>
          <a:xfrm>
            <a:off x="275481" y="1212851"/>
            <a:ext cx="11885514" cy="5351708"/>
          </a:xfrm>
          <a:prstGeom prst="rect">
            <a:avLst/>
          </a:prstGeom>
        </p:spPr>
        <p:txBody>
          <a:bodyPr>
            <a:normAutofit fontScale="92500" lnSpcReduction="10000"/>
          </a:bodyPr>
          <a:lstStyle/>
          <a:p>
            <a:r>
              <a:rPr lang="en-US" dirty="0"/>
              <a:t>Where is your user account information stored?</a:t>
            </a:r>
          </a:p>
          <a:p>
            <a:pPr lvl="1"/>
            <a:r>
              <a:rPr lang="en-US" dirty="0"/>
              <a:t>Active Directory</a:t>
            </a:r>
          </a:p>
          <a:p>
            <a:pPr lvl="1"/>
            <a:r>
              <a:rPr lang="en-US" dirty="0"/>
              <a:t>Local database</a:t>
            </a:r>
          </a:p>
          <a:p>
            <a:pPr lvl="1"/>
            <a:r>
              <a:rPr lang="en-US" dirty="0"/>
              <a:t>Public cloud provider</a:t>
            </a:r>
          </a:p>
          <a:p>
            <a:pPr lvl="1"/>
            <a:r>
              <a:rPr lang="en-US" dirty="0"/>
              <a:t>Federated</a:t>
            </a:r>
          </a:p>
          <a:p>
            <a:r>
              <a:rPr lang="en-US" dirty="0"/>
              <a:t>How will they present credentials to prove who they are?</a:t>
            </a:r>
          </a:p>
          <a:p>
            <a:r>
              <a:rPr lang="en-US" dirty="0"/>
              <a:t>What will they need access to once they login?</a:t>
            </a:r>
          </a:p>
          <a:p>
            <a:pPr lvl="1"/>
            <a:r>
              <a:rPr lang="en-US" dirty="0"/>
              <a:t>Your application</a:t>
            </a:r>
          </a:p>
          <a:p>
            <a:pPr lvl="1"/>
            <a:r>
              <a:rPr lang="en-US" dirty="0"/>
              <a:t>Other applications</a:t>
            </a:r>
          </a:p>
          <a:p>
            <a:pPr lvl="1"/>
            <a:r>
              <a:rPr lang="en-US" dirty="0"/>
              <a:t>Other Services</a:t>
            </a:r>
          </a:p>
          <a:p>
            <a:r>
              <a:rPr lang="en-US" dirty="0"/>
              <a:t>Is the user identity the same all the time?</a:t>
            </a:r>
          </a:p>
          <a:p>
            <a:r>
              <a:rPr lang="en-US" dirty="0"/>
              <a:t>How will you handle the account lifecycle?</a:t>
            </a:r>
          </a:p>
        </p:txBody>
      </p:sp>
    </p:spTree>
    <p:extLst>
      <p:ext uri="{BB962C8B-B14F-4D97-AF65-F5344CB8AC3E}">
        <p14:creationId xmlns:p14="http://schemas.microsoft.com/office/powerpoint/2010/main" val="140911458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Core Design Questions to ask</a:t>
            </a:r>
          </a:p>
        </p:txBody>
      </p:sp>
      <p:sp>
        <p:nvSpPr>
          <p:cNvPr id="3" name="Content Placeholder 2"/>
          <p:cNvSpPr>
            <a:spLocks noGrp="1"/>
          </p:cNvSpPr>
          <p:nvPr>
            <p:ph type="body" sz="quarter" idx="10"/>
          </p:nvPr>
        </p:nvSpPr>
        <p:spPr>
          <a:xfrm>
            <a:off x="275481" y="1212850"/>
            <a:ext cx="11885514" cy="5327484"/>
          </a:xfrm>
        </p:spPr>
        <p:txBody>
          <a:bodyPr>
            <a:normAutofit fontScale="85000" lnSpcReduction="10000"/>
          </a:bodyPr>
          <a:lstStyle/>
          <a:p>
            <a:r>
              <a:rPr lang="en-US" dirty="0"/>
              <a:t>Do you really have to authenticate?</a:t>
            </a:r>
          </a:p>
          <a:p>
            <a:r>
              <a:rPr lang="en-US" dirty="0"/>
              <a:t>Does the authentication source matter or is the user ID enough?</a:t>
            </a:r>
          </a:p>
          <a:p>
            <a:r>
              <a:rPr lang="en-US" dirty="0"/>
              <a:t>Do you own the identity?</a:t>
            </a:r>
          </a:p>
          <a:p>
            <a:r>
              <a:rPr lang="en-US" dirty="0"/>
              <a:t>Do you own the user information?</a:t>
            </a:r>
          </a:p>
          <a:p>
            <a:r>
              <a:rPr lang="en-US" dirty="0"/>
              <a:t>How do they authenticate today?</a:t>
            </a:r>
          </a:p>
          <a:p>
            <a:r>
              <a:rPr lang="en-US" dirty="0"/>
              <a:t>Where do they authenticate from?</a:t>
            </a:r>
          </a:p>
          <a:p>
            <a:r>
              <a:rPr lang="en-US" dirty="0"/>
              <a:t>How do you want them to authenticate?</a:t>
            </a:r>
          </a:p>
          <a:p>
            <a:r>
              <a:rPr lang="en-US" dirty="0"/>
              <a:t>Will they always authenticate that way?</a:t>
            </a:r>
          </a:p>
          <a:p>
            <a:r>
              <a:rPr lang="en-US" dirty="0"/>
              <a:t>Is the information you need for authorization enough or do you need more?</a:t>
            </a:r>
          </a:p>
        </p:txBody>
      </p:sp>
    </p:spTree>
    <p:extLst>
      <p:ext uri="{BB962C8B-B14F-4D97-AF65-F5344CB8AC3E}">
        <p14:creationId xmlns:p14="http://schemas.microsoft.com/office/powerpoint/2010/main" val="307261697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1" name="Work"/>
          <p:cNvGrpSpPr/>
          <p:nvPr/>
        </p:nvGrpSpPr>
        <p:grpSpPr>
          <a:xfrm>
            <a:off x="8138758" y="1960178"/>
            <a:ext cx="4182334" cy="4962643"/>
            <a:chOff x="7979302" y="1921703"/>
            <a:chExt cx="4101282" cy="4866468"/>
          </a:xfrm>
        </p:grpSpPr>
        <p:sp>
          <p:nvSpPr>
            <p:cNvPr id="67" name="Rectangle 66"/>
            <p:cNvSpPr/>
            <p:nvPr/>
          </p:nvSpPr>
          <p:spPr bwMode="auto">
            <a:xfrm>
              <a:off x="7979302" y="1921703"/>
              <a:ext cx="4101282" cy="4866468"/>
            </a:xfrm>
            <a:prstGeom prst="rect">
              <a:avLst/>
            </a:prstGeom>
            <a:noFill/>
            <a:ln w="381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t" anchorCtr="0" compatLnSpc="1">
              <a:prstTxWarp prst="textNoShape">
                <a:avLst/>
              </a:prstTxWarp>
            </a:bodyPr>
            <a:lstStyle/>
            <a:p>
              <a:pPr algn="ctr" defTabSz="950846" fontAlgn="base">
                <a:spcBef>
                  <a:spcPct val="0"/>
                </a:spcBef>
                <a:spcAft>
                  <a:spcPct val="0"/>
                </a:spcAft>
              </a:pPr>
              <a:endParaRPr lang="en-US" sz="2448" b="1" dirty="0">
                <a:solidFill>
                  <a:srgbClr val="00188F"/>
                </a:solidFill>
              </a:endParaRPr>
            </a:p>
          </p:txBody>
        </p:sp>
        <p:sp>
          <p:nvSpPr>
            <p:cNvPr id="69" name="Rectangle 68"/>
            <p:cNvSpPr/>
            <p:nvPr/>
          </p:nvSpPr>
          <p:spPr bwMode="auto">
            <a:xfrm>
              <a:off x="7979302" y="1921703"/>
              <a:ext cx="4101282" cy="643780"/>
            </a:xfrm>
            <a:prstGeom prst="rect">
              <a:avLst/>
            </a:prstGeom>
            <a:ln w="38100">
              <a:solidFill>
                <a:schemeClr val="accent6"/>
              </a:solid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r>
                <a:rPr lang="en-US" sz="2040" dirty="0">
                  <a:gradFill>
                    <a:gsLst>
                      <a:gs pos="0">
                        <a:srgbClr val="FFFFFF"/>
                      </a:gs>
                      <a:gs pos="100000">
                        <a:srgbClr val="FFFFFF"/>
                      </a:gs>
                    </a:gsLst>
                    <a:lin ang="5400000" scaled="0"/>
                  </a:gradFill>
                </a:rPr>
                <a:t>Work</a:t>
              </a:r>
            </a:p>
          </p:txBody>
        </p:sp>
      </p:grpSp>
      <p:grpSp>
        <p:nvGrpSpPr>
          <p:cNvPr id="70" name="home"/>
          <p:cNvGrpSpPr/>
          <p:nvPr/>
        </p:nvGrpSpPr>
        <p:grpSpPr>
          <a:xfrm>
            <a:off x="276324" y="1912852"/>
            <a:ext cx="4182334" cy="4962643"/>
            <a:chOff x="269240" y="1875295"/>
            <a:chExt cx="4101282" cy="4866468"/>
          </a:xfrm>
          <a:noFill/>
        </p:grpSpPr>
        <p:sp>
          <p:nvSpPr>
            <p:cNvPr id="66" name="Rectangle 65"/>
            <p:cNvSpPr/>
            <p:nvPr/>
          </p:nvSpPr>
          <p:spPr bwMode="auto">
            <a:xfrm>
              <a:off x="269240" y="1875295"/>
              <a:ext cx="4101282" cy="4866468"/>
            </a:xfrm>
            <a:prstGeom prst="rect">
              <a:avLst/>
            </a:prstGeom>
            <a:grpFill/>
            <a:ln w="38100">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t" anchorCtr="0" compatLnSpc="1">
              <a:prstTxWarp prst="textNoShape">
                <a:avLst/>
              </a:prstTxWarp>
            </a:bodyPr>
            <a:lstStyle/>
            <a:p>
              <a:pPr algn="ctr" defTabSz="950846" fontAlgn="base">
                <a:spcBef>
                  <a:spcPct val="0"/>
                </a:spcBef>
                <a:spcAft>
                  <a:spcPct val="0"/>
                </a:spcAft>
              </a:pPr>
              <a:endParaRPr lang="en-US" sz="2448" b="1" dirty="0">
                <a:solidFill>
                  <a:srgbClr val="00188F"/>
                </a:solidFill>
              </a:endParaRPr>
            </a:p>
          </p:txBody>
        </p:sp>
        <p:sp>
          <p:nvSpPr>
            <p:cNvPr id="68" name="Rectangle 67"/>
            <p:cNvSpPr/>
            <p:nvPr/>
          </p:nvSpPr>
          <p:spPr bwMode="auto">
            <a:xfrm>
              <a:off x="269240" y="1875295"/>
              <a:ext cx="4101282" cy="643780"/>
            </a:xfrm>
            <a:prstGeom prst="rect">
              <a:avLst/>
            </a:prstGeom>
            <a:solidFill>
              <a:schemeClr val="accent2"/>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r>
                <a:rPr lang="en-US" sz="2040" dirty="0">
                  <a:gradFill>
                    <a:gsLst>
                      <a:gs pos="0">
                        <a:srgbClr val="FFFFFF"/>
                      </a:gs>
                      <a:gs pos="100000">
                        <a:srgbClr val="FFFFFF"/>
                      </a:gs>
                    </a:gsLst>
                    <a:lin ang="5400000" scaled="0"/>
                  </a:gradFill>
                </a:rPr>
                <a:t>Personal/Consumer</a:t>
              </a:r>
            </a:p>
          </p:txBody>
        </p:sp>
      </p:grpSp>
      <p:grpSp>
        <p:nvGrpSpPr>
          <p:cNvPr id="58" name="User"/>
          <p:cNvGrpSpPr>
            <a:grpSpLocks/>
          </p:cNvGrpSpPr>
          <p:nvPr/>
        </p:nvGrpSpPr>
        <p:grpSpPr>
          <a:xfrm>
            <a:off x="5446743" y="4890295"/>
            <a:ext cx="1771694" cy="1771694"/>
            <a:chOff x="5621611" y="4702047"/>
            <a:chExt cx="1737360" cy="1737360"/>
          </a:xfrm>
        </p:grpSpPr>
        <p:sp>
          <p:nvSpPr>
            <p:cNvPr id="12" name="Rectangle 11"/>
            <p:cNvSpPr/>
            <p:nvPr/>
          </p:nvSpPr>
          <p:spPr bwMode="auto">
            <a:xfrm>
              <a:off x="5621611" y="4702047"/>
              <a:ext cx="1737360" cy="1737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26770" tIns="126770" rIns="95103" bIns="126770" rtlCol="0" anchor="b"/>
            <a:lstStyle/>
            <a:p>
              <a:pPr algn="ctr" defTabSz="949955"/>
              <a:r>
                <a:rPr lang="en-US" sz="1530" dirty="0">
                  <a:solidFill>
                    <a:prstClr val="white">
                      <a:alpha val="99000"/>
                    </a:prstClr>
                  </a:solidFill>
                </a:rPr>
                <a:t>End user</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8386" y="4914355"/>
              <a:ext cx="923811" cy="1026724"/>
            </a:xfrm>
            <a:prstGeom prst="rect">
              <a:avLst/>
            </a:prstGeom>
            <a:ln>
              <a:noFill/>
            </a:ln>
          </p:spPr>
        </p:pic>
      </p:grpSp>
      <p:grpSp>
        <p:nvGrpSpPr>
          <p:cNvPr id="60" name="at Work"/>
          <p:cNvGrpSpPr/>
          <p:nvPr/>
        </p:nvGrpSpPr>
        <p:grpSpPr>
          <a:xfrm>
            <a:off x="10286434" y="4890296"/>
            <a:ext cx="1771694" cy="1771694"/>
            <a:chOff x="10317827" y="4702048"/>
            <a:chExt cx="1737360" cy="1737360"/>
          </a:xfrm>
        </p:grpSpPr>
        <p:sp>
          <p:nvSpPr>
            <p:cNvPr id="32" name="Rectangle 31"/>
            <p:cNvSpPr/>
            <p:nvPr/>
          </p:nvSpPr>
          <p:spPr bwMode="auto">
            <a:xfrm>
              <a:off x="10317827" y="4702048"/>
              <a:ext cx="1737360" cy="1737360"/>
            </a:xfrm>
            <a:prstGeom prst="rect">
              <a:avLst/>
            </a:prstGeom>
            <a:solidFill>
              <a:schemeClr val="tx2"/>
            </a:solidFill>
            <a:ln>
              <a:noFill/>
            </a:ln>
          </p:spPr>
          <p:style>
            <a:lnRef idx="3">
              <a:schemeClr val="lt1"/>
            </a:lnRef>
            <a:fillRef idx="1">
              <a:schemeClr val="dk1"/>
            </a:fillRef>
            <a:effectRef idx="1">
              <a:schemeClr val="dk1"/>
            </a:effectRef>
            <a:fontRef idx="minor">
              <a:schemeClr val="lt1"/>
            </a:fontRef>
          </p:style>
          <p:txBody>
            <a:bodyPr lIns="126770" tIns="126770" rIns="95103" bIns="126770" rtlCol="0" anchor="b"/>
            <a:lstStyle/>
            <a:p>
              <a:pPr algn="ctr" defTabSz="949955"/>
              <a:r>
                <a:rPr lang="en-US" sz="1530" dirty="0">
                  <a:solidFill>
                    <a:prstClr val="white">
                      <a:alpha val="99000"/>
                    </a:prstClr>
                  </a:solidFill>
                </a:rPr>
                <a:t>At Work</a:t>
              </a:r>
            </a:p>
          </p:txBody>
        </p:sp>
        <p:sp>
          <p:nvSpPr>
            <p:cNvPr id="7" name="Freeform 41"/>
            <p:cNvSpPr>
              <a:spLocks noChangeAspect="1" noEditPoints="1"/>
            </p:cNvSpPr>
            <p:nvPr/>
          </p:nvSpPr>
          <p:spPr bwMode="auto">
            <a:xfrm>
              <a:off x="10843749" y="4970517"/>
              <a:ext cx="594077" cy="914400"/>
            </a:xfrm>
            <a:custGeom>
              <a:avLst/>
              <a:gdLst>
                <a:gd name="T0" fmla="*/ 440 w 842"/>
                <a:gd name="T1" fmla="*/ 462 h 1296"/>
                <a:gd name="T2" fmla="*/ 559 w 842"/>
                <a:gd name="T3" fmla="*/ 462 h 1296"/>
                <a:gd name="T4" fmla="*/ 559 w 842"/>
                <a:gd name="T5" fmla="*/ 1296 h 1296"/>
                <a:gd name="T6" fmla="*/ 331 w 842"/>
                <a:gd name="T7" fmla="*/ 0 h 1296"/>
                <a:gd name="T8" fmla="*/ 559 w 842"/>
                <a:gd name="T9" fmla="*/ 372 h 1296"/>
                <a:gd name="T10" fmla="*/ 559 w 842"/>
                <a:gd name="T11" fmla="*/ 253 h 1296"/>
                <a:gd name="T12" fmla="*/ 559 w 842"/>
                <a:gd name="T13" fmla="*/ 372 h 1296"/>
                <a:gd name="T14" fmla="*/ 440 w 842"/>
                <a:gd name="T15" fmla="*/ 86 h 1296"/>
                <a:gd name="T16" fmla="*/ 559 w 842"/>
                <a:gd name="T17" fmla="*/ 205 h 1296"/>
                <a:gd name="T18" fmla="*/ 619 w 842"/>
                <a:gd name="T19" fmla="*/ 1043 h 1296"/>
                <a:gd name="T20" fmla="*/ 734 w 842"/>
                <a:gd name="T21" fmla="*/ 1043 h 1296"/>
                <a:gd name="T22" fmla="*/ 734 w 842"/>
                <a:gd name="T23" fmla="*/ 875 h 1296"/>
                <a:gd name="T24" fmla="*/ 734 w 842"/>
                <a:gd name="T25" fmla="*/ 759 h 1296"/>
                <a:gd name="T26" fmla="*/ 734 w 842"/>
                <a:gd name="T27" fmla="*/ 875 h 1296"/>
                <a:gd name="T28" fmla="*/ 619 w 842"/>
                <a:gd name="T29" fmla="*/ 588 h 1296"/>
                <a:gd name="T30" fmla="*/ 734 w 842"/>
                <a:gd name="T31" fmla="*/ 707 h 1296"/>
                <a:gd name="T32" fmla="*/ 619 w 842"/>
                <a:gd name="T33" fmla="*/ 540 h 1296"/>
                <a:gd name="T34" fmla="*/ 734 w 842"/>
                <a:gd name="T35" fmla="*/ 540 h 1296"/>
                <a:gd name="T36" fmla="*/ 734 w 842"/>
                <a:gd name="T37" fmla="*/ 372 h 1296"/>
                <a:gd name="T38" fmla="*/ 734 w 842"/>
                <a:gd name="T39" fmla="*/ 253 h 1296"/>
                <a:gd name="T40" fmla="*/ 734 w 842"/>
                <a:gd name="T41" fmla="*/ 372 h 1296"/>
                <a:gd name="T42" fmla="*/ 619 w 842"/>
                <a:gd name="T43" fmla="*/ 86 h 1296"/>
                <a:gd name="T44" fmla="*/ 734 w 842"/>
                <a:gd name="T45" fmla="*/ 205 h 1296"/>
                <a:gd name="T46" fmla="*/ 0 w 842"/>
                <a:gd name="T47" fmla="*/ 1296 h 1296"/>
                <a:gd name="T48" fmla="*/ 0 w 842"/>
                <a:gd name="T49" fmla="*/ 510 h 1296"/>
                <a:gd name="T50" fmla="*/ 223 w 842"/>
                <a:gd name="T51" fmla="*/ 1214 h 1296"/>
                <a:gd name="T52" fmla="*/ 223 w 842"/>
                <a:gd name="T53" fmla="*/ 1095 h 1296"/>
                <a:gd name="T54" fmla="*/ 223 w 842"/>
                <a:gd name="T55" fmla="*/ 1214 h 1296"/>
                <a:gd name="T56" fmla="*/ 108 w 842"/>
                <a:gd name="T57" fmla="*/ 927 h 1296"/>
                <a:gd name="T58" fmla="*/ 223 w 842"/>
                <a:gd name="T59" fmla="*/ 1043 h 1296"/>
                <a:gd name="T60" fmla="*/ 108 w 842"/>
                <a:gd name="T61" fmla="*/ 875 h 1296"/>
                <a:gd name="T62" fmla="*/ 223 w 842"/>
                <a:gd name="T63" fmla="*/ 875 h 1296"/>
                <a:gd name="T64" fmla="*/ 223 w 842"/>
                <a:gd name="T65" fmla="*/ 707 h 1296"/>
                <a:gd name="T66" fmla="*/ 223 w 842"/>
                <a:gd name="T67" fmla="*/ 588 h 1296"/>
                <a:gd name="T68" fmla="*/ 223 w 842"/>
                <a:gd name="T69" fmla="*/ 707 h 1296"/>
                <a:gd name="T70" fmla="*/ 283 w 842"/>
                <a:gd name="T71" fmla="*/ 1095 h 1296"/>
                <a:gd name="T72" fmla="*/ 402 w 842"/>
                <a:gd name="T73" fmla="*/ 1214 h 1296"/>
                <a:gd name="T74" fmla="*/ 283 w 842"/>
                <a:gd name="T75" fmla="*/ 1043 h 1296"/>
                <a:gd name="T76" fmla="*/ 402 w 842"/>
                <a:gd name="T77" fmla="*/ 1043 h 1296"/>
                <a:gd name="T78" fmla="*/ 402 w 842"/>
                <a:gd name="T79" fmla="*/ 875 h 1296"/>
                <a:gd name="T80" fmla="*/ 402 w 842"/>
                <a:gd name="T81" fmla="*/ 759 h 1296"/>
                <a:gd name="T82" fmla="*/ 402 w 842"/>
                <a:gd name="T83" fmla="*/ 875 h 1296"/>
                <a:gd name="T84" fmla="*/ 283 w 842"/>
                <a:gd name="T85" fmla="*/ 588 h 1296"/>
                <a:gd name="T86" fmla="*/ 402 w 842"/>
                <a:gd name="T87" fmla="*/ 707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42" h="1296">
                  <a:moveTo>
                    <a:pt x="331" y="0"/>
                  </a:moveTo>
                  <a:lnTo>
                    <a:pt x="331" y="462"/>
                  </a:lnTo>
                  <a:lnTo>
                    <a:pt x="440" y="462"/>
                  </a:lnTo>
                  <a:lnTo>
                    <a:pt x="440" y="421"/>
                  </a:lnTo>
                  <a:lnTo>
                    <a:pt x="559" y="421"/>
                  </a:lnTo>
                  <a:lnTo>
                    <a:pt x="559" y="462"/>
                  </a:lnTo>
                  <a:lnTo>
                    <a:pt x="559" y="510"/>
                  </a:lnTo>
                  <a:lnTo>
                    <a:pt x="559" y="540"/>
                  </a:lnTo>
                  <a:lnTo>
                    <a:pt x="559" y="1296"/>
                  </a:lnTo>
                  <a:lnTo>
                    <a:pt x="842" y="1296"/>
                  </a:lnTo>
                  <a:lnTo>
                    <a:pt x="842" y="0"/>
                  </a:lnTo>
                  <a:lnTo>
                    <a:pt x="331" y="0"/>
                  </a:lnTo>
                  <a:lnTo>
                    <a:pt x="331" y="0"/>
                  </a:lnTo>
                  <a:lnTo>
                    <a:pt x="331" y="0"/>
                  </a:lnTo>
                  <a:close/>
                  <a:moveTo>
                    <a:pt x="559" y="372"/>
                  </a:moveTo>
                  <a:lnTo>
                    <a:pt x="440" y="372"/>
                  </a:lnTo>
                  <a:lnTo>
                    <a:pt x="440" y="253"/>
                  </a:lnTo>
                  <a:lnTo>
                    <a:pt x="559" y="253"/>
                  </a:lnTo>
                  <a:lnTo>
                    <a:pt x="559" y="372"/>
                  </a:lnTo>
                  <a:lnTo>
                    <a:pt x="559" y="372"/>
                  </a:lnTo>
                  <a:lnTo>
                    <a:pt x="559" y="372"/>
                  </a:lnTo>
                  <a:close/>
                  <a:moveTo>
                    <a:pt x="559" y="205"/>
                  </a:moveTo>
                  <a:lnTo>
                    <a:pt x="440" y="205"/>
                  </a:lnTo>
                  <a:lnTo>
                    <a:pt x="440" y="86"/>
                  </a:lnTo>
                  <a:lnTo>
                    <a:pt x="559" y="86"/>
                  </a:lnTo>
                  <a:lnTo>
                    <a:pt x="559" y="205"/>
                  </a:lnTo>
                  <a:lnTo>
                    <a:pt x="559" y="205"/>
                  </a:lnTo>
                  <a:lnTo>
                    <a:pt x="559" y="205"/>
                  </a:lnTo>
                  <a:close/>
                  <a:moveTo>
                    <a:pt x="734" y="1043"/>
                  </a:moveTo>
                  <a:lnTo>
                    <a:pt x="619" y="1043"/>
                  </a:lnTo>
                  <a:lnTo>
                    <a:pt x="619" y="927"/>
                  </a:lnTo>
                  <a:lnTo>
                    <a:pt x="734" y="927"/>
                  </a:lnTo>
                  <a:lnTo>
                    <a:pt x="734" y="1043"/>
                  </a:lnTo>
                  <a:lnTo>
                    <a:pt x="734" y="1043"/>
                  </a:lnTo>
                  <a:lnTo>
                    <a:pt x="734" y="1043"/>
                  </a:lnTo>
                  <a:close/>
                  <a:moveTo>
                    <a:pt x="734" y="875"/>
                  </a:moveTo>
                  <a:lnTo>
                    <a:pt x="619" y="875"/>
                  </a:lnTo>
                  <a:lnTo>
                    <a:pt x="619" y="759"/>
                  </a:lnTo>
                  <a:lnTo>
                    <a:pt x="734" y="759"/>
                  </a:lnTo>
                  <a:lnTo>
                    <a:pt x="734" y="875"/>
                  </a:lnTo>
                  <a:lnTo>
                    <a:pt x="734" y="875"/>
                  </a:lnTo>
                  <a:lnTo>
                    <a:pt x="734" y="875"/>
                  </a:lnTo>
                  <a:close/>
                  <a:moveTo>
                    <a:pt x="734" y="707"/>
                  </a:moveTo>
                  <a:lnTo>
                    <a:pt x="619" y="707"/>
                  </a:lnTo>
                  <a:lnTo>
                    <a:pt x="619" y="588"/>
                  </a:lnTo>
                  <a:lnTo>
                    <a:pt x="734" y="588"/>
                  </a:lnTo>
                  <a:lnTo>
                    <a:pt x="734" y="707"/>
                  </a:lnTo>
                  <a:lnTo>
                    <a:pt x="734" y="707"/>
                  </a:lnTo>
                  <a:lnTo>
                    <a:pt x="734" y="707"/>
                  </a:lnTo>
                  <a:close/>
                  <a:moveTo>
                    <a:pt x="734" y="540"/>
                  </a:moveTo>
                  <a:lnTo>
                    <a:pt x="619" y="540"/>
                  </a:lnTo>
                  <a:lnTo>
                    <a:pt x="619" y="421"/>
                  </a:lnTo>
                  <a:lnTo>
                    <a:pt x="734" y="421"/>
                  </a:lnTo>
                  <a:lnTo>
                    <a:pt x="734" y="540"/>
                  </a:lnTo>
                  <a:lnTo>
                    <a:pt x="734" y="540"/>
                  </a:lnTo>
                  <a:lnTo>
                    <a:pt x="734" y="540"/>
                  </a:lnTo>
                  <a:close/>
                  <a:moveTo>
                    <a:pt x="734" y="372"/>
                  </a:moveTo>
                  <a:lnTo>
                    <a:pt x="619" y="372"/>
                  </a:lnTo>
                  <a:lnTo>
                    <a:pt x="619" y="253"/>
                  </a:lnTo>
                  <a:lnTo>
                    <a:pt x="734" y="253"/>
                  </a:lnTo>
                  <a:lnTo>
                    <a:pt x="734" y="372"/>
                  </a:lnTo>
                  <a:lnTo>
                    <a:pt x="734" y="372"/>
                  </a:lnTo>
                  <a:lnTo>
                    <a:pt x="734" y="372"/>
                  </a:lnTo>
                  <a:close/>
                  <a:moveTo>
                    <a:pt x="734" y="205"/>
                  </a:moveTo>
                  <a:lnTo>
                    <a:pt x="619" y="205"/>
                  </a:lnTo>
                  <a:lnTo>
                    <a:pt x="619" y="86"/>
                  </a:lnTo>
                  <a:lnTo>
                    <a:pt x="734" y="86"/>
                  </a:lnTo>
                  <a:lnTo>
                    <a:pt x="734" y="205"/>
                  </a:lnTo>
                  <a:lnTo>
                    <a:pt x="734" y="205"/>
                  </a:lnTo>
                  <a:lnTo>
                    <a:pt x="734" y="205"/>
                  </a:lnTo>
                  <a:close/>
                  <a:moveTo>
                    <a:pt x="0" y="510"/>
                  </a:moveTo>
                  <a:lnTo>
                    <a:pt x="0" y="1296"/>
                  </a:lnTo>
                  <a:lnTo>
                    <a:pt x="511" y="1296"/>
                  </a:lnTo>
                  <a:lnTo>
                    <a:pt x="511" y="510"/>
                  </a:lnTo>
                  <a:lnTo>
                    <a:pt x="0" y="510"/>
                  </a:lnTo>
                  <a:lnTo>
                    <a:pt x="0" y="510"/>
                  </a:lnTo>
                  <a:lnTo>
                    <a:pt x="0" y="510"/>
                  </a:lnTo>
                  <a:close/>
                  <a:moveTo>
                    <a:pt x="223" y="1214"/>
                  </a:moveTo>
                  <a:lnTo>
                    <a:pt x="108" y="1214"/>
                  </a:lnTo>
                  <a:lnTo>
                    <a:pt x="108" y="1095"/>
                  </a:lnTo>
                  <a:lnTo>
                    <a:pt x="223" y="1095"/>
                  </a:lnTo>
                  <a:lnTo>
                    <a:pt x="223" y="1214"/>
                  </a:lnTo>
                  <a:lnTo>
                    <a:pt x="223" y="1214"/>
                  </a:lnTo>
                  <a:lnTo>
                    <a:pt x="223" y="1214"/>
                  </a:lnTo>
                  <a:close/>
                  <a:moveTo>
                    <a:pt x="223" y="1043"/>
                  </a:moveTo>
                  <a:lnTo>
                    <a:pt x="108" y="1043"/>
                  </a:lnTo>
                  <a:lnTo>
                    <a:pt x="108" y="927"/>
                  </a:lnTo>
                  <a:lnTo>
                    <a:pt x="223" y="927"/>
                  </a:lnTo>
                  <a:lnTo>
                    <a:pt x="223" y="1043"/>
                  </a:lnTo>
                  <a:lnTo>
                    <a:pt x="223" y="1043"/>
                  </a:lnTo>
                  <a:lnTo>
                    <a:pt x="223" y="1043"/>
                  </a:lnTo>
                  <a:close/>
                  <a:moveTo>
                    <a:pt x="223" y="875"/>
                  </a:moveTo>
                  <a:lnTo>
                    <a:pt x="108" y="875"/>
                  </a:lnTo>
                  <a:lnTo>
                    <a:pt x="108" y="759"/>
                  </a:lnTo>
                  <a:lnTo>
                    <a:pt x="223" y="759"/>
                  </a:lnTo>
                  <a:lnTo>
                    <a:pt x="223" y="875"/>
                  </a:lnTo>
                  <a:lnTo>
                    <a:pt x="223" y="875"/>
                  </a:lnTo>
                  <a:lnTo>
                    <a:pt x="223" y="875"/>
                  </a:lnTo>
                  <a:close/>
                  <a:moveTo>
                    <a:pt x="223" y="707"/>
                  </a:moveTo>
                  <a:lnTo>
                    <a:pt x="108" y="707"/>
                  </a:lnTo>
                  <a:lnTo>
                    <a:pt x="108" y="588"/>
                  </a:lnTo>
                  <a:lnTo>
                    <a:pt x="223" y="588"/>
                  </a:lnTo>
                  <a:lnTo>
                    <a:pt x="223" y="707"/>
                  </a:lnTo>
                  <a:lnTo>
                    <a:pt x="223" y="707"/>
                  </a:lnTo>
                  <a:lnTo>
                    <a:pt x="223" y="707"/>
                  </a:lnTo>
                  <a:close/>
                  <a:moveTo>
                    <a:pt x="402" y="1214"/>
                  </a:moveTo>
                  <a:lnTo>
                    <a:pt x="283" y="1214"/>
                  </a:lnTo>
                  <a:lnTo>
                    <a:pt x="283" y="1095"/>
                  </a:lnTo>
                  <a:lnTo>
                    <a:pt x="402" y="1095"/>
                  </a:lnTo>
                  <a:lnTo>
                    <a:pt x="402" y="1214"/>
                  </a:lnTo>
                  <a:lnTo>
                    <a:pt x="402" y="1214"/>
                  </a:lnTo>
                  <a:lnTo>
                    <a:pt x="402" y="1214"/>
                  </a:lnTo>
                  <a:close/>
                  <a:moveTo>
                    <a:pt x="402" y="1043"/>
                  </a:moveTo>
                  <a:lnTo>
                    <a:pt x="283" y="1043"/>
                  </a:lnTo>
                  <a:lnTo>
                    <a:pt x="283" y="927"/>
                  </a:lnTo>
                  <a:lnTo>
                    <a:pt x="402" y="927"/>
                  </a:lnTo>
                  <a:lnTo>
                    <a:pt x="402" y="1043"/>
                  </a:lnTo>
                  <a:lnTo>
                    <a:pt x="402" y="1043"/>
                  </a:lnTo>
                  <a:lnTo>
                    <a:pt x="402" y="1043"/>
                  </a:lnTo>
                  <a:close/>
                  <a:moveTo>
                    <a:pt x="402" y="875"/>
                  </a:moveTo>
                  <a:lnTo>
                    <a:pt x="283" y="875"/>
                  </a:lnTo>
                  <a:lnTo>
                    <a:pt x="283" y="759"/>
                  </a:lnTo>
                  <a:lnTo>
                    <a:pt x="402" y="759"/>
                  </a:lnTo>
                  <a:lnTo>
                    <a:pt x="402" y="875"/>
                  </a:lnTo>
                  <a:lnTo>
                    <a:pt x="402" y="875"/>
                  </a:lnTo>
                  <a:lnTo>
                    <a:pt x="402" y="875"/>
                  </a:lnTo>
                  <a:close/>
                  <a:moveTo>
                    <a:pt x="402" y="707"/>
                  </a:moveTo>
                  <a:lnTo>
                    <a:pt x="283" y="707"/>
                  </a:lnTo>
                  <a:lnTo>
                    <a:pt x="283" y="588"/>
                  </a:lnTo>
                  <a:lnTo>
                    <a:pt x="402" y="588"/>
                  </a:lnTo>
                  <a:lnTo>
                    <a:pt x="402" y="707"/>
                  </a:lnTo>
                  <a:lnTo>
                    <a:pt x="402" y="707"/>
                  </a:lnTo>
                  <a:lnTo>
                    <a:pt x="402" y="707"/>
                  </a:lnTo>
                  <a:close/>
                </a:path>
              </a:pathLst>
            </a:custGeom>
            <a:solidFill>
              <a:schemeClr val="tx1"/>
            </a:solidFill>
            <a:ln>
              <a:noFill/>
            </a:ln>
          </p:spPr>
          <p:txBody>
            <a:bodyPr vert="horz" wrap="square" lIns="93247" tIns="46623" rIns="93247" bIns="46623" numCol="1" anchor="t" anchorCtr="0" compatLnSpc="1">
              <a:prstTxWarp prst="textNoShape">
                <a:avLst/>
              </a:prstTxWarp>
            </a:bodyPr>
            <a:lstStyle/>
            <a:p>
              <a:pPr defTabSz="932418"/>
              <a:endParaRPr lang="en-US" sz="1836">
                <a:solidFill>
                  <a:srgbClr val="000000"/>
                </a:solidFill>
              </a:endParaRPr>
            </a:p>
          </p:txBody>
        </p:sp>
      </p:grpSp>
      <p:grpSp>
        <p:nvGrpSpPr>
          <p:cNvPr id="56" name="CC"/>
          <p:cNvGrpSpPr/>
          <p:nvPr/>
        </p:nvGrpSpPr>
        <p:grpSpPr>
          <a:xfrm>
            <a:off x="508295" y="4890296"/>
            <a:ext cx="1771694" cy="1771694"/>
            <a:chOff x="496714" y="4702048"/>
            <a:chExt cx="1737360" cy="1737360"/>
          </a:xfrm>
        </p:grpSpPr>
        <p:sp>
          <p:nvSpPr>
            <p:cNvPr id="27" name="Rectangle 26"/>
            <p:cNvSpPr/>
            <p:nvPr/>
          </p:nvSpPr>
          <p:spPr bwMode="auto">
            <a:xfrm>
              <a:off x="496714" y="4702048"/>
              <a:ext cx="1737360" cy="1737360"/>
            </a:xfrm>
            <a:prstGeom prst="rect">
              <a:avLst/>
            </a:prstGeom>
            <a:ln>
              <a:noFill/>
            </a:ln>
          </p:spPr>
          <p:style>
            <a:lnRef idx="3">
              <a:schemeClr val="lt1"/>
            </a:lnRef>
            <a:fillRef idx="1">
              <a:schemeClr val="accent5"/>
            </a:fillRef>
            <a:effectRef idx="1">
              <a:schemeClr val="accent5"/>
            </a:effectRef>
            <a:fontRef idx="minor">
              <a:schemeClr val="lt1"/>
            </a:fontRef>
          </p:style>
          <p:txBody>
            <a:bodyPr lIns="126770" tIns="126770" rIns="95103" bIns="126770" rtlCol="0" anchor="b"/>
            <a:lstStyle/>
            <a:p>
              <a:pPr algn="ctr" defTabSz="949955"/>
              <a:r>
                <a:rPr lang="en-US" sz="1530" dirty="0">
                  <a:solidFill>
                    <a:prstClr val="white">
                      <a:alpha val="99000"/>
                    </a:prstClr>
                  </a:solidFill>
                </a:rPr>
                <a:t>My Credit Card</a:t>
              </a:r>
            </a:p>
          </p:txBody>
        </p:sp>
        <p:sp>
          <p:nvSpPr>
            <p:cNvPr id="21" name="Freeform 159"/>
            <p:cNvSpPr>
              <a:spLocks noChangeAspect="1" noEditPoints="1"/>
            </p:cNvSpPr>
            <p:nvPr/>
          </p:nvSpPr>
          <p:spPr bwMode="black">
            <a:xfrm>
              <a:off x="1061450" y="4970517"/>
              <a:ext cx="607889" cy="914400"/>
            </a:xfrm>
            <a:custGeom>
              <a:avLst/>
              <a:gdLst>
                <a:gd name="T0" fmla="*/ 101 w 283"/>
                <a:gd name="T1" fmla="*/ 50 h 426"/>
                <a:gd name="T2" fmla="*/ 202 w 283"/>
                <a:gd name="T3" fmla="*/ 50 h 426"/>
                <a:gd name="T4" fmla="*/ 271 w 283"/>
                <a:gd name="T5" fmla="*/ 254 h 426"/>
                <a:gd name="T6" fmla="*/ 274 w 283"/>
                <a:gd name="T7" fmla="*/ 266 h 426"/>
                <a:gd name="T8" fmla="*/ 204 w 283"/>
                <a:gd name="T9" fmla="*/ 298 h 426"/>
                <a:gd name="T10" fmla="*/ 210 w 283"/>
                <a:gd name="T11" fmla="*/ 426 h 426"/>
                <a:gd name="T12" fmla="*/ 179 w 283"/>
                <a:gd name="T13" fmla="*/ 407 h 426"/>
                <a:gd name="T14" fmla="*/ 141 w 283"/>
                <a:gd name="T15" fmla="*/ 315 h 426"/>
                <a:gd name="T16" fmla="*/ 94 w 283"/>
                <a:gd name="T17" fmla="*/ 426 h 426"/>
                <a:gd name="T18" fmla="*/ 70 w 283"/>
                <a:gd name="T19" fmla="*/ 395 h 426"/>
                <a:gd name="T20" fmla="*/ 54 w 283"/>
                <a:gd name="T21" fmla="*/ 338 h 426"/>
                <a:gd name="T22" fmla="*/ 34 w 283"/>
                <a:gd name="T23" fmla="*/ 326 h 426"/>
                <a:gd name="T24" fmla="*/ 0 w 283"/>
                <a:gd name="T25" fmla="*/ 198 h 426"/>
                <a:gd name="T26" fmla="*/ 49 w 283"/>
                <a:gd name="T27" fmla="*/ 172 h 426"/>
                <a:gd name="T28" fmla="*/ 110 w 283"/>
                <a:gd name="T29" fmla="*/ 125 h 426"/>
                <a:gd name="T30" fmla="*/ 195 w 283"/>
                <a:gd name="T31" fmla="*/ 133 h 426"/>
                <a:gd name="T32" fmla="*/ 224 w 283"/>
                <a:gd name="T33" fmla="*/ 126 h 426"/>
                <a:gd name="T34" fmla="*/ 261 w 283"/>
                <a:gd name="T35" fmla="*/ 215 h 426"/>
                <a:gd name="T36" fmla="*/ 283 w 283"/>
                <a:gd name="T37" fmla="*/ 235 h 426"/>
                <a:gd name="T38" fmla="*/ 86 w 283"/>
                <a:gd name="T39" fmla="*/ 208 h 426"/>
                <a:gd name="T40" fmla="*/ 230 w 283"/>
                <a:gd name="T41" fmla="*/ 141 h 426"/>
                <a:gd name="T42" fmla="*/ 222 w 283"/>
                <a:gd name="T43" fmla="*/ 136 h 426"/>
                <a:gd name="T44" fmla="*/ 86 w 283"/>
                <a:gd name="T45" fmla="*/ 194 h 426"/>
                <a:gd name="T46" fmla="*/ 17 w 283"/>
                <a:gd name="T47" fmla="*/ 226 h 426"/>
                <a:gd name="T48" fmla="*/ 46 w 283"/>
                <a:gd name="T49" fmla="*/ 183 h 426"/>
                <a:gd name="T50" fmla="*/ 10 w 283"/>
                <a:gd name="T51" fmla="*/ 198 h 426"/>
                <a:gd name="T52" fmla="*/ 17 w 283"/>
                <a:gd name="T53" fmla="*/ 226 h 426"/>
                <a:gd name="T54" fmla="*/ 263 w 283"/>
                <a:gd name="T55" fmla="*/ 264 h 426"/>
                <a:gd name="T56" fmla="*/ 86 w 283"/>
                <a:gd name="T57" fmla="*/ 244 h 426"/>
                <a:gd name="T58" fmla="*/ 86 w 283"/>
                <a:gd name="T59" fmla="*/ 246 h 426"/>
                <a:gd name="T60" fmla="*/ 48 w 283"/>
                <a:gd name="T61" fmla="*/ 255 h 426"/>
                <a:gd name="T62" fmla="*/ 43 w 283"/>
                <a:gd name="T63" fmla="*/ 323 h 426"/>
                <a:gd name="T64" fmla="*/ 52 w 283"/>
                <a:gd name="T65" fmla="*/ 328 h 426"/>
                <a:gd name="T66" fmla="*/ 264 w 283"/>
                <a:gd name="T67" fmla="*/ 266 h 426"/>
                <a:gd name="T68" fmla="*/ 245 w 283"/>
                <a:gd name="T69" fmla="*/ 259 h 426"/>
                <a:gd name="T70" fmla="*/ 222 w 283"/>
                <a:gd name="T71" fmla="*/ 246 h 426"/>
                <a:gd name="T72" fmla="*/ 215 w 283"/>
                <a:gd name="T73" fmla="*/ 248 h 426"/>
                <a:gd name="T74" fmla="*/ 202 w 283"/>
                <a:gd name="T75" fmla="*/ 270 h 426"/>
                <a:gd name="T76" fmla="*/ 215 w 283"/>
                <a:gd name="T77" fmla="*/ 248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3" h="426">
                  <a:moveTo>
                    <a:pt x="151" y="100"/>
                  </a:moveTo>
                  <a:cubicBezTo>
                    <a:pt x="124" y="100"/>
                    <a:pt x="101" y="77"/>
                    <a:pt x="101" y="50"/>
                  </a:cubicBezTo>
                  <a:cubicBezTo>
                    <a:pt x="101" y="22"/>
                    <a:pt x="124" y="0"/>
                    <a:pt x="151" y="0"/>
                  </a:cubicBezTo>
                  <a:cubicBezTo>
                    <a:pt x="179" y="0"/>
                    <a:pt x="202" y="22"/>
                    <a:pt x="202" y="50"/>
                  </a:cubicBezTo>
                  <a:cubicBezTo>
                    <a:pt x="202" y="77"/>
                    <a:pt x="179" y="100"/>
                    <a:pt x="151" y="100"/>
                  </a:cubicBezTo>
                  <a:close/>
                  <a:moveTo>
                    <a:pt x="271" y="254"/>
                  </a:moveTo>
                  <a:cubicBezTo>
                    <a:pt x="273" y="262"/>
                    <a:pt x="273" y="262"/>
                    <a:pt x="273" y="262"/>
                  </a:cubicBezTo>
                  <a:cubicBezTo>
                    <a:pt x="273" y="263"/>
                    <a:pt x="274" y="265"/>
                    <a:pt x="274" y="266"/>
                  </a:cubicBezTo>
                  <a:cubicBezTo>
                    <a:pt x="274" y="274"/>
                    <a:pt x="269" y="280"/>
                    <a:pt x="261" y="282"/>
                  </a:cubicBezTo>
                  <a:cubicBezTo>
                    <a:pt x="204" y="298"/>
                    <a:pt x="204" y="298"/>
                    <a:pt x="204" y="298"/>
                  </a:cubicBezTo>
                  <a:cubicBezTo>
                    <a:pt x="228" y="395"/>
                    <a:pt x="228" y="395"/>
                    <a:pt x="228" y="395"/>
                  </a:cubicBezTo>
                  <a:cubicBezTo>
                    <a:pt x="231" y="409"/>
                    <a:pt x="223" y="422"/>
                    <a:pt x="210" y="426"/>
                  </a:cubicBezTo>
                  <a:cubicBezTo>
                    <a:pt x="208" y="426"/>
                    <a:pt x="206" y="426"/>
                    <a:pt x="204" y="426"/>
                  </a:cubicBezTo>
                  <a:cubicBezTo>
                    <a:pt x="192" y="426"/>
                    <a:pt x="182" y="419"/>
                    <a:pt x="179" y="407"/>
                  </a:cubicBezTo>
                  <a:cubicBezTo>
                    <a:pt x="155" y="311"/>
                    <a:pt x="155" y="311"/>
                    <a:pt x="155" y="311"/>
                  </a:cubicBezTo>
                  <a:cubicBezTo>
                    <a:pt x="141" y="315"/>
                    <a:pt x="141" y="315"/>
                    <a:pt x="141" y="315"/>
                  </a:cubicBezTo>
                  <a:cubicBezTo>
                    <a:pt x="118" y="407"/>
                    <a:pt x="118" y="407"/>
                    <a:pt x="118" y="407"/>
                  </a:cubicBezTo>
                  <a:cubicBezTo>
                    <a:pt x="116" y="419"/>
                    <a:pt x="105" y="426"/>
                    <a:pt x="94" y="426"/>
                  </a:cubicBezTo>
                  <a:cubicBezTo>
                    <a:pt x="92" y="426"/>
                    <a:pt x="90" y="426"/>
                    <a:pt x="88" y="426"/>
                  </a:cubicBezTo>
                  <a:cubicBezTo>
                    <a:pt x="75" y="422"/>
                    <a:pt x="67" y="409"/>
                    <a:pt x="70" y="395"/>
                  </a:cubicBezTo>
                  <a:cubicBezTo>
                    <a:pt x="86" y="329"/>
                    <a:pt x="86" y="329"/>
                    <a:pt x="86" y="329"/>
                  </a:cubicBezTo>
                  <a:cubicBezTo>
                    <a:pt x="54" y="338"/>
                    <a:pt x="54" y="338"/>
                    <a:pt x="54" y="338"/>
                  </a:cubicBezTo>
                  <a:cubicBezTo>
                    <a:pt x="53" y="338"/>
                    <a:pt x="51" y="338"/>
                    <a:pt x="50" y="338"/>
                  </a:cubicBezTo>
                  <a:cubicBezTo>
                    <a:pt x="42" y="338"/>
                    <a:pt x="36" y="334"/>
                    <a:pt x="34" y="326"/>
                  </a:cubicBezTo>
                  <a:cubicBezTo>
                    <a:pt x="0" y="202"/>
                    <a:pt x="0" y="202"/>
                    <a:pt x="0" y="202"/>
                  </a:cubicBezTo>
                  <a:cubicBezTo>
                    <a:pt x="0" y="201"/>
                    <a:pt x="0" y="200"/>
                    <a:pt x="0" y="198"/>
                  </a:cubicBezTo>
                  <a:cubicBezTo>
                    <a:pt x="0" y="191"/>
                    <a:pt x="5" y="184"/>
                    <a:pt x="12" y="182"/>
                  </a:cubicBezTo>
                  <a:cubicBezTo>
                    <a:pt x="49" y="172"/>
                    <a:pt x="49" y="172"/>
                    <a:pt x="49" y="172"/>
                  </a:cubicBezTo>
                  <a:cubicBezTo>
                    <a:pt x="106" y="127"/>
                    <a:pt x="106" y="127"/>
                    <a:pt x="106" y="127"/>
                  </a:cubicBezTo>
                  <a:cubicBezTo>
                    <a:pt x="107" y="126"/>
                    <a:pt x="109" y="125"/>
                    <a:pt x="110" y="125"/>
                  </a:cubicBezTo>
                  <a:cubicBezTo>
                    <a:pt x="117" y="119"/>
                    <a:pt x="130" y="116"/>
                    <a:pt x="149" y="116"/>
                  </a:cubicBezTo>
                  <a:cubicBezTo>
                    <a:pt x="175" y="116"/>
                    <a:pt x="189" y="123"/>
                    <a:pt x="195" y="133"/>
                  </a:cubicBezTo>
                  <a:cubicBezTo>
                    <a:pt x="219" y="126"/>
                    <a:pt x="219" y="126"/>
                    <a:pt x="219" y="126"/>
                  </a:cubicBezTo>
                  <a:cubicBezTo>
                    <a:pt x="221" y="126"/>
                    <a:pt x="222" y="126"/>
                    <a:pt x="224" y="126"/>
                  </a:cubicBezTo>
                  <a:cubicBezTo>
                    <a:pt x="231" y="126"/>
                    <a:pt x="238" y="131"/>
                    <a:pt x="240" y="138"/>
                  </a:cubicBezTo>
                  <a:cubicBezTo>
                    <a:pt x="261" y="215"/>
                    <a:pt x="261" y="215"/>
                    <a:pt x="261" y="215"/>
                  </a:cubicBezTo>
                  <a:cubicBezTo>
                    <a:pt x="263" y="215"/>
                    <a:pt x="263" y="215"/>
                    <a:pt x="263" y="215"/>
                  </a:cubicBezTo>
                  <a:cubicBezTo>
                    <a:pt x="275" y="215"/>
                    <a:pt x="283" y="224"/>
                    <a:pt x="283" y="235"/>
                  </a:cubicBezTo>
                  <a:cubicBezTo>
                    <a:pt x="283" y="244"/>
                    <a:pt x="278" y="251"/>
                    <a:pt x="271" y="254"/>
                  </a:cubicBezTo>
                  <a:close/>
                  <a:moveTo>
                    <a:pt x="86" y="208"/>
                  </a:moveTo>
                  <a:cubicBezTo>
                    <a:pt x="237" y="167"/>
                    <a:pt x="237" y="167"/>
                    <a:pt x="237" y="167"/>
                  </a:cubicBezTo>
                  <a:cubicBezTo>
                    <a:pt x="230" y="141"/>
                    <a:pt x="230" y="141"/>
                    <a:pt x="230" y="141"/>
                  </a:cubicBezTo>
                  <a:cubicBezTo>
                    <a:pt x="230" y="138"/>
                    <a:pt x="227" y="136"/>
                    <a:pt x="224" y="136"/>
                  </a:cubicBezTo>
                  <a:cubicBezTo>
                    <a:pt x="223" y="136"/>
                    <a:pt x="223" y="136"/>
                    <a:pt x="222" y="136"/>
                  </a:cubicBezTo>
                  <a:cubicBezTo>
                    <a:pt x="127" y="161"/>
                    <a:pt x="127" y="161"/>
                    <a:pt x="127" y="161"/>
                  </a:cubicBezTo>
                  <a:cubicBezTo>
                    <a:pt x="86" y="194"/>
                    <a:pt x="86" y="194"/>
                    <a:pt x="86" y="194"/>
                  </a:cubicBezTo>
                  <a:lnTo>
                    <a:pt x="86" y="208"/>
                  </a:lnTo>
                  <a:close/>
                  <a:moveTo>
                    <a:pt x="17" y="226"/>
                  </a:moveTo>
                  <a:cubicBezTo>
                    <a:pt x="46" y="219"/>
                    <a:pt x="46" y="219"/>
                    <a:pt x="46" y="219"/>
                  </a:cubicBezTo>
                  <a:cubicBezTo>
                    <a:pt x="46" y="183"/>
                    <a:pt x="46" y="183"/>
                    <a:pt x="46" y="183"/>
                  </a:cubicBezTo>
                  <a:cubicBezTo>
                    <a:pt x="15" y="191"/>
                    <a:pt x="15" y="191"/>
                    <a:pt x="15" y="191"/>
                  </a:cubicBezTo>
                  <a:cubicBezTo>
                    <a:pt x="12" y="192"/>
                    <a:pt x="10" y="195"/>
                    <a:pt x="10" y="198"/>
                  </a:cubicBezTo>
                  <a:cubicBezTo>
                    <a:pt x="10" y="199"/>
                    <a:pt x="10" y="199"/>
                    <a:pt x="10" y="200"/>
                  </a:cubicBezTo>
                  <a:lnTo>
                    <a:pt x="17" y="226"/>
                  </a:lnTo>
                  <a:close/>
                  <a:moveTo>
                    <a:pt x="264" y="266"/>
                  </a:moveTo>
                  <a:cubicBezTo>
                    <a:pt x="264" y="266"/>
                    <a:pt x="264" y="265"/>
                    <a:pt x="263" y="264"/>
                  </a:cubicBezTo>
                  <a:cubicBezTo>
                    <a:pt x="247" y="201"/>
                    <a:pt x="247" y="201"/>
                    <a:pt x="247" y="201"/>
                  </a:cubicBezTo>
                  <a:cubicBezTo>
                    <a:pt x="86" y="244"/>
                    <a:pt x="86" y="244"/>
                    <a:pt x="86" y="244"/>
                  </a:cubicBezTo>
                  <a:cubicBezTo>
                    <a:pt x="86" y="246"/>
                    <a:pt x="86" y="246"/>
                    <a:pt x="86" y="246"/>
                  </a:cubicBezTo>
                  <a:cubicBezTo>
                    <a:pt x="86" y="246"/>
                    <a:pt x="86" y="246"/>
                    <a:pt x="86" y="246"/>
                  </a:cubicBezTo>
                  <a:cubicBezTo>
                    <a:pt x="86" y="257"/>
                    <a:pt x="77" y="266"/>
                    <a:pt x="66" y="266"/>
                  </a:cubicBezTo>
                  <a:cubicBezTo>
                    <a:pt x="58" y="266"/>
                    <a:pt x="51" y="262"/>
                    <a:pt x="48" y="255"/>
                  </a:cubicBezTo>
                  <a:cubicBezTo>
                    <a:pt x="26" y="260"/>
                    <a:pt x="26" y="260"/>
                    <a:pt x="26" y="260"/>
                  </a:cubicBezTo>
                  <a:cubicBezTo>
                    <a:pt x="43" y="323"/>
                    <a:pt x="43" y="323"/>
                    <a:pt x="43" y="323"/>
                  </a:cubicBezTo>
                  <a:cubicBezTo>
                    <a:pt x="44" y="326"/>
                    <a:pt x="47" y="328"/>
                    <a:pt x="50" y="328"/>
                  </a:cubicBezTo>
                  <a:cubicBezTo>
                    <a:pt x="50" y="328"/>
                    <a:pt x="51" y="328"/>
                    <a:pt x="52" y="328"/>
                  </a:cubicBezTo>
                  <a:cubicBezTo>
                    <a:pt x="259" y="273"/>
                    <a:pt x="259" y="273"/>
                    <a:pt x="259" y="273"/>
                  </a:cubicBezTo>
                  <a:cubicBezTo>
                    <a:pt x="262" y="272"/>
                    <a:pt x="264" y="269"/>
                    <a:pt x="264" y="266"/>
                  </a:cubicBezTo>
                  <a:close/>
                  <a:moveTo>
                    <a:pt x="240" y="241"/>
                  </a:moveTo>
                  <a:cubicBezTo>
                    <a:pt x="245" y="259"/>
                    <a:pt x="245" y="259"/>
                    <a:pt x="245" y="259"/>
                  </a:cubicBezTo>
                  <a:cubicBezTo>
                    <a:pt x="227" y="264"/>
                    <a:pt x="227" y="264"/>
                    <a:pt x="227" y="264"/>
                  </a:cubicBezTo>
                  <a:cubicBezTo>
                    <a:pt x="222" y="246"/>
                    <a:pt x="222" y="246"/>
                    <a:pt x="222" y="246"/>
                  </a:cubicBezTo>
                  <a:lnTo>
                    <a:pt x="240" y="241"/>
                  </a:lnTo>
                  <a:close/>
                  <a:moveTo>
                    <a:pt x="215" y="248"/>
                  </a:moveTo>
                  <a:cubicBezTo>
                    <a:pt x="220" y="265"/>
                    <a:pt x="220" y="265"/>
                    <a:pt x="220" y="265"/>
                  </a:cubicBezTo>
                  <a:cubicBezTo>
                    <a:pt x="202" y="270"/>
                    <a:pt x="202" y="270"/>
                    <a:pt x="202" y="270"/>
                  </a:cubicBezTo>
                  <a:cubicBezTo>
                    <a:pt x="197" y="253"/>
                    <a:pt x="197" y="253"/>
                    <a:pt x="197" y="253"/>
                  </a:cubicBezTo>
                  <a:lnTo>
                    <a:pt x="215" y="248"/>
                  </a:lnTo>
                  <a:close/>
                </a:path>
              </a:pathLst>
            </a:custGeom>
            <a:solidFill>
              <a:schemeClr val="tx1"/>
            </a:solidFill>
            <a:ln>
              <a:noFill/>
            </a:ln>
            <a:extLst/>
          </p:spPr>
          <p:txBody>
            <a:bodyPr vert="horz" wrap="square" lIns="83931" tIns="41966" rIns="83931" bIns="41966" numCol="1" anchor="t" anchorCtr="0" compatLnSpc="1">
              <a:prstTxWarp prst="textNoShape">
                <a:avLst/>
              </a:prstTxWarp>
            </a:bodyPr>
            <a:lstStyle/>
            <a:p>
              <a:pPr defTabSz="932418"/>
              <a:endParaRPr lang="en-US" sz="1632">
                <a:solidFill>
                  <a:srgbClr val="505050"/>
                </a:solidFill>
              </a:endParaRPr>
            </a:p>
          </p:txBody>
        </p:sp>
      </p:grpSp>
      <p:grpSp>
        <p:nvGrpSpPr>
          <p:cNvPr id="55" name="MS account"/>
          <p:cNvGrpSpPr/>
          <p:nvPr/>
        </p:nvGrpSpPr>
        <p:grpSpPr>
          <a:xfrm>
            <a:off x="508295" y="2902894"/>
            <a:ext cx="1771694" cy="1771694"/>
            <a:chOff x="496714" y="2768660"/>
            <a:chExt cx="1737360" cy="1737360"/>
          </a:xfrm>
        </p:grpSpPr>
        <p:sp>
          <p:nvSpPr>
            <p:cNvPr id="28" name="Rectangle 27"/>
            <p:cNvSpPr/>
            <p:nvPr/>
          </p:nvSpPr>
          <p:spPr bwMode="auto">
            <a:xfrm>
              <a:off x="496714" y="2768660"/>
              <a:ext cx="1737360" cy="1737360"/>
            </a:xfrm>
            <a:prstGeom prst="rect">
              <a:avLst/>
            </a:prstGeom>
            <a:ln>
              <a:noFill/>
            </a:ln>
          </p:spPr>
          <p:style>
            <a:lnRef idx="1">
              <a:schemeClr val="dk1"/>
            </a:lnRef>
            <a:fillRef idx="2">
              <a:schemeClr val="dk1"/>
            </a:fillRef>
            <a:effectRef idx="1">
              <a:schemeClr val="dk1"/>
            </a:effectRef>
            <a:fontRef idx="minor">
              <a:schemeClr val="dk1"/>
            </a:fontRef>
          </p:style>
          <p:txBody>
            <a:bodyPr lIns="126770" tIns="126770" rIns="95103" bIns="126770" rtlCol="0" anchor="b"/>
            <a:lstStyle/>
            <a:p>
              <a:pPr algn="ctr" defTabSz="949955"/>
              <a:r>
                <a:rPr lang="en-US" sz="1530" dirty="0">
                  <a:solidFill>
                    <a:prstClr val="white">
                      <a:alpha val="99000"/>
                    </a:prstClr>
                  </a:solidFill>
                </a:rPr>
                <a:t>Microsoft Account</a:t>
              </a:r>
            </a:p>
          </p:txBody>
        </p:sp>
        <p:sp>
          <p:nvSpPr>
            <p:cNvPr id="22" name="Freeform 154"/>
            <p:cNvSpPr>
              <a:spLocks noChangeAspect="1" noEditPoints="1"/>
            </p:cNvSpPr>
            <p:nvPr/>
          </p:nvSpPr>
          <p:spPr bwMode="black">
            <a:xfrm>
              <a:off x="908075" y="3032132"/>
              <a:ext cx="914639" cy="91440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tx1"/>
            </a:solidFill>
            <a:ln>
              <a:noFill/>
            </a:ln>
            <a:extLst/>
          </p:spPr>
          <p:txBody>
            <a:bodyPr vert="horz" wrap="square" lIns="83931" tIns="41966" rIns="83931" bIns="41966" numCol="1" anchor="t" anchorCtr="0" compatLnSpc="1">
              <a:prstTxWarp prst="textNoShape">
                <a:avLst/>
              </a:prstTxWarp>
            </a:bodyPr>
            <a:lstStyle/>
            <a:p>
              <a:pPr defTabSz="932418"/>
              <a:endParaRPr lang="en-US" sz="1632">
                <a:solidFill>
                  <a:srgbClr val="505050"/>
                </a:solidFill>
              </a:endParaRPr>
            </a:p>
          </p:txBody>
        </p:sp>
      </p:grpSp>
      <p:grpSp>
        <p:nvGrpSpPr>
          <p:cNvPr id="57" name="at home"/>
          <p:cNvGrpSpPr/>
          <p:nvPr/>
        </p:nvGrpSpPr>
        <p:grpSpPr>
          <a:xfrm>
            <a:off x="2421456" y="4890296"/>
            <a:ext cx="1771694" cy="1771694"/>
            <a:chOff x="2372799" y="4702048"/>
            <a:chExt cx="1737360" cy="1737360"/>
          </a:xfrm>
        </p:grpSpPr>
        <p:sp>
          <p:nvSpPr>
            <p:cNvPr id="29" name="Rectangle 28"/>
            <p:cNvSpPr/>
            <p:nvPr/>
          </p:nvSpPr>
          <p:spPr bwMode="auto">
            <a:xfrm>
              <a:off x="2372799" y="4702048"/>
              <a:ext cx="1737360" cy="173736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126770" tIns="126770" rIns="95103" bIns="126770" rtlCol="0" anchor="b"/>
            <a:lstStyle/>
            <a:p>
              <a:pPr algn="ctr" defTabSz="949955"/>
              <a:r>
                <a:rPr lang="en-US" sz="1530" dirty="0">
                  <a:solidFill>
                    <a:prstClr val="white">
                      <a:alpha val="99000"/>
                    </a:prstClr>
                  </a:solidFill>
                </a:rPr>
                <a:t>At Home</a:t>
              </a:r>
            </a:p>
          </p:txBody>
        </p:sp>
        <p:sp>
          <p:nvSpPr>
            <p:cNvPr id="24" name="Freeform 85"/>
            <p:cNvSpPr>
              <a:spLocks noChangeAspect="1" noEditPoints="1"/>
            </p:cNvSpPr>
            <p:nvPr/>
          </p:nvSpPr>
          <p:spPr bwMode="black">
            <a:xfrm>
              <a:off x="2915468" y="5016237"/>
              <a:ext cx="560583" cy="822960"/>
            </a:xfrm>
            <a:custGeom>
              <a:avLst/>
              <a:gdLst>
                <a:gd name="T0" fmla="*/ 1222 w 1490"/>
                <a:gd name="T1" fmla="*/ 199 h 2432"/>
                <a:gd name="T2" fmla="*/ 1082 w 1490"/>
                <a:gd name="T3" fmla="*/ 239 h 2432"/>
                <a:gd name="T4" fmla="*/ 705 w 1490"/>
                <a:gd name="T5" fmla="*/ 0 h 2432"/>
                <a:gd name="T6" fmla="*/ 298 w 1490"/>
                <a:gd name="T7" fmla="*/ 326 h 2432"/>
                <a:gd name="T8" fmla="*/ 214 w 1490"/>
                <a:gd name="T9" fmla="*/ 309 h 2432"/>
                <a:gd name="T10" fmla="*/ 0 w 1490"/>
                <a:gd name="T11" fmla="*/ 522 h 2432"/>
                <a:gd name="T12" fmla="*/ 214 w 1490"/>
                <a:gd name="T13" fmla="*/ 736 h 2432"/>
                <a:gd name="T14" fmla="*/ 1222 w 1490"/>
                <a:gd name="T15" fmla="*/ 736 h 2432"/>
                <a:gd name="T16" fmla="*/ 1490 w 1490"/>
                <a:gd name="T17" fmla="*/ 467 h 2432"/>
                <a:gd name="T18" fmla="*/ 1222 w 1490"/>
                <a:gd name="T19" fmla="*/ 199 h 2432"/>
                <a:gd name="T20" fmla="*/ 318 w 1490"/>
                <a:gd name="T21" fmla="*/ 2032 h 2432"/>
                <a:gd name="T22" fmla="*/ 318 w 1490"/>
                <a:gd name="T23" fmla="*/ 2398 h 2432"/>
                <a:gd name="T24" fmla="*/ 351 w 1490"/>
                <a:gd name="T25" fmla="*/ 2432 h 2432"/>
                <a:gd name="T26" fmla="*/ 605 w 1490"/>
                <a:gd name="T27" fmla="*/ 2432 h 2432"/>
                <a:gd name="T28" fmla="*/ 605 w 1490"/>
                <a:gd name="T29" fmla="*/ 2091 h 2432"/>
                <a:gd name="T30" fmla="*/ 639 w 1490"/>
                <a:gd name="T31" fmla="*/ 2058 h 2432"/>
                <a:gd name="T32" fmla="*/ 852 w 1490"/>
                <a:gd name="T33" fmla="*/ 2058 h 2432"/>
                <a:gd name="T34" fmla="*/ 886 w 1490"/>
                <a:gd name="T35" fmla="*/ 2091 h 2432"/>
                <a:gd name="T36" fmla="*/ 886 w 1490"/>
                <a:gd name="T37" fmla="*/ 2432 h 2432"/>
                <a:gd name="T38" fmla="*/ 1140 w 1490"/>
                <a:gd name="T39" fmla="*/ 2432 h 2432"/>
                <a:gd name="T40" fmla="*/ 1173 w 1490"/>
                <a:gd name="T41" fmla="*/ 2398 h 2432"/>
                <a:gd name="T42" fmla="*/ 1173 w 1490"/>
                <a:gd name="T43" fmla="*/ 2032 h 2432"/>
                <a:gd name="T44" fmla="*/ 745 w 1490"/>
                <a:gd name="T45" fmla="*/ 1657 h 2432"/>
                <a:gd name="T46" fmla="*/ 318 w 1490"/>
                <a:gd name="T47" fmla="*/ 2032 h 2432"/>
                <a:gd name="T48" fmla="*/ 1086 w 1490"/>
                <a:gd name="T49" fmla="*/ 1483 h 2432"/>
                <a:gd name="T50" fmla="*/ 926 w 1490"/>
                <a:gd name="T51" fmla="*/ 1483 h 2432"/>
                <a:gd name="T52" fmla="*/ 926 w 1490"/>
                <a:gd name="T53" fmla="*/ 1601 h 2432"/>
                <a:gd name="T54" fmla="*/ 745 w 1490"/>
                <a:gd name="T55" fmla="*/ 1443 h 2432"/>
                <a:gd name="T56" fmla="*/ 198 w 1490"/>
                <a:gd name="T57" fmla="*/ 1924 h 2432"/>
                <a:gd name="T58" fmla="*/ 198 w 1490"/>
                <a:gd name="T59" fmla="*/ 2071 h 2432"/>
                <a:gd name="T60" fmla="*/ 745 w 1490"/>
                <a:gd name="T61" fmla="*/ 1590 h 2432"/>
                <a:gd name="T62" fmla="*/ 1293 w 1490"/>
                <a:gd name="T63" fmla="*/ 2071 h 2432"/>
                <a:gd name="T64" fmla="*/ 1293 w 1490"/>
                <a:gd name="T65" fmla="*/ 1924 h 2432"/>
                <a:gd name="T66" fmla="*/ 1086 w 1490"/>
                <a:gd name="T67" fmla="*/ 1742 h 2432"/>
                <a:gd name="T68" fmla="*/ 1086 w 1490"/>
                <a:gd name="T69" fmla="*/ 1483 h 2432"/>
                <a:gd name="T70" fmla="*/ 745 w 1490"/>
                <a:gd name="T71" fmla="*/ 1287 h 2432"/>
                <a:gd name="T72" fmla="*/ 1091 w 1490"/>
                <a:gd name="T73" fmla="*/ 1085 h 2432"/>
                <a:gd name="T74" fmla="*/ 745 w 1490"/>
                <a:gd name="T75" fmla="*/ 1228 h 2432"/>
                <a:gd name="T76" fmla="*/ 400 w 1490"/>
                <a:gd name="T77" fmla="*/ 1085 h 2432"/>
                <a:gd name="T78" fmla="*/ 745 w 1490"/>
                <a:gd name="T79" fmla="*/ 1287 h 2432"/>
                <a:gd name="T80" fmla="*/ 745 w 1490"/>
                <a:gd name="T81" fmla="*/ 1115 h 2432"/>
                <a:gd name="T82" fmla="*/ 982 w 1490"/>
                <a:gd name="T83" fmla="*/ 959 h 2432"/>
                <a:gd name="T84" fmla="*/ 745 w 1490"/>
                <a:gd name="T85" fmla="*/ 1063 h 2432"/>
                <a:gd name="T86" fmla="*/ 509 w 1490"/>
                <a:gd name="T87" fmla="*/ 959 h 2432"/>
                <a:gd name="T88" fmla="*/ 745 w 1490"/>
                <a:gd name="T89" fmla="*/ 1115 h 2432"/>
                <a:gd name="T90" fmla="*/ 883 w 1490"/>
                <a:gd name="T91" fmla="*/ 866 h 2432"/>
                <a:gd name="T92" fmla="*/ 745 w 1490"/>
                <a:gd name="T93" fmla="*/ 923 h 2432"/>
                <a:gd name="T94" fmla="*/ 608 w 1490"/>
                <a:gd name="T95" fmla="*/ 866 h 2432"/>
                <a:gd name="T96" fmla="*/ 745 w 1490"/>
                <a:gd name="T97" fmla="*/ 969 h 2432"/>
                <a:gd name="T98" fmla="*/ 883 w 1490"/>
                <a:gd name="T99" fmla="*/ 866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90" h="2432">
                  <a:moveTo>
                    <a:pt x="1222" y="199"/>
                  </a:moveTo>
                  <a:cubicBezTo>
                    <a:pt x="1171" y="199"/>
                    <a:pt x="1123" y="214"/>
                    <a:pt x="1082" y="239"/>
                  </a:cubicBezTo>
                  <a:cubicBezTo>
                    <a:pt x="1015" y="98"/>
                    <a:pt x="871" y="0"/>
                    <a:pt x="705" y="0"/>
                  </a:cubicBezTo>
                  <a:cubicBezTo>
                    <a:pt x="506" y="0"/>
                    <a:pt x="340" y="140"/>
                    <a:pt x="298" y="326"/>
                  </a:cubicBezTo>
                  <a:cubicBezTo>
                    <a:pt x="272" y="315"/>
                    <a:pt x="244" y="309"/>
                    <a:pt x="214" y="309"/>
                  </a:cubicBezTo>
                  <a:cubicBezTo>
                    <a:pt x="96" y="309"/>
                    <a:pt x="0" y="404"/>
                    <a:pt x="0" y="522"/>
                  </a:cubicBezTo>
                  <a:cubicBezTo>
                    <a:pt x="0" y="640"/>
                    <a:pt x="96" y="736"/>
                    <a:pt x="214" y="736"/>
                  </a:cubicBezTo>
                  <a:cubicBezTo>
                    <a:pt x="1222" y="736"/>
                    <a:pt x="1222" y="736"/>
                    <a:pt x="1222" y="736"/>
                  </a:cubicBezTo>
                  <a:cubicBezTo>
                    <a:pt x="1370" y="736"/>
                    <a:pt x="1490" y="616"/>
                    <a:pt x="1490" y="467"/>
                  </a:cubicBezTo>
                  <a:cubicBezTo>
                    <a:pt x="1490" y="319"/>
                    <a:pt x="1370" y="199"/>
                    <a:pt x="1222" y="199"/>
                  </a:cubicBezTo>
                  <a:close/>
                  <a:moveTo>
                    <a:pt x="318" y="2032"/>
                  </a:moveTo>
                  <a:cubicBezTo>
                    <a:pt x="318" y="2398"/>
                    <a:pt x="318" y="2398"/>
                    <a:pt x="318" y="2398"/>
                  </a:cubicBezTo>
                  <a:cubicBezTo>
                    <a:pt x="318" y="2417"/>
                    <a:pt x="333" y="2432"/>
                    <a:pt x="351" y="2432"/>
                  </a:cubicBezTo>
                  <a:cubicBezTo>
                    <a:pt x="605" y="2432"/>
                    <a:pt x="605" y="2432"/>
                    <a:pt x="605" y="2432"/>
                  </a:cubicBezTo>
                  <a:cubicBezTo>
                    <a:pt x="605" y="2091"/>
                    <a:pt x="605" y="2091"/>
                    <a:pt x="605" y="2091"/>
                  </a:cubicBezTo>
                  <a:cubicBezTo>
                    <a:pt x="605" y="2073"/>
                    <a:pt x="620" y="2058"/>
                    <a:pt x="639" y="2058"/>
                  </a:cubicBezTo>
                  <a:cubicBezTo>
                    <a:pt x="852" y="2058"/>
                    <a:pt x="852" y="2058"/>
                    <a:pt x="852" y="2058"/>
                  </a:cubicBezTo>
                  <a:cubicBezTo>
                    <a:pt x="871" y="2058"/>
                    <a:pt x="886" y="2073"/>
                    <a:pt x="886" y="2091"/>
                  </a:cubicBezTo>
                  <a:cubicBezTo>
                    <a:pt x="886" y="2432"/>
                    <a:pt x="886" y="2432"/>
                    <a:pt x="886" y="2432"/>
                  </a:cubicBezTo>
                  <a:cubicBezTo>
                    <a:pt x="1140" y="2432"/>
                    <a:pt x="1140" y="2432"/>
                    <a:pt x="1140" y="2432"/>
                  </a:cubicBezTo>
                  <a:cubicBezTo>
                    <a:pt x="1158" y="2432"/>
                    <a:pt x="1173" y="2417"/>
                    <a:pt x="1173" y="2398"/>
                  </a:cubicBezTo>
                  <a:cubicBezTo>
                    <a:pt x="1173" y="2032"/>
                    <a:pt x="1173" y="2032"/>
                    <a:pt x="1173" y="2032"/>
                  </a:cubicBezTo>
                  <a:cubicBezTo>
                    <a:pt x="745" y="1657"/>
                    <a:pt x="745" y="1657"/>
                    <a:pt x="745" y="1657"/>
                  </a:cubicBezTo>
                  <a:lnTo>
                    <a:pt x="318" y="2032"/>
                  </a:lnTo>
                  <a:close/>
                  <a:moveTo>
                    <a:pt x="1086" y="1483"/>
                  </a:moveTo>
                  <a:cubicBezTo>
                    <a:pt x="926" y="1483"/>
                    <a:pt x="926" y="1483"/>
                    <a:pt x="926" y="1483"/>
                  </a:cubicBezTo>
                  <a:cubicBezTo>
                    <a:pt x="926" y="1601"/>
                    <a:pt x="926" y="1601"/>
                    <a:pt x="926" y="1601"/>
                  </a:cubicBezTo>
                  <a:cubicBezTo>
                    <a:pt x="745" y="1443"/>
                    <a:pt x="745" y="1443"/>
                    <a:pt x="745" y="1443"/>
                  </a:cubicBezTo>
                  <a:cubicBezTo>
                    <a:pt x="198" y="1924"/>
                    <a:pt x="198" y="1924"/>
                    <a:pt x="198" y="1924"/>
                  </a:cubicBezTo>
                  <a:cubicBezTo>
                    <a:pt x="198" y="2071"/>
                    <a:pt x="198" y="2071"/>
                    <a:pt x="198" y="2071"/>
                  </a:cubicBezTo>
                  <a:cubicBezTo>
                    <a:pt x="745" y="1590"/>
                    <a:pt x="745" y="1590"/>
                    <a:pt x="745" y="1590"/>
                  </a:cubicBezTo>
                  <a:cubicBezTo>
                    <a:pt x="1293" y="2071"/>
                    <a:pt x="1293" y="2071"/>
                    <a:pt x="1293" y="2071"/>
                  </a:cubicBezTo>
                  <a:cubicBezTo>
                    <a:pt x="1293" y="1924"/>
                    <a:pt x="1293" y="1924"/>
                    <a:pt x="1293" y="1924"/>
                  </a:cubicBezTo>
                  <a:cubicBezTo>
                    <a:pt x="1086" y="1742"/>
                    <a:pt x="1086" y="1742"/>
                    <a:pt x="1086" y="1742"/>
                  </a:cubicBezTo>
                  <a:lnTo>
                    <a:pt x="1086" y="1483"/>
                  </a:lnTo>
                  <a:close/>
                  <a:moveTo>
                    <a:pt x="745" y="1287"/>
                  </a:moveTo>
                  <a:cubicBezTo>
                    <a:pt x="906" y="1289"/>
                    <a:pt x="1041" y="1191"/>
                    <a:pt x="1091" y="1085"/>
                  </a:cubicBezTo>
                  <a:cubicBezTo>
                    <a:pt x="1001" y="1176"/>
                    <a:pt x="874" y="1228"/>
                    <a:pt x="745" y="1228"/>
                  </a:cubicBezTo>
                  <a:cubicBezTo>
                    <a:pt x="617" y="1228"/>
                    <a:pt x="490" y="1176"/>
                    <a:pt x="400" y="1085"/>
                  </a:cubicBezTo>
                  <a:cubicBezTo>
                    <a:pt x="449" y="1191"/>
                    <a:pt x="585" y="1289"/>
                    <a:pt x="745" y="1287"/>
                  </a:cubicBezTo>
                  <a:close/>
                  <a:moveTo>
                    <a:pt x="745" y="1115"/>
                  </a:moveTo>
                  <a:cubicBezTo>
                    <a:pt x="862" y="1116"/>
                    <a:pt x="952" y="1037"/>
                    <a:pt x="982" y="959"/>
                  </a:cubicBezTo>
                  <a:cubicBezTo>
                    <a:pt x="919" y="1022"/>
                    <a:pt x="834" y="1064"/>
                    <a:pt x="745" y="1063"/>
                  </a:cubicBezTo>
                  <a:cubicBezTo>
                    <a:pt x="657" y="1064"/>
                    <a:pt x="572" y="1022"/>
                    <a:pt x="509" y="959"/>
                  </a:cubicBezTo>
                  <a:cubicBezTo>
                    <a:pt x="539" y="1037"/>
                    <a:pt x="629" y="1116"/>
                    <a:pt x="745" y="1115"/>
                  </a:cubicBezTo>
                  <a:close/>
                  <a:moveTo>
                    <a:pt x="883" y="866"/>
                  </a:moveTo>
                  <a:cubicBezTo>
                    <a:pt x="847" y="903"/>
                    <a:pt x="796" y="923"/>
                    <a:pt x="745" y="923"/>
                  </a:cubicBezTo>
                  <a:cubicBezTo>
                    <a:pt x="694" y="923"/>
                    <a:pt x="644" y="903"/>
                    <a:pt x="608" y="866"/>
                  </a:cubicBezTo>
                  <a:cubicBezTo>
                    <a:pt x="618" y="918"/>
                    <a:pt x="675" y="969"/>
                    <a:pt x="745" y="969"/>
                  </a:cubicBezTo>
                  <a:cubicBezTo>
                    <a:pt x="816" y="969"/>
                    <a:pt x="873" y="918"/>
                    <a:pt x="883" y="866"/>
                  </a:cubicBezTo>
                  <a:close/>
                </a:path>
              </a:pathLst>
            </a:custGeom>
            <a:solidFill>
              <a:schemeClr val="tx1"/>
            </a:solidFill>
            <a:ln>
              <a:noFill/>
            </a:ln>
          </p:spPr>
          <p:txBody>
            <a:bodyPr vert="horz" wrap="square" lIns="83931" tIns="41966" rIns="83931" bIns="41966" numCol="1" anchor="t" anchorCtr="0" compatLnSpc="1">
              <a:prstTxWarp prst="textNoShape">
                <a:avLst/>
              </a:prstTxWarp>
            </a:bodyPr>
            <a:lstStyle/>
            <a:p>
              <a:pPr defTabSz="932418"/>
              <a:endParaRPr lang="en-US" sz="1632">
                <a:solidFill>
                  <a:srgbClr val="505050"/>
                </a:solidFill>
              </a:endParaRPr>
            </a:p>
          </p:txBody>
        </p:sp>
      </p:grpSp>
      <p:grpSp>
        <p:nvGrpSpPr>
          <p:cNvPr id="9" name="Orgid"/>
          <p:cNvGrpSpPr/>
          <p:nvPr/>
        </p:nvGrpSpPr>
        <p:grpSpPr>
          <a:xfrm>
            <a:off x="10286434" y="2902894"/>
            <a:ext cx="1771694" cy="1771694"/>
            <a:chOff x="10085355" y="2846150"/>
            <a:chExt cx="1737360" cy="1737360"/>
          </a:xfrm>
        </p:grpSpPr>
        <p:sp>
          <p:nvSpPr>
            <p:cNvPr id="34" name="org id"/>
            <p:cNvSpPr/>
            <p:nvPr/>
          </p:nvSpPr>
          <p:spPr bwMode="auto">
            <a:xfrm>
              <a:off x="10085355" y="2846150"/>
              <a:ext cx="1737360" cy="1737360"/>
            </a:xfrm>
            <a:prstGeom prst="rect">
              <a:avLst/>
            </a:prstGeom>
            <a:solidFill>
              <a:srgbClr val="FF8A00"/>
            </a:solidFill>
            <a:ln>
              <a:noFill/>
            </a:ln>
          </p:spPr>
          <p:style>
            <a:lnRef idx="2">
              <a:schemeClr val="accent3">
                <a:shade val="50000"/>
              </a:schemeClr>
            </a:lnRef>
            <a:fillRef idx="1">
              <a:schemeClr val="accent3"/>
            </a:fillRef>
            <a:effectRef idx="0">
              <a:schemeClr val="accent3"/>
            </a:effectRef>
            <a:fontRef idx="minor">
              <a:schemeClr val="lt1"/>
            </a:fontRef>
          </p:style>
          <p:txBody>
            <a:bodyPr lIns="126770" tIns="126770" rIns="95103" bIns="126770" rtlCol="0" anchor="b"/>
            <a:lstStyle/>
            <a:p>
              <a:pPr algn="ctr" defTabSz="949955"/>
              <a:r>
                <a:rPr lang="en-US" sz="1530" dirty="0">
                  <a:solidFill>
                    <a:prstClr val="white">
                      <a:alpha val="99000"/>
                    </a:prstClr>
                  </a:solidFill>
                </a:rPr>
                <a:t>Organization ID</a:t>
              </a:r>
            </a:p>
          </p:txBody>
        </p:sp>
        <p:sp>
          <p:nvSpPr>
            <p:cNvPr id="33" name="Freeform 164"/>
            <p:cNvSpPr>
              <a:spLocks noChangeAspect="1" noEditPoints="1"/>
            </p:cNvSpPr>
            <p:nvPr/>
          </p:nvSpPr>
          <p:spPr bwMode="black">
            <a:xfrm>
              <a:off x="10624261" y="3032132"/>
              <a:ext cx="659548" cy="91440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tx1"/>
            </a:solidFill>
            <a:ln>
              <a:noFill/>
            </a:ln>
            <a:extLst/>
          </p:spPr>
          <p:txBody>
            <a:bodyPr vert="horz" wrap="square" lIns="83931" tIns="41966" rIns="83931" bIns="41966" numCol="1" anchor="t" anchorCtr="0" compatLnSpc="1">
              <a:prstTxWarp prst="textNoShape">
                <a:avLst/>
              </a:prstTxWarp>
            </a:bodyPr>
            <a:lstStyle/>
            <a:p>
              <a:pPr defTabSz="932418"/>
              <a:endParaRPr lang="en-US" sz="1632">
                <a:solidFill>
                  <a:srgbClr val="505050"/>
                </a:solidFill>
              </a:endParaRPr>
            </a:p>
          </p:txBody>
        </p:sp>
      </p:grpSp>
      <p:grpSp>
        <p:nvGrpSpPr>
          <p:cNvPr id="65" name="devices"/>
          <p:cNvGrpSpPr>
            <a:grpSpLocks/>
          </p:cNvGrpSpPr>
          <p:nvPr/>
        </p:nvGrpSpPr>
        <p:grpSpPr>
          <a:xfrm>
            <a:off x="5446743" y="3025514"/>
            <a:ext cx="1771694" cy="1771694"/>
            <a:chOff x="5316597" y="2784158"/>
            <a:chExt cx="1828800" cy="1645920"/>
          </a:xfrm>
        </p:grpSpPr>
        <p:sp>
          <p:nvSpPr>
            <p:cNvPr id="30" name="Rectangle 29"/>
            <p:cNvSpPr/>
            <p:nvPr/>
          </p:nvSpPr>
          <p:spPr bwMode="auto">
            <a:xfrm>
              <a:off x="5316597" y="2784158"/>
              <a:ext cx="1828800" cy="1645920"/>
            </a:xfrm>
            <a:prstGeom prst="rect">
              <a:avLst/>
            </a:prstGeom>
            <a:solidFill>
              <a:srgbClr val="012654"/>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6770" tIns="126770" rIns="95103" bIns="126770" rtlCol="0" anchor="b"/>
            <a:lstStyle/>
            <a:p>
              <a:pPr algn="ctr" defTabSz="949955"/>
              <a:r>
                <a:rPr lang="en-US" sz="1530" dirty="0">
                  <a:solidFill>
                    <a:prstClr val="white">
                      <a:alpha val="99000"/>
                    </a:prstClr>
                  </a:solidFill>
                </a:rPr>
                <a:t>My Devices</a:t>
              </a:r>
            </a:p>
          </p:txBody>
        </p:sp>
        <p:grpSp>
          <p:nvGrpSpPr>
            <p:cNvPr id="44" name="Group 43"/>
            <p:cNvGrpSpPr>
              <a:grpSpLocks noChangeAspect="1"/>
            </p:cNvGrpSpPr>
            <p:nvPr/>
          </p:nvGrpSpPr>
          <p:grpSpPr>
            <a:xfrm>
              <a:off x="5499477" y="3314931"/>
              <a:ext cx="1463040" cy="487802"/>
              <a:chOff x="2718479" y="1405333"/>
              <a:chExt cx="1208329" cy="402878"/>
            </a:xfrm>
          </p:grpSpPr>
          <p:grpSp>
            <p:nvGrpSpPr>
              <p:cNvPr id="39" name="Group 38"/>
              <p:cNvGrpSpPr/>
              <p:nvPr/>
            </p:nvGrpSpPr>
            <p:grpSpPr bwMode="black">
              <a:xfrm>
                <a:off x="2718479" y="1405333"/>
                <a:ext cx="408356" cy="402878"/>
                <a:chOff x="2916435" y="3914152"/>
                <a:chExt cx="930763" cy="918513"/>
              </a:xfrm>
            </p:grpSpPr>
            <p:pic>
              <p:nvPicPr>
                <p:cNvPr id="40" name="Picture 39"/>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a:ln>
                  <a:noFill/>
                </a:ln>
              </p:spPr>
            </p:pic>
            <p:sp>
              <p:nvSpPr>
                <p:cNvPr id="41"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ln>
                  <a:noFill/>
                </a:ln>
                <a:extLst/>
              </p:spPr>
              <p:txBody>
                <a:bodyPr vert="horz" wrap="square" lIns="93247" tIns="46623" rIns="93247" bIns="46623" numCol="1" anchor="t" anchorCtr="0" compatLnSpc="1">
                  <a:prstTxWarp prst="textNoShape">
                    <a:avLst/>
                  </a:prstTxWarp>
                </a:bodyPr>
                <a:lstStyle/>
                <a:p>
                  <a:pPr defTabSz="932418"/>
                  <a:endParaRPr lang="en-US" sz="918" dirty="0">
                    <a:solidFill>
                      <a:srgbClr val="FFFFFF"/>
                    </a:solidFill>
                  </a:endParaRPr>
                </a:p>
              </p:txBody>
            </p:sp>
          </p:grpSp>
          <p:sp>
            <p:nvSpPr>
              <p:cNvPr id="42" name="Freeform 20"/>
              <p:cNvSpPr>
                <a:spLocks noEditPoints="1"/>
              </p:cNvSpPr>
              <p:nvPr/>
            </p:nvSpPr>
            <p:spPr bwMode="black">
              <a:xfrm>
                <a:off x="3184647" y="1411891"/>
                <a:ext cx="508115" cy="353260"/>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ln>
                <a:noFill/>
              </a:ln>
              <a:extLst/>
            </p:spPr>
            <p:txBody>
              <a:bodyPr vert="horz" wrap="square" lIns="83931" tIns="41966" rIns="83931" bIns="41966" numCol="1" anchor="t" anchorCtr="0" compatLnSpc="1">
                <a:prstTxWarp prst="textNoShape">
                  <a:avLst/>
                </a:prstTxWarp>
              </a:bodyPr>
              <a:lstStyle/>
              <a:p>
                <a:pPr defTabSz="932418"/>
                <a:endParaRPr lang="en-US" sz="918" dirty="0">
                  <a:solidFill>
                    <a:srgbClr val="FFFFFF"/>
                  </a:solidFill>
                </a:endParaRPr>
              </a:p>
            </p:txBody>
          </p:sp>
          <p:pic>
            <p:nvPicPr>
              <p:cNvPr id="43" name="Picture 42"/>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3742893" y="1411890"/>
                <a:ext cx="183915" cy="353259"/>
              </a:xfrm>
              <a:prstGeom prst="rect">
                <a:avLst/>
              </a:prstGeom>
              <a:ln>
                <a:noFill/>
              </a:ln>
            </p:spPr>
          </p:pic>
        </p:grpSp>
      </p:grpSp>
      <p:grpSp>
        <p:nvGrpSpPr>
          <p:cNvPr id="59" name="it admin"/>
          <p:cNvGrpSpPr/>
          <p:nvPr/>
        </p:nvGrpSpPr>
        <p:grpSpPr>
          <a:xfrm>
            <a:off x="8494807" y="4890296"/>
            <a:ext cx="1771694" cy="1771694"/>
            <a:chOff x="8560922" y="4702048"/>
            <a:chExt cx="1737360" cy="1737360"/>
          </a:xfrm>
        </p:grpSpPr>
        <p:sp>
          <p:nvSpPr>
            <p:cNvPr id="10" name="Rectangle 9"/>
            <p:cNvSpPr/>
            <p:nvPr/>
          </p:nvSpPr>
          <p:spPr bwMode="auto">
            <a:xfrm>
              <a:off x="8560922" y="4702048"/>
              <a:ext cx="1737360" cy="173736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126770" tIns="126770" rIns="95103" bIns="126770" rtlCol="0" anchor="b"/>
            <a:lstStyle/>
            <a:p>
              <a:pPr algn="ctr" defTabSz="949955"/>
              <a:r>
                <a:rPr lang="en-US" sz="1530" dirty="0">
                  <a:solidFill>
                    <a:prstClr val="white">
                      <a:alpha val="99000"/>
                    </a:prstClr>
                  </a:solidFill>
                </a:rPr>
                <a:t>IT admin</a:t>
              </a:r>
            </a:p>
          </p:txBody>
        </p: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75657" y="5016237"/>
              <a:ext cx="907890" cy="82296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pic>
      </p:grpSp>
      <p:grpSp>
        <p:nvGrpSpPr>
          <p:cNvPr id="73" name="download"/>
          <p:cNvGrpSpPr/>
          <p:nvPr/>
        </p:nvGrpSpPr>
        <p:grpSpPr>
          <a:xfrm>
            <a:off x="5446743" y="1160731"/>
            <a:ext cx="1771694" cy="1771694"/>
            <a:chOff x="5362317" y="1137750"/>
            <a:chExt cx="1737360" cy="1737360"/>
          </a:xfrm>
        </p:grpSpPr>
        <p:sp>
          <p:nvSpPr>
            <p:cNvPr id="31" name="Rectangle 30"/>
            <p:cNvSpPr>
              <a:spLocks/>
            </p:cNvSpPr>
            <p:nvPr/>
          </p:nvSpPr>
          <p:spPr bwMode="auto">
            <a:xfrm>
              <a:off x="5362317" y="1137750"/>
              <a:ext cx="1737360" cy="1737360"/>
            </a:xfrm>
            <a:prstGeom prst="rect">
              <a:avLst/>
            </a:prstGeom>
            <a:ln/>
          </p:spPr>
          <p:style>
            <a:lnRef idx="1">
              <a:schemeClr val="dk1"/>
            </a:lnRef>
            <a:fillRef idx="2">
              <a:schemeClr val="dk1"/>
            </a:fillRef>
            <a:effectRef idx="1">
              <a:schemeClr val="dk1"/>
            </a:effectRef>
            <a:fontRef idx="minor">
              <a:schemeClr val="dk1"/>
            </a:fontRef>
          </p:style>
          <p:txBody>
            <a:bodyPr lIns="126770" tIns="126770" rIns="95103" bIns="126770" rtlCol="0" anchor="b"/>
            <a:lstStyle/>
            <a:p>
              <a:pPr algn="ctr" defTabSz="949955"/>
              <a:r>
                <a:rPr lang="en-US" sz="1530" dirty="0">
                  <a:solidFill>
                    <a:prstClr val="white">
                      <a:alpha val="99000"/>
                    </a:prstClr>
                  </a:solidFill>
                </a:rPr>
                <a:t>Download</a:t>
              </a:r>
            </a:p>
          </p:txBody>
        </p:sp>
        <p:sp>
          <p:nvSpPr>
            <p:cNvPr id="23" name="Freeform 74"/>
            <p:cNvSpPr>
              <a:spLocks noEditPoints="1"/>
            </p:cNvSpPr>
            <p:nvPr/>
          </p:nvSpPr>
          <p:spPr bwMode="black">
            <a:xfrm>
              <a:off x="5696506" y="1455468"/>
              <a:ext cx="1068982" cy="914400"/>
            </a:xfrm>
            <a:custGeom>
              <a:avLst/>
              <a:gdLst>
                <a:gd name="T0" fmla="*/ 2004 w 2444"/>
                <a:gd name="T1" fmla="*/ 326 h 2090"/>
                <a:gd name="T2" fmla="*/ 1774 w 2444"/>
                <a:gd name="T3" fmla="*/ 391 h 2090"/>
                <a:gd name="T4" fmla="*/ 1156 w 2444"/>
                <a:gd name="T5" fmla="*/ 0 h 2090"/>
                <a:gd name="T6" fmla="*/ 489 w 2444"/>
                <a:gd name="T7" fmla="*/ 535 h 2090"/>
                <a:gd name="T8" fmla="*/ 350 w 2444"/>
                <a:gd name="T9" fmla="*/ 506 h 2090"/>
                <a:gd name="T10" fmla="*/ 0 w 2444"/>
                <a:gd name="T11" fmla="*/ 856 h 2090"/>
                <a:gd name="T12" fmla="*/ 350 w 2444"/>
                <a:gd name="T13" fmla="*/ 1206 h 2090"/>
                <a:gd name="T14" fmla="*/ 2004 w 2444"/>
                <a:gd name="T15" fmla="*/ 1206 h 2090"/>
                <a:gd name="T16" fmla="*/ 2444 w 2444"/>
                <a:gd name="T17" fmla="*/ 766 h 2090"/>
                <a:gd name="T18" fmla="*/ 2004 w 2444"/>
                <a:gd name="T19" fmla="*/ 326 h 2090"/>
                <a:gd name="T20" fmla="*/ 1590 w 2444"/>
                <a:gd name="T21" fmla="*/ 1326 h 2090"/>
                <a:gd name="T22" fmla="*/ 1465 w 2444"/>
                <a:gd name="T23" fmla="*/ 1326 h 2090"/>
                <a:gd name="T24" fmla="*/ 1465 w 2444"/>
                <a:gd name="T25" fmla="*/ 1743 h 2090"/>
                <a:gd name="T26" fmla="*/ 1222 w 2444"/>
                <a:gd name="T27" fmla="*/ 1934 h 2090"/>
                <a:gd name="T28" fmla="*/ 980 w 2444"/>
                <a:gd name="T29" fmla="*/ 1743 h 2090"/>
                <a:gd name="T30" fmla="*/ 980 w 2444"/>
                <a:gd name="T31" fmla="*/ 1326 h 2090"/>
                <a:gd name="T32" fmla="*/ 854 w 2444"/>
                <a:gd name="T33" fmla="*/ 1326 h 2090"/>
                <a:gd name="T34" fmla="*/ 854 w 2444"/>
                <a:gd name="T35" fmla="*/ 1656 h 2090"/>
                <a:gd name="T36" fmla="*/ 666 w 2444"/>
                <a:gd name="T37" fmla="*/ 1656 h 2090"/>
                <a:gd name="T38" fmla="*/ 1222 w 2444"/>
                <a:gd name="T39" fmla="*/ 2090 h 2090"/>
                <a:gd name="T40" fmla="*/ 1779 w 2444"/>
                <a:gd name="T41" fmla="*/ 1656 h 2090"/>
                <a:gd name="T42" fmla="*/ 1590 w 2444"/>
                <a:gd name="T43" fmla="*/ 1656 h 2090"/>
                <a:gd name="T44" fmla="*/ 1590 w 2444"/>
                <a:gd name="T45" fmla="*/ 1326 h 2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44" h="2090">
                  <a:moveTo>
                    <a:pt x="2004" y="326"/>
                  </a:moveTo>
                  <a:cubicBezTo>
                    <a:pt x="1920" y="326"/>
                    <a:pt x="1841" y="350"/>
                    <a:pt x="1774" y="391"/>
                  </a:cubicBezTo>
                  <a:cubicBezTo>
                    <a:pt x="1665" y="160"/>
                    <a:pt x="1429" y="0"/>
                    <a:pt x="1156" y="0"/>
                  </a:cubicBezTo>
                  <a:cubicBezTo>
                    <a:pt x="830" y="0"/>
                    <a:pt x="557" y="229"/>
                    <a:pt x="489" y="535"/>
                  </a:cubicBezTo>
                  <a:cubicBezTo>
                    <a:pt x="446" y="516"/>
                    <a:pt x="399" y="506"/>
                    <a:pt x="350" y="506"/>
                  </a:cubicBezTo>
                  <a:cubicBezTo>
                    <a:pt x="157" y="506"/>
                    <a:pt x="0" y="663"/>
                    <a:pt x="0" y="856"/>
                  </a:cubicBezTo>
                  <a:cubicBezTo>
                    <a:pt x="0" y="1049"/>
                    <a:pt x="157" y="1206"/>
                    <a:pt x="350" y="1206"/>
                  </a:cubicBezTo>
                  <a:cubicBezTo>
                    <a:pt x="2004" y="1206"/>
                    <a:pt x="2004" y="1206"/>
                    <a:pt x="2004" y="1206"/>
                  </a:cubicBezTo>
                  <a:cubicBezTo>
                    <a:pt x="2247" y="1206"/>
                    <a:pt x="2444" y="1009"/>
                    <a:pt x="2444" y="766"/>
                  </a:cubicBezTo>
                  <a:cubicBezTo>
                    <a:pt x="2444" y="523"/>
                    <a:pt x="2247" y="326"/>
                    <a:pt x="2004" y="326"/>
                  </a:cubicBezTo>
                  <a:close/>
                  <a:moveTo>
                    <a:pt x="1590" y="1326"/>
                  </a:moveTo>
                  <a:cubicBezTo>
                    <a:pt x="1465" y="1326"/>
                    <a:pt x="1465" y="1326"/>
                    <a:pt x="1465" y="1326"/>
                  </a:cubicBezTo>
                  <a:cubicBezTo>
                    <a:pt x="1465" y="1743"/>
                    <a:pt x="1465" y="1743"/>
                    <a:pt x="1465" y="1743"/>
                  </a:cubicBezTo>
                  <a:cubicBezTo>
                    <a:pt x="1222" y="1934"/>
                    <a:pt x="1222" y="1934"/>
                    <a:pt x="1222" y="1934"/>
                  </a:cubicBezTo>
                  <a:cubicBezTo>
                    <a:pt x="980" y="1743"/>
                    <a:pt x="980" y="1743"/>
                    <a:pt x="980" y="1743"/>
                  </a:cubicBezTo>
                  <a:cubicBezTo>
                    <a:pt x="980" y="1326"/>
                    <a:pt x="980" y="1326"/>
                    <a:pt x="980" y="1326"/>
                  </a:cubicBezTo>
                  <a:cubicBezTo>
                    <a:pt x="854" y="1326"/>
                    <a:pt x="854" y="1326"/>
                    <a:pt x="854" y="1326"/>
                  </a:cubicBezTo>
                  <a:cubicBezTo>
                    <a:pt x="854" y="1656"/>
                    <a:pt x="854" y="1656"/>
                    <a:pt x="854" y="1656"/>
                  </a:cubicBezTo>
                  <a:cubicBezTo>
                    <a:pt x="666" y="1656"/>
                    <a:pt x="666" y="1656"/>
                    <a:pt x="666" y="1656"/>
                  </a:cubicBezTo>
                  <a:cubicBezTo>
                    <a:pt x="1222" y="2090"/>
                    <a:pt x="1222" y="2090"/>
                    <a:pt x="1222" y="2090"/>
                  </a:cubicBezTo>
                  <a:cubicBezTo>
                    <a:pt x="1779" y="1656"/>
                    <a:pt x="1779" y="1656"/>
                    <a:pt x="1779" y="1656"/>
                  </a:cubicBezTo>
                  <a:cubicBezTo>
                    <a:pt x="1590" y="1656"/>
                    <a:pt x="1590" y="1656"/>
                    <a:pt x="1590" y="1656"/>
                  </a:cubicBezTo>
                  <a:lnTo>
                    <a:pt x="1590" y="1326"/>
                  </a:lnTo>
                  <a:close/>
                </a:path>
              </a:pathLst>
            </a:custGeom>
            <a:solidFill>
              <a:schemeClr val="tx1"/>
            </a:solidFill>
            <a:ln>
              <a:noFill/>
            </a:ln>
          </p:spPr>
          <p:txBody>
            <a:bodyPr vert="horz" wrap="square" lIns="83931" tIns="41966" rIns="83931" bIns="41966" numCol="1" anchor="t" anchorCtr="0" compatLnSpc="1">
              <a:prstTxWarp prst="textNoShape">
                <a:avLst/>
              </a:prstTxWarp>
            </a:bodyPr>
            <a:lstStyle/>
            <a:p>
              <a:pPr defTabSz="932418"/>
              <a:endParaRPr lang="en-US" sz="1632">
                <a:solidFill>
                  <a:srgbClr val="505050"/>
                </a:solidFill>
              </a:endParaRPr>
            </a:p>
          </p:txBody>
        </p:sp>
      </p:grpSp>
      <p:sp>
        <p:nvSpPr>
          <p:cNvPr id="52" name="happy circle"/>
          <p:cNvSpPr/>
          <p:nvPr/>
        </p:nvSpPr>
        <p:spPr bwMode="auto">
          <a:xfrm>
            <a:off x="4873473" y="1213173"/>
            <a:ext cx="3002321" cy="3619849"/>
          </a:xfrm>
          <a:prstGeom prst="wedgeEllipseCallout">
            <a:avLst>
              <a:gd name="adj1" fmla="val -2056"/>
              <a:gd name="adj2" fmla="val 56152"/>
            </a:avLst>
          </a:prstGeom>
          <a:noFill/>
          <a:ln w="57150">
            <a:solidFill>
              <a:schemeClr val="accent6">
                <a:lumMod val="60000"/>
                <a:lumOff val="4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0">
                    <a:srgbClr val="FFFFFF"/>
                  </a:gs>
                  <a:gs pos="100000">
                    <a:srgbClr val="FFFFFF"/>
                  </a:gs>
                </a:gsLst>
                <a:lin ang="5400000" scaled="0"/>
              </a:gradFill>
            </a:endParaRPr>
          </a:p>
        </p:txBody>
      </p:sp>
      <p:cxnSp>
        <p:nvCxnSpPr>
          <p:cNvPr id="62" name="user to personal"/>
          <p:cNvCxnSpPr>
            <a:stCxn id="12" idx="1"/>
            <a:endCxn id="28" idx="3"/>
          </p:cNvCxnSpPr>
          <p:nvPr/>
        </p:nvCxnSpPr>
        <p:spPr>
          <a:xfrm flipH="1" flipV="1">
            <a:off x="2279990" y="3788742"/>
            <a:ext cx="3166753" cy="1987401"/>
          </a:xfrm>
          <a:prstGeom prst="straightConnector1">
            <a:avLst/>
          </a:prstGeom>
          <a:ln w="76200">
            <a:solidFill>
              <a:schemeClr val="tx2">
                <a:alpha val="50000"/>
              </a:schemeClr>
            </a:solidFill>
            <a:headEnd type="none"/>
            <a:tailEnd type="triangle"/>
          </a:ln>
        </p:spPr>
        <p:style>
          <a:lnRef idx="3">
            <a:schemeClr val="accent6"/>
          </a:lnRef>
          <a:fillRef idx="0">
            <a:schemeClr val="accent6"/>
          </a:fillRef>
          <a:effectRef idx="2">
            <a:schemeClr val="accent6"/>
          </a:effectRef>
          <a:fontRef idx="minor">
            <a:schemeClr val="tx1"/>
          </a:fontRef>
        </p:style>
      </p:cxnSp>
      <p:cxnSp>
        <p:nvCxnSpPr>
          <p:cNvPr id="64" name="user to org"/>
          <p:cNvCxnSpPr>
            <a:stCxn id="12" idx="3"/>
            <a:endCxn id="34" idx="1"/>
          </p:cNvCxnSpPr>
          <p:nvPr/>
        </p:nvCxnSpPr>
        <p:spPr>
          <a:xfrm flipV="1">
            <a:off x="7218438" y="3788742"/>
            <a:ext cx="3067995" cy="1987401"/>
          </a:xfrm>
          <a:prstGeom prst="straightConnector1">
            <a:avLst/>
          </a:prstGeom>
          <a:ln w="76200">
            <a:solidFill>
              <a:schemeClr val="tx2">
                <a:alpha val="50000"/>
              </a:schemeClr>
            </a:solidFill>
            <a:headEnd type="none"/>
            <a:tailEnd type="triangle"/>
          </a:ln>
        </p:spPr>
        <p:style>
          <a:lnRef idx="3">
            <a:schemeClr val="accent6"/>
          </a:lnRef>
          <a:fillRef idx="0">
            <a:schemeClr val="accent6"/>
          </a:fillRef>
          <a:effectRef idx="2">
            <a:schemeClr val="accent6"/>
          </a:effectRef>
          <a:fontRef idx="minor">
            <a:schemeClr val="tx1"/>
          </a:fontRef>
        </p:style>
      </p:cxnSp>
      <p:cxnSp>
        <p:nvCxnSpPr>
          <p:cNvPr id="4" name="org to apps"/>
          <p:cNvCxnSpPr>
            <a:stCxn id="67" idx="1"/>
            <a:endCxn id="31" idx="3"/>
          </p:cNvCxnSpPr>
          <p:nvPr/>
        </p:nvCxnSpPr>
        <p:spPr>
          <a:xfrm flipH="1" flipV="1">
            <a:off x="7218439" y="2046579"/>
            <a:ext cx="920321" cy="2394920"/>
          </a:xfrm>
          <a:prstGeom prst="straightConnector1">
            <a:avLst/>
          </a:prstGeom>
          <a:ln w="57150">
            <a:solidFill>
              <a:srgbClr val="FF8A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 name="personal to apps"/>
          <p:cNvCxnSpPr>
            <a:stCxn id="66" idx="3"/>
            <a:endCxn id="31" idx="1"/>
          </p:cNvCxnSpPr>
          <p:nvPr/>
        </p:nvCxnSpPr>
        <p:spPr>
          <a:xfrm flipV="1">
            <a:off x="4458659" y="2046579"/>
            <a:ext cx="988084" cy="2347595"/>
          </a:xfrm>
          <a:prstGeom prst="straightConnector1">
            <a:avLst/>
          </a:prstGeom>
          <a:ln w="57150">
            <a:solidFill>
              <a:schemeClr val="accent2">
                <a:alpha val="50000"/>
              </a:schemeClr>
            </a:solidFill>
            <a:headEnd type="none"/>
            <a:tailEnd type="triangle"/>
          </a:ln>
        </p:spPr>
        <p:style>
          <a:lnRef idx="3">
            <a:schemeClr val="accent1"/>
          </a:lnRef>
          <a:fillRef idx="0">
            <a:schemeClr val="accent1"/>
          </a:fillRef>
          <a:effectRef idx="2">
            <a:schemeClr val="accent1"/>
          </a:effectRef>
          <a:fontRef idx="minor">
            <a:schemeClr val="tx1"/>
          </a:fontRef>
        </p:style>
      </p:cxnSp>
      <p:sp>
        <p:nvSpPr>
          <p:cNvPr id="3" name="Title 2"/>
          <p:cNvSpPr>
            <a:spLocks noGrp="1"/>
          </p:cNvSpPr>
          <p:nvPr>
            <p:ph type="title"/>
          </p:nvPr>
        </p:nvSpPr>
        <p:spPr/>
        <p:txBody>
          <a:bodyPr>
            <a:normAutofit/>
          </a:bodyPr>
          <a:lstStyle/>
          <a:p>
            <a:r>
              <a:rPr lang="en-US" dirty="0"/>
              <a:t>Microsoft Account VS Organizational Account</a:t>
            </a:r>
          </a:p>
        </p:txBody>
      </p:sp>
    </p:spTree>
    <p:extLst>
      <p:ext uri="{BB962C8B-B14F-4D97-AF65-F5344CB8AC3E}">
        <p14:creationId xmlns:p14="http://schemas.microsoft.com/office/powerpoint/2010/main" val="1837158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41426"/>
            <a:ext cx="5486399" cy="1098762"/>
          </a:xfrm>
        </p:spPr>
        <p:txBody>
          <a:bodyPr/>
          <a:lstStyle/>
          <a:p>
            <a:r>
              <a:rPr lang="en-US" dirty="0"/>
              <a:t>Questions?</a:t>
            </a:r>
          </a:p>
        </p:txBody>
      </p:sp>
      <p:pic>
        <p:nvPicPr>
          <p:cNvPr id="4" name="Picture Placeholder 3"/>
          <p:cNvPicPr>
            <a:picLocks noGrp="1" noChangeAspect="1"/>
          </p:cNvPicPr>
          <p:nvPr>
            <p:ph type="pic" sz="quarter" idx="10"/>
          </p:nvPr>
        </p:nvPicPr>
        <p:blipFill>
          <a:blip r:embed="rId3"/>
          <a:srcRect l="20346" r="20346"/>
          <a:stretch>
            <a:fillRect/>
          </a:stretch>
        </p:blipFill>
        <p:spPr/>
      </p:pic>
    </p:spTree>
    <p:extLst>
      <p:ext uri="{BB962C8B-B14F-4D97-AF65-F5344CB8AC3E}">
        <p14:creationId xmlns:p14="http://schemas.microsoft.com/office/powerpoint/2010/main" val="371688079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Authsub"/>
          <p:cNvGrpSpPr/>
          <p:nvPr/>
        </p:nvGrpSpPr>
        <p:grpSpPr>
          <a:xfrm>
            <a:off x="354830" y="3203520"/>
            <a:ext cx="11653828" cy="475915"/>
            <a:chOff x="347039" y="3140991"/>
            <a:chExt cx="11426359" cy="466626"/>
          </a:xfrm>
        </p:grpSpPr>
        <p:sp>
          <p:nvSpPr>
            <p:cNvPr id="87" name="protocols"/>
            <p:cNvSpPr/>
            <p:nvPr/>
          </p:nvSpPr>
          <p:spPr bwMode="auto">
            <a:xfrm>
              <a:off x="347039" y="3140991"/>
              <a:ext cx="5823861" cy="4572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AUTHENTICATION PROTOCOLS</a:t>
              </a:r>
            </a:p>
          </p:txBody>
        </p:sp>
        <p:sp>
          <p:nvSpPr>
            <p:cNvPr id="88" name="sub"/>
            <p:cNvSpPr/>
            <p:nvPr/>
          </p:nvSpPr>
          <p:spPr bwMode="auto">
            <a:xfrm>
              <a:off x="8028847" y="3150417"/>
              <a:ext cx="3744551" cy="4572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SECURITY SUB SYSTEM</a:t>
              </a:r>
            </a:p>
          </p:txBody>
        </p:sp>
      </p:grpSp>
      <p:grpSp>
        <p:nvGrpSpPr>
          <p:cNvPr id="10" name="AuthnZ"/>
          <p:cNvGrpSpPr/>
          <p:nvPr/>
        </p:nvGrpSpPr>
        <p:grpSpPr>
          <a:xfrm>
            <a:off x="354829" y="1282442"/>
            <a:ext cx="11640836" cy="5422650"/>
            <a:chOff x="347039" y="1257411"/>
            <a:chExt cx="11413620" cy="5316806"/>
          </a:xfrm>
        </p:grpSpPr>
        <p:sp>
          <p:nvSpPr>
            <p:cNvPr id="33" name="authz"/>
            <p:cNvSpPr/>
            <p:nvPr/>
          </p:nvSpPr>
          <p:spPr bwMode="auto">
            <a:xfrm>
              <a:off x="8028848" y="6117017"/>
              <a:ext cx="3731811" cy="4572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Authorization</a:t>
              </a:r>
            </a:p>
          </p:txBody>
        </p:sp>
        <p:sp>
          <p:nvSpPr>
            <p:cNvPr id="35" name="authn"/>
            <p:cNvSpPr/>
            <p:nvPr/>
          </p:nvSpPr>
          <p:spPr bwMode="auto">
            <a:xfrm>
              <a:off x="347039" y="6117017"/>
              <a:ext cx="5823861" cy="4572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Authentication</a:t>
              </a:r>
            </a:p>
          </p:txBody>
        </p:sp>
        <p:sp>
          <p:nvSpPr>
            <p:cNvPr id="90" name="authninfo"/>
            <p:cNvSpPr/>
            <p:nvPr/>
          </p:nvSpPr>
          <p:spPr bwMode="auto">
            <a:xfrm>
              <a:off x="6243761" y="1257411"/>
              <a:ext cx="1649061" cy="5316806"/>
            </a:xfrm>
            <a:prstGeom prst="homePlat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2040" dirty="0" err="1"/>
                <a:t>AuthN</a:t>
              </a:r>
              <a:endParaRPr lang="en-US" sz="2040" dirty="0"/>
            </a:p>
            <a:p>
              <a:pPr algn="ctr" defTabSz="950953" fontAlgn="base">
                <a:spcBef>
                  <a:spcPct val="0"/>
                </a:spcBef>
                <a:spcAft>
                  <a:spcPct val="0"/>
                </a:spcAft>
              </a:pPr>
              <a:r>
                <a:rPr lang="en-US" sz="2040" dirty="0"/>
                <a:t>Info</a:t>
              </a:r>
            </a:p>
          </p:txBody>
        </p:sp>
      </p:grpSp>
      <p:grpSp>
        <p:nvGrpSpPr>
          <p:cNvPr id="4" name="WHO"/>
          <p:cNvGrpSpPr/>
          <p:nvPr/>
        </p:nvGrpSpPr>
        <p:grpSpPr>
          <a:xfrm>
            <a:off x="354829" y="1282442"/>
            <a:ext cx="1865207" cy="4878680"/>
            <a:chOff x="347039" y="1257411"/>
            <a:chExt cx="1828800" cy="4783454"/>
          </a:xfrm>
        </p:grpSpPr>
        <p:sp>
          <p:nvSpPr>
            <p:cNvPr id="29" name="present"/>
            <p:cNvSpPr/>
            <p:nvPr/>
          </p:nvSpPr>
          <p:spPr bwMode="auto">
            <a:xfrm>
              <a:off x="347039" y="5583665"/>
              <a:ext cx="1828800" cy="4572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Presentation</a:t>
              </a:r>
            </a:p>
          </p:txBody>
        </p:sp>
        <p:grpSp>
          <p:nvGrpSpPr>
            <p:cNvPr id="84" name="who"/>
            <p:cNvGrpSpPr/>
            <p:nvPr/>
          </p:nvGrpSpPr>
          <p:grpSpPr>
            <a:xfrm>
              <a:off x="347039" y="1257411"/>
              <a:ext cx="1828800" cy="1828800"/>
              <a:chOff x="616711" y="878773"/>
              <a:chExt cx="1828800" cy="1828800"/>
            </a:xfrm>
          </p:grpSpPr>
          <p:sp>
            <p:nvSpPr>
              <p:cNvPr id="44" name="Rectangle 43"/>
              <p:cNvSpPr/>
              <p:nvPr/>
            </p:nvSpPr>
            <p:spPr bwMode="auto">
              <a:xfrm>
                <a:off x="616711" y="878773"/>
                <a:ext cx="1828800" cy="1828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982" tIns="34982" rIns="34982" bIns="34982" numCol="1" spcCol="0" rtlCol="0" fromWordArt="0" anchor="b" anchorCtr="0" forceAA="0" compatLnSpc="1">
                <a:prstTxWarp prst="textNoShape">
                  <a:avLst/>
                </a:prstTxWarp>
                <a:noAutofit/>
              </a:bodyPr>
              <a:lstStyle/>
              <a:p>
                <a:pPr algn="ctr" defTabSz="699362" fontAlgn="base">
                  <a:spcBef>
                    <a:spcPct val="0"/>
                  </a:spcBef>
                  <a:spcAft>
                    <a:spcPct val="0"/>
                  </a:spcAft>
                  <a:defRPr/>
                </a:pPr>
                <a:r>
                  <a:rPr lang="en-US" sz="1632" kern="0" spc="-76" dirty="0">
                    <a:gradFill>
                      <a:gsLst>
                        <a:gs pos="0">
                          <a:srgbClr val="FFFFFF"/>
                        </a:gs>
                        <a:gs pos="100000">
                          <a:srgbClr val="FFFFFF"/>
                        </a:gs>
                      </a:gsLst>
                      <a:lin ang="5400000" scaled="0"/>
                    </a:gradFill>
                    <a:ea typeface="Segoe UI" pitchFamily="34" charset="0"/>
                    <a:cs typeface="Segoe UI" pitchFamily="34" charset="0"/>
                  </a:rPr>
                  <a:t>Who</a:t>
                </a:r>
              </a:p>
            </p:txBody>
          </p:sp>
          <p:sp>
            <p:nvSpPr>
              <p:cNvPr id="45" name="Freeform 154"/>
              <p:cNvSpPr>
                <a:spLocks noEditPoints="1"/>
              </p:cNvSpPr>
              <p:nvPr/>
            </p:nvSpPr>
            <p:spPr bwMode="black">
              <a:xfrm>
                <a:off x="1108362" y="1359267"/>
                <a:ext cx="845499" cy="867813"/>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3931" tIns="41966" rIns="83931" bIns="41966" numCol="1" anchor="t" anchorCtr="0" compatLnSpc="1">
                <a:prstTxWarp prst="textNoShape">
                  <a:avLst/>
                </a:prstTxWarp>
              </a:bodyPr>
              <a:lstStyle/>
              <a:p>
                <a:pPr defTabSz="932418"/>
                <a:endParaRPr lang="en-US" sz="1632">
                  <a:solidFill>
                    <a:srgbClr val="505050"/>
                  </a:solidFill>
                </a:endParaRPr>
              </a:p>
            </p:txBody>
          </p:sp>
        </p:grpSp>
        <p:sp>
          <p:nvSpPr>
            <p:cNvPr id="89" name="face2face"/>
            <p:cNvSpPr/>
            <p:nvPr/>
          </p:nvSpPr>
          <p:spPr bwMode="auto">
            <a:xfrm>
              <a:off x="347039" y="3670977"/>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dirty="0"/>
                <a:t>Face to face</a:t>
              </a:r>
            </a:p>
            <a:p>
              <a:pPr defTabSz="950953" fontAlgn="base">
                <a:spcBef>
                  <a:spcPct val="0"/>
                </a:spcBef>
                <a:spcAft>
                  <a:spcPct val="0"/>
                </a:spcAft>
              </a:pPr>
              <a:r>
                <a:rPr lang="en-US" dirty="0"/>
                <a:t>Browser</a:t>
              </a:r>
            </a:p>
            <a:p>
              <a:pPr defTabSz="950953" fontAlgn="base">
                <a:spcBef>
                  <a:spcPct val="0"/>
                </a:spcBef>
                <a:spcAft>
                  <a:spcPct val="0"/>
                </a:spcAft>
              </a:pPr>
              <a:r>
                <a:rPr lang="en-US" dirty="0"/>
                <a:t>Client</a:t>
              </a:r>
            </a:p>
            <a:p>
              <a:pPr defTabSz="950953" fontAlgn="base">
                <a:spcBef>
                  <a:spcPct val="0"/>
                </a:spcBef>
                <a:spcAft>
                  <a:spcPct val="0"/>
                </a:spcAft>
              </a:pPr>
              <a:r>
                <a:rPr lang="en-US" dirty="0"/>
                <a:t>Biometric</a:t>
              </a:r>
            </a:p>
            <a:p>
              <a:pPr defTabSz="950953" fontAlgn="base">
                <a:spcBef>
                  <a:spcPct val="0"/>
                </a:spcBef>
                <a:spcAft>
                  <a:spcPct val="0"/>
                </a:spcAft>
              </a:pPr>
              <a:endParaRPr lang="en-US" dirty="0"/>
            </a:p>
            <a:p>
              <a:pPr defTabSz="950953" fontAlgn="base">
                <a:spcBef>
                  <a:spcPct val="0"/>
                </a:spcBef>
                <a:spcAft>
                  <a:spcPct val="0"/>
                </a:spcAft>
              </a:pPr>
              <a:endParaRPr lang="en-US" dirty="0"/>
            </a:p>
            <a:p>
              <a:pPr defTabSz="950953" fontAlgn="base">
                <a:spcBef>
                  <a:spcPct val="0"/>
                </a:spcBef>
                <a:spcAft>
                  <a:spcPct val="0"/>
                </a:spcAft>
              </a:pPr>
              <a:endParaRPr lang="en-US" dirty="0"/>
            </a:p>
          </p:txBody>
        </p:sp>
      </p:grpSp>
      <p:grpSp>
        <p:nvGrpSpPr>
          <p:cNvPr id="5" name="Creds"/>
          <p:cNvGrpSpPr/>
          <p:nvPr/>
        </p:nvGrpSpPr>
        <p:grpSpPr>
          <a:xfrm>
            <a:off x="2392125" y="1282442"/>
            <a:ext cx="1865207" cy="4878680"/>
            <a:chOff x="2344569" y="1257411"/>
            <a:chExt cx="1828800" cy="4783454"/>
          </a:xfrm>
        </p:grpSpPr>
        <p:sp>
          <p:nvSpPr>
            <p:cNvPr id="30" name="creds"/>
            <p:cNvSpPr/>
            <p:nvPr/>
          </p:nvSpPr>
          <p:spPr bwMode="auto">
            <a:xfrm>
              <a:off x="2344569" y="5583665"/>
              <a:ext cx="1828800" cy="457200"/>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Credentials</a:t>
              </a:r>
            </a:p>
          </p:txBody>
        </p:sp>
        <p:sp>
          <p:nvSpPr>
            <p:cNvPr id="39" name="creds"/>
            <p:cNvSpPr/>
            <p:nvPr/>
          </p:nvSpPr>
          <p:spPr bwMode="auto">
            <a:xfrm>
              <a:off x="2344569" y="3670977"/>
              <a:ext cx="1828800" cy="1828800"/>
            </a:xfrm>
            <a:prstGeom prst="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dirty="0"/>
                <a:t>User name</a:t>
              </a:r>
            </a:p>
            <a:p>
              <a:pPr defTabSz="950953" fontAlgn="base">
                <a:spcBef>
                  <a:spcPct val="0"/>
                </a:spcBef>
                <a:spcAft>
                  <a:spcPct val="0"/>
                </a:spcAft>
              </a:pPr>
              <a:r>
                <a:rPr lang="en-US" dirty="0"/>
                <a:t>Password</a:t>
              </a:r>
            </a:p>
            <a:p>
              <a:pPr defTabSz="950953" fontAlgn="base">
                <a:spcBef>
                  <a:spcPct val="0"/>
                </a:spcBef>
                <a:spcAft>
                  <a:spcPct val="0"/>
                </a:spcAft>
              </a:pPr>
              <a:r>
                <a:rPr lang="en-US" dirty="0"/>
                <a:t>Device</a:t>
              </a:r>
            </a:p>
            <a:p>
              <a:pPr defTabSz="950953" fontAlgn="base">
                <a:spcBef>
                  <a:spcPct val="0"/>
                </a:spcBef>
                <a:spcAft>
                  <a:spcPct val="0"/>
                </a:spcAft>
              </a:pPr>
              <a:r>
                <a:rPr lang="en-US" dirty="0"/>
                <a:t>Secret Token</a:t>
              </a:r>
            </a:p>
            <a:p>
              <a:pPr defTabSz="950953" fontAlgn="base">
                <a:spcBef>
                  <a:spcPct val="0"/>
                </a:spcBef>
                <a:spcAft>
                  <a:spcPct val="0"/>
                </a:spcAft>
              </a:pPr>
              <a:r>
                <a:rPr lang="en-US" dirty="0"/>
                <a:t>Picture</a:t>
              </a:r>
            </a:p>
            <a:p>
              <a:pPr defTabSz="950953" fontAlgn="base">
                <a:spcBef>
                  <a:spcPct val="0"/>
                </a:spcBef>
                <a:spcAft>
                  <a:spcPct val="0"/>
                </a:spcAft>
              </a:pPr>
              <a:r>
                <a:rPr lang="en-US" dirty="0"/>
                <a:t>Digital</a:t>
              </a:r>
            </a:p>
          </p:txBody>
        </p:sp>
        <p:grpSp>
          <p:nvGrpSpPr>
            <p:cNvPr id="83" name="authinfo"/>
            <p:cNvGrpSpPr/>
            <p:nvPr/>
          </p:nvGrpSpPr>
          <p:grpSpPr>
            <a:xfrm>
              <a:off x="2344569" y="1257411"/>
              <a:ext cx="1828800" cy="1828800"/>
              <a:chOff x="2811974" y="878773"/>
              <a:chExt cx="1828800" cy="1828800"/>
            </a:xfrm>
          </p:grpSpPr>
          <p:sp>
            <p:nvSpPr>
              <p:cNvPr id="48" name="Rectangle 47"/>
              <p:cNvSpPr/>
              <p:nvPr/>
            </p:nvSpPr>
            <p:spPr>
              <a:xfrm>
                <a:off x="2811974" y="878773"/>
                <a:ext cx="1828800" cy="1828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b"/>
              <a:lstStyle/>
              <a:p>
                <a:pPr algn="ctr" defTabSz="932418"/>
                <a:r>
                  <a:rPr lang="en-US" sz="1632" dirty="0">
                    <a:solidFill>
                      <a:srgbClr val="FFFFFF"/>
                    </a:solidFill>
                  </a:rPr>
                  <a:t>Authentication Information</a:t>
                </a:r>
              </a:p>
            </p:txBody>
          </p:sp>
          <p:sp>
            <p:nvSpPr>
              <p:cNvPr id="76" name="Freeform 164"/>
              <p:cNvSpPr>
                <a:spLocks noEditPoints="1"/>
              </p:cNvSpPr>
              <p:nvPr/>
            </p:nvSpPr>
            <p:spPr bwMode="black">
              <a:xfrm>
                <a:off x="3437092" y="1218988"/>
                <a:ext cx="578564" cy="78603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3931" tIns="41966" rIns="83931" bIns="41966" numCol="1" anchor="t" anchorCtr="0" compatLnSpc="1">
                <a:prstTxWarp prst="textNoShape">
                  <a:avLst/>
                </a:prstTxWarp>
              </a:bodyPr>
              <a:lstStyle/>
              <a:p>
                <a:pPr algn="ctr" defTabSz="932418"/>
                <a:endParaRPr lang="en-US" sz="1632">
                  <a:solidFill>
                    <a:srgbClr val="505050"/>
                  </a:solidFill>
                </a:endParaRPr>
              </a:p>
            </p:txBody>
          </p:sp>
        </p:grpSp>
      </p:grpSp>
      <p:grpSp>
        <p:nvGrpSpPr>
          <p:cNvPr id="6" name="Validation"/>
          <p:cNvGrpSpPr/>
          <p:nvPr/>
        </p:nvGrpSpPr>
        <p:grpSpPr>
          <a:xfrm>
            <a:off x="4429421" y="1282442"/>
            <a:ext cx="1865207" cy="4878680"/>
            <a:chOff x="4342100" y="1257411"/>
            <a:chExt cx="1828800" cy="4783454"/>
          </a:xfrm>
        </p:grpSpPr>
        <p:sp>
          <p:nvSpPr>
            <p:cNvPr id="31" name="validation"/>
            <p:cNvSpPr/>
            <p:nvPr/>
          </p:nvSpPr>
          <p:spPr bwMode="auto">
            <a:xfrm>
              <a:off x="4342100" y="5583665"/>
              <a:ext cx="1828800" cy="457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Validation</a:t>
              </a:r>
            </a:p>
          </p:txBody>
        </p:sp>
        <p:sp>
          <p:nvSpPr>
            <p:cNvPr id="40" name="validation"/>
            <p:cNvSpPr/>
            <p:nvPr/>
          </p:nvSpPr>
          <p:spPr bwMode="auto">
            <a:xfrm>
              <a:off x="4342100" y="3670977"/>
              <a:ext cx="1828800" cy="18288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sz="1836" dirty="0"/>
                <a:t>None</a:t>
              </a:r>
            </a:p>
            <a:p>
              <a:pPr defTabSz="950953" fontAlgn="base">
                <a:spcBef>
                  <a:spcPct val="0"/>
                </a:spcBef>
                <a:spcAft>
                  <a:spcPct val="0"/>
                </a:spcAft>
              </a:pPr>
              <a:r>
                <a:rPr lang="en-US" sz="1836" dirty="0"/>
                <a:t>Federation</a:t>
              </a:r>
            </a:p>
            <a:p>
              <a:pPr defTabSz="950953" fontAlgn="base">
                <a:spcBef>
                  <a:spcPct val="0"/>
                </a:spcBef>
                <a:spcAft>
                  <a:spcPct val="0"/>
                </a:spcAft>
              </a:pPr>
              <a:r>
                <a:rPr lang="en-US" sz="1836" dirty="0"/>
                <a:t>OTP</a:t>
              </a:r>
            </a:p>
            <a:p>
              <a:pPr defTabSz="950953" fontAlgn="base">
                <a:spcBef>
                  <a:spcPct val="0"/>
                </a:spcBef>
                <a:spcAft>
                  <a:spcPct val="0"/>
                </a:spcAft>
              </a:pPr>
              <a:r>
                <a:rPr lang="en-US" sz="1836" dirty="0"/>
                <a:t>Phone</a:t>
              </a:r>
            </a:p>
            <a:p>
              <a:pPr defTabSz="950953" fontAlgn="base">
                <a:spcBef>
                  <a:spcPct val="0"/>
                </a:spcBef>
                <a:spcAft>
                  <a:spcPct val="0"/>
                </a:spcAft>
              </a:pPr>
              <a:r>
                <a:rPr lang="en-US" sz="1836" dirty="0"/>
                <a:t>Text</a:t>
              </a:r>
            </a:p>
            <a:p>
              <a:pPr defTabSz="950953" fontAlgn="base">
                <a:spcBef>
                  <a:spcPct val="0"/>
                </a:spcBef>
                <a:spcAft>
                  <a:spcPct val="0"/>
                </a:spcAft>
              </a:pPr>
              <a:r>
                <a:rPr lang="en-US" sz="1836" dirty="0"/>
                <a:t>Token</a:t>
              </a:r>
            </a:p>
          </p:txBody>
        </p:sp>
        <p:grpSp>
          <p:nvGrpSpPr>
            <p:cNvPr id="2" name="Group 1"/>
            <p:cNvGrpSpPr/>
            <p:nvPr/>
          </p:nvGrpSpPr>
          <p:grpSpPr>
            <a:xfrm>
              <a:off x="4342100" y="1257411"/>
              <a:ext cx="1828800" cy="1828800"/>
              <a:chOff x="4342100" y="1257411"/>
              <a:chExt cx="1828800" cy="1828800"/>
            </a:xfrm>
          </p:grpSpPr>
          <p:sp>
            <p:nvSpPr>
              <p:cNvPr id="77" name="Rectangle 76"/>
              <p:cNvSpPr/>
              <p:nvPr/>
            </p:nvSpPr>
            <p:spPr>
              <a:xfrm>
                <a:off x="4342100" y="1257411"/>
                <a:ext cx="1828800" cy="1828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b"/>
              <a:lstStyle/>
              <a:p>
                <a:pPr algn="ctr" defTabSz="932418"/>
                <a:r>
                  <a:rPr lang="en-US" sz="1836" dirty="0"/>
                  <a:t>Policy Information</a:t>
                </a:r>
              </a:p>
            </p:txBody>
          </p:sp>
          <p:sp>
            <p:nvSpPr>
              <p:cNvPr id="78" name="Freeform 82"/>
              <p:cNvSpPr>
                <a:spLocks noEditPoints="1"/>
              </p:cNvSpPr>
              <p:nvPr/>
            </p:nvSpPr>
            <p:spPr bwMode="auto">
              <a:xfrm>
                <a:off x="4890740" y="1635518"/>
                <a:ext cx="731520" cy="731520"/>
              </a:xfrm>
              <a:custGeom>
                <a:avLst/>
                <a:gdLst>
                  <a:gd name="T0" fmla="*/ 873 w 946"/>
                  <a:gd name="T1" fmla="*/ 780 h 780"/>
                  <a:gd name="T2" fmla="*/ 73 w 946"/>
                  <a:gd name="T3" fmla="*/ 780 h 780"/>
                  <a:gd name="T4" fmla="*/ 12 w 946"/>
                  <a:gd name="T5" fmla="*/ 745 h 780"/>
                  <a:gd name="T6" fmla="*/ 16 w 946"/>
                  <a:gd name="T7" fmla="*/ 675 h 780"/>
                  <a:gd name="T8" fmla="*/ 414 w 946"/>
                  <a:gd name="T9" fmla="*/ 33 h 780"/>
                  <a:gd name="T10" fmla="*/ 414 w 946"/>
                  <a:gd name="T11" fmla="*/ 32 h 780"/>
                  <a:gd name="T12" fmla="*/ 473 w 946"/>
                  <a:gd name="T13" fmla="*/ 0 h 780"/>
                  <a:gd name="T14" fmla="*/ 532 w 946"/>
                  <a:gd name="T15" fmla="*/ 32 h 780"/>
                  <a:gd name="T16" fmla="*/ 533 w 946"/>
                  <a:gd name="T17" fmla="*/ 34 h 780"/>
                  <a:gd name="T18" fmla="*/ 930 w 946"/>
                  <a:gd name="T19" fmla="*/ 675 h 780"/>
                  <a:gd name="T20" fmla="*/ 934 w 946"/>
                  <a:gd name="T21" fmla="*/ 745 h 780"/>
                  <a:gd name="T22" fmla="*/ 873 w 946"/>
                  <a:gd name="T23" fmla="*/ 780 h 780"/>
                  <a:gd name="T24" fmla="*/ 154 w 946"/>
                  <a:gd name="T25" fmla="*/ 667 h 780"/>
                  <a:gd name="T26" fmla="*/ 792 w 946"/>
                  <a:gd name="T27" fmla="*/ 667 h 780"/>
                  <a:gd name="T28" fmla="*/ 473 w 946"/>
                  <a:gd name="T29" fmla="*/ 152 h 780"/>
                  <a:gd name="T30" fmla="*/ 154 w 946"/>
                  <a:gd name="T31" fmla="*/ 667 h 780"/>
                  <a:gd name="T32" fmla="*/ 531 w 946"/>
                  <a:gd name="T33" fmla="*/ 347 h 780"/>
                  <a:gd name="T34" fmla="*/ 415 w 946"/>
                  <a:gd name="T35" fmla="*/ 347 h 780"/>
                  <a:gd name="T36" fmla="*/ 437 w 946"/>
                  <a:gd name="T37" fmla="*/ 534 h 780"/>
                  <a:gd name="T38" fmla="*/ 509 w 946"/>
                  <a:gd name="T39" fmla="*/ 534 h 780"/>
                  <a:gd name="T40" fmla="*/ 531 w 946"/>
                  <a:gd name="T41" fmla="*/ 347 h 780"/>
                  <a:gd name="T42" fmla="*/ 509 w 946"/>
                  <a:gd name="T43" fmla="*/ 554 h 780"/>
                  <a:gd name="T44" fmla="*/ 437 w 946"/>
                  <a:gd name="T45" fmla="*/ 554 h 780"/>
                  <a:gd name="T46" fmla="*/ 437 w 946"/>
                  <a:gd name="T47" fmla="*/ 622 h 780"/>
                  <a:gd name="T48" fmla="*/ 509 w 946"/>
                  <a:gd name="T49" fmla="*/ 622 h 780"/>
                  <a:gd name="T50" fmla="*/ 509 w 946"/>
                  <a:gd name="T51" fmla="*/ 554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46" h="780">
                    <a:moveTo>
                      <a:pt x="873" y="780"/>
                    </a:moveTo>
                    <a:cubicBezTo>
                      <a:pt x="73" y="780"/>
                      <a:pt x="73" y="780"/>
                      <a:pt x="73" y="780"/>
                    </a:cubicBezTo>
                    <a:cubicBezTo>
                      <a:pt x="46" y="780"/>
                      <a:pt x="24" y="767"/>
                      <a:pt x="12" y="745"/>
                    </a:cubicBezTo>
                    <a:cubicBezTo>
                      <a:pt x="0" y="723"/>
                      <a:pt x="2" y="697"/>
                      <a:pt x="16" y="675"/>
                    </a:cubicBezTo>
                    <a:cubicBezTo>
                      <a:pt x="414" y="33"/>
                      <a:pt x="414" y="33"/>
                      <a:pt x="414" y="33"/>
                    </a:cubicBezTo>
                    <a:cubicBezTo>
                      <a:pt x="414" y="32"/>
                      <a:pt x="414" y="32"/>
                      <a:pt x="414" y="32"/>
                    </a:cubicBezTo>
                    <a:cubicBezTo>
                      <a:pt x="428" y="12"/>
                      <a:pt x="450" y="0"/>
                      <a:pt x="473" y="0"/>
                    </a:cubicBezTo>
                    <a:cubicBezTo>
                      <a:pt x="496" y="0"/>
                      <a:pt x="518" y="12"/>
                      <a:pt x="532" y="32"/>
                    </a:cubicBezTo>
                    <a:cubicBezTo>
                      <a:pt x="533" y="34"/>
                      <a:pt x="533" y="34"/>
                      <a:pt x="533" y="34"/>
                    </a:cubicBezTo>
                    <a:cubicBezTo>
                      <a:pt x="930" y="675"/>
                      <a:pt x="930" y="675"/>
                      <a:pt x="930" y="675"/>
                    </a:cubicBezTo>
                    <a:cubicBezTo>
                      <a:pt x="944" y="697"/>
                      <a:pt x="946" y="723"/>
                      <a:pt x="934" y="745"/>
                    </a:cubicBezTo>
                    <a:cubicBezTo>
                      <a:pt x="922" y="767"/>
                      <a:pt x="900" y="780"/>
                      <a:pt x="873" y="780"/>
                    </a:cubicBezTo>
                    <a:close/>
                    <a:moveTo>
                      <a:pt x="154" y="667"/>
                    </a:moveTo>
                    <a:cubicBezTo>
                      <a:pt x="792" y="667"/>
                      <a:pt x="792" y="667"/>
                      <a:pt x="792" y="667"/>
                    </a:cubicBezTo>
                    <a:cubicBezTo>
                      <a:pt x="473" y="152"/>
                      <a:pt x="473" y="152"/>
                      <a:pt x="473" y="152"/>
                    </a:cubicBezTo>
                    <a:lnTo>
                      <a:pt x="154" y="667"/>
                    </a:lnTo>
                    <a:close/>
                    <a:moveTo>
                      <a:pt x="531" y="347"/>
                    </a:moveTo>
                    <a:cubicBezTo>
                      <a:pt x="415" y="347"/>
                      <a:pt x="415" y="347"/>
                      <a:pt x="415" y="347"/>
                    </a:cubicBezTo>
                    <a:cubicBezTo>
                      <a:pt x="437" y="534"/>
                      <a:pt x="437" y="534"/>
                      <a:pt x="437" y="534"/>
                    </a:cubicBezTo>
                    <a:cubicBezTo>
                      <a:pt x="509" y="534"/>
                      <a:pt x="509" y="534"/>
                      <a:pt x="509" y="534"/>
                    </a:cubicBezTo>
                    <a:lnTo>
                      <a:pt x="531" y="347"/>
                    </a:lnTo>
                    <a:close/>
                    <a:moveTo>
                      <a:pt x="509" y="554"/>
                    </a:moveTo>
                    <a:cubicBezTo>
                      <a:pt x="437" y="554"/>
                      <a:pt x="437" y="554"/>
                      <a:pt x="437" y="554"/>
                    </a:cubicBezTo>
                    <a:cubicBezTo>
                      <a:pt x="437" y="622"/>
                      <a:pt x="437" y="622"/>
                      <a:pt x="437" y="622"/>
                    </a:cubicBezTo>
                    <a:cubicBezTo>
                      <a:pt x="509" y="622"/>
                      <a:pt x="509" y="622"/>
                      <a:pt x="509" y="622"/>
                    </a:cubicBezTo>
                    <a:lnTo>
                      <a:pt x="509" y="554"/>
                    </a:lnTo>
                    <a:close/>
                  </a:path>
                </a:pathLst>
              </a:cu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vert="horz" wrap="square" lIns="93247" tIns="46623" rIns="93247" bIns="46623" numCol="1" anchor="t" anchorCtr="0" compatLnSpc="1">
                <a:prstTxWarp prst="textNoShape">
                  <a:avLst/>
                </a:prstTxWarp>
              </a:bodyPr>
              <a:lstStyle/>
              <a:p>
                <a:endParaRPr lang="en-US" sz="1836" dirty="0">
                  <a:solidFill>
                    <a:schemeClr val="bg1"/>
                  </a:solidFill>
                </a:endParaRPr>
              </a:p>
            </p:txBody>
          </p:sp>
        </p:grpSp>
      </p:grpSp>
      <p:grpSp>
        <p:nvGrpSpPr>
          <p:cNvPr id="8" name="Assume"/>
          <p:cNvGrpSpPr/>
          <p:nvPr/>
        </p:nvGrpSpPr>
        <p:grpSpPr>
          <a:xfrm>
            <a:off x="8190940" y="1270258"/>
            <a:ext cx="1865207" cy="4890864"/>
            <a:chOff x="8030198" y="1245465"/>
            <a:chExt cx="1828800" cy="4795400"/>
          </a:xfrm>
        </p:grpSpPr>
        <p:sp>
          <p:nvSpPr>
            <p:cNvPr id="32" name="assume"/>
            <p:cNvSpPr/>
            <p:nvPr/>
          </p:nvSpPr>
          <p:spPr bwMode="auto">
            <a:xfrm>
              <a:off x="8030198" y="5583665"/>
              <a:ext cx="18288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Assumptions</a:t>
              </a:r>
            </a:p>
          </p:txBody>
        </p:sp>
        <p:sp>
          <p:nvSpPr>
            <p:cNvPr id="41" name="device"/>
            <p:cNvSpPr/>
            <p:nvPr/>
          </p:nvSpPr>
          <p:spPr bwMode="auto">
            <a:xfrm>
              <a:off x="8030198" y="3670977"/>
              <a:ext cx="1828800" cy="18288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dirty="0"/>
                <a:t>Device</a:t>
              </a:r>
            </a:p>
            <a:p>
              <a:pPr defTabSz="950953" fontAlgn="base">
                <a:spcBef>
                  <a:spcPct val="0"/>
                </a:spcBef>
                <a:spcAft>
                  <a:spcPct val="0"/>
                </a:spcAft>
              </a:pPr>
              <a:r>
                <a:rPr lang="en-US" dirty="0"/>
                <a:t>Location</a:t>
              </a:r>
            </a:p>
            <a:p>
              <a:pPr defTabSz="950953" fontAlgn="base">
                <a:spcBef>
                  <a:spcPct val="0"/>
                </a:spcBef>
                <a:spcAft>
                  <a:spcPct val="0"/>
                </a:spcAft>
              </a:pPr>
              <a:r>
                <a:rPr lang="en-US" dirty="0" err="1"/>
                <a:t>Preauth</a:t>
              </a:r>
              <a:endParaRPr lang="en-US" dirty="0"/>
            </a:p>
            <a:p>
              <a:pPr defTabSz="950953" fontAlgn="base">
                <a:spcBef>
                  <a:spcPct val="0"/>
                </a:spcBef>
                <a:spcAft>
                  <a:spcPct val="0"/>
                </a:spcAft>
              </a:pPr>
              <a:endParaRPr lang="en-US" dirty="0"/>
            </a:p>
          </p:txBody>
        </p:sp>
        <p:grpSp>
          <p:nvGrpSpPr>
            <p:cNvPr id="7" name="Group 6"/>
            <p:cNvGrpSpPr/>
            <p:nvPr/>
          </p:nvGrpSpPr>
          <p:grpSpPr>
            <a:xfrm>
              <a:off x="8030198" y="1245465"/>
              <a:ext cx="1828800" cy="1824205"/>
              <a:chOff x="8030198" y="1245465"/>
              <a:chExt cx="1828800" cy="1824205"/>
            </a:xfrm>
          </p:grpSpPr>
          <p:grpSp>
            <p:nvGrpSpPr>
              <p:cNvPr id="80" name="Group 79"/>
              <p:cNvGrpSpPr/>
              <p:nvPr/>
            </p:nvGrpSpPr>
            <p:grpSpPr>
              <a:xfrm>
                <a:off x="8030198" y="2155270"/>
                <a:ext cx="1828800" cy="914400"/>
                <a:chOff x="9345878" y="1966703"/>
                <a:chExt cx="2096623" cy="914400"/>
              </a:xfrm>
            </p:grpSpPr>
            <p:sp>
              <p:nvSpPr>
                <p:cNvPr id="63" name="Rectangle 62"/>
                <p:cNvSpPr/>
                <p:nvPr/>
              </p:nvSpPr>
              <p:spPr>
                <a:xfrm>
                  <a:off x="9345878" y="1966703"/>
                  <a:ext cx="2096623" cy="914400"/>
                </a:xfrm>
                <a:prstGeom prst="rect">
                  <a:avLst/>
                </a:prstGeom>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defTabSz="932418"/>
                  <a:r>
                    <a:rPr lang="en-US" sz="1428" dirty="0">
                      <a:solidFill>
                        <a:srgbClr val="FFFFFF"/>
                      </a:solidFill>
                    </a:rPr>
                    <a:t>Runtime Information</a:t>
                  </a:r>
                </a:p>
              </p:txBody>
            </p:sp>
            <p:pic>
              <p:nvPicPr>
                <p:cNvPr id="66" name="Picture 4" descr="\\MAGNUM\Projects\Microsoft\Journey to the Cloud Campaign\102810 Drop\PUBLIC ICONS\Confidentiality.png"/>
                <p:cNvPicPr>
                  <a:picLocks noChangeAspect="1" noChangeArrowheads="1"/>
                </p:cNvPicPr>
                <p:nvPr/>
              </p:nvPicPr>
              <p:blipFill>
                <a:blip r:embed="rId3" cstate="print"/>
                <a:srcRect/>
                <a:stretch>
                  <a:fillRect/>
                </a:stretch>
              </p:blipFill>
              <p:spPr bwMode="auto">
                <a:xfrm>
                  <a:off x="10244947" y="2104415"/>
                  <a:ext cx="298485" cy="457200"/>
                </a:xfrm>
                <a:prstGeom prst="rect">
                  <a:avLst/>
                </a:prstGeom>
                <a:noFill/>
              </p:spPr>
            </p:pic>
          </p:grpSp>
          <p:grpSp>
            <p:nvGrpSpPr>
              <p:cNvPr id="79" name="Group 78"/>
              <p:cNvGrpSpPr/>
              <p:nvPr/>
            </p:nvGrpSpPr>
            <p:grpSpPr>
              <a:xfrm>
                <a:off x="8030198" y="1245465"/>
                <a:ext cx="1828800" cy="914400"/>
                <a:chOff x="9345878" y="878773"/>
                <a:chExt cx="2096623" cy="914400"/>
              </a:xfrm>
            </p:grpSpPr>
            <p:sp>
              <p:nvSpPr>
                <p:cNvPr id="61" name="Rectangle 60"/>
                <p:cNvSpPr/>
                <p:nvPr/>
              </p:nvSpPr>
              <p:spPr>
                <a:xfrm>
                  <a:off x="9345878" y="878773"/>
                  <a:ext cx="2096623" cy="914400"/>
                </a:xfrm>
                <a:prstGeom prst="rect">
                  <a:avLst/>
                </a:prstGeom>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defTabSz="932418"/>
                  <a:r>
                    <a:rPr lang="en-US" dirty="0"/>
                    <a:t>Profile</a:t>
                  </a:r>
                </a:p>
              </p:txBody>
            </p:sp>
            <p:sp>
              <p:nvSpPr>
                <p:cNvPr id="75" name="Freeform 131"/>
                <p:cNvSpPr>
                  <a:spLocks noEditPoints="1"/>
                </p:cNvSpPr>
                <p:nvPr/>
              </p:nvSpPr>
              <p:spPr bwMode="black">
                <a:xfrm>
                  <a:off x="9917976" y="1056904"/>
                  <a:ext cx="924195" cy="344989"/>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ln>
                  <a:solidFill>
                    <a:schemeClr val="bg1"/>
                  </a:solidFill>
                </a:ln>
                <a:extLst/>
              </p:spPr>
              <p:style>
                <a:lnRef idx="2">
                  <a:schemeClr val="accent3"/>
                </a:lnRef>
                <a:fillRef idx="1">
                  <a:schemeClr val="lt1"/>
                </a:fillRef>
                <a:effectRef idx="0">
                  <a:schemeClr val="accent3"/>
                </a:effectRef>
                <a:fontRef idx="minor">
                  <a:schemeClr val="dk1"/>
                </a:fontRef>
              </p:style>
              <p:txBody>
                <a:bodyPr vert="horz" wrap="square" lIns="93247" tIns="46623" rIns="93247" bIns="46623" numCol="1" anchor="t" anchorCtr="0" compatLnSpc="1">
                  <a:prstTxWarp prst="textNoShape">
                    <a:avLst/>
                  </a:prstTxWarp>
                </a:bodyPr>
                <a:lstStyle/>
                <a:p>
                  <a:pPr algn="ctr" defTabSz="932418"/>
                  <a:endParaRPr lang="en-US" sz="1632">
                    <a:solidFill>
                      <a:srgbClr val="505050"/>
                    </a:solidFill>
                  </a:endParaRPr>
                </a:p>
              </p:txBody>
            </p:sp>
          </p:grpSp>
        </p:grpSp>
      </p:grpSp>
      <p:grpSp>
        <p:nvGrpSpPr>
          <p:cNvPr id="13" name="Access"/>
          <p:cNvGrpSpPr/>
          <p:nvPr/>
        </p:nvGrpSpPr>
        <p:grpSpPr>
          <a:xfrm>
            <a:off x="10117900" y="1270258"/>
            <a:ext cx="1877765" cy="4890864"/>
            <a:chOff x="9919546" y="1245465"/>
            <a:chExt cx="1841113" cy="4795400"/>
          </a:xfrm>
        </p:grpSpPr>
        <p:sp>
          <p:nvSpPr>
            <p:cNvPr id="34" name="access"/>
            <p:cNvSpPr/>
            <p:nvPr/>
          </p:nvSpPr>
          <p:spPr bwMode="auto">
            <a:xfrm>
              <a:off x="9931859" y="5583665"/>
              <a:ext cx="1828800"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Access</a:t>
              </a:r>
            </a:p>
          </p:txBody>
        </p:sp>
        <p:sp>
          <p:nvSpPr>
            <p:cNvPr id="42" name="claims"/>
            <p:cNvSpPr/>
            <p:nvPr/>
          </p:nvSpPr>
          <p:spPr bwMode="auto">
            <a:xfrm>
              <a:off x="9931859" y="3670977"/>
              <a:ext cx="1828800" cy="1828800"/>
            </a:xfrm>
            <a:prstGeom prst="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dirty="0"/>
                <a:t>All access</a:t>
              </a:r>
            </a:p>
            <a:p>
              <a:pPr defTabSz="950953" fontAlgn="base">
                <a:spcBef>
                  <a:spcPct val="0"/>
                </a:spcBef>
                <a:spcAft>
                  <a:spcPct val="0"/>
                </a:spcAft>
              </a:pPr>
              <a:r>
                <a:rPr lang="en-US" dirty="0"/>
                <a:t>Roles</a:t>
              </a:r>
            </a:p>
            <a:p>
              <a:pPr defTabSz="950953" fontAlgn="base">
                <a:spcBef>
                  <a:spcPct val="0"/>
                </a:spcBef>
                <a:spcAft>
                  <a:spcPct val="0"/>
                </a:spcAft>
              </a:pPr>
              <a:r>
                <a:rPr lang="en-US" dirty="0"/>
                <a:t>Groups</a:t>
              </a:r>
            </a:p>
            <a:p>
              <a:pPr defTabSz="950953" fontAlgn="base">
                <a:spcBef>
                  <a:spcPct val="0"/>
                </a:spcBef>
                <a:spcAft>
                  <a:spcPct val="0"/>
                </a:spcAft>
              </a:pPr>
              <a:r>
                <a:rPr lang="en-US" dirty="0"/>
                <a:t>Claims</a:t>
              </a:r>
            </a:p>
          </p:txBody>
        </p:sp>
        <p:grpSp>
          <p:nvGrpSpPr>
            <p:cNvPr id="12" name="Group 11"/>
            <p:cNvGrpSpPr/>
            <p:nvPr/>
          </p:nvGrpSpPr>
          <p:grpSpPr>
            <a:xfrm>
              <a:off x="9919546" y="1245465"/>
              <a:ext cx="1828800" cy="1828800"/>
              <a:chOff x="9919546" y="1245465"/>
              <a:chExt cx="1828800" cy="1828800"/>
            </a:xfrm>
          </p:grpSpPr>
          <p:sp>
            <p:nvSpPr>
              <p:cNvPr id="51" name="Rectangle 50"/>
              <p:cNvSpPr/>
              <p:nvPr/>
            </p:nvSpPr>
            <p:spPr>
              <a:xfrm>
                <a:off x="9919546" y="1245465"/>
                <a:ext cx="1828800" cy="1828800"/>
              </a:xfrm>
              <a:prstGeom prst="rect">
                <a:avLst/>
              </a:prstGeom>
            </p:spPr>
            <p:style>
              <a:lnRef idx="3">
                <a:schemeClr val="lt1"/>
              </a:lnRef>
              <a:fillRef idx="1">
                <a:schemeClr val="accent4"/>
              </a:fillRef>
              <a:effectRef idx="1">
                <a:schemeClr val="accent4"/>
              </a:effectRef>
              <a:fontRef idx="minor">
                <a:schemeClr val="lt1"/>
              </a:fontRef>
            </p:style>
            <p:txBody>
              <a:bodyPr rtlCol="0" anchor="b"/>
              <a:lstStyle/>
              <a:p>
                <a:pPr algn="ctr" defTabSz="932418"/>
                <a:r>
                  <a:rPr lang="en-US" sz="1632" dirty="0">
                    <a:solidFill>
                      <a:srgbClr val="FFFFFF"/>
                    </a:solidFill>
                  </a:rPr>
                  <a:t>Entitlement Information</a:t>
                </a:r>
              </a:p>
            </p:txBody>
          </p:sp>
          <p:grpSp>
            <p:nvGrpSpPr>
              <p:cNvPr id="67" name="Group 66"/>
              <p:cNvGrpSpPr/>
              <p:nvPr/>
            </p:nvGrpSpPr>
            <p:grpSpPr bwMode="black">
              <a:xfrm>
                <a:off x="10468186" y="1517625"/>
                <a:ext cx="731520" cy="731520"/>
                <a:chOff x="1752600" y="4267200"/>
                <a:chExt cx="1157286" cy="1302545"/>
              </a:xfrm>
            </p:grpSpPr>
            <p:sp>
              <p:nvSpPr>
                <p:cNvPr id="68" name="Freeform 219"/>
                <p:cNvSpPr>
                  <a:spLocks/>
                </p:cNvSpPr>
                <p:nvPr/>
              </p:nvSpPr>
              <p:spPr bwMode="black">
                <a:xfrm>
                  <a:off x="2573475" y="4995891"/>
                  <a:ext cx="330824" cy="573854"/>
                </a:xfrm>
                <a:custGeom>
                  <a:avLst/>
                  <a:gdLst>
                    <a:gd name="T0" fmla="*/ 157 w 351"/>
                    <a:gd name="T1" fmla="*/ 2 h 609"/>
                    <a:gd name="T2" fmla="*/ 155 w 351"/>
                    <a:gd name="T3" fmla="*/ 104 h 609"/>
                    <a:gd name="T4" fmla="*/ 180 w 351"/>
                    <a:gd name="T5" fmla="*/ 99 h 609"/>
                    <a:gd name="T6" fmla="*/ 231 w 351"/>
                    <a:gd name="T7" fmla="*/ 121 h 609"/>
                    <a:gd name="T8" fmla="*/ 252 w 351"/>
                    <a:gd name="T9" fmla="*/ 174 h 609"/>
                    <a:gd name="T10" fmla="*/ 251 w 351"/>
                    <a:gd name="T11" fmla="*/ 212 h 609"/>
                    <a:gd name="T12" fmla="*/ 251 w 351"/>
                    <a:gd name="T13" fmla="*/ 212 h 609"/>
                    <a:gd name="T14" fmla="*/ 247 w 351"/>
                    <a:gd name="T15" fmla="*/ 387 h 609"/>
                    <a:gd name="T16" fmla="*/ 247 w 351"/>
                    <a:gd name="T17" fmla="*/ 387 h 609"/>
                    <a:gd name="T18" fmla="*/ 246 w 351"/>
                    <a:gd name="T19" fmla="*/ 438 h 609"/>
                    <a:gd name="T20" fmla="*/ 223 w 351"/>
                    <a:gd name="T21" fmla="*/ 489 h 609"/>
                    <a:gd name="T22" fmla="*/ 171 w 351"/>
                    <a:gd name="T23" fmla="*/ 510 h 609"/>
                    <a:gd name="T24" fmla="*/ 120 w 351"/>
                    <a:gd name="T25" fmla="*/ 487 h 609"/>
                    <a:gd name="T26" fmla="*/ 100 w 351"/>
                    <a:gd name="T27" fmla="*/ 435 h 609"/>
                    <a:gd name="T28" fmla="*/ 101 w 351"/>
                    <a:gd name="T29" fmla="*/ 395 h 609"/>
                    <a:gd name="T30" fmla="*/ 4 w 351"/>
                    <a:gd name="T31" fmla="*/ 311 h 609"/>
                    <a:gd name="T32" fmla="*/ 1 w 351"/>
                    <a:gd name="T33" fmla="*/ 433 h 609"/>
                    <a:gd name="T34" fmla="*/ 49 w 351"/>
                    <a:gd name="T35" fmla="*/ 555 h 609"/>
                    <a:gd name="T36" fmla="*/ 169 w 351"/>
                    <a:gd name="T37" fmla="*/ 608 h 609"/>
                    <a:gd name="T38" fmla="*/ 292 w 351"/>
                    <a:gd name="T39" fmla="*/ 561 h 609"/>
                    <a:gd name="T40" fmla="*/ 292 w 351"/>
                    <a:gd name="T41" fmla="*/ 561 h 609"/>
                    <a:gd name="T42" fmla="*/ 345 w 351"/>
                    <a:gd name="T43" fmla="*/ 441 h 609"/>
                    <a:gd name="T44" fmla="*/ 350 w 351"/>
                    <a:gd name="T45" fmla="*/ 176 h 609"/>
                    <a:gd name="T46" fmla="*/ 303 w 351"/>
                    <a:gd name="T47" fmla="*/ 53 h 609"/>
                    <a:gd name="T48" fmla="*/ 183 w 351"/>
                    <a:gd name="T49" fmla="*/ 0 h 609"/>
                    <a:gd name="T50" fmla="*/ 157 w 351"/>
                    <a:gd name="T51" fmla="*/ 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1" h="609">
                      <a:moveTo>
                        <a:pt x="157" y="2"/>
                      </a:moveTo>
                      <a:cubicBezTo>
                        <a:pt x="155" y="104"/>
                        <a:pt x="155" y="104"/>
                        <a:pt x="155" y="104"/>
                      </a:cubicBezTo>
                      <a:cubicBezTo>
                        <a:pt x="163" y="101"/>
                        <a:pt x="171" y="99"/>
                        <a:pt x="180" y="99"/>
                      </a:cubicBezTo>
                      <a:cubicBezTo>
                        <a:pt x="201" y="99"/>
                        <a:pt x="218" y="108"/>
                        <a:pt x="231" y="121"/>
                      </a:cubicBezTo>
                      <a:cubicBezTo>
                        <a:pt x="244" y="135"/>
                        <a:pt x="252" y="153"/>
                        <a:pt x="252" y="174"/>
                      </a:cubicBezTo>
                      <a:cubicBezTo>
                        <a:pt x="251" y="212"/>
                        <a:pt x="251" y="212"/>
                        <a:pt x="251" y="212"/>
                      </a:cubicBezTo>
                      <a:cubicBezTo>
                        <a:pt x="251" y="212"/>
                        <a:pt x="251" y="212"/>
                        <a:pt x="251" y="212"/>
                      </a:cubicBezTo>
                      <a:cubicBezTo>
                        <a:pt x="247" y="387"/>
                        <a:pt x="247" y="387"/>
                        <a:pt x="247" y="387"/>
                      </a:cubicBezTo>
                      <a:cubicBezTo>
                        <a:pt x="247" y="387"/>
                        <a:pt x="247" y="387"/>
                        <a:pt x="247" y="387"/>
                      </a:cubicBezTo>
                      <a:cubicBezTo>
                        <a:pt x="246" y="438"/>
                        <a:pt x="246" y="438"/>
                        <a:pt x="246" y="438"/>
                      </a:cubicBezTo>
                      <a:cubicBezTo>
                        <a:pt x="245" y="459"/>
                        <a:pt x="237" y="476"/>
                        <a:pt x="223" y="489"/>
                      </a:cubicBezTo>
                      <a:cubicBezTo>
                        <a:pt x="210" y="502"/>
                        <a:pt x="191" y="510"/>
                        <a:pt x="171" y="510"/>
                      </a:cubicBezTo>
                      <a:cubicBezTo>
                        <a:pt x="151" y="509"/>
                        <a:pt x="133" y="501"/>
                        <a:pt x="120" y="487"/>
                      </a:cubicBezTo>
                      <a:cubicBezTo>
                        <a:pt x="107" y="474"/>
                        <a:pt x="99" y="455"/>
                        <a:pt x="100" y="435"/>
                      </a:cubicBezTo>
                      <a:cubicBezTo>
                        <a:pt x="101" y="395"/>
                        <a:pt x="101" y="395"/>
                        <a:pt x="101" y="395"/>
                      </a:cubicBezTo>
                      <a:cubicBezTo>
                        <a:pt x="42" y="375"/>
                        <a:pt x="16" y="338"/>
                        <a:pt x="4" y="311"/>
                      </a:cubicBezTo>
                      <a:cubicBezTo>
                        <a:pt x="1" y="433"/>
                        <a:pt x="1" y="433"/>
                        <a:pt x="1" y="433"/>
                      </a:cubicBezTo>
                      <a:cubicBezTo>
                        <a:pt x="0" y="480"/>
                        <a:pt x="18" y="524"/>
                        <a:pt x="49" y="555"/>
                      </a:cubicBezTo>
                      <a:cubicBezTo>
                        <a:pt x="79" y="587"/>
                        <a:pt x="122" y="607"/>
                        <a:pt x="169" y="608"/>
                      </a:cubicBezTo>
                      <a:cubicBezTo>
                        <a:pt x="216" y="609"/>
                        <a:pt x="260" y="591"/>
                        <a:pt x="292" y="561"/>
                      </a:cubicBezTo>
                      <a:cubicBezTo>
                        <a:pt x="292" y="561"/>
                        <a:pt x="292" y="561"/>
                        <a:pt x="292" y="561"/>
                      </a:cubicBezTo>
                      <a:cubicBezTo>
                        <a:pt x="323" y="530"/>
                        <a:pt x="343" y="488"/>
                        <a:pt x="345" y="441"/>
                      </a:cubicBezTo>
                      <a:cubicBezTo>
                        <a:pt x="350" y="176"/>
                        <a:pt x="350" y="176"/>
                        <a:pt x="350" y="176"/>
                      </a:cubicBezTo>
                      <a:cubicBezTo>
                        <a:pt x="351" y="128"/>
                        <a:pt x="333" y="85"/>
                        <a:pt x="303" y="53"/>
                      </a:cubicBezTo>
                      <a:cubicBezTo>
                        <a:pt x="273" y="22"/>
                        <a:pt x="230" y="1"/>
                        <a:pt x="183" y="0"/>
                      </a:cubicBezTo>
                      <a:cubicBezTo>
                        <a:pt x="174" y="0"/>
                        <a:pt x="165" y="1"/>
                        <a:pt x="157"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algn="ctr" defTabSz="932418"/>
                  <a:endParaRPr lang="en-US" sz="1632">
                    <a:solidFill>
                      <a:srgbClr val="505050"/>
                    </a:solidFill>
                  </a:endParaRPr>
                </a:p>
              </p:txBody>
            </p:sp>
            <p:sp>
              <p:nvSpPr>
                <p:cNvPr id="69" name="Freeform 220"/>
                <p:cNvSpPr>
                  <a:spLocks/>
                </p:cNvSpPr>
                <p:nvPr/>
              </p:nvSpPr>
              <p:spPr bwMode="black">
                <a:xfrm>
                  <a:off x="2579062" y="4756453"/>
                  <a:ext cx="330824" cy="573854"/>
                </a:xfrm>
                <a:custGeom>
                  <a:avLst/>
                  <a:gdLst>
                    <a:gd name="T0" fmla="*/ 182 w 351"/>
                    <a:gd name="T1" fmla="*/ 1 h 609"/>
                    <a:gd name="T2" fmla="*/ 60 w 351"/>
                    <a:gd name="T3" fmla="*/ 48 h 609"/>
                    <a:gd name="T4" fmla="*/ 60 w 351"/>
                    <a:gd name="T5" fmla="*/ 49 h 609"/>
                    <a:gd name="T6" fmla="*/ 7 w 351"/>
                    <a:gd name="T7" fmla="*/ 169 h 609"/>
                    <a:gd name="T8" fmla="*/ 1 w 351"/>
                    <a:gd name="T9" fmla="*/ 433 h 609"/>
                    <a:gd name="T10" fmla="*/ 48 w 351"/>
                    <a:gd name="T11" fmla="*/ 556 h 609"/>
                    <a:gd name="T12" fmla="*/ 169 w 351"/>
                    <a:gd name="T13" fmla="*/ 609 h 609"/>
                    <a:gd name="T14" fmla="*/ 194 w 351"/>
                    <a:gd name="T15" fmla="*/ 607 h 609"/>
                    <a:gd name="T16" fmla="*/ 197 w 351"/>
                    <a:gd name="T17" fmla="*/ 505 h 609"/>
                    <a:gd name="T18" fmla="*/ 171 w 351"/>
                    <a:gd name="T19" fmla="*/ 510 h 609"/>
                    <a:gd name="T20" fmla="*/ 120 w 351"/>
                    <a:gd name="T21" fmla="*/ 488 h 609"/>
                    <a:gd name="T22" fmla="*/ 99 w 351"/>
                    <a:gd name="T23" fmla="*/ 436 h 609"/>
                    <a:gd name="T24" fmla="*/ 104 w 351"/>
                    <a:gd name="T25" fmla="*/ 227 h 609"/>
                    <a:gd name="T26" fmla="*/ 104 w 351"/>
                    <a:gd name="T27" fmla="*/ 220 h 609"/>
                    <a:gd name="T28" fmla="*/ 105 w 351"/>
                    <a:gd name="T29" fmla="*/ 171 h 609"/>
                    <a:gd name="T30" fmla="*/ 128 w 351"/>
                    <a:gd name="T31" fmla="*/ 120 h 609"/>
                    <a:gd name="T32" fmla="*/ 180 w 351"/>
                    <a:gd name="T33" fmla="*/ 99 h 609"/>
                    <a:gd name="T34" fmla="*/ 231 w 351"/>
                    <a:gd name="T35" fmla="*/ 122 h 609"/>
                    <a:gd name="T36" fmla="*/ 251 w 351"/>
                    <a:gd name="T37" fmla="*/ 174 h 609"/>
                    <a:gd name="T38" fmla="*/ 250 w 351"/>
                    <a:gd name="T39" fmla="*/ 214 h 609"/>
                    <a:gd name="T40" fmla="*/ 347 w 351"/>
                    <a:gd name="T41" fmla="*/ 299 h 609"/>
                    <a:gd name="T42" fmla="*/ 350 w 351"/>
                    <a:gd name="T43" fmla="*/ 176 h 609"/>
                    <a:gd name="T44" fmla="*/ 302 w 351"/>
                    <a:gd name="T45" fmla="*/ 54 h 609"/>
                    <a:gd name="T46" fmla="*/ 182 w 351"/>
                    <a:gd name="T47" fmla="*/ 1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1" h="609">
                      <a:moveTo>
                        <a:pt x="182" y="1"/>
                      </a:moveTo>
                      <a:cubicBezTo>
                        <a:pt x="135" y="0"/>
                        <a:pt x="91" y="18"/>
                        <a:pt x="60" y="48"/>
                      </a:cubicBezTo>
                      <a:cubicBezTo>
                        <a:pt x="60" y="48"/>
                        <a:pt x="60" y="49"/>
                        <a:pt x="60" y="49"/>
                      </a:cubicBezTo>
                      <a:cubicBezTo>
                        <a:pt x="28" y="79"/>
                        <a:pt x="8" y="122"/>
                        <a:pt x="7" y="169"/>
                      </a:cubicBezTo>
                      <a:cubicBezTo>
                        <a:pt x="1" y="433"/>
                        <a:pt x="1" y="433"/>
                        <a:pt x="1" y="433"/>
                      </a:cubicBezTo>
                      <a:cubicBezTo>
                        <a:pt x="0" y="481"/>
                        <a:pt x="18" y="524"/>
                        <a:pt x="48" y="556"/>
                      </a:cubicBezTo>
                      <a:cubicBezTo>
                        <a:pt x="79" y="588"/>
                        <a:pt x="121" y="608"/>
                        <a:pt x="169" y="609"/>
                      </a:cubicBezTo>
                      <a:cubicBezTo>
                        <a:pt x="177" y="609"/>
                        <a:pt x="186" y="608"/>
                        <a:pt x="194" y="607"/>
                      </a:cubicBezTo>
                      <a:cubicBezTo>
                        <a:pt x="197" y="505"/>
                        <a:pt x="197" y="505"/>
                        <a:pt x="197" y="505"/>
                      </a:cubicBezTo>
                      <a:cubicBezTo>
                        <a:pt x="189" y="508"/>
                        <a:pt x="180" y="510"/>
                        <a:pt x="171" y="510"/>
                      </a:cubicBezTo>
                      <a:cubicBezTo>
                        <a:pt x="151" y="510"/>
                        <a:pt x="133" y="501"/>
                        <a:pt x="120" y="488"/>
                      </a:cubicBezTo>
                      <a:cubicBezTo>
                        <a:pt x="107" y="474"/>
                        <a:pt x="99" y="456"/>
                        <a:pt x="99" y="436"/>
                      </a:cubicBezTo>
                      <a:cubicBezTo>
                        <a:pt x="104" y="227"/>
                        <a:pt x="104" y="227"/>
                        <a:pt x="104" y="227"/>
                      </a:cubicBezTo>
                      <a:cubicBezTo>
                        <a:pt x="104" y="220"/>
                        <a:pt x="104" y="220"/>
                        <a:pt x="104" y="220"/>
                      </a:cubicBezTo>
                      <a:cubicBezTo>
                        <a:pt x="105" y="171"/>
                        <a:pt x="105" y="171"/>
                        <a:pt x="105" y="171"/>
                      </a:cubicBezTo>
                      <a:cubicBezTo>
                        <a:pt x="106" y="151"/>
                        <a:pt x="114" y="133"/>
                        <a:pt x="128" y="120"/>
                      </a:cubicBezTo>
                      <a:cubicBezTo>
                        <a:pt x="142" y="107"/>
                        <a:pt x="160" y="99"/>
                        <a:pt x="180" y="99"/>
                      </a:cubicBezTo>
                      <a:cubicBezTo>
                        <a:pt x="200" y="100"/>
                        <a:pt x="218" y="108"/>
                        <a:pt x="231" y="122"/>
                      </a:cubicBezTo>
                      <a:cubicBezTo>
                        <a:pt x="244" y="136"/>
                        <a:pt x="252" y="154"/>
                        <a:pt x="251" y="174"/>
                      </a:cubicBezTo>
                      <a:cubicBezTo>
                        <a:pt x="250" y="214"/>
                        <a:pt x="250" y="214"/>
                        <a:pt x="250" y="214"/>
                      </a:cubicBezTo>
                      <a:cubicBezTo>
                        <a:pt x="309" y="234"/>
                        <a:pt x="335" y="271"/>
                        <a:pt x="347" y="299"/>
                      </a:cubicBezTo>
                      <a:cubicBezTo>
                        <a:pt x="350" y="176"/>
                        <a:pt x="350" y="176"/>
                        <a:pt x="350" y="176"/>
                      </a:cubicBezTo>
                      <a:cubicBezTo>
                        <a:pt x="351" y="129"/>
                        <a:pt x="333" y="85"/>
                        <a:pt x="302" y="54"/>
                      </a:cubicBezTo>
                      <a:cubicBezTo>
                        <a:pt x="272" y="22"/>
                        <a:pt x="229" y="2"/>
                        <a:pt x="18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algn="ctr" defTabSz="932418"/>
                  <a:endParaRPr lang="en-US" sz="1632">
                    <a:solidFill>
                      <a:srgbClr val="505050"/>
                    </a:solidFill>
                  </a:endParaRPr>
                </a:p>
              </p:txBody>
            </p:sp>
            <p:sp>
              <p:nvSpPr>
                <p:cNvPr id="70" name="Freeform 221"/>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algn="ctr" defTabSz="932418"/>
                  <a:endParaRPr lang="en-US" sz="1632">
                    <a:solidFill>
                      <a:srgbClr val="505050"/>
                    </a:solidFill>
                  </a:endParaRPr>
                </a:p>
              </p:txBody>
            </p:sp>
            <p:sp>
              <p:nvSpPr>
                <p:cNvPr id="71" name="Freeform 222"/>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algn="ctr" defTabSz="932418"/>
                  <a:endParaRPr lang="en-US" sz="1632">
                    <a:solidFill>
                      <a:srgbClr val="505050"/>
                    </a:solidFill>
                  </a:endParaRPr>
                </a:p>
              </p:txBody>
            </p:sp>
            <p:sp>
              <p:nvSpPr>
                <p:cNvPr id="72" name="Freeform 223"/>
                <p:cNvSpPr>
                  <a:spLocks/>
                </p:cNvSpPr>
                <p:nvPr/>
              </p:nvSpPr>
              <p:spPr bwMode="black">
                <a:xfrm>
                  <a:off x="1977672" y="4663072"/>
                  <a:ext cx="606178" cy="195940"/>
                </a:xfrm>
                <a:custGeom>
                  <a:avLst/>
                  <a:gdLst>
                    <a:gd name="T0" fmla="*/ 643 w 643"/>
                    <a:gd name="T1" fmla="*/ 132 h 208"/>
                    <a:gd name="T2" fmla="*/ 438 w 643"/>
                    <a:gd name="T3" fmla="*/ 150 h 208"/>
                    <a:gd name="T4" fmla="*/ 0 w 643"/>
                    <a:gd name="T5" fmla="*/ 0 h 208"/>
                    <a:gd name="T6" fmla="*/ 0 w 643"/>
                    <a:gd name="T7" fmla="*/ 103 h 208"/>
                    <a:gd name="T8" fmla="*/ 39 w 643"/>
                    <a:gd name="T9" fmla="*/ 130 h 208"/>
                    <a:gd name="T10" fmla="*/ 438 w 643"/>
                    <a:gd name="T11" fmla="*/ 208 h 208"/>
                    <a:gd name="T12" fmla="*/ 606 w 643"/>
                    <a:gd name="T13" fmla="*/ 197 h 208"/>
                    <a:gd name="T14" fmla="*/ 643 w 643"/>
                    <a:gd name="T15" fmla="*/ 132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208">
                      <a:moveTo>
                        <a:pt x="643" y="132"/>
                      </a:moveTo>
                      <a:cubicBezTo>
                        <a:pt x="582" y="143"/>
                        <a:pt x="512" y="150"/>
                        <a:pt x="438" y="150"/>
                      </a:cubicBezTo>
                      <a:cubicBezTo>
                        <a:pt x="196" y="150"/>
                        <a:pt x="0" y="82"/>
                        <a:pt x="0" y="0"/>
                      </a:cubicBezTo>
                      <a:cubicBezTo>
                        <a:pt x="0" y="103"/>
                        <a:pt x="0" y="103"/>
                        <a:pt x="0" y="103"/>
                      </a:cubicBezTo>
                      <a:cubicBezTo>
                        <a:pt x="12" y="113"/>
                        <a:pt x="25" y="121"/>
                        <a:pt x="39" y="130"/>
                      </a:cubicBezTo>
                      <a:cubicBezTo>
                        <a:pt x="130" y="180"/>
                        <a:pt x="273" y="208"/>
                        <a:pt x="438" y="208"/>
                      </a:cubicBezTo>
                      <a:cubicBezTo>
                        <a:pt x="497" y="208"/>
                        <a:pt x="554" y="204"/>
                        <a:pt x="606" y="197"/>
                      </a:cubicBezTo>
                      <a:cubicBezTo>
                        <a:pt x="615" y="174"/>
                        <a:pt x="628" y="152"/>
                        <a:pt x="643" y="1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algn="ctr" defTabSz="932418"/>
                  <a:endParaRPr lang="en-US" sz="1632">
                    <a:solidFill>
                      <a:srgbClr val="505050"/>
                    </a:solidFill>
                  </a:endParaRPr>
                </a:p>
              </p:txBody>
            </p:sp>
            <p:sp>
              <p:nvSpPr>
                <p:cNvPr id="73" name="Freeform 224"/>
                <p:cNvSpPr>
                  <a:spLocks/>
                </p:cNvSpPr>
                <p:nvPr/>
              </p:nvSpPr>
              <p:spPr bwMode="black">
                <a:xfrm>
                  <a:off x="1976076" y="4835467"/>
                  <a:ext cx="555896" cy="196340"/>
                </a:xfrm>
                <a:custGeom>
                  <a:avLst/>
                  <a:gdLst>
                    <a:gd name="T0" fmla="*/ 590 w 590"/>
                    <a:gd name="T1" fmla="*/ 140 h 208"/>
                    <a:gd name="T2" fmla="*/ 438 w 590"/>
                    <a:gd name="T3" fmla="*/ 150 h 208"/>
                    <a:gd name="T4" fmla="*/ 0 w 590"/>
                    <a:gd name="T5" fmla="*/ 0 h 208"/>
                    <a:gd name="T6" fmla="*/ 0 w 590"/>
                    <a:gd name="T7" fmla="*/ 103 h 208"/>
                    <a:gd name="T8" fmla="*/ 39 w 590"/>
                    <a:gd name="T9" fmla="*/ 129 h 208"/>
                    <a:gd name="T10" fmla="*/ 438 w 590"/>
                    <a:gd name="T11" fmla="*/ 208 h 208"/>
                    <a:gd name="T12" fmla="*/ 589 w 590"/>
                    <a:gd name="T13" fmla="*/ 199 h 208"/>
                    <a:gd name="T14" fmla="*/ 590 w 590"/>
                    <a:gd name="T15" fmla="*/ 14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208">
                      <a:moveTo>
                        <a:pt x="590" y="140"/>
                      </a:moveTo>
                      <a:cubicBezTo>
                        <a:pt x="543" y="146"/>
                        <a:pt x="491" y="150"/>
                        <a:pt x="438" y="150"/>
                      </a:cubicBezTo>
                      <a:cubicBezTo>
                        <a:pt x="196" y="150"/>
                        <a:pt x="0" y="82"/>
                        <a:pt x="0" y="0"/>
                      </a:cubicBezTo>
                      <a:cubicBezTo>
                        <a:pt x="0" y="103"/>
                        <a:pt x="0" y="103"/>
                        <a:pt x="0" y="103"/>
                      </a:cubicBezTo>
                      <a:cubicBezTo>
                        <a:pt x="12" y="113"/>
                        <a:pt x="25" y="121"/>
                        <a:pt x="39" y="129"/>
                      </a:cubicBezTo>
                      <a:cubicBezTo>
                        <a:pt x="129" y="180"/>
                        <a:pt x="273" y="208"/>
                        <a:pt x="438" y="208"/>
                      </a:cubicBezTo>
                      <a:cubicBezTo>
                        <a:pt x="491" y="208"/>
                        <a:pt x="541" y="205"/>
                        <a:pt x="589" y="199"/>
                      </a:cubicBezTo>
                      <a:lnTo>
                        <a:pt x="590"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algn="ctr" defTabSz="932418"/>
                  <a:endParaRPr lang="en-US" sz="1632">
                    <a:solidFill>
                      <a:srgbClr val="505050"/>
                    </a:solidFill>
                  </a:endParaRPr>
                </a:p>
              </p:txBody>
            </p:sp>
            <p:sp>
              <p:nvSpPr>
                <p:cNvPr id="74" name="Freeform 225"/>
                <p:cNvSpPr>
                  <a:spLocks noEditPoints="1"/>
                </p:cNvSpPr>
                <p:nvPr/>
              </p:nvSpPr>
              <p:spPr bwMode="black">
                <a:xfrm>
                  <a:off x="1886286" y="4267200"/>
                  <a:ext cx="1011628" cy="995266"/>
                </a:xfrm>
                <a:custGeom>
                  <a:avLst/>
                  <a:gdLst>
                    <a:gd name="T0" fmla="*/ 683 w 1073"/>
                    <a:gd name="T1" fmla="*/ 951 h 1056"/>
                    <a:gd name="T2" fmla="*/ 683 w 1073"/>
                    <a:gd name="T3" fmla="*/ 947 h 1056"/>
                    <a:gd name="T4" fmla="*/ 537 w 1073"/>
                    <a:gd name="T5" fmla="*/ 957 h 1056"/>
                    <a:gd name="T6" fmla="*/ 99 w 1073"/>
                    <a:gd name="T7" fmla="*/ 776 h 1056"/>
                    <a:gd name="T8" fmla="*/ 99 w 1073"/>
                    <a:gd name="T9" fmla="*/ 623 h 1056"/>
                    <a:gd name="T10" fmla="*/ 99 w 1073"/>
                    <a:gd name="T11" fmla="*/ 520 h 1056"/>
                    <a:gd name="T12" fmla="*/ 99 w 1073"/>
                    <a:gd name="T13" fmla="*/ 352 h 1056"/>
                    <a:gd name="T14" fmla="*/ 137 w 1073"/>
                    <a:gd name="T15" fmla="*/ 379 h 1056"/>
                    <a:gd name="T16" fmla="*/ 537 w 1073"/>
                    <a:gd name="T17" fmla="*/ 458 h 1056"/>
                    <a:gd name="T18" fmla="*/ 862 w 1073"/>
                    <a:gd name="T19" fmla="*/ 411 h 1056"/>
                    <a:gd name="T20" fmla="*/ 972 w 1073"/>
                    <a:gd name="T21" fmla="*/ 355 h 1056"/>
                    <a:gd name="T22" fmla="*/ 975 w 1073"/>
                    <a:gd name="T23" fmla="*/ 352 h 1056"/>
                    <a:gd name="T24" fmla="*/ 975 w 1073"/>
                    <a:gd name="T25" fmla="*/ 460 h 1056"/>
                    <a:gd name="T26" fmla="*/ 1067 w 1073"/>
                    <a:gd name="T27" fmla="*/ 493 h 1056"/>
                    <a:gd name="T28" fmla="*/ 1073 w 1073"/>
                    <a:gd name="T29" fmla="*/ 494 h 1056"/>
                    <a:gd name="T30" fmla="*/ 1073 w 1073"/>
                    <a:gd name="T31" fmla="*/ 249 h 1056"/>
                    <a:gd name="T32" fmla="*/ 1002 w 1073"/>
                    <a:gd name="T33" fmla="*/ 114 h 1056"/>
                    <a:gd name="T34" fmla="*/ 537 w 1073"/>
                    <a:gd name="T35" fmla="*/ 0 h 1056"/>
                    <a:gd name="T36" fmla="*/ 195 w 1073"/>
                    <a:gd name="T37" fmla="*/ 49 h 1056"/>
                    <a:gd name="T38" fmla="*/ 71 w 1073"/>
                    <a:gd name="T39" fmla="*/ 114 h 1056"/>
                    <a:gd name="T40" fmla="*/ 0 w 1073"/>
                    <a:gd name="T41" fmla="*/ 249 h 1056"/>
                    <a:gd name="T42" fmla="*/ 0 w 1073"/>
                    <a:gd name="T43" fmla="*/ 776 h 1056"/>
                    <a:gd name="T44" fmla="*/ 64 w 1073"/>
                    <a:gd name="T45" fmla="*/ 917 h 1056"/>
                    <a:gd name="T46" fmla="*/ 537 w 1073"/>
                    <a:gd name="T47" fmla="*/ 1056 h 1056"/>
                    <a:gd name="T48" fmla="*/ 681 w 1073"/>
                    <a:gd name="T49" fmla="*/ 1047 h 1056"/>
                    <a:gd name="T50" fmla="*/ 683 w 1073"/>
                    <a:gd name="T51" fmla="*/ 951 h 1056"/>
                    <a:gd name="T52" fmla="*/ 537 w 1073"/>
                    <a:gd name="T53" fmla="*/ 99 h 1056"/>
                    <a:gd name="T54" fmla="*/ 975 w 1073"/>
                    <a:gd name="T55" fmla="*/ 249 h 1056"/>
                    <a:gd name="T56" fmla="*/ 537 w 1073"/>
                    <a:gd name="T57" fmla="*/ 399 h 1056"/>
                    <a:gd name="T58" fmla="*/ 99 w 1073"/>
                    <a:gd name="T59" fmla="*/ 249 h 1056"/>
                    <a:gd name="T60" fmla="*/ 537 w 1073"/>
                    <a:gd name="T61" fmla="*/ 99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73" h="1056">
                      <a:moveTo>
                        <a:pt x="683" y="951"/>
                      </a:moveTo>
                      <a:cubicBezTo>
                        <a:pt x="683" y="947"/>
                        <a:pt x="683" y="947"/>
                        <a:pt x="683" y="947"/>
                      </a:cubicBezTo>
                      <a:cubicBezTo>
                        <a:pt x="638" y="954"/>
                        <a:pt x="587" y="957"/>
                        <a:pt x="537" y="957"/>
                      </a:cubicBezTo>
                      <a:cubicBezTo>
                        <a:pt x="295" y="957"/>
                        <a:pt x="99" y="876"/>
                        <a:pt x="99" y="776"/>
                      </a:cubicBezTo>
                      <a:cubicBezTo>
                        <a:pt x="99" y="623"/>
                        <a:pt x="99" y="623"/>
                        <a:pt x="99" y="623"/>
                      </a:cubicBezTo>
                      <a:cubicBezTo>
                        <a:pt x="99" y="520"/>
                        <a:pt x="99" y="520"/>
                        <a:pt x="99" y="520"/>
                      </a:cubicBezTo>
                      <a:cubicBezTo>
                        <a:pt x="99" y="352"/>
                        <a:pt x="99" y="352"/>
                        <a:pt x="99" y="352"/>
                      </a:cubicBezTo>
                      <a:cubicBezTo>
                        <a:pt x="110" y="362"/>
                        <a:pt x="123" y="371"/>
                        <a:pt x="137" y="379"/>
                      </a:cubicBezTo>
                      <a:cubicBezTo>
                        <a:pt x="228" y="429"/>
                        <a:pt x="371" y="457"/>
                        <a:pt x="537" y="458"/>
                      </a:cubicBezTo>
                      <a:cubicBezTo>
                        <a:pt x="662" y="458"/>
                        <a:pt x="776" y="441"/>
                        <a:pt x="862" y="411"/>
                      </a:cubicBezTo>
                      <a:cubicBezTo>
                        <a:pt x="906" y="396"/>
                        <a:pt x="942" y="378"/>
                        <a:pt x="972" y="355"/>
                      </a:cubicBezTo>
                      <a:cubicBezTo>
                        <a:pt x="973" y="354"/>
                        <a:pt x="974" y="353"/>
                        <a:pt x="975" y="352"/>
                      </a:cubicBezTo>
                      <a:cubicBezTo>
                        <a:pt x="975" y="460"/>
                        <a:pt x="975" y="460"/>
                        <a:pt x="975" y="460"/>
                      </a:cubicBezTo>
                      <a:cubicBezTo>
                        <a:pt x="1008" y="465"/>
                        <a:pt x="1039" y="476"/>
                        <a:pt x="1067" y="493"/>
                      </a:cubicBezTo>
                      <a:cubicBezTo>
                        <a:pt x="1069" y="493"/>
                        <a:pt x="1071" y="493"/>
                        <a:pt x="1073" y="494"/>
                      </a:cubicBezTo>
                      <a:cubicBezTo>
                        <a:pt x="1073" y="249"/>
                        <a:pt x="1073" y="249"/>
                        <a:pt x="1073" y="249"/>
                      </a:cubicBezTo>
                      <a:cubicBezTo>
                        <a:pt x="1073" y="187"/>
                        <a:pt x="1037" y="141"/>
                        <a:pt x="1002" y="114"/>
                      </a:cubicBezTo>
                      <a:cubicBezTo>
                        <a:pt x="896" y="33"/>
                        <a:pt x="733" y="3"/>
                        <a:pt x="537" y="0"/>
                      </a:cubicBezTo>
                      <a:cubicBezTo>
                        <a:pt x="406" y="0"/>
                        <a:pt x="288" y="18"/>
                        <a:pt x="195" y="49"/>
                      </a:cubicBezTo>
                      <a:cubicBezTo>
                        <a:pt x="148" y="66"/>
                        <a:pt x="107" y="85"/>
                        <a:pt x="71" y="114"/>
                      </a:cubicBezTo>
                      <a:cubicBezTo>
                        <a:pt x="36" y="141"/>
                        <a:pt x="0" y="187"/>
                        <a:pt x="0" y="249"/>
                      </a:cubicBezTo>
                      <a:cubicBezTo>
                        <a:pt x="0" y="776"/>
                        <a:pt x="0" y="776"/>
                        <a:pt x="0" y="776"/>
                      </a:cubicBezTo>
                      <a:cubicBezTo>
                        <a:pt x="0" y="835"/>
                        <a:pt x="29" y="884"/>
                        <a:pt x="64" y="917"/>
                      </a:cubicBezTo>
                      <a:cubicBezTo>
                        <a:pt x="169" y="1014"/>
                        <a:pt x="338" y="1053"/>
                        <a:pt x="537" y="1056"/>
                      </a:cubicBezTo>
                      <a:cubicBezTo>
                        <a:pt x="586" y="1056"/>
                        <a:pt x="636" y="1053"/>
                        <a:pt x="681" y="1047"/>
                      </a:cubicBezTo>
                      <a:lnTo>
                        <a:pt x="683" y="951"/>
                      </a:lnTo>
                      <a:close/>
                      <a:moveTo>
                        <a:pt x="537" y="99"/>
                      </a:moveTo>
                      <a:cubicBezTo>
                        <a:pt x="778" y="99"/>
                        <a:pt x="975" y="166"/>
                        <a:pt x="975" y="249"/>
                      </a:cubicBezTo>
                      <a:cubicBezTo>
                        <a:pt x="975" y="332"/>
                        <a:pt x="778" y="399"/>
                        <a:pt x="537" y="399"/>
                      </a:cubicBezTo>
                      <a:cubicBezTo>
                        <a:pt x="295" y="399"/>
                        <a:pt x="99" y="332"/>
                        <a:pt x="99" y="249"/>
                      </a:cubicBezTo>
                      <a:cubicBezTo>
                        <a:pt x="99" y="166"/>
                        <a:pt x="295" y="99"/>
                        <a:pt x="537" y="9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algn="ctr" defTabSz="932418"/>
                  <a:endParaRPr lang="en-US" sz="1632">
                    <a:solidFill>
                      <a:srgbClr val="505050"/>
                    </a:solidFill>
                  </a:endParaRPr>
                </a:p>
              </p:txBody>
            </p:sp>
          </p:grpSp>
        </p:grpSp>
      </p:grpSp>
      <p:sp>
        <p:nvSpPr>
          <p:cNvPr id="91" name="trust"/>
          <p:cNvSpPr/>
          <p:nvPr/>
        </p:nvSpPr>
        <p:spPr bwMode="auto">
          <a:xfrm>
            <a:off x="170447" y="1077944"/>
            <a:ext cx="11992913" cy="5789408"/>
          </a:xfrm>
          <a:prstGeom prst="rect">
            <a:avLst/>
          </a:prstGeom>
          <a:solidFill>
            <a:schemeClr val="dk1">
              <a:alpha val="70000"/>
            </a:schemeClr>
          </a:solidFill>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4075" dirty="0">
                <a:solidFill>
                  <a:schemeClr val="bg1"/>
                </a:solidFill>
                <a:latin typeface="+mj-lt"/>
              </a:rPr>
              <a:t>TRUST</a:t>
            </a:r>
          </a:p>
        </p:txBody>
      </p:sp>
      <p:sp>
        <p:nvSpPr>
          <p:cNvPr id="3" name="Title 2"/>
          <p:cNvSpPr>
            <a:spLocks noGrp="1"/>
          </p:cNvSpPr>
          <p:nvPr>
            <p:ph type="title"/>
          </p:nvPr>
        </p:nvSpPr>
        <p:spPr/>
        <p:txBody>
          <a:bodyPr/>
          <a:lstStyle/>
          <a:p>
            <a:r>
              <a:rPr lang="en-US" dirty="0"/>
              <a:t>Identity and Security Basics</a:t>
            </a:r>
          </a:p>
        </p:txBody>
      </p:sp>
    </p:spTree>
    <p:extLst>
      <p:ext uri="{BB962C8B-B14F-4D97-AF65-F5344CB8AC3E}">
        <p14:creationId xmlns:p14="http://schemas.microsoft.com/office/powerpoint/2010/main" val="1680044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91"/>
                                        </p:tgtEl>
                                        <p:attrNameLst>
                                          <p:attrName>style.visibility</p:attrName>
                                        </p:attrNameLst>
                                      </p:cBhvr>
                                      <p:to>
                                        <p:strVal val="visible"/>
                                      </p:to>
                                    </p:set>
                                    <p:animEffect transition="in" filter="fade">
                                      <p:cBhvr>
                                        <p:cTn id="45"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fund"/>
          <p:cNvGrpSpPr/>
          <p:nvPr/>
        </p:nvGrpSpPr>
        <p:grpSpPr>
          <a:xfrm>
            <a:off x="354830" y="1282442"/>
            <a:ext cx="11653828" cy="5422650"/>
            <a:chOff x="347039" y="1257411"/>
            <a:chExt cx="11426359" cy="5316806"/>
          </a:xfrm>
        </p:grpSpPr>
        <p:sp>
          <p:nvSpPr>
            <p:cNvPr id="5" name="authz"/>
            <p:cNvSpPr/>
            <p:nvPr/>
          </p:nvSpPr>
          <p:spPr bwMode="auto">
            <a:xfrm>
              <a:off x="8028848" y="6117017"/>
              <a:ext cx="3731811" cy="4572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Authorization</a:t>
              </a:r>
            </a:p>
          </p:txBody>
        </p:sp>
        <p:sp>
          <p:nvSpPr>
            <p:cNvPr id="6" name="authn"/>
            <p:cNvSpPr/>
            <p:nvPr/>
          </p:nvSpPr>
          <p:spPr bwMode="auto">
            <a:xfrm>
              <a:off x="347039" y="6117017"/>
              <a:ext cx="5823861" cy="4572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Authentication</a:t>
              </a:r>
            </a:p>
          </p:txBody>
        </p:sp>
        <p:sp>
          <p:nvSpPr>
            <p:cNvPr id="7" name="protocols"/>
            <p:cNvSpPr/>
            <p:nvPr/>
          </p:nvSpPr>
          <p:spPr bwMode="auto">
            <a:xfrm>
              <a:off x="347039" y="3140991"/>
              <a:ext cx="5823861"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AUTHENTICATION PROTOCOLS</a:t>
              </a:r>
            </a:p>
          </p:txBody>
        </p:sp>
        <p:sp>
          <p:nvSpPr>
            <p:cNvPr id="8" name="sub"/>
            <p:cNvSpPr/>
            <p:nvPr/>
          </p:nvSpPr>
          <p:spPr bwMode="auto">
            <a:xfrm>
              <a:off x="8028847" y="3150417"/>
              <a:ext cx="3744551"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SECURITY SUB SYSTEM</a:t>
              </a:r>
            </a:p>
          </p:txBody>
        </p:sp>
        <p:sp>
          <p:nvSpPr>
            <p:cNvPr id="9" name="authninfo"/>
            <p:cNvSpPr/>
            <p:nvPr/>
          </p:nvSpPr>
          <p:spPr bwMode="auto">
            <a:xfrm>
              <a:off x="6243761" y="1257411"/>
              <a:ext cx="1649061" cy="5316806"/>
            </a:xfrm>
            <a:prstGeom prst="homePlat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2040" dirty="0" err="1"/>
                <a:t>AuthN</a:t>
              </a:r>
              <a:endParaRPr lang="en-US" sz="2040" dirty="0"/>
            </a:p>
            <a:p>
              <a:pPr algn="ctr" defTabSz="950953" fontAlgn="base">
                <a:spcBef>
                  <a:spcPct val="0"/>
                </a:spcBef>
                <a:spcAft>
                  <a:spcPct val="0"/>
                </a:spcAft>
              </a:pPr>
              <a:r>
                <a:rPr lang="en-US" sz="2040" dirty="0"/>
                <a:t>Info</a:t>
              </a:r>
            </a:p>
          </p:txBody>
        </p:sp>
      </p:grpSp>
      <p:grpSp>
        <p:nvGrpSpPr>
          <p:cNvPr id="2" name="present"/>
          <p:cNvGrpSpPr/>
          <p:nvPr/>
        </p:nvGrpSpPr>
        <p:grpSpPr>
          <a:xfrm>
            <a:off x="354830" y="1281722"/>
            <a:ext cx="1878199" cy="4879400"/>
            <a:chOff x="347039" y="1256705"/>
            <a:chExt cx="1841539" cy="4784160"/>
          </a:xfrm>
        </p:grpSpPr>
        <p:sp>
          <p:nvSpPr>
            <p:cNvPr id="15" name="present"/>
            <p:cNvSpPr/>
            <p:nvPr/>
          </p:nvSpPr>
          <p:spPr bwMode="auto">
            <a:xfrm>
              <a:off x="347039" y="5583665"/>
              <a:ext cx="1828800" cy="4572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Presentation</a:t>
              </a:r>
            </a:p>
          </p:txBody>
        </p:sp>
        <p:sp>
          <p:nvSpPr>
            <p:cNvPr id="24" name="face2face"/>
            <p:cNvSpPr/>
            <p:nvPr/>
          </p:nvSpPr>
          <p:spPr bwMode="auto">
            <a:xfrm>
              <a:off x="347039" y="3658785"/>
              <a:ext cx="1828800" cy="1828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sz="1836" dirty="0"/>
                <a:t>Connection</a:t>
              </a:r>
            </a:p>
            <a:p>
              <a:pPr defTabSz="950953" fontAlgn="base">
                <a:spcBef>
                  <a:spcPct val="0"/>
                </a:spcBef>
                <a:spcAft>
                  <a:spcPct val="0"/>
                </a:spcAft>
              </a:pPr>
              <a:r>
                <a:rPr lang="en-US" sz="1836" dirty="0"/>
                <a:t>Browser</a:t>
              </a:r>
            </a:p>
            <a:p>
              <a:pPr defTabSz="950953" fontAlgn="base">
                <a:spcBef>
                  <a:spcPct val="0"/>
                </a:spcBef>
                <a:spcAft>
                  <a:spcPct val="0"/>
                </a:spcAft>
              </a:pPr>
              <a:r>
                <a:rPr lang="en-US" sz="1836" dirty="0"/>
                <a:t>Client</a:t>
              </a:r>
            </a:p>
            <a:p>
              <a:pPr defTabSz="950953" fontAlgn="base">
                <a:spcBef>
                  <a:spcPct val="0"/>
                </a:spcBef>
                <a:spcAft>
                  <a:spcPct val="0"/>
                </a:spcAft>
              </a:pPr>
              <a:r>
                <a:rPr lang="en-US" sz="1836" dirty="0"/>
                <a:t>Device</a:t>
              </a:r>
            </a:p>
            <a:p>
              <a:pPr defTabSz="950953" fontAlgn="base">
                <a:spcBef>
                  <a:spcPct val="0"/>
                </a:spcBef>
                <a:spcAft>
                  <a:spcPct val="0"/>
                </a:spcAft>
              </a:pPr>
              <a:r>
                <a:rPr lang="en-US" sz="1836" dirty="0"/>
                <a:t>HTTP</a:t>
              </a:r>
            </a:p>
          </p:txBody>
        </p:sp>
        <p:sp>
          <p:nvSpPr>
            <p:cNvPr id="30" name="face2face"/>
            <p:cNvSpPr/>
            <p:nvPr/>
          </p:nvSpPr>
          <p:spPr bwMode="auto">
            <a:xfrm>
              <a:off x="359778" y="1256705"/>
              <a:ext cx="1828800" cy="1828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dirty="0"/>
                <a:t>Windows</a:t>
              </a:r>
            </a:p>
            <a:p>
              <a:pPr defTabSz="950953" fontAlgn="base">
                <a:spcBef>
                  <a:spcPct val="0"/>
                </a:spcBef>
                <a:spcAft>
                  <a:spcPct val="0"/>
                </a:spcAft>
              </a:pPr>
              <a:r>
                <a:rPr lang="en-US" dirty="0"/>
                <a:t>Mac</a:t>
              </a:r>
            </a:p>
            <a:p>
              <a:pPr defTabSz="950953" fontAlgn="base">
                <a:spcBef>
                  <a:spcPct val="0"/>
                </a:spcBef>
                <a:spcAft>
                  <a:spcPct val="0"/>
                </a:spcAft>
              </a:pPr>
              <a:r>
                <a:rPr lang="en-US" dirty="0"/>
                <a:t>IOS</a:t>
              </a:r>
            </a:p>
            <a:p>
              <a:pPr defTabSz="950953" fontAlgn="base">
                <a:spcBef>
                  <a:spcPct val="0"/>
                </a:spcBef>
                <a:spcAft>
                  <a:spcPct val="0"/>
                </a:spcAft>
              </a:pPr>
              <a:r>
                <a:rPr lang="en-US" dirty="0"/>
                <a:t>Android</a:t>
              </a:r>
            </a:p>
            <a:p>
              <a:pPr defTabSz="950953" fontAlgn="base">
                <a:spcBef>
                  <a:spcPct val="0"/>
                </a:spcBef>
                <a:spcAft>
                  <a:spcPct val="0"/>
                </a:spcAft>
              </a:pPr>
              <a:r>
                <a:rPr lang="en-US" dirty="0"/>
                <a:t>Linux</a:t>
              </a:r>
            </a:p>
            <a:p>
              <a:pPr defTabSz="950953" fontAlgn="base">
                <a:spcBef>
                  <a:spcPct val="0"/>
                </a:spcBef>
                <a:spcAft>
                  <a:spcPct val="0"/>
                </a:spcAft>
              </a:pPr>
              <a:r>
                <a:rPr lang="en-US" dirty="0"/>
                <a:t>IOT Device</a:t>
              </a:r>
            </a:p>
          </p:txBody>
        </p:sp>
      </p:grpSp>
      <p:grpSp>
        <p:nvGrpSpPr>
          <p:cNvPr id="3" name="creds"/>
          <p:cNvGrpSpPr/>
          <p:nvPr/>
        </p:nvGrpSpPr>
        <p:grpSpPr>
          <a:xfrm>
            <a:off x="2392125" y="1294157"/>
            <a:ext cx="1878199" cy="4866966"/>
            <a:chOff x="2344569" y="1268897"/>
            <a:chExt cx="1841539" cy="4771968"/>
          </a:xfrm>
        </p:grpSpPr>
        <p:sp>
          <p:nvSpPr>
            <p:cNvPr id="16" name="creds"/>
            <p:cNvSpPr/>
            <p:nvPr/>
          </p:nvSpPr>
          <p:spPr bwMode="auto">
            <a:xfrm>
              <a:off x="2344569" y="5583665"/>
              <a:ext cx="1828800" cy="457200"/>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Credentials</a:t>
              </a:r>
            </a:p>
          </p:txBody>
        </p:sp>
        <p:sp>
          <p:nvSpPr>
            <p:cNvPr id="20" name="creds"/>
            <p:cNvSpPr/>
            <p:nvPr/>
          </p:nvSpPr>
          <p:spPr bwMode="auto">
            <a:xfrm>
              <a:off x="2344569" y="3670977"/>
              <a:ext cx="1828800" cy="1828800"/>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sz="1836" dirty="0"/>
                <a:t>Cookie</a:t>
              </a:r>
            </a:p>
            <a:p>
              <a:pPr defTabSz="950953" fontAlgn="base">
                <a:spcBef>
                  <a:spcPct val="0"/>
                </a:spcBef>
                <a:spcAft>
                  <a:spcPct val="0"/>
                </a:spcAft>
              </a:pPr>
              <a:r>
                <a:rPr lang="en-US" sz="1836" dirty="0"/>
                <a:t>SAML Token</a:t>
              </a:r>
            </a:p>
            <a:p>
              <a:pPr defTabSz="950953" fontAlgn="base">
                <a:spcBef>
                  <a:spcPct val="0"/>
                </a:spcBef>
                <a:spcAft>
                  <a:spcPct val="0"/>
                </a:spcAft>
              </a:pPr>
              <a:r>
                <a:rPr lang="en-US" sz="1836" dirty="0"/>
                <a:t>JWT Token</a:t>
              </a:r>
            </a:p>
            <a:p>
              <a:pPr defTabSz="950953" fontAlgn="base">
                <a:spcBef>
                  <a:spcPct val="0"/>
                </a:spcBef>
                <a:spcAft>
                  <a:spcPct val="0"/>
                </a:spcAft>
              </a:pPr>
              <a:r>
                <a:rPr lang="en-US" sz="1836" dirty="0"/>
                <a:t>HTTP Headers</a:t>
              </a:r>
            </a:p>
            <a:p>
              <a:pPr defTabSz="950953" fontAlgn="base">
                <a:spcBef>
                  <a:spcPct val="0"/>
                </a:spcBef>
                <a:spcAft>
                  <a:spcPct val="0"/>
                </a:spcAft>
              </a:pPr>
              <a:r>
                <a:rPr lang="en-US" sz="1836" dirty="0"/>
                <a:t>Phone OTP</a:t>
              </a:r>
            </a:p>
            <a:p>
              <a:pPr defTabSz="950953" fontAlgn="base">
                <a:spcBef>
                  <a:spcPct val="0"/>
                </a:spcBef>
                <a:spcAft>
                  <a:spcPct val="0"/>
                </a:spcAft>
              </a:pPr>
              <a:r>
                <a:rPr lang="en-US" sz="1836" dirty="0"/>
                <a:t>Certificates</a:t>
              </a:r>
            </a:p>
          </p:txBody>
        </p:sp>
        <p:sp>
          <p:nvSpPr>
            <p:cNvPr id="26" name="creds"/>
            <p:cNvSpPr/>
            <p:nvPr/>
          </p:nvSpPr>
          <p:spPr bwMode="auto">
            <a:xfrm>
              <a:off x="2357308" y="1268897"/>
              <a:ext cx="1828800" cy="1828800"/>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3260" tIns="47565" rIns="93260" bIns="47565" numCol="1" rtlCol="0" anchor="t" anchorCtr="0" compatLnSpc="1">
              <a:prstTxWarp prst="textNoShape">
                <a:avLst/>
              </a:prstTxWarp>
              <a:normAutofit fontScale="92500" lnSpcReduction="20000"/>
            </a:bodyPr>
            <a:lstStyle/>
            <a:p>
              <a:pPr defTabSz="950953" fontAlgn="base">
                <a:spcBef>
                  <a:spcPct val="0"/>
                </a:spcBef>
                <a:spcAft>
                  <a:spcPct val="0"/>
                </a:spcAft>
              </a:pPr>
              <a:r>
                <a:rPr lang="en-US" sz="1836" dirty="0"/>
                <a:t>None</a:t>
              </a:r>
            </a:p>
            <a:p>
              <a:pPr defTabSz="950953" fontAlgn="base">
                <a:spcBef>
                  <a:spcPct val="0"/>
                </a:spcBef>
                <a:spcAft>
                  <a:spcPct val="0"/>
                </a:spcAft>
              </a:pPr>
              <a:r>
                <a:rPr lang="en-US" sz="1836" dirty="0"/>
                <a:t>Basic</a:t>
              </a:r>
            </a:p>
            <a:p>
              <a:pPr defTabSz="950953" fontAlgn="base">
                <a:spcBef>
                  <a:spcPct val="0"/>
                </a:spcBef>
                <a:spcAft>
                  <a:spcPct val="0"/>
                </a:spcAft>
              </a:pPr>
              <a:r>
                <a:rPr lang="en-US" sz="1836" dirty="0"/>
                <a:t>NTLM</a:t>
              </a:r>
            </a:p>
            <a:p>
              <a:pPr defTabSz="950953" fontAlgn="base">
                <a:spcBef>
                  <a:spcPct val="0"/>
                </a:spcBef>
                <a:spcAft>
                  <a:spcPct val="0"/>
                </a:spcAft>
              </a:pPr>
              <a:r>
                <a:rPr lang="en-US" sz="1836" dirty="0"/>
                <a:t>Kerberos</a:t>
              </a:r>
            </a:p>
            <a:p>
              <a:pPr defTabSz="950953" fontAlgn="base">
                <a:spcBef>
                  <a:spcPct val="0"/>
                </a:spcBef>
                <a:spcAft>
                  <a:spcPct val="0"/>
                </a:spcAft>
              </a:pPr>
              <a:r>
                <a:rPr lang="en-US" sz="1836" dirty="0"/>
                <a:t>OAuth 1,2</a:t>
              </a:r>
            </a:p>
            <a:p>
              <a:pPr defTabSz="950953" fontAlgn="base">
                <a:spcBef>
                  <a:spcPct val="0"/>
                </a:spcBef>
                <a:spcAft>
                  <a:spcPct val="0"/>
                </a:spcAft>
              </a:pPr>
              <a:r>
                <a:rPr lang="en-US" sz="1836" dirty="0"/>
                <a:t>OpenID Connect</a:t>
              </a:r>
            </a:p>
            <a:p>
              <a:pPr defTabSz="950953" fontAlgn="base">
                <a:spcBef>
                  <a:spcPct val="0"/>
                </a:spcBef>
                <a:spcAft>
                  <a:spcPct val="0"/>
                </a:spcAft>
              </a:pPr>
              <a:r>
                <a:rPr lang="en-US" sz="1836" dirty="0"/>
                <a:t>SSL</a:t>
              </a:r>
            </a:p>
            <a:p>
              <a:pPr defTabSz="950953" fontAlgn="base">
                <a:spcBef>
                  <a:spcPct val="0"/>
                </a:spcBef>
                <a:spcAft>
                  <a:spcPct val="0"/>
                </a:spcAft>
              </a:pPr>
              <a:r>
                <a:rPr lang="en-US" sz="1836" dirty="0"/>
                <a:t>Shared key</a:t>
              </a:r>
            </a:p>
            <a:p>
              <a:pPr defTabSz="950953" fontAlgn="base">
                <a:spcBef>
                  <a:spcPct val="0"/>
                </a:spcBef>
                <a:spcAft>
                  <a:spcPct val="0"/>
                </a:spcAft>
              </a:pPr>
              <a:endParaRPr lang="en-US" sz="1836" dirty="0"/>
            </a:p>
            <a:p>
              <a:pPr defTabSz="950953" fontAlgn="base">
                <a:spcBef>
                  <a:spcPct val="0"/>
                </a:spcBef>
                <a:spcAft>
                  <a:spcPct val="0"/>
                </a:spcAft>
              </a:pPr>
              <a:endParaRPr lang="en-US" sz="1836" dirty="0"/>
            </a:p>
          </p:txBody>
        </p:sp>
      </p:grpSp>
      <p:grpSp>
        <p:nvGrpSpPr>
          <p:cNvPr id="10" name="validate"/>
          <p:cNvGrpSpPr/>
          <p:nvPr/>
        </p:nvGrpSpPr>
        <p:grpSpPr>
          <a:xfrm>
            <a:off x="4429422" y="1294157"/>
            <a:ext cx="1878199" cy="4866966"/>
            <a:chOff x="4342100" y="1268897"/>
            <a:chExt cx="1841539" cy="4771968"/>
          </a:xfrm>
        </p:grpSpPr>
        <p:sp>
          <p:nvSpPr>
            <p:cNvPr id="17" name="validation"/>
            <p:cNvSpPr/>
            <p:nvPr/>
          </p:nvSpPr>
          <p:spPr bwMode="auto">
            <a:xfrm>
              <a:off x="4342100" y="5583665"/>
              <a:ext cx="1828800" cy="457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Validation</a:t>
              </a:r>
            </a:p>
          </p:txBody>
        </p:sp>
        <p:sp>
          <p:nvSpPr>
            <p:cNvPr id="21" name="validation"/>
            <p:cNvSpPr/>
            <p:nvPr/>
          </p:nvSpPr>
          <p:spPr bwMode="auto">
            <a:xfrm>
              <a:off x="4342100" y="3670977"/>
              <a:ext cx="1828800" cy="18288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sz="1836" dirty="0"/>
                <a:t>None</a:t>
              </a:r>
            </a:p>
            <a:p>
              <a:pPr defTabSz="950953" fontAlgn="base">
                <a:spcBef>
                  <a:spcPct val="0"/>
                </a:spcBef>
                <a:spcAft>
                  <a:spcPct val="0"/>
                </a:spcAft>
              </a:pPr>
              <a:r>
                <a:rPr lang="en-US" sz="1836" dirty="0" err="1"/>
                <a:t>NoNCE</a:t>
              </a:r>
              <a:endParaRPr lang="en-US" sz="1836" dirty="0"/>
            </a:p>
            <a:p>
              <a:pPr defTabSz="950953" fontAlgn="base">
                <a:spcBef>
                  <a:spcPct val="0"/>
                </a:spcBef>
                <a:spcAft>
                  <a:spcPct val="0"/>
                </a:spcAft>
              </a:pPr>
              <a:r>
                <a:rPr lang="en-US" sz="1836" dirty="0"/>
                <a:t>Hash</a:t>
              </a:r>
            </a:p>
            <a:p>
              <a:pPr defTabSz="950953" fontAlgn="base">
                <a:spcBef>
                  <a:spcPct val="0"/>
                </a:spcBef>
                <a:spcAft>
                  <a:spcPct val="0"/>
                </a:spcAft>
              </a:pPr>
              <a:r>
                <a:rPr lang="en-US" sz="1836" dirty="0"/>
                <a:t>Digital</a:t>
              </a:r>
            </a:p>
            <a:p>
              <a:pPr defTabSz="950953" fontAlgn="base">
                <a:spcBef>
                  <a:spcPct val="0"/>
                </a:spcBef>
                <a:spcAft>
                  <a:spcPct val="0"/>
                </a:spcAft>
              </a:pPr>
              <a:r>
                <a:rPr lang="en-US" sz="1836" dirty="0"/>
                <a:t>Shared</a:t>
              </a:r>
            </a:p>
            <a:p>
              <a:pPr defTabSz="950953" fontAlgn="base">
                <a:spcBef>
                  <a:spcPct val="0"/>
                </a:spcBef>
                <a:spcAft>
                  <a:spcPct val="0"/>
                </a:spcAft>
              </a:pPr>
              <a:r>
                <a:rPr lang="en-US" sz="1836" dirty="0"/>
                <a:t>Phone</a:t>
              </a:r>
            </a:p>
          </p:txBody>
        </p:sp>
        <p:sp>
          <p:nvSpPr>
            <p:cNvPr id="27" name="validation"/>
            <p:cNvSpPr/>
            <p:nvPr/>
          </p:nvSpPr>
          <p:spPr bwMode="auto">
            <a:xfrm>
              <a:off x="4354839" y="1268897"/>
              <a:ext cx="1828800" cy="18288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sz="1836" dirty="0"/>
                <a:t>None</a:t>
              </a:r>
            </a:p>
            <a:p>
              <a:pPr defTabSz="950953" fontAlgn="base">
                <a:spcBef>
                  <a:spcPct val="0"/>
                </a:spcBef>
                <a:spcAft>
                  <a:spcPct val="0"/>
                </a:spcAft>
              </a:pPr>
              <a:r>
                <a:rPr lang="en-US" sz="1836" dirty="0" err="1"/>
                <a:t>NoNCE</a:t>
              </a:r>
              <a:endParaRPr lang="en-US" sz="1836" dirty="0"/>
            </a:p>
            <a:p>
              <a:pPr defTabSz="950953" fontAlgn="base">
                <a:spcBef>
                  <a:spcPct val="0"/>
                </a:spcBef>
                <a:spcAft>
                  <a:spcPct val="0"/>
                </a:spcAft>
              </a:pPr>
              <a:r>
                <a:rPr lang="en-US" sz="1836" dirty="0"/>
                <a:t>Shared</a:t>
              </a:r>
            </a:p>
            <a:p>
              <a:pPr defTabSz="950953" fontAlgn="base">
                <a:spcBef>
                  <a:spcPct val="0"/>
                </a:spcBef>
                <a:spcAft>
                  <a:spcPct val="0"/>
                </a:spcAft>
              </a:pPr>
              <a:r>
                <a:rPr lang="en-US" sz="1836" dirty="0"/>
                <a:t>Hash</a:t>
              </a:r>
            </a:p>
            <a:p>
              <a:pPr defTabSz="950953" fontAlgn="base">
                <a:spcBef>
                  <a:spcPct val="0"/>
                </a:spcBef>
                <a:spcAft>
                  <a:spcPct val="0"/>
                </a:spcAft>
              </a:pPr>
              <a:r>
                <a:rPr lang="en-US" sz="1836" dirty="0"/>
                <a:t>Digital signing</a:t>
              </a:r>
            </a:p>
            <a:p>
              <a:pPr defTabSz="950953" fontAlgn="base">
                <a:spcBef>
                  <a:spcPct val="0"/>
                </a:spcBef>
                <a:spcAft>
                  <a:spcPct val="0"/>
                </a:spcAft>
              </a:pPr>
              <a:r>
                <a:rPr lang="en-US" sz="1836" dirty="0"/>
                <a:t>MFA, 2FA</a:t>
              </a:r>
            </a:p>
          </p:txBody>
        </p:sp>
      </p:grpSp>
      <p:grpSp>
        <p:nvGrpSpPr>
          <p:cNvPr id="13" name="assume"/>
          <p:cNvGrpSpPr/>
          <p:nvPr/>
        </p:nvGrpSpPr>
        <p:grpSpPr>
          <a:xfrm>
            <a:off x="8190941" y="1294157"/>
            <a:ext cx="1878199" cy="4866966"/>
            <a:chOff x="8030198" y="1268897"/>
            <a:chExt cx="1841539" cy="4771968"/>
          </a:xfrm>
        </p:grpSpPr>
        <p:sp>
          <p:nvSpPr>
            <p:cNvPr id="18" name="assume"/>
            <p:cNvSpPr/>
            <p:nvPr/>
          </p:nvSpPr>
          <p:spPr bwMode="auto">
            <a:xfrm>
              <a:off x="8030198" y="5583665"/>
              <a:ext cx="18288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Assumptions</a:t>
              </a:r>
            </a:p>
          </p:txBody>
        </p:sp>
        <p:sp>
          <p:nvSpPr>
            <p:cNvPr id="22" name="device"/>
            <p:cNvSpPr/>
            <p:nvPr/>
          </p:nvSpPr>
          <p:spPr bwMode="auto">
            <a:xfrm>
              <a:off x="8030198" y="3670977"/>
              <a:ext cx="1828800" cy="18288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sz="1836" dirty="0"/>
                <a:t>User</a:t>
              </a:r>
            </a:p>
            <a:p>
              <a:pPr defTabSz="950953" fontAlgn="base">
                <a:spcBef>
                  <a:spcPct val="0"/>
                </a:spcBef>
                <a:spcAft>
                  <a:spcPct val="0"/>
                </a:spcAft>
              </a:pPr>
              <a:r>
                <a:rPr lang="en-US" sz="1836" dirty="0"/>
                <a:t>Device</a:t>
              </a:r>
            </a:p>
            <a:p>
              <a:pPr defTabSz="950953" fontAlgn="base">
                <a:spcBef>
                  <a:spcPct val="0"/>
                </a:spcBef>
                <a:spcAft>
                  <a:spcPct val="0"/>
                </a:spcAft>
              </a:pPr>
              <a:r>
                <a:rPr lang="en-US" sz="1836" dirty="0"/>
                <a:t>Application</a:t>
              </a:r>
            </a:p>
            <a:p>
              <a:pPr defTabSz="950953" fontAlgn="base">
                <a:spcBef>
                  <a:spcPct val="0"/>
                </a:spcBef>
                <a:spcAft>
                  <a:spcPct val="0"/>
                </a:spcAft>
              </a:pPr>
              <a:r>
                <a:rPr lang="en-US" sz="1836" dirty="0"/>
                <a:t>Location</a:t>
              </a:r>
            </a:p>
          </p:txBody>
        </p:sp>
        <p:sp>
          <p:nvSpPr>
            <p:cNvPr id="28" name="device"/>
            <p:cNvSpPr/>
            <p:nvPr/>
          </p:nvSpPr>
          <p:spPr bwMode="auto">
            <a:xfrm>
              <a:off x="8042937" y="1268897"/>
              <a:ext cx="1828800" cy="18288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sz="1600" dirty="0"/>
                <a:t>None</a:t>
              </a:r>
            </a:p>
            <a:p>
              <a:pPr defTabSz="950953" fontAlgn="base">
                <a:spcBef>
                  <a:spcPct val="0"/>
                </a:spcBef>
                <a:spcAft>
                  <a:spcPct val="0"/>
                </a:spcAft>
              </a:pPr>
              <a:r>
                <a:rPr lang="en-US" sz="1600" dirty="0"/>
                <a:t>Browser Security</a:t>
              </a:r>
            </a:p>
            <a:p>
              <a:pPr defTabSz="950953" fontAlgn="base">
                <a:spcBef>
                  <a:spcPct val="0"/>
                </a:spcBef>
                <a:spcAft>
                  <a:spcPct val="0"/>
                </a:spcAft>
              </a:pPr>
              <a:r>
                <a:rPr lang="en-US" sz="1600" dirty="0"/>
                <a:t>CORS domains</a:t>
              </a:r>
            </a:p>
            <a:p>
              <a:pPr defTabSz="950953" fontAlgn="base">
                <a:spcBef>
                  <a:spcPct val="0"/>
                </a:spcBef>
                <a:spcAft>
                  <a:spcPct val="0"/>
                </a:spcAft>
              </a:pPr>
              <a:r>
                <a:rPr lang="en-US" sz="1600" dirty="0"/>
                <a:t>Key signing</a:t>
              </a:r>
            </a:p>
            <a:p>
              <a:pPr defTabSz="950953" fontAlgn="base">
                <a:spcBef>
                  <a:spcPct val="0"/>
                </a:spcBef>
                <a:spcAft>
                  <a:spcPct val="0"/>
                </a:spcAft>
              </a:pPr>
              <a:endParaRPr lang="en-US" sz="1600" dirty="0"/>
            </a:p>
          </p:txBody>
        </p:sp>
      </p:grpSp>
      <p:grpSp>
        <p:nvGrpSpPr>
          <p:cNvPr id="14" name="access"/>
          <p:cNvGrpSpPr/>
          <p:nvPr/>
        </p:nvGrpSpPr>
        <p:grpSpPr>
          <a:xfrm>
            <a:off x="10130459" y="1294157"/>
            <a:ext cx="1878199" cy="4866966"/>
            <a:chOff x="9931859" y="1268897"/>
            <a:chExt cx="1841539" cy="4771968"/>
          </a:xfrm>
        </p:grpSpPr>
        <p:sp>
          <p:nvSpPr>
            <p:cNvPr id="19" name="access"/>
            <p:cNvSpPr/>
            <p:nvPr/>
          </p:nvSpPr>
          <p:spPr bwMode="auto">
            <a:xfrm>
              <a:off x="9931859" y="5583665"/>
              <a:ext cx="1828800"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Access Control</a:t>
              </a:r>
            </a:p>
          </p:txBody>
        </p:sp>
        <p:sp>
          <p:nvSpPr>
            <p:cNvPr id="23" name="claims"/>
            <p:cNvSpPr/>
            <p:nvPr/>
          </p:nvSpPr>
          <p:spPr bwMode="auto">
            <a:xfrm>
              <a:off x="9931859" y="3670977"/>
              <a:ext cx="1828800" cy="1828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sz="1836" dirty="0"/>
                <a:t>All access</a:t>
              </a:r>
            </a:p>
            <a:p>
              <a:pPr defTabSz="950953" fontAlgn="base">
                <a:spcBef>
                  <a:spcPct val="0"/>
                </a:spcBef>
                <a:spcAft>
                  <a:spcPct val="0"/>
                </a:spcAft>
              </a:pPr>
              <a:r>
                <a:rPr lang="en-US" sz="1836" dirty="0"/>
                <a:t>Roles</a:t>
              </a:r>
            </a:p>
            <a:p>
              <a:pPr defTabSz="950953" fontAlgn="base">
                <a:spcBef>
                  <a:spcPct val="0"/>
                </a:spcBef>
                <a:spcAft>
                  <a:spcPct val="0"/>
                </a:spcAft>
              </a:pPr>
              <a:r>
                <a:rPr lang="en-US" sz="1836" dirty="0"/>
                <a:t>Groups</a:t>
              </a:r>
            </a:p>
            <a:p>
              <a:pPr defTabSz="950953" fontAlgn="base">
                <a:spcBef>
                  <a:spcPct val="0"/>
                </a:spcBef>
                <a:spcAft>
                  <a:spcPct val="0"/>
                </a:spcAft>
              </a:pPr>
              <a:r>
                <a:rPr lang="en-US" sz="1836" dirty="0"/>
                <a:t>Claims</a:t>
              </a:r>
            </a:p>
          </p:txBody>
        </p:sp>
        <p:sp>
          <p:nvSpPr>
            <p:cNvPr id="29" name="claims"/>
            <p:cNvSpPr/>
            <p:nvPr/>
          </p:nvSpPr>
          <p:spPr bwMode="auto">
            <a:xfrm>
              <a:off x="9944598" y="1268897"/>
              <a:ext cx="1828800" cy="1828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sz="1836" dirty="0"/>
                <a:t>All Access</a:t>
              </a:r>
            </a:p>
            <a:p>
              <a:pPr defTabSz="950953" fontAlgn="base">
                <a:spcBef>
                  <a:spcPct val="0"/>
                </a:spcBef>
                <a:spcAft>
                  <a:spcPct val="0"/>
                </a:spcAft>
              </a:pPr>
              <a:r>
                <a:rPr lang="en-US" sz="1836" dirty="0"/>
                <a:t>Groups</a:t>
              </a:r>
            </a:p>
            <a:p>
              <a:pPr defTabSz="950953" fontAlgn="base">
                <a:spcBef>
                  <a:spcPct val="0"/>
                </a:spcBef>
                <a:spcAft>
                  <a:spcPct val="0"/>
                </a:spcAft>
              </a:pPr>
              <a:r>
                <a:rPr lang="en-US" sz="1836" dirty="0"/>
                <a:t>Claims</a:t>
              </a:r>
            </a:p>
            <a:p>
              <a:pPr defTabSz="950953" fontAlgn="base">
                <a:spcBef>
                  <a:spcPct val="0"/>
                </a:spcBef>
                <a:spcAft>
                  <a:spcPct val="0"/>
                </a:spcAft>
              </a:pPr>
              <a:r>
                <a:rPr lang="en-US" sz="1836" dirty="0"/>
                <a:t>Roles</a:t>
              </a:r>
            </a:p>
          </p:txBody>
        </p:sp>
      </p:grpSp>
      <p:sp>
        <p:nvSpPr>
          <p:cNvPr id="4" name="Title 3"/>
          <p:cNvSpPr>
            <a:spLocks noGrp="1"/>
          </p:cNvSpPr>
          <p:nvPr>
            <p:ph type="title"/>
          </p:nvPr>
        </p:nvSpPr>
        <p:spPr/>
        <p:txBody>
          <a:bodyPr/>
          <a:lstStyle/>
          <a:p>
            <a:r>
              <a:rPr lang="en-US" dirty="0"/>
              <a:t>Protocol Soup</a:t>
            </a:r>
          </a:p>
        </p:txBody>
      </p:sp>
    </p:spTree>
    <p:extLst>
      <p:ext uri="{BB962C8B-B14F-4D97-AF65-F5344CB8AC3E}">
        <p14:creationId xmlns:p14="http://schemas.microsoft.com/office/powerpoint/2010/main" val="11760671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fund"/>
          <p:cNvGrpSpPr/>
          <p:nvPr/>
        </p:nvGrpSpPr>
        <p:grpSpPr>
          <a:xfrm>
            <a:off x="354829" y="1282442"/>
            <a:ext cx="11640836" cy="5422650"/>
            <a:chOff x="347039" y="1257411"/>
            <a:chExt cx="11413620" cy="5316806"/>
          </a:xfrm>
        </p:grpSpPr>
        <p:sp>
          <p:nvSpPr>
            <p:cNvPr id="5" name="authz"/>
            <p:cNvSpPr/>
            <p:nvPr/>
          </p:nvSpPr>
          <p:spPr bwMode="auto">
            <a:xfrm>
              <a:off x="8028848" y="6117017"/>
              <a:ext cx="3731811" cy="4572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Authorization</a:t>
              </a:r>
            </a:p>
          </p:txBody>
        </p:sp>
        <p:sp>
          <p:nvSpPr>
            <p:cNvPr id="6" name="authn"/>
            <p:cNvSpPr/>
            <p:nvPr/>
          </p:nvSpPr>
          <p:spPr bwMode="auto">
            <a:xfrm>
              <a:off x="347039" y="6117017"/>
              <a:ext cx="5823861" cy="4572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Authentication</a:t>
              </a:r>
            </a:p>
          </p:txBody>
        </p:sp>
        <p:sp>
          <p:nvSpPr>
            <p:cNvPr id="7" name="protocols"/>
            <p:cNvSpPr/>
            <p:nvPr/>
          </p:nvSpPr>
          <p:spPr bwMode="auto">
            <a:xfrm>
              <a:off x="347039" y="3140991"/>
              <a:ext cx="5823861"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AUTHENTICATION PROTOCOLS</a:t>
              </a:r>
            </a:p>
          </p:txBody>
        </p:sp>
        <p:sp>
          <p:nvSpPr>
            <p:cNvPr id="9" name="authninfo"/>
            <p:cNvSpPr/>
            <p:nvPr/>
          </p:nvSpPr>
          <p:spPr bwMode="auto">
            <a:xfrm>
              <a:off x="6243761" y="1257411"/>
              <a:ext cx="1649061" cy="5316806"/>
            </a:xfrm>
            <a:prstGeom prst="homePlat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2040" dirty="0"/>
                <a:t>None</a:t>
              </a:r>
            </a:p>
            <a:p>
              <a:pPr algn="ctr" defTabSz="950953" fontAlgn="base">
                <a:spcBef>
                  <a:spcPct val="0"/>
                </a:spcBef>
                <a:spcAft>
                  <a:spcPct val="0"/>
                </a:spcAft>
              </a:pPr>
              <a:r>
                <a:rPr lang="en-US" sz="2040" dirty="0"/>
                <a:t>Basic</a:t>
              </a:r>
            </a:p>
            <a:p>
              <a:pPr algn="ctr" defTabSz="950953" fontAlgn="base">
                <a:spcBef>
                  <a:spcPct val="0"/>
                </a:spcBef>
                <a:spcAft>
                  <a:spcPct val="0"/>
                </a:spcAft>
              </a:pPr>
              <a:r>
                <a:rPr lang="en-US" sz="2040" dirty="0"/>
                <a:t>NTLM</a:t>
              </a:r>
            </a:p>
            <a:p>
              <a:pPr algn="ctr" defTabSz="950953" fontAlgn="base">
                <a:spcBef>
                  <a:spcPct val="0"/>
                </a:spcBef>
                <a:spcAft>
                  <a:spcPct val="0"/>
                </a:spcAft>
              </a:pPr>
              <a:r>
                <a:rPr lang="en-US" sz="2040" dirty="0"/>
                <a:t>Kerberos</a:t>
              </a:r>
            </a:p>
            <a:p>
              <a:pPr algn="ctr" defTabSz="950953" fontAlgn="base">
                <a:spcBef>
                  <a:spcPct val="0"/>
                </a:spcBef>
                <a:spcAft>
                  <a:spcPct val="0"/>
                </a:spcAft>
              </a:pPr>
              <a:r>
                <a:rPr lang="en-US" sz="2040" dirty="0"/>
                <a:t>Cookies (</a:t>
              </a:r>
              <a:r>
                <a:rPr lang="en-US" sz="2040" dirty="0" err="1"/>
                <a:t>Fedauth</a:t>
              </a:r>
              <a:r>
                <a:rPr lang="en-US" sz="2040" dirty="0"/>
                <a:t>, SPO)</a:t>
              </a:r>
            </a:p>
            <a:p>
              <a:pPr algn="ctr" defTabSz="950953" fontAlgn="base">
                <a:spcBef>
                  <a:spcPct val="0"/>
                </a:spcBef>
                <a:spcAft>
                  <a:spcPct val="0"/>
                </a:spcAft>
              </a:pPr>
              <a:r>
                <a:rPr lang="en-US" sz="2040" dirty="0"/>
                <a:t>SAML</a:t>
              </a:r>
            </a:p>
            <a:p>
              <a:pPr algn="ctr" defTabSz="950953" fontAlgn="base">
                <a:spcBef>
                  <a:spcPct val="0"/>
                </a:spcBef>
                <a:spcAft>
                  <a:spcPct val="0"/>
                </a:spcAft>
              </a:pPr>
              <a:r>
                <a:rPr lang="en-US" sz="2040" dirty="0"/>
                <a:t>JSON/JWT</a:t>
              </a:r>
            </a:p>
            <a:p>
              <a:pPr algn="ctr" defTabSz="950953" fontAlgn="base">
                <a:spcBef>
                  <a:spcPct val="0"/>
                </a:spcBef>
                <a:spcAft>
                  <a:spcPct val="0"/>
                </a:spcAft>
              </a:pPr>
              <a:r>
                <a:rPr lang="en-US" sz="2040" dirty="0"/>
                <a:t>Certificate</a:t>
              </a:r>
            </a:p>
            <a:p>
              <a:pPr algn="ctr" defTabSz="950953" fontAlgn="base">
                <a:spcBef>
                  <a:spcPct val="0"/>
                </a:spcBef>
                <a:spcAft>
                  <a:spcPct val="0"/>
                </a:spcAft>
              </a:pPr>
              <a:endParaRPr lang="en-US" sz="2040" dirty="0"/>
            </a:p>
          </p:txBody>
        </p:sp>
      </p:grpSp>
      <p:grpSp>
        <p:nvGrpSpPr>
          <p:cNvPr id="3" name="Basline"/>
          <p:cNvGrpSpPr/>
          <p:nvPr/>
        </p:nvGrpSpPr>
        <p:grpSpPr>
          <a:xfrm>
            <a:off x="354829" y="5694821"/>
            <a:ext cx="11640836" cy="466302"/>
            <a:chOff x="347039" y="5583665"/>
            <a:chExt cx="11413620" cy="457200"/>
          </a:xfrm>
        </p:grpSpPr>
        <p:sp>
          <p:nvSpPr>
            <p:cNvPr id="15" name="present"/>
            <p:cNvSpPr/>
            <p:nvPr/>
          </p:nvSpPr>
          <p:spPr bwMode="auto">
            <a:xfrm>
              <a:off x="347039" y="5583665"/>
              <a:ext cx="1828800" cy="4572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Presentation</a:t>
              </a:r>
            </a:p>
          </p:txBody>
        </p:sp>
        <p:sp>
          <p:nvSpPr>
            <p:cNvPr id="16" name="creds"/>
            <p:cNvSpPr/>
            <p:nvPr/>
          </p:nvSpPr>
          <p:spPr bwMode="auto">
            <a:xfrm>
              <a:off x="2344569" y="5583665"/>
              <a:ext cx="1828800" cy="457200"/>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Credentials</a:t>
              </a:r>
            </a:p>
          </p:txBody>
        </p:sp>
        <p:sp>
          <p:nvSpPr>
            <p:cNvPr id="17" name="validation"/>
            <p:cNvSpPr/>
            <p:nvPr/>
          </p:nvSpPr>
          <p:spPr bwMode="auto">
            <a:xfrm>
              <a:off x="4342100" y="5583665"/>
              <a:ext cx="1828800" cy="457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Validation</a:t>
              </a:r>
            </a:p>
          </p:txBody>
        </p:sp>
        <p:sp>
          <p:nvSpPr>
            <p:cNvPr id="18" name="assume"/>
            <p:cNvSpPr/>
            <p:nvPr/>
          </p:nvSpPr>
          <p:spPr bwMode="auto">
            <a:xfrm>
              <a:off x="8030198" y="5583665"/>
              <a:ext cx="18288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Assumptions</a:t>
              </a:r>
            </a:p>
          </p:txBody>
        </p:sp>
        <p:sp>
          <p:nvSpPr>
            <p:cNvPr id="19" name="access"/>
            <p:cNvSpPr/>
            <p:nvPr/>
          </p:nvSpPr>
          <p:spPr bwMode="auto">
            <a:xfrm>
              <a:off x="9931859" y="5583665"/>
              <a:ext cx="1828800"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Access Control</a:t>
              </a:r>
            </a:p>
          </p:txBody>
        </p:sp>
      </p:grpSp>
      <p:sp>
        <p:nvSpPr>
          <p:cNvPr id="30" name="clients"/>
          <p:cNvSpPr/>
          <p:nvPr/>
        </p:nvSpPr>
        <p:spPr bwMode="auto">
          <a:xfrm>
            <a:off x="367822" y="1281722"/>
            <a:ext cx="5926806" cy="1865207"/>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3260" tIns="47565" rIns="93260" bIns="47565" numCol="1" rtlCol="0" anchor="ctr" anchorCtr="0" compatLnSpc="1">
            <a:prstTxWarp prst="textNoShape">
              <a:avLst/>
            </a:prstTxWarp>
            <a:normAutofit/>
          </a:bodyPr>
          <a:lstStyle/>
          <a:p>
            <a:pPr algn="ctr" defTabSz="950953" fontAlgn="base">
              <a:spcBef>
                <a:spcPct val="0"/>
              </a:spcBef>
              <a:spcAft>
                <a:spcPct val="0"/>
              </a:spcAft>
            </a:pPr>
            <a:r>
              <a:rPr lang="en-US" dirty="0"/>
              <a:t>Windows Clients | Windows Browsers | Firefox | Xbox | Mac | IOS | Chrome | Android | Devices …</a:t>
            </a:r>
          </a:p>
        </p:txBody>
      </p:sp>
      <p:grpSp>
        <p:nvGrpSpPr>
          <p:cNvPr id="8" name="How"/>
          <p:cNvGrpSpPr/>
          <p:nvPr/>
        </p:nvGrpSpPr>
        <p:grpSpPr>
          <a:xfrm>
            <a:off x="354830" y="3731622"/>
            <a:ext cx="5939799" cy="1877641"/>
            <a:chOff x="347039" y="3658785"/>
            <a:chExt cx="5823861" cy="1840992"/>
          </a:xfrm>
        </p:grpSpPr>
        <p:sp>
          <p:nvSpPr>
            <p:cNvPr id="21" name="validation"/>
            <p:cNvSpPr/>
            <p:nvPr/>
          </p:nvSpPr>
          <p:spPr bwMode="auto">
            <a:xfrm>
              <a:off x="4342100" y="3670977"/>
              <a:ext cx="1828800" cy="18288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sz="1836" dirty="0"/>
                <a:t>Ask again</a:t>
              </a:r>
            </a:p>
            <a:p>
              <a:pPr defTabSz="950953" fontAlgn="base">
                <a:spcBef>
                  <a:spcPct val="0"/>
                </a:spcBef>
                <a:spcAft>
                  <a:spcPct val="0"/>
                </a:spcAft>
              </a:pPr>
              <a:r>
                <a:rPr lang="en-US" sz="1836" dirty="0"/>
                <a:t>MFA</a:t>
              </a:r>
            </a:p>
            <a:p>
              <a:pPr defTabSz="950953" fontAlgn="base">
                <a:spcBef>
                  <a:spcPct val="0"/>
                </a:spcBef>
                <a:spcAft>
                  <a:spcPct val="0"/>
                </a:spcAft>
              </a:pPr>
              <a:r>
                <a:rPr lang="en-US" sz="1836" dirty="0" err="1"/>
                <a:t>NoONCE</a:t>
              </a:r>
              <a:endParaRPr lang="en-US" sz="1836" dirty="0"/>
            </a:p>
          </p:txBody>
        </p:sp>
        <p:sp>
          <p:nvSpPr>
            <p:cNvPr id="24" name="face2face"/>
            <p:cNvSpPr/>
            <p:nvPr/>
          </p:nvSpPr>
          <p:spPr bwMode="auto">
            <a:xfrm>
              <a:off x="347039" y="3658785"/>
              <a:ext cx="1828800" cy="1828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sz="1836" dirty="0"/>
                <a:t>Ask again</a:t>
              </a:r>
            </a:p>
            <a:p>
              <a:pPr defTabSz="950953" fontAlgn="base">
                <a:spcBef>
                  <a:spcPct val="0"/>
                </a:spcBef>
                <a:spcAft>
                  <a:spcPct val="0"/>
                </a:spcAft>
              </a:pPr>
              <a:r>
                <a:rPr lang="en-US" sz="1836" dirty="0"/>
                <a:t>Stored credentials</a:t>
              </a:r>
            </a:p>
            <a:p>
              <a:pPr defTabSz="950953" fontAlgn="base">
                <a:spcBef>
                  <a:spcPct val="0"/>
                </a:spcBef>
                <a:spcAft>
                  <a:spcPct val="0"/>
                </a:spcAft>
              </a:pPr>
              <a:r>
                <a:rPr lang="en-US" sz="1836" dirty="0"/>
                <a:t>Cookies</a:t>
              </a:r>
            </a:p>
            <a:p>
              <a:pPr defTabSz="950953" fontAlgn="base">
                <a:spcBef>
                  <a:spcPct val="0"/>
                </a:spcBef>
                <a:spcAft>
                  <a:spcPct val="0"/>
                </a:spcAft>
              </a:pPr>
              <a:r>
                <a:rPr lang="en-US" sz="1836" dirty="0"/>
                <a:t>Sticky Sessions</a:t>
              </a:r>
            </a:p>
            <a:p>
              <a:pPr defTabSz="950953" fontAlgn="base">
                <a:spcBef>
                  <a:spcPct val="0"/>
                </a:spcBef>
                <a:spcAft>
                  <a:spcPct val="0"/>
                </a:spcAft>
              </a:pPr>
              <a:r>
                <a:rPr lang="en-US" sz="1836" dirty="0"/>
                <a:t>Auth Cache</a:t>
              </a:r>
            </a:p>
          </p:txBody>
        </p:sp>
        <p:sp>
          <p:nvSpPr>
            <p:cNvPr id="20" name="creds"/>
            <p:cNvSpPr/>
            <p:nvPr/>
          </p:nvSpPr>
          <p:spPr bwMode="auto">
            <a:xfrm>
              <a:off x="2344569" y="3670977"/>
              <a:ext cx="1828800" cy="1828800"/>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sz="1836" dirty="0"/>
                <a:t>Ask again</a:t>
              </a:r>
            </a:p>
            <a:p>
              <a:pPr defTabSz="950953" fontAlgn="base">
                <a:spcBef>
                  <a:spcPct val="0"/>
                </a:spcBef>
                <a:spcAft>
                  <a:spcPct val="0"/>
                </a:spcAft>
              </a:pPr>
              <a:r>
                <a:rPr lang="en-US" sz="1836" dirty="0"/>
                <a:t>Browser header</a:t>
              </a:r>
            </a:p>
            <a:p>
              <a:pPr defTabSz="950953" fontAlgn="base">
                <a:spcBef>
                  <a:spcPct val="0"/>
                </a:spcBef>
                <a:spcAft>
                  <a:spcPct val="0"/>
                </a:spcAft>
              </a:pPr>
              <a:r>
                <a:rPr lang="en-US" sz="1836" dirty="0" err="1"/>
                <a:t>Preshared</a:t>
              </a:r>
              <a:r>
                <a:rPr lang="en-US" sz="1836" dirty="0"/>
                <a:t> key</a:t>
              </a:r>
            </a:p>
            <a:p>
              <a:pPr defTabSz="950953" fontAlgn="base">
                <a:spcBef>
                  <a:spcPct val="0"/>
                </a:spcBef>
                <a:spcAft>
                  <a:spcPct val="0"/>
                </a:spcAft>
              </a:pPr>
              <a:endParaRPr lang="en-US" sz="1836" dirty="0"/>
            </a:p>
          </p:txBody>
        </p:sp>
      </p:grpSp>
      <p:sp>
        <p:nvSpPr>
          <p:cNvPr id="23" name="systems"/>
          <p:cNvSpPr/>
          <p:nvPr/>
        </p:nvSpPr>
        <p:spPr bwMode="auto">
          <a:xfrm>
            <a:off x="8203933" y="1290518"/>
            <a:ext cx="3791732" cy="431874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dirty="0"/>
              <a:t>Windows</a:t>
            </a:r>
          </a:p>
          <a:p>
            <a:pPr defTabSz="950953" fontAlgn="base">
              <a:spcBef>
                <a:spcPct val="0"/>
              </a:spcBef>
              <a:spcAft>
                <a:spcPct val="0"/>
              </a:spcAft>
            </a:pPr>
            <a:r>
              <a:rPr lang="en-US" dirty="0"/>
              <a:t>SharePoint</a:t>
            </a:r>
          </a:p>
          <a:p>
            <a:pPr defTabSz="950953" fontAlgn="base">
              <a:spcBef>
                <a:spcPct val="0"/>
              </a:spcBef>
              <a:spcAft>
                <a:spcPct val="0"/>
              </a:spcAft>
            </a:pPr>
            <a:r>
              <a:rPr lang="en-US" dirty="0"/>
              <a:t>Exchange</a:t>
            </a:r>
          </a:p>
          <a:p>
            <a:pPr defTabSz="950953" fontAlgn="base">
              <a:spcBef>
                <a:spcPct val="0"/>
              </a:spcBef>
              <a:spcAft>
                <a:spcPct val="0"/>
              </a:spcAft>
            </a:pPr>
            <a:r>
              <a:rPr lang="en-US" dirty="0"/>
              <a:t>Skype for Business</a:t>
            </a:r>
          </a:p>
          <a:p>
            <a:pPr defTabSz="950953" fontAlgn="base">
              <a:spcBef>
                <a:spcPct val="0"/>
              </a:spcBef>
              <a:spcAft>
                <a:spcPct val="0"/>
              </a:spcAft>
            </a:pPr>
            <a:r>
              <a:rPr lang="en-US" dirty="0"/>
              <a:t>Azure</a:t>
            </a:r>
          </a:p>
          <a:p>
            <a:pPr defTabSz="950953" fontAlgn="base">
              <a:spcBef>
                <a:spcPct val="0"/>
              </a:spcBef>
              <a:spcAft>
                <a:spcPct val="0"/>
              </a:spcAft>
            </a:pPr>
            <a:r>
              <a:rPr lang="en-US" dirty="0"/>
              <a:t>Hybrid</a:t>
            </a:r>
          </a:p>
          <a:p>
            <a:pPr defTabSz="950953" fontAlgn="base">
              <a:spcBef>
                <a:spcPct val="0"/>
              </a:spcBef>
              <a:spcAft>
                <a:spcPct val="0"/>
              </a:spcAft>
            </a:pPr>
            <a:r>
              <a:rPr lang="en-US" dirty="0"/>
              <a:t>Google</a:t>
            </a:r>
          </a:p>
          <a:p>
            <a:pPr defTabSz="950953" fontAlgn="base">
              <a:spcBef>
                <a:spcPct val="0"/>
              </a:spcBef>
              <a:spcAft>
                <a:spcPct val="0"/>
              </a:spcAft>
            </a:pPr>
            <a:r>
              <a:rPr lang="en-US" dirty="0"/>
              <a:t>Salesforce</a:t>
            </a:r>
          </a:p>
          <a:p>
            <a:pPr defTabSz="950953" fontAlgn="base">
              <a:spcBef>
                <a:spcPct val="0"/>
              </a:spcBef>
              <a:spcAft>
                <a:spcPct val="0"/>
              </a:spcAft>
            </a:pPr>
            <a:r>
              <a:rPr lang="en-US" dirty="0"/>
              <a:t>Amazon</a:t>
            </a:r>
          </a:p>
          <a:p>
            <a:pPr defTabSz="950953" fontAlgn="base">
              <a:spcBef>
                <a:spcPct val="0"/>
              </a:spcBef>
              <a:spcAft>
                <a:spcPct val="0"/>
              </a:spcAft>
            </a:pPr>
            <a:endParaRPr lang="en-US" dirty="0"/>
          </a:p>
          <a:p>
            <a:pPr defTabSz="950953" fontAlgn="base">
              <a:spcBef>
                <a:spcPct val="0"/>
              </a:spcBef>
              <a:spcAft>
                <a:spcPct val="0"/>
              </a:spcAft>
            </a:pPr>
            <a:r>
              <a:rPr lang="en-US" dirty="0"/>
              <a:t>Other…</a:t>
            </a:r>
          </a:p>
        </p:txBody>
      </p:sp>
      <p:sp>
        <p:nvSpPr>
          <p:cNvPr id="25" name="sso"/>
          <p:cNvSpPr/>
          <p:nvPr/>
        </p:nvSpPr>
        <p:spPr bwMode="auto">
          <a:xfrm>
            <a:off x="275481" y="1212850"/>
            <a:ext cx="11733176" cy="5675980"/>
          </a:xfrm>
          <a:prstGeom prst="rect">
            <a:avLst/>
          </a:prstGeom>
          <a:solidFill>
            <a:schemeClr val="tx2">
              <a:alpha val="68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47565" rIns="93260" bIns="47565" numCol="1" rtlCol="0" anchor="ctr" anchorCtr="0" compatLnSpc="1">
            <a:prstTxWarp prst="textNoShape">
              <a:avLst/>
            </a:prstTxWarp>
            <a:normAutofit/>
          </a:bodyPr>
          <a:lstStyle/>
          <a:p>
            <a:pPr algn="ctr" defTabSz="950953" fontAlgn="base">
              <a:spcBef>
                <a:spcPct val="0"/>
              </a:spcBef>
              <a:spcAft>
                <a:spcPct val="0"/>
              </a:spcAft>
            </a:pPr>
            <a:r>
              <a:rPr lang="en-US" sz="8159" dirty="0">
                <a:solidFill>
                  <a:schemeClr val="bg1"/>
                </a:solidFill>
                <a:latin typeface="+mj-lt"/>
              </a:rPr>
              <a:t>Single sign on</a:t>
            </a:r>
          </a:p>
          <a:p>
            <a:pPr algn="ctr" defTabSz="950953" fontAlgn="base">
              <a:spcBef>
                <a:spcPct val="0"/>
              </a:spcBef>
              <a:spcAft>
                <a:spcPct val="0"/>
              </a:spcAft>
            </a:pPr>
            <a:r>
              <a:rPr lang="en-US" sz="8159" dirty="0">
                <a:solidFill>
                  <a:schemeClr val="bg1"/>
                </a:solidFill>
                <a:latin typeface="+mj-lt"/>
              </a:rPr>
              <a:t>or</a:t>
            </a:r>
          </a:p>
          <a:p>
            <a:pPr algn="ctr" defTabSz="950953" fontAlgn="base">
              <a:spcBef>
                <a:spcPct val="0"/>
              </a:spcBef>
              <a:spcAft>
                <a:spcPct val="0"/>
              </a:spcAft>
            </a:pPr>
            <a:r>
              <a:rPr lang="en-US" sz="8159" dirty="0">
                <a:solidFill>
                  <a:schemeClr val="bg1"/>
                </a:solidFill>
                <a:latin typeface="+mj-lt"/>
              </a:rPr>
              <a:t>Reduced credentials?</a:t>
            </a:r>
          </a:p>
        </p:txBody>
      </p:sp>
      <p:sp>
        <p:nvSpPr>
          <p:cNvPr id="4" name="Title 3"/>
          <p:cNvSpPr>
            <a:spLocks noGrp="1"/>
          </p:cNvSpPr>
          <p:nvPr>
            <p:ph type="title"/>
          </p:nvPr>
        </p:nvSpPr>
        <p:spPr/>
        <p:txBody>
          <a:bodyPr/>
          <a:lstStyle/>
          <a:p>
            <a:r>
              <a:rPr lang="en-US" dirty="0"/>
              <a:t>Authentication Session/Re-authentication</a:t>
            </a:r>
          </a:p>
        </p:txBody>
      </p:sp>
    </p:spTree>
    <p:extLst>
      <p:ext uri="{BB962C8B-B14F-4D97-AF65-F5344CB8AC3E}">
        <p14:creationId xmlns:p14="http://schemas.microsoft.com/office/powerpoint/2010/main" val="14280226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Identity Components Used for </a:t>
            </a:r>
            <a:r>
              <a:rPr lang="en-US" dirty="0" err="1"/>
              <a:t>AuthN</a:t>
            </a:r>
            <a:r>
              <a:rPr lang="en-US" dirty="0"/>
              <a:t> &amp; </a:t>
            </a:r>
            <a:r>
              <a:rPr lang="en-US" dirty="0" err="1"/>
              <a:t>AuthZ</a:t>
            </a:r>
            <a:endParaRPr lang="en-US" dirty="0"/>
          </a:p>
        </p:txBody>
      </p:sp>
      <p:sp>
        <p:nvSpPr>
          <p:cNvPr id="2" name="Text Placeholder 1"/>
          <p:cNvSpPr>
            <a:spLocks noGrp="1"/>
          </p:cNvSpPr>
          <p:nvPr>
            <p:ph type="body" sz="quarter" idx="10"/>
          </p:nvPr>
        </p:nvSpPr>
        <p:spPr>
          <a:xfrm>
            <a:off x="275481" y="1212850"/>
            <a:ext cx="11885514" cy="5509160"/>
          </a:xfrm>
          <a:prstGeom prst="rect">
            <a:avLst/>
          </a:prstGeom>
        </p:spPr>
        <p:txBody>
          <a:bodyPr>
            <a:normAutofit fontScale="85000" lnSpcReduction="10000"/>
          </a:bodyPr>
          <a:lstStyle/>
          <a:p>
            <a:r>
              <a:rPr lang="en-US" dirty="0"/>
              <a:t>Who are you?</a:t>
            </a:r>
          </a:p>
          <a:p>
            <a:r>
              <a:rPr lang="en-US" dirty="0"/>
              <a:t>How did you access the system and where did you come from?</a:t>
            </a:r>
          </a:p>
          <a:p>
            <a:pPr lvl="1"/>
            <a:r>
              <a:rPr lang="en-US" dirty="0"/>
              <a:t>Device Claims</a:t>
            </a:r>
          </a:p>
          <a:p>
            <a:pPr lvl="1"/>
            <a:r>
              <a:rPr lang="en-US" dirty="0"/>
              <a:t>Client Access Policies (IP Addresses, Client Types)</a:t>
            </a:r>
          </a:p>
          <a:p>
            <a:r>
              <a:rPr lang="en-US" dirty="0"/>
              <a:t>Who verified who you are and how?</a:t>
            </a:r>
          </a:p>
          <a:p>
            <a:pPr lvl="1"/>
            <a:r>
              <a:rPr lang="en-US" dirty="0"/>
              <a:t>Multi Factor Authentication (MFA)</a:t>
            </a:r>
          </a:p>
          <a:p>
            <a:r>
              <a:rPr lang="en-US" dirty="0"/>
              <a:t>What you are entitled to based on position or role?</a:t>
            </a:r>
          </a:p>
          <a:p>
            <a:pPr lvl="1"/>
            <a:r>
              <a:rPr lang="en-US" dirty="0"/>
              <a:t>Corporate Employee vs Partner</a:t>
            </a:r>
          </a:p>
          <a:p>
            <a:r>
              <a:rPr lang="en-US" dirty="0"/>
              <a:t>What do/don’t I know about you?</a:t>
            </a:r>
          </a:p>
          <a:p>
            <a:pPr lvl="1"/>
            <a:r>
              <a:rPr lang="en-US" dirty="0"/>
              <a:t>Attribute and profile Information</a:t>
            </a:r>
          </a:p>
          <a:p>
            <a:r>
              <a:rPr lang="en-US" dirty="0"/>
              <a:t>Any other runtime information about you?</a:t>
            </a:r>
          </a:p>
          <a:p>
            <a:pPr lvl="1"/>
            <a:r>
              <a:rPr lang="en-US" dirty="0"/>
              <a:t>Roles and Groups</a:t>
            </a:r>
          </a:p>
          <a:p>
            <a:pPr lvl="1"/>
            <a:r>
              <a:rPr lang="en-US" dirty="0"/>
              <a:t>Environment</a:t>
            </a:r>
          </a:p>
          <a:p>
            <a:pPr lvl="1"/>
            <a:r>
              <a:rPr lang="en-US" dirty="0"/>
              <a:t>Feature flagging</a:t>
            </a:r>
          </a:p>
        </p:txBody>
      </p:sp>
    </p:spTree>
    <p:extLst>
      <p:ext uri="{BB962C8B-B14F-4D97-AF65-F5344CB8AC3E}">
        <p14:creationId xmlns:p14="http://schemas.microsoft.com/office/powerpoint/2010/main" val="394067228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AuthN</a:t>
            </a:r>
            <a:r>
              <a:rPr lang="en-US" dirty="0"/>
              <a:t> Patterns</a:t>
            </a:r>
          </a:p>
        </p:txBody>
      </p:sp>
      <p:sp>
        <p:nvSpPr>
          <p:cNvPr id="3" name="Text Placeholder 2"/>
          <p:cNvSpPr>
            <a:spLocks noGrp="1"/>
          </p:cNvSpPr>
          <p:nvPr>
            <p:ph type="body" sz="quarter" idx="10"/>
          </p:nvPr>
        </p:nvSpPr>
        <p:spPr>
          <a:xfrm>
            <a:off x="274638" y="1212850"/>
            <a:ext cx="11887200" cy="3447098"/>
          </a:xfrm>
        </p:spPr>
        <p:txBody>
          <a:bodyPr/>
          <a:lstStyle/>
          <a:p>
            <a:r>
              <a:rPr lang="en-US" dirty="0"/>
              <a:t>Anonymous</a:t>
            </a:r>
          </a:p>
          <a:p>
            <a:r>
              <a:rPr lang="en-US" dirty="0"/>
              <a:t>Specific sign in</a:t>
            </a:r>
          </a:p>
          <a:p>
            <a:r>
              <a:rPr lang="en-US" dirty="0"/>
              <a:t>Trusted subsystem</a:t>
            </a:r>
          </a:p>
          <a:p>
            <a:r>
              <a:rPr lang="en-US" dirty="0"/>
              <a:t>Trusted sign in/federation</a:t>
            </a:r>
          </a:p>
          <a:p>
            <a:pPr lvl="1"/>
            <a:r>
              <a:rPr lang="en-US" dirty="0"/>
              <a:t>No local account</a:t>
            </a:r>
          </a:p>
          <a:p>
            <a:pPr lvl="1"/>
            <a:r>
              <a:rPr lang="en-US" dirty="0"/>
              <a:t>With local/linked account/profile (shadow/mapped account)</a:t>
            </a:r>
          </a:p>
        </p:txBody>
      </p:sp>
    </p:spTree>
    <p:extLst>
      <p:ext uri="{BB962C8B-B14F-4D97-AF65-F5344CB8AC3E}">
        <p14:creationId xmlns:p14="http://schemas.microsoft.com/office/powerpoint/2010/main" val="24720350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AuthZ</a:t>
            </a:r>
            <a:r>
              <a:rPr lang="en-US" dirty="0"/>
              <a:t> Patterns</a:t>
            </a:r>
          </a:p>
        </p:txBody>
      </p:sp>
      <p:sp>
        <p:nvSpPr>
          <p:cNvPr id="3" name="Text Placeholder 2"/>
          <p:cNvSpPr>
            <a:spLocks noGrp="1"/>
          </p:cNvSpPr>
          <p:nvPr>
            <p:ph type="body" sz="quarter" idx="10"/>
          </p:nvPr>
        </p:nvSpPr>
        <p:spPr>
          <a:xfrm>
            <a:off x="274638" y="1212850"/>
            <a:ext cx="11887200" cy="5478423"/>
          </a:xfrm>
        </p:spPr>
        <p:txBody>
          <a:bodyPr/>
          <a:lstStyle/>
          <a:p>
            <a:r>
              <a:rPr lang="en-US" dirty="0"/>
              <a:t>Anonymous</a:t>
            </a:r>
          </a:p>
          <a:p>
            <a:r>
              <a:rPr lang="en-US" dirty="0"/>
              <a:t>Per application</a:t>
            </a:r>
          </a:p>
          <a:p>
            <a:r>
              <a:rPr lang="en-US" dirty="0"/>
              <a:t>Per user</a:t>
            </a:r>
          </a:p>
          <a:p>
            <a:r>
              <a:rPr lang="en-US" dirty="0"/>
              <a:t>Role Based access</a:t>
            </a:r>
          </a:p>
          <a:p>
            <a:pPr lvl="1"/>
            <a:r>
              <a:rPr lang="en-US" dirty="0"/>
              <a:t>Custom</a:t>
            </a:r>
          </a:p>
          <a:p>
            <a:pPr lvl="1"/>
            <a:r>
              <a:rPr lang="en-US" dirty="0"/>
              <a:t>Groups</a:t>
            </a:r>
          </a:p>
          <a:p>
            <a:pPr lvl="1"/>
            <a:r>
              <a:rPr lang="en-US" dirty="0"/>
              <a:t>Claims</a:t>
            </a:r>
          </a:p>
          <a:p>
            <a:r>
              <a:rPr lang="en-US" dirty="0"/>
              <a:t>Trusted subsystem</a:t>
            </a:r>
          </a:p>
          <a:p>
            <a:pPr lvl="1"/>
            <a:r>
              <a:rPr lang="en-US" dirty="0"/>
              <a:t>No data filtering</a:t>
            </a:r>
          </a:p>
          <a:p>
            <a:pPr lvl="1"/>
            <a:r>
              <a:rPr lang="en-US" dirty="0"/>
              <a:t>With data filtering based on criteria</a:t>
            </a:r>
          </a:p>
          <a:p>
            <a:pPr lvl="1"/>
            <a:endParaRPr lang="en-US" dirty="0"/>
          </a:p>
        </p:txBody>
      </p:sp>
    </p:spTree>
    <p:extLst>
      <p:ext uri="{BB962C8B-B14F-4D97-AF65-F5344CB8AC3E}">
        <p14:creationId xmlns:p14="http://schemas.microsoft.com/office/powerpoint/2010/main" val="35819684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authz"/>
          <p:cNvSpPr/>
          <p:nvPr/>
        </p:nvSpPr>
        <p:spPr bwMode="auto">
          <a:xfrm>
            <a:off x="8186404" y="6238790"/>
            <a:ext cx="3806102" cy="466302"/>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Authorization</a:t>
            </a:r>
          </a:p>
        </p:txBody>
      </p:sp>
      <p:sp>
        <p:nvSpPr>
          <p:cNvPr id="44" name="authn"/>
          <p:cNvSpPr/>
          <p:nvPr/>
        </p:nvSpPr>
        <p:spPr bwMode="auto">
          <a:xfrm>
            <a:off x="354830" y="6238790"/>
            <a:ext cx="5939799" cy="466302"/>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Authentication</a:t>
            </a:r>
          </a:p>
        </p:txBody>
      </p:sp>
      <p:grpSp>
        <p:nvGrpSpPr>
          <p:cNvPr id="8" name="present"/>
          <p:cNvGrpSpPr/>
          <p:nvPr/>
        </p:nvGrpSpPr>
        <p:grpSpPr>
          <a:xfrm>
            <a:off x="354829" y="2582862"/>
            <a:ext cx="1865207" cy="3578261"/>
            <a:chOff x="347039" y="4350572"/>
            <a:chExt cx="1828800" cy="1690293"/>
          </a:xfrm>
        </p:grpSpPr>
        <p:sp>
          <p:nvSpPr>
            <p:cNvPr id="45" name="present"/>
            <p:cNvSpPr/>
            <p:nvPr/>
          </p:nvSpPr>
          <p:spPr bwMode="auto">
            <a:xfrm>
              <a:off x="430167" y="4653474"/>
              <a:ext cx="1662545" cy="794039"/>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dirty="0"/>
                <a:t>Who are you?</a:t>
              </a:r>
            </a:p>
          </p:txBody>
        </p:sp>
        <p:sp>
          <p:nvSpPr>
            <p:cNvPr id="50" name="present"/>
            <p:cNvSpPr/>
            <p:nvPr/>
          </p:nvSpPr>
          <p:spPr bwMode="auto">
            <a:xfrm>
              <a:off x="347039" y="4350572"/>
              <a:ext cx="1828800" cy="1690293"/>
            </a:xfrm>
            <a:prstGeom prst="rect">
              <a:avLst/>
            </a:prstGeom>
            <a:no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dirty="0">
                  <a:solidFill>
                    <a:schemeClr val="tx2"/>
                  </a:solidFill>
                </a:rPr>
                <a:t>Presentation</a:t>
              </a:r>
            </a:p>
          </p:txBody>
        </p:sp>
      </p:grpSp>
      <p:grpSp>
        <p:nvGrpSpPr>
          <p:cNvPr id="9" name="creds"/>
          <p:cNvGrpSpPr/>
          <p:nvPr/>
        </p:nvGrpSpPr>
        <p:grpSpPr>
          <a:xfrm>
            <a:off x="2392125" y="2582862"/>
            <a:ext cx="1865207" cy="3578261"/>
            <a:chOff x="2344569" y="4350572"/>
            <a:chExt cx="1828800" cy="1690293"/>
          </a:xfrm>
        </p:grpSpPr>
        <p:sp>
          <p:nvSpPr>
            <p:cNvPr id="46" name="present"/>
            <p:cNvSpPr/>
            <p:nvPr/>
          </p:nvSpPr>
          <p:spPr bwMode="auto">
            <a:xfrm>
              <a:off x="2438368" y="4653474"/>
              <a:ext cx="1662545" cy="794039"/>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dirty="0"/>
                <a:t>How do I know you are who you say you are?</a:t>
              </a:r>
            </a:p>
          </p:txBody>
        </p:sp>
        <p:sp>
          <p:nvSpPr>
            <p:cNvPr id="51" name="creds"/>
            <p:cNvSpPr/>
            <p:nvPr/>
          </p:nvSpPr>
          <p:spPr bwMode="auto">
            <a:xfrm>
              <a:off x="2344569" y="4350572"/>
              <a:ext cx="1828800" cy="1690293"/>
            </a:xfrm>
            <a:prstGeom prst="rect">
              <a:avLst/>
            </a:prstGeom>
            <a:no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dirty="0">
                  <a:solidFill>
                    <a:schemeClr val="tx2"/>
                  </a:solidFill>
                </a:rPr>
                <a:t>Credentials</a:t>
              </a:r>
            </a:p>
          </p:txBody>
        </p:sp>
      </p:grpSp>
      <p:grpSp>
        <p:nvGrpSpPr>
          <p:cNvPr id="10" name="validate"/>
          <p:cNvGrpSpPr/>
          <p:nvPr/>
        </p:nvGrpSpPr>
        <p:grpSpPr>
          <a:xfrm>
            <a:off x="4429421" y="2582862"/>
            <a:ext cx="1865207" cy="3578261"/>
            <a:chOff x="4342100" y="4350572"/>
            <a:chExt cx="1828800" cy="1690293"/>
          </a:xfrm>
        </p:grpSpPr>
        <p:sp>
          <p:nvSpPr>
            <p:cNvPr id="47" name="present"/>
            <p:cNvSpPr/>
            <p:nvPr/>
          </p:nvSpPr>
          <p:spPr bwMode="auto">
            <a:xfrm>
              <a:off x="4425228" y="4653474"/>
              <a:ext cx="1662545" cy="794039"/>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dirty="0"/>
                <a:t>How do I validate what you presented?</a:t>
              </a:r>
            </a:p>
          </p:txBody>
        </p:sp>
        <p:sp>
          <p:nvSpPr>
            <p:cNvPr id="52" name="validation"/>
            <p:cNvSpPr/>
            <p:nvPr/>
          </p:nvSpPr>
          <p:spPr bwMode="auto">
            <a:xfrm>
              <a:off x="4342100" y="4350572"/>
              <a:ext cx="1828800" cy="1690293"/>
            </a:xfrm>
            <a:prstGeom prst="rect">
              <a:avLst/>
            </a:prstGeom>
            <a:no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sz="1836" dirty="0">
                  <a:solidFill>
                    <a:schemeClr val="tx2"/>
                  </a:solidFill>
                </a:rPr>
                <a:t>Validation</a:t>
              </a:r>
            </a:p>
          </p:txBody>
        </p:sp>
      </p:grpSp>
      <p:grpSp>
        <p:nvGrpSpPr>
          <p:cNvPr id="11" name="assume"/>
          <p:cNvGrpSpPr/>
          <p:nvPr/>
        </p:nvGrpSpPr>
        <p:grpSpPr>
          <a:xfrm>
            <a:off x="8186403" y="2582862"/>
            <a:ext cx="1865207" cy="3578261"/>
            <a:chOff x="8025750" y="4350572"/>
            <a:chExt cx="1828800" cy="1690293"/>
          </a:xfrm>
        </p:grpSpPr>
        <p:sp>
          <p:nvSpPr>
            <p:cNvPr id="48" name="present"/>
            <p:cNvSpPr/>
            <p:nvPr/>
          </p:nvSpPr>
          <p:spPr bwMode="auto">
            <a:xfrm>
              <a:off x="8109080" y="4653474"/>
              <a:ext cx="1666589" cy="794039"/>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dirty="0"/>
                <a:t>Once valid, what do we know about them?</a:t>
              </a:r>
            </a:p>
          </p:txBody>
        </p:sp>
        <p:sp>
          <p:nvSpPr>
            <p:cNvPr id="53" name="assume"/>
            <p:cNvSpPr/>
            <p:nvPr/>
          </p:nvSpPr>
          <p:spPr bwMode="auto">
            <a:xfrm>
              <a:off x="8025750" y="4350572"/>
              <a:ext cx="1828800" cy="1690293"/>
            </a:xfrm>
            <a:prstGeom prst="rect">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dirty="0">
                  <a:solidFill>
                    <a:schemeClr val="tx2"/>
                  </a:solidFill>
                </a:rPr>
                <a:t>Assumptions</a:t>
              </a:r>
            </a:p>
          </p:txBody>
        </p:sp>
      </p:grpSp>
      <p:grpSp>
        <p:nvGrpSpPr>
          <p:cNvPr id="12" name="access"/>
          <p:cNvGrpSpPr/>
          <p:nvPr/>
        </p:nvGrpSpPr>
        <p:grpSpPr>
          <a:xfrm>
            <a:off x="10118346" y="2582862"/>
            <a:ext cx="1865207" cy="3578261"/>
            <a:chOff x="9919984" y="4350572"/>
            <a:chExt cx="1828800" cy="1690293"/>
          </a:xfrm>
        </p:grpSpPr>
        <p:sp>
          <p:nvSpPr>
            <p:cNvPr id="49" name="present"/>
            <p:cNvSpPr/>
            <p:nvPr/>
          </p:nvSpPr>
          <p:spPr bwMode="auto">
            <a:xfrm>
              <a:off x="10003112" y="4653474"/>
              <a:ext cx="1662545" cy="794039"/>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dirty="0"/>
                <a:t>What can they do?</a:t>
              </a:r>
            </a:p>
          </p:txBody>
        </p:sp>
        <p:sp>
          <p:nvSpPr>
            <p:cNvPr id="54" name="access"/>
            <p:cNvSpPr/>
            <p:nvPr/>
          </p:nvSpPr>
          <p:spPr bwMode="auto">
            <a:xfrm>
              <a:off x="9919984" y="4350572"/>
              <a:ext cx="1828800" cy="1690293"/>
            </a:xfrm>
            <a:prstGeom prst="rect">
              <a:avLst/>
            </a:prstGeom>
            <a:no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dirty="0">
                  <a:solidFill>
                    <a:schemeClr val="tx2"/>
                  </a:solidFill>
                </a:rPr>
                <a:t>Access control</a:t>
              </a:r>
            </a:p>
          </p:txBody>
        </p:sp>
      </p:grpSp>
      <p:sp>
        <p:nvSpPr>
          <p:cNvPr id="4" name="Title 3"/>
          <p:cNvSpPr>
            <a:spLocks noGrp="1"/>
          </p:cNvSpPr>
          <p:nvPr>
            <p:ph type="title"/>
          </p:nvPr>
        </p:nvSpPr>
        <p:spPr/>
        <p:txBody>
          <a:bodyPr>
            <a:normAutofit/>
          </a:bodyPr>
          <a:lstStyle/>
          <a:p>
            <a:r>
              <a:rPr lang="en-US" dirty="0"/>
              <a:t>Azure AD/O365 </a:t>
            </a:r>
            <a:r>
              <a:rPr lang="en-US" dirty="0" err="1"/>
              <a:t>AuthN</a:t>
            </a:r>
            <a:r>
              <a:rPr lang="en-US" dirty="0"/>
              <a:t> + </a:t>
            </a:r>
            <a:r>
              <a:rPr lang="en-US" dirty="0" err="1"/>
              <a:t>AuthZ</a:t>
            </a:r>
            <a:r>
              <a:rPr lang="en-US" dirty="0"/>
              <a:t> Worksheet</a:t>
            </a:r>
          </a:p>
        </p:txBody>
      </p:sp>
      <p:sp>
        <p:nvSpPr>
          <p:cNvPr id="38" name="authninfo"/>
          <p:cNvSpPr/>
          <p:nvPr/>
        </p:nvSpPr>
        <p:spPr bwMode="auto">
          <a:xfrm>
            <a:off x="6368941" y="2524227"/>
            <a:ext cx="1732682" cy="4180866"/>
          </a:xfrm>
          <a:prstGeom prst="homePlat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3260" tIns="47565" rIns="93260" bIns="47565" numCol="1" rtlCol="0" anchor="ctr" anchorCtr="0" compatLnSpc="1">
            <a:prstTxWarp prst="textNoShape">
              <a:avLst/>
            </a:prstTxWarp>
          </a:bodyPr>
          <a:lstStyle/>
          <a:p>
            <a:pPr algn="ctr" defTabSz="950953" fontAlgn="base">
              <a:spcBef>
                <a:spcPct val="0"/>
              </a:spcBef>
              <a:spcAft>
                <a:spcPct val="0"/>
              </a:spcAft>
            </a:pPr>
            <a:r>
              <a:rPr lang="en-US" sz="2040" dirty="0"/>
              <a:t>How do I let others know I validated the user?</a:t>
            </a:r>
          </a:p>
        </p:txBody>
      </p:sp>
      <p:sp>
        <p:nvSpPr>
          <p:cNvPr id="39" name="present"/>
          <p:cNvSpPr/>
          <p:nvPr/>
        </p:nvSpPr>
        <p:spPr bwMode="auto">
          <a:xfrm>
            <a:off x="354830" y="5694820"/>
            <a:ext cx="1865206" cy="466302"/>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Presentation</a:t>
            </a:r>
          </a:p>
        </p:txBody>
      </p:sp>
      <p:sp>
        <p:nvSpPr>
          <p:cNvPr id="40" name="creds"/>
          <p:cNvSpPr/>
          <p:nvPr/>
        </p:nvSpPr>
        <p:spPr bwMode="auto">
          <a:xfrm>
            <a:off x="2392125" y="5694821"/>
            <a:ext cx="1865206" cy="46630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Credentials</a:t>
            </a:r>
          </a:p>
        </p:txBody>
      </p:sp>
      <p:sp>
        <p:nvSpPr>
          <p:cNvPr id="41" name="validation"/>
          <p:cNvSpPr/>
          <p:nvPr/>
        </p:nvSpPr>
        <p:spPr bwMode="auto">
          <a:xfrm>
            <a:off x="4429422" y="5694821"/>
            <a:ext cx="1865206" cy="46630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Validation</a:t>
            </a:r>
          </a:p>
        </p:txBody>
      </p:sp>
      <p:sp>
        <p:nvSpPr>
          <p:cNvPr id="43" name="assume"/>
          <p:cNvSpPr/>
          <p:nvPr/>
        </p:nvSpPr>
        <p:spPr bwMode="auto">
          <a:xfrm>
            <a:off x="8190941" y="5694821"/>
            <a:ext cx="1865206" cy="466302"/>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Assumptions</a:t>
            </a:r>
          </a:p>
        </p:txBody>
      </p:sp>
      <p:sp>
        <p:nvSpPr>
          <p:cNvPr id="55" name="access"/>
          <p:cNvSpPr/>
          <p:nvPr/>
        </p:nvSpPr>
        <p:spPr bwMode="auto">
          <a:xfrm>
            <a:off x="10130459" y="5694821"/>
            <a:ext cx="1865206" cy="466302"/>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Access Control</a:t>
            </a:r>
          </a:p>
        </p:txBody>
      </p:sp>
      <p:sp>
        <p:nvSpPr>
          <p:cNvPr id="26" name="Right Brace 25"/>
          <p:cNvSpPr/>
          <p:nvPr/>
        </p:nvSpPr>
        <p:spPr bwMode="auto">
          <a:xfrm rot="16200000">
            <a:off x="9776833" y="311246"/>
            <a:ext cx="668194" cy="3797151"/>
          </a:xfrm>
          <a:prstGeom prst="rightBrace">
            <a:avLst/>
          </a:prstGeom>
          <a:noFill/>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sp>
        <p:nvSpPr>
          <p:cNvPr id="27" name="Rectangle 26"/>
          <p:cNvSpPr/>
          <p:nvPr/>
        </p:nvSpPr>
        <p:spPr>
          <a:xfrm>
            <a:off x="8724077" y="1516062"/>
            <a:ext cx="2730755" cy="343492"/>
          </a:xfrm>
          <a:prstGeom prst="rect">
            <a:avLst/>
          </a:prstGeom>
          <a:ln w="38100"/>
        </p:spPr>
        <p:style>
          <a:lnRef idx="1">
            <a:schemeClr val="dk1"/>
          </a:lnRef>
          <a:fillRef idx="2">
            <a:schemeClr val="dk1"/>
          </a:fillRef>
          <a:effectRef idx="1">
            <a:schemeClr val="dk1"/>
          </a:effectRef>
          <a:fontRef idx="minor">
            <a:schemeClr val="dk1"/>
          </a:fontRef>
        </p:style>
        <p:txBody>
          <a:bodyPr wrap="square">
            <a:spAutoFit/>
          </a:bodyPr>
          <a:lstStyle/>
          <a:p>
            <a:pPr algn="ctr" defTabSz="950953" fontAlgn="base">
              <a:spcBef>
                <a:spcPct val="0"/>
              </a:spcBef>
              <a:spcAft>
                <a:spcPct val="0"/>
              </a:spcAft>
            </a:pPr>
            <a:r>
              <a:rPr lang="en-US" sz="1632" dirty="0"/>
              <a:t>Your application</a:t>
            </a:r>
          </a:p>
        </p:txBody>
      </p:sp>
      <p:sp>
        <p:nvSpPr>
          <p:cNvPr id="28" name="Right Brace 27"/>
          <p:cNvSpPr/>
          <p:nvPr/>
        </p:nvSpPr>
        <p:spPr bwMode="auto">
          <a:xfrm rot="16200000">
            <a:off x="2991277" y="-736771"/>
            <a:ext cx="668194" cy="5938512"/>
          </a:xfrm>
          <a:prstGeom prst="rightBrace">
            <a:avLst/>
          </a:prstGeom>
          <a:noFill/>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sp>
        <p:nvSpPr>
          <p:cNvPr id="29" name="Rectangle 28"/>
          <p:cNvSpPr/>
          <p:nvPr/>
        </p:nvSpPr>
        <p:spPr>
          <a:xfrm>
            <a:off x="1959350" y="1516062"/>
            <a:ext cx="2730755" cy="343492"/>
          </a:xfrm>
          <a:prstGeom prst="rect">
            <a:avLst/>
          </a:prstGeom>
          <a:ln w="38100"/>
        </p:spPr>
        <p:style>
          <a:lnRef idx="1">
            <a:schemeClr val="dk1"/>
          </a:lnRef>
          <a:fillRef idx="2">
            <a:schemeClr val="dk1"/>
          </a:fillRef>
          <a:effectRef idx="1">
            <a:schemeClr val="dk1"/>
          </a:effectRef>
          <a:fontRef idx="minor">
            <a:schemeClr val="dk1"/>
          </a:fontRef>
        </p:style>
        <p:txBody>
          <a:bodyPr wrap="square">
            <a:spAutoFit/>
          </a:bodyPr>
          <a:lstStyle/>
          <a:p>
            <a:pPr algn="ctr" defTabSz="950953" fontAlgn="base">
              <a:spcBef>
                <a:spcPct val="0"/>
              </a:spcBef>
              <a:spcAft>
                <a:spcPct val="0"/>
              </a:spcAft>
            </a:pPr>
            <a:r>
              <a:rPr lang="en-US" sz="1632" dirty="0"/>
              <a:t>Office 365</a:t>
            </a:r>
          </a:p>
        </p:txBody>
      </p:sp>
    </p:spTree>
    <p:extLst>
      <p:ext uri="{BB962C8B-B14F-4D97-AF65-F5344CB8AC3E}">
        <p14:creationId xmlns:p14="http://schemas.microsoft.com/office/powerpoint/2010/main" val="35982838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TEMPLATE">
  <a:themeElements>
    <a:clrScheme name="BT - Dark blue on white - red accent">
      <a:dk1>
        <a:srgbClr val="505050"/>
      </a:dk1>
      <a:lt1>
        <a:srgbClr val="FFFFFF"/>
      </a:lt1>
      <a:dk2>
        <a:srgbClr val="002050"/>
      </a:dk2>
      <a:lt2>
        <a:srgbClr val="CDF4FF"/>
      </a:lt2>
      <a:accent1>
        <a:srgbClr val="002050"/>
      </a:accent1>
      <a:accent2>
        <a:srgbClr val="D83B01"/>
      </a:accent2>
      <a:accent3>
        <a:srgbClr val="0078D7"/>
      </a:accent3>
      <a:accent4>
        <a:srgbClr val="5C2D91"/>
      </a:accent4>
      <a:accent5>
        <a:srgbClr val="107C10"/>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BLUE_2016_1.potx" id="{32CF034D-37A2-4D5E-BC9F-414114778C0E}" vid="{374C3F9A-52DF-4488-9625-FC4AE9EF9F1E}"/>
    </a:ext>
  </a:extLst>
</a:theme>
</file>

<file path=ppt/theme/theme2.xml><?xml version="1.0" encoding="utf-8"?>
<a:theme xmlns:a="http://schemas.openxmlformats.org/drawingml/2006/main" name="COLOR TEMPLATE">
  <a:themeElements>
    <a:clrScheme name="BT - Dark blue / red accent">
      <a:dk1>
        <a:srgbClr val="505050"/>
      </a:dk1>
      <a:lt1>
        <a:srgbClr val="FFFFFF"/>
      </a:lt1>
      <a:dk2>
        <a:srgbClr val="002050"/>
      </a:dk2>
      <a:lt2>
        <a:srgbClr val="CDF4FF"/>
      </a:lt2>
      <a:accent1>
        <a:srgbClr val="D83B01"/>
      </a:accent1>
      <a:accent2>
        <a:srgbClr val="0078D7"/>
      </a:accent2>
      <a:accent3>
        <a:srgbClr val="107C10"/>
      </a:accent3>
      <a:accent4>
        <a:srgbClr val="5C2D91"/>
      </a:accent4>
      <a:accent5>
        <a:srgbClr val="B4009E"/>
      </a:accent5>
      <a:accent6>
        <a:srgbClr val="008272"/>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BLUE_2016_1.potx" id="{32CF034D-37A2-4D5E-BC9F-414114778C0E}" vid="{C5884F92-0372-40FE-A41F-52E1C148CAA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Brand_template_16-9_Edu_DARK_BLUE_2016_1</Template>
  <TotalTime>1696</TotalTime>
  <Words>1429</Words>
  <Application>Microsoft Office PowerPoint</Application>
  <PresentationFormat>Custom</PresentationFormat>
  <Paragraphs>444</Paragraphs>
  <Slides>28</Slides>
  <Notes>15</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Consolas</vt:lpstr>
      <vt:lpstr>Segoe UI</vt:lpstr>
      <vt:lpstr>Segoe UI Light</vt:lpstr>
      <vt:lpstr>Wingdings</vt:lpstr>
      <vt:lpstr>WHITE TEMPLATE</vt:lpstr>
      <vt:lpstr>COLOR TEMPLATE</vt:lpstr>
      <vt:lpstr>AuthN and AuthZ patterns</vt:lpstr>
      <vt:lpstr>Agenda</vt:lpstr>
      <vt:lpstr>Identity and Security Basics</vt:lpstr>
      <vt:lpstr>Protocol Soup</vt:lpstr>
      <vt:lpstr>Authentication Session/Re-authentication</vt:lpstr>
      <vt:lpstr>Identity Components Used for AuthN &amp; AuthZ</vt:lpstr>
      <vt:lpstr>AuthN Patterns</vt:lpstr>
      <vt:lpstr>AuthZ Patterns</vt:lpstr>
      <vt:lpstr>Azure AD/O365 AuthN + AuthZ Worksheet</vt:lpstr>
      <vt:lpstr>Specific Sign In-Local Account</vt:lpstr>
      <vt:lpstr>Demo: Local Sign In and Personal Data Access</vt:lpstr>
      <vt:lpstr>Anonymous (AuthN) + Trusted Subsystem (AuthZ)</vt:lpstr>
      <vt:lpstr>Demo: Single Tenant Anonymous + Trusted Subsystem</vt:lpstr>
      <vt:lpstr>Federated (AuthN) + Shadow Account (AuthZ)</vt:lpstr>
      <vt:lpstr>Demo: Shadow/Linked Account</vt:lpstr>
      <vt:lpstr>Application (AuthN) + Application (AuthZ)</vt:lpstr>
      <vt:lpstr>Demo: Get data from O365 APIs</vt:lpstr>
      <vt:lpstr>Specific Sign In + Impersonation/Trusted Subsystem</vt:lpstr>
      <vt:lpstr>Demo: Impersonate User</vt:lpstr>
      <vt:lpstr>Guidance on Scenarios</vt:lpstr>
      <vt:lpstr>Using Graph Data for AuthZ</vt:lpstr>
      <vt:lpstr>Permission Scopes</vt:lpstr>
      <vt:lpstr>Consent Flow</vt:lpstr>
      <vt:lpstr>When Planning Identities and Auth*</vt:lpstr>
      <vt:lpstr>Identity Core Design Questions to ask</vt:lpstr>
      <vt:lpstr>Microsoft Account VS Organizational Account</vt:lpstr>
      <vt:lpstr>Questions?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Israel Vega Jr.</dc:creator>
  <cp:keywords/>
  <dc:description>Template: Maryfj_x000d_
Formatting: _x000d_
Audience Type:</dc:description>
  <cp:lastModifiedBy>Israel Vega Jr.</cp:lastModifiedBy>
  <cp:revision>27</cp:revision>
  <dcterms:created xsi:type="dcterms:W3CDTF">2017-05-19T04:39:59Z</dcterms:created>
  <dcterms:modified xsi:type="dcterms:W3CDTF">2017-06-04T05:04:15Z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