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21"/>
  </p:notesMasterIdLst>
  <p:handoutMasterIdLst>
    <p:handoutMasterId r:id="rId22"/>
  </p:handoutMasterIdLst>
  <p:sldIdLst>
    <p:sldId id="1309" r:id="rId6"/>
    <p:sldId id="1342" r:id="rId7"/>
    <p:sldId id="1343" r:id="rId8"/>
    <p:sldId id="1344" r:id="rId9"/>
    <p:sldId id="1345" r:id="rId10"/>
    <p:sldId id="1346" r:id="rId11"/>
    <p:sldId id="1347" r:id="rId12"/>
    <p:sldId id="1351" r:id="rId13"/>
    <p:sldId id="1348" r:id="rId14"/>
    <p:sldId id="1349" r:id="rId15"/>
    <p:sldId id="1350" r:id="rId16"/>
    <p:sldId id="1352" r:id="rId17"/>
    <p:sldId id="1353" r:id="rId18"/>
    <p:sldId id="1323" r:id="rId19"/>
    <p:sldId id="1341"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0C8682EF-709C-4DD2-B11B-19E2D910C2A9}">
          <p14:sldIdLst>
            <p14:sldId id="1309"/>
          </p14:sldIdLst>
        </p14:section>
        <p14:section name="White Template" id="{5B0B8DFF-57E5-4D4B-BA72-542DF84B8E2F}">
          <p14:sldIdLst>
            <p14:sldId id="1342"/>
            <p14:sldId id="1343"/>
            <p14:sldId id="1344"/>
            <p14:sldId id="1345"/>
            <p14:sldId id="1346"/>
            <p14:sldId id="1347"/>
            <p14:sldId id="1351"/>
            <p14:sldId id="1348"/>
            <p14:sldId id="1349"/>
            <p14:sldId id="1350"/>
            <p14:sldId id="1352"/>
            <p14:sldId id="1353"/>
          </p14:sldIdLst>
        </p14:section>
        <p14:section name="Color Template" id="{A073DAE3-B461-442F-A3D3-6642BD875E45}">
          <p14:sldIdLst>
            <p14:sldId id="1323"/>
            <p14:sldId id="134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676"/>
    <a:srgbClr val="FFFFFF"/>
    <a:srgbClr val="002050"/>
    <a:srgbClr val="0078D7"/>
    <a:srgbClr val="00188F"/>
    <a:srgbClr val="107C10"/>
    <a:srgbClr val="008272"/>
    <a:srgbClr val="B4009E"/>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465" autoAdjust="0"/>
  </p:normalViewPr>
  <p:slideViewPr>
    <p:cSldViewPr>
      <p:cViewPr varScale="1">
        <p:scale>
          <a:sx n="64" d="100"/>
          <a:sy n="64" d="100"/>
        </p:scale>
        <p:origin x="48" y="3582"/>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76" d="100"/>
          <a:sy n="76" d="100"/>
        </p:scale>
        <p:origin x="40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6A1327-0AC3-41A2-84AC-3AFF5758661B}" type="datetime8">
              <a:rPr lang="en-US" smtClean="0">
                <a:latin typeface="Segoe UI" pitchFamily="34" charset="0"/>
              </a:rPr>
              <a:t>6/4/2017 1:16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A9E72A3-73C3-4EC0-976B-555052BC0BC2}" type="datetime8">
              <a:rPr lang="en-US" smtClean="0"/>
              <a:t>6/4/2017 1:15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support.office.com/en-us/article/CSV-files-for-School-Data-Sync-9f3c3c2b-7364-4f6e-a959-e8538feead70?ui=en-US&amp;rs=en-US&amp;ad=US#BK_Optional_Student" TargetMode="External"/><Relationship Id="rId3" Type="http://schemas.openxmlformats.org/officeDocument/2006/relationships/hyperlink" Target="https://support.office.com/en-us/article/CSV-files-for-School-Data-Sync-9f3c3c2b-7364-4f6e-a959-e8538feead70?ui=en-US&amp;rs=en-US&amp;ad=US#BK_School" TargetMode="External"/><Relationship Id="rId7" Type="http://schemas.openxmlformats.org/officeDocument/2006/relationships/hyperlink" Target="https://support.office.com/en-us/article/CSV-files-for-School-Data-Sync-9f3c3c2b-7364-4f6e-a959-e8538feead70?ui=en-US&amp;rs=en-US&amp;ad=US#BK_Student" TargetMode="External"/><Relationship Id="rId12" Type="http://schemas.openxmlformats.org/officeDocument/2006/relationships/hyperlink" Target="https://support.office.com/en-us/article/CSV-files-for-School-Data-Sync-9f3c3c2b-7364-4f6e-a959-e8538feead70?ui=en-US&amp;rs=en-US&amp;ad=US#BK_Roster"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support.office.com/en-us/article/CSV-files-for-School-Data-Sync-9f3c3c2b-7364-4f6e-a959-e8538feead70?ui=en-US&amp;rs=en-US&amp;ad=US#BK_section_optional" TargetMode="External"/><Relationship Id="rId11" Type="http://schemas.openxmlformats.org/officeDocument/2006/relationships/hyperlink" Target="https://support.office.com/en-us/article/CSV-files-for-School-Data-Sync-9f3c3c2b-7364-4f6e-a959-e8538feead70?ui=en-US&amp;rs=en-US&amp;ad=US#BK_Enrollment" TargetMode="External"/><Relationship Id="rId5" Type="http://schemas.openxmlformats.org/officeDocument/2006/relationships/hyperlink" Target="https://support.office.com/en-us/article/CSV-files-for-School-Data-Sync-9f3c3c2b-7364-4f6e-a959-e8538feead70?ui=en-US&amp;rs=en-US&amp;ad=US#BK_Section" TargetMode="External"/><Relationship Id="rId10" Type="http://schemas.openxmlformats.org/officeDocument/2006/relationships/hyperlink" Target="https://support.office.com/en-us/article/CSV-files-for-School-Data-Sync-9f3c3c2b-7364-4f6e-a959-e8538feead70?ui=en-US&amp;rs=en-US&amp;ad=US#BK_optional_Teacher" TargetMode="External"/><Relationship Id="rId4" Type="http://schemas.openxmlformats.org/officeDocument/2006/relationships/hyperlink" Target="https://support.office.com/en-us/article/CSV-files-for-School-Data-Sync-9f3c3c2b-7364-4f6e-a959-e8538feead70?ui=en-US&amp;rs=en-US&amp;ad=US#BK_School_optional" TargetMode="External"/><Relationship Id="rId9" Type="http://schemas.openxmlformats.org/officeDocument/2006/relationships/hyperlink" Target="https://support.office.com/en-us/article/CSV-files-for-School-Data-Sync-9f3c3c2b-7364-4f6e-a959-e8538feead70?ui=en-US&amp;rs=en-US&amp;ad=US#BK_Teache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06EF3E9-8989-41CF-8301-C50DFCD1A107}" type="datetime8">
              <a:rPr lang="en-US" smtClean="0"/>
              <a:t>6/4/2017 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School Data Sync is just</a:t>
            </a:r>
            <a:r>
              <a:rPr lang="en-US" baseline="0" dirty="0"/>
              <a:t> part of Office 365 Education.  Your school or district will need to make sure you are licensed for Office 365 education as well as </a:t>
            </a:r>
            <a:r>
              <a:rPr lang="en-US" baseline="0" dirty="0" err="1"/>
              <a:t>sharpeoint</a:t>
            </a:r>
            <a:r>
              <a:rPr lang="en-US" baseline="0" dirty="0"/>
              <a:t> online and Exchange online.</a:t>
            </a:r>
          </a:p>
          <a:p>
            <a:pPr defTabSz="931774">
              <a:defRPr/>
            </a:pPr>
            <a:endParaRPr lang="en-US" baseline="0" dirty="0"/>
          </a:p>
          <a:p>
            <a:pPr defTabSz="931774">
              <a:defRPr/>
            </a:pPr>
            <a:r>
              <a:rPr lang="en-US" baseline="0" dirty="0"/>
              <a:t>You can sign up for the School Data Sync preview at http://aka.ms/sdsconfirmation.  Note that School Data Sync is not available in all countries yet.</a:t>
            </a:r>
          </a:p>
          <a:p>
            <a:pPr defTabSz="931774">
              <a:defRPr/>
            </a:pPr>
            <a:endParaRPr lang="en-US" baseline="0" dirty="0"/>
          </a:p>
          <a:p>
            <a:pPr defTabSz="931774">
              <a:defRPr/>
            </a:pPr>
            <a:r>
              <a:rPr lang="en-US" baseline="0" dirty="0"/>
              <a:t>Microsoft is working with many of the most common SIS providers and app vendors.  A list of Office 365 compatible apps can be found on the office store at http://store.office.com.  However, some apps may work with SDS without our knowledge, or others may not have been added to the list yet, so please check with your SIS vendor and the vendors of the apps you use in your school to see if they are compatible if you do not see them on our list.</a:t>
            </a:r>
          </a:p>
          <a:p>
            <a:pPr defTabSz="931774">
              <a:defRPr/>
            </a:pPr>
            <a:endParaRPr lang="en-US" baseline="0" dirty="0"/>
          </a:p>
          <a:p>
            <a:pPr defTabSz="931774">
              <a:defRPr/>
            </a:pPr>
            <a:r>
              <a:rPr lang="en-US" baseline="0" dirty="0"/>
              <a:t>For more information and other important links, please visit http://sds.Microsoft.com</a:t>
            </a:r>
          </a:p>
          <a:p>
            <a:pPr defTabSz="931774">
              <a:defRPr/>
            </a:pPr>
            <a:endParaRPr lang="en-US" baseline="0" dirty="0"/>
          </a:p>
          <a:p>
            <a:pPr defTabSz="931774">
              <a:defRPr/>
            </a:pPr>
            <a:endParaRPr lang="en-US" baseline="0" dirty="0"/>
          </a:p>
          <a:p>
            <a:pPr defTabSz="931774">
              <a:defRPr/>
            </a:pPr>
            <a:endParaRPr lang="en-US" dirty="0"/>
          </a:p>
          <a:p>
            <a:pPr defTabSz="931774">
              <a:defRPr/>
            </a:pPr>
            <a:endParaRPr lang="en-US" dirty="0"/>
          </a:p>
          <a:p>
            <a:pPr defTabSz="931774">
              <a:defRPr/>
            </a:pPr>
            <a:endParaRPr lang="en-US" dirty="0"/>
          </a:p>
          <a:p>
            <a:pPr defTabSz="931774">
              <a:defRPr/>
            </a:pPr>
            <a:endParaRPr lang="en-US" dirty="0"/>
          </a:p>
          <a:p>
            <a:endParaRPr lang="en-US" dirty="0"/>
          </a:p>
        </p:txBody>
      </p:sp>
      <p:sp>
        <p:nvSpPr>
          <p:cNvPr id="4" name="Date Placeholder 3"/>
          <p:cNvSpPr>
            <a:spLocks noGrp="1"/>
          </p:cNvSpPr>
          <p:nvPr>
            <p:ph type="dt" idx="10"/>
          </p:nvPr>
        </p:nvSpPr>
        <p:spPr/>
        <p:txBody>
          <a:bodyPr/>
          <a:lstStyle/>
          <a:p>
            <a:fld id="{1BE972D3-2822-49F5-BB7A-261189D8ACD5}" type="datetime1">
              <a:rPr lang="en-US" smtClean="0">
                <a:solidFill>
                  <a:prstClr val="black"/>
                </a:solidFill>
              </a:rPr>
              <a:pPr/>
              <a:t>6/4/2017</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40666" defTabSz="949165"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40666" defTabSz="949165"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5282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9D4D20F-D2F3-4A37-A728-453B5251BCF9}" type="datetime8">
              <a:rPr lang="en-US" smtClean="0"/>
              <a:t>6/4/2017 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656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A6658603-66F5-4A92-AAFB-6567410CF179}" type="datetime8">
              <a:rPr lang="en-US" smtClean="0">
                <a:solidFill>
                  <a:prstClr val="black"/>
                </a:solidFill>
              </a:rPr>
              <a:t>6/4/2017 1:15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15</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School Data Sync, which will be included in Office 365 Education, will mirror user profiles and class rosters</a:t>
            </a:r>
            <a:r>
              <a:rPr lang="en-US" baseline="0" dirty="0"/>
              <a:t> </a:t>
            </a:r>
            <a:r>
              <a:rPr lang="en-US" dirty="0"/>
              <a:t>from a Student Information System into Office 365.  It models classrooms within Office</a:t>
            </a:r>
            <a:r>
              <a:rPr lang="en-US" baseline="0" dirty="0"/>
              <a:t> 365 as Groups and Group sites, </a:t>
            </a:r>
            <a:r>
              <a:rPr lang="en-US" dirty="0"/>
              <a:t>so teachers can easily manage classes and class materials.  Our objective is to: </a:t>
            </a:r>
          </a:p>
          <a:p>
            <a:pPr marL="171450" indent="-171450" defTabSz="931774">
              <a:buFont typeface="Arial" panose="020B0604020202020204" pitchFamily="34" charset="0"/>
              <a:buChar char="•"/>
              <a:defRPr/>
            </a:pPr>
            <a:r>
              <a:rPr lang="en-US" dirty="0"/>
              <a:t>help teachers save time by automatically</a:t>
            </a:r>
            <a:r>
              <a:rPr lang="en-US" baseline="0" dirty="0"/>
              <a:t> creating groups and enabling single sign on to apps in the classroom</a:t>
            </a:r>
          </a:p>
          <a:p>
            <a:pPr marL="171450" indent="-171450" defTabSz="931774">
              <a:buFont typeface="Arial" panose="020B0604020202020204" pitchFamily="34" charset="0"/>
              <a:buChar char="•"/>
              <a:defRPr/>
            </a:pPr>
            <a:r>
              <a:rPr lang="en-US" dirty="0"/>
              <a:t>help schools and districts save money by working with existing technology investments to </a:t>
            </a:r>
            <a:r>
              <a:rPr lang="en-US" baseline="0" dirty="0"/>
              <a:t>reduce the time IT admins spend managing groups, troubleshooting, and auditing security</a:t>
            </a:r>
          </a:p>
          <a:p>
            <a:pPr marL="171450" indent="-171450" defTabSz="931774">
              <a:buFont typeface="Arial" panose="020B0604020202020204" pitchFamily="34" charset="0"/>
              <a:buChar char="•"/>
              <a:defRPr/>
            </a:pPr>
            <a:r>
              <a:rPr lang="en-US" baseline="0" dirty="0"/>
              <a:t>help ISVs by providing a single, free, platform and API to connect their applications to SIS data</a:t>
            </a:r>
          </a:p>
          <a:p>
            <a:pPr marL="171450" indent="-171450" defTabSz="931774">
              <a:buFont typeface="Arial" panose="020B0604020202020204" pitchFamily="34" charset="0"/>
              <a:buChar char="•"/>
              <a:defRPr/>
            </a:pPr>
            <a:r>
              <a:rPr lang="en-US" baseline="0" dirty="0"/>
              <a:t>help SIS providers by providing a single, free, platform API to connect to LMS and other classroom apps</a:t>
            </a:r>
          </a:p>
          <a:p>
            <a:pPr marL="171450" indent="-171450" defTabSz="931774">
              <a:buFont typeface="Arial" panose="020B0604020202020204" pitchFamily="34" charset="0"/>
              <a:buChar char="•"/>
              <a:defRPr/>
            </a:pPr>
            <a:r>
              <a:rPr lang="en-US" baseline="0" dirty="0"/>
              <a:t>Help increase school and student security and privacy by creating a single, secure source for identity and central control over which data gets shared and where.</a:t>
            </a:r>
            <a:endParaRPr lang="en-US" dirty="0"/>
          </a:p>
          <a:p>
            <a:r>
              <a:rPr lang="en-US" dirty="0"/>
              <a:t>------</a:t>
            </a:r>
          </a:p>
          <a:p>
            <a:r>
              <a:rPr lang="en-US" dirty="0"/>
              <a:t>We designed School Data Sync to help the entire education partner ecosystem.  </a:t>
            </a:r>
          </a:p>
          <a:p>
            <a:r>
              <a:rPr lang="en-US" dirty="0"/>
              <a:t>SIS Vendors</a:t>
            </a:r>
          </a:p>
          <a:p>
            <a:pPr marL="171450" indent="-171450">
              <a:buFont typeface="Arial" panose="020B0604020202020204" pitchFamily="34" charset="0"/>
              <a:buChar char="•"/>
            </a:pPr>
            <a:r>
              <a:rPr lang="en-US" dirty="0"/>
              <a:t>SIS vendors will be able to support more apps with integration through a single API, allowing them to more efficiently provide access to classroom data. </a:t>
            </a:r>
          </a:p>
          <a:p>
            <a:endParaRPr lang="en-US" dirty="0"/>
          </a:p>
          <a:p>
            <a:r>
              <a:rPr lang="en-US" dirty="0"/>
              <a:t>ISV’s</a:t>
            </a:r>
          </a:p>
          <a:p>
            <a:pPr marL="171450" indent="-171450">
              <a:buFont typeface="Arial" panose="020B0604020202020204" pitchFamily="34" charset="0"/>
              <a:buChar char="•"/>
            </a:pPr>
            <a:r>
              <a:rPr lang="en-US" dirty="0"/>
              <a:t>Third party applications will be able to use an encrypted connection to access the student data to personalize learning experiences, all at no charge via cloud APIs, and let students enjoy the benefits of sign-on with Office 365.  </a:t>
            </a:r>
          </a:p>
          <a:p>
            <a:pPr marL="171450" indent="-171450">
              <a:buFont typeface="Arial" panose="020B0604020202020204" pitchFamily="34" charset="0"/>
              <a:buChar char="•"/>
            </a:pPr>
            <a:r>
              <a:rPr lang="en-US" dirty="0"/>
              <a:t>With School Data Sync, ISVs will be able to  deliver SIS independent applications, speeding time to market while reducing support and infrastructure costs.  </a:t>
            </a:r>
          </a:p>
          <a:p>
            <a:endParaRPr lang="en-US" dirty="0"/>
          </a:p>
          <a:p>
            <a:r>
              <a:rPr lang="en-US" dirty="0"/>
              <a:t>Security &amp; Privacy</a:t>
            </a:r>
          </a:p>
          <a:p>
            <a:pPr marL="171450" indent="-171450">
              <a:buFont typeface="Arial" panose="020B0604020202020204" pitchFamily="34" charset="0"/>
              <a:buChar char="•"/>
            </a:pPr>
            <a:r>
              <a:rPr lang="en-US" dirty="0"/>
              <a:t>Because security and privacy are so important, School Data Sync will let the district determine which apps can access</a:t>
            </a:r>
            <a:r>
              <a:rPr lang="en-US" baseline="0" dirty="0"/>
              <a:t> school and</a:t>
            </a:r>
            <a:r>
              <a:rPr lang="en-US" dirty="0"/>
              <a:t> student data</a:t>
            </a:r>
            <a:r>
              <a:rPr lang="en-US" baseline="0" dirty="0"/>
              <a:t> and which data gets shared</a:t>
            </a:r>
            <a:r>
              <a:rPr lang="en-US" dirty="0"/>
              <a:t> so they can remain in compliance with their policies.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dirty="0"/>
              <a:t> </a:t>
            </a:r>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E972D3-2822-49F5-BB7A-261189D8ACD5}"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6/4/2017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Office</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ooter Placeholder 6"/>
          <p:cNvSpPr>
            <a:spLocks noGrp="1"/>
          </p:cNvSpPr>
          <p:nvPr>
            <p:ph type="ftr" sz="quarter" idx="13"/>
          </p:nvPr>
        </p:nvSpPr>
        <p:spPr/>
        <p:txBody>
          <a:bodyPr/>
          <a:lstStyle/>
          <a:p>
            <a:pPr marL="240666" marR="0" lvl="0" indent="0" algn="l" defTabSz="949165"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40666" marR="0" lvl="0" indent="0" algn="l" defTabSz="949165"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58230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aseline="0" dirty="0"/>
              <a:t>Getting roster data from your SIS into Office 365 and other cloud classroom apps today presents a number of challenges.</a:t>
            </a:r>
          </a:p>
          <a:p>
            <a:pPr marL="171450" indent="-171450" defTabSz="931774">
              <a:buFont typeface="Arial" panose="020B0604020202020204" pitchFamily="34" charset="0"/>
              <a:buChar char="•"/>
              <a:defRPr/>
            </a:pPr>
            <a:r>
              <a:rPr lang="en-US" baseline="0" dirty="0"/>
              <a:t>Multiple Logins takes away instruction time, can increase helpdesk calls, and create security vulnerabilities</a:t>
            </a:r>
          </a:p>
          <a:p>
            <a:pPr marL="171450" indent="-171450" defTabSz="931774">
              <a:buFont typeface="Arial" panose="020B0604020202020204" pitchFamily="34" charset="0"/>
              <a:buChar char="•"/>
              <a:defRPr/>
            </a:pPr>
            <a:r>
              <a:rPr lang="en-US" baseline="0" dirty="0"/>
              <a:t>Multiple APIs means writing, testing, and supporting multiple connections to SISs, costing time and money</a:t>
            </a:r>
          </a:p>
          <a:p>
            <a:pPr marL="171450" indent="-171450" defTabSz="931774">
              <a:buFont typeface="Arial" panose="020B0604020202020204" pitchFamily="34" charset="0"/>
              <a:buChar char="•"/>
              <a:defRPr/>
            </a:pPr>
            <a:r>
              <a:rPr lang="en-US" baseline="0" dirty="0"/>
              <a:t>Keeping student and teacher data secure and private becomes more challenging when so many apps and users need access to the information</a:t>
            </a:r>
          </a:p>
          <a:p>
            <a:pPr defTabSz="931774">
              <a:defRPr/>
            </a:pPr>
            <a:r>
              <a:rPr lang="en-US" dirty="0"/>
              <a:t>(click</a:t>
            </a:r>
            <a:r>
              <a:rPr lang="en-US" baseline="0" dirty="0"/>
              <a:t> to build)</a:t>
            </a:r>
            <a:endParaRPr lang="en-US" dirty="0"/>
          </a:p>
          <a:p>
            <a:pPr defTabSz="931774">
              <a:defRPr/>
            </a:pPr>
            <a:r>
              <a:rPr lang="en-US" dirty="0"/>
              <a:t>School Data Sync</a:t>
            </a:r>
            <a:r>
              <a:rPr lang="en-US" baseline="0" dirty="0"/>
              <a:t> with Azure Active Directory and Office 365 helps improve the apps and solutions you already use, without requiring new investments, by:</a:t>
            </a:r>
          </a:p>
          <a:p>
            <a:pPr marL="171450" indent="-171450" defTabSz="931774">
              <a:buFont typeface="Arial" panose="020B0604020202020204" pitchFamily="34" charset="0"/>
              <a:buChar char="•"/>
              <a:defRPr/>
            </a:pPr>
            <a:r>
              <a:rPr lang="en-US" baseline="0" dirty="0"/>
              <a:t>Providing a single, no cost API to </a:t>
            </a:r>
            <a:r>
              <a:rPr lang="en-US" sz="900" kern="1200" dirty="0">
                <a:solidFill>
                  <a:schemeClr val="tx1"/>
                </a:solidFill>
                <a:effectLst/>
                <a:latin typeface="Segoe UI Light" pitchFamily="34" charset="0"/>
                <a:ea typeface="+mn-ea"/>
                <a:cs typeface="+mn-cs"/>
              </a:rPr>
              <a:t>give applications access to data from SIS providers and platforms a</a:t>
            </a:r>
          </a:p>
          <a:p>
            <a:pPr marL="171450" indent="-171450" defTabSz="931774">
              <a:buFont typeface="Arial" panose="020B0604020202020204" pitchFamily="34" charset="0"/>
              <a:buChar char="•"/>
              <a:defRPr/>
            </a:pPr>
            <a:r>
              <a:rPr lang="en-US" sz="900" kern="1200" dirty="0">
                <a:solidFill>
                  <a:schemeClr val="tx1"/>
                </a:solidFill>
                <a:effectLst/>
                <a:latin typeface="Segoe UI Light" pitchFamily="34" charset="0"/>
                <a:ea typeface="+mn-ea"/>
                <a:cs typeface="+mn-cs"/>
              </a:rPr>
              <a:t>Improve the classroom experience of your applications by enabling single sign on and access to other information in the Office graph such as calendar, contacts, etc.</a:t>
            </a:r>
          </a:p>
          <a:p>
            <a:pPr marL="171450" indent="-171450" defTabSz="931774">
              <a:buFont typeface="Arial" panose="020B0604020202020204" pitchFamily="34" charset="0"/>
              <a:buChar char="•"/>
              <a:defRPr/>
            </a:pPr>
            <a:r>
              <a:rPr lang="en-US" sz="900" kern="1200" dirty="0">
                <a:solidFill>
                  <a:schemeClr val="tx1"/>
                </a:solidFill>
                <a:effectLst/>
                <a:latin typeface="Segoe UI Light" pitchFamily="34" charset="0"/>
                <a:ea typeface="+mn-ea"/>
                <a:cs typeface="+mn-cs"/>
              </a:rPr>
              <a:t>Easier roster creation and integration by</a:t>
            </a:r>
            <a:r>
              <a:rPr lang="en-US" sz="900" kern="1200" baseline="0" dirty="0">
                <a:solidFill>
                  <a:schemeClr val="tx1"/>
                </a:solidFill>
                <a:effectLst/>
                <a:latin typeface="Segoe UI Light" pitchFamily="34" charset="0"/>
                <a:ea typeface="+mn-ea"/>
                <a:cs typeface="+mn-cs"/>
              </a:rPr>
              <a:t> c</a:t>
            </a:r>
            <a:r>
              <a:rPr lang="en-US" sz="900" kern="1200" dirty="0">
                <a:solidFill>
                  <a:schemeClr val="tx1"/>
                </a:solidFill>
                <a:effectLst/>
                <a:latin typeface="Segoe UI Light" pitchFamily="34" charset="0"/>
                <a:ea typeface="+mn-ea"/>
                <a:cs typeface="+mn-cs"/>
              </a:rPr>
              <a:t>reating relationships between Office</a:t>
            </a:r>
            <a:r>
              <a:rPr lang="en-US" sz="900" kern="1200" baseline="0" dirty="0">
                <a:solidFill>
                  <a:schemeClr val="tx1"/>
                </a:solidFill>
                <a:effectLst/>
                <a:latin typeface="Segoe UI Light" pitchFamily="34" charset="0"/>
                <a:ea typeface="+mn-ea"/>
                <a:cs typeface="+mn-cs"/>
              </a:rPr>
              <a:t> 365 groups, or Classes, and Azure Active Directory entities such as teachers, students, and schools</a:t>
            </a:r>
            <a:endParaRPr lang="en-US" sz="900" kern="1200" dirty="0">
              <a:solidFill>
                <a:schemeClr val="tx1"/>
              </a:solidFill>
              <a:effectLst/>
              <a:latin typeface="Segoe UI Light" pitchFamily="34" charset="0"/>
              <a:ea typeface="+mn-ea"/>
              <a:cs typeface="+mn-cs"/>
            </a:endParaRPr>
          </a:p>
          <a:p>
            <a:pPr marL="171450" marR="0" indent="-171450" algn="l" defTabSz="9317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Helps increase school and student security and privacy by creating a single, secure source for identity and central control over which data gets shared and where.</a:t>
            </a:r>
            <a:endParaRPr lang="en-US" dirty="0"/>
          </a:p>
          <a:p>
            <a:pPr defTabSz="931774">
              <a:defRPr/>
            </a:pPr>
            <a:endParaRPr lang="en-US" sz="900" kern="1200" dirty="0">
              <a:solidFill>
                <a:schemeClr val="tx1"/>
              </a:solidFill>
              <a:effectLst/>
              <a:latin typeface="Segoe UI Light" pitchFamily="34" charset="0"/>
              <a:ea typeface="+mn-ea"/>
              <a:cs typeface="+mn-cs"/>
            </a:endParaRPr>
          </a:p>
          <a:p>
            <a:pPr defTabSz="931774">
              <a:defRPr/>
            </a:pPr>
            <a:r>
              <a:rPr lang="en-US" sz="900" kern="1200" dirty="0">
                <a:solidFill>
                  <a:schemeClr val="tx1"/>
                </a:solidFill>
                <a:effectLst/>
                <a:latin typeface="Segoe UI Light" pitchFamily="34" charset="0"/>
                <a:ea typeface="+mn-ea"/>
                <a:cs typeface="+mn-cs"/>
              </a:rPr>
              <a:t>Schools do not need to</a:t>
            </a:r>
            <a:r>
              <a:rPr lang="en-US" sz="900" kern="1200" baseline="0" dirty="0">
                <a:solidFill>
                  <a:schemeClr val="tx1"/>
                </a:solidFill>
                <a:effectLst/>
                <a:latin typeface="Segoe UI Light" pitchFamily="34" charset="0"/>
                <a:ea typeface="+mn-ea"/>
                <a:cs typeface="+mn-cs"/>
              </a:rPr>
              <a:t> throw out their existing investments and move entirely to the cloud, either,  For schools with on-</a:t>
            </a:r>
            <a:r>
              <a:rPr lang="en-US" sz="900" kern="1200" baseline="0" dirty="0" err="1">
                <a:solidFill>
                  <a:schemeClr val="tx1"/>
                </a:solidFill>
                <a:effectLst/>
                <a:latin typeface="Segoe UI Light" pitchFamily="34" charset="0"/>
                <a:ea typeface="+mn-ea"/>
                <a:cs typeface="+mn-cs"/>
              </a:rPr>
              <a:t>prem</a:t>
            </a:r>
            <a:r>
              <a:rPr lang="en-US" sz="900" kern="1200" baseline="0" dirty="0">
                <a:solidFill>
                  <a:schemeClr val="tx1"/>
                </a:solidFill>
                <a:effectLst/>
                <a:latin typeface="Segoe UI Light" pitchFamily="34" charset="0"/>
                <a:ea typeface="+mn-ea"/>
                <a:cs typeface="+mn-cs"/>
              </a:rPr>
              <a:t> AD or hybrid environments, they can use Azure Active Directory Premium (AADP) </a:t>
            </a:r>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6/4/2017 1:15 AM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512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BASED ON PREVIEW PRODUCT</a:t>
            </a:r>
          </a:p>
          <a:p>
            <a:endParaRPr lang="en-US" dirty="0"/>
          </a:p>
          <a:p>
            <a:r>
              <a:rPr lang="en-US" dirty="0"/>
              <a:t>Your Office 365 tenant must be an Office 365 Education tenant.</a:t>
            </a:r>
          </a:p>
          <a:p>
            <a:r>
              <a:rPr lang="en-US" dirty="0"/>
              <a:t>Synced identities must be licensed for SharePoint Online and Exchange Online. Skype for Business licenses aren't required. Note that OneDrive for Business is provided through the SharePoint Online license. </a:t>
            </a:r>
          </a:p>
          <a:p>
            <a:r>
              <a:rPr lang="en-US" dirty="0"/>
              <a:t>If a student or teacher doesn't have the required licenses in Office 365, School Data Sync will still create their profile, but Class Dashboard will not finish provisioning properly for them for any apps they aren't licensed to use.</a:t>
            </a:r>
          </a:p>
          <a:p>
            <a:r>
              <a:rPr lang="en-US" dirty="0"/>
              <a:t>If you're not deploying or utilizing a tenant with synced identities, you can create new cloud identities for teachers and students, and license them for services through SDS</a:t>
            </a:r>
          </a:p>
          <a:p>
            <a:endParaRPr lang="en-US" dirty="0"/>
          </a:p>
        </p:txBody>
      </p:sp>
      <p:sp>
        <p:nvSpPr>
          <p:cNvPr id="4" name="Slide Number Placeholder 3"/>
          <p:cNvSpPr>
            <a:spLocks noGrp="1"/>
          </p:cNvSpPr>
          <p:nvPr>
            <p:ph type="sldNum" sz="quarter" idx="10"/>
          </p:nvPr>
        </p:nvSpPr>
        <p:spPr/>
        <p:txBody>
          <a:bodyPr/>
          <a:lstStyle/>
          <a:p>
            <a:fld id="{09642613-CD12-40DF-BF40-F7EFA3C3832F}" type="slidenum">
              <a:rPr lang="en-US" smtClean="0"/>
              <a:t>4</a:t>
            </a:fld>
            <a:endParaRPr lang="en-US"/>
          </a:p>
        </p:txBody>
      </p:sp>
    </p:spTree>
    <p:extLst>
      <p:ext uri="{BB962C8B-B14F-4D97-AF65-F5344CB8AC3E}">
        <p14:creationId xmlns:p14="http://schemas.microsoft.com/office/powerpoint/2010/main" val="3987244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BASED ON PREVIEW PRODUCT</a:t>
            </a:r>
          </a:p>
          <a:p>
            <a:endParaRPr lang="en-US" dirty="0"/>
          </a:p>
          <a:p>
            <a:r>
              <a:rPr lang="en-US" dirty="0"/>
              <a:t>You can create the CSV files manually, extract them from the SIS database, or create them with help from the SIS vendor. The CSV content and formatting must be the same, regardless of how you create the files. If you need assistance with the data extraction, check with your SIS provider for support.</a:t>
            </a:r>
          </a:p>
          <a:p>
            <a:r>
              <a:rPr lang="en-US" dirty="0"/>
              <a:t>The six required CSV files are:</a:t>
            </a:r>
          </a:p>
          <a:p>
            <a:r>
              <a:rPr lang="en-US" dirty="0">
                <a:hlinkClick r:id="rId3" tooltip="School.csv"/>
              </a:rPr>
              <a:t>School.csv</a:t>
            </a:r>
            <a:r>
              <a:rPr lang="en-US" dirty="0"/>
              <a:t> – School information.</a:t>
            </a:r>
          </a:p>
          <a:p>
            <a:pPr lvl="1"/>
            <a:r>
              <a:rPr lang="en-US" dirty="0">
                <a:hlinkClick r:id="rId4" tooltip="Optional attributes for School.csv"/>
              </a:rPr>
              <a:t>Optional attributes for School.csv</a:t>
            </a:r>
            <a:r>
              <a:rPr lang="en-US" dirty="0"/>
              <a:t> </a:t>
            </a:r>
          </a:p>
          <a:p>
            <a:r>
              <a:rPr lang="en-US" dirty="0">
                <a:hlinkClick r:id="rId5" tooltip="Section.csv"/>
              </a:rPr>
              <a:t>Section.csv</a:t>
            </a:r>
            <a:r>
              <a:rPr lang="en-US" dirty="0"/>
              <a:t> – Section information.</a:t>
            </a:r>
          </a:p>
          <a:p>
            <a:pPr lvl="1"/>
            <a:r>
              <a:rPr lang="en-US" dirty="0">
                <a:hlinkClick r:id="rId6" tooltip="Optional attributes for Section.csv"/>
              </a:rPr>
              <a:t>Optional attributes for Section.csv</a:t>
            </a:r>
            <a:r>
              <a:rPr lang="en-US" dirty="0"/>
              <a:t> </a:t>
            </a:r>
          </a:p>
          <a:p>
            <a:r>
              <a:rPr lang="en-US" dirty="0">
                <a:hlinkClick r:id="rId7" tooltip="Student.csv"/>
              </a:rPr>
              <a:t>Student.csv</a:t>
            </a:r>
            <a:r>
              <a:rPr lang="en-US" dirty="0"/>
              <a:t> – Student information.</a:t>
            </a:r>
          </a:p>
          <a:p>
            <a:pPr lvl="1"/>
            <a:r>
              <a:rPr lang="en-US" dirty="0">
                <a:hlinkClick r:id="rId8" tooltip="Optional attributes for Student.csv"/>
              </a:rPr>
              <a:t>Optional attributes for Student.csv</a:t>
            </a:r>
            <a:r>
              <a:rPr lang="en-US" dirty="0"/>
              <a:t> </a:t>
            </a:r>
          </a:p>
          <a:p>
            <a:r>
              <a:rPr lang="en-US" dirty="0">
                <a:hlinkClick r:id="rId9" tooltip="Teacher.csv"/>
              </a:rPr>
              <a:t>Teacher.csv</a:t>
            </a:r>
            <a:r>
              <a:rPr lang="en-US" dirty="0"/>
              <a:t> – Teacher information</a:t>
            </a:r>
          </a:p>
          <a:p>
            <a:pPr lvl="1"/>
            <a:r>
              <a:rPr lang="en-US" dirty="0">
                <a:hlinkClick r:id="rId10" tooltip="Optional attributes for Teacher.csv"/>
              </a:rPr>
              <a:t>Optional attributes for Teacher.csv</a:t>
            </a:r>
            <a:r>
              <a:rPr lang="en-US" dirty="0"/>
              <a:t> </a:t>
            </a:r>
          </a:p>
          <a:p>
            <a:r>
              <a:rPr lang="en-US" dirty="0">
                <a:hlinkClick r:id="rId11" tooltip="StudentEnrollment.csv"/>
              </a:rPr>
              <a:t>StudentEnrollment.csv</a:t>
            </a:r>
            <a:r>
              <a:rPr lang="en-US" dirty="0"/>
              <a:t> – Student to Section mapping.</a:t>
            </a:r>
          </a:p>
          <a:p>
            <a:r>
              <a:rPr lang="en-US" dirty="0">
                <a:hlinkClick r:id="rId12" tooltip="TeacherRoster.csv"/>
              </a:rPr>
              <a:t>TeacherRoster.csv</a:t>
            </a:r>
            <a:r>
              <a:rPr lang="en-US" dirty="0"/>
              <a:t> – Teacher to Section mapping</a:t>
            </a:r>
          </a:p>
          <a:p>
            <a:r>
              <a:rPr lang="en-US" b="1" dirty="0"/>
              <a:t>Note:</a:t>
            </a:r>
            <a:r>
              <a:rPr lang="en-US" dirty="0"/>
              <a:t> These CSV files must be named exactly as shown, and all be contained within the same folder or directory on the local machine. No other files should exist in this directory. Also, each attribute name shown below for each CSV file will be configured as a header, within each of the respective CSV files</a:t>
            </a:r>
          </a:p>
          <a:p>
            <a:endParaRPr lang="en-US" dirty="0"/>
          </a:p>
        </p:txBody>
      </p:sp>
      <p:sp>
        <p:nvSpPr>
          <p:cNvPr id="4" name="Slide Number Placeholder 3"/>
          <p:cNvSpPr>
            <a:spLocks noGrp="1"/>
          </p:cNvSpPr>
          <p:nvPr>
            <p:ph type="sldNum" sz="quarter" idx="10"/>
          </p:nvPr>
        </p:nvSpPr>
        <p:spPr/>
        <p:txBody>
          <a:bodyPr/>
          <a:lstStyle/>
          <a:p>
            <a:fld id="{09642613-CD12-40DF-BF40-F7EFA3C3832F}" type="slidenum">
              <a:rPr lang="en-US" smtClean="0"/>
              <a:t>5</a:t>
            </a:fld>
            <a:endParaRPr lang="en-US"/>
          </a:p>
        </p:txBody>
      </p:sp>
    </p:spTree>
    <p:extLst>
      <p:ext uri="{BB962C8B-B14F-4D97-AF65-F5344CB8AC3E}">
        <p14:creationId xmlns:p14="http://schemas.microsoft.com/office/powerpoint/2010/main" val="3550456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BASED ON PREVIEW PRODUCT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Once you create a sync profile and enable sync, School Data Sync will do the following: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indent="-228600">
              <a:buFont typeface="+mj-lt"/>
              <a:buAutoNum type="arabicPeriod"/>
            </a:pPr>
            <a:r>
              <a:rPr lang="en-US" dirty="0"/>
              <a:t>New Profile is created in the SIS portal.</a:t>
            </a:r>
          </a:p>
          <a:p>
            <a:pPr marL="228600" indent="-228600">
              <a:buFont typeface="+mj-lt"/>
              <a:buAutoNum type="arabicPeriod"/>
            </a:pPr>
            <a:r>
              <a:rPr lang="en-US" dirty="0"/>
              <a:t>Initial set of CSV files are uploaded.</a:t>
            </a:r>
          </a:p>
          <a:p>
            <a:pPr marL="228600" indent="-228600">
              <a:buFont typeface="+mj-lt"/>
              <a:buAutoNum type="arabicPeriod"/>
            </a:pPr>
            <a:r>
              <a:rPr lang="en-US" dirty="0"/>
              <a:t>Sync validates and stores these files.</a:t>
            </a:r>
          </a:p>
          <a:p>
            <a:pPr marL="228600" indent="-228600">
              <a:buFont typeface="+mj-lt"/>
              <a:buAutoNum type="arabicPeriod"/>
            </a:pPr>
            <a:r>
              <a:rPr lang="en-US" dirty="0"/>
              <a:t>The data from these files is synchronized with Azure Active Directory.</a:t>
            </a:r>
          </a:p>
          <a:p>
            <a:pPr marL="228600" indent="-228600">
              <a:buFont typeface="+mj-lt"/>
              <a:buAutoNum type="arabicPeriod"/>
            </a:pPr>
            <a:r>
              <a:rPr lang="en-US" dirty="0"/>
              <a:t>Once all data has been synchronized, a copy of the teacherroster.csv and studentenrollment.csv files are saved</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09642613-CD12-40DF-BF40-F7EFA3C3832F}" type="slidenum">
              <a:rPr lang="en-US" smtClean="0"/>
              <a:t>6</a:t>
            </a:fld>
            <a:endParaRPr lang="en-US"/>
          </a:p>
        </p:txBody>
      </p:sp>
    </p:spTree>
    <p:extLst>
      <p:ext uri="{BB962C8B-B14F-4D97-AF65-F5344CB8AC3E}">
        <p14:creationId xmlns:p14="http://schemas.microsoft.com/office/powerpoint/2010/main" val="1518147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BASED ON PREVIEW PRODUCT</a:t>
            </a:r>
          </a:p>
          <a:p>
            <a:r>
              <a:rPr lang="en-US" dirty="0"/>
              <a:t>After your first sync, data within your SIS will inevitably change. The change may be related to a student, teacher, section, or any of the other attributes and objects types configured with School Data Sync. Some changes may occur on a daily basis. In order for changes in the SIS to be reflected in School Data Sync and Class Dashboard, the data needs to be updated through the sync process.</a:t>
            </a:r>
          </a:p>
          <a:p>
            <a:r>
              <a:rPr lang="en-US" b="1" dirty="0"/>
              <a:t>Roster based membership updates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section membership is defined by the roster. Student rosters are defined in the StudentEnrollment.csv, and teacher rosters are defined in the TeacherRoster.csv. Sync will keep the section membership updated based on these roster files. Whenever users are removed from their roster file, Sync will remove the user from the corresponding section (group) and school (administrative unit). Sync calculates the differences by comparing the new roster file with a previous version of the same file. </a:t>
            </a:r>
          </a:p>
          <a:p>
            <a:endParaRPr lang="en-US" dirty="0"/>
          </a:p>
          <a:p>
            <a:pPr marL="228600" indent="-228600">
              <a:buFont typeface="+mj-lt"/>
              <a:buAutoNum type="arabicPeriod"/>
            </a:pPr>
            <a:r>
              <a:rPr lang="en-US" dirty="0"/>
              <a:t>New studentenrollment.csv and </a:t>
            </a:r>
            <a:r>
              <a:rPr lang="en-US" dirty="0" err="1"/>
              <a:t>teacherroster</a:t>
            </a:r>
            <a:r>
              <a:rPr lang="en-US" dirty="0"/>
              <a:t> csv files are uploaded.</a:t>
            </a:r>
          </a:p>
          <a:p>
            <a:pPr marL="228600" indent="-228600">
              <a:buFont typeface="+mj-lt"/>
              <a:buAutoNum type="arabicPeriod"/>
            </a:pPr>
            <a:r>
              <a:rPr lang="en-US" dirty="0"/>
              <a:t>Sync saves the files.</a:t>
            </a:r>
          </a:p>
          <a:p>
            <a:pPr marL="228600" indent="-228600">
              <a:buFont typeface="+mj-lt"/>
              <a:buAutoNum type="arabicPeriod"/>
            </a:pPr>
            <a:r>
              <a:rPr lang="en-US" dirty="0"/>
              <a:t>During the synchronization, the data between the existing set of files (from step #5 of the initial sync) are compared to the new files.</a:t>
            </a:r>
          </a:p>
          <a:p>
            <a:pPr marL="685800" lvl="1" indent="-228600">
              <a:buFont typeface="Arial" panose="020B0604020202020204" pitchFamily="34" charset="0"/>
              <a:buChar char="•"/>
            </a:pPr>
            <a:r>
              <a:rPr lang="en-US" dirty="0"/>
              <a:t>If entries are added in the new set, but absent in the previous set, then these users will be added to the respective section.</a:t>
            </a:r>
          </a:p>
          <a:p>
            <a:pPr marL="685800" lvl="1" indent="-228600">
              <a:buFont typeface="Arial" panose="020B0604020202020204" pitchFamily="34" charset="0"/>
              <a:buChar char="•"/>
            </a:pPr>
            <a:r>
              <a:rPr lang="en-US" dirty="0"/>
              <a:t>If entries are removed in the new set, but present in the old set, then these users will be removed from the section.</a:t>
            </a:r>
          </a:p>
          <a:p>
            <a:pPr marL="228600" indent="-228600">
              <a:buFont typeface="+mj-lt"/>
              <a:buAutoNum type="arabicPeriod"/>
            </a:pPr>
            <a:r>
              <a:rPr lang="en-US" dirty="0"/>
              <a:t>After a successful sync, the new set of files overwrites the earlier files (from step# 5 Initial Sync).</a:t>
            </a:r>
          </a:p>
          <a:p>
            <a:r>
              <a:rPr lang="en-US" b="1" dirty="0"/>
              <a:t>Additional notes</a:t>
            </a:r>
          </a:p>
          <a:p>
            <a:pPr marL="171450" indent="-171450">
              <a:buFont typeface="Arial" panose="020B0604020202020204" pitchFamily="34" charset="0"/>
              <a:buChar char="•"/>
            </a:pPr>
            <a:r>
              <a:rPr lang="en-US" dirty="0"/>
              <a:t>No sections or schools are deleted in this sync flow, only group members and owners are updated.</a:t>
            </a:r>
          </a:p>
          <a:p>
            <a:pPr marL="171450" indent="-171450">
              <a:buFont typeface="Arial" panose="020B0604020202020204" pitchFamily="34" charset="0"/>
              <a:buChar char="•"/>
            </a:pPr>
            <a:r>
              <a:rPr lang="en-US" dirty="0"/>
              <a:t>Providing a complete roster with all current enrollments, on every upload, will ensure an updated roster across all sections.</a:t>
            </a:r>
          </a:p>
          <a:p>
            <a:pPr marL="171450" indent="-171450">
              <a:buFont typeface="Arial" panose="020B0604020202020204" pitchFamily="34" charset="0"/>
              <a:buChar char="•"/>
            </a:pPr>
            <a:r>
              <a:rPr lang="en-US" dirty="0"/>
              <a:t>If a student is deleted in the student.csv , Sync does not delete the Azure Active Directory account for that student.</a:t>
            </a:r>
          </a:p>
          <a:p>
            <a:pPr marL="171450" indent="-171450">
              <a:buFont typeface="Arial" panose="020B0604020202020204" pitchFamily="34" charset="0"/>
              <a:buChar char="•"/>
            </a:pPr>
            <a:r>
              <a:rPr lang="en-US" dirty="0"/>
              <a:t>If a teacher is deleted in the teacher.csv, Sync does not delete the Azure Active Directory account for that teacher.</a:t>
            </a:r>
          </a:p>
          <a:p>
            <a:pPr marL="171450" indent="-171450">
              <a:buFont typeface="Arial" panose="020B0604020202020204" pitchFamily="34" charset="0"/>
              <a:buChar char="•"/>
            </a:pPr>
            <a:r>
              <a:rPr lang="en-US" dirty="0"/>
              <a:t>If classes are deleted in the section.csv, Sync does not delete the Unified Group in Azure Active Directory.</a:t>
            </a:r>
          </a:p>
          <a:p>
            <a:pPr marL="171450" indent="-171450">
              <a:buFont typeface="Arial" panose="020B0604020202020204" pitchFamily="34" charset="0"/>
              <a:buChar char="•"/>
            </a:pPr>
            <a:r>
              <a:rPr lang="en-US" dirty="0"/>
              <a:t>If a new teacher is added to a class in the teacherroster.csv, that teacher is added as a group owner.</a:t>
            </a:r>
          </a:p>
          <a:p>
            <a:endParaRPr lang="en-US" dirty="0"/>
          </a:p>
        </p:txBody>
      </p:sp>
      <p:sp>
        <p:nvSpPr>
          <p:cNvPr id="4" name="Slide Number Placeholder 3"/>
          <p:cNvSpPr>
            <a:spLocks noGrp="1"/>
          </p:cNvSpPr>
          <p:nvPr>
            <p:ph type="sldNum" sz="quarter" idx="10"/>
          </p:nvPr>
        </p:nvSpPr>
        <p:spPr/>
        <p:txBody>
          <a:bodyPr/>
          <a:lstStyle/>
          <a:p>
            <a:fld id="{09642613-CD12-40DF-BF40-F7EFA3C3832F}" type="slidenum">
              <a:rPr lang="en-US" smtClean="0"/>
              <a:t>7</a:t>
            </a:fld>
            <a:endParaRPr lang="en-US"/>
          </a:p>
        </p:txBody>
      </p:sp>
    </p:spTree>
    <p:extLst>
      <p:ext uri="{BB962C8B-B14F-4D97-AF65-F5344CB8AC3E}">
        <p14:creationId xmlns:p14="http://schemas.microsoft.com/office/powerpoint/2010/main" val="3093104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BASED ON PREVIEW PRODUCT</a:t>
            </a:r>
          </a:p>
          <a:p>
            <a:endParaRPr lang="en-US" dirty="0"/>
          </a:p>
        </p:txBody>
      </p:sp>
      <p:sp>
        <p:nvSpPr>
          <p:cNvPr id="4" name="Slide Number Placeholder 3"/>
          <p:cNvSpPr>
            <a:spLocks noGrp="1"/>
          </p:cNvSpPr>
          <p:nvPr>
            <p:ph type="sldNum" sz="quarter" idx="10"/>
          </p:nvPr>
        </p:nvSpPr>
        <p:spPr/>
        <p:txBody>
          <a:bodyPr/>
          <a:lstStyle/>
          <a:p>
            <a:fld id="{09642613-CD12-40DF-BF40-F7EFA3C3832F}" type="slidenum">
              <a:rPr lang="en-US" smtClean="0"/>
              <a:t>9</a:t>
            </a:fld>
            <a:endParaRPr lang="en-US"/>
          </a:p>
        </p:txBody>
      </p:sp>
    </p:spTree>
    <p:extLst>
      <p:ext uri="{BB962C8B-B14F-4D97-AF65-F5344CB8AC3E}">
        <p14:creationId xmlns:p14="http://schemas.microsoft.com/office/powerpoint/2010/main" val="2160468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So what does all this mean?  </a:t>
            </a:r>
          </a:p>
          <a:p>
            <a:pPr defTabSz="931774">
              <a:defRPr/>
            </a:pPr>
            <a:r>
              <a:rPr lang="en-US" dirty="0"/>
              <a:t>Well, for schools and districts, and especially those</a:t>
            </a:r>
            <a:r>
              <a:rPr lang="en-US" baseline="0" dirty="0"/>
              <a:t> that use Office 365, </a:t>
            </a:r>
            <a:r>
              <a:rPr lang="en-US" dirty="0"/>
              <a:t>Microsoft introducing School Data Sync means</a:t>
            </a:r>
            <a:r>
              <a:rPr lang="en-US" baseline="0" dirty="0"/>
              <a:t> you will save time and money and get enterprise grade performance and reliability in a solution tailored for education.</a:t>
            </a:r>
          </a:p>
          <a:p>
            <a:pPr defTabSz="931774">
              <a:defRPr/>
            </a:pPr>
            <a:endParaRPr lang="en-US" baseline="0" dirty="0"/>
          </a:p>
          <a:p>
            <a:pPr defTabSz="931774">
              <a:defRPr/>
            </a:pPr>
            <a:r>
              <a:rPr lang="en-US" baseline="0" dirty="0"/>
              <a:t>Saves Time</a:t>
            </a:r>
          </a:p>
          <a:p>
            <a:pPr marL="171450" indent="-171450" defTabSz="931774">
              <a:buFont typeface="Arial" panose="020B0604020202020204" pitchFamily="34" charset="0"/>
              <a:buChar char="•"/>
              <a:defRPr/>
            </a:pPr>
            <a:r>
              <a:rPr lang="en-US" baseline="0" dirty="0"/>
              <a:t>Teachers will save time because online classrooms are updated automatically- teachers do not need to do it manually at the beginning of term or when there are changes</a:t>
            </a:r>
          </a:p>
          <a:p>
            <a:pPr marL="171450" indent="-171450" defTabSz="931774">
              <a:buFont typeface="Arial" panose="020B0604020202020204" pitchFamily="34" charset="0"/>
              <a:buChar char="•"/>
              <a:defRPr/>
            </a:pPr>
            <a:r>
              <a:rPr lang="en-US" baseline="0" dirty="0"/>
              <a:t>Admins will save time because rosters are created automatically based on information stored in the Student Information system, so they can use a single source of truth to automatically create rosters for all classes and compatible applications.</a:t>
            </a:r>
          </a:p>
          <a:p>
            <a:pPr marL="171450" indent="-171450" defTabSz="931774">
              <a:buFont typeface="Arial" panose="020B0604020202020204" pitchFamily="34" charset="0"/>
              <a:buChar char="•"/>
              <a:defRPr/>
            </a:pPr>
            <a:r>
              <a:rPr lang="en-US" baseline="0" dirty="0"/>
              <a:t>Even students will save time thanks to single sign on, where they can sign on once and access all their resources.</a:t>
            </a:r>
          </a:p>
          <a:p>
            <a:pPr defTabSz="931774">
              <a:defRPr/>
            </a:pPr>
            <a:endParaRPr lang="en-US" baseline="0" dirty="0"/>
          </a:p>
          <a:p>
            <a:pPr defTabSz="931774">
              <a:defRPr/>
            </a:pPr>
            <a:r>
              <a:rPr lang="en-US" baseline="0" dirty="0"/>
              <a:t>Saves Money</a:t>
            </a:r>
          </a:p>
          <a:p>
            <a:pPr marL="171450" indent="-171450" defTabSz="931774">
              <a:buFont typeface="Arial" panose="020B0604020202020204" pitchFamily="34" charset="0"/>
              <a:buChar char="•"/>
              <a:defRPr/>
            </a:pPr>
            <a:r>
              <a:rPr lang="en-US" baseline="0" dirty="0"/>
              <a:t>Your district will save money because IT admins can spend less time creating rosters and more time on important IT projects.  Helpdesk costs can go down too with fewer password and access issues due to single sign on.  finally, the solution works with what you already have today- no need to buy new devices or software to get the benefits.</a:t>
            </a:r>
          </a:p>
          <a:p>
            <a:pPr defTabSz="931774">
              <a:defRPr/>
            </a:pPr>
            <a:endParaRPr lang="en-US" baseline="0" dirty="0"/>
          </a:p>
          <a:p>
            <a:pPr defTabSz="931774">
              <a:defRPr/>
            </a:pPr>
            <a:r>
              <a:rPr lang="en-US" baseline="0" dirty="0"/>
              <a:t>Enterprise Performance</a:t>
            </a:r>
          </a:p>
          <a:p>
            <a:pPr marL="171450" indent="-171450" defTabSz="931774">
              <a:buFont typeface="Arial" panose="020B0604020202020204" pitchFamily="34" charset="0"/>
              <a:buChar char="•"/>
              <a:defRPr/>
            </a:pPr>
            <a:r>
              <a:rPr lang="en-US" baseline="0" dirty="0"/>
              <a:t>The solution has been tailored for education customers with input from schools, teachers, admins, SIS providers and ISVs in education, but is built on the scalable, reliable, and secure Office 365 and Azure Active Directory platforms from Microsoft.  These services have been proven by hundreds of millions of users around the world.    Having a single connection to SIS data helps reduce privacy risks Your IT will have ultimate control over what gets synchronized and which apps can access the information, </a:t>
            </a:r>
            <a:endParaRPr lang="en-US" dirty="0"/>
          </a:p>
          <a:p>
            <a:pPr defTabSz="931774">
              <a:defRPr/>
            </a:pPr>
            <a:endParaRPr lang="en-US" dirty="0"/>
          </a:p>
          <a:p>
            <a:pPr defTabSz="931774">
              <a:defRPr/>
            </a:pPr>
            <a:endParaRPr lang="en-US" dirty="0"/>
          </a:p>
          <a:p>
            <a:pPr defTabSz="931774">
              <a:defRPr/>
            </a:pPr>
            <a:endParaRPr lang="en-US" dirty="0"/>
          </a:p>
          <a:p>
            <a:endParaRPr lang="en-US" dirty="0"/>
          </a:p>
        </p:txBody>
      </p:sp>
      <p:sp>
        <p:nvSpPr>
          <p:cNvPr id="4" name="Date Placeholder 3"/>
          <p:cNvSpPr>
            <a:spLocks noGrp="1"/>
          </p:cNvSpPr>
          <p:nvPr>
            <p:ph type="dt" idx="10"/>
          </p:nvPr>
        </p:nvSpPr>
        <p:spPr/>
        <p:txBody>
          <a:bodyPr/>
          <a:lstStyle/>
          <a:p>
            <a:fld id="{1BE972D3-2822-49F5-BB7A-261189D8ACD5}" type="datetime1">
              <a:rPr lang="en-US" smtClean="0">
                <a:solidFill>
                  <a:prstClr val="black"/>
                </a:solidFill>
              </a:rPr>
              <a:pPr/>
              <a:t>6/4/2017</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40666" defTabSz="949165"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40666" defTabSz="949165"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26670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2119163"/>
            <a:ext cx="59436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5943600"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5943600"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0" y="6159435"/>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2"/>
            <a:ext cx="11375536" cy="762786"/>
          </a:xfrm>
        </p:spPr>
        <p:txBody>
          <a:bodyPr/>
          <a:lstStyle>
            <a:lvl1pPr>
              <a:defRPr>
                <a:solidFill>
                  <a:srgbClr val="80397B"/>
                </a:solidFill>
              </a:defRPr>
            </a:lvl1pPr>
          </a:lstStyle>
          <a:p>
            <a:r>
              <a:rPr lang="en-US" dirty="0"/>
              <a:t>Click to edit Master title style</a:t>
            </a:r>
          </a:p>
        </p:txBody>
      </p:sp>
      <p:sp>
        <p:nvSpPr>
          <p:cNvPr id="5" name="Text Placeholder 4"/>
          <p:cNvSpPr>
            <a:spLocks noGrp="1"/>
          </p:cNvSpPr>
          <p:nvPr>
            <p:ph type="body" sz="quarter" idx="10"/>
          </p:nvPr>
        </p:nvSpPr>
        <p:spPr>
          <a:xfrm>
            <a:off x="529661"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80"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1332" y="6260164"/>
            <a:ext cx="1799093" cy="661691"/>
          </a:xfrm>
          <a:prstGeom prst="rect">
            <a:avLst/>
          </a:prstGeom>
        </p:spPr>
      </p:pic>
    </p:spTree>
    <p:extLst>
      <p:ext uri="{BB962C8B-B14F-4D97-AF65-F5344CB8AC3E}">
        <p14:creationId xmlns:p14="http://schemas.microsoft.com/office/powerpoint/2010/main" val="396237322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2119163"/>
            <a:ext cx="59436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5943600"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5943600"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15" name="Group 14"/>
          <p:cNvGrpSpPr>
            <a:grpSpLocks noChangeAspect="1"/>
          </p:cNvGrpSpPr>
          <p:nvPr userDrawn="1"/>
        </p:nvGrpSpPr>
        <p:grpSpPr bwMode="gray">
          <a:xfrm>
            <a:off x="457200" y="6159435"/>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image" Target="../media/image1.png"/><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267"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1.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4.png"/><Relationship Id="rId1" Type="http://schemas.openxmlformats.org/officeDocument/2006/relationships/slideLayout" Target="../slideLayouts/slideLayout1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support.office.com/en-us/article/How-to-deploy-School-Data-Sync-by-using-CSV-files-71d5fe4a-aa51-4f35-9b53-348898a390a1?ui=en-US&amp;rs=en-US&amp;ad=US"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download.microsoft.com/download/9/2/8/928EF7C5-4894-4D4C-BF4A-893C22D77C00/Microsoft%20School%20Data%20Sync%20Toolkit.msi"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SSDS and Rostering API</a:t>
            </a:r>
          </a:p>
        </p:txBody>
      </p:sp>
      <p:sp>
        <p:nvSpPr>
          <p:cNvPr id="3" name="Text Placeholder 2"/>
          <p:cNvSpPr>
            <a:spLocks noGrp="1"/>
          </p:cNvSpPr>
          <p:nvPr>
            <p:ph type="body" sz="quarter" idx="14"/>
          </p:nvPr>
        </p:nvSpPr>
        <p:spPr>
          <a:xfrm>
            <a:off x="274638" y="3956050"/>
            <a:ext cx="5943664" cy="1828800"/>
          </a:xfrm>
        </p:spPr>
        <p:txBody>
          <a:bodyPr/>
          <a:lstStyle/>
          <a:p>
            <a:pPr lvl="0"/>
            <a:r>
              <a:rPr lang="en-US" sz="2800" b="1" dirty="0"/>
              <a:t>School Data Sync </a:t>
            </a:r>
          </a:p>
          <a:p>
            <a:pPr lvl="0"/>
            <a:endParaRPr lang="en-US" sz="1600" dirty="0">
              <a:latin typeface="Segoe UI"/>
            </a:endParaRPr>
          </a:p>
          <a:p>
            <a:pPr lvl="0"/>
            <a:r>
              <a:rPr lang="en-US" sz="1800" dirty="0">
                <a:latin typeface="Segoe UI"/>
              </a:rPr>
              <a:t>Questions: brand@microsoft.com</a:t>
            </a: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School Data Sync</a:t>
            </a:r>
          </a:p>
        </p:txBody>
      </p:sp>
      <p:grpSp>
        <p:nvGrpSpPr>
          <p:cNvPr id="41" name="Group 40"/>
          <p:cNvGrpSpPr/>
          <p:nvPr/>
        </p:nvGrpSpPr>
        <p:grpSpPr>
          <a:xfrm>
            <a:off x="188035" y="4778187"/>
            <a:ext cx="12247558" cy="1795404"/>
            <a:chOff x="183500" y="5045177"/>
            <a:chExt cx="12008500" cy="1760360"/>
          </a:xfrm>
        </p:grpSpPr>
        <p:sp>
          <p:nvSpPr>
            <p:cNvPr id="36" name="Rectangle 35"/>
            <p:cNvSpPr/>
            <p:nvPr/>
          </p:nvSpPr>
          <p:spPr bwMode="auto">
            <a:xfrm>
              <a:off x="1333500" y="5093255"/>
              <a:ext cx="10858500" cy="1591056"/>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sp>
          <p:nvSpPr>
            <p:cNvPr id="26" name="Rectangle 25"/>
            <p:cNvSpPr/>
            <p:nvPr/>
          </p:nvSpPr>
          <p:spPr bwMode="auto">
            <a:xfrm>
              <a:off x="2135954" y="5400813"/>
              <a:ext cx="3754604" cy="9759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defTabSz="932290" fontAlgn="base">
                <a:spcBef>
                  <a:spcPct val="0"/>
                </a:spcBef>
                <a:spcAft>
                  <a:spcPct val="0"/>
                </a:spcAft>
              </a:pPr>
              <a:r>
                <a:rPr lang="en-US" dirty="0"/>
                <a:t>Enterprise Performance</a:t>
              </a:r>
            </a:p>
          </p:txBody>
        </p:sp>
        <p:sp>
          <p:nvSpPr>
            <p:cNvPr id="14" name="TextBox 13"/>
            <p:cNvSpPr txBox="1"/>
            <p:nvPr/>
          </p:nvSpPr>
          <p:spPr>
            <a:xfrm>
              <a:off x="5658778" y="5481395"/>
              <a:ext cx="6206178" cy="814777"/>
            </a:xfrm>
            <a:prstGeom prst="rect">
              <a:avLst/>
            </a:prstGeom>
            <a:noFill/>
          </p:spPr>
          <p:txBody>
            <a:bodyPr wrap="square" lIns="0" tIns="0" rIns="0" bIns="0" rtlCol="0">
              <a:spAutoFit/>
            </a:bodyPr>
            <a:lstStyle/>
            <a:p>
              <a:pPr marL="349724" indent="-349724">
                <a:buFont typeface="Arial" panose="020B0604020202020204" pitchFamily="34" charset="0"/>
                <a:buChar char="•"/>
              </a:pPr>
              <a:r>
                <a:rPr lang="en-US" dirty="0">
                  <a:solidFill>
                    <a:schemeClr val="bg1"/>
                  </a:solidFill>
                </a:rPr>
                <a:t>Built on proven Azure and Office 365 Cloud Platform </a:t>
              </a:r>
            </a:p>
            <a:p>
              <a:pPr marL="349724" indent="-349724">
                <a:buFont typeface="Arial" panose="020B0604020202020204" pitchFamily="34" charset="0"/>
                <a:buChar char="•"/>
              </a:pPr>
              <a:r>
                <a:rPr lang="en-US" dirty="0">
                  <a:solidFill>
                    <a:schemeClr val="bg1"/>
                  </a:solidFill>
                </a:rPr>
                <a:t>Designed by education pros for education customers</a:t>
              </a:r>
            </a:p>
            <a:p>
              <a:pPr marL="349724" indent="-349724">
                <a:buFont typeface="Arial" panose="020B0604020202020204" pitchFamily="34" charset="0"/>
                <a:buChar char="•"/>
              </a:pPr>
              <a:r>
                <a:rPr lang="en-US" dirty="0">
                  <a:solidFill>
                    <a:schemeClr val="bg1"/>
                  </a:solidFill>
                </a:rPr>
                <a:t>IT has control over security and privacy</a:t>
              </a:r>
            </a:p>
          </p:txBody>
        </p:sp>
        <p:sp>
          <p:nvSpPr>
            <p:cNvPr id="40" name="Oval 39"/>
            <p:cNvSpPr/>
            <p:nvPr/>
          </p:nvSpPr>
          <p:spPr bwMode="auto">
            <a:xfrm>
              <a:off x="183500" y="5045177"/>
              <a:ext cx="1760360" cy="17603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sp>
          <p:nvSpPr>
            <p:cNvPr id="30" name="Oval 29"/>
            <p:cNvSpPr/>
            <p:nvPr/>
          </p:nvSpPr>
          <p:spPr bwMode="auto">
            <a:xfrm>
              <a:off x="402341" y="5262857"/>
              <a:ext cx="1322679" cy="1322679"/>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grpSp>
      <p:grpSp>
        <p:nvGrpSpPr>
          <p:cNvPr id="24" name="Group 23"/>
          <p:cNvGrpSpPr/>
          <p:nvPr/>
        </p:nvGrpSpPr>
        <p:grpSpPr>
          <a:xfrm>
            <a:off x="188035" y="1363952"/>
            <a:ext cx="12247558" cy="1795404"/>
            <a:chOff x="183500" y="1337330"/>
            <a:chExt cx="12008500" cy="1760360"/>
          </a:xfrm>
        </p:grpSpPr>
        <p:sp>
          <p:nvSpPr>
            <p:cNvPr id="9" name="Rectangle 8"/>
            <p:cNvSpPr/>
            <p:nvPr/>
          </p:nvSpPr>
          <p:spPr bwMode="auto">
            <a:xfrm>
              <a:off x="1333500" y="1408274"/>
              <a:ext cx="10858500" cy="1591056"/>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sp>
          <p:nvSpPr>
            <p:cNvPr id="10" name="Oval 9"/>
            <p:cNvSpPr/>
            <p:nvPr/>
          </p:nvSpPr>
          <p:spPr bwMode="auto">
            <a:xfrm>
              <a:off x="183500" y="1337330"/>
              <a:ext cx="1760360" cy="17603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sp>
          <p:nvSpPr>
            <p:cNvPr id="4" name="Rectangle 3"/>
            <p:cNvSpPr/>
            <p:nvPr/>
          </p:nvSpPr>
          <p:spPr bwMode="auto">
            <a:xfrm>
              <a:off x="2135954" y="1715832"/>
              <a:ext cx="3754604" cy="9759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defTabSz="932290" fontAlgn="base">
                <a:spcBef>
                  <a:spcPct val="0"/>
                </a:spcBef>
                <a:spcAft>
                  <a:spcPct val="0"/>
                </a:spcAft>
              </a:pPr>
              <a:r>
                <a:rPr lang="en-US" dirty="0"/>
                <a:t>Saves Time</a:t>
              </a:r>
            </a:p>
          </p:txBody>
        </p:sp>
        <p:sp>
          <p:nvSpPr>
            <p:cNvPr id="15" name="TextBox 14"/>
            <p:cNvSpPr txBox="1"/>
            <p:nvPr/>
          </p:nvSpPr>
          <p:spPr>
            <a:xfrm>
              <a:off x="5658778" y="1796414"/>
              <a:ext cx="5908269" cy="814777"/>
            </a:xfrm>
            <a:prstGeom prst="rect">
              <a:avLst/>
            </a:prstGeom>
            <a:noFill/>
          </p:spPr>
          <p:txBody>
            <a:bodyPr wrap="square" lIns="0" tIns="0" rIns="0" bIns="0" rtlCol="0">
              <a:spAutoFit/>
            </a:bodyPr>
            <a:lstStyle/>
            <a:p>
              <a:pPr marL="349724" indent="-349724">
                <a:buFont typeface="Arial" panose="020B0604020202020204" pitchFamily="34" charset="0"/>
                <a:buChar char="•"/>
              </a:pPr>
              <a:r>
                <a:rPr lang="en-US" dirty="0">
                  <a:solidFill>
                    <a:schemeClr val="bg1"/>
                  </a:solidFill>
                </a:rPr>
                <a:t>Automatic roster creation with synchronized SIS data</a:t>
              </a:r>
            </a:p>
            <a:p>
              <a:pPr marL="349724" indent="-349724">
                <a:buFont typeface="Arial" panose="020B0604020202020204" pitchFamily="34" charset="0"/>
                <a:buChar char="•"/>
              </a:pPr>
              <a:r>
                <a:rPr lang="en-US" dirty="0">
                  <a:solidFill>
                    <a:schemeClr val="bg1"/>
                  </a:solidFill>
                </a:rPr>
                <a:t>Automatically reflect class membership  updates</a:t>
              </a:r>
            </a:p>
            <a:p>
              <a:pPr marL="349724" indent="-349724">
                <a:buFont typeface="Arial" panose="020B0604020202020204" pitchFamily="34" charset="0"/>
                <a:buChar char="•"/>
              </a:pPr>
              <a:r>
                <a:rPr lang="en-US" dirty="0">
                  <a:solidFill>
                    <a:schemeClr val="bg1"/>
                  </a:solidFill>
                </a:rPr>
                <a:t>Single sign-on reduces login time and troubles</a:t>
              </a:r>
            </a:p>
          </p:txBody>
        </p:sp>
        <p:sp>
          <p:nvSpPr>
            <p:cNvPr id="5" name="Oval 4"/>
            <p:cNvSpPr/>
            <p:nvPr/>
          </p:nvSpPr>
          <p:spPr bwMode="auto">
            <a:xfrm>
              <a:off x="402341" y="1552737"/>
              <a:ext cx="1322679" cy="1322679"/>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grpSp>
      <p:grpSp>
        <p:nvGrpSpPr>
          <p:cNvPr id="25" name="Group 24"/>
          <p:cNvGrpSpPr/>
          <p:nvPr/>
        </p:nvGrpSpPr>
        <p:grpSpPr>
          <a:xfrm>
            <a:off x="188035" y="3005384"/>
            <a:ext cx="12247558" cy="1795404"/>
            <a:chOff x="183500" y="2946723"/>
            <a:chExt cx="12008500" cy="1760360"/>
          </a:xfrm>
        </p:grpSpPr>
        <p:sp>
          <p:nvSpPr>
            <p:cNvPr id="35" name="Rectangle 34"/>
            <p:cNvSpPr/>
            <p:nvPr/>
          </p:nvSpPr>
          <p:spPr bwMode="auto">
            <a:xfrm>
              <a:off x="1333500" y="3070638"/>
              <a:ext cx="10858500" cy="1591056"/>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sp>
          <p:nvSpPr>
            <p:cNvPr id="23" name="Rectangle 22"/>
            <p:cNvSpPr/>
            <p:nvPr/>
          </p:nvSpPr>
          <p:spPr bwMode="auto">
            <a:xfrm>
              <a:off x="2135954" y="3378197"/>
              <a:ext cx="3754604" cy="9759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defTabSz="932290" fontAlgn="base">
                <a:spcBef>
                  <a:spcPct val="0"/>
                </a:spcBef>
                <a:spcAft>
                  <a:spcPct val="0"/>
                </a:spcAft>
              </a:pPr>
              <a:r>
                <a:rPr lang="en-US" dirty="0"/>
                <a:t>Saves Money</a:t>
              </a:r>
            </a:p>
          </p:txBody>
        </p:sp>
        <p:sp>
          <p:nvSpPr>
            <p:cNvPr id="16" name="TextBox 15"/>
            <p:cNvSpPr txBox="1"/>
            <p:nvPr/>
          </p:nvSpPr>
          <p:spPr>
            <a:xfrm>
              <a:off x="5658778" y="3458778"/>
              <a:ext cx="6152898" cy="814777"/>
            </a:xfrm>
            <a:prstGeom prst="rect">
              <a:avLst/>
            </a:prstGeom>
            <a:noFill/>
          </p:spPr>
          <p:txBody>
            <a:bodyPr wrap="square" lIns="0" tIns="0" rIns="0" bIns="0" rtlCol="0">
              <a:spAutoFit/>
            </a:bodyPr>
            <a:lstStyle/>
            <a:p>
              <a:pPr marL="349724" indent="-349724">
                <a:buFont typeface="Arial" panose="020B0604020202020204" pitchFamily="34" charset="0"/>
                <a:buChar char="•"/>
              </a:pPr>
              <a:r>
                <a:rPr lang="en-US" dirty="0">
                  <a:solidFill>
                    <a:schemeClr val="bg1"/>
                  </a:solidFill>
                </a:rPr>
                <a:t>Automates creation of digital classrooms</a:t>
              </a:r>
            </a:p>
            <a:p>
              <a:pPr marL="349724" indent="-349724">
                <a:buFont typeface="Arial" panose="020B0604020202020204" pitchFamily="34" charset="0"/>
                <a:buChar char="•"/>
              </a:pPr>
              <a:r>
                <a:rPr lang="en-US" dirty="0">
                  <a:solidFill>
                    <a:schemeClr val="bg1"/>
                  </a:solidFill>
                </a:rPr>
                <a:t>Reduces teacher and IT burdens</a:t>
              </a:r>
            </a:p>
            <a:p>
              <a:pPr marL="349724" indent="-349724">
                <a:buFont typeface="Arial" panose="020B0604020202020204" pitchFamily="34" charset="0"/>
                <a:buChar char="•"/>
              </a:pPr>
              <a:r>
                <a:rPr lang="en-US" dirty="0">
                  <a:solidFill>
                    <a:schemeClr val="bg1"/>
                  </a:solidFill>
                </a:rPr>
                <a:t>Integrates with your existing investments</a:t>
              </a:r>
            </a:p>
          </p:txBody>
        </p:sp>
        <p:sp>
          <p:nvSpPr>
            <p:cNvPr id="39" name="Oval 38"/>
            <p:cNvSpPr/>
            <p:nvPr/>
          </p:nvSpPr>
          <p:spPr bwMode="auto">
            <a:xfrm>
              <a:off x="183500" y="2946723"/>
              <a:ext cx="1760360" cy="17603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sp>
          <p:nvSpPr>
            <p:cNvPr id="29" name="Oval 28"/>
            <p:cNvSpPr/>
            <p:nvPr/>
          </p:nvSpPr>
          <p:spPr bwMode="auto">
            <a:xfrm>
              <a:off x="402341" y="3160995"/>
              <a:ext cx="1322679" cy="1322679"/>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grpSp>
          <p:nvGrpSpPr>
            <p:cNvPr id="55" name="Group 54"/>
            <p:cNvGrpSpPr/>
            <p:nvPr/>
          </p:nvGrpSpPr>
          <p:grpSpPr>
            <a:xfrm>
              <a:off x="746834" y="3487223"/>
              <a:ext cx="605250" cy="575906"/>
              <a:chOff x="3431105" y="3041378"/>
              <a:chExt cx="413591" cy="393538"/>
            </a:xfrm>
          </p:grpSpPr>
          <p:sp>
            <p:nvSpPr>
              <p:cNvPr id="56" name="Freeform 55"/>
              <p:cNvSpPr>
                <a:spLocks/>
              </p:cNvSpPr>
              <p:nvPr/>
            </p:nvSpPr>
            <p:spPr bwMode="auto">
              <a:xfrm>
                <a:off x="3614088" y="3041378"/>
                <a:ext cx="120317" cy="107785"/>
              </a:xfrm>
              <a:custGeom>
                <a:avLst/>
                <a:gdLst>
                  <a:gd name="T0" fmla="*/ 6 w 44"/>
                  <a:gd name="T1" fmla="*/ 38 h 39"/>
                  <a:gd name="T2" fmla="*/ 0 w 44"/>
                  <a:gd name="T3" fmla="*/ 22 h 39"/>
                  <a:gd name="T4" fmla="*/ 22 w 44"/>
                  <a:gd name="T5" fmla="*/ 0 h 39"/>
                  <a:gd name="T6" fmla="*/ 44 w 44"/>
                  <a:gd name="T7" fmla="*/ 22 h 39"/>
                  <a:gd name="T8" fmla="*/ 36 w 44"/>
                  <a:gd name="T9" fmla="*/ 39 h 39"/>
                </a:gdLst>
                <a:ahLst/>
                <a:cxnLst>
                  <a:cxn ang="0">
                    <a:pos x="T0" y="T1"/>
                  </a:cxn>
                  <a:cxn ang="0">
                    <a:pos x="T2" y="T3"/>
                  </a:cxn>
                  <a:cxn ang="0">
                    <a:pos x="T4" y="T5"/>
                  </a:cxn>
                  <a:cxn ang="0">
                    <a:pos x="T6" y="T7"/>
                  </a:cxn>
                  <a:cxn ang="0">
                    <a:pos x="T8" y="T9"/>
                  </a:cxn>
                </a:cxnLst>
                <a:rect l="0" t="0" r="r" b="b"/>
                <a:pathLst>
                  <a:path w="44" h="39">
                    <a:moveTo>
                      <a:pt x="6" y="38"/>
                    </a:moveTo>
                    <a:cubicBezTo>
                      <a:pt x="2" y="34"/>
                      <a:pt x="0" y="28"/>
                      <a:pt x="0" y="22"/>
                    </a:cubicBezTo>
                    <a:cubicBezTo>
                      <a:pt x="0" y="10"/>
                      <a:pt x="10" y="0"/>
                      <a:pt x="22" y="0"/>
                    </a:cubicBezTo>
                    <a:cubicBezTo>
                      <a:pt x="34" y="0"/>
                      <a:pt x="44" y="10"/>
                      <a:pt x="44" y="22"/>
                    </a:cubicBezTo>
                    <a:cubicBezTo>
                      <a:pt x="44" y="29"/>
                      <a:pt x="41" y="35"/>
                      <a:pt x="36" y="39"/>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57" name="Freeform 56"/>
              <p:cNvSpPr>
                <a:spLocks/>
              </p:cNvSpPr>
              <p:nvPr/>
            </p:nvSpPr>
            <p:spPr bwMode="auto">
              <a:xfrm>
                <a:off x="3431105" y="3111563"/>
                <a:ext cx="383512" cy="323353"/>
              </a:xfrm>
              <a:custGeom>
                <a:avLst/>
                <a:gdLst>
                  <a:gd name="T0" fmla="*/ 141 w 141"/>
                  <a:gd name="T1" fmla="*/ 57 h 119"/>
                  <a:gd name="T2" fmla="*/ 126 w 141"/>
                  <a:gd name="T3" fmla="*/ 87 h 119"/>
                  <a:gd name="T4" fmla="*/ 126 w 141"/>
                  <a:gd name="T5" fmla="*/ 110 h 119"/>
                  <a:gd name="T6" fmla="*/ 119 w 141"/>
                  <a:gd name="T7" fmla="*/ 119 h 119"/>
                  <a:gd name="T8" fmla="*/ 105 w 141"/>
                  <a:gd name="T9" fmla="*/ 119 h 119"/>
                  <a:gd name="T10" fmla="*/ 98 w 141"/>
                  <a:gd name="T11" fmla="*/ 110 h 119"/>
                  <a:gd name="T12" fmla="*/ 98 w 141"/>
                  <a:gd name="T13" fmla="*/ 99 h 119"/>
                  <a:gd name="T14" fmla="*/ 87 w 141"/>
                  <a:gd name="T15" fmla="*/ 101 h 119"/>
                  <a:gd name="T16" fmla="*/ 74 w 141"/>
                  <a:gd name="T17" fmla="*/ 101 h 119"/>
                  <a:gd name="T18" fmla="*/ 74 w 141"/>
                  <a:gd name="T19" fmla="*/ 110 h 119"/>
                  <a:gd name="T20" fmla="*/ 66 w 141"/>
                  <a:gd name="T21" fmla="*/ 119 h 119"/>
                  <a:gd name="T22" fmla="*/ 53 w 141"/>
                  <a:gd name="T23" fmla="*/ 119 h 119"/>
                  <a:gd name="T24" fmla="*/ 45 w 141"/>
                  <a:gd name="T25" fmla="*/ 110 h 119"/>
                  <a:gd name="T26" fmla="*/ 45 w 141"/>
                  <a:gd name="T27" fmla="*/ 97 h 119"/>
                  <a:gd name="T28" fmla="*/ 2 w 141"/>
                  <a:gd name="T29" fmla="*/ 79 h 119"/>
                  <a:gd name="T30" fmla="*/ 1 w 141"/>
                  <a:gd name="T31" fmla="*/ 76 h 119"/>
                  <a:gd name="T32" fmla="*/ 0 w 141"/>
                  <a:gd name="T33" fmla="*/ 53 h 119"/>
                  <a:gd name="T34" fmla="*/ 1 w 141"/>
                  <a:gd name="T35" fmla="*/ 51 h 119"/>
                  <a:gd name="T36" fmla="*/ 4 w 141"/>
                  <a:gd name="T37" fmla="*/ 50 h 119"/>
                  <a:gd name="T38" fmla="*/ 16 w 141"/>
                  <a:gd name="T39" fmla="*/ 48 h 119"/>
                  <a:gd name="T40" fmla="*/ 31 w 141"/>
                  <a:gd name="T41" fmla="*/ 35 h 119"/>
                  <a:gd name="T42" fmla="*/ 29 w 141"/>
                  <a:gd name="T43" fmla="*/ 4 h 119"/>
                  <a:gd name="T44" fmla="*/ 30 w 141"/>
                  <a:gd name="T45" fmla="*/ 1 h 119"/>
                  <a:gd name="T46" fmla="*/ 33 w 141"/>
                  <a:gd name="T47" fmla="*/ 1 h 119"/>
                  <a:gd name="T48" fmla="*/ 54 w 141"/>
                  <a:gd name="T49" fmla="*/ 19 h 119"/>
                  <a:gd name="T50" fmla="*/ 70 w 141"/>
                  <a:gd name="T51" fmla="*/ 13 h 119"/>
                  <a:gd name="T52" fmla="*/ 73 w 141"/>
                  <a:gd name="T53" fmla="*/ 13 h 119"/>
                  <a:gd name="T54" fmla="*/ 93 w 141"/>
                  <a:gd name="T55" fmla="*/ 12 h 119"/>
                  <a:gd name="T56" fmla="*/ 103 w 141"/>
                  <a:gd name="T57" fmla="*/ 14 h 119"/>
                  <a:gd name="T58" fmla="*/ 128 w 141"/>
                  <a:gd name="T59" fmla="*/ 28 h 119"/>
                  <a:gd name="T60" fmla="*/ 141 w 141"/>
                  <a:gd name="T61" fmla="*/ 5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1" h="119">
                    <a:moveTo>
                      <a:pt x="141" y="57"/>
                    </a:moveTo>
                    <a:cubicBezTo>
                      <a:pt x="141" y="68"/>
                      <a:pt x="136" y="79"/>
                      <a:pt x="126" y="87"/>
                    </a:cubicBezTo>
                    <a:cubicBezTo>
                      <a:pt x="126" y="110"/>
                      <a:pt x="126" y="110"/>
                      <a:pt x="126" y="110"/>
                    </a:cubicBezTo>
                    <a:cubicBezTo>
                      <a:pt x="126" y="115"/>
                      <a:pt x="123" y="119"/>
                      <a:pt x="119" y="119"/>
                    </a:cubicBezTo>
                    <a:cubicBezTo>
                      <a:pt x="105" y="119"/>
                      <a:pt x="105" y="119"/>
                      <a:pt x="105" y="119"/>
                    </a:cubicBezTo>
                    <a:cubicBezTo>
                      <a:pt x="101" y="119"/>
                      <a:pt x="98" y="115"/>
                      <a:pt x="98" y="110"/>
                    </a:cubicBezTo>
                    <a:cubicBezTo>
                      <a:pt x="98" y="99"/>
                      <a:pt x="98" y="99"/>
                      <a:pt x="98" y="99"/>
                    </a:cubicBezTo>
                    <a:cubicBezTo>
                      <a:pt x="94" y="100"/>
                      <a:pt x="91" y="100"/>
                      <a:pt x="87" y="101"/>
                    </a:cubicBezTo>
                    <a:cubicBezTo>
                      <a:pt x="83" y="101"/>
                      <a:pt x="78" y="101"/>
                      <a:pt x="74" y="101"/>
                    </a:cubicBezTo>
                    <a:cubicBezTo>
                      <a:pt x="74" y="110"/>
                      <a:pt x="74" y="110"/>
                      <a:pt x="74" y="110"/>
                    </a:cubicBezTo>
                    <a:cubicBezTo>
                      <a:pt x="74" y="115"/>
                      <a:pt x="70" y="119"/>
                      <a:pt x="66" y="119"/>
                    </a:cubicBezTo>
                    <a:cubicBezTo>
                      <a:pt x="53" y="119"/>
                      <a:pt x="53" y="119"/>
                      <a:pt x="53" y="119"/>
                    </a:cubicBezTo>
                    <a:cubicBezTo>
                      <a:pt x="49" y="119"/>
                      <a:pt x="45" y="115"/>
                      <a:pt x="45" y="110"/>
                    </a:cubicBezTo>
                    <a:cubicBezTo>
                      <a:pt x="45" y="97"/>
                      <a:pt x="45" y="97"/>
                      <a:pt x="45" y="97"/>
                    </a:cubicBezTo>
                    <a:cubicBezTo>
                      <a:pt x="21" y="90"/>
                      <a:pt x="3" y="79"/>
                      <a:pt x="2" y="79"/>
                    </a:cubicBezTo>
                    <a:cubicBezTo>
                      <a:pt x="1" y="78"/>
                      <a:pt x="1" y="77"/>
                      <a:pt x="1" y="76"/>
                    </a:cubicBezTo>
                    <a:cubicBezTo>
                      <a:pt x="0" y="53"/>
                      <a:pt x="0" y="53"/>
                      <a:pt x="0" y="53"/>
                    </a:cubicBezTo>
                    <a:cubicBezTo>
                      <a:pt x="0" y="52"/>
                      <a:pt x="1" y="52"/>
                      <a:pt x="1" y="51"/>
                    </a:cubicBezTo>
                    <a:cubicBezTo>
                      <a:pt x="2" y="50"/>
                      <a:pt x="3" y="50"/>
                      <a:pt x="4" y="50"/>
                    </a:cubicBezTo>
                    <a:cubicBezTo>
                      <a:pt x="4" y="50"/>
                      <a:pt x="13" y="52"/>
                      <a:pt x="16" y="48"/>
                    </a:cubicBezTo>
                    <a:cubicBezTo>
                      <a:pt x="19" y="42"/>
                      <a:pt x="27" y="37"/>
                      <a:pt x="31" y="35"/>
                    </a:cubicBezTo>
                    <a:cubicBezTo>
                      <a:pt x="29" y="4"/>
                      <a:pt x="29" y="4"/>
                      <a:pt x="29" y="4"/>
                    </a:cubicBezTo>
                    <a:cubicBezTo>
                      <a:pt x="28" y="3"/>
                      <a:pt x="29" y="2"/>
                      <a:pt x="30" y="1"/>
                    </a:cubicBezTo>
                    <a:cubicBezTo>
                      <a:pt x="31" y="1"/>
                      <a:pt x="32" y="0"/>
                      <a:pt x="33" y="1"/>
                    </a:cubicBezTo>
                    <a:cubicBezTo>
                      <a:pt x="45" y="5"/>
                      <a:pt x="51" y="13"/>
                      <a:pt x="54" y="19"/>
                    </a:cubicBezTo>
                    <a:cubicBezTo>
                      <a:pt x="57" y="18"/>
                      <a:pt x="69" y="14"/>
                      <a:pt x="70" y="13"/>
                    </a:cubicBezTo>
                    <a:cubicBezTo>
                      <a:pt x="71" y="13"/>
                      <a:pt x="72" y="13"/>
                      <a:pt x="73" y="13"/>
                    </a:cubicBezTo>
                    <a:cubicBezTo>
                      <a:pt x="80" y="12"/>
                      <a:pt x="86" y="12"/>
                      <a:pt x="93" y="12"/>
                    </a:cubicBezTo>
                    <a:cubicBezTo>
                      <a:pt x="96" y="13"/>
                      <a:pt x="100" y="13"/>
                      <a:pt x="103" y="14"/>
                    </a:cubicBezTo>
                    <a:cubicBezTo>
                      <a:pt x="112" y="17"/>
                      <a:pt x="120" y="21"/>
                      <a:pt x="128" y="28"/>
                    </a:cubicBezTo>
                    <a:cubicBezTo>
                      <a:pt x="136" y="35"/>
                      <a:pt x="141" y="45"/>
                      <a:pt x="141" y="57"/>
                    </a:cubicBezTo>
                    <a:close/>
                  </a:path>
                </a:pathLst>
              </a:custGeom>
              <a:solidFill>
                <a:srgbClr val="FFFFFF"/>
              </a:solidFill>
              <a:ln w="19050" cap="rnd">
                <a:solidFill>
                  <a:schemeClr val="bg1"/>
                </a:solidFill>
                <a:prstDash val="solid"/>
                <a:round/>
                <a:headEnd/>
                <a:tailEnd/>
              </a:ln>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58" name="Line 822"/>
              <p:cNvSpPr>
                <a:spLocks noChangeShapeType="1"/>
              </p:cNvSpPr>
              <p:nvPr/>
            </p:nvSpPr>
            <p:spPr bwMode="auto">
              <a:xfrm>
                <a:off x="3822136" y="3261960"/>
                <a:ext cx="22560"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grpSp>
      </p:grpSp>
      <p:sp>
        <p:nvSpPr>
          <p:cNvPr id="42" name="Round Same Side Corner Rectangle 24"/>
          <p:cNvSpPr>
            <a:spLocks noChangeAspect="1"/>
          </p:cNvSpPr>
          <p:nvPr/>
        </p:nvSpPr>
        <p:spPr bwMode="auto">
          <a:xfrm>
            <a:off x="762369" y="1965754"/>
            <a:ext cx="592836" cy="593649"/>
          </a:xfrm>
          <a:custGeom>
            <a:avLst/>
            <a:gdLst>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53148 w 2314576"/>
              <a:gd name="connsiteY26" fmla="*/ 1797624 h 2317750"/>
              <a:gd name="connsiteX27" fmla="*/ 1039094 w 2314576"/>
              <a:gd name="connsiteY27" fmla="*/ 1694410 h 2317750"/>
              <a:gd name="connsiteX28" fmla="*/ 984846 w 2314576"/>
              <a:gd name="connsiteY28" fmla="*/ 1789289 h 2317750"/>
              <a:gd name="connsiteX29" fmla="*/ 985837 w 2314576"/>
              <a:gd name="connsiteY29" fmla="*/ 1896269 h 2317750"/>
              <a:gd name="connsiteX30" fmla="*/ 661987 w 2314576"/>
              <a:gd name="connsiteY30" fmla="*/ 2248693 h 2317750"/>
              <a:gd name="connsiteX31" fmla="*/ 335755 w 2314576"/>
              <a:gd name="connsiteY31" fmla="*/ 2253456 h 2317750"/>
              <a:gd name="connsiteX32" fmla="*/ 216692 w 2314576"/>
              <a:gd name="connsiteY32" fmla="*/ 2115344 h 2317750"/>
              <a:gd name="connsiteX33" fmla="*/ 347662 w 2314576"/>
              <a:gd name="connsiteY33" fmla="*/ 1989137 h 2317750"/>
              <a:gd name="connsiteX34" fmla="*/ 614362 w 2314576"/>
              <a:gd name="connsiteY34" fmla="*/ 1993900 h 2317750"/>
              <a:gd name="connsiteX35" fmla="*/ 735805 w 2314576"/>
              <a:gd name="connsiteY35" fmla="*/ 1867694 h 2317750"/>
              <a:gd name="connsiteX36" fmla="*/ 733551 w 2314576"/>
              <a:gd name="connsiteY36" fmla="*/ 1698625 h 2317750"/>
              <a:gd name="connsiteX37" fmla="*/ 0 w 2314576"/>
              <a:gd name="connsiteY37" fmla="*/ 1698625 h 2317750"/>
              <a:gd name="connsiteX38" fmla="*/ 0 w 2314576"/>
              <a:gd name="connsiteY38"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39094 w 2314576"/>
              <a:gd name="connsiteY26" fmla="*/ 1694410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39094 w 2314576"/>
              <a:gd name="connsiteY26" fmla="*/ 1694410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39094 w 2314576"/>
              <a:gd name="connsiteY26" fmla="*/ 1694410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45897 w 2314576"/>
              <a:gd name="connsiteY26" fmla="*/ 1692709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45897 w 2314576"/>
              <a:gd name="connsiteY26" fmla="*/ 1692709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9 w 2314576"/>
              <a:gd name="connsiteY26" fmla="*/ 1660398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4400 w 2314576"/>
              <a:gd name="connsiteY26" fmla="*/ 1682507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13517 w 2314576"/>
              <a:gd name="connsiteY25" fmla="*/ 1760255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10115 w 2314576"/>
              <a:gd name="connsiteY25" fmla="*/ 17619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10115 w 2314576"/>
              <a:gd name="connsiteY25" fmla="*/ 17619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10115 w 2314576"/>
              <a:gd name="connsiteY25" fmla="*/ 17619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14576" h="2317750">
                <a:moveTo>
                  <a:pt x="1517128" y="488950"/>
                </a:moveTo>
                <a:cubicBezTo>
                  <a:pt x="1694820" y="488950"/>
                  <a:pt x="1838868" y="632998"/>
                  <a:pt x="1838868" y="810690"/>
                </a:cubicBezTo>
                <a:cubicBezTo>
                  <a:pt x="1838868" y="988382"/>
                  <a:pt x="1694820" y="1132430"/>
                  <a:pt x="1517128" y="1132430"/>
                </a:cubicBezTo>
                <a:cubicBezTo>
                  <a:pt x="1339436" y="1132430"/>
                  <a:pt x="1195388" y="988382"/>
                  <a:pt x="1195388" y="810690"/>
                </a:cubicBezTo>
                <a:cubicBezTo>
                  <a:pt x="1195388" y="632998"/>
                  <a:pt x="1339436" y="488950"/>
                  <a:pt x="1517128" y="488950"/>
                </a:cubicBezTo>
                <a:close/>
                <a:moveTo>
                  <a:pt x="212328" y="212328"/>
                </a:moveTo>
                <a:lnTo>
                  <a:pt x="212328" y="1486297"/>
                </a:lnTo>
                <a:lnTo>
                  <a:pt x="749225" y="1486297"/>
                </a:lnTo>
                <a:cubicBezTo>
                  <a:pt x="752204" y="1321170"/>
                  <a:pt x="887174" y="1188422"/>
                  <a:pt x="1053148" y="1188422"/>
                </a:cubicBezTo>
                <a:lnTo>
                  <a:pt x="1106496" y="1193800"/>
                </a:lnTo>
                <a:lnTo>
                  <a:pt x="1845072" y="1193800"/>
                </a:lnTo>
                <a:lnTo>
                  <a:pt x="1845072" y="212328"/>
                </a:lnTo>
                <a:lnTo>
                  <a:pt x="212328" y="212328"/>
                </a:lnTo>
                <a:close/>
                <a:moveTo>
                  <a:pt x="0" y="0"/>
                </a:moveTo>
                <a:lnTo>
                  <a:pt x="2057400" y="0"/>
                </a:lnTo>
                <a:lnTo>
                  <a:pt x="2057400" y="1239182"/>
                </a:lnTo>
                <a:cubicBezTo>
                  <a:pt x="2209788" y="1310436"/>
                  <a:pt x="2314576" y="1465407"/>
                  <a:pt x="2314576" y="1644852"/>
                </a:cubicBezTo>
                <a:lnTo>
                  <a:pt x="2314576" y="2317750"/>
                </a:lnTo>
                <a:lnTo>
                  <a:pt x="2039939" y="2317750"/>
                </a:lnTo>
                <a:lnTo>
                  <a:pt x="2039939" y="1763623"/>
                </a:lnTo>
                <a:cubicBezTo>
                  <a:pt x="2039939" y="1727726"/>
                  <a:pt x="2010838" y="1698625"/>
                  <a:pt x="1974941" y="1698625"/>
                </a:cubicBezTo>
                <a:lnTo>
                  <a:pt x="1972129" y="1698625"/>
                </a:lnTo>
                <a:cubicBezTo>
                  <a:pt x="1936232" y="1698625"/>
                  <a:pt x="1907131" y="1727726"/>
                  <a:pt x="1907131" y="1763623"/>
                </a:cubicBezTo>
                <a:lnTo>
                  <a:pt x="1907131" y="2317750"/>
                </a:lnTo>
                <a:lnTo>
                  <a:pt x="1103313" y="2317750"/>
                </a:lnTo>
                <a:cubicBezTo>
                  <a:pt x="1104447" y="2133052"/>
                  <a:pt x="1112314" y="1867546"/>
                  <a:pt x="1110115" y="1761956"/>
                </a:cubicBezTo>
                <a:cubicBezTo>
                  <a:pt x="1111317" y="1720990"/>
                  <a:pt x="1088599" y="1702895"/>
                  <a:pt x="1050998" y="1701214"/>
                </a:cubicBezTo>
                <a:cubicBezTo>
                  <a:pt x="1013397" y="1699533"/>
                  <a:pt x="988054" y="1735238"/>
                  <a:pt x="986547" y="1762078"/>
                </a:cubicBezTo>
                <a:cubicBezTo>
                  <a:pt x="986742" y="1865448"/>
                  <a:pt x="985507" y="1860609"/>
                  <a:pt x="985837" y="1896269"/>
                </a:cubicBezTo>
                <a:cubicBezTo>
                  <a:pt x="985043" y="2101851"/>
                  <a:pt x="838993" y="2205037"/>
                  <a:pt x="661987" y="2248693"/>
                </a:cubicBezTo>
                <a:cubicBezTo>
                  <a:pt x="553243" y="2250281"/>
                  <a:pt x="403223" y="2255837"/>
                  <a:pt x="335755" y="2253456"/>
                </a:cubicBezTo>
                <a:cubicBezTo>
                  <a:pt x="268287" y="2251075"/>
                  <a:pt x="214708" y="2211784"/>
                  <a:pt x="216692" y="2115344"/>
                </a:cubicBezTo>
                <a:cubicBezTo>
                  <a:pt x="218676" y="2018904"/>
                  <a:pt x="261142" y="1989136"/>
                  <a:pt x="347662" y="1989137"/>
                </a:cubicBezTo>
                <a:lnTo>
                  <a:pt x="614362" y="1993900"/>
                </a:lnTo>
                <a:cubicBezTo>
                  <a:pt x="688181" y="1978025"/>
                  <a:pt x="735805" y="1950244"/>
                  <a:pt x="735805" y="1867694"/>
                </a:cubicBezTo>
                <a:cubicBezTo>
                  <a:pt x="735054" y="1811338"/>
                  <a:pt x="734302" y="1754981"/>
                  <a:pt x="733551" y="1698625"/>
                </a:cubicBezTo>
                <a:lnTo>
                  <a:pt x="0" y="1698625"/>
                </a:lnTo>
                <a:lnTo>
                  <a:pt x="0"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defRPr/>
            </a:pPr>
            <a:endParaRPr lang="en-US" sz="1836" spc="-51" dirty="0" err="1">
              <a:solidFill>
                <a:srgbClr val="00188F"/>
              </a:solidFill>
              <a:latin typeface="Segoe UI"/>
              <a:ea typeface="Segoe UI" pitchFamily="34" charset="0"/>
              <a:cs typeface="Segoe UI" pitchFamily="34" charset="0"/>
            </a:endParaRPr>
          </a:p>
        </p:txBody>
      </p:sp>
      <p:sp>
        <p:nvSpPr>
          <p:cNvPr id="34" name="Oval 2"/>
          <p:cNvSpPr/>
          <p:nvPr/>
        </p:nvSpPr>
        <p:spPr bwMode="auto">
          <a:xfrm>
            <a:off x="628763" y="5362469"/>
            <a:ext cx="898084" cy="553820"/>
          </a:xfrm>
          <a:custGeom>
            <a:avLst/>
            <a:gdLst/>
            <a:ahLst/>
            <a:cxnLst/>
            <a:rect l="l" t="t" r="r" b="b"/>
            <a:pathLst>
              <a:path w="6841704" h="4219062">
                <a:moveTo>
                  <a:pt x="3999647" y="1263373"/>
                </a:moveTo>
                <a:cubicBezTo>
                  <a:pt x="4811978" y="1263373"/>
                  <a:pt x="5470500" y="1922425"/>
                  <a:pt x="5470500" y="2735408"/>
                </a:cubicBezTo>
                <a:cubicBezTo>
                  <a:pt x="5470500" y="3548391"/>
                  <a:pt x="4811978" y="4207442"/>
                  <a:pt x="3999647" y="4207442"/>
                </a:cubicBezTo>
                <a:lnTo>
                  <a:pt x="3999647" y="4219062"/>
                </a:lnTo>
                <a:lnTo>
                  <a:pt x="851084" y="4219062"/>
                </a:lnTo>
                <a:lnTo>
                  <a:pt x="851084" y="4211870"/>
                </a:lnTo>
                <a:cubicBezTo>
                  <a:pt x="376033" y="4186539"/>
                  <a:pt x="0" y="3791878"/>
                  <a:pt x="0" y="3309319"/>
                </a:cubicBezTo>
                <a:cubicBezTo>
                  <a:pt x="0" y="2807710"/>
                  <a:pt x="406308" y="2401076"/>
                  <a:pt x="907514" y="2401076"/>
                </a:cubicBezTo>
                <a:cubicBezTo>
                  <a:pt x="1017439" y="2401076"/>
                  <a:pt x="1122797" y="2420634"/>
                  <a:pt x="1219182" y="2459534"/>
                </a:cubicBezTo>
                <a:cubicBezTo>
                  <a:pt x="1386093" y="2098350"/>
                  <a:pt x="1752009" y="1849467"/>
                  <a:pt x="2176008" y="1849467"/>
                </a:cubicBezTo>
                <a:cubicBezTo>
                  <a:pt x="2378938" y="1849467"/>
                  <a:pt x="2568568" y="1906479"/>
                  <a:pt x="2727934" y="2008370"/>
                </a:cubicBezTo>
                <a:cubicBezTo>
                  <a:pt x="2975761" y="1561974"/>
                  <a:pt x="3452861" y="1263373"/>
                  <a:pt x="3999647" y="1263373"/>
                </a:cubicBezTo>
                <a:close/>
                <a:moveTo>
                  <a:pt x="5509456" y="0"/>
                </a:moveTo>
                <a:cubicBezTo>
                  <a:pt x="6245237" y="0"/>
                  <a:pt x="6841704" y="596946"/>
                  <a:pt x="6841704" y="1333318"/>
                </a:cubicBezTo>
                <a:cubicBezTo>
                  <a:pt x="6841704" y="2032277"/>
                  <a:pt x="6304306" y="2605618"/>
                  <a:pt x="5620379" y="2661030"/>
                </a:cubicBezTo>
                <a:lnTo>
                  <a:pt x="5620520" y="2658225"/>
                </a:lnTo>
                <a:cubicBezTo>
                  <a:pt x="5620520" y="1797065"/>
                  <a:pt x="4922974" y="1098959"/>
                  <a:pt x="4062506" y="1098959"/>
                </a:cubicBezTo>
                <a:cubicBezTo>
                  <a:pt x="3483318" y="1098959"/>
                  <a:pt x="2977946" y="1415254"/>
                  <a:pt x="2715432" y="1888104"/>
                </a:cubicBezTo>
                <a:cubicBezTo>
                  <a:pt x="2546622" y="1780175"/>
                  <a:pt x="2345755" y="1719784"/>
                  <a:pt x="2130800" y="1719784"/>
                </a:cubicBezTo>
                <a:cubicBezTo>
                  <a:pt x="2049415" y="1719784"/>
                  <a:pt x="1970051" y="1728441"/>
                  <a:pt x="1894207" y="1747734"/>
                </a:cubicBezTo>
                <a:cubicBezTo>
                  <a:pt x="1945162" y="1343125"/>
                  <a:pt x="2290456" y="1030491"/>
                  <a:pt x="2708710" y="1030491"/>
                </a:cubicBezTo>
                <a:cubicBezTo>
                  <a:pt x="2808276" y="1030491"/>
                  <a:pt x="2903706" y="1048207"/>
                  <a:pt x="2991007" y="1083441"/>
                </a:cubicBezTo>
                <a:cubicBezTo>
                  <a:pt x="3142190" y="756293"/>
                  <a:pt x="3473624" y="530864"/>
                  <a:pt x="3857667" y="530864"/>
                </a:cubicBezTo>
                <a:cubicBezTo>
                  <a:pt x="4041474" y="530864"/>
                  <a:pt x="4213234" y="582503"/>
                  <a:pt x="4357582" y="674792"/>
                </a:cubicBezTo>
                <a:cubicBezTo>
                  <a:pt x="4582056" y="270462"/>
                  <a:pt x="5014197" y="0"/>
                  <a:pt x="550945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solidFill>
                <a:srgbClr val="00188F"/>
              </a:solidFill>
              <a:ea typeface="Segoe UI" pitchFamily="34" charset="0"/>
              <a:cs typeface="Segoe UI" pitchFamily="34" charset="0"/>
            </a:endParaRPr>
          </a:p>
        </p:txBody>
      </p:sp>
    </p:spTree>
    <p:extLst>
      <p:ext uri="{BB962C8B-B14F-4D97-AF65-F5344CB8AC3E}">
        <p14:creationId xmlns:p14="http://schemas.microsoft.com/office/powerpoint/2010/main" val="3874731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6449952"/>
            <a:ext cx="12436475" cy="54457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t>More Information- http://sds.microsoft.com</a:t>
            </a:r>
          </a:p>
        </p:txBody>
      </p:sp>
      <p:sp>
        <p:nvSpPr>
          <p:cNvPr id="2" name="Title 1"/>
          <p:cNvSpPr>
            <a:spLocks noGrp="1"/>
          </p:cNvSpPr>
          <p:nvPr>
            <p:ph type="title"/>
          </p:nvPr>
        </p:nvSpPr>
        <p:spPr/>
        <p:txBody>
          <a:bodyPr/>
          <a:lstStyle/>
          <a:p>
            <a:r>
              <a:rPr lang="en-US" dirty="0"/>
              <a:t>School Data Sync- Next Steps</a:t>
            </a:r>
          </a:p>
        </p:txBody>
      </p:sp>
      <p:grpSp>
        <p:nvGrpSpPr>
          <p:cNvPr id="41" name="Group 40"/>
          <p:cNvGrpSpPr/>
          <p:nvPr/>
        </p:nvGrpSpPr>
        <p:grpSpPr>
          <a:xfrm>
            <a:off x="188035" y="4778187"/>
            <a:ext cx="12247558" cy="1795404"/>
            <a:chOff x="183500" y="5045177"/>
            <a:chExt cx="12008500" cy="1760360"/>
          </a:xfrm>
        </p:grpSpPr>
        <p:sp>
          <p:nvSpPr>
            <p:cNvPr id="36" name="Rectangle 35"/>
            <p:cNvSpPr/>
            <p:nvPr/>
          </p:nvSpPr>
          <p:spPr bwMode="auto">
            <a:xfrm>
              <a:off x="1333500" y="5093255"/>
              <a:ext cx="10858500" cy="1591056"/>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sp>
          <p:nvSpPr>
            <p:cNvPr id="26" name="Rectangle 25"/>
            <p:cNvSpPr/>
            <p:nvPr/>
          </p:nvSpPr>
          <p:spPr bwMode="auto">
            <a:xfrm>
              <a:off x="2135954" y="5400813"/>
              <a:ext cx="3754604" cy="9759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defTabSz="932290" fontAlgn="base">
                <a:spcBef>
                  <a:spcPct val="0"/>
                </a:spcBef>
                <a:spcAft>
                  <a:spcPct val="0"/>
                </a:spcAft>
              </a:pPr>
              <a:r>
                <a:rPr lang="en-US" dirty="0"/>
                <a:t>Compatible Apps</a:t>
              </a:r>
            </a:p>
          </p:txBody>
        </p:sp>
        <p:sp>
          <p:nvSpPr>
            <p:cNvPr id="14" name="TextBox 13"/>
            <p:cNvSpPr txBox="1"/>
            <p:nvPr/>
          </p:nvSpPr>
          <p:spPr>
            <a:xfrm>
              <a:off x="5536858" y="5617191"/>
              <a:ext cx="6206178" cy="543185"/>
            </a:xfrm>
            <a:prstGeom prst="rect">
              <a:avLst/>
            </a:prstGeom>
            <a:noFill/>
          </p:spPr>
          <p:txBody>
            <a:bodyPr wrap="square" lIns="0" tIns="0" rIns="0" bIns="0" rtlCol="0">
              <a:spAutoFit/>
            </a:bodyPr>
            <a:lstStyle/>
            <a:p>
              <a:pPr marL="349724" indent="-349724">
                <a:buFont typeface="Arial" panose="020B0604020202020204" pitchFamily="34" charset="0"/>
                <a:buChar char="•"/>
              </a:pPr>
              <a:r>
                <a:rPr lang="en-US" dirty="0">
                  <a:solidFill>
                    <a:schemeClr val="bg1"/>
                  </a:solidFill>
                </a:rPr>
                <a:t>Check with your SIS Provider</a:t>
              </a:r>
            </a:p>
            <a:p>
              <a:pPr marL="349724" indent="-349724">
                <a:buFont typeface="Arial" panose="020B0604020202020204" pitchFamily="34" charset="0"/>
                <a:buChar char="•"/>
              </a:pPr>
              <a:r>
                <a:rPr lang="en-US" dirty="0">
                  <a:solidFill>
                    <a:schemeClr val="bg1"/>
                  </a:solidFill>
                </a:rPr>
                <a:t>Check with your App Vendors</a:t>
              </a:r>
            </a:p>
          </p:txBody>
        </p:sp>
        <p:sp>
          <p:nvSpPr>
            <p:cNvPr id="40" name="Oval 39"/>
            <p:cNvSpPr/>
            <p:nvPr/>
          </p:nvSpPr>
          <p:spPr bwMode="auto">
            <a:xfrm>
              <a:off x="183500" y="5045177"/>
              <a:ext cx="1760360" cy="17603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0" name="Oval 29"/>
            <p:cNvSpPr/>
            <p:nvPr/>
          </p:nvSpPr>
          <p:spPr bwMode="auto">
            <a:xfrm>
              <a:off x="402341" y="5262857"/>
              <a:ext cx="1322679" cy="1322679"/>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p:cNvGrpSpPr/>
          <p:nvPr/>
        </p:nvGrpSpPr>
        <p:grpSpPr>
          <a:xfrm>
            <a:off x="188035" y="1363952"/>
            <a:ext cx="12247558" cy="1795404"/>
            <a:chOff x="183500" y="1337330"/>
            <a:chExt cx="12008500" cy="1760360"/>
          </a:xfrm>
        </p:grpSpPr>
        <p:sp>
          <p:nvSpPr>
            <p:cNvPr id="9" name="Rectangle 8"/>
            <p:cNvSpPr/>
            <p:nvPr/>
          </p:nvSpPr>
          <p:spPr bwMode="auto">
            <a:xfrm>
              <a:off x="1333500" y="1408274"/>
              <a:ext cx="10858500" cy="1591056"/>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83500" y="1337330"/>
              <a:ext cx="1760360" cy="17603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2135954" y="1715832"/>
              <a:ext cx="3754604" cy="9759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defTabSz="932290" fontAlgn="base">
                <a:spcBef>
                  <a:spcPct val="0"/>
                </a:spcBef>
                <a:spcAft>
                  <a:spcPct val="0"/>
                </a:spcAft>
              </a:pPr>
              <a:r>
                <a:rPr lang="en-US" sz="2448" b="1" dirty="0">
                  <a:solidFill>
                    <a:schemeClr val="bg1"/>
                  </a:solidFill>
                  <a:ea typeface="Segoe UI" pitchFamily="34" charset="0"/>
                  <a:cs typeface="Segoe UI" pitchFamily="34" charset="0"/>
                </a:rPr>
                <a:t>Requirements</a:t>
              </a:r>
            </a:p>
          </p:txBody>
        </p:sp>
        <p:sp>
          <p:nvSpPr>
            <p:cNvPr id="15" name="TextBox 14"/>
            <p:cNvSpPr txBox="1"/>
            <p:nvPr/>
          </p:nvSpPr>
          <p:spPr>
            <a:xfrm>
              <a:off x="5536858" y="1796414"/>
              <a:ext cx="6134307" cy="814777"/>
            </a:xfrm>
            <a:prstGeom prst="rect">
              <a:avLst/>
            </a:prstGeom>
            <a:noFill/>
          </p:spPr>
          <p:txBody>
            <a:bodyPr wrap="square" lIns="0" tIns="0" rIns="0" bIns="0" rtlCol="0">
              <a:spAutoFit/>
            </a:bodyPr>
            <a:lstStyle/>
            <a:p>
              <a:pPr marL="349724" indent="-349724">
                <a:buFont typeface="Arial" panose="020B0604020202020204" pitchFamily="34" charset="0"/>
                <a:buChar char="•"/>
              </a:pPr>
              <a:r>
                <a:rPr lang="en-US" dirty="0">
                  <a:solidFill>
                    <a:schemeClr val="bg1"/>
                  </a:solidFill>
                </a:rPr>
                <a:t>Office 365 Education</a:t>
              </a:r>
            </a:p>
            <a:p>
              <a:pPr marL="349724" indent="-349724">
                <a:buFont typeface="Arial" panose="020B0604020202020204" pitchFamily="34" charset="0"/>
                <a:buChar char="•"/>
              </a:pPr>
              <a:r>
                <a:rPr lang="en-US" dirty="0">
                  <a:solidFill>
                    <a:schemeClr val="bg1"/>
                  </a:solidFill>
                </a:rPr>
                <a:t>SharePoint Online</a:t>
              </a:r>
            </a:p>
            <a:p>
              <a:pPr marL="349724" indent="-349724">
                <a:buFont typeface="Arial" panose="020B0604020202020204" pitchFamily="34" charset="0"/>
                <a:buChar char="•"/>
              </a:pPr>
              <a:r>
                <a:rPr lang="en-US" dirty="0">
                  <a:solidFill>
                    <a:schemeClr val="bg1"/>
                  </a:solidFill>
                </a:rPr>
                <a:t>Exchange Online</a:t>
              </a:r>
            </a:p>
          </p:txBody>
        </p:sp>
        <p:sp>
          <p:nvSpPr>
            <p:cNvPr id="5" name="Oval 4"/>
            <p:cNvSpPr/>
            <p:nvPr/>
          </p:nvSpPr>
          <p:spPr bwMode="auto">
            <a:xfrm>
              <a:off x="402341" y="1552737"/>
              <a:ext cx="1322679" cy="1322679"/>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p:cNvGrpSpPr/>
            <p:nvPr/>
          </p:nvGrpSpPr>
          <p:grpSpPr>
            <a:xfrm>
              <a:off x="831293" y="1804946"/>
              <a:ext cx="537359" cy="711359"/>
              <a:chOff x="1002351" y="1404903"/>
              <a:chExt cx="715224" cy="946818"/>
            </a:xfrm>
          </p:grpSpPr>
          <p:sp>
            <p:nvSpPr>
              <p:cNvPr id="38" name="Oval 1"/>
              <p:cNvSpPr/>
              <p:nvPr/>
            </p:nvSpPr>
            <p:spPr bwMode="auto">
              <a:xfrm>
                <a:off x="1198611" y="1479072"/>
                <a:ext cx="239226" cy="406990"/>
              </a:xfrm>
              <a:custGeom>
                <a:avLst/>
                <a:gdLst/>
                <a:ahLst/>
                <a:cxnLst/>
                <a:rect l="l" t="t" r="r" b="b"/>
                <a:pathLst>
                  <a:path w="466183" h="793110">
                    <a:moveTo>
                      <a:pt x="193248" y="358953"/>
                    </a:moveTo>
                    <a:lnTo>
                      <a:pt x="272935" y="358953"/>
                    </a:lnTo>
                    <a:cubicBezTo>
                      <a:pt x="379663" y="358953"/>
                      <a:pt x="466183" y="445473"/>
                      <a:pt x="466183" y="552201"/>
                    </a:cubicBezTo>
                    <a:lnTo>
                      <a:pt x="466183" y="793110"/>
                    </a:lnTo>
                    <a:lnTo>
                      <a:pt x="0" y="793110"/>
                    </a:lnTo>
                    <a:lnTo>
                      <a:pt x="0" y="552201"/>
                    </a:lnTo>
                    <a:cubicBezTo>
                      <a:pt x="0" y="445473"/>
                      <a:pt x="86520" y="358953"/>
                      <a:pt x="193248" y="358953"/>
                    </a:cubicBezTo>
                    <a:close/>
                    <a:moveTo>
                      <a:pt x="233092" y="0"/>
                    </a:moveTo>
                    <a:cubicBezTo>
                      <a:pt x="321609" y="0"/>
                      <a:pt x="393366" y="71757"/>
                      <a:pt x="393366" y="160274"/>
                    </a:cubicBezTo>
                    <a:cubicBezTo>
                      <a:pt x="393366" y="248791"/>
                      <a:pt x="321609" y="320548"/>
                      <a:pt x="233092" y="320548"/>
                    </a:cubicBezTo>
                    <a:cubicBezTo>
                      <a:pt x="144575" y="320548"/>
                      <a:pt x="72818" y="248791"/>
                      <a:pt x="72818" y="160274"/>
                    </a:cubicBezTo>
                    <a:cubicBezTo>
                      <a:pt x="72818" y="71757"/>
                      <a:pt x="144575" y="0"/>
                      <a:pt x="233092"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60" tIns="46630" rIns="46630" bIns="9326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p:cNvGrpSpPr/>
              <p:nvPr/>
            </p:nvGrpSpPr>
            <p:grpSpPr>
              <a:xfrm>
                <a:off x="1159019" y="2065633"/>
                <a:ext cx="395076" cy="0"/>
                <a:chOff x="1159019" y="2065633"/>
                <a:chExt cx="395076" cy="0"/>
              </a:xfrm>
            </p:grpSpPr>
            <p:sp>
              <p:nvSpPr>
                <p:cNvPr id="45" name="Line 484"/>
                <p:cNvSpPr>
                  <a:spLocks noChangeShapeType="1"/>
                </p:cNvSpPr>
                <p:nvPr/>
              </p:nvSpPr>
              <p:spPr bwMode="auto">
                <a:xfrm>
                  <a:off x="1247569" y="2065633"/>
                  <a:ext cx="306526" cy="0"/>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4080"/>
                </a:p>
              </p:txBody>
            </p:sp>
            <p:sp>
              <p:nvSpPr>
                <p:cNvPr id="48" name="Line 487"/>
                <p:cNvSpPr>
                  <a:spLocks noChangeShapeType="1"/>
                </p:cNvSpPr>
                <p:nvPr/>
              </p:nvSpPr>
              <p:spPr bwMode="auto">
                <a:xfrm>
                  <a:off x="1159019" y="2065633"/>
                  <a:ext cx="47685" cy="0"/>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4080"/>
                </a:p>
              </p:txBody>
            </p:sp>
          </p:grpSp>
          <p:sp>
            <p:nvSpPr>
              <p:cNvPr id="49" name="Freeform 48"/>
              <p:cNvSpPr>
                <a:spLocks/>
              </p:cNvSpPr>
              <p:nvPr/>
            </p:nvSpPr>
            <p:spPr bwMode="auto">
              <a:xfrm>
                <a:off x="1002351" y="1411715"/>
                <a:ext cx="708412" cy="940006"/>
              </a:xfrm>
              <a:custGeom>
                <a:avLst/>
                <a:gdLst>
                  <a:gd name="T0" fmla="*/ 79 w 104"/>
                  <a:gd name="T1" fmla="*/ 0 h 138"/>
                  <a:gd name="T2" fmla="*/ 0 w 104"/>
                  <a:gd name="T3" fmla="*/ 0 h 138"/>
                  <a:gd name="T4" fmla="*/ 0 w 104"/>
                  <a:gd name="T5" fmla="*/ 138 h 138"/>
                  <a:gd name="T6" fmla="*/ 104 w 104"/>
                  <a:gd name="T7" fmla="*/ 138 h 138"/>
                  <a:gd name="T8" fmla="*/ 104 w 104"/>
                  <a:gd name="T9" fmla="*/ 25 h 138"/>
                  <a:gd name="T10" fmla="*/ 79 w 104"/>
                  <a:gd name="T11" fmla="*/ 0 h 138"/>
                </a:gdLst>
                <a:ahLst/>
                <a:cxnLst>
                  <a:cxn ang="0">
                    <a:pos x="T0" y="T1"/>
                  </a:cxn>
                  <a:cxn ang="0">
                    <a:pos x="T2" y="T3"/>
                  </a:cxn>
                  <a:cxn ang="0">
                    <a:pos x="T4" y="T5"/>
                  </a:cxn>
                  <a:cxn ang="0">
                    <a:pos x="T6" y="T7"/>
                  </a:cxn>
                  <a:cxn ang="0">
                    <a:pos x="T8" y="T9"/>
                  </a:cxn>
                  <a:cxn ang="0">
                    <a:pos x="T10" y="T11"/>
                  </a:cxn>
                </a:cxnLst>
                <a:rect l="0" t="0" r="r" b="b"/>
                <a:pathLst>
                  <a:path w="104" h="138">
                    <a:moveTo>
                      <a:pt x="79" y="0"/>
                    </a:moveTo>
                    <a:lnTo>
                      <a:pt x="0" y="0"/>
                    </a:lnTo>
                    <a:lnTo>
                      <a:pt x="0" y="138"/>
                    </a:lnTo>
                    <a:lnTo>
                      <a:pt x="104" y="138"/>
                    </a:lnTo>
                    <a:lnTo>
                      <a:pt x="104" y="25"/>
                    </a:lnTo>
                    <a:lnTo>
                      <a:pt x="79" y="0"/>
                    </a:lnTo>
                    <a:close/>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4080"/>
              </a:p>
            </p:txBody>
          </p:sp>
          <p:sp>
            <p:nvSpPr>
              <p:cNvPr id="50" name="Freeform 49"/>
              <p:cNvSpPr>
                <a:spLocks/>
              </p:cNvSpPr>
              <p:nvPr/>
            </p:nvSpPr>
            <p:spPr bwMode="auto">
              <a:xfrm>
                <a:off x="1533658" y="1404903"/>
                <a:ext cx="183917" cy="177103"/>
              </a:xfrm>
              <a:custGeom>
                <a:avLst/>
                <a:gdLst>
                  <a:gd name="T0" fmla="*/ 0 w 27"/>
                  <a:gd name="T1" fmla="*/ 0 h 26"/>
                  <a:gd name="T2" fmla="*/ 0 w 27"/>
                  <a:gd name="T3" fmla="*/ 26 h 26"/>
                  <a:gd name="T4" fmla="*/ 27 w 27"/>
                  <a:gd name="T5" fmla="*/ 26 h 26"/>
                </a:gdLst>
                <a:ahLst/>
                <a:cxnLst>
                  <a:cxn ang="0">
                    <a:pos x="T0" y="T1"/>
                  </a:cxn>
                  <a:cxn ang="0">
                    <a:pos x="T2" y="T3"/>
                  </a:cxn>
                  <a:cxn ang="0">
                    <a:pos x="T4" y="T5"/>
                  </a:cxn>
                </a:cxnLst>
                <a:rect l="0" t="0" r="r" b="b"/>
                <a:pathLst>
                  <a:path w="27" h="26">
                    <a:moveTo>
                      <a:pt x="0" y="0"/>
                    </a:moveTo>
                    <a:lnTo>
                      <a:pt x="0" y="26"/>
                    </a:lnTo>
                    <a:lnTo>
                      <a:pt x="27" y="26"/>
                    </a:lnTo>
                  </a:path>
                </a:pathLst>
              </a:custGeom>
              <a:noFill/>
              <a:ln w="63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4080"/>
              </a:p>
            </p:txBody>
          </p:sp>
          <p:grpSp>
            <p:nvGrpSpPr>
              <p:cNvPr id="52" name="Group 51"/>
              <p:cNvGrpSpPr/>
              <p:nvPr/>
            </p:nvGrpSpPr>
            <p:grpSpPr>
              <a:xfrm>
                <a:off x="1159019" y="2161666"/>
                <a:ext cx="395076" cy="0"/>
                <a:chOff x="1159019" y="2065633"/>
                <a:chExt cx="395076" cy="0"/>
              </a:xfrm>
            </p:grpSpPr>
            <p:sp>
              <p:nvSpPr>
                <p:cNvPr id="53" name="Line 484"/>
                <p:cNvSpPr>
                  <a:spLocks noChangeShapeType="1"/>
                </p:cNvSpPr>
                <p:nvPr/>
              </p:nvSpPr>
              <p:spPr bwMode="auto">
                <a:xfrm>
                  <a:off x="1247569" y="2065633"/>
                  <a:ext cx="306526" cy="0"/>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4080"/>
                </a:p>
              </p:txBody>
            </p:sp>
            <p:sp>
              <p:nvSpPr>
                <p:cNvPr id="54" name="Line 487"/>
                <p:cNvSpPr>
                  <a:spLocks noChangeShapeType="1"/>
                </p:cNvSpPr>
                <p:nvPr/>
              </p:nvSpPr>
              <p:spPr bwMode="auto">
                <a:xfrm>
                  <a:off x="1159019" y="2065633"/>
                  <a:ext cx="47685" cy="0"/>
                </a:xfrm>
                <a:prstGeom prst="line">
                  <a:avLst/>
                </a:prstGeom>
                <a:noFill/>
                <a:ln w="63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4080"/>
                </a:p>
              </p:txBody>
            </p:sp>
          </p:grpSp>
        </p:grpSp>
      </p:grpSp>
      <p:grpSp>
        <p:nvGrpSpPr>
          <p:cNvPr id="25" name="Group 24"/>
          <p:cNvGrpSpPr/>
          <p:nvPr/>
        </p:nvGrpSpPr>
        <p:grpSpPr>
          <a:xfrm>
            <a:off x="188035" y="3005384"/>
            <a:ext cx="12247558" cy="1795404"/>
            <a:chOff x="183500" y="2946723"/>
            <a:chExt cx="12008500" cy="1760360"/>
          </a:xfrm>
        </p:grpSpPr>
        <p:sp>
          <p:nvSpPr>
            <p:cNvPr id="35" name="Rectangle 34"/>
            <p:cNvSpPr/>
            <p:nvPr/>
          </p:nvSpPr>
          <p:spPr bwMode="auto">
            <a:xfrm>
              <a:off x="1333500" y="3070638"/>
              <a:ext cx="10858500" cy="1591056"/>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dirty="0"/>
            </a:p>
          </p:txBody>
        </p:sp>
        <p:sp>
          <p:nvSpPr>
            <p:cNvPr id="23" name="Rectangle 22"/>
            <p:cNvSpPr/>
            <p:nvPr/>
          </p:nvSpPr>
          <p:spPr bwMode="auto">
            <a:xfrm>
              <a:off x="2135954" y="3378197"/>
              <a:ext cx="3754604" cy="9759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defTabSz="932290" fontAlgn="base">
                <a:spcBef>
                  <a:spcPct val="0"/>
                </a:spcBef>
                <a:spcAft>
                  <a:spcPct val="0"/>
                </a:spcAft>
              </a:pPr>
              <a:r>
                <a:rPr lang="en-US" dirty="0"/>
                <a:t>U.S. Preview Sign Up </a:t>
              </a:r>
            </a:p>
          </p:txBody>
        </p:sp>
        <p:sp>
          <p:nvSpPr>
            <p:cNvPr id="16" name="TextBox 15"/>
            <p:cNvSpPr txBox="1"/>
            <p:nvPr/>
          </p:nvSpPr>
          <p:spPr>
            <a:xfrm>
              <a:off x="5518267" y="3730371"/>
              <a:ext cx="6152898" cy="271592"/>
            </a:xfrm>
            <a:prstGeom prst="rect">
              <a:avLst/>
            </a:prstGeom>
            <a:noFill/>
          </p:spPr>
          <p:txBody>
            <a:bodyPr wrap="square" lIns="0" tIns="0" rIns="0" bIns="0" rtlCol="0">
              <a:spAutoFit/>
            </a:bodyPr>
            <a:lstStyle/>
            <a:p>
              <a:pPr marL="349724" indent="-349724" defTabSz="932290" fontAlgn="base">
                <a:spcBef>
                  <a:spcPct val="0"/>
                </a:spcBef>
                <a:spcAft>
                  <a:spcPct val="0"/>
                </a:spcAft>
                <a:buFont typeface="Arial" panose="020B0604020202020204" pitchFamily="34" charset="0"/>
                <a:buChar char="•"/>
                <a:defRPr/>
              </a:pPr>
              <a:r>
                <a:rPr lang="en-US" dirty="0">
                  <a:solidFill>
                    <a:schemeClr val="bg1"/>
                  </a:solidFill>
                </a:rPr>
                <a:t>http://aka.ms/sdsconfirmation</a:t>
              </a:r>
            </a:p>
          </p:txBody>
        </p:sp>
        <p:sp>
          <p:nvSpPr>
            <p:cNvPr id="39" name="Oval 38"/>
            <p:cNvSpPr/>
            <p:nvPr/>
          </p:nvSpPr>
          <p:spPr bwMode="auto">
            <a:xfrm>
              <a:off x="183500" y="2946723"/>
              <a:ext cx="1760360" cy="17603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29" name="Oval 28"/>
            <p:cNvSpPr/>
            <p:nvPr/>
          </p:nvSpPr>
          <p:spPr bwMode="auto">
            <a:xfrm>
              <a:off x="402341" y="3160995"/>
              <a:ext cx="1322679" cy="1322679"/>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55" name="Group 54"/>
            <p:cNvGrpSpPr/>
            <p:nvPr/>
          </p:nvGrpSpPr>
          <p:grpSpPr>
            <a:xfrm>
              <a:off x="746834" y="3487223"/>
              <a:ext cx="605250" cy="575906"/>
              <a:chOff x="3431105" y="3041378"/>
              <a:chExt cx="413591" cy="393538"/>
            </a:xfrm>
          </p:grpSpPr>
          <p:sp>
            <p:nvSpPr>
              <p:cNvPr id="56" name="Freeform 55"/>
              <p:cNvSpPr>
                <a:spLocks/>
              </p:cNvSpPr>
              <p:nvPr/>
            </p:nvSpPr>
            <p:spPr bwMode="auto">
              <a:xfrm>
                <a:off x="3614088" y="3041378"/>
                <a:ext cx="120317" cy="107785"/>
              </a:xfrm>
              <a:custGeom>
                <a:avLst/>
                <a:gdLst>
                  <a:gd name="T0" fmla="*/ 6 w 44"/>
                  <a:gd name="T1" fmla="*/ 38 h 39"/>
                  <a:gd name="T2" fmla="*/ 0 w 44"/>
                  <a:gd name="T3" fmla="*/ 22 h 39"/>
                  <a:gd name="T4" fmla="*/ 22 w 44"/>
                  <a:gd name="T5" fmla="*/ 0 h 39"/>
                  <a:gd name="T6" fmla="*/ 44 w 44"/>
                  <a:gd name="T7" fmla="*/ 22 h 39"/>
                  <a:gd name="T8" fmla="*/ 36 w 44"/>
                  <a:gd name="T9" fmla="*/ 39 h 39"/>
                </a:gdLst>
                <a:ahLst/>
                <a:cxnLst>
                  <a:cxn ang="0">
                    <a:pos x="T0" y="T1"/>
                  </a:cxn>
                  <a:cxn ang="0">
                    <a:pos x="T2" y="T3"/>
                  </a:cxn>
                  <a:cxn ang="0">
                    <a:pos x="T4" y="T5"/>
                  </a:cxn>
                  <a:cxn ang="0">
                    <a:pos x="T6" y="T7"/>
                  </a:cxn>
                  <a:cxn ang="0">
                    <a:pos x="T8" y="T9"/>
                  </a:cxn>
                </a:cxnLst>
                <a:rect l="0" t="0" r="r" b="b"/>
                <a:pathLst>
                  <a:path w="44" h="39">
                    <a:moveTo>
                      <a:pt x="6" y="38"/>
                    </a:moveTo>
                    <a:cubicBezTo>
                      <a:pt x="2" y="34"/>
                      <a:pt x="0" y="28"/>
                      <a:pt x="0" y="22"/>
                    </a:cubicBezTo>
                    <a:cubicBezTo>
                      <a:pt x="0" y="10"/>
                      <a:pt x="10" y="0"/>
                      <a:pt x="22" y="0"/>
                    </a:cubicBezTo>
                    <a:cubicBezTo>
                      <a:pt x="34" y="0"/>
                      <a:pt x="44" y="10"/>
                      <a:pt x="44" y="22"/>
                    </a:cubicBezTo>
                    <a:cubicBezTo>
                      <a:pt x="44" y="29"/>
                      <a:pt x="41" y="35"/>
                      <a:pt x="36" y="39"/>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836"/>
              </a:p>
            </p:txBody>
          </p:sp>
          <p:sp>
            <p:nvSpPr>
              <p:cNvPr id="57" name="Freeform 56"/>
              <p:cNvSpPr>
                <a:spLocks/>
              </p:cNvSpPr>
              <p:nvPr/>
            </p:nvSpPr>
            <p:spPr bwMode="auto">
              <a:xfrm>
                <a:off x="3431105" y="3111563"/>
                <a:ext cx="383512" cy="323353"/>
              </a:xfrm>
              <a:custGeom>
                <a:avLst/>
                <a:gdLst>
                  <a:gd name="T0" fmla="*/ 141 w 141"/>
                  <a:gd name="T1" fmla="*/ 57 h 119"/>
                  <a:gd name="T2" fmla="*/ 126 w 141"/>
                  <a:gd name="T3" fmla="*/ 87 h 119"/>
                  <a:gd name="T4" fmla="*/ 126 w 141"/>
                  <a:gd name="T5" fmla="*/ 110 h 119"/>
                  <a:gd name="T6" fmla="*/ 119 w 141"/>
                  <a:gd name="T7" fmla="*/ 119 h 119"/>
                  <a:gd name="T8" fmla="*/ 105 w 141"/>
                  <a:gd name="T9" fmla="*/ 119 h 119"/>
                  <a:gd name="T10" fmla="*/ 98 w 141"/>
                  <a:gd name="T11" fmla="*/ 110 h 119"/>
                  <a:gd name="T12" fmla="*/ 98 w 141"/>
                  <a:gd name="T13" fmla="*/ 99 h 119"/>
                  <a:gd name="T14" fmla="*/ 87 w 141"/>
                  <a:gd name="T15" fmla="*/ 101 h 119"/>
                  <a:gd name="T16" fmla="*/ 74 w 141"/>
                  <a:gd name="T17" fmla="*/ 101 h 119"/>
                  <a:gd name="T18" fmla="*/ 74 w 141"/>
                  <a:gd name="T19" fmla="*/ 110 h 119"/>
                  <a:gd name="T20" fmla="*/ 66 w 141"/>
                  <a:gd name="T21" fmla="*/ 119 h 119"/>
                  <a:gd name="T22" fmla="*/ 53 w 141"/>
                  <a:gd name="T23" fmla="*/ 119 h 119"/>
                  <a:gd name="T24" fmla="*/ 45 w 141"/>
                  <a:gd name="T25" fmla="*/ 110 h 119"/>
                  <a:gd name="T26" fmla="*/ 45 w 141"/>
                  <a:gd name="T27" fmla="*/ 97 h 119"/>
                  <a:gd name="T28" fmla="*/ 2 w 141"/>
                  <a:gd name="T29" fmla="*/ 79 h 119"/>
                  <a:gd name="T30" fmla="*/ 1 w 141"/>
                  <a:gd name="T31" fmla="*/ 76 h 119"/>
                  <a:gd name="T32" fmla="*/ 0 w 141"/>
                  <a:gd name="T33" fmla="*/ 53 h 119"/>
                  <a:gd name="T34" fmla="*/ 1 w 141"/>
                  <a:gd name="T35" fmla="*/ 51 h 119"/>
                  <a:gd name="T36" fmla="*/ 4 w 141"/>
                  <a:gd name="T37" fmla="*/ 50 h 119"/>
                  <a:gd name="T38" fmla="*/ 16 w 141"/>
                  <a:gd name="T39" fmla="*/ 48 h 119"/>
                  <a:gd name="T40" fmla="*/ 31 w 141"/>
                  <a:gd name="T41" fmla="*/ 35 h 119"/>
                  <a:gd name="T42" fmla="*/ 29 w 141"/>
                  <a:gd name="T43" fmla="*/ 4 h 119"/>
                  <a:gd name="T44" fmla="*/ 30 w 141"/>
                  <a:gd name="T45" fmla="*/ 1 h 119"/>
                  <a:gd name="T46" fmla="*/ 33 w 141"/>
                  <a:gd name="T47" fmla="*/ 1 h 119"/>
                  <a:gd name="T48" fmla="*/ 54 w 141"/>
                  <a:gd name="T49" fmla="*/ 19 h 119"/>
                  <a:gd name="T50" fmla="*/ 70 w 141"/>
                  <a:gd name="T51" fmla="*/ 13 h 119"/>
                  <a:gd name="T52" fmla="*/ 73 w 141"/>
                  <a:gd name="T53" fmla="*/ 13 h 119"/>
                  <a:gd name="T54" fmla="*/ 93 w 141"/>
                  <a:gd name="T55" fmla="*/ 12 h 119"/>
                  <a:gd name="T56" fmla="*/ 103 w 141"/>
                  <a:gd name="T57" fmla="*/ 14 h 119"/>
                  <a:gd name="T58" fmla="*/ 128 w 141"/>
                  <a:gd name="T59" fmla="*/ 28 h 119"/>
                  <a:gd name="T60" fmla="*/ 141 w 141"/>
                  <a:gd name="T61" fmla="*/ 5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1" h="119">
                    <a:moveTo>
                      <a:pt x="141" y="57"/>
                    </a:moveTo>
                    <a:cubicBezTo>
                      <a:pt x="141" y="68"/>
                      <a:pt x="136" y="79"/>
                      <a:pt x="126" y="87"/>
                    </a:cubicBezTo>
                    <a:cubicBezTo>
                      <a:pt x="126" y="110"/>
                      <a:pt x="126" y="110"/>
                      <a:pt x="126" y="110"/>
                    </a:cubicBezTo>
                    <a:cubicBezTo>
                      <a:pt x="126" y="115"/>
                      <a:pt x="123" y="119"/>
                      <a:pt x="119" y="119"/>
                    </a:cubicBezTo>
                    <a:cubicBezTo>
                      <a:pt x="105" y="119"/>
                      <a:pt x="105" y="119"/>
                      <a:pt x="105" y="119"/>
                    </a:cubicBezTo>
                    <a:cubicBezTo>
                      <a:pt x="101" y="119"/>
                      <a:pt x="98" y="115"/>
                      <a:pt x="98" y="110"/>
                    </a:cubicBezTo>
                    <a:cubicBezTo>
                      <a:pt x="98" y="99"/>
                      <a:pt x="98" y="99"/>
                      <a:pt x="98" y="99"/>
                    </a:cubicBezTo>
                    <a:cubicBezTo>
                      <a:pt x="94" y="100"/>
                      <a:pt x="91" y="100"/>
                      <a:pt x="87" y="101"/>
                    </a:cubicBezTo>
                    <a:cubicBezTo>
                      <a:pt x="83" y="101"/>
                      <a:pt x="78" y="101"/>
                      <a:pt x="74" y="101"/>
                    </a:cubicBezTo>
                    <a:cubicBezTo>
                      <a:pt x="74" y="110"/>
                      <a:pt x="74" y="110"/>
                      <a:pt x="74" y="110"/>
                    </a:cubicBezTo>
                    <a:cubicBezTo>
                      <a:pt x="74" y="115"/>
                      <a:pt x="70" y="119"/>
                      <a:pt x="66" y="119"/>
                    </a:cubicBezTo>
                    <a:cubicBezTo>
                      <a:pt x="53" y="119"/>
                      <a:pt x="53" y="119"/>
                      <a:pt x="53" y="119"/>
                    </a:cubicBezTo>
                    <a:cubicBezTo>
                      <a:pt x="49" y="119"/>
                      <a:pt x="45" y="115"/>
                      <a:pt x="45" y="110"/>
                    </a:cubicBezTo>
                    <a:cubicBezTo>
                      <a:pt x="45" y="97"/>
                      <a:pt x="45" y="97"/>
                      <a:pt x="45" y="97"/>
                    </a:cubicBezTo>
                    <a:cubicBezTo>
                      <a:pt x="21" y="90"/>
                      <a:pt x="3" y="79"/>
                      <a:pt x="2" y="79"/>
                    </a:cubicBezTo>
                    <a:cubicBezTo>
                      <a:pt x="1" y="78"/>
                      <a:pt x="1" y="77"/>
                      <a:pt x="1" y="76"/>
                    </a:cubicBezTo>
                    <a:cubicBezTo>
                      <a:pt x="0" y="53"/>
                      <a:pt x="0" y="53"/>
                      <a:pt x="0" y="53"/>
                    </a:cubicBezTo>
                    <a:cubicBezTo>
                      <a:pt x="0" y="52"/>
                      <a:pt x="1" y="52"/>
                      <a:pt x="1" y="51"/>
                    </a:cubicBezTo>
                    <a:cubicBezTo>
                      <a:pt x="2" y="50"/>
                      <a:pt x="3" y="50"/>
                      <a:pt x="4" y="50"/>
                    </a:cubicBezTo>
                    <a:cubicBezTo>
                      <a:pt x="4" y="50"/>
                      <a:pt x="13" y="52"/>
                      <a:pt x="16" y="48"/>
                    </a:cubicBezTo>
                    <a:cubicBezTo>
                      <a:pt x="19" y="42"/>
                      <a:pt x="27" y="37"/>
                      <a:pt x="31" y="35"/>
                    </a:cubicBezTo>
                    <a:cubicBezTo>
                      <a:pt x="29" y="4"/>
                      <a:pt x="29" y="4"/>
                      <a:pt x="29" y="4"/>
                    </a:cubicBezTo>
                    <a:cubicBezTo>
                      <a:pt x="28" y="3"/>
                      <a:pt x="29" y="2"/>
                      <a:pt x="30" y="1"/>
                    </a:cubicBezTo>
                    <a:cubicBezTo>
                      <a:pt x="31" y="1"/>
                      <a:pt x="32" y="0"/>
                      <a:pt x="33" y="1"/>
                    </a:cubicBezTo>
                    <a:cubicBezTo>
                      <a:pt x="45" y="5"/>
                      <a:pt x="51" y="13"/>
                      <a:pt x="54" y="19"/>
                    </a:cubicBezTo>
                    <a:cubicBezTo>
                      <a:pt x="57" y="18"/>
                      <a:pt x="69" y="14"/>
                      <a:pt x="70" y="13"/>
                    </a:cubicBezTo>
                    <a:cubicBezTo>
                      <a:pt x="71" y="13"/>
                      <a:pt x="72" y="13"/>
                      <a:pt x="73" y="13"/>
                    </a:cubicBezTo>
                    <a:cubicBezTo>
                      <a:pt x="80" y="12"/>
                      <a:pt x="86" y="12"/>
                      <a:pt x="93" y="12"/>
                    </a:cubicBezTo>
                    <a:cubicBezTo>
                      <a:pt x="96" y="13"/>
                      <a:pt x="100" y="13"/>
                      <a:pt x="103" y="14"/>
                    </a:cubicBezTo>
                    <a:cubicBezTo>
                      <a:pt x="112" y="17"/>
                      <a:pt x="120" y="21"/>
                      <a:pt x="128" y="28"/>
                    </a:cubicBezTo>
                    <a:cubicBezTo>
                      <a:pt x="136" y="35"/>
                      <a:pt x="141" y="45"/>
                      <a:pt x="141" y="57"/>
                    </a:cubicBezTo>
                    <a:close/>
                  </a:path>
                </a:pathLst>
              </a:custGeom>
              <a:solidFill>
                <a:srgbClr val="FFFFFF"/>
              </a:solidFill>
              <a:ln w="19050" cap="rnd">
                <a:solidFill>
                  <a:schemeClr val="bg1"/>
                </a:solidFill>
                <a:prstDash val="solid"/>
                <a:round/>
                <a:headEnd/>
                <a:tailEnd/>
              </a:ln>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836"/>
              </a:p>
            </p:txBody>
          </p:sp>
          <p:sp>
            <p:nvSpPr>
              <p:cNvPr id="58" name="Line 822"/>
              <p:cNvSpPr>
                <a:spLocks noChangeShapeType="1"/>
              </p:cNvSpPr>
              <p:nvPr/>
            </p:nvSpPr>
            <p:spPr bwMode="auto">
              <a:xfrm>
                <a:off x="3822136" y="3261960"/>
                <a:ext cx="22560" cy="0"/>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836"/>
              </a:p>
            </p:txBody>
          </p:sp>
        </p:grpSp>
      </p:grpSp>
      <p:sp>
        <p:nvSpPr>
          <p:cNvPr id="42" name="Oval 2"/>
          <p:cNvSpPr/>
          <p:nvPr/>
        </p:nvSpPr>
        <p:spPr bwMode="auto">
          <a:xfrm>
            <a:off x="628763" y="5362469"/>
            <a:ext cx="898084" cy="553820"/>
          </a:xfrm>
          <a:custGeom>
            <a:avLst/>
            <a:gdLst/>
            <a:ahLst/>
            <a:cxnLst/>
            <a:rect l="l" t="t" r="r" b="b"/>
            <a:pathLst>
              <a:path w="6841704" h="4219062">
                <a:moveTo>
                  <a:pt x="3999647" y="1263373"/>
                </a:moveTo>
                <a:cubicBezTo>
                  <a:pt x="4811978" y="1263373"/>
                  <a:pt x="5470500" y="1922425"/>
                  <a:pt x="5470500" y="2735408"/>
                </a:cubicBezTo>
                <a:cubicBezTo>
                  <a:pt x="5470500" y="3548391"/>
                  <a:pt x="4811978" y="4207442"/>
                  <a:pt x="3999647" y="4207442"/>
                </a:cubicBezTo>
                <a:lnTo>
                  <a:pt x="3999647" y="4219062"/>
                </a:lnTo>
                <a:lnTo>
                  <a:pt x="851084" y="4219062"/>
                </a:lnTo>
                <a:lnTo>
                  <a:pt x="851084" y="4211870"/>
                </a:lnTo>
                <a:cubicBezTo>
                  <a:pt x="376033" y="4186539"/>
                  <a:pt x="0" y="3791878"/>
                  <a:pt x="0" y="3309319"/>
                </a:cubicBezTo>
                <a:cubicBezTo>
                  <a:pt x="0" y="2807710"/>
                  <a:pt x="406308" y="2401076"/>
                  <a:pt x="907514" y="2401076"/>
                </a:cubicBezTo>
                <a:cubicBezTo>
                  <a:pt x="1017439" y="2401076"/>
                  <a:pt x="1122797" y="2420634"/>
                  <a:pt x="1219182" y="2459534"/>
                </a:cubicBezTo>
                <a:cubicBezTo>
                  <a:pt x="1386093" y="2098350"/>
                  <a:pt x="1752009" y="1849467"/>
                  <a:pt x="2176008" y="1849467"/>
                </a:cubicBezTo>
                <a:cubicBezTo>
                  <a:pt x="2378938" y="1849467"/>
                  <a:pt x="2568568" y="1906479"/>
                  <a:pt x="2727934" y="2008370"/>
                </a:cubicBezTo>
                <a:cubicBezTo>
                  <a:pt x="2975761" y="1561974"/>
                  <a:pt x="3452861" y="1263373"/>
                  <a:pt x="3999647" y="1263373"/>
                </a:cubicBezTo>
                <a:close/>
                <a:moveTo>
                  <a:pt x="5509456" y="0"/>
                </a:moveTo>
                <a:cubicBezTo>
                  <a:pt x="6245237" y="0"/>
                  <a:pt x="6841704" y="596946"/>
                  <a:pt x="6841704" y="1333318"/>
                </a:cubicBezTo>
                <a:cubicBezTo>
                  <a:pt x="6841704" y="2032277"/>
                  <a:pt x="6304306" y="2605618"/>
                  <a:pt x="5620379" y="2661030"/>
                </a:cubicBezTo>
                <a:lnTo>
                  <a:pt x="5620520" y="2658225"/>
                </a:lnTo>
                <a:cubicBezTo>
                  <a:pt x="5620520" y="1797065"/>
                  <a:pt x="4922974" y="1098959"/>
                  <a:pt x="4062506" y="1098959"/>
                </a:cubicBezTo>
                <a:cubicBezTo>
                  <a:pt x="3483318" y="1098959"/>
                  <a:pt x="2977946" y="1415254"/>
                  <a:pt x="2715432" y="1888104"/>
                </a:cubicBezTo>
                <a:cubicBezTo>
                  <a:pt x="2546622" y="1780175"/>
                  <a:pt x="2345755" y="1719784"/>
                  <a:pt x="2130800" y="1719784"/>
                </a:cubicBezTo>
                <a:cubicBezTo>
                  <a:pt x="2049415" y="1719784"/>
                  <a:pt x="1970051" y="1728441"/>
                  <a:pt x="1894207" y="1747734"/>
                </a:cubicBezTo>
                <a:cubicBezTo>
                  <a:pt x="1945162" y="1343125"/>
                  <a:pt x="2290456" y="1030491"/>
                  <a:pt x="2708710" y="1030491"/>
                </a:cubicBezTo>
                <a:cubicBezTo>
                  <a:pt x="2808276" y="1030491"/>
                  <a:pt x="2903706" y="1048207"/>
                  <a:pt x="2991007" y="1083441"/>
                </a:cubicBezTo>
                <a:cubicBezTo>
                  <a:pt x="3142190" y="756293"/>
                  <a:pt x="3473624" y="530864"/>
                  <a:pt x="3857667" y="530864"/>
                </a:cubicBezTo>
                <a:cubicBezTo>
                  <a:pt x="4041474" y="530864"/>
                  <a:pt x="4213234" y="582503"/>
                  <a:pt x="4357582" y="674792"/>
                </a:cubicBezTo>
                <a:cubicBezTo>
                  <a:pt x="4582056" y="270462"/>
                  <a:pt x="5014197" y="0"/>
                  <a:pt x="550945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solidFill>
                <a:srgbClr val="00188F"/>
              </a:solidFill>
              <a:ea typeface="Segoe UI" pitchFamily="34" charset="0"/>
              <a:cs typeface="Segoe UI" pitchFamily="34" charset="0"/>
            </a:endParaRPr>
          </a:p>
        </p:txBody>
      </p:sp>
      <p:sp>
        <p:nvSpPr>
          <p:cNvPr id="43" name="Rectangle 42"/>
          <p:cNvSpPr/>
          <p:nvPr/>
        </p:nvSpPr>
        <p:spPr bwMode="auto">
          <a:xfrm>
            <a:off x="2461823" y="6349211"/>
            <a:ext cx="8872874" cy="6377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defTabSz="932290" fontAlgn="base">
              <a:spcBef>
                <a:spcPct val="0"/>
              </a:spcBef>
              <a:spcAft>
                <a:spcPct val="0"/>
              </a:spcAft>
            </a:pPr>
            <a:endParaRPr lang="en-US" dirty="0"/>
          </a:p>
        </p:txBody>
      </p:sp>
    </p:spTree>
    <p:extLst>
      <p:ext uri="{BB962C8B-B14F-4D97-AF65-F5344CB8AC3E}">
        <p14:creationId xmlns:p14="http://schemas.microsoft.com/office/powerpoint/2010/main" val="326553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Schools REST API</a:t>
            </a:r>
            <a:endParaRPr lang="en-US" dirty="0"/>
          </a:p>
        </p:txBody>
      </p:sp>
      <p:sp>
        <p:nvSpPr>
          <p:cNvPr id="3" name="Text Placeholder 2"/>
          <p:cNvSpPr>
            <a:spLocks noGrp="1"/>
          </p:cNvSpPr>
          <p:nvPr>
            <p:ph type="body" sz="quarter" idx="10"/>
          </p:nvPr>
        </p:nvSpPr>
        <p:spPr>
          <a:xfrm>
            <a:off x="274638" y="1212850"/>
            <a:ext cx="11887200" cy="3662541"/>
          </a:xfrm>
        </p:spPr>
        <p:txBody>
          <a:bodyPr/>
          <a:lstStyle/>
          <a:p>
            <a:r>
              <a:rPr lang="en-US" dirty="0"/>
              <a:t>Properties are implemented as custom attribute extensions</a:t>
            </a:r>
          </a:p>
          <a:p>
            <a:pPr lvl="1"/>
            <a:r>
              <a:rPr lang="en-US" dirty="0"/>
              <a:t>(extension_fe2174665583431c953114ff7268b7b3…)</a:t>
            </a:r>
          </a:p>
          <a:p>
            <a:r>
              <a:rPr lang="en-US" dirty="0"/>
              <a:t>Entities are standard AAD semantics</a:t>
            </a:r>
          </a:p>
          <a:p>
            <a:pPr lvl="1"/>
            <a:r>
              <a:rPr lang="en-US" dirty="0"/>
              <a:t>Schools -  Administrative Units</a:t>
            </a:r>
          </a:p>
          <a:p>
            <a:pPr lvl="1"/>
            <a:r>
              <a:rPr lang="en-US" dirty="0"/>
              <a:t>Sections - Unified Groups</a:t>
            </a:r>
          </a:p>
          <a:p>
            <a:pPr lvl="1"/>
            <a:r>
              <a:rPr lang="en-US" dirty="0"/>
              <a:t>Students – users with the ".._</a:t>
            </a:r>
            <a:r>
              <a:rPr lang="en-US" dirty="0" err="1"/>
              <a:t>Education_ObjectType</a:t>
            </a:r>
            <a:r>
              <a:rPr lang="en-US" dirty="0"/>
              <a:t>“ = "Student"</a:t>
            </a:r>
          </a:p>
          <a:p>
            <a:pPr lvl="1"/>
            <a:r>
              <a:rPr lang="en-US" dirty="0"/>
              <a:t>Teachers – users with the “…_</a:t>
            </a:r>
            <a:r>
              <a:rPr lang="en-US" dirty="0" err="1"/>
              <a:t>Education_ObjectType</a:t>
            </a:r>
            <a:r>
              <a:rPr lang="en-US" dirty="0"/>
              <a:t>“  = “Teacher"</a:t>
            </a:r>
          </a:p>
        </p:txBody>
      </p:sp>
    </p:spTree>
    <p:extLst>
      <p:ext uri="{BB962C8B-B14F-4D97-AF65-F5344CB8AC3E}">
        <p14:creationId xmlns:p14="http://schemas.microsoft.com/office/powerpoint/2010/main" val="2254816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OData Queries to Search</a:t>
            </a:r>
          </a:p>
        </p:txBody>
      </p:sp>
      <p:sp>
        <p:nvSpPr>
          <p:cNvPr id="3" name="Text Placeholder 2"/>
          <p:cNvSpPr>
            <a:spLocks noGrp="1"/>
          </p:cNvSpPr>
          <p:nvPr>
            <p:ph type="body" sz="quarter" idx="10"/>
          </p:nvPr>
        </p:nvSpPr>
        <p:spPr>
          <a:xfrm>
            <a:off x="274638" y="1221157"/>
            <a:ext cx="11887199" cy="5364545"/>
          </a:xfrm>
        </p:spPr>
        <p:txBody>
          <a:bodyPr/>
          <a:lstStyle/>
          <a:p>
            <a:r>
              <a:rPr lang="en-US" dirty="0"/>
              <a:t>Find all students</a:t>
            </a:r>
          </a:p>
          <a:p>
            <a:r>
              <a:rPr lang="en-US" dirty="0"/>
              <a:t>…/users? &amp;$filter={</a:t>
            </a:r>
            <a:r>
              <a:rPr lang="en-US" dirty="0" err="1"/>
              <a:t>eduExtensionId</a:t>
            </a:r>
            <a:r>
              <a:rPr lang="en-US" dirty="0"/>
              <a:t>}_ObjectType%20eq%20'{</a:t>
            </a:r>
            <a:r>
              <a:rPr lang="en-US" dirty="0" err="1"/>
              <a:t>eduObjectTypeStudent</a:t>
            </a:r>
            <a:r>
              <a:rPr lang="en-US" dirty="0"/>
              <a:t>}’</a:t>
            </a:r>
          </a:p>
          <a:p>
            <a:endParaRPr lang="en-US" dirty="0"/>
          </a:p>
          <a:p>
            <a:r>
              <a:rPr lang="en-US" dirty="0"/>
              <a:t>Get students and teachers in section</a:t>
            </a:r>
          </a:p>
          <a:p>
            <a:r>
              <a:rPr lang="en-US" dirty="0"/>
              <a:t>$"groups/{</a:t>
            </a:r>
            <a:r>
              <a:rPr lang="en-US" dirty="0" err="1"/>
              <a:t>sectionId</a:t>
            </a:r>
            <a:r>
              <a:rPr lang="en-US" dirty="0"/>
              <a:t>}?</a:t>
            </a:r>
            <a:r>
              <a:rPr lang="en-US" dirty="0" err="1"/>
              <a:t>api</a:t>
            </a:r>
            <a:r>
              <a:rPr lang="en-US" dirty="0"/>
              <a:t>-version=beta&amp;$expand=members</a:t>
            </a:r>
          </a:p>
          <a:p>
            <a:endParaRPr lang="en-US" dirty="0"/>
          </a:p>
          <a:p>
            <a:endParaRPr lang="en-US" dirty="0"/>
          </a:p>
        </p:txBody>
      </p:sp>
      <p:sp>
        <p:nvSpPr>
          <p:cNvPr id="5" name="Rectangle 4"/>
          <p:cNvSpPr/>
          <p:nvPr/>
        </p:nvSpPr>
        <p:spPr bwMode="auto">
          <a:xfrm>
            <a:off x="0" y="6316662"/>
            <a:ext cx="12436475" cy="6778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See: https://msdn.microsoft.com/en-us/office/office365/api/complex-types-for-mail-contacts-calendar#use-odata-query-parameters</a:t>
            </a:r>
          </a:p>
        </p:txBody>
      </p:sp>
    </p:spTree>
    <p:extLst>
      <p:ext uri="{BB962C8B-B14F-4D97-AF65-F5344CB8AC3E}">
        <p14:creationId xmlns:p14="http://schemas.microsoft.com/office/powerpoint/2010/main" val="21291103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41426"/>
            <a:ext cx="5486399" cy="1098762"/>
          </a:xfrm>
        </p:spPr>
        <p:txBody>
          <a:bodyPr/>
          <a:lstStyle/>
          <a:p>
            <a:r>
              <a:rPr lang="en-US" dirty="0"/>
              <a:t>Questions?</a:t>
            </a:r>
          </a:p>
        </p:txBody>
      </p:sp>
      <p:pic>
        <p:nvPicPr>
          <p:cNvPr id="8" name="Picture Placeholder 7"/>
          <p:cNvPicPr>
            <a:picLocks noGrp="1" noChangeAspect="1"/>
          </p:cNvPicPr>
          <p:nvPr>
            <p:ph type="pic" sz="quarter" idx="10"/>
          </p:nvPr>
        </p:nvPicPr>
        <p:blipFill>
          <a:blip r:embed="rId3"/>
          <a:srcRect t="12514" b="12514"/>
          <a:stretch>
            <a:fillRect/>
          </a:stretch>
        </p:blipFill>
        <p:spPr/>
      </p:pic>
    </p:spTree>
    <p:extLst>
      <p:ext uri="{BB962C8B-B14F-4D97-AF65-F5344CB8AC3E}">
        <p14:creationId xmlns:p14="http://schemas.microsoft.com/office/powerpoint/2010/main" val="371688079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882" y="1846555"/>
            <a:ext cx="12434711" cy="699452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Parallelogram 15"/>
          <p:cNvSpPr/>
          <p:nvPr/>
        </p:nvSpPr>
        <p:spPr bwMode="auto">
          <a:xfrm>
            <a:off x="-280842" y="2811567"/>
            <a:ext cx="12716435" cy="3102651"/>
          </a:xfrm>
          <a:prstGeom prst="parallelogram">
            <a:avLst>
              <a:gd name="adj" fmla="val 27818"/>
            </a:avLst>
          </a:prstGeom>
          <a:solidFill>
            <a:srgbClr val="FFFFFF">
              <a:alpha val="1098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TextBox 47"/>
          <p:cNvSpPr txBox="1"/>
          <p:nvPr/>
        </p:nvSpPr>
        <p:spPr>
          <a:xfrm>
            <a:off x="6989645" y="4473528"/>
            <a:ext cx="1544046" cy="939873"/>
          </a:xfrm>
          <a:prstGeom prst="rect">
            <a:avLst/>
          </a:prstGeom>
          <a:noFill/>
        </p:spPr>
        <p:txBody>
          <a:bodyPr wrap="square" rtlCol="0">
            <a:spAutoFit/>
          </a:bodyPr>
          <a:lstStyle/>
          <a:p>
            <a:pPr algn="ctr" defTabSz="932619">
              <a:defRPr/>
            </a:pPr>
            <a:r>
              <a:rPr lang="en-US" sz="1836" dirty="0">
                <a:solidFill>
                  <a:srgbClr val="FFFFFF"/>
                </a:solidFill>
                <a:latin typeface="Segoe UI"/>
              </a:rPr>
              <a:t>Single</a:t>
            </a:r>
          </a:p>
          <a:p>
            <a:pPr algn="ctr" defTabSz="932619">
              <a:defRPr/>
            </a:pPr>
            <a:r>
              <a:rPr lang="en-US" sz="1836" kern="0" dirty="0">
                <a:solidFill>
                  <a:srgbClr val="FFFFFF"/>
                </a:solidFill>
                <a:latin typeface="Segoe UI"/>
              </a:rPr>
              <a:t>Sign</a:t>
            </a:r>
          </a:p>
          <a:p>
            <a:pPr algn="ctr" defTabSz="932619">
              <a:defRPr/>
            </a:pPr>
            <a:r>
              <a:rPr lang="en-US" sz="1836" dirty="0">
                <a:solidFill>
                  <a:srgbClr val="FFFFFF"/>
                </a:solidFill>
                <a:latin typeface="Segoe UI"/>
              </a:rPr>
              <a:t>On</a:t>
            </a:r>
          </a:p>
        </p:txBody>
      </p:sp>
      <p:grpSp>
        <p:nvGrpSpPr>
          <p:cNvPr id="17" name="Group 16"/>
          <p:cNvGrpSpPr/>
          <p:nvPr/>
        </p:nvGrpSpPr>
        <p:grpSpPr>
          <a:xfrm>
            <a:off x="2788176" y="3802861"/>
            <a:ext cx="1544046" cy="805474"/>
            <a:chOff x="2971425" y="3728634"/>
            <a:chExt cx="1513908" cy="789752"/>
          </a:xfrm>
        </p:grpSpPr>
        <p:sp>
          <p:nvSpPr>
            <p:cNvPr id="45" name="Right Arrow 44"/>
            <p:cNvSpPr/>
            <p:nvPr/>
          </p:nvSpPr>
          <p:spPr>
            <a:xfrm>
              <a:off x="3083640" y="3728634"/>
              <a:ext cx="1316438" cy="789752"/>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19">
                <a:defRPr/>
              </a:pPr>
              <a:endParaRPr lang="en-US" sz="1836" dirty="0">
                <a:solidFill>
                  <a:srgbClr val="FFFFFF"/>
                </a:solidFill>
                <a:latin typeface="Segoe UI"/>
              </a:endParaRPr>
            </a:p>
          </p:txBody>
        </p:sp>
        <p:sp>
          <p:nvSpPr>
            <p:cNvPr id="49" name="TextBox 48"/>
            <p:cNvSpPr txBox="1"/>
            <p:nvPr/>
          </p:nvSpPr>
          <p:spPr>
            <a:xfrm>
              <a:off x="2971425" y="3923999"/>
              <a:ext cx="1513908" cy="367529"/>
            </a:xfrm>
            <a:prstGeom prst="rect">
              <a:avLst/>
            </a:prstGeom>
            <a:noFill/>
          </p:spPr>
          <p:txBody>
            <a:bodyPr wrap="square" rtlCol="0">
              <a:spAutoFit/>
            </a:bodyPr>
            <a:lstStyle/>
            <a:p>
              <a:pPr algn="ctr" defTabSz="932619">
                <a:defRPr/>
              </a:pPr>
              <a:r>
                <a:rPr lang="en-US" sz="1836" dirty="0">
                  <a:solidFill>
                    <a:srgbClr val="FFFFFF"/>
                  </a:solidFill>
                  <a:latin typeface="Segoe UI"/>
                </a:rPr>
                <a:t>Class Info</a:t>
              </a:r>
            </a:p>
          </p:txBody>
        </p:sp>
      </p:grpSp>
      <p:sp>
        <p:nvSpPr>
          <p:cNvPr id="52" name="TextBox 51"/>
          <p:cNvSpPr txBox="1"/>
          <p:nvPr/>
        </p:nvSpPr>
        <p:spPr>
          <a:xfrm>
            <a:off x="4029995" y="5051451"/>
            <a:ext cx="3344295" cy="565026"/>
          </a:xfrm>
          <a:prstGeom prst="rect">
            <a:avLst/>
          </a:prstGeom>
          <a:noFill/>
        </p:spPr>
        <p:txBody>
          <a:bodyPr wrap="square" lIns="0" tIns="0" rIns="0" bIns="0" rtlCol="0">
            <a:spAutoFit/>
          </a:bodyPr>
          <a:lstStyle/>
          <a:p>
            <a:pPr algn="ctr" defTabSz="932619">
              <a:defRPr/>
            </a:pPr>
            <a:r>
              <a:rPr lang="en-US" sz="1836" spc="-72" dirty="0">
                <a:solidFill>
                  <a:srgbClr val="FFFFFF"/>
                </a:solidFill>
                <a:latin typeface="Segoe UI"/>
              </a:rPr>
              <a:t>Azure Active Directory</a:t>
            </a:r>
            <a:br>
              <a:rPr lang="en-US" sz="1836" spc="-72" dirty="0">
                <a:solidFill>
                  <a:srgbClr val="FFFFFF"/>
                </a:solidFill>
                <a:latin typeface="Segoe UI"/>
              </a:rPr>
            </a:br>
            <a:r>
              <a:rPr lang="en-US" sz="1836" spc="-72" dirty="0">
                <a:solidFill>
                  <a:srgbClr val="FFFFFF"/>
                </a:solidFill>
                <a:latin typeface="Segoe UI"/>
              </a:rPr>
              <a:t>&amp; Office 365 Platform</a:t>
            </a:r>
          </a:p>
        </p:txBody>
      </p:sp>
      <p:grpSp>
        <p:nvGrpSpPr>
          <p:cNvPr id="70" name="Group 69"/>
          <p:cNvGrpSpPr/>
          <p:nvPr/>
        </p:nvGrpSpPr>
        <p:grpSpPr>
          <a:xfrm>
            <a:off x="7206032" y="3802861"/>
            <a:ext cx="1544046" cy="805474"/>
            <a:chOff x="2971425" y="3728634"/>
            <a:chExt cx="1513908" cy="789752"/>
          </a:xfrm>
        </p:grpSpPr>
        <p:sp>
          <p:nvSpPr>
            <p:cNvPr id="71" name="Right Arrow 70"/>
            <p:cNvSpPr/>
            <p:nvPr/>
          </p:nvSpPr>
          <p:spPr>
            <a:xfrm>
              <a:off x="3083640" y="3728634"/>
              <a:ext cx="1316438" cy="789752"/>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19">
                <a:defRPr/>
              </a:pPr>
              <a:endParaRPr lang="en-US" sz="1836" dirty="0">
                <a:solidFill>
                  <a:srgbClr val="FFFFFF"/>
                </a:solidFill>
                <a:latin typeface="Segoe UI"/>
              </a:endParaRPr>
            </a:p>
          </p:txBody>
        </p:sp>
        <p:sp>
          <p:nvSpPr>
            <p:cNvPr id="73" name="TextBox 72"/>
            <p:cNvSpPr txBox="1"/>
            <p:nvPr/>
          </p:nvSpPr>
          <p:spPr>
            <a:xfrm>
              <a:off x="2971425" y="3923999"/>
              <a:ext cx="1513908" cy="367529"/>
            </a:xfrm>
            <a:prstGeom prst="rect">
              <a:avLst/>
            </a:prstGeom>
            <a:noFill/>
          </p:spPr>
          <p:txBody>
            <a:bodyPr wrap="square" rtlCol="0">
              <a:spAutoFit/>
            </a:bodyPr>
            <a:lstStyle/>
            <a:p>
              <a:pPr algn="ctr" defTabSz="932619">
                <a:defRPr/>
              </a:pPr>
              <a:r>
                <a:rPr lang="en-US" sz="1836" dirty="0">
                  <a:solidFill>
                    <a:srgbClr val="FFFFFF"/>
                  </a:solidFill>
                  <a:latin typeface="Segoe UI"/>
                </a:rPr>
                <a:t>Class Info</a:t>
              </a:r>
            </a:p>
          </p:txBody>
        </p:sp>
      </p:grpSp>
      <p:sp>
        <p:nvSpPr>
          <p:cNvPr id="20" name="Parallelogram 19"/>
          <p:cNvSpPr/>
          <p:nvPr/>
        </p:nvSpPr>
        <p:spPr bwMode="auto">
          <a:xfrm>
            <a:off x="3196552" y="2507129"/>
            <a:ext cx="5440186" cy="445376"/>
          </a:xfrm>
          <a:prstGeom prst="parallelogram">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619">
              <a:defRPr/>
            </a:pPr>
            <a:r>
              <a:rPr lang="en-US" sz="1836" kern="0" dirty="0">
                <a:solidFill>
                  <a:srgbClr val="80397B"/>
                </a:solidFill>
                <a:latin typeface="Segoe UI"/>
              </a:rPr>
              <a:t>Automatic group and class site creation</a:t>
            </a:r>
          </a:p>
        </p:txBody>
      </p:sp>
      <p:sp>
        <p:nvSpPr>
          <p:cNvPr id="74" name="Parallelogram 73"/>
          <p:cNvSpPr/>
          <p:nvPr/>
        </p:nvSpPr>
        <p:spPr bwMode="auto">
          <a:xfrm>
            <a:off x="3142486" y="5780166"/>
            <a:ext cx="5440186" cy="445376"/>
          </a:xfrm>
          <a:prstGeom prst="parallelogram">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619">
              <a:defRPr/>
            </a:pPr>
            <a:r>
              <a:rPr lang="en-US" sz="1836" kern="0" dirty="0">
                <a:solidFill>
                  <a:srgbClr val="80397B"/>
                </a:solidFill>
                <a:latin typeface="Segoe UI"/>
              </a:rPr>
              <a:t>Sync and Management tools for School IT</a:t>
            </a:r>
          </a:p>
        </p:txBody>
      </p:sp>
      <p:grpSp>
        <p:nvGrpSpPr>
          <p:cNvPr id="3" name="Group 2"/>
          <p:cNvGrpSpPr/>
          <p:nvPr/>
        </p:nvGrpSpPr>
        <p:grpSpPr>
          <a:xfrm>
            <a:off x="703463" y="2146931"/>
            <a:ext cx="1956050" cy="4328832"/>
            <a:chOff x="703463" y="2146931"/>
            <a:chExt cx="1956050" cy="4328832"/>
          </a:xfrm>
        </p:grpSpPr>
        <p:sp>
          <p:nvSpPr>
            <p:cNvPr id="38" name="Can 37"/>
            <p:cNvSpPr/>
            <p:nvPr/>
          </p:nvSpPr>
          <p:spPr>
            <a:xfrm>
              <a:off x="703463" y="2146931"/>
              <a:ext cx="1956050" cy="4328832"/>
            </a:xfrm>
            <a:prstGeom prst="can">
              <a:avLst>
                <a:gd name="adj" fmla="val 13081"/>
              </a:avLst>
            </a:prstGeom>
            <a:ln/>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defTabSz="932619">
                <a:defRPr/>
              </a:pPr>
              <a:endParaRPr lang="en-US" sz="1836" dirty="0">
                <a:solidFill>
                  <a:srgbClr val="FFFFFF"/>
                </a:solidFill>
                <a:latin typeface="Segoe UI"/>
              </a:endParaRPr>
            </a:p>
          </p:txBody>
        </p:sp>
        <p:sp>
          <p:nvSpPr>
            <p:cNvPr id="42" name="TextBox 41"/>
            <p:cNvSpPr txBox="1"/>
            <p:nvPr/>
          </p:nvSpPr>
          <p:spPr>
            <a:xfrm>
              <a:off x="1445310" y="6036294"/>
              <a:ext cx="472357" cy="376706"/>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spAutoFit/>
            </a:bodyPr>
            <a:lstStyle/>
            <a:p>
              <a:pPr algn="ctr" defTabSz="932619">
                <a:defRPr/>
              </a:pPr>
              <a:r>
                <a:rPr lang="en-US" sz="2448" spc="-72" dirty="0">
                  <a:solidFill>
                    <a:srgbClr val="FFFFFF"/>
                  </a:solidFill>
                  <a:latin typeface="Segoe UI"/>
                </a:rPr>
                <a:t> </a:t>
              </a:r>
              <a:r>
                <a:rPr lang="en-US" sz="2040" spc="-72" dirty="0">
                  <a:solidFill>
                    <a:srgbClr val="FFFFFF"/>
                  </a:solidFill>
                  <a:latin typeface="Segoe UI"/>
                </a:rPr>
                <a:t>SIS</a:t>
              </a:r>
            </a:p>
          </p:txBody>
        </p:sp>
        <p:grpSp>
          <p:nvGrpSpPr>
            <p:cNvPr id="7" name="Group 6"/>
            <p:cNvGrpSpPr/>
            <p:nvPr/>
          </p:nvGrpSpPr>
          <p:grpSpPr>
            <a:xfrm>
              <a:off x="883080" y="2716856"/>
              <a:ext cx="1596817" cy="667330"/>
              <a:chOff x="880574" y="2679853"/>
              <a:chExt cx="1565650" cy="654305"/>
            </a:xfrm>
          </p:grpSpPr>
          <p:sp>
            <p:nvSpPr>
              <p:cNvPr id="57" name="Freeform 18"/>
              <p:cNvSpPr>
                <a:spLocks noEditPoints="1"/>
              </p:cNvSpPr>
              <p:nvPr/>
            </p:nvSpPr>
            <p:spPr bwMode="black">
              <a:xfrm>
                <a:off x="942132" y="2804832"/>
                <a:ext cx="309532" cy="377624"/>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vert="horz" wrap="square" lIns="83944" tIns="41973" rIns="83944" bIns="41973" numCol="1" anchor="t" anchorCtr="0" compatLnSpc="1">
                <a:prstTxWarp prst="textNoShape">
                  <a:avLst/>
                </a:prstTxWarp>
              </a:bodyPr>
              <a:lstStyle/>
              <a:p>
                <a:pPr defTabSz="932619">
                  <a:defRPr/>
                </a:pPr>
                <a:endParaRPr lang="en-US" sz="1632">
                  <a:solidFill>
                    <a:srgbClr val="000000"/>
                  </a:solidFill>
                  <a:latin typeface="Segoe UI"/>
                </a:endParaRPr>
              </a:p>
            </p:txBody>
          </p:sp>
          <p:sp>
            <p:nvSpPr>
              <p:cNvPr id="72" name="TextBox 71"/>
              <p:cNvSpPr txBox="1"/>
              <p:nvPr/>
            </p:nvSpPr>
            <p:spPr>
              <a:xfrm>
                <a:off x="1392185" y="2719253"/>
                <a:ext cx="1054039" cy="5214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defTabSz="932619">
                  <a:defRPr/>
                </a:pPr>
                <a:r>
                  <a:rPr lang="en-US" sz="1428" dirty="0">
                    <a:solidFill>
                      <a:srgbClr val="FFFFFF"/>
                    </a:solidFill>
                    <a:latin typeface="Segoe UI"/>
                  </a:rPr>
                  <a:t>Class </a:t>
                </a:r>
                <a:br>
                  <a:rPr lang="en-US" sz="1428" dirty="0">
                    <a:solidFill>
                      <a:srgbClr val="FFFFFF"/>
                    </a:solidFill>
                    <a:latin typeface="Segoe UI"/>
                  </a:rPr>
                </a:br>
                <a:r>
                  <a:rPr lang="en-US" sz="1428" dirty="0">
                    <a:solidFill>
                      <a:srgbClr val="FFFFFF"/>
                    </a:solidFill>
                    <a:latin typeface="Segoe UI"/>
                  </a:rPr>
                  <a:t>Rosters</a:t>
                </a:r>
              </a:p>
            </p:txBody>
          </p:sp>
          <p:cxnSp>
            <p:nvCxnSpPr>
              <p:cNvPr id="5" name="Straight Connector 4"/>
              <p:cNvCxnSpPr/>
              <p:nvPr/>
            </p:nvCxnSpPr>
            <p:spPr>
              <a:xfrm>
                <a:off x="880574" y="3334158"/>
                <a:ext cx="1504092" cy="0"/>
              </a:xfrm>
              <a:prstGeom prst="line">
                <a:avLst/>
              </a:prstGeom>
              <a:ln>
                <a:solidFill>
                  <a:schemeClr val="bg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40" name="Straight Connector 39"/>
              <p:cNvCxnSpPr/>
              <p:nvPr/>
            </p:nvCxnSpPr>
            <p:spPr>
              <a:xfrm>
                <a:off x="880574" y="2679853"/>
                <a:ext cx="1504092" cy="0"/>
              </a:xfrm>
              <a:prstGeom prst="line">
                <a:avLst/>
              </a:prstGeom>
              <a:ln>
                <a:solidFill>
                  <a:schemeClr val="bg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grpSp>
        <p:grpSp>
          <p:nvGrpSpPr>
            <p:cNvPr id="8" name="Group 7"/>
            <p:cNvGrpSpPr/>
            <p:nvPr/>
          </p:nvGrpSpPr>
          <p:grpSpPr>
            <a:xfrm>
              <a:off x="883080" y="3718521"/>
              <a:ext cx="1596817" cy="667330"/>
              <a:chOff x="880574" y="3659022"/>
              <a:chExt cx="1565650" cy="654305"/>
            </a:xfrm>
          </p:grpSpPr>
          <p:sp>
            <p:nvSpPr>
              <p:cNvPr id="59" name="Freeform 58"/>
              <p:cNvSpPr>
                <a:spLocks/>
              </p:cNvSpPr>
              <p:nvPr/>
            </p:nvSpPr>
            <p:spPr bwMode="auto">
              <a:xfrm>
                <a:off x="934011" y="3808288"/>
                <a:ext cx="325774" cy="314079"/>
              </a:xfrm>
              <a:custGeom>
                <a:avLst/>
                <a:gdLst/>
                <a:ahLst/>
                <a:cxnLst/>
                <a:rect l="l" t="t" r="r" b="b"/>
                <a:pathLst>
                  <a:path w="310149" h="299015">
                    <a:moveTo>
                      <a:pt x="231101" y="150303"/>
                    </a:moveTo>
                    <a:cubicBezTo>
                      <a:pt x="283800" y="150303"/>
                      <a:pt x="308267" y="186102"/>
                      <a:pt x="310149" y="272772"/>
                    </a:cubicBezTo>
                    <a:cubicBezTo>
                      <a:pt x="296975" y="272772"/>
                      <a:pt x="234865" y="272772"/>
                      <a:pt x="223573" y="272772"/>
                    </a:cubicBezTo>
                    <a:cubicBezTo>
                      <a:pt x="223573" y="236973"/>
                      <a:pt x="217926" y="191754"/>
                      <a:pt x="197223" y="157840"/>
                    </a:cubicBezTo>
                    <a:close/>
                    <a:moveTo>
                      <a:pt x="101540" y="129626"/>
                    </a:moveTo>
                    <a:cubicBezTo>
                      <a:pt x="186156" y="129626"/>
                      <a:pt x="201199" y="204910"/>
                      <a:pt x="201199" y="299015"/>
                    </a:cubicBezTo>
                    <a:lnTo>
                      <a:pt x="0" y="299015"/>
                    </a:lnTo>
                    <a:cubicBezTo>
                      <a:pt x="0" y="204910"/>
                      <a:pt x="15043" y="129626"/>
                      <a:pt x="101540" y="129626"/>
                    </a:cubicBezTo>
                    <a:close/>
                    <a:moveTo>
                      <a:pt x="230226" y="45329"/>
                    </a:moveTo>
                    <a:cubicBezTo>
                      <a:pt x="255480" y="45329"/>
                      <a:pt x="275953" y="65446"/>
                      <a:pt x="275953" y="90261"/>
                    </a:cubicBezTo>
                    <a:cubicBezTo>
                      <a:pt x="275953" y="115076"/>
                      <a:pt x="255480" y="135193"/>
                      <a:pt x="230226" y="135193"/>
                    </a:cubicBezTo>
                    <a:cubicBezTo>
                      <a:pt x="204972" y="135193"/>
                      <a:pt x="184499" y="115076"/>
                      <a:pt x="184499" y="90261"/>
                    </a:cubicBezTo>
                    <a:cubicBezTo>
                      <a:pt x="184499" y="65446"/>
                      <a:pt x="204972" y="45329"/>
                      <a:pt x="230226" y="45329"/>
                    </a:cubicBezTo>
                    <a:close/>
                    <a:moveTo>
                      <a:pt x="101395" y="0"/>
                    </a:moveTo>
                    <a:cubicBezTo>
                      <a:pt x="134555" y="0"/>
                      <a:pt x="161437" y="26882"/>
                      <a:pt x="161437" y="60042"/>
                    </a:cubicBezTo>
                    <a:cubicBezTo>
                      <a:pt x="161437" y="93202"/>
                      <a:pt x="134555" y="120084"/>
                      <a:pt x="101395" y="120084"/>
                    </a:cubicBezTo>
                    <a:cubicBezTo>
                      <a:pt x="68235" y="120084"/>
                      <a:pt x="41353" y="93202"/>
                      <a:pt x="41353" y="60042"/>
                    </a:cubicBezTo>
                    <a:cubicBezTo>
                      <a:pt x="41353" y="26882"/>
                      <a:pt x="68235" y="0"/>
                      <a:pt x="101395" y="0"/>
                    </a:cubicBezTo>
                    <a:close/>
                  </a:path>
                </a:pathLst>
              </a:custGeom>
              <a:ln>
                <a:solidFill>
                  <a:schemeClr val="bg1"/>
                </a:solid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9" rIns="93256" bIns="46629" numCol="1" rtlCol="0" anchor="ctr" anchorCtr="0" compatLnSpc="1">
                <a:prstTxWarp prst="textNoShape">
                  <a:avLst/>
                </a:prstTxWarp>
              </a:bodyPr>
              <a:lstStyle/>
              <a:p>
                <a:pPr defTabSz="839351">
                  <a:defRPr/>
                </a:pPr>
                <a:endParaRPr lang="en-US" sz="2244" spc="-137" dirty="0">
                  <a:solidFill>
                    <a:srgbClr val="00D8CC"/>
                  </a:solidFill>
                  <a:latin typeface="Segoe Light" pitchFamily="34" charset="0"/>
                </a:endParaRPr>
              </a:p>
            </p:txBody>
          </p:sp>
          <p:sp>
            <p:nvSpPr>
              <p:cNvPr id="76" name="TextBox 75"/>
              <p:cNvSpPr txBox="1"/>
              <p:nvPr/>
            </p:nvSpPr>
            <p:spPr>
              <a:xfrm>
                <a:off x="1392185" y="3801107"/>
                <a:ext cx="1054039" cy="30598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defTabSz="932619">
                  <a:defRPr/>
                </a:pPr>
                <a:r>
                  <a:rPr lang="en-US" sz="1428" dirty="0">
                    <a:solidFill>
                      <a:schemeClr val="bg1"/>
                    </a:solidFill>
                    <a:latin typeface="Segoe UI"/>
                  </a:rPr>
                  <a:t>Students</a:t>
                </a:r>
              </a:p>
            </p:txBody>
          </p:sp>
          <p:cxnSp>
            <p:nvCxnSpPr>
              <p:cNvPr id="41" name="Straight Connector 40"/>
              <p:cNvCxnSpPr/>
              <p:nvPr/>
            </p:nvCxnSpPr>
            <p:spPr>
              <a:xfrm>
                <a:off x="880574" y="4313327"/>
                <a:ext cx="1504092" cy="0"/>
              </a:xfrm>
              <a:prstGeom prst="line">
                <a:avLst/>
              </a:prstGeom>
              <a:ln>
                <a:solidFill>
                  <a:schemeClr val="bg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46" name="Straight Connector 45"/>
              <p:cNvCxnSpPr/>
              <p:nvPr/>
            </p:nvCxnSpPr>
            <p:spPr>
              <a:xfrm>
                <a:off x="880574" y="3659022"/>
                <a:ext cx="1504092" cy="0"/>
              </a:xfrm>
              <a:prstGeom prst="line">
                <a:avLst/>
              </a:prstGeom>
              <a:ln>
                <a:solidFill>
                  <a:schemeClr val="bg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grpSp>
        <p:grpSp>
          <p:nvGrpSpPr>
            <p:cNvPr id="9" name="Group 8"/>
            <p:cNvGrpSpPr/>
            <p:nvPr/>
          </p:nvGrpSpPr>
          <p:grpSpPr>
            <a:xfrm>
              <a:off x="883080" y="4701633"/>
              <a:ext cx="1596817" cy="667330"/>
              <a:chOff x="880574" y="4662377"/>
              <a:chExt cx="1565650" cy="654305"/>
            </a:xfrm>
          </p:grpSpPr>
          <p:sp>
            <p:nvSpPr>
              <p:cNvPr id="58" name="Round Same Side Corner Rectangle 24"/>
              <p:cNvSpPr>
                <a:spLocks noChangeAspect="1"/>
              </p:cNvSpPr>
              <p:nvPr/>
            </p:nvSpPr>
            <p:spPr bwMode="auto">
              <a:xfrm>
                <a:off x="943078" y="4840100"/>
                <a:ext cx="307641" cy="308063"/>
              </a:xfrm>
              <a:custGeom>
                <a:avLst/>
                <a:gdLst>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53148 w 2314576"/>
                  <a:gd name="connsiteY26" fmla="*/ 1797624 h 2317750"/>
                  <a:gd name="connsiteX27" fmla="*/ 1039094 w 2314576"/>
                  <a:gd name="connsiteY27" fmla="*/ 1694410 h 2317750"/>
                  <a:gd name="connsiteX28" fmla="*/ 984846 w 2314576"/>
                  <a:gd name="connsiteY28" fmla="*/ 1789289 h 2317750"/>
                  <a:gd name="connsiteX29" fmla="*/ 985837 w 2314576"/>
                  <a:gd name="connsiteY29" fmla="*/ 1896269 h 2317750"/>
                  <a:gd name="connsiteX30" fmla="*/ 661987 w 2314576"/>
                  <a:gd name="connsiteY30" fmla="*/ 2248693 h 2317750"/>
                  <a:gd name="connsiteX31" fmla="*/ 335755 w 2314576"/>
                  <a:gd name="connsiteY31" fmla="*/ 2253456 h 2317750"/>
                  <a:gd name="connsiteX32" fmla="*/ 216692 w 2314576"/>
                  <a:gd name="connsiteY32" fmla="*/ 2115344 h 2317750"/>
                  <a:gd name="connsiteX33" fmla="*/ 347662 w 2314576"/>
                  <a:gd name="connsiteY33" fmla="*/ 1989137 h 2317750"/>
                  <a:gd name="connsiteX34" fmla="*/ 614362 w 2314576"/>
                  <a:gd name="connsiteY34" fmla="*/ 1993900 h 2317750"/>
                  <a:gd name="connsiteX35" fmla="*/ 735805 w 2314576"/>
                  <a:gd name="connsiteY35" fmla="*/ 1867694 h 2317750"/>
                  <a:gd name="connsiteX36" fmla="*/ 733551 w 2314576"/>
                  <a:gd name="connsiteY36" fmla="*/ 1698625 h 2317750"/>
                  <a:gd name="connsiteX37" fmla="*/ 0 w 2314576"/>
                  <a:gd name="connsiteY37" fmla="*/ 1698625 h 2317750"/>
                  <a:gd name="connsiteX38" fmla="*/ 0 w 2314576"/>
                  <a:gd name="connsiteY38"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39094 w 2314576"/>
                  <a:gd name="connsiteY26" fmla="*/ 1694410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39094 w 2314576"/>
                  <a:gd name="connsiteY26" fmla="*/ 1694410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39094 w 2314576"/>
                  <a:gd name="connsiteY26" fmla="*/ 1694410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45897 w 2314576"/>
                  <a:gd name="connsiteY26" fmla="*/ 1692709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3313 w 2314576"/>
                  <a:gd name="connsiteY25" fmla="*/ 1792567 h 2317750"/>
                  <a:gd name="connsiteX26" fmla="*/ 1045897 w 2314576"/>
                  <a:gd name="connsiteY26" fmla="*/ 1692709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4846 w 2314576"/>
                  <a:gd name="connsiteY27" fmla="*/ 1789289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45897 w 2314576"/>
                  <a:gd name="connsiteY26" fmla="*/ 1692709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9 w 2314576"/>
                  <a:gd name="connsiteY26" fmla="*/ 1660398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4400 w 2314576"/>
                  <a:gd name="connsiteY26" fmla="*/ 1682507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06714 w 2314576"/>
                  <a:gd name="connsiteY25" fmla="*/ 17636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13517 w 2314576"/>
                  <a:gd name="connsiteY25" fmla="*/ 1760255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10115 w 2314576"/>
                  <a:gd name="connsiteY25" fmla="*/ 17619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10115 w 2314576"/>
                  <a:gd name="connsiteY25" fmla="*/ 17619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 name="connsiteX0" fmla="*/ 1517128 w 2314576"/>
                  <a:gd name="connsiteY0" fmla="*/ 488950 h 2317750"/>
                  <a:gd name="connsiteX1" fmla="*/ 1838868 w 2314576"/>
                  <a:gd name="connsiteY1" fmla="*/ 810690 h 2317750"/>
                  <a:gd name="connsiteX2" fmla="*/ 1517128 w 2314576"/>
                  <a:gd name="connsiteY2" fmla="*/ 1132430 h 2317750"/>
                  <a:gd name="connsiteX3" fmla="*/ 1195388 w 2314576"/>
                  <a:gd name="connsiteY3" fmla="*/ 810690 h 2317750"/>
                  <a:gd name="connsiteX4" fmla="*/ 1517128 w 2314576"/>
                  <a:gd name="connsiteY4" fmla="*/ 488950 h 2317750"/>
                  <a:gd name="connsiteX5" fmla="*/ 212328 w 2314576"/>
                  <a:gd name="connsiteY5" fmla="*/ 212328 h 2317750"/>
                  <a:gd name="connsiteX6" fmla="*/ 212328 w 2314576"/>
                  <a:gd name="connsiteY6" fmla="*/ 1486297 h 2317750"/>
                  <a:gd name="connsiteX7" fmla="*/ 749225 w 2314576"/>
                  <a:gd name="connsiteY7" fmla="*/ 1486297 h 2317750"/>
                  <a:gd name="connsiteX8" fmla="*/ 1053148 w 2314576"/>
                  <a:gd name="connsiteY8" fmla="*/ 1188422 h 2317750"/>
                  <a:gd name="connsiteX9" fmla="*/ 1106496 w 2314576"/>
                  <a:gd name="connsiteY9" fmla="*/ 1193800 h 2317750"/>
                  <a:gd name="connsiteX10" fmla="*/ 1845072 w 2314576"/>
                  <a:gd name="connsiteY10" fmla="*/ 1193800 h 2317750"/>
                  <a:gd name="connsiteX11" fmla="*/ 1845072 w 2314576"/>
                  <a:gd name="connsiteY11" fmla="*/ 212328 h 2317750"/>
                  <a:gd name="connsiteX12" fmla="*/ 212328 w 2314576"/>
                  <a:gd name="connsiteY12" fmla="*/ 212328 h 2317750"/>
                  <a:gd name="connsiteX13" fmla="*/ 0 w 2314576"/>
                  <a:gd name="connsiteY13" fmla="*/ 0 h 2317750"/>
                  <a:gd name="connsiteX14" fmla="*/ 2057400 w 2314576"/>
                  <a:gd name="connsiteY14" fmla="*/ 0 h 2317750"/>
                  <a:gd name="connsiteX15" fmla="*/ 2057400 w 2314576"/>
                  <a:gd name="connsiteY15" fmla="*/ 1239182 h 2317750"/>
                  <a:gd name="connsiteX16" fmla="*/ 2314576 w 2314576"/>
                  <a:gd name="connsiteY16" fmla="*/ 1644852 h 2317750"/>
                  <a:gd name="connsiteX17" fmla="*/ 2314576 w 2314576"/>
                  <a:gd name="connsiteY17" fmla="*/ 2317750 h 2317750"/>
                  <a:gd name="connsiteX18" fmla="*/ 2039939 w 2314576"/>
                  <a:gd name="connsiteY18" fmla="*/ 2317750 h 2317750"/>
                  <a:gd name="connsiteX19" fmla="*/ 2039939 w 2314576"/>
                  <a:gd name="connsiteY19" fmla="*/ 1763623 h 2317750"/>
                  <a:gd name="connsiteX20" fmla="*/ 1974941 w 2314576"/>
                  <a:gd name="connsiteY20" fmla="*/ 1698625 h 2317750"/>
                  <a:gd name="connsiteX21" fmla="*/ 1972129 w 2314576"/>
                  <a:gd name="connsiteY21" fmla="*/ 1698625 h 2317750"/>
                  <a:gd name="connsiteX22" fmla="*/ 1907131 w 2314576"/>
                  <a:gd name="connsiteY22" fmla="*/ 1763623 h 2317750"/>
                  <a:gd name="connsiteX23" fmla="*/ 1907131 w 2314576"/>
                  <a:gd name="connsiteY23" fmla="*/ 2317750 h 2317750"/>
                  <a:gd name="connsiteX24" fmla="*/ 1103313 w 2314576"/>
                  <a:gd name="connsiteY24" fmla="*/ 2317750 h 2317750"/>
                  <a:gd name="connsiteX25" fmla="*/ 1110115 w 2314576"/>
                  <a:gd name="connsiteY25" fmla="*/ 1761956 h 2317750"/>
                  <a:gd name="connsiteX26" fmla="*/ 1050998 w 2314576"/>
                  <a:gd name="connsiteY26" fmla="*/ 1701214 h 2317750"/>
                  <a:gd name="connsiteX27" fmla="*/ 986547 w 2314576"/>
                  <a:gd name="connsiteY27" fmla="*/ 1762078 h 2317750"/>
                  <a:gd name="connsiteX28" fmla="*/ 985837 w 2314576"/>
                  <a:gd name="connsiteY28" fmla="*/ 1896269 h 2317750"/>
                  <a:gd name="connsiteX29" fmla="*/ 661987 w 2314576"/>
                  <a:gd name="connsiteY29" fmla="*/ 2248693 h 2317750"/>
                  <a:gd name="connsiteX30" fmla="*/ 335755 w 2314576"/>
                  <a:gd name="connsiteY30" fmla="*/ 2253456 h 2317750"/>
                  <a:gd name="connsiteX31" fmla="*/ 216692 w 2314576"/>
                  <a:gd name="connsiteY31" fmla="*/ 2115344 h 2317750"/>
                  <a:gd name="connsiteX32" fmla="*/ 347662 w 2314576"/>
                  <a:gd name="connsiteY32" fmla="*/ 1989137 h 2317750"/>
                  <a:gd name="connsiteX33" fmla="*/ 614362 w 2314576"/>
                  <a:gd name="connsiteY33" fmla="*/ 1993900 h 2317750"/>
                  <a:gd name="connsiteX34" fmla="*/ 735805 w 2314576"/>
                  <a:gd name="connsiteY34" fmla="*/ 1867694 h 2317750"/>
                  <a:gd name="connsiteX35" fmla="*/ 733551 w 2314576"/>
                  <a:gd name="connsiteY35" fmla="*/ 1698625 h 2317750"/>
                  <a:gd name="connsiteX36" fmla="*/ 0 w 2314576"/>
                  <a:gd name="connsiteY36" fmla="*/ 1698625 h 2317750"/>
                  <a:gd name="connsiteX37" fmla="*/ 0 w 2314576"/>
                  <a:gd name="connsiteY37" fmla="*/ 0 h 231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14576" h="2317750">
                    <a:moveTo>
                      <a:pt x="1517128" y="488950"/>
                    </a:moveTo>
                    <a:cubicBezTo>
                      <a:pt x="1694820" y="488950"/>
                      <a:pt x="1838868" y="632998"/>
                      <a:pt x="1838868" y="810690"/>
                    </a:cubicBezTo>
                    <a:cubicBezTo>
                      <a:pt x="1838868" y="988382"/>
                      <a:pt x="1694820" y="1132430"/>
                      <a:pt x="1517128" y="1132430"/>
                    </a:cubicBezTo>
                    <a:cubicBezTo>
                      <a:pt x="1339436" y="1132430"/>
                      <a:pt x="1195388" y="988382"/>
                      <a:pt x="1195388" y="810690"/>
                    </a:cubicBezTo>
                    <a:cubicBezTo>
                      <a:pt x="1195388" y="632998"/>
                      <a:pt x="1339436" y="488950"/>
                      <a:pt x="1517128" y="488950"/>
                    </a:cubicBezTo>
                    <a:close/>
                    <a:moveTo>
                      <a:pt x="212328" y="212328"/>
                    </a:moveTo>
                    <a:lnTo>
                      <a:pt x="212328" y="1486297"/>
                    </a:lnTo>
                    <a:lnTo>
                      <a:pt x="749225" y="1486297"/>
                    </a:lnTo>
                    <a:cubicBezTo>
                      <a:pt x="752204" y="1321170"/>
                      <a:pt x="887174" y="1188422"/>
                      <a:pt x="1053148" y="1188422"/>
                    </a:cubicBezTo>
                    <a:lnTo>
                      <a:pt x="1106496" y="1193800"/>
                    </a:lnTo>
                    <a:lnTo>
                      <a:pt x="1845072" y="1193800"/>
                    </a:lnTo>
                    <a:lnTo>
                      <a:pt x="1845072" y="212328"/>
                    </a:lnTo>
                    <a:lnTo>
                      <a:pt x="212328" y="212328"/>
                    </a:lnTo>
                    <a:close/>
                    <a:moveTo>
                      <a:pt x="0" y="0"/>
                    </a:moveTo>
                    <a:lnTo>
                      <a:pt x="2057400" y="0"/>
                    </a:lnTo>
                    <a:lnTo>
                      <a:pt x="2057400" y="1239182"/>
                    </a:lnTo>
                    <a:cubicBezTo>
                      <a:pt x="2209788" y="1310436"/>
                      <a:pt x="2314576" y="1465407"/>
                      <a:pt x="2314576" y="1644852"/>
                    </a:cubicBezTo>
                    <a:lnTo>
                      <a:pt x="2314576" y="2317750"/>
                    </a:lnTo>
                    <a:lnTo>
                      <a:pt x="2039939" y="2317750"/>
                    </a:lnTo>
                    <a:lnTo>
                      <a:pt x="2039939" y="1763623"/>
                    </a:lnTo>
                    <a:cubicBezTo>
                      <a:pt x="2039939" y="1727726"/>
                      <a:pt x="2010838" y="1698625"/>
                      <a:pt x="1974941" y="1698625"/>
                    </a:cubicBezTo>
                    <a:lnTo>
                      <a:pt x="1972129" y="1698625"/>
                    </a:lnTo>
                    <a:cubicBezTo>
                      <a:pt x="1936232" y="1698625"/>
                      <a:pt x="1907131" y="1727726"/>
                      <a:pt x="1907131" y="1763623"/>
                    </a:cubicBezTo>
                    <a:lnTo>
                      <a:pt x="1907131" y="2317750"/>
                    </a:lnTo>
                    <a:lnTo>
                      <a:pt x="1103313" y="2317750"/>
                    </a:lnTo>
                    <a:cubicBezTo>
                      <a:pt x="1104447" y="2133052"/>
                      <a:pt x="1112314" y="1867546"/>
                      <a:pt x="1110115" y="1761956"/>
                    </a:cubicBezTo>
                    <a:cubicBezTo>
                      <a:pt x="1111317" y="1720990"/>
                      <a:pt x="1088599" y="1702895"/>
                      <a:pt x="1050998" y="1701214"/>
                    </a:cubicBezTo>
                    <a:cubicBezTo>
                      <a:pt x="1013397" y="1699533"/>
                      <a:pt x="988054" y="1735238"/>
                      <a:pt x="986547" y="1762078"/>
                    </a:cubicBezTo>
                    <a:cubicBezTo>
                      <a:pt x="986742" y="1865448"/>
                      <a:pt x="985507" y="1860609"/>
                      <a:pt x="985837" y="1896269"/>
                    </a:cubicBezTo>
                    <a:cubicBezTo>
                      <a:pt x="985043" y="2101851"/>
                      <a:pt x="838993" y="2205037"/>
                      <a:pt x="661987" y="2248693"/>
                    </a:cubicBezTo>
                    <a:cubicBezTo>
                      <a:pt x="553243" y="2250281"/>
                      <a:pt x="403223" y="2255837"/>
                      <a:pt x="335755" y="2253456"/>
                    </a:cubicBezTo>
                    <a:cubicBezTo>
                      <a:pt x="268287" y="2251075"/>
                      <a:pt x="214708" y="2211784"/>
                      <a:pt x="216692" y="2115344"/>
                    </a:cubicBezTo>
                    <a:cubicBezTo>
                      <a:pt x="218676" y="2018904"/>
                      <a:pt x="261142" y="1989136"/>
                      <a:pt x="347662" y="1989137"/>
                    </a:cubicBezTo>
                    <a:lnTo>
                      <a:pt x="614362" y="1993900"/>
                    </a:lnTo>
                    <a:cubicBezTo>
                      <a:pt x="688181" y="1978025"/>
                      <a:pt x="735805" y="1950244"/>
                      <a:pt x="735805" y="1867694"/>
                    </a:cubicBezTo>
                    <a:cubicBezTo>
                      <a:pt x="735054" y="1811338"/>
                      <a:pt x="734302" y="1754981"/>
                      <a:pt x="733551" y="1698625"/>
                    </a:cubicBezTo>
                    <a:lnTo>
                      <a:pt x="0" y="1698625"/>
                    </a:lnTo>
                    <a:lnTo>
                      <a:pt x="0" y="0"/>
                    </a:lnTo>
                    <a:close/>
                  </a:path>
                </a:pathLst>
              </a:custGeom>
              <a:ln>
                <a:solidFill>
                  <a:schemeClr val="bg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312" fontAlgn="base">
                  <a:spcBef>
                    <a:spcPct val="0"/>
                  </a:spcBef>
                  <a:spcAft>
                    <a:spcPct val="0"/>
                  </a:spcAft>
                  <a:defRPr/>
                </a:pPr>
                <a:endParaRPr lang="en-US" sz="1836" spc="-52" dirty="0" err="1">
                  <a:solidFill>
                    <a:srgbClr val="00188F"/>
                  </a:solidFill>
                  <a:latin typeface="Segoe UI"/>
                  <a:ea typeface="Segoe UI" pitchFamily="34" charset="0"/>
                  <a:cs typeface="Segoe UI" pitchFamily="34" charset="0"/>
                </a:endParaRPr>
              </a:p>
            </p:txBody>
          </p:sp>
          <p:sp>
            <p:nvSpPr>
              <p:cNvPr id="83" name="TextBox 82"/>
              <p:cNvSpPr txBox="1"/>
              <p:nvPr/>
            </p:nvSpPr>
            <p:spPr>
              <a:xfrm>
                <a:off x="1392185" y="4840100"/>
                <a:ext cx="1054039" cy="30598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defTabSz="932619">
                  <a:defRPr/>
                </a:pPr>
                <a:r>
                  <a:rPr lang="en-US" sz="1428" dirty="0">
                    <a:solidFill>
                      <a:srgbClr val="FFFFFF"/>
                    </a:solidFill>
                    <a:latin typeface="Segoe UI"/>
                  </a:rPr>
                  <a:t>Teachers</a:t>
                </a:r>
              </a:p>
            </p:txBody>
          </p:sp>
          <p:cxnSp>
            <p:nvCxnSpPr>
              <p:cNvPr id="60" name="Straight Connector 59"/>
              <p:cNvCxnSpPr/>
              <p:nvPr/>
            </p:nvCxnSpPr>
            <p:spPr>
              <a:xfrm>
                <a:off x="880574" y="5316682"/>
                <a:ext cx="1504092" cy="0"/>
              </a:xfrm>
              <a:prstGeom prst="line">
                <a:avLst/>
              </a:prstGeom>
              <a:ln>
                <a:solidFill>
                  <a:schemeClr val="bg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61" name="Straight Connector 60"/>
              <p:cNvCxnSpPr/>
              <p:nvPr/>
            </p:nvCxnSpPr>
            <p:spPr>
              <a:xfrm>
                <a:off x="880574" y="4662377"/>
                <a:ext cx="1504092" cy="0"/>
              </a:xfrm>
              <a:prstGeom prst="line">
                <a:avLst/>
              </a:prstGeom>
              <a:ln>
                <a:solidFill>
                  <a:schemeClr val="bg1"/>
                </a:solidFill>
                <a:headEnd type="none"/>
                <a:tailEnd type="none"/>
              </a:ln>
            </p:spPr>
            <p:style>
              <a:lnRef idx="2">
                <a:schemeClr val="accent3">
                  <a:shade val="50000"/>
                </a:schemeClr>
              </a:lnRef>
              <a:fillRef idx="1">
                <a:schemeClr val="accent3"/>
              </a:fillRef>
              <a:effectRef idx="0">
                <a:schemeClr val="accent3"/>
              </a:effectRef>
              <a:fontRef idx="minor">
                <a:schemeClr val="lt1"/>
              </a:fontRef>
            </p:style>
          </p:cxnSp>
        </p:grpSp>
      </p:grpSp>
      <p:grpSp>
        <p:nvGrpSpPr>
          <p:cNvPr id="4" name="Group 3"/>
          <p:cNvGrpSpPr/>
          <p:nvPr/>
        </p:nvGrpSpPr>
        <p:grpSpPr>
          <a:xfrm>
            <a:off x="4429999" y="3097083"/>
            <a:ext cx="2759266" cy="1782925"/>
            <a:chOff x="4806486" y="3036632"/>
            <a:chExt cx="2705408" cy="1748124"/>
          </a:xfrm>
        </p:grpSpPr>
        <p:grpSp>
          <p:nvGrpSpPr>
            <p:cNvPr id="15" name="Group 14"/>
            <p:cNvGrpSpPr/>
            <p:nvPr/>
          </p:nvGrpSpPr>
          <p:grpSpPr>
            <a:xfrm>
              <a:off x="4809234" y="3036632"/>
              <a:ext cx="2661614" cy="1738060"/>
              <a:chOff x="4707634" y="3036632"/>
              <a:chExt cx="2661614" cy="1738060"/>
            </a:xfrm>
          </p:grpSpPr>
          <p:sp>
            <p:nvSpPr>
              <p:cNvPr id="10" name="Oval 9"/>
              <p:cNvSpPr/>
              <p:nvPr/>
            </p:nvSpPr>
            <p:spPr bwMode="auto">
              <a:xfrm>
                <a:off x="5612429" y="3036632"/>
                <a:ext cx="1364463" cy="1364463"/>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 name="Oval 61"/>
              <p:cNvSpPr/>
              <p:nvPr/>
            </p:nvSpPr>
            <p:spPr bwMode="auto">
              <a:xfrm>
                <a:off x="6621782" y="3631288"/>
                <a:ext cx="747466" cy="74746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Oval 62"/>
              <p:cNvSpPr/>
              <p:nvPr/>
            </p:nvSpPr>
            <p:spPr bwMode="auto">
              <a:xfrm>
                <a:off x="4707634" y="3728633"/>
                <a:ext cx="738862" cy="73886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Oval 63"/>
              <p:cNvSpPr/>
              <p:nvPr/>
            </p:nvSpPr>
            <p:spPr bwMode="auto">
              <a:xfrm>
                <a:off x="5027190" y="3221772"/>
                <a:ext cx="850400" cy="8504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Oval 64"/>
              <p:cNvSpPr/>
              <p:nvPr/>
            </p:nvSpPr>
            <p:spPr bwMode="auto">
              <a:xfrm>
                <a:off x="5167752" y="3819681"/>
                <a:ext cx="955011" cy="95501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6" name="Oval 65"/>
              <p:cNvSpPr/>
              <p:nvPr/>
            </p:nvSpPr>
            <p:spPr bwMode="auto">
              <a:xfrm>
                <a:off x="5962924" y="4138250"/>
                <a:ext cx="598834" cy="59883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7" name="Oval 66"/>
              <p:cNvSpPr/>
              <p:nvPr/>
            </p:nvSpPr>
            <p:spPr bwMode="auto">
              <a:xfrm>
                <a:off x="6430180" y="4036300"/>
                <a:ext cx="514063" cy="514063"/>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Rectangle 11"/>
              <p:cNvSpPr/>
              <p:nvPr/>
            </p:nvSpPr>
            <p:spPr bwMode="auto">
              <a:xfrm>
                <a:off x="5124274" y="3642042"/>
                <a:ext cx="1788382" cy="71269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312" fontAlgn="base">
                  <a:spcBef>
                    <a:spcPct val="0"/>
                  </a:spcBef>
                  <a:spcAft>
                    <a:spcPct val="0"/>
                  </a:spcAft>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pic>
          <p:nvPicPr>
            <p:cNvPr id="4098" name="Picture 2" descr="http://www.novadia.com/images/microsoft/microsoftcloud.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6486" y="3097592"/>
              <a:ext cx="2705408" cy="1687164"/>
            </a:xfrm>
            <a:prstGeom prst="rect">
              <a:avLst/>
            </a:prstGeom>
            <a:noFill/>
            <a:extLst>
              <a:ext uri="{909E8E84-426E-40DD-AFC4-6F175D3DCCD1}">
                <a14:hiddenFill xmlns:a14="http://schemas.microsoft.com/office/drawing/2010/main">
                  <a:solidFill>
                    <a:srgbClr val="FFFFFF"/>
                  </a:solidFill>
                </a14:hiddenFill>
              </a:ext>
            </a:extLst>
          </p:spPr>
        </p:pic>
      </p:grpSp>
      <p:sp>
        <p:nvSpPr>
          <p:cNvPr id="51" name="Snip Single Corner Rectangle 50"/>
          <p:cNvSpPr/>
          <p:nvPr/>
        </p:nvSpPr>
        <p:spPr>
          <a:xfrm rot="16200000">
            <a:off x="9314085" y="3066738"/>
            <a:ext cx="821571" cy="1772717"/>
          </a:xfrm>
          <a:prstGeom prst="snip1Rect">
            <a:avLst/>
          </a:prstGeom>
          <a:solidFill>
            <a:schemeClr val="bg1"/>
          </a:solidFill>
          <a:ln w="12700" cap="flat" cmpd="sng" algn="ctr">
            <a:noFill/>
            <a:prstDash val="solid"/>
            <a:miter lim="800000"/>
          </a:ln>
          <a:effectLst/>
        </p:spPr>
        <p:txBody>
          <a:bodyPr vert="vert" rtlCol="0" anchor="ctr"/>
          <a:lstStyle/>
          <a:p>
            <a:pPr algn="ctr" defTabSz="932619">
              <a:defRPr/>
            </a:pPr>
            <a:endParaRPr lang="en-US" sz="1836" kern="0" dirty="0">
              <a:solidFill>
                <a:srgbClr val="0070C0"/>
              </a:solidFill>
              <a:latin typeface="Segoe UI"/>
            </a:endParaRPr>
          </a:p>
        </p:txBody>
      </p:sp>
      <p:grpSp>
        <p:nvGrpSpPr>
          <p:cNvPr id="14" name="Group 13"/>
          <p:cNvGrpSpPr/>
          <p:nvPr/>
        </p:nvGrpSpPr>
        <p:grpSpPr>
          <a:xfrm>
            <a:off x="8838512" y="4537519"/>
            <a:ext cx="1772717" cy="904946"/>
            <a:chOff x="9698798" y="4448951"/>
            <a:chExt cx="1738116" cy="887283"/>
          </a:xfrm>
        </p:grpSpPr>
        <p:sp>
          <p:nvSpPr>
            <p:cNvPr id="68" name="Snip Single Corner Rectangle 67"/>
            <p:cNvSpPr/>
            <p:nvPr/>
          </p:nvSpPr>
          <p:spPr>
            <a:xfrm rot="16200000">
              <a:off x="10165089" y="4037119"/>
              <a:ext cx="805534" cy="1738116"/>
            </a:xfrm>
            <a:prstGeom prst="snip1Rect">
              <a:avLst/>
            </a:prstGeom>
            <a:solidFill>
              <a:schemeClr val="bg1"/>
            </a:solidFill>
            <a:ln w="12700" cap="flat" cmpd="sng" algn="ctr">
              <a:noFill/>
              <a:prstDash val="solid"/>
              <a:miter lim="800000"/>
            </a:ln>
            <a:effectLst/>
          </p:spPr>
          <p:txBody>
            <a:bodyPr vert="vert" rtlCol="0" anchor="ctr"/>
            <a:lstStyle/>
            <a:p>
              <a:pPr algn="ctr" defTabSz="932619">
                <a:defRPr/>
              </a:pPr>
              <a:endParaRPr lang="en-US" sz="1836" kern="0" dirty="0">
                <a:solidFill>
                  <a:srgbClr val="FF8C00"/>
                </a:solidFill>
                <a:latin typeface="Segoe UI"/>
              </a:endParaRPr>
            </a:p>
          </p:txBody>
        </p:sp>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6762" y="4448951"/>
              <a:ext cx="1010788" cy="887283"/>
            </a:xfrm>
            <a:prstGeom prst="rect">
              <a:avLst/>
            </a:prstGeom>
            <a:noFill/>
            <a:ln>
              <a:noFill/>
            </a:ln>
          </p:spPr>
        </p:pic>
      </p:grpSp>
      <p:grpSp>
        <p:nvGrpSpPr>
          <p:cNvPr id="19" name="Group 18"/>
          <p:cNvGrpSpPr/>
          <p:nvPr/>
        </p:nvGrpSpPr>
        <p:grpSpPr>
          <a:xfrm>
            <a:off x="8838512" y="5654193"/>
            <a:ext cx="1772717" cy="821571"/>
            <a:chOff x="9698798" y="5543830"/>
            <a:chExt cx="1738116" cy="805534"/>
          </a:xfrm>
        </p:grpSpPr>
        <p:sp>
          <p:nvSpPr>
            <p:cNvPr id="69" name="Snip Single Corner Rectangle 68"/>
            <p:cNvSpPr/>
            <p:nvPr/>
          </p:nvSpPr>
          <p:spPr>
            <a:xfrm rot="16200000">
              <a:off x="10165089" y="5077539"/>
              <a:ext cx="805534" cy="1738116"/>
            </a:xfrm>
            <a:prstGeom prst="snip1Rect">
              <a:avLst/>
            </a:prstGeom>
            <a:solidFill>
              <a:schemeClr val="bg1"/>
            </a:solidFill>
            <a:ln w="12700" cap="flat" cmpd="sng" algn="ctr">
              <a:noFill/>
              <a:prstDash val="solid"/>
              <a:miter lim="800000"/>
            </a:ln>
            <a:effectLst/>
          </p:spPr>
          <p:txBody>
            <a:bodyPr vert="vert" rtlCol="0" anchor="ctr"/>
            <a:lstStyle/>
            <a:p>
              <a:pPr algn="ctr" defTabSz="932619">
                <a:defRPr/>
              </a:pPr>
              <a:endParaRPr lang="en-US" sz="1836" kern="0" dirty="0">
                <a:solidFill>
                  <a:srgbClr val="00B050"/>
                </a:solidFill>
                <a:latin typeface="Segoe UI"/>
              </a:endParaRPr>
            </a:p>
          </p:txBody>
        </p:sp>
        <p:pic>
          <p:nvPicPr>
            <p:cNvPr id="78" name="Picture 77"/>
            <p:cNvPicPr>
              <a:picLocks noChangeAspect="1"/>
            </p:cNvPicPr>
            <p:nvPr/>
          </p:nvPicPr>
          <p:blipFill>
            <a:blip r:embed="rId5"/>
            <a:stretch>
              <a:fillRect/>
            </a:stretch>
          </p:blipFill>
          <p:spPr>
            <a:xfrm>
              <a:off x="9784053" y="5712892"/>
              <a:ext cx="1613877" cy="497248"/>
            </a:xfrm>
            <a:prstGeom prst="rect">
              <a:avLst/>
            </a:prstGeom>
          </p:spPr>
        </p:pic>
      </p:grpSp>
      <p:sp>
        <p:nvSpPr>
          <p:cNvPr id="50" name="Rectangle 49"/>
          <p:cNvSpPr/>
          <p:nvPr/>
        </p:nvSpPr>
        <p:spPr>
          <a:xfrm rot="16200000">
            <a:off x="9298937" y="1967793"/>
            <a:ext cx="821571" cy="177271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defTabSz="932619">
              <a:defRPr/>
            </a:pPr>
            <a:r>
              <a:rPr lang="en-US" sz="1836" kern="0" dirty="0">
                <a:solidFill>
                  <a:prstClr val="white"/>
                </a:solidFill>
                <a:latin typeface="Segoe UI"/>
              </a:rPr>
              <a:t>Office 365 </a:t>
            </a:r>
          </a:p>
        </p:txBody>
      </p:sp>
      <p:pic>
        <p:nvPicPr>
          <p:cNvPr id="79" name="Picture 78"/>
          <p:cNvPicPr>
            <a:picLocks noChangeAspect="1"/>
          </p:cNvPicPr>
          <p:nvPr/>
        </p:nvPicPr>
        <p:blipFill rotWithShape="1">
          <a:blip r:embed="rId6" cstate="print">
            <a:extLst>
              <a:ext uri="{28A0092B-C50C-407E-A947-70E740481C1C}">
                <a14:useLocalDpi xmlns:a14="http://schemas.microsoft.com/office/drawing/2010/main" val="0"/>
              </a:ext>
            </a:extLst>
          </a:blip>
          <a:srcRect r="71077"/>
          <a:stretch/>
        </p:blipFill>
        <p:spPr>
          <a:xfrm>
            <a:off x="8797902" y="2596700"/>
            <a:ext cx="440585" cy="527347"/>
          </a:xfrm>
          <a:prstGeom prst="rect">
            <a:avLst/>
          </a:prstGeom>
        </p:spPr>
      </p:pic>
      <p:pic>
        <p:nvPicPr>
          <p:cNvPr id="84" name="Picture 83"/>
          <p:cNvPicPr>
            <a:picLocks noChangeAspect="1"/>
          </p:cNvPicPr>
          <p:nvPr/>
        </p:nvPicPr>
        <p:blipFill>
          <a:blip r:embed="rId7"/>
          <a:stretch>
            <a:fillRect/>
          </a:stretch>
        </p:blipFill>
        <p:spPr>
          <a:xfrm>
            <a:off x="8907217" y="3752453"/>
            <a:ext cx="1513802" cy="448244"/>
          </a:xfrm>
          <a:prstGeom prst="rect">
            <a:avLst/>
          </a:prstGeom>
        </p:spPr>
      </p:pic>
      <p:sp>
        <p:nvSpPr>
          <p:cNvPr id="75" name="Title 1"/>
          <p:cNvSpPr>
            <a:spLocks noGrp="1"/>
          </p:cNvSpPr>
          <p:nvPr>
            <p:ph type="title"/>
          </p:nvPr>
        </p:nvSpPr>
        <p:spPr/>
        <p:txBody>
          <a:bodyPr/>
          <a:lstStyle/>
          <a:p>
            <a:r>
              <a:rPr lang="en-US"/>
              <a:t>Microsoft School Data Sync</a:t>
            </a:r>
            <a:endParaRPr lang="en-US" dirty="0"/>
          </a:p>
        </p:txBody>
      </p:sp>
      <p:sp>
        <p:nvSpPr>
          <p:cNvPr id="85" name="Rectangle 84"/>
          <p:cNvSpPr/>
          <p:nvPr/>
        </p:nvSpPr>
        <p:spPr>
          <a:xfrm>
            <a:off x="479326" y="1025582"/>
            <a:ext cx="11709354" cy="531812"/>
          </a:xfrm>
          <a:prstGeom prst="rect">
            <a:avLst/>
          </a:prstGeom>
        </p:spPr>
        <p:txBody>
          <a:bodyPr wrap="square">
            <a:spAutoFit/>
          </a:bodyPr>
          <a:lstStyle/>
          <a:p>
            <a:pPr defTabSz="932619"/>
            <a:r>
              <a:rPr lang="en-US" sz="2856" kern="0" spc="-102" dirty="0">
                <a:ln w="3175">
                  <a:noFill/>
                </a:ln>
                <a:solidFill>
                  <a:srgbClr val="797A7D">
                    <a:lumMod val="50000"/>
                  </a:srgbClr>
                </a:solidFill>
                <a:latin typeface="Segoe UI Light"/>
                <a:cs typeface="Arial" charset="0"/>
              </a:rPr>
              <a:t>A Service in Office 365 Education</a:t>
            </a:r>
          </a:p>
        </p:txBody>
      </p:sp>
    </p:spTree>
    <p:extLst>
      <p:ext uri="{BB962C8B-B14F-4D97-AF65-F5344CB8AC3E}">
        <p14:creationId xmlns:p14="http://schemas.microsoft.com/office/powerpoint/2010/main" val="110474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Rectangle 237"/>
          <p:cNvSpPr/>
          <p:nvPr/>
        </p:nvSpPr>
        <p:spPr>
          <a:xfrm>
            <a:off x="938707" y="4703658"/>
            <a:ext cx="10265433" cy="19503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255" name="Rectangle 254"/>
          <p:cNvSpPr/>
          <p:nvPr/>
        </p:nvSpPr>
        <p:spPr>
          <a:xfrm>
            <a:off x="938707" y="4436150"/>
            <a:ext cx="10265433" cy="271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r>
              <a:rPr lang="en-US" sz="1801" kern="0" dirty="0">
                <a:gradFill>
                  <a:gsLst>
                    <a:gs pos="0">
                      <a:srgbClr val="FFFFFF"/>
                    </a:gs>
                    <a:gs pos="100000">
                      <a:srgbClr val="FFFFFF"/>
                    </a:gs>
                  </a:gsLst>
                  <a:lin ang="5400000" scaled="0"/>
                </a:gradFill>
              </a:rPr>
              <a:t>Directory Graph APIs</a:t>
            </a:r>
          </a:p>
        </p:txBody>
      </p:sp>
      <p:grpSp>
        <p:nvGrpSpPr>
          <p:cNvPr id="262" name="Group 261"/>
          <p:cNvGrpSpPr/>
          <p:nvPr/>
        </p:nvGrpSpPr>
        <p:grpSpPr>
          <a:xfrm>
            <a:off x="2033427" y="5498281"/>
            <a:ext cx="2345878" cy="474356"/>
            <a:chOff x="1774867" y="4972441"/>
            <a:chExt cx="2786141" cy="626316"/>
          </a:xfrm>
        </p:grpSpPr>
        <p:pic>
          <p:nvPicPr>
            <p:cNvPr id="257" name="Picture 256"/>
            <p:cNvPicPr>
              <a:picLocks noChangeAspect="1"/>
            </p:cNvPicPr>
            <p:nvPr/>
          </p:nvPicPr>
          <p:blipFill rotWithShape="1">
            <a:blip r:embed="rId3" cstate="print">
              <a:extLst>
                <a:ext uri="{28A0092B-C50C-407E-A947-70E740481C1C}">
                  <a14:useLocalDpi xmlns:a14="http://schemas.microsoft.com/office/drawing/2010/main" val="0"/>
                </a:ext>
              </a:extLst>
            </a:blip>
            <a:srcRect r="71077"/>
            <a:stretch/>
          </p:blipFill>
          <p:spPr>
            <a:xfrm>
              <a:off x="1774867" y="4972441"/>
              <a:ext cx="523271" cy="626316"/>
            </a:xfrm>
            <a:prstGeom prst="rect">
              <a:avLst/>
            </a:prstGeom>
          </p:spPr>
        </p:pic>
        <p:sp>
          <p:nvSpPr>
            <p:cNvPr id="258" name="TextBox 257"/>
            <p:cNvSpPr txBox="1"/>
            <p:nvPr/>
          </p:nvSpPr>
          <p:spPr>
            <a:xfrm>
              <a:off x="2166212" y="5082468"/>
              <a:ext cx="2394796" cy="446840"/>
            </a:xfrm>
            <a:prstGeom prst="rect">
              <a:avLst/>
            </a:prstGeom>
            <a:noFill/>
          </p:spPr>
          <p:txBody>
            <a:bodyPr wrap="square" rtlCol="0">
              <a:spAutoFit/>
            </a:bodyPr>
            <a:lstStyle/>
            <a:p>
              <a:pPr defTabSz="932441">
                <a:defRPr/>
              </a:pPr>
              <a:r>
                <a:rPr lang="en-US" sz="1599" kern="0" dirty="0">
                  <a:gradFill>
                    <a:gsLst>
                      <a:gs pos="0">
                        <a:srgbClr val="FFFFFF"/>
                      </a:gs>
                      <a:gs pos="100000">
                        <a:srgbClr val="FFFFFF"/>
                      </a:gs>
                    </a:gsLst>
                    <a:lin ang="5400000" scaled="0"/>
                  </a:gradFill>
                  <a:cs typeface="Segoe UI" panose="020B0502040204020203" pitchFamily="34" charset="0"/>
                </a:rPr>
                <a:t>Office 365 Groups</a:t>
              </a:r>
            </a:p>
          </p:txBody>
        </p:sp>
      </p:grpSp>
      <p:grpSp>
        <p:nvGrpSpPr>
          <p:cNvPr id="277" name="Group 276"/>
          <p:cNvGrpSpPr/>
          <p:nvPr/>
        </p:nvGrpSpPr>
        <p:grpSpPr>
          <a:xfrm>
            <a:off x="1231037" y="5364507"/>
            <a:ext cx="772022" cy="694446"/>
            <a:chOff x="533310" y="5024124"/>
            <a:chExt cx="916911" cy="916911"/>
          </a:xfrm>
        </p:grpSpPr>
        <p:sp>
          <p:nvSpPr>
            <p:cNvPr id="260" name="Oval 259"/>
            <p:cNvSpPr/>
            <p:nvPr/>
          </p:nvSpPr>
          <p:spPr>
            <a:xfrm>
              <a:off x="533310" y="5024124"/>
              <a:ext cx="916911" cy="916911"/>
            </a:xfrm>
            <a:prstGeom prst="ellipse">
              <a:avLst/>
            </a:prstGeom>
            <a:solidFill>
              <a:schemeClr val="bg1"/>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pic>
          <p:nvPicPr>
            <p:cNvPr id="261" name="Picture 260"/>
            <p:cNvPicPr>
              <a:picLocks noChangeAspect="1"/>
            </p:cNvPicPr>
            <p:nvPr/>
          </p:nvPicPr>
          <p:blipFill>
            <a:blip r:embed="rId4"/>
            <a:stretch>
              <a:fillRect/>
            </a:stretch>
          </p:blipFill>
          <p:spPr>
            <a:xfrm>
              <a:off x="689608" y="5238766"/>
              <a:ext cx="593058" cy="487625"/>
            </a:xfrm>
            <a:prstGeom prst="rect">
              <a:avLst/>
            </a:prstGeom>
          </p:spPr>
        </p:pic>
      </p:grpSp>
      <p:grpSp>
        <p:nvGrpSpPr>
          <p:cNvPr id="278" name="Group 277"/>
          <p:cNvGrpSpPr/>
          <p:nvPr/>
        </p:nvGrpSpPr>
        <p:grpSpPr>
          <a:xfrm>
            <a:off x="10148423" y="5364507"/>
            <a:ext cx="772022" cy="694446"/>
            <a:chOff x="10784402" y="5024124"/>
            <a:chExt cx="916911" cy="916911"/>
          </a:xfrm>
        </p:grpSpPr>
        <p:sp>
          <p:nvSpPr>
            <p:cNvPr id="263" name="Oval 262"/>
            <p:cNvSpPr/>
            <p:nvPr/>
          </p:nvSpPr>
          <p:spPr>
            <a:xfrm>
              <a:off x="10784402" y="5024124"/>
              <a:ext cx="916911" cy="916911"/>
            </a:xfrm>
            <a:prstGeom prst="ellipse">
              <a:avLst/>
            </a:prstGeom>
            <a:solidFill>
              <a:schemeClr val="bg1"/>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grpSp>
          <p:nvGrpSpPr>
            <p:cNvPr id="264" name="Group 12"/>
            <p:cNvGrpSpPr>
              <a:grpSpLocks noChangeAspect="1"/>
            </p:cNvGrpSpPr>
            <p:nvPr/>
          </p:nvGrpSpPr>
          <p:grpSpPr bwMode="auto">
            <a:xfrm>
              <a:off x="10861412" y="5075401"/>
              <a:ext cx="814960" cy="809927"/>
              <a:chOff x="655" y="1614"/>
              <a:chExt cx="324" cy="322"/>
            </a:xfrm>
          </p:grpSpPr>
          <p:sp>
            <p:nvSpPr>
              <p:cNvPr id="265" name="Freeform 13"/>
              <p:cNvSpPr>
                <a:spLocks/>
              </p:cNvSpPr>
              <p:nvPr/>
            </p:nvSpPr>
            <p:spPr bwMode="auto">
              <a:xfrm>
                <a:off x="668" y="1628"/>
                <a:ext cx="297" cy="297"/>
              </a:xfrm>
              <a:custGeom>
                <a:avLst/>
                <a:gdLst>
                  <a:gd name="T0" fmla="*/ 0 w 297"/>
                  <a:gd name="T1" fmla="*/ 175 h 297"/>
                  <a:gd name="T2" fmla="*/ 147 w 297"/>
                  <a:gd name="T3" fmla="*/ 0 h 297"/>
                  <a:gd name="T4" fmla="*/ 297 w 297"/>
                  <a:gd name="T5" fmla="*/ 175 h 297"/>
                  <a:gd name="T6" fmla="*/ 147 w 297"/>
                  <a:gd name="T7" fmla="*/ 297 h 297"/>
                  <a:gd name="T8" fmla="*/ 0 w 297"/>
                  <a:gd name="T9" fmla="*/ 175 h 297"/>
                </a:gdLst>
                <a:ahLst/>
                <a:cxnLst>
                  <a:cxn ang="0">
                    <a:pos x="T0" y="T1"/>
                  </a:cxn>
                  <a:cxn ang="0">
                    <a:pos x="T2" y="T3"/>
                  </a:cxn>
                  <a:cxn ang="0">
                    <a:pos x="T4" y="T5"/>
                  </a:cxn>
                  <a:cxn ang="0">
                    <a:pos x="T6" y="T7"/>
                  </a:cxn>
                  <a:cxn ang="0">
                    <a:pos x="T8" y="T9"/>
                  </a:cxn>
                </a:cxnLst>
                <a:rect l="0" t="0" r="r" b="b"/>
                <a:pathLst>
                  <a:path w="297" h="297">
                    <a:moveTo>
                      <a:pt x="0" y="175"/>
                    </a:moveTo>
                    <a:lnTo>
                      <a:pt x="147" y="0"/>
                    </a:lnTo>
                    <a:lnTo>
                      <a:pt x="297" y="175"/>
                    </a:lnTo>
                    <a:lnTo>
                      <a:pt x="147" y="297"/>
                    </a:lnTo>
                    <a:lnTo>
                      <a:pt x="0" y="1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266" name="Freeform 14"/>
              <p:cNvSpPr>
                <a:spLocks noEditPoints="1"/>
              </p:cNvSpPr>
              <p:nvPr/>
            </p:nvSpPr>
            <p:spPr bwMode="auto">
              <a:xfrm>
                <a:off x="655" y="1614"/>
                <a:ext cx="324" cy="322"/>
              </a:xfrm>
              <a:custGeom>
                <a:avLst/>
                <a:gdLst>
                  <a:gd name="T0" fmla="*/ 212 w 428"/>
                  <a:gd name="T1" fmla="*/ 37 h 425"/>
                  <a:gd name="T2" fmla="*/ 393 w 428"/>
                  <a:gd name="T3" fmla="*/ 247 h 425"/>
                  <a:gd name="T4" fmla="*/ 212 w 428"/>
                  <a:gd name="T5" fmla="*/ 394 h 425"/>
                  <a:gd name="T6" fmla="*/ 34 w 428"/>
                  <a:gd name="T7" fmla="*/ 247 h 425"/>
                  <a:gd name="T8" fmla="*/ 212 w 428"/>
                  <a:gd name="T9" fmla="*/ 37 h 425"/>
                  <a:gd name="T10" fmla="*/ 212 w 428"/>
                  <a:gd name="T11" fmla="*/ 0 h 425"/>
                  <a:gd name="T12" fmla="*/ 194 w 428"/>
                  <a:gd name="T13" fmla="*/ 22 h 425"/>
                  <a:gd name="T14" fmla="*/ 16 w 428"/>
                  <a:gd name="T15" fmla="*/ 232 h 425"/>
                  <a:gd name="T16" fmla="*/ 0 w 428"/>
                  <a:gd name="T17" fmla="*/ 250 h 425"/>
                  <a:gd name="T18" fmla="*/ 19 w 428"/>
                  <a:gd name="T19" fmla="*/ 266 h 425"/>
                  <a:gd name="T20" fmla="*/ 197 w 428"/>
                  <a:gd name="T21" fmla="*/ 413 h 425"/>
                  <a:gd name="T22" fmla="*/ 212 w 428"/>
                  <a:gd name="T23" fmla="*/ 425 h 425"/>
                  <a:gd name="T24" fmla="*/ 227 w 428"/>
                  <a:gd name="T25" fmla="*/ 413 h 425"/>
                  <a:gd name="T26" fmla="*/ 408 w 428"/>
                  <a:gd name="T27" fmla="*/ 266 h 425"/>
                  <a:gd name="T28" fmla="*/ 428 w 428"/>
                  <a:gd name="T29" fmla="*/ 251 h 425"/>
                  <a:gd name="T30" fmla="*/ 411 w 428"/>
                  <a:gd name="T31" fmla="*/ 232 h 425"/>
                  <a:gd name="T32" fmla="*/ 230 w 428"/>
                  <a:gd name="T33" fmla="*/ 22 h 425"/>
                  <a:gd name="T34" fmla="*/ 212 w 428"/>
                  <a:gd name="T35"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8" h="425">
                    <a:moveTo>
                      <a:pt x="212" y="37"/>
                    </a:moveTo>
                    <a:cubicBezTo>
                      <a:pt x="393" y="247"/>
                      <a:pt x="393" y="247"/>
                      <a:pt x="393" y="247"/>
                    </a:cubicBezTo>
                    <a:cubicBezTo>
                      <a:pt x="393" y="247"/>
                      <a:pt x="393" y="247"/>
                      <a:pt x="212" y="394"/>
                    </a:cubicBezTo>
                    <a:cubicBezTo>
                      <a:pt x="212" y="394"/>
                      <a:pt x="212" y="394"/>
                      <a:pt x="34" y="247"/>
                    </a:cubicBezTo>
                    <a:cubicBezTo>
                      <a:pt x="34" y="247"/>
                      <a:pt x="34" y="247"/>
                      <a:pt x="212" y="37"/>
                    </a:cubicBezTo>
                    <a:moveTo>
                      <a:pt x="212" y="0"/>
                    </a:moveTo>
                    <a:cubicBezTo>
                      <a:pt x="194" y="22"/>
                      <a:pt x="194" y="22"/>
                      <a:pt x="194" y="22"/>
                    </a:cubicBezTo>
                    <a:cubicBezTo>
                      <a:pt x="16" y="232"/>
                      <a:pt x="16" y="232"/>
                      <a:pt x="16" y="232"/>
                    </a:cubicBezTo>
                    <a:cubicBezTo>
                      <a:pt x="0" y="250"/>
                      <a:pt x="0" y="250"/>
                      <a:pt x="0" y="250"/>
                    </a:cubicBezTo>
                    <a:cubicBezTo>
                      <a:pt x="19" y="266"/>
                      <a:pt x="19" y="266"/>
                      <a:pt x="19" y="266"/>
                    </a:cubicBezTo>
                    <a:cubicBezTo>
                      <a:pt x="197" y="413"/>
                      <a:pt x="197" y="413"/>
                      <a:pt x="197" y="413"/>
                    </a:cubicBezTo>
                    <a:cubicBezTo>
                      <a:pt x="212" y="425"/>
                      <a:pt x="212" y="425"/>
                      <a:pt x="212" y="425"/>
                    </a:cubicBezTo>
                    <a:cubicBezTo>
                      <a:pt x="227" y="413"/>
                      <a:pt x="227" y="413"/>
                      <a:pt x="227" y="413"/>
                    </a:cubicBezTo>
                    <a:cubicBezTo>
                      <a:pt x="408" y="266"/>
                      <a:pt x="408" y="266"/>
                      <a:pt x="408" y="266"/>
                    </a:cubicBezTo>
                    <a:cubicBezTo>
                      <a:pt x="428" y="251"/>
                      <a:pt x="428" y="251"/>
                      <a:pt x="428" y="251"/>
                    </a:cubicBezTo>
                    <a:cubicBezTo>
                      <a:pt x="411" y="232"/>
                      <a:pt x="411" y="232"/>
                      <a:pt x="411" y="232"/>
                    </a:cubicBezTo>
                    <a:cubicBezTo>
                      <a:pt x="230" y="22"/>
                      <a:pt x="230" y="22"/>
                      <a:pt x="230" y="22"/>
                    </a:cubicBezTo>
                    <a:cubicBezTo>
                      <a:pt x="212" y="0"/>
                      <a:pt x="212" y="0"/>
                      <a:pt x="2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267" name="Freeform 15"/>
              <p:cNvSpPr>
                <a:spLocks/>
              </p:cNvSpPr>
              <p:nvPr/>
            </p:nvSpPr>
            <p:spPr bwMode="auto">
              <a:xfrm>
                <a:off x="763" y="1745"/>
                <a:ext cx="46" cy="83"/>
              </a:xfrm>
              <a:custGeom>
                <a:avLst/>
                <a:gdLst>
                  <a:gd name="T0" fmla="*/ 62 w 62"/>
                  <a:gd name="T1" fmla="*/ 110 h 110"/>
                  <a:gd name="T2" fmla="*/ 1 w 62"/>
                  <a:gd name="T3" fmla="*/ 76 h 110"/>
                  <a:gd name="T4" fmla="*/ 2 w 62"/>
                  <a:gd name="T5" fmla="*/ 69 h 110"/>
                  <a:gd name="T6" fmla="*/ 0 w 62"/>
                  <a:gd name="T7" fmla="*/ 57 h 110"/>
                  <a:gd name="T8" fmla="*/ 60 w 62"/>
                  <a:gd name="T9" fmla="*/ 0 h 110"/>
                  <a:gd name="T10" fmla="*/ 62 w 62"/>
                  <a:gd name="T11" fmla="*/ 0 h 110"/>
                  <a:gd name="T12" fmla="*/ 62 w 62"/>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62" h="110">
                    <a:moveTo>
                      <a:pt x="62" y="110"/>
                    </a:moveTo>
                    <a:cubicBezTo>
                      <a:pt x="62" y="110"/>
                      <a:pt x="62" y="110"/>
                      <a:pt x="1" y="76"/>
                    </a:cubicBezTo>
                    <a:cubicBezTo>
                      <a:pt x="2" y="74"/>
                      <a:pt x="2" y="71"/>
                      <a:pt x="2" y="69"/>
                    </a:cubicBezTo>
                    <a:cubicBezTo>
                      <a:pt x="2" y="65"/>
                      <a:pt x="1" y="61"/>
                      <a:pt x="0" y="57"/>
                    </a:cubicBezTo>
                    <a:cubicBezTo>
                      <a:pt x="60" y="0"/>
                      <a:pt x="60" y="0"/>
                      <a:pt x="60" y="0"/>
                    </a:cubicBezTo>
                    <a:cubicBezTo>
                      <a:pt x="61" y="0"/>
                      <a:pt x="61" y="0"/>
                      <a:pt x="62" y="0"/>
                    </a:cubicBezTo>
                    <a:cubicBezTo>
                      <a:pt x="62" y="0"/>
                      <a:pt x="62" y="0"/>
                      <a:pt x="62" y="110"/>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268" name="Freeform 16"/>
              <p:cNvSpPr>
                <a:spLocks/>
              </p:cNvSpPr>
              <p:nvPr/>
            </p:nvSpPr>
            <p:spPr bwMode="auto">
              <a:xfrm>
                <a:off x="681" y="1642"/>
                <a:ext cx="134" cy="271"/>
              </a:xfrm>
              <a:custGeom>
                <a:avLst/>
                <a:gdLst>
                  <a:gd name="T0" fmla="*/ 178 w 178"/>
                  <a:gd name="T1" fmla="*/ 0 h 357"/>
                  <a:gd name="T2" fmla="*/ 178 w 178"/>
                  <a:gd name="T3" fmla="*/ 76 h 357"/>
                  <a:gd name="T4" fmla="*/ 149 w 178"/>
                  <a:gd name="T5" fmla="*/ 107 h 357"/>
                  <a:gd name="T6" fmla="*/ 154 w 178"/>
                  <a:gd name="T7" fmla="*/ 125 h 357"/>
                  <a:gd name="T8" fmla="*/ 96 w 178"/>
                  <a:gd name="T9" fmla="*/ 180 h 357"/>
                  <a:gd name="T10" fmla="*/ 82 w 178"/>
                  <a:gd name="T11" fmla="*/ 176 h 357"/>
                  <a:gd name="T12" fmla="*/ 53 w 178"/>
                  <a:gd name="T13" fmla="*/ 205 h 357"/>
                  <a:gd name="T14" fmla="*/ 82 w 178"/>
                  <a:gd name="T15" fmla="*/ 234 h 357"/>
                  <a:gd name="T16" fmla="*/ 102 w 178"/>
                  <a:gd name="T17" fmla="*/ 225 h 357"/>
                  <a:gd name="T18" fmla="*/ 158 w 178"/>
                  <a:gd name="T19" fmla="*/ 257 h 357"/>
                  <a:gd name="T20" fmla="*/ 152 w 178"/>
                  <a:gd name="T21" fmla="*/ 274 h 357"/>
                  <a:gd name="T22" fmla="*/ 178 w 178"/>
                  <a:gd name="T23" fmla="*/ 303 h 357"/>
                  <a:gd name="T24" fmla="*/ 178 w 178"/>
                  <a:gd name="T25" fmla="*/ 357 h 357"/>
                  <a:gd name="T26" fmla="*/ 0 w 178"/>
                  <a:gd name="T27" fmla="*/ 210 h 357"/>
                  <a:gd name="T28" fmla="*/ 178 w 178"/>
                  <a:gd name="T29"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357">
                    <a:moveTo>
                      <a:pt x="178" y="0"/>
                    </a:moveTo>
                    <a:cubicBezTo>
                      <a:pt x="178" y="76"/>
                      <a:pt x="178" y="76"/>
                      <a:pt x="178" y="76"/>
                    </a:cubicBezTo>
                    <a:cubicBezTo>
                      <a:pt x="162" y="77"/>
                      <a:pt x="149" y="90"/>
                      <a:pt x="149" y="107"/>
                    </a:cubicBezTo>
                    <a:cubicBezTo>
                      <a:pt x="149" y="114"/>
                      <a:pt x="151" y="120"/>
                      <a:pt x="154" y="125"/>
                    </a:cubicBezTo>
                    <a:cubicBezTo>
                      <a:pt x="154" y="125"/>
                      <a:pt x="154" y="125"/>
                      <a:pt x="96" y="180"/>
                    </a:cubicBezTo>
                    <a:cubicBezTo>
                      <a:pt x="92" y="177"/>
                      <a:pt x="87" y="176"/>
                      <a:pt x="82" y="176"/>
                    </a:cubicBezTo>
                    <a:cubicBezTo>
                      <a:pt x="66" y="176"/>
                      <a:pt x="53" y="188"/>
                      <a:pt x="53" y="205"/>
                    </a:cubicBezTo>
                    <a:cubicBezTo>
                      <a:pt x="53" y="221"/>
                      <a:pt x="66" y="234"/>
                      <a:pt x="82" y="234"/>
                    </a:cubicBezTo>
                    <a:cubicBezTo>
                      <a:pt x="89" y="234"/>
                      <a:pt x="96" y="230"/>
                      <a:pt x="102" y="225"/>
                    </a:cubicBezTo>
                    <a:cubicBezTo>
                      <a:pt x="102" y="225"/>
                      <a:pt x="102" y="225"/>
                      <a:pt x="158" y="257"/>
                    </a:cubicBezTo>
                    <a:cubicBezTo>
                      <a:pt x="154" y="261"/>
                      <a:pt x="152" y="267"/>
                      <a:pt x="152" y="274"/>
                    </a:cubicBezTo>
                    <a:cubicBezTo>
                      <a:pt x="152" y="289"/>
                      <a:pt x="163" y="302"/>
                      <a:pt x="178" y="303"/>
                    </a:cubicBezTo>
                    <a:cubicBezTo>
                      <a:pt x="178" y="357"/>
                      <a:pt x="178" y="357"/>
                      <a:pt x="178" y="357"/>
                    </a:cubicBezTo>
                    <a:cubicBezTo>
                      <a:pt x="178" y="357"/>
                      <a:pt x="178" y="357"/>
                      <a:pt x="0" y="210"/>
                    </a:cubicBezTo>
                    <a:cubicBezTo>
                      <a:pt x="0" y="210"/>
                      <a:pt x="0" y="210"/>
                      <a:pt x="178" y="0"/>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269" name="Freeform 17"/>
              <p:cNvSpPr>
                <a:spLocks/>
              </p:cNvSpPr>
              <p:nvPr/>
            </p:nvSpPr>
            <p:spPr bwMode="auto">
              <a:xfrm>
                <a:off x="821" y="1744"/>
                <a:ext cx="47" cy="84"/>
              </a:xfrm>
              <a:custGeom>
                <a:avLst/>
                <a:gdLst>
                  <a:gd name="T0" fmla="*/ 0 w 62"/>
                  <a:gd name="T1" fmla="*/ 112 h 112"/>
                  <a:gd name="T2" fmla="*/ 0 w 62"/>
                  <a:gd name="T3" fmla="*/ 4 h 112"/>
                  <a:gd name="T4" fmla="*/ 10 w 62"/>
                  <a:gd name="T5" fmla="*/ 0 h 112"/>
                  <a:gd name="T6" fmla="*/ 62 w 62"/>
                  <a:gd name="T7" fmla="*/ 64 h 112"/>
                  <a:gd name="T8" fmla="*/ 61 w 62"/>
                  <a:gd name="T9" fmla="*/ 71 h 112"/>
                  <a:gd name="T10" fmla="*/ 61 w 62"/>
                  <a:gd name="T11" fmla="*/ 73 h 112"/>
                  <a:gd name="T12" fmla="*/ 1 w 62"/>
                  <a:gd name="T13" fmla="*/ 112 h 112"/>
                  <a:gd name="T14" fmla="*/ 0 w 62"/>
                  <a:gd name="T15" fmla="*/ 112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12">
                    <a:moveTo>
                      <a:pt x="0" y="112"/>
                    </a:moveTo>
                    <a:cubicBezTo>
                      <a:pt x="0" y="112"/>
                      <a:pt x="0" y="112"/>
                      <a:pt x="0" y="4"/>
                    </a:cubicBezTo>
                    <a:cubicBezTo>
                      <a:pt x="3" y="3"/>
                      <a:pt x="7" y="2"/>
                      <a:pt x="10" y="0"/>
                    </a:cubicBezTo>
                    <a:cubicBezTo>
                      <a:pt x="62" y="64"/>
                      <a:pt x="62" y="64"/>
                      <a:pt x="62" y="64"/>
                    </a:cubicBezTo>
                    <a:cubicBezTo>
                      <a:pt x="62" y="67"/>
                      <a:pt x="61" y="69"/>
                      <a:pt x="61" y="71"/>
                    </a:cubicBezTo>
                    <a:cubicBezTo>
                      <a:pt x="61" y="71"/>
                      <a:pt x="61" y="72"/>
                      <a:pt x="61" y="73"/>
                    </a:cubicBezTo>
                    <a:cubicBezTo>
                      <a:pt x="61" y="73"/>
                      <a:pt x="61" y="73"/>
                      <a:pt x="1" y="112"/>
                    </a:cubicBezTo>
                    <a:cubicBezTo>
                      <a:pt x="1" y="112"/>
                      <a:pt x="0" y="112"/>
                      <a:pt x="0" y="112"/>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270" name="Freeform 18"/>
              <p:cNvSpPr>
                <a:spLocks noEditPoints="1"/>
              </p:cNvSpPr>
              <p:nvPr/>
            </p:nvSpPr>
            <p:spPr bwMode="auto">
              <a:xfrm>
                <a:off x="721" y="1700"/>
                <a:ext cx="94" cy="172"/>
              </a:xfrm>
              <a:custGeom>
                <a:avLst/>
                <a:gdLst>
                  <a:gd name="T0" fmla="*/ 115 w 125"/>
                  <a:gd name="T1" fmla="*/ 60 h 227"/>
                  <a:gd name="T2" fmla="*/ 55 w 125"/>
                  <a:gd name="T3" fmla="*/ 117 h 227"/>
                  <a:gd name="T4" fmla="*/ 57 w 125"/>
                  <a:gd name="T5" fmla="*/ 129 h 227"/>
                  <a:gd name="T6" fmla="*/ 56 w 125"/>
                  <a:gd name="T7" fmla="*/ 136 h 227"/>
                  <a:gd name="T8" fmla="*/ 117 w 125"/>
                  <a:gd name="T9" fmla="*/ 170 h 227"/>
                  <a:gd name="T10" fmla="*/ 117 w 125"/>
                  <a:gd name="T11" fmla="*/ 60 h 227"/>
                  <a:gd name="T12" fmla="*/ 115 w 125"/>
                  <a:gd name="T13" fmla="*/ 60 h 227"/>
                  <a:gd name="T14" fmla="*/ 49 w 125"/>
                  <a:gd name="T15" fmla="*/ 149 h 227"/>
                  <a:gd name="T16" fmla="*/ 29 w 125"/>
                  <a:gd name="T17" fmla="*/ 158 h 227"/>
                  <a:gd name="T18" fmla="*/ 0 w 125"/>
                  <a:gd name="T19" fmla="*/ 129 h 227"/>
                  <a:gd name="T20" fmla="*/ 29 w 125"/>
                  <a:gd name="T21" fmla="*/ 100 h 227"/>
                  <a:gd name="T22" fmla="*/ 43 w 125"/>
                  <a:gd name="T23" fmla="*/ 104 h 227"/>
                  <a:gd name="T24" fmla="*/ 101 w 125"/>
                  <a:gd name="T25" fmla="*/ 49 h 227"/>
                  <a:gd name="T26" fmla="*/ 96 w 125"/>
                  <a:gd name="T27" fmla="*/ 31 h 227"/>
                  <a:gd name="T28" fmla="*/ 125 w 125"/>
                  <a:gd name="T29" fmla="*/ 0 h 227"/>
                  <a:gd name="T30" fmla="*/ 125 w 125"/>
                  <a:gd name="T31" fmla="*/ 227 h 227"/>
                  <a:gd name="T32" fmla="*/ 99 w 125"/>
                  <a:gd name="T33" fmla="*/ 198 h 227"/>
                  <a:gd name="T34" fmla="*/ 105 w 125"/>
                  <a:gd name="T35" fmla="*/ 181 h 227"/>
                  <a:gd name="T36" fmla="*/ 49 w 125"/>
                  <a:gd name="T37" fmla="*/ 14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227">
                    <a:moveTo>
                      <a:pt x="115" y="60"/>
                    </a:moveTo>
                    <a:cubicBezTo>
                      <a:pt x="55" y="117"/>
                      <a:pt x="55" y="117"/>
                      <a:pt x="55" y="117"/>
                    </a:cubicBezTo>
                    <a:cubicBezTo>
                      <a:pt x="56" y="121"/>
                      <a:pt x="57" y="125"/>
                      <a:pt x="57" y="129"/>
                    </a:cubicBezTo>
                    <a:cubicBezTo>
                      <a:pt x="57" y="131"/>
                      <a:pt x="57" y="134"/>
                      <a:pt x="56" y="136"/>
                    </a:cubicBezTo>
                    <a:cubicBezTo>
                      <a:pt x="117" y="170"/>
                      <a:pt x="117" y="170"/>
                      <a:pt x="117" y="170"/>
                    </a:cubicBezTo>
                    <a:cubicBezTo>
                      <a:pt x="117" y="60"/>
                      <a:pt x="117" y="60"/>
                      <a:pt x="117" y="60"/>
                    </a:cubicBezTo>
                    <a:cubicBezTo>
                      <a:pt x="116" y="60"/>
                      <a:pt x="116" y="60"/>
                      <a:pt x="115" y="60"/>
                    </a:cubicBezTo>
                    <a:close/>
                    <a:moveTo>
                      <a:pt x="49" y="149"/>
                    </a:moveTo>
                    <a:cubicBezTo>
                      <a:pt x="43" y="154"/>
                      <a:pt x="36" y="158"/>
                      <a:pt x="29" y="158"/>
                    </a:cubicBezTo>
                    <a:cubicBezTo>
                      <a:pt x="13" y="158"/>
                      <a:pt x="0" y="145"/>
                      <a:pt x="0" y="129"/>
                    </a:cubicBezTo>
                    <a:cubicBezTo>
                      <a:pt x="0" y="112"/>
                      <a:pt x="13" y="100"/>
                      <a:pt x="29" y="100"/>
                    </a:cubicBezTo>
                    <a:cubicBezTo>
                      <a:pt x="34" y="100"/>
                      <a:pt x="39" y="101"/>
                      <a:pt x="43" y="104"/>
                    </a:cubicBezTo>
                    <a:cubicBezTo>
                      <a:pt x="101" y="49"/>
                      <a:pt x="101" y="49"/>
                      <a:pt x="101" y="49"/>
                    </a:cubicBezTo>
                    <a:cubicBezTo>
                      <a:pt x="98" y="44"/>
                      <a:pt x="96" y="38"/>
                      <a:pt x="96" y="31"/>
                    </a:cubicBezTo>
                    <a:cubicBezTo>
                      <a:pt x="96" y="14"/>
                      <a:pt x="109" y="1"/>
                      <a:pt x="125" y="0"/>
                    </a:cubicBezTo>
                    <a:cubicBezTo>
                      <a:pt x="125" y="227"/>
                      <a:pt x="125" y="227"/>
                      <a:pt x="125" y="227"/>
                    </a:cubicBezTo>
                    <a:cubicBezTo>
                      <a:pt x="110" y="226"/>
                      <a:pt x="99" y="213"/>
                      <a:pt x="99" y="198"/>
                    </a:cubicBezTo>
                    <a:cubicBezTo>
                      <a:pt x="99" y="191"/>
                      <a:pt x="101" y="185"/>
                      <a:pt x="105" y="181"/>
                    </a:cubicBezTo>
                    <a:cubicBezTo>
                      <a:pt x="49" y="149"/>
                      <a:pt x="49" y="149"/>
                      <a:pt x="49" y="1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271" name="Freeform 19"/>
              <p:cNvSpPr>
                <a:spLocks/>
              </p:cNvSpPr>
              <p:nvPr/>
            </p:nvSpPr>
            <p:spPr bwMode="auto">
              <a:xfrm>
                <a:off x="815" y="1642"/>
                <a:ext cx="137" cy="271"/>
              </a:xfrm>
              <a:custGeom>
                <a:avLst/>
                <a:gdLst>
                  <a:gd name="T0" fmla="*/ 181 w 181"/>
                  <a:gd name="T1" fmla="*/ 210 h 357"/>
                  <a:gd name="T2" fmla="*/ 0 w 181"/>
                  <a:gd name="T3" fmla="*/ 357 h 357"/>
                  <a:gd name="T4" fmla="*/ 0 w 181"/>
                  <a:gd name="T5" fmla="*/ 303 h 357"/>
                  <a:gd name="T6" fmla="*/ 2 w 181"/>
                  <a:gd name="T7" fmla="*/ 303 h 357"/>
                  <a:gd name="T8" fmla="*/ 31 w 181"/>
                  <a:gd name="T9" fmla="*/ 274 h 357"/>
                  <a:gd name="T10" fmla="*/ 26 w 181"/>
                  <a:gd name="T11" fmla="*/ 257 h 357"/>
                  <a:gd name="T12" fmla="*/ 76 w 181"/>
                  <a:gd name="T13" fmla="*/ 224 h 357"/>
                  <a:gd name="T14" fmla="*/ 97 w 181"/>
                  <a:gd name="T15" fmla="*/ 234 h 357"/>
                  <a:gd name="T16" fmla="*/ 126 w 181"/>
                  <a:gd name="T17" fmla="*/ 205 h 357"/>
                  <a:gd name="T18" fmla="*/ 97 w 181"/>
                  <a:gd name="T19" fmla="*/ 176 h 357"/>
                  <a:gd name="T20" fmla="*/ 79 w 181"/>
                  <a:gd name="T21" fmla="*/ 183 h 357"/>
                  <a:gd name="T22" fmla="*/ 30 w 181"/>
                  <a:gd name="T23" fmla="*/ 122 h 357"/>
                  <a:gd name="T24" fmla="*/ 34 w 181"/>
                  <a:gd name="T25" fmla="*/ 107 h 357"/>
                  <a:gd name="T26" fmla="*/ 2 w 181"/>
                  <a:gd name="T27" fmla="*/ 76 h 357"/>
                  <a:gd name="T28" fmla="*/ 0 w 181"/>
                  <a:gd name="T29" fmla="*/ 76 h 357"/>
                  <a:gd name="T30" fmla="*/ 0 w 181"/>
                  <a:gd name="T31" fmla="*/ 0 h 357"/>
                  <a:gd name="T32" fmla="*/ 181 w 181"/>
                  <a:gd name="T33" fmla="*/ 21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 h="357">
                    <a:moveTo>
                      <a:pt x="181" y="210"/>
                    </a:moveTo>
                    <a:cubicBezTo>
                      <a:pt x="181" y="210"/>
                      <a:pt x="181" y="210"/>
                      <a:pt x="0" y="357"/>
                    </a:cubicBezTo>
                    <a:cubicBezTo>
                      <a:pt x="0" y="303"/>
                      <a:pt x="0" y="303"/>
                      <a:pt x="0" y="303"/>
                    </a:cubicBezTo>
                    <a:cubicBezTo>
                      <a:pt x="1" y="303"/>
                      <a:pt x="1" y="303"/>
                      <a:pt x="2" y="303"/>
                    </a:cubicBezTo>
                    <a:cubicBezTo>
                      <a:pt x="18" y="303"/>
                      <a:pt x="31" y="290"/>
                      <a:pt x="31" y="274"/>
                    </a:cubicBezTo>
                    <a:cubicBezTo>
                      <a:pt x="31" y="268"/>
                      <a:pt x="29" y="262"/>
                      <a:pt x="26" y="257"/>
                    </a:cubicBezTo>
                    <a:cubicBezTo>
                      <a:pt x="26" y="257"/>
                      <a:pt x="26" y="257"/>
                      <a:pt x="76" y="224"/>
                    </a:cubicBezTo>
                    <a:cubicBezTo>
                      <a:pt x="81" y="230"/>
                      <a:pt x="89" y="234"/>
                      <a:pt x="97" y="234"/>
                    </a:cubicBezTo>
                    <a:cubicBezTo>
                      <a:pt x="113" y="234"/>
                      <a:pt x="126" y="221"/>
                      <a:pt x="126" y="205"/>
                    </a:cubicBezTo>
                    <a:cubicBezTo>
                      <a:pt x="126" y="188"/>
                      <a:pt x="113" y="176"/>
                      <a:pt x="97" y="176"/>
                    </a:cubicBezTo>
                    <a:cubicBezTo>
                      <a:pt x="90" y="176"/>
                      <a:pt x="84" y="178"/>
                      <a:pt x="79" y="183"/>
                    </a:cubicBezTo>
                    <a:cubicBezTo>
                      <a:pt x="79" y="183"/>
                      <a:pt x="79" y="183"/>
                      <a:pt x="30" y="122"/>
                    </a:cubicBezTo>
                    <a:cubicBezTo>
                      <a:pt x="32" y="117"/>
                      <a:pt x="34" y="112"/>
                      <a:pt x="34" y="107"/>
                    </a:cubicBezTo>
                    <a:cubicBezTo>
                      <a:pt x="34" y="90"/>
                      <a:pt x="19" y="76"/>
                      <a:pt x="2" y="76"/>
                    </a:cubicBezTo>
                    <a:cubicBezTo>
                      <a:pt x="1" y="76"/>
                      <a:pt x="1" y="76"/>
                      <a:pt x="0" y="76"/>
                    </a:cubicBezTo>
                    <a:cubicBezTo>
                      <a:pt x="0" y="0"/>
                      <a:pt x="0" y="0"/>
                      <a:pt x="0" y="0"/>
                    </a:cubicBezTo>
                    <a:lnTo>
                      <a:pt x="181" y="21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272" name="Freeform 20"/>
              <p:cNvSpPr>
                <a:spLocks noEditPoints="1"/>
              </p:cNvSpPr>
              <p:nvPr/>
            </p:nvSpPr>
            <p:spPr bwMode="auto">
              <a:xfrm>
                <a:off x="815" y="1700"/>
                <a:ext cx="96" cy="172"/>
              </a:xfrm>
              <a:custGeom>
                <a:avLst/>
                <a:gdLst>
                  <a:gd name="T0" fmla="*/ 7 w 126"/>
                  <a:gd name="T1" fmla="*/ 62 h 227"/>
                  <a:gd name="T2" fmla="*/ 7 w 126"/>
                  <a:gd name="T3" fmla="*/ 170 h 227"/>
                  <a:gd name="T4" fmla="*/ 8 w 126"/>
                  <a:gd name="T5" fmla="*/ 170 h 227"/>
                  <a:gd name="T6" fmla="*/ 68 w 126"/>
                  <a:gd name="T7" fmla="*/ 131 h 227"/>
                  <a:gd name="T8" fmla="*/ 68 w 126"/>
                  <a:gd name="T9" fmla="*/ 129 h 227"/>
                  <a:gd name="T10" fmla="*/ 69 w 126"/>
                  <a:gd name="T11" fmla="*/ 122 h 227"/>
                  <a:gd name="T12" fmla="*/ 17 w 126"/>
                  <a:gd name="T13" fmla="*/ 58 h 227"/>
                  <a:gd name="T14" fmla="*/ 7 w 126"/>
                  <a:gd name="T15" fmla="*/ 62 h 227"/>
                  <a:gd name="T16" fmla="*/ 31 w 126"/>
                  <a:gd name="T17" fmla="*/ 198 h 227"/>
                  <a:gd name="T18" fmla="*/ 2 w 126"/>
                  <a:gd name="T19" fmla="*/ 227 h 227"/>
                  <a:gd name="T20" fmla="*/ 0 w 126"/>
                  <a:gd name="T21" fmla="*/ 227 h 227"/>
                  <a:gd name="T22" fmla="*/ 0 w 126"/>
                  <a:gd name="T23" fmla="*/ 0 h 227"/>
                  <a:gd name="T24" fmla="*/ 2 w 126"/>
                  <a:gd name="T25" fmla="*/ 0 h 227"/>
                  <a:gd name="T26" fmla="*/ 34 w 126"/>
                  <a:gd name="T27" fmla="*/ 31 h 227"/>
                  <a:gd name="T28" fmla="*/ 30 w 126"/>
                  <a:gd name="T29" fmla="*/ 46 h 227"/>
                  <a:gd name="T30" fmla="*/ 79 w 126"/>
                  <a:gd name="T31" fmla="*/ 107 h 227"/>
                  <a:gd name="T32" fmla="*/ 97 w 126"/>
                  <a:gd name="T33" fmla="*/ 100 h 227"/>
                  <a:gd name="T34" fmla="*/ 126 w 126"/>
                  <a:gd name="T35" fmla="*/ 129 h 227"/>
                  <a:gd name="T36" fmla="*/ 97 w 126"/>
                  <a:gd name="T37" fmla="*/ 158 h 227"/>
                  <a:gd name="T38" fmla="*/ 76 w 126"/>
                  <a:gd name="T39" fmla="*/ 148 h 227"/>
                  <a:gd name="T40" fmla="*/ 26 w 126"/>
                  <a:gd name="T41" fmla="*/ 181 h 227"/>
                  <a:gd name="T42" fmla="*/ 31 w 126"/>
                  <a:gd name="T43" fmla="*/ 19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227">
                    <a:moveTo>
                      <a:pt x="7" y="62"/>
                    </a:moveTo>
                    <a:cubicBezTo>
                      <a:pt x="7" y="170"/>
                      <a:pt x="7" y="170"/>
                      <a:pt x="7" y="170"/>
                    </a:cubicBezTo>
                    <a:cubicBezTo>
                      <a:pt x="7" y="170"/>
                      <a:pt x="8" y="170"/>
                      <a:pt x="8" y="170"/>
                    </a:cubicBezTo>
                    <a:cubicBezTo>
                      <a:pt x="68" y="131"/>
                      <a:pt x="68" y="131"/>
                      <a:pt x="68" y="131"/>
                    </a:cubicBezTo>
                    <a:cubicBezTo>
                      <a:pt x="68" y="130"/>
                      <a:pt x="68" y="129"/>
                      <a:pt x="68" y="129"/>
                    </a:cubicBezTo>
                    <a:cubicBezTo>
                      <a:pt x="68" y="127"/>
                      <a:pt x="69" y="125"/>
                      <a:pt x="69" y="122"/>
                    </a:cubicBezTo>
                    <a:cubicBezTo>
                      <a:pt x="17" y="58"/>
                      <a:pt x="17" y="58"/>
                      <a:pt x="17" y="58"/>
                    </a:cubicBezTo>
                    <a:cubicBezTo>
                      <a:pt x="14" y="60"/>
                      <a:pt x="10" y="61"/>
                      <a:pt x="7" y="62"/>
                    </a:cubicBezTo>
                    <a:close/>
                    <a:moveTo>
                      <a:pt x="31" y="198"/>
                    </a:moveTo>
                    <a:cubicBezTo>
                      <a:pt x="31" y="214"/>
                      <a:pt x="18" y="227"/>
                      <a:pt x="2" y="227"/>
                    </a:cubicBezTo>
                    <a:cubicBezTo>
                      <a:pt x="1" y="227"/>
                      <a:pt x="1" y="227"/>
                      <a:pt x="0" y="227"/>
                    </a:cubicBezTo>
                    <a:cubicBezTo>
                      <a:pt x="0" y="0"/>
                      <a:pt x="0" y="0"/>
                      <a:pt x="0" y="0"/>
                    </a:cubicBezTo>
                    <a:cubicBezTo>
                      <a:pt x="1" y="0"/>
                      <a:pt x="1" y="0"/>
                      <a:pt x="2" y="0"/>
                    </a:cubicBezTo>
                    <a:cubicBezTo>
                      <a:pt x="19" y="0"/>
                      <a:pt x="34" y="14"/>
                      <a:pt x="34" y="31"/>
                    </a:cubicBezTo>
                    <a:cubicBezTo>
                      <a:pt x="34" y="36"/>
                      <a:pt x="32" y="41"/>
                      <a:pt x="30" y="46"/>
                    </a:cubicBezTo>
                    <a:cubicBezTo>
                      <a:pt x="79" y="107"/>
                      <a:pt x="79" y="107"/>
                      <a:pt x="79" y="107"/>
                    </a:cubicBezTo>
                    <a:cubicBezTo>
                      <a:pt x="84" y="102"/>
                      <a:pt x="90" y="100"/>
                      <a:pt x="97" y="100"/>
                    </a:cubicBezTo>
                    <a:cubicBezTo>
                      <a:pt x="113" y="100"/>
                      <a:pt x="126" y="112"/>
                      <a:pt x="126" y="129"/>
                    </a:cubicBezTo>
                    <a:cubicBezTo>
                      <a:pt x="126" y="145"/>
                      <a:pt x="113" y="158"/>
                      <a:pt x="97" y="158"/>
                    </a:cubicBezTo>
                    <a:cubicBezTo>
                      <a:pt x="89" y="158"/>
                      <a:pt x="81" y="154"/>
                      <a:pt x="76" y="148"/>
                    </a:cubicBezTo>
                    <a:cubicBezTo>
                      <a:pt x="26" y="181"/>
                      <a:pt x="26" y="181"/>
                      <a:pt x="26" y="181"/>
                    </a:cubicBezTo>
                    <a:cubicBezTo>
                      <a:pt x="29" y="186"/>
                      <a:pt x="31" y="192"/>
                      <a:pt x="31" y="1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grpSp>
      </p:grpSp>
      <p:sp>
        <p:nvSpPr>
          <p:cNvPr id="273" name="TextBox 272"/>
          <p:cNvSpPr txBox="1"/>
          <p:nvPr/>
        </p:nvSpPr>
        <p:spPr>
          <a:xfrm>
            <a:off x="7875728" y="5590022"/>
            <a:ext cx="2483666" cy="338426"/>
          </a:xfrm>
          <a:prstGeom prst="rect">
            <a:avLst/>
          </a:prstGeom>
          <a:noFill/>
        </p:spPr>
        <p:txBody>
          <a:bodyPr wrap="square" rtlCol="0">
            <a:spAutoFit/>
          </a:bodyPr>
          <a:lstStyle/>
          <a:p>
            <a:pPr defTabSz="932441">
              <a:defRPr/>
            </a:pPr>
            <a:r>
              <a:rPr lang="en-US" sz="1599" kern="0" dirty="0">
                <a:gradFill>
                  <a:gsLst>
                    <a:gs pos="0">
                      <a:srgbClr val="FFFFFF"/>
                    </a:gs>
                    <a:gs pos="100000">
                      <a:srgbClr val="FFFFFF"/>
                    </a:gs>
                  </a:gsLst>
                  <a:lin ang="5400000" scaled="0"/>
                </a:gradFill>
                <a:cs typeface="Segoe UI" panose="020B0502040204020203" pitchFamily="34" charset="0"/>
              </a:rPr>
              <a:t>Azure Active Directory</a:t>
            </a:r>
          </a:p>
        </p:txBody>
      </p:sp>
      <p:cxnSp>
        <p:nvCxnSpPr>
          <p:cNvPr id="274" name="Straight Arrow Connector 273"/>
          <p:cNvCxnSpPr/>
          <p:nvPr/>
        </p:nvCxnSpPr>
        <p:spPr>
          <a:xfrm>
            <a:off x="4351833" y="5794845"/>
            <a:ext cx="3439181"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9" name="Rectangle 278"/>
          <p:cNvSpPr/>
          <p:nvPr/>
        </p:nvSpPr>
        <p:spPr>
          <a:xfrm>
            <a:off x="5408164" y="5484719"/>
            <a:ext cx="3751672" cy="286104"/>
          </a:xfrm>
          <a:prstGeom prst="rect">
            <a:avLst/>
          </a:prstGeom>
        </p:spPr>
        <p:txBody>
          <a:bodyPr wrap="square">
            <a:spAutoFit/>
          </a:bodyPr>
          <a:lstStyle/>
          <a:p>
            <a:pPr defTabSz="931954" fontAlgn="base">
              <a:lnSpc>
                <a:spcPct val="90000"/>
              </a:lnSpc>
              <a:spcBef>
                <a:spcPts val="1224"/>
              </a:spcBef>
              <a:spcAft>
                <a:spcPct val="0"/>
              </a:spcAft>
              <a:defRPr/>
            </a:pPr>
            <a:r>
              <a:rPr lang="en-US" sz="1399" kern="0" dirty="0">
                <a:gradFill>
                  <a:gsLst>
                    <a:gs pos="0">
                      <a:srgbClr val="FFFFFF"/>
                    </a:gs>
                    <a:gs pos="100000">
                      <a:srgbClr val="FFFFFF"/>
                    </a:gs>
                  </a:gsLst>
                  <a:lin ang="5400000" scaled="0"/>
                </a:gradFill>
                <a:ea typeface="Segoe UI" pitchFamily="34" charset="0"/>
                <a:cs typeface="Segoe UI" pitchFamily="34" charset="0"/>
              </a:rPr>
              <a:t>Users &amp; Relationships</a:t>
            </a:r>
          </a:p>
        </p:txBody>
      </p:sp>
      <p:grpSp>
        <p:nvGrpSpPr>
          <p:cNvPr id="280" name="Group 279"/>
          <p:cNvGrpSpPr/>
          <p:nvPr/>
        </p:nvGrpSpPr>
        <p:grpSpPr>
          <a:xfrm>
            <a:off x="5014695" y="5486435"/>
            <a:ext cx="352260" cy="169080"/>
            <a:chOff x="8728412" y="5991204"/>
            <a:chExt cx="1133979" cy="523896"/>
          </a:xfrm>
          <a:solidFill>
            <a:srgbClr val="FFFFFF"/>
          </a:solidFill>
        </p:grpSpPr>
        <p:sp>
          <p:nvSpPr>
            <p:cNvPr id="281" name="Oval 742"/>
            <p:cNvSpPr>
              <a:spLocks noChangeArrowheads="1"/>
            </p:cNvSpPr>
            <p:nvPr/>
          </p:nvSpPr>
          <p:spPr bwMode="auto">
            <a:xfrm>
              <a:off x="9180298" y="5991204"/>
              <a:ext cx="230204" cy="232015"/>
            </a:xfrm>
            <a:prstGeom prst="ellipse">
              <a:avLst/>
            </a:prstGeom>
            <a:grpFill/>
            <a:ln>
              <a:noFill/>
            </a:ln>
            <a:extLst/>
          </p:spPr>
          <p:txBody>
            <a:bodyPr vert="horz" wrap="square" lIns="93247" tIns="46623" rIns="93247" bIns="46623" numCol="1" anchor="t" anchorCtr="0" compatLnSpc="1">
              <a:prstTxWarp prst="textNoShape">
                <a:avLst/>
              </a:prstTxWarp>
            </a:bodyPr>
            <a:lstStyle/>
            <a:p>
              <a:pPr defTabSz="932403">
                <a:defRPr/>
              </a:pPr>
              <a:endParaRPr lang="en-US" sz="1734" kern="0">
                <a:solidFill>
                  <a:srgbClr val="FFFFFF"/>
                </a:solidFill>
                <a:latin typeface="Segoe UI Light"/>
              </a:endParaRPr>
            </a:p>
          </p:txBody>
        </p:sp>
        <p:sp>
          <p:nvSpPr>
            <p:cNvPr id="282" name="Oval 744"/>
            <p:cNvSpPr>
              <a:spLocks noChangeArrowheads="1"/>
            </p:cNvSpPr>
            <p:nvPr/>
          </p:nvSpPr>
          <p:spPr bwMode="auto">
            <a:xfrm>
              <a:off x="9601371" y="6056459"/>
              <a:ext cx="197576" cy="195762"/>
            </a:xfrm>
            <a:prstGeom prst="ellipse">
              <a:avLst/>
            </a:prstGeom>
            <a:grpFill/>
            <a:ln>
              <a:noFill/>
            </a:ln>
            <a:extLst/>
          </p:spPr>
          <p:txBody>
            <a:bodyPr vert="horz" wrap="square" lIns="93247" tIns="46623" rIns="93247" bIns="46623" numCol="1" anchor="t" anchorCtr="0" compatLnSpc="1">
              <a:prstTxWarp prst="textNoShape">
                <a:avLst/>
              </a:prstTxWarp>
            </a:bodyPr>
            <a:lstStyle/>
            <a:p>
              <a:pPr defTabSz="932403">
                <a:defRPr/>
              </a:pPr>
              <a:endParaRPr lang="en-US" sz="1734" kern="0">
                <a:solidFill>
                  <a:srgbClr val="FFFFFF"/>
                </a:solidFill>
                <a:latin typeface="Segoe UI Light"/>
              </a:endParaRPr>
            </a:p>
          </p:txBody>
        </p:sp>
        <p:sp>
          <p:nvSpPr>
            <p:cNvPr id="283" name="Oval 746"/>
            <p:cNvSpPr>
              <a:spLocks noChangeArrowheads="1"/>
            </p:cNvSpPr>
            <p:nvPr/>
          </p:nvSpPr>
          <p:spPr bwMode="auto">
            <a:xfrm>
              <a:off x="8791853" y="6056459"/>
              <a:ext cx="197576" cy="195762"/>
            </a:xfrm>
            <a:prstGeom prst="ellipse">
              <a:avLst/>
            </a:prstGeom>
            <a:grpFill/>
            <a:ln>
              <a:noFill/>
            </a:ln>
            <a:extLst/>
          </p:spPr>
          <p:txBody>
            <a:bodyPr vert="horz" wrap="square" lIns="93247" tIns="46623" rIns="93247" bIns="46623" numCol="1" anchor="t" anchorCtr="0" compatLnSpc="1">
              <a:prstTxWarp prst="textNoShape">
                <a:avLst/>
              </a:prstTxWarp>
            </a:bodyPr>
            <a:lstStyle/>
            <a:p>
              <a:pPr defTabSz="932403">
                <a:defRPr/>
              </a:pPr>
              <a:endParaRPr lang="en-US" sz="1734" kern="0">
                <a:solidFill>
                  <a:srgbClr val="FFFFFF"/>
                </a:solidFill>
                <a:latin typeface="Segoe UI Light"/>
              </a:endParaRPr>
            </a:p>
          </p:txBody>
        </p:sp>
        <p:sp>
          <p:nvSpPr>
            <p:cNvPr id="284" name="Freeform 283"/>
            <p:cNvSpPr/>
            <p:nvPr/>
          </p:nvSpPr>
          <p:spPr>
            <a:xfrm>
              <a:off x="9102357" y="6244970"/>
              <a:ext cx="386089" cy="270130"/>
            </a:xfrm>
            <a:custGeom>
              <a:avLst/>
              <a:gdLst>
                <a:gd name="connsiteX0" fmla="*/ 115913 w 613656"/>
                <a:gd name="connsiteY0" fmla="*/ 0 h 429346"/>
                <a:gd name="connsiteX1" fmla="*/ 497743 w 613656"/>
                <a:gd name="connsiteY1" fmla="*/ 0 h 429346"/>
                <a:gd name="connsiteX2" fmla="*/ 613656 w 613656"/>
                <a:gd name="connsiteY2" fmla="*/ 115543 h 429346"/>
                <a:gd name="connsiteX3" fmla="*/ 613656 w 613656"/>
                <a:gd name="connsiteY3" fmla="*/ 392605 h 429346"/>
                <a:gd name="connsiteX4" fmla="*/ 613656 w 613656"/>
                <a:gd name="connsiteY4" fmla="*/ 429346 h 429346"/>
                <a:gd name="connsiteX5" fmla="*/ 0 w 613656"/>
                <a:gd name="connsiteY5" fmla="*/ 429346 h 429346"/>
                <a:gd name="connsiteX6" fmla="*/ 0 w 613656"/>
                <a:gd name="connsiteY6" fmla="*/ 414170 h 429346"/>
                <a:gd name="connsiteX7" fmla="*/ 0 w 613656"/>
                <a:gd name="connsiteY7" fmla="*/ 115543 h 429346"/>
                <a:gd name="connsiteX8" fmla="*/ 115913 w 613656"/>
                <a:gd name="connsiteY8" fmla="*/ 0 h 42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3656" h="429346">
                  <a:moveTo>
                    <a:pt x="115913" y="0"/>
                  </a:moveTo>
                  <a:cubicBezTo>
                    <a:pt x="115913" y="0"/>
                    <a:pt x="115913" y="0"/>
                    <a:pt x="497743" y="0"/>
                  </a:cubicBezTo>
                  <a:cubicBezTo>
                    <a:pt x="559109" y="0"/>
                    <a:pt x="613656" y="54373"/>
                    <a:pt x="613656" y="115543"/>
                  </a:cubicBezTo>
                  <a:cubicBezTo>
                    <a:pt x="613656" y="115543"/>
                    <a:pt x="613656" y="115543"/>
                    <a:pt x="613656" y="392605"/>
                  </a:cubicBezTo>
                  <a:lnTo>
                    <a:pt x="613656" y="429346"/>
                  </a:lnTo>
                  <a:lnTo>
                    <a:pt x="0" y="429346"/>
                  </a:lnTo>
                  <a:lnTo>
                    <a:pt x="0" y="414170"/>
                  </a:lnTo>
                  <a:cubicBezTo>
                    <a:pt x="0" y="341531"/>
                    <a:pt x="0" y="244679"/>
                    <a:pt x="0" y="115543"/>
                  </a:cubicBezTo>
                  <a:cubicBezTo>
                    <a:pt x="0" y="54373"/>
                    <a:pt x="54547" y="0"/>
                    <a:pt x="11591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rgbClr val="FFFFFF"/>
                </a:solidFill>
                <a:latin typeface="Segoe UI Light"/>
              </a:endParaRPr>
            </a:p>
          </p:txBody>
        </p:sp>
        <p:sp>
          <p:nvSpPr>
            <p:cNvPr id="285" name="Freeform 284"/>
            <p:cNvSpPr/>
            <p:nvPr/>
          </p:nvSpPr>
          <p:spPr>
            <a:xfrm>
              <a:off x="8728412" y="6273972"/>
              <a:ext cx="324461" cy="241128"/>
            </a:xfrm>
            <a:custGeom>
              <a:avLst/>
              <a:gdLst>
                <a:gd name="connsiteX0" fmla="*/ 94998 w 515701"/>
                <a:gd name="connsiteY0" fmla="*/ 0 h 383250"/>
                <a:gd name="connsiteX1" fmla="*/ 420703 w 515701"/>
                <a:gd name="connsiteY1" fmla="*/ 0 h 383250"/>
                <a:gd name="connsiteX2" fmla="*/ 515701 w 515701"/>
                <a:gd name="connsiteY2" fmla="*/ 95335 h 383250"/>
                <a:gd name="connsiteX3" fmla="*/ 515701 w 515701"/>
                <a:gd name="connsiteY3" fmla="*/ 332750 h 383250"/>
                <a:gd name="connsiteX4" fmla="*/ 515701 w 515701"/>
                <a:gd name="connsiteY4" fmla="*/ 383250 h 383250"/>
                <a:gd name="connsiteX5" fmla="*/ 0 w 515701"/>
                <a:gd name="connsiteY5" fmla="*/ 383250 h 383250"/>
                <a:gd name="connsiteX6" fmla="*/ 0 w 515701"/>
                <a:gd name="connsiteY6" fmla="*/ 351229 h 383250"/>
                <a:gd name="connsiteX7" fmla="*/ 0 w 515701"/>
                <a:gd name="connsiteY7" fmla="*/ 95335 h 383250"/>
                <a:gd name="connsiteX8" fmla="*/ 94998 w 515701"/>
                <a:gd name="connsiteY8" fmla="*/ 0 h 38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701" h="383250">
                  <a:moveTo>
                    <a:pt x="94998" y="0"/>
                  </a:moveTo>
                  <a:cubicBezTo>
                    <a:pt x="94998" y="0"/>
                    <a:pt x="94998" y="0"/>
                    <a:pt x="420703" y="0"/>
                  </a:cubicBezTo>
                  <a:cubicBezTo>
                    <a:pt x="474988" y="0"/>
                    <a:pt x="515701" y="40858"/>
                    <a:pt x="515701" y="95335"/>
                  </a:cubicBezTo>
                  <a:cubicBezTo>
                    <a:pt x="515701" y="95335"/>
                    <a:pt x="515701" y="95335"/>
                    <a:pt x="515701" y="332750"/>
                  </a:cubicBezTo>
                  <a:lnTo>
                    <a:pt x="515701" y="383250"/>
                  </a:lnTo>
                  <a:lnTo>
                    <a:pt x="0" y="383250"/>
                  </a:lnTo>
                  <a:lnTo>
                    <a:pt x="0" y="351229"/>
                  </a:lnTo>
                  <a:cubicBezTo>
                    <a:pt x="0" y="288985"/>
                    <a:pt x="0" y="205992"/>
                    <a:pt x="0" y="95335"/>
                  </a:cubicBezTo>
                  <a:cubicBezTo>
                    <a:pt x="0" y="40858"/>
                    <a:pt x="40713" y="0"/>
                    <a:pt x="9499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rgbClr val="FFFFFF"/>
                </a:solidFill>
                <a:latin typeface="Segoe UI Light"/>
              </a:endParaRPr>
            </a:p>
          </p:txBody>
        </p:sp>
        <p:sp>
          <p:nvSpPr>
            <p:cNvPr id="286" name="Freeform 285"/>
            <p:cNvSpPr/>
            <p:nvPr/>
          </p:nvSpPr>
          <p:spPr>
            <a:xfrm>
              <a:off x="9537930" y="6273972"/>
              <a:ext cx="324461" cy="241128"/>
            </a:xfrm>
            <a:custGeom>
              <a:avLst/>
              <a:gdLst>
                <a:gd name="connsiteX0" fmla="*/ 94998 w 515701"/>
                <a:gd name="connsiteY0" fmla="*/ 0 h 383250"/>
                <a:gd name="connsiteX1" fmla="*/ 420703 w 515701"/>
                <a:gd name="connsiteY1" fmla="*/ 0 h 383250"/>
                <a:gd name="connsiteX2" fmla="*/ 515701 w 515701"/>
                <a:gd name="connsiteY2" fmla="*/ 95335 h 383250"/>
                <a:gd name="connsiteX3" fmla="*/ 515701 w 515701"/>
                <a:gd name="connsiteY3" fmla="*/ 332750 h 383250"/>
                <a:gd name="connsiteX4" fmla="*/ 515701 w 515701"/>
                <a:gd name="connsiteY4" fmla="*/ 383250 h 383250"/>
                <a:gd name="connsiteX5" fmla="*/ 0 w 515701"/>
                <a:gd name="connsiteY5" fmla="*/ 383250 h 383250"/>
                <a:gd name="connsiteX6" fmla="*/ 0 w 515701"/>
                <a:gd name="connsiteY6" fmla="*/ 351229 h 383250"/>
                <a:gd name="connsiteX7" fmla="*/ 0 w 515701"/>
                <a:gd name="connsiteY7" fmla="*/ 95335 h 383250"/>
                <a:gd name="connsiteX8" fmla="*/ 94998 w 515701"/>
                <a:gd name="connsiteY8" fmla="*/ 0 h 38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701" h="383250">
                  <a:moveTo>
                    <a:pt x="94998" y="0"/>
                  </a:moveTo>
                  <a:cubicBezTo>
                    <a:pt x="94998" y="0"/>
                    <a:pt x="94998" y="0"/>
                    <a:pt x="420703" y="0"/>
                  </a:cubicBezTo>
                  <a:cubicBezTo>
                    <a:pt x="474988" y="0"/>
                    <a:pt x="515701" y="40858"/>
                    <a:pt x="515701" y="95335"/>
                  </a:cubicBezTo>
                  <a:cubicBezTo>
                    <a:pt x="515701" y="95335"/>
                    <a:pt x="515701" y="95335"/>
                    <a:pt x="515701" y="332750"/>
                  </a:cubicBezTo>
                  <a:lnTo>
                    <a:pt x="515701" y="383250"/>
                  </a:lnTo>
                  <a:lnTo>
                    <a:pt x="0" y="383250"/>
                  </a:lnTo>
                  <a:lnTo>
                    <a:pt x="0" y="351229"/>
                  </a:lnTo>
                  <a:cubicBezTo>
                    <a:pt x="0" y="288985"/>
                    <a:pt x="0" y="205992"/>
                    <a:pt x="0" y="95335"/>
                  </a:cubicBezTo>
                  <a:cubicBezTo>
                    <a:pt x="0" y="40858"/>
                    <a:pt x="40713" y="0"/>
                    <a:pt x="9499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rgbClr val="FFFFFF"/>
                </a:solidFill>
                <a:latin typeface="Segoe UI Light"/>
              </a:endParaRPr>
            </a:p>
          </p:txBody>
        </p:sp>
      </p:grpSp>
      <p:sp>
        <p:nvSpPr>
          <p:cNvPr id="111" name="Rectangle 110"/>
          <p:cNvSpPr/>
          <p:nvPr/>
        </p:nvSpPr>
        <p:spPr>
          <a:xfrm>
            <a:off x="938707" y="2597161"/>
            <a:ext cx="10265433" cy="17865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339" name="Down Arrow 338"/>
          <p:cNvSpPr/>
          <p:nvPr/>
        </p:nvSpPr>
        <p:spPr>
          <a:xfrm flipV="1">
            <a:off x="1731751" y="4146786"/>
            <a:ext cx="346978" cy="387481"/>
          </a:xfrm>
          <a:prstGeom prst="down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32441">
              <a:defRPr/>
            </a:pPr>
            <a:endParaRPr lang="en-US" sz="1836" kern="0" dirty="0">
              <a:solidFill>
                <a:sysClr val="windowText" lastClr="000000"/>
              </a:solidFill>
              <a:latin typeface="Segoe UI Light"/>
            </a:endParaRPr>
          </a:p>
        </p:txBody>
      </p:sp>
      <p:sp>
        <p:nvSpPr>
          <p:cNvPr id="340" name="Down Arrow 339"/>
          <p:cNvSpPr/>
          <p:nvPr/>
        </p:nvSpPr>
        <p:spPr>
          <a:xfrm>
            <a:off x="1723317" y="5004458"/>
            <a:ext cx="346978" cy="321604"/>
          </a:xfrm>
          <a:prstGeom prst="down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32441">
              <a:defRPr/>
            </a:pPr>
            <a:endParaRPr lang="en-US" sz="1836" kern="0" dirty="0">
              <a:solidFill>
                <a:sysClr val="windowText" lastClr="000000"/>
              </a:solidFill>
              <a:latin typeface="Segoe UI Light"/>
            </a:endParaRPr>
          </a:p>
        </p:txBody>
      </p:sp>
      <p:sp>
        <p:nvSpPr>
          <p:cNvPr id="336" name="Rectangle 335"/>
          <p:cNvSpPr/>
          <p:nvPr/>
        </p:nvSpPr>
        <p:spPr>
          <a:xfrm>
            <a:off x="938707" y="4426293"/>
            <a:ext cx="6937021" cy="585291"/>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32441">
              <a:defRPr/>
            </a:pPr>
            <a:r>
              <a:rPr lang="en-US" sz="1801" kern="0" dirty="0">
                <a:gradFill>
                  <a:gsLst>
                    <a:gs pos="0">
                      <a:srgbClr val="FFFFFF"/>
                    </a:gs>
                    <a:gs pos="100000">
                      <a:srgbClr val="FFFFFF"/>
                    </a:gs>
                  </a:gsLst>
                  <a:lin ang="5400000" scaled="0"/>
                </a:gradFill>
              </a:rPr>
              <a:t>School Data Sync</a:t>
            </a:r>
          </a:p>
        </p:txBody>
      </p:sp>
      <p:sp>
        <p:nvSpPr>
          <p:cNvPr id="287" name="Rectangle 286"/>
          <p:cNvSpPr/>
          <p:nvPr/>
        </p:nvSpPr>
        <p:spPr>
          <a:xfrm>
            <a:off x="5173105" y="5878158"/>
            <a:ext cx="2546054" cy="286104"/>
          </a:xfrm>
          <a:prstGeom prst="rect">
            <a:avLst/>
          </a:prstGeom>
        </p:spPr>
        <p:txBody>
          <a:bodyPr wrap="square">
            <a:spAutoFit/>
          </a:bodyPr>
          <a:lstStyle/>
          <a:p>
            <a:pPr defTabSz="931954" fontAlgn="base">
              <a:lnSpc>
                <a:spcPct val="90000"/>
              </a:lnSpc>
              <a:spcBef>
                <a:spcPts val="1224"/>
              </a:spcBef>
              <a:spcAft>
                <a:spcPct val="0"/>
              </a:spcAft>
              <a:defRPr/>
            </a:pPr>
            <a:r>
              <a:rPr lang="en-US" sz="1399" kern="0" dirty="0">
                <a:gradFill>
                  <a:gsLst>
                    <a:gs pos="0">
                      <a:srgbClr val="FFFFFF"/>
                    </a:gs>
                    <a:gs pos="100000">
                      <a:srgbClr val="FFFFFF"/>
                    </a:gs>
                  </a:gsLst>
                  <a:lin ang="5400000" scaled="0"/>
                </a:gradFill>
                <a:ea typeface="Segoe UI" pitchFamily="34" charset="0"/>
                <a:cs typeface="Segoe UI" pitchFamily="34" charset="0"/>
              </a:rPr>
              <a:t>Authentication  &amp; Access</a:t>
            </a:r>
          </a:p>
        </p:txBody>
      </p:sp>
      <p:sp>
        <p:nvSpPr>
          <p:cNvPr id="288" name="Freeform 154"/>
          <p:cNvSpPr>
            <a:spLocks noChangeAspect="1" noEditPoints="1"/>
          </p:cNvSpPr>
          <p:nvPr/>
        </p:nvSpPr>
        <p:spPr bwMode="auto">
          <a:xfrm>
            <a:off x="5017340" y="5875727"/>
            <a:ext cx="144952" cy="193821"/>
          </a:xfrm>
          <a:custGeom>
            <a:avLst/>
            <a:gdLst>
              <a:gd name="T0" fmla="*/ 613 w 739"/>
              <a:gd name="T1" fmla="*/ 1015 h 1099"/>
              <a:gd name="T2" fmla="*/ 538 w 739"/>
              <a:gd name="T3" fmla="*/ 957 h 1099"/>
              <a:gd name="T4" fmla="*/ 348 w 739"/>
              <a:gd name="T5" fmla="*/ 423 h 1099"/>
              <a:gd name="T6" fmla="*/ 472 w 739"/>
              <a:gd name="T7" fmla="*/ 1094 h 1099"/>
              <a:gd name="T8" fmla="*/ 273 w 739"/>
              <a:gd name="T9" fmla="*/ 909 h 1099"/>
              <a:gd name="T10" fmla="*/ 516 w 739"/>
              <a:gd name="T11" fmla="*/ 737 h 1099"/>
              <a:gd name="T12" fmla="*/ 617 w 739"/>
              <a:gd name="T13" fmla="*/ 1009 h 1099"/>
              <a:gd name="T14" fmla="*/ 347 w 739"/>
              <a:gd name="T15" fmla="*/ 478 h 1099"/>
              <a:gd name="T16" fmla="*/ 508 w 739"/>
              <a:gd name="T17" fmla="*/ 1083 h 1099"/>
              <a:gd name="T18" fmla="*/ 379 w 739"/>
              <a:gd name="T19" fmla="*/ 898 h 1099"/>
              <a:gd name="T20" fmla="*/ 425 w 739"/>
              <a:gd name="T21" fmla="*/ 850 h 1099"/>
              <a:gd name="T22" fmla="*/ 581 w 739"/>
              <a:gd name="T23" fmla="*/ 1042 h 1099"/>
              <a:gd name="T24" fmla="*/ 261 w 739"/>
              <a:gd name="T25" fmla="*/ 1061 h 1099"/>
              <a:gd name="T26" fmla="*/ 350 w 739"/>
              <a:gd name="T27" fmla="*/ 236 h 1099"/>
              <a:gd name="T28" fmla="*/ 613 w 739"/>
              <a:gd name="T29" fmla="*/ 781 h 1099"/>
              <a:gd name="T30" fmla="*/ 689 w 739"/>
              <a:gd name="T31" fmla="*/ 918 h 1099"/>
              <a:gd name="T32" fmla="*/ 651 w 739"/>
              <a:gd name="T33" fmla="*/ 627 h 1099"/>
              <a:gd name="T34" fmla="*/ 68 w 739"/>
              <a:gd name="T35" fmla="*/ 754 h 1099"/>
              <a:gd name="T36" fmla="*/ 261 w 739"/>
              <a:gd name="T37" fmla="*/ 1061 h 1099"/>
              <a:gd name="T38" fmla="*/ 580 w 739"/>
              <a:gd name="T39" fmla="*/ 658 h 1099"/>
              <a:gd name="T40" fmla="*/ 170 w 739"/>
              <a:gd name="T41" fmla="*/ 862 h 1099"/>
              <a:gd name="T42" fmla="*/ 379 w 739"/>
              <a:gd name="T43" fmla="*/ 1098 h 1099"/>
              <a:gd name="T44" fmla="*/ 341 w 739"/>
              <a:gd name="T45" fmla="*/ 327 h 1099"/>
              <a:gd name="T46" fmla="*/ 576 w 739"/>
              <a:gd name="T47" fmla="*/ 910 h 1099"/>
              <a:gd name="T48" fmla="*/ 656 w 739"/>
              <a:gd name="T49" fmla="*/ 967 h 1099"/>
              <a:gd name="T50" fmla="*/ 3 w 739"/>
              <a:gd name="T51" fmla="*/ 592 h 1099"/>
              <a:gd name="T52" fmla="*/ 346 w 739"/>
              <a:gd name="T53" fmla="*/ 151 h 1099"/>
              <a:gd name="T54" fmla="*/ 678 w 739"/>
              <a:gd name="T55" fmla="*/ 804 h 1099"/>
              <a:gd name="T56" fmla="*/ 718 w 739"/>
              <a:gd name="T57" fmla="*/ 861 h 1099"/>
              <a:gd name="T58" fmla="*/ 726 w 739"/>
              <a:gd name="T59" fmla="*/ 589 h 1099"/>
              <a:gd name="T60" fmla="*/ 3 w 739"/>
              <a:gd name="T61" fmla="*/ 482 h 1099"/>
              <a:gd name="T62" fmla="*/ 3 w 739"/>
              <a:gd name="T63" fmla="*/ 592 h 1099"/>
              <a:gd name="T64" fmla="*/ 338 w 739"/>
              <a:gd name="T65" fmla="*/ 12 h 1099"/>
              <a:gd name="T66" fmla="*/ 339 w 739"/>
              <a:gd name="T67" fmla="*/ 61 h 1099"/>
              <a:gd name="T68" fmla="*/ 394 w 739"/>
              <a:gd name="T69" fmla="*/ 853 h 1099"/>
              <a:gd name="T70" fmla="*/ 359 w 739"/>
              <a:gd name="T71" fmla="*/ 562 h 1099"/>
              <a:gd name="T72" fmla="*/ 342 w 739"/>
              <a:gd name="T73" fmla="*/ 582 h 1099"/>
              <a:gd name="T74" fmla="*/ 394 w 739"/>
              <a:gd name="T75" fmla="*/ 853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9" h="1099">
                <a:moveTo>
                  <a:pt x="617" y="1009"/>
                </a:moveTo>
                <a:cubicBezTo>
                  <a:pt x="613" y="1015"/>
                  <a:pt x="613" y="1015"/>
                  <a:pt x="613" y="1015"/>
                </a:cubicBezTo>
                <a:cubicBezTo>
                  <a:pt x="610" y="1018"/>
                  <a:pt x="605" y="1021"/>
                  <a:pt x="603" y="1024"/>
                </a:cubicBezTo>
                <a:cubicBezTo>
                  <a:pt x="597" y="1019"/>
                  <a:pt x="570" y="999"/>
                  <a:pt x="538" y="957"/>
                </a:cubicBezTo>
                <a:cubicBezTo>
                  <a:pt x="500" y="911"/>
                  <a:pt x="483" y="821"/>
                  <a:pt x="484" y="736"/>
                </a:cubicBezTo>
                <a:cubicBezTo>
                  <a:pt x="488" y="582"/>
                  <a:pt x="459" y="409"/>
                  <a:pt x="348" y="423"/>
                </a:cubicBezTo>
                <a:cubicBezTo>
                  <a:pt x="226" y="438"/>
                  <a:pt x="191" y="695"/>
                  <a:pt x="303" y="890"/>
                </a:cubicBezTo>
                <a:cubicBezTo>
                  <a:pt x="360" y="990"/>
                  <a:pt x="430" y="1059"/>
                  <a:pt x="472" y="1094"/>
                </a:cubicBezTo>
                <a:cubicBezTo>
                  <a:pt x="462" y="1095"/>
                  <a:pt x="452" y="1098"/>
                  <a:pt x="441" y="1099"/>
                </a:cubicBezTo>
                <a:cubicBezTo>
                  <a:pt x="397" y="1061"/>
                  <a:pt x="335" y="1011"/>
                  <a:pt x="273" y="909"/>
                </a:cubicBezTo>
                <a:cubicBezTo>
                  <a:pt x="130" y="675"/>
                  <a:pt x="202" y="390"/>
                  <a:pt x="345" y="379"/>
                </a:cubicBezTo>
                <a:cubicBezTo>
                  <a:pt x="495" y="368"/>
                  <a:pt x="525" y="549"/>
                  <a:pt x="516" y="737"/>
                </a:cubicBezTo>
                <a:cubicBezTo>
                  <a:pt x="512" y="825"/>
                  <a:pt x="526" y="900"/>
                  <a:pt x="558" y="945"/>
                </a:cubicBezTo>
                <a:cubicBezTo>
                  <a:pt x="590" y="989"/>
                  <a:pt x="620" y="1006"/>
                  <a:pt x="617" y="1009"/>
                </a:cubicBezTo>
                <a:close/>
                <a:moveTo>
                  <a:pt x="456" y="843"/>
                </a:moveTo>
                <a:cubicBezTo>
                  <a:pt x="442" y="759"/>
                  <a:pt x="477" y="473"/>
                  <a:pt x="347" y="478"/>
                </a:cubicBezTo>
                <a:cubicBezTo>
                  <a:pt x="266" y="481"/>
                  <a:pt x="213" y="702"/>
                  <a:pt x="354" y="914"/>
                </a:cubicBezTo>
                <a:cubicBezTo>
                  <a:pt x="408" y="997"/>
                  <a:pt x="472" y="1053"/>
                  <a:pt x="508" y="1083"/>
                </a:cubicBezTo>
                <a:cubicBezTo>
                  <a:pt x="516" y="1080"/>
                  <a:pt x="523" y="1076"/>
                  <a:pt x="531" y="1073"/>
                </a:cubicBezTo>
                <a:cubicBezTo>
                  <a:pt x="500" y="1045"/>
                  <a:pt x="433" y="987"/>
                  <a:pt x="379" y="898"/>
                </a:cubicBezTo>
                <a:cubicBezTo>
                  <a:pt x="279" y="746"/>
                  <a:pt x="285" y="526"/>
                  <a:pt x="350" y="521"/>
                </a:cubicBezTo>
                <a:cubicBezTo>
                  <a:pt x="436" y="515"/>
                  <a:pt x="404" y="742"/>
                  <a:pt x="425" y="850"/>
                </a:cubicBezTo>
                <a:cubicBezTo>
                  <a:pt x="450" y="969"/>
                  <a:pt x="525" y="1032"/>
                  <a:pt x="561" y="1054"/>
                </a:cubicBezTo>
                <a:cubicBezTo>
                  <a:pt x="568" y="1051"/>
                  <a:pt x="573" y="1048"/>
                  <a:pt x="581" y="1042"/>
                </a:cubicBezTo>
                <a:cubicBezTo>
                  <a:pt x="556" y="1024"/>
                  <a:pt x="475" y="962"/>
                  <a:pt x="456" y="843"/>
                </a:cubicBezTo>
                <a:close/>
                <a:moveTo>
                  <a:pt x="261" y="1061"/>
                </a:moveTo>
                <a:cubicBezTo>
                  <a:pt x="204" y="1002"/>
                  <a:pt x="120" y="887"/>
                  <a:pt x="96" y="747"/>
                </a:cubicBezTo>
                <a:cubicBezTo>
                  <a:pt x="60" y="483"/>
                  <a:pt x="150" y="251"/>
                  <a:pt x="350" y="236"/>
                </a:cubicBezTo>
                <a:cubicBezTo>
                  <a:pt x="531" y="222"/>
                  <a:pt x="620" y="421"/>
                  <a:pt x="619" y="624"/>
                </a:cubicBezTo>
                <a:cubicBezTo>
                  <a:pt x="621" y="679"/>
                  <a:pt x="609" y="729"/>
                  <a:pt x="613" y="781"/>
                </a:cubicBezTo>
                <a:cubicBezTo>
                  <a:pt x="617" y="869"/>
                  <a:pt x="643" y="905"/>
                  <a:pt x="677" y="938"/>
                </a:cubicBezTo>
                <a:cubicBezTo>
                  <a:pt x="682" y="932"/>
                  <a:pt x="684" y="927"/>
                  <a:pt x="689" y="918"/>
                </a:cubicBezTo>
                <a:cubicBezTo>
                  <a:pt x="669" y="892"/>
                  <a:pt x="642" y="848"/>
                  <a:pt x="639" y="782"/>
                </a:cubicBezTo>
                <a:cubicBezTo>
                  <a:pt x="639" y="738"/>
                  <a:pt x="645" y="686"/>
                  <a:pt x="651" y="627"/>
                </a:cubicBezTo>
                <a:cubicBezTo>
                  <a:pt x="664" y="451"/>
                  <a:pt x="580" y="175"/>
                  <a:pt x="346" y="190"/>
                </a:cubicBezTo>
                <a:cubicBezTo>
                  <a:pt x="174" y="200"/>
                  <a:pt x="6" y="391"/>
                  <a:pt x="68" y="754"/>
                </a:cubicBezTo>
                <a:cubicBezTo>
                  <a:pt x="86" y="852"/>
                  <a:pt x="131" y="933"/>
                  <a:pt x="175" y="996"/>
                </a:cubicBezTo>
                <a:cubicBezTo>
                  <a:pt x="203" y="1024"/>
                  <a:pt x="231" y="1044"/>
                  <a:pt x="261" y="1061"/>
                </a:cubicBezTo>
                <a:close/>
                <a:moveTo>
                  <a:pt x="599" y="900"/>
                </a:moveTo>
                <a:cubicBezTo>
                  <a:pt x="573" y="842"/>
                  <a:pt x="569" y="754"/>
                  <a:pt x="580" y="658"/>
                </a:cubicBezTo>
                <a:cubicBezTo>
                  <a:pt x="591" y="495"/>
                  <a:pt x="543" y="268"/>
                  <a:pt x="337" y="284"/>
                </a:cubicBezTo>
                <a:cubicBezTo>
                  <a:pt x="171" y="296"/>
                  <a:pt x="44" y="578"/>
                  <a:pt x="170" y="862"/>
                </a:cubicBezTo>
                <a:cubicBezTo>
                  <a:pt x="220" y="970"/>
                  <a:pt x="289" y="1048"/>
                  <a:pt x="336" y="1091"/>
                </a:cubicBezTo>
                <a:cubicBezTo>
                  <a:pt x="350" y="1095"/>
                  <a:pt x="363" y="1097"/>
                  <a:pt x="379" y="1098"/>
                </a:cubicBezTo>
                <a:cubicBezTo>
                  <a:pt x="334" y="1061"/>
                  <a:pt x="252" y="973"/>
                  <a:pt x="197" y="846"/>
                </a:cubicBezTo>
                <a:cubicBezTo>
                  <a:pt x="101" y="614"/>
                  <a:pt x="190" y="341"/>
                  <a:pt x="341" y="327"/>
                </a:cubicBezTo>
                <a:cubicBezTo>
                  <a:pt x="476" y="314"/>
                  <a:pt x="557" y="456"/>
                  <a:pt x="551" y="652"/>
                </a:cubicBezTo>
                <a:cubicBezTo>
                  <a:pt x="540" y="748"/>
                  <a:pt x="545" y="847"/>
                  <a:pt x="576" y="910"/>
                </a:cubicBezTo>
                <a:cubicBezTo>
                  <a:pt x="598" y="955"/>
                  <a:pt x="628" y="975"/>
                  <a:pt x="642" y="985"/>
                </a:cubicBezTo>
                <a:cubicBezTo>
                  <a:pt x="646" y="979"/>
                  <a:pt x="651" y="973"/>
                  <a:pt x="656" y="967"/>
                </a:cubicBezTo>
                <a:cubicBezTo>
                  <a:pt x="645" y="960"/>
                  <a:pt x="618" y="943"/>
                  <a:pt x="599" y="900"/>
                </a:cubicBezTo>
                <a:close/>
                <a:moveTo>
                  <a:pt x="3" y="592"/>
                </a:moveTo>
                <a:cubicBezTo>
                  <a:pt x="6" y="633"/>
                  <a:pt x="12" y="671"/>
                  <a:pt x="22" y="708"/>
                </a:cubicBezTo>
                <a:cubicBezTo>
                  <a:pt x="7" y="438"/>
                  <a:pt x="75" y="166"/>
                  <a:pt x="346" y="151"/>
                </a:cubicBezTo>
                <a:cubicBezTo>
                  <a:pt x="569" y="134"/>
                  <a:pt x="695" y="377"/>
                  <a:pt x="687" y="586"/>
                </a:cubicBezTo>
                <a:cubicBezTo>
                  <a:pt x="685" y="666"/>
                  <a:pt x="673" y="744"/>
                  <a:pt x="678" y="804"/>
                </a:cubicBezTo>
                <a:cubicBezTo>
                  <a:pt x="681" y="850"/>
                  <a:pt x="699" y="879"/>
                  <a:pt x="705" y="890"/>
                </a:cubicBezTo>
                <a:cubicBezTo>
                  <a:pt x="710" y="881"/>
                  <a:pt x="714" y="870"/>
                  <a:pt x="718" y="861"/>
                </a:cubicBezTo>
                <a:cubicBezTo>
                  <a:pt x="709" y="845"/>
                  <a:pt x="703" y="829"/>
                  <a:pt x="703" y="802"/>
                </a:cubicBezTo>
                <a:cubicBezTo>
                  <a:pt x="700" y="750"/>
                  <a:pt x="720" y="674"/>
                  <a:pt x="726" y="589"/>
                </a:cubicBezTo>
                <a:cubicBezTo>
                  <a:pt x="739" y="377"/>
                  <a:pt x="609" y="76"/>
                  <a:pt x="342" y="97"/>
                </a:cubicBezTo>
                <a:cubicBezTo>
                  <a:pt x="129" y="116"/>
                  <a:pt x="27" y="288"/>
                  <a:pt x="3" y="482"/>
                </a:cubicBezTo>
                <a:cubicBezTo>
                  <a:pt x="0" y="518"/>
                  <a:pt x="0" y="554"/>
                  <a:pt x="3" y="589"/>
                </a:cubicBezTo>
                <a:cubicBezTo>
                  <a:pt x="3" y="592"/>
                  <a:pt x="3" y="592"/>
                  <a:pt x="3" y="592"/>
                </a:cubicBezTo>
                <a:close/>
                <a:moveTo>
                  <a:pt x="657" y="193"/>
                </a:moveTo>
                <a:cubicBezTo>
                  <a:pt x="604" y="112"/>
                  <a:pt x="496" y="0"/>
                  <a:pt x="338" y="12"/>
                </a:cubicBezTo>
                <a:cubicBezTo>
                  <a:pt x="242" y="19"/>
                  <a:pt x="173" y="74"/>
                  <a:pt x="120" y="138"/>
                </a:cubicBezTo>
                <a:cubicBezTo>
                  <a:pt x="125" y="135"/>
                  <a:pt x="201" y="72"/>
                  <a:pt x="339" y="61"/>
                </a:cubicBezTo>
                <a:cubicBezTo>
                  <a:pt x="536" y="46"/>
                  <a:pt x="657" y="193"/>
                  <a:pt x="657" y="193"/>
                </a:cubicBezTo>
                <a:close/>
                <a:moveTo>
                  <a:pt x="394" y="853"/>
                </a:moveTo>
                <a:cubicBezTo>
                  <a:pt x="386" y="815"/>
                  <a:pt x="385" y="768"/>
                  <a:pt x="384" y="722"/>
                </a:cubicBezTo>
                <a:cubicBezTo>
                  <a:pt x="382" y="662"/>
                  <a:pt x="379" y="582"/>
                  <a:pt x="359" y="562"/>
                </a:cubicBezTo>
                <a:cubicBezTo>
                  <a:pt x="359" y="562"/>
                  <a:pt x="359" y="562"/>
                  <a:pt x="353" y="562"/>
                </a:cubicBezTo>
                <a:cubicBezTo>
                  <a:pt x="353" y="562"/>
                  <a:pt x="346" y="566"/>
                  <a:pt x="342" y="582"/>
                </a:cubicBezTo>
                <a:cubicBezTo>
                  <a:pt x="325" y="636"/>
                  <a:pt x="334" y="756"/>
                  <a:pt x="391" y="853"/>
                </a:cubicBezTo>
                <a:cubicBezTo>
                  <a:pt x="392" y="856"/>
                  <a:pt x="394" y="856"/>
                  <a:pt x="394" y="853"/>
                </a:cubicBezTo>
                <a:close/>
              </a:path>
            </a:pathLst>
          </a:custGeom>
          <a:solidFill>
            <a:srgbClr val="FFFFFF"/>
          </a:solidFill>
          <a:ln>
            <a:noFill/>
          </a:ln>
        </p:spPr>
        <p:txBody>
          <a:bodyPr vert="horz" wrap="square" lIns="93225" tIns="46612" rIns="93225" bIns="46612" numCol="1" anchor="t" anchorCtr="0" compatLnSpc="1">
            <a:prstTxWarp prst="textNoShape">
              <a:avLst/>
            </a:prstTxWarp>
          </a:bodyPr>
          <a:lstStyle/>
          <a:p>
            <a:pPr defTabSz="932262">
              <a:defRPr/>
            </a:pPr>
            <a:endParaRPr lang="en-US" sz="1836" kern="0">
              <a:gradFill>
                <a:gsLst>
                  <a:gs pos="0">
                    <a:srgbClr val="FFFFFF"/>
                  </a:gs>
                  <a:gs pos="100000">
                    <a:srgbClr val="FFFFFF"/>
                  </a:gs>
                </a:gsLst>
                <a:lin ang="5400000" scaled="0"/>
              </a:gradFill>
              <a:latin typeface="Segoe UI Light"/>
            </a:endParaRPr>
          </a:p>
        </p:txBody>
      </p:sp>
      <p:sp>
        <p:nvSpPr>
          <p:cNvPr id="337" name="Rectangle 336"/>
          <p:cNvSpPr/>
          <p:nvPr/>
        </p:nvSpPr>
        <p:spPr>
          <a:xfrm>
            <a:off x="7875729" y="4426293"/>
            <a:ext cx="3328413" cy="585291"/>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32441">
              <a:defRPr/>
            </a:pPr>
            <a:r>
              <a:rPr lang="en-US" sz="1801" kern="0" dirty="0">
                <a:gradFill>
                  <a:gsLst>
                    <a:gs pos="0">
                      <a:srgbClr val="FFFFFF"/>
                    </a:gs>
                    <a:gs pos="100000">
                      <a:srgbClr val="FFFFFF"/>
                    </a:gs>
                  </a:gsLst>
                  <a:lin ang="5400000" scaled="0"/>
                </a:gradFill>
              </a:rPr>
              <a:t>School Information System</a:t>
            </a:r>
          </a:p>
        </p:txBody>
      </p:sp>
      <p:sp>
        <p:nvSpPr>
          <p:cNvPr id="112" name="Rectangle 111"/>
          <p:cNvSpPr/>
          <p:nvPr/>
        </p:nvSpPr>
        <p:spPr>
          <a:xfrm>
            <a:off x="938707" y="2372987"/>
            <a:ext cx="10265433" cy="302063"/>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441">
              <a:defRPr/>
            </a:pPr>
            <a:r>
              <a:rPr lang="en-US" sz="1801" kern="0" dirty="0">
                <a:gradFill>
                  <a:gsLst>
                    <a:gs pos="0">
                      <a:srgbClr val="FFFFFF"/>
                    </a:gs>
                    <a:gs pos="100000">
                      <a:srgbClr val="FFFFFF"/>
                    </a:gs>
                  </a:gsLst>
                  <a:lin ang="5400000" scaled="0"/>
                </a:gradFill>
              </a:rPr>
              <a:t>Office Graph APIs | http://graph.microsoft.com </a:t>
            </a:r>
          </a:p>
        </p:txBody>
      </p:sp>
      <p:cxnSp>
        <p:nvCxnSpPr>
          <p:cNvPr id="208" name="Straight Connector 207"/>
          <p:cNvCxnSpPr>
            <a:stCxn id="150" idx="0"/>
            <a:endCxn id="153" idx="4"/>
          </p:cNvCxnSpPr>
          <p:nvPr/>
        </p:nvCxnSpPr>
        <p:spPr>
          <a:xfrm>
            <a:off x="2694174" y="2749466"/>
            <a:ext cx="0" cy="1566096"/>
          </a:xfrm>
          <a:prstGeom prst="line">
            <a:avLst/>
          </a:prstGeom>
          <a:ln w="28575">
            <a:solidFill>
              <a:srgbClr val="8E8E8E"/>
            </a:solidFill>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2524192" y="2749466"/>
            <a:ext cx="339966" cy="1566096"/>
            <a:chOff x="1816509" y="2354610"/>
            <a:chExt cx="508019" cy="2340251"/>
          </a:xfrm>
        </p:grpSpPr>
        <p:sp>
          <p:nvSpPr>
            <p:cNvPr id="150" name="Oval 149"/>
            <p:cNvSpPr/>
            <p:nvPr/>
          </p:nvSpPr>
          <p:spPr>
            <a:xfrm>
              <a:off x="1816509" y="2354610"/>
              <a:ext cx="508019" cy="508019"/>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51" name="Oval 150"/>
            <p:cNvSpPr/>
            <p:nvPr/>
          </p:nvSpPr>
          <p:spPr>
            <a:xfrm>
              <a:off x="1816509" y="2965354"/>
              <a:ext cx="508019" cy="508019"/>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52" name="Oval 151"/>
            <p:cNvSpPr/>
            <p:nvPr/>
          </p:nvSpPr>
          <p:spPr>
            <a:xfrm>
              <a:off x="1816509" y="3576098"/>
              <a:ext cx="508019" cy="508019"/>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53" name="Oval 152"/>
            <p:cNvSpPr/>
            <p:nvPr/>
          </p:nvSpPr>
          <p:spPr>
            <a:xfrm>
              <a:off x="1816509" y="4186842"/>
              <a:ext cx="508019" cy="508019"/>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grpSp>
      <p:sp>
        <p:nvSpPr>
          <p:cNvPr id="156" name="TextBox 155"/>
          <p:cNvSpPr txBox="1"/>
          <p:nvPr/>
        </p:nvSpPr>
        <p:spPr>
          <a:xfrm>
            <a:off x="2925915" y="2765812"/>
            <a:ext cx="1107671"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Mail</a:t>
            </a:r>
          </a:p>
        </p:txBody>
      </p:sp>
      <p:sp>
        <p:nvSpPr>
          <p:cNvPr id="157" name="TextBox 156"/>
          <p:cNvSpPr txBox="1"/>
          <p:nvPr/>
        </p:nvSpPr>
        <p:spPr>
          <a:xfrm>
            <a:off x="2928352" y="3172676"/>
            <a:ext cx="1107671"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Tasks</a:t>
            </a:r>
          </a:p>
        </p:txBody>
      </p:sp>
      <p:sp>
        <p:nvSpPr>
          <p:cNvPr id="158" name="TextBox 157"/>
          <p:cNvSpPr txBox="1"/>
          <p:nvPr/>
        </p:nvSpPr>
        <p:spPr>
          <a:xfrm>
            <a:off x="2925915" y="3585102"/>
            <a:ext cx="1107671"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Calendar</a:t>
            </a:r>
          </a:p>
        </p:txBody>
      </p:sp>
      <p:cxnSp>
        <p:nvCxnSpPr>
          <p:cNvPr id="209" name="Straight Connector 208"/>
          <p:cNvCxnSpPr>
            <a:cxnSpLocks/>
          </p:cNvCxnSpPr>
          <p:nvPr/>
        </p:nvCxnSpPr>
        <p:spPr>
          <a:xfrm>
            <a:off x="5499040" y="2737176"/>
            <a:ext cx="0" cy="1566096"/>
          </a:xfrm>
          <a:prstGeom prst="line">
            <a:avLst/>
          </a:prstGeom>
          <a:ln w="28575">
            <a:solidFill>
              <a:srgbClr val="8E8E8E"/>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2928523" y="3991965"/>
            <a:ext cx="1107671"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Contacts</a:t>
            </a:r>
          </a:p>
        </p:txBody>
      </p:sp>
      <p:grpSp>
        <p:nvGrpSpPr>
          <p:cNvPr id="163" name="Group 162"/>
          <p:cNvGrpSpPr/>
          <p:nvPr/>
        </p:nvGrpSpPr>
        <p:grpSpPr>
          <a:xfrm>
            <a:off x="5315423" y="2749466"/>
            <a:ext cx="339966" cy="1566096"/>
            <a:chOff x="1816509" y="2354610"/>
            <a:chExt cx="508019" cy="2340251"/>
          </a:xfrm>
        </p:grpSpPr>
        <p:sp>
          <p:nvSpPr>
            <p:cNvPr id="168" name="Oval 167"/>
            <p:cNvSpPr/>
            <p:nvPr/>
          </p:nvSpPr>
          <p:spPr>
            <a:xfrm>
              <a:off x="1816509" y="2354610"/>
              <a:ext cx="508019" cy="508019"/>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69" name="Oval 168"/>
            <p:cNvSpPr/>
            <p:nvPr/>
          </p:nvSpPr>
          <p:spPr>
            <a:xfrm>
              <a:off x="1816509" y="2965354"/>
              <a:ext cx="508019" cy="508019"/>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70" name="Oval 169"/>
            <p:cNvSpPr/>
            <p:nvPr/>
          </p:nvSpPr>
          <p:spPr>
            <a:xfrm>
              <a:off x="1816509" y="3576098"/>
              <a:ext cx="508019" cy="508019"/>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71" name="Oval 170"/>
            <p:cNvSpPr/>
            <p:nvPr/>
          </p:nvSpPr>
          <p:spPr>
            <a:xfrm>
              <a:off x="1816509" y="4186842"/>
              <a:ext cx="508019" cy="508019"/>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grpSp>
      <p:sp>
        <p:nvSpPr>
          <p:cNvPr id="164" name="TextBox 163"/>
          <p:cNvSpPr txBox="1"/>
          <p:nvPr/>
        </p:nvSpPr>
        <p:spPr>
          <a:xfrm>
            <a:off x="5717144" y="2765811"/>
            <a:ext cx="1107671"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Files API</a:t>
            </a:r>
          </a:p>
        </p:txBody>
      </p:sp>
      <p:sp>
        <p:nvSpPr>
          <p:cNvPr id="165" name="TextBox 164"/>
          <p:cNvSpPr txBox="1"/>
          <p:nvPr/>
        </p:nvSpPr>
        <p:spPr>
          <a:xfrm>
            <a:off x="5719583" y="3172676"/>
            <a:ext cx="1107671"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Video</a:t>
            </a:r>
          </a:p>
        </p:txBody>
      </p:sp>
      <p:sp>
        <p:nvSpPr>
          <p:cNvPr id="166" name="TextBox 165"/>
          <p:cNvSpPr txBox="1"/>
          <p:nvPr/>
        </p:nvSpPr>
        <p:spPr>
          <a:xfrm>
            <a:off x="5717144" y="3585102"/>
            <a:ext cx="1107671"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Trends</a:t>
            </a:r>
          </a:p>
        </p:txBody>
      </p:sp>
      <p:cxnSp>
        <p:nvCxnSpPr>
          <p:cNvPr id="210" name="Straight Connector 209"/>
          <p:cNvCxnSpPr>
            <a:cxnSpLocks/>
          </p:cNvCxnSpPr>
          <p:nvPr/>
        </p:nvCxnSpPr>
        <p:spPr>
          <a:xfrm>
            <a:off x="8293146" y="2749464"/>
            <a:ext cx="0" cy="1154862"/>
          </a:xfrm>
          <a:prstGeom prst="line">
            <a:avLst/>
          </a:prstGeom>
          <a:ln w="28575">
            <a:solidFill>
              <a:srgbClr val="8E8E8E"/>
            </a:solidFill>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5719755" y="3991965"/>
            <a:ext cx="1107671"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Analytics</a:t>
            </a:r>
          </a:p>
        </p:txBody>
      </p:sp>
      <p:sp>
        <p:nvSpPr>
          <p:cNvPr id="178" name="Oval 177"/>
          <p:cNvSpPr/>
          <p:nvPr/>
        </p:nvSpPr>
        <p:spPr>
          <a:xfrm>
            <a:off x="8106656" y="2749467"/>
            <a:ext cx="339966" cy="339966"/>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79" name="Oval 178"/>
          <p:cNvSpPr/>
          <p:nvPr/>
        </p:nvSpPr>
        <p:spPr>
          <a:xfrm>
            <a:off x="8106656" y="3158177"/>
            <a:ext cx="339966" cy="339966"/>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80" name="Oval 179"/>
          <p:cNvSpPr/>
          <p:nvPr/>
        </p:nvSpPr>
        <p:spPr>
          <a:xfrm>
            <a:off x="8106656" y="3566888"/>
            <a:ext cx="339966" cy="339966"/>
          </a:xfrm>
          <a:prstGeom prst="ellipse">
            <a:avLst/>
          </a:prstGeom>
          <a:solidFill>
            <a:schemeClr val="bg1"/>
          </a:solidFill>
          <a:ln w="38100">
            <a:solidFill>
              <a:srgbClr val="8E8E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74" name="TextBox 173"/>
          <p:cNvSpPr txBox="1"/>
          <p:nvPr/>
        </p:nvSpPr>
        <p:spPr>
          <a:xfrm>
            <a:off x="8508376" y="2765811"/>
            <a:ext cx="2004242"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Voice &amp; Messaging</a:t>
            </a:r>
          </a:p>
        </p:txBody>
      </p:sp>
      <p:sp>
        <p:nvSpPr>
          <p:cNvPr id="175" name="TextBox 174"/>
          <p:cNvSpPr txBox="1"/>
          <p:nvPr/>
        </p:nvSpPr>
        <p:spPr>
          <a:xfrm>
            <a:off x="8510815" y="3172676"/>
            <a:ext cx="1425670"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Conversations</a:t>
            </a:r>
          </a:p>
        </p:txBody>
      </p:sp>
      <p:sp>
        <p:nvSpPr>
          <p:cNvPr id="176" name="TextBox 175"/>
          <p:cNvSpPr txBox="1"/>
          <p:nvPr/>
        </p:nvSpPr>
        <p:spPr>
          <a:xfrm>
            <a:off x="8508377" y="3585102"/>
            <a:ext cx="1107671" cy="312073"/>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Meetings</a:t>
            </a:r>
          </a:p>
        </p:txBody>
      </p:sp>
      <p:pic>
        <p:nvPicPr>
          <p:cNvPr id="155" name="Picture 154"/>
          <p:cNvPicPr>
            <a:picLocks noChangeAspect="1"/>
          </p:cNvPicPr>
          <p:nvPr/>
        </p:nvPicPr>
        <p:blipFill>
          <a:blip r:embed="rId5"/>
          <a:stretch>
            <a:fillRect/>
          </a:stretch>
        </p:blipFill>
        <p:spPr>
          <a:xfrm>
            <a:off x="2580540" y="2852502"/>
            <a:ext cx="215592" cy="125964"/>
          </a:xfrm>
          <a:prstGeom prst="rect">
            <a:avLst/>
          </a:prstGeom>
        </p:spPr>
      </p:pic>
      <p:sp>
        <p:nvSpPr>
          <p:cNvPr id="115" name="Freeform 18"/>
          <p:cNvSpPr>
            <a:spLocks noEditPoints="1"/>
          </p:cNvSpPr>
          <p:nvPr/>
        </p:nvSpPr>
        <p:spPr bwMode="gray">
          <a:xfrm>
            <a:off x="2600697" y="3234567"/>
            <a:ext cx="186876" cy="176644"/>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8E8E8E"/>
          </a:solidFill>
          <a:ln>
            <a:noFill/>
          </a:ln>
        </p:spPr>
        <p:txBody>
          <a:bodyPr vert="horz" wrap="square" lIns="111878" tIns="55940" rIns="111878" bIns="55940" numCol="1" anchor="t" anchorCtr="0" compatLnSpc="1">
            <a:prstTxWarp prst="textNoShape">
              <a:avLst/>
            </a:prstTxWarp>
          </a:bodyPr>
          <a:lstStyle/>
          <a:p>
            <a:pPr defTabSz="1242943">
              <a:defRPr/>
            </a:pPr>
            <a:endParaRPr lang="en-US" sz="1360" kern="0" dirty="0">
              <a:solidFill>
                <a:prstClr val="black"/>
              </a:solidFill>
              <a:latin typeface="Segoe UI Light"/>
              <a:ea typeface="Segoe UI" panose="020B0502040204020203" pitchFamily="34" charset="0"/>
              <a:cs typeface="Segoe UI" panose="020B0502040204020203" pitchFamily="34" charset="0"/>
            </a:endParaRPr>
          </a:p>
        </p:txBody>
      </p:sp>
      <p:pic>
        <p:nvPicPr>
          <p:cNvPr id="183" name="Picture 182"/>
          <p:cNvPicPr>
            <a:picLocks noChangeAspect="1"/>
          </p:cNvPicPr>
          <p:nvPr/>
        </p:nvPicPr>
        <p:blipFill>
          <a:blip r:embed="rId6"/>
          <a:stretch>
            <a:fillRect/>
          </a:stretch>
        </p:blipFill>
        <p:spPr>
          <a:xfrm>
            <a:off x="2594728" y="3629302"/>
            <a:ext cx="215138" cy="215138"/>
          </a:xfrm>
          <a:prstGeom prst="rect">
            <a:avLst/>
          </a:prstGeom>
        </p:spPr>
      </p:pic>
      <p:pic>
        <p:nvPicPr>
          <p:cNvPr id="184" name="Picture 183"/>
          <p:cNvPicPr>
            <a:picLocks noChangeAspect="1"/>
          </p:cNvPicPr>
          <p:nvPr/>
        </p:nvPicPr>
        <p:blipFill>
          <a:blip r:embed="rId7"/>
          <a:stretch>
            <a:fillRect/>
          </a:stretch>
        </p:blipFill>
        <p:spPr>
          <a:xfrm>
            <a:off x="2579821" y="4058719"/>
            <a:ext cx="254525" cy="177063"/>
          </a:xfrm>
          <a:prstGeom prst="rect">
            <a:avLst/>
          </a:prstGeom>
        </p:spPr>
      </p:pic>
      <p:sp>
        <p:nvSpPr>
          <p:cNvPr id="185" name="Freeform 26"/>
          <p:cNvSpPr>
            <a:spLocks noEditPoints="1"/>
          </p:cNvSpPr>
          <p:nvPr/>
        </p:nvSpPr>
        <p:spPr bwMode="auto">
          <a:xfrm>
            <a:off x="5369921" y="2851723"/>
            <a:ext cx="243071" cy="164224"/>
          </a:xfrm>
          <a:custGeom>
            <a:avLst/>
            <a:gdLst>
              <a:gd name="T0" fmla="*/ 977 w 1169"/>
              <a:gd name="T1" fmla="*/ 520 h 1057"/>
              <a:gd name="T2" fmla="*/ 785 w 1169"/>
              <a:gd name="T3" fmla="*/ 712 h 1057"/>
              <a:gd name="T4" fmla="*/ 810 w 1169"/>
              <a:gd name="T5" fmla="*/ 806 h 1057"/>
              <a:gd name="T6" fmla="*/ 653 w 1169"/>
              <a:gd name="T7" fmla="*/ 963 h 1057"/>
              <a:gd name="T8" fmla="*/ 653 w 1169"/>
              <a:gd name="T9" fmla="*/ 1036 h 1057"/>
              <a:gd name="T10" fmla="*/ 727 w 1169"/>
              <a:gd name="T11" fmla="*/ 1036 h 1057"/>
              <a:gd name="T12" fmla="*/ 883 w 1169"/>
              <a:gd name="T13" fmla="*/ 880 h 1057"/>
              <a:gd name="T14" fmla="*/ 977 w 1169"/>
              <a:gd name="T15" fmla="*/ 904 h 1057"/>
              <a:gd name="T16" fmla="*/ 1169 w 1169"/>
              <a:gd name="T17" fmla="*/ 712 h 1057"/>
              <a:gd name="T18" fmla="*/ 977 w 1169"/>
              <a:gd name="T19" fmla="*/ 520 h 1057"/>
              <a:gd name="T20" fmla="*/ 977 w 1169"/>
              <a:gd name="T21" fmla="*/ 829 h 1057"/>
              <a:gd name="T22" fmla="*/ 860 w 1169"/>
              <a:gd name="T23" fmla="*/ 712 h 1057"/>
              <a:gd name="T24" fmla="*/ 977 w 1169"/>
              <a:gd name="T25" fmla="*/ 595 h 1057"/>
              <a:gd name="T26" fmla="*/ 1094 w 1169"/>
              <a:gd name="T27" fmla="*/ 712 h 1057"/>
              <a:gd name="T28" fmla="*/ 977 w 1169"/>
              <a:gd name="T29" fmla="*/ 829 h 1057"/>
              <a:gd name="T30" fmla="*/ 713 w 1169"/>
              <a:gd name="T31" fmla="*/ 864 h 1057"/>
              <a:gd name="T32" fmla="*/ 103 w 1169"/>
              <a:gd name="T33" fmla="*/ 864 h 1057"/>
              <a:gd name="T34" fmla="*/ 47 w 1169"/>
              <a:gd name="T35" fmla="*/ 811 h 1057"/>
              <a:gd name="T36" fmla="*/ 2 w 1169"/>
              <a:gd name="T37" fmla="*/ 170 h 1057"/>
              <a:gd name="T38" fmla="*/ 50 w 1169"/>
              <a:gd name="T39" fmla="*/ 118 h 1057"/>
              <a:gd name="T40" fmla="*/ 1107 w 1169"/>
              <a:gd name="T41" fmla="*/ 118 h 1057"/>
              <a:gd name="T42" fmla="*/ 1156 w 1169"/>
              <a:gd name="T43" fmla="*/ 170 h 1057"/>
              <a:gd name="T44" fmla="*/ 1129 w 1169"/>
              <a:gd name="T45" fmla="*/ 553 h 1057"/>
              <a:gd name="T46" fmla="*/ 977 w 1169"/>
              <a:gd name="T47" fmla="*/ 492 h 1057"/>
              <a:gd name="T48" fmla="*/ 757 w 1169"/>
              <a:gd name="T49" fmla="*/ 712 h 1057"/>
              <a:gd name="T50" fmla="*/ 776 w 1169"/>
              <a:gd name="T51" fmla="*/ 801 h 1057"/>
              <a:gd name="T52" fmla="*/ 713 w 1169"/>
              <a:gd name="T53" fmla="*/ 864 h 1057"/>
              <a:gd name="T54" fmla="*/ 508 w 1169"/>
              <a:gd name="T55" fmla="*/ 92 h 1057"/>
              <a:gd name="T56" fmla="*/ 51 w 1169"/>
              <a:gd name="T57" fmla="*/ 92 h 1057"/>
              <a:gd name="T58" fmla="*/ 51 w 1169"/>
              <a:gd name="T59" fmla="*/ 53 h 1057"/>
              <a:gd name="T60" fmla="*/ 104 w 1169"/>
              <a:gd name="T61" fmla="*/ 0 h 1057"/>
              <a:gd name="T62" fmla="*/ 456 w 1169"/>
              <a:gd name="T63" fmla="*/ 0 h 1057"/>
              <a:gd name="T64" fmla="*/ 508 w 1169"/>
              <a:gd name="T65" fmla="*/ 53 h 1057"/>
              <a:gd name="T66" fmla="*/ 508 w 1169"/>
              <a:gd name="T67" fmla="*/ 92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9" h="1057">
                <a:moveTo>
                  <a:pt x="977" y="520"/>
                </a:moveTo>
                <a:cubicBezTo>
                  <a:pt x="871" y="520"/>
                  <a:pt x="785" y="606"/>
                  <a:pt x="785" y="712"/>
                </a:cubicBezTo>
                <a:cubicBezTo>
                  <a:pt x="785" y="746"/>
                  <a:pt x="794" y="778"/>
                  <a:pt x="810" y="806"/>
                </a:cubicBezTo>
                <a:cubicBezTo>
                  <a:pt x="653" y="963"/>
                  <a:pt x="653" y="963"/>
                  <a:pt x="653" y="963"/>
                </a:cubicBezTo>
                <a:cubicBezTo>
                  <a:pt x="633" y="983"/>
                  <a:pt x="633" y="1016"/>
                  <a:pt x="653" y="1036"/>
                </a:cubicBezTo>
                <a:cubicBezTo>
                  <a:pt x="674" y="1057"/>
                  <a:pt x="706" y="1057"/>
                  <a:pt x="727" y="1036"/>
                </a:cubicBezTo>
                <a:cubicBezTo>
                  <a:pt x="883" y="880"/>
                  <a:pt x="883" y="880"/>
                  <a:pt x="883" y="880"/>
                </a:cubicBezTo>
                <a:cubicBezTo>
                  <a:pt x="911" y="895"/>
                  <a:pt x="943" y="904"/>
                  <a:pt x="977" y="904"/>
                </a:cubicBezTo>
                <a:cubicBezTo>
                  <a:pt x="1083" y="904"/>
                  <a:pt x="1169" y="818"/>
                  <a:pt x="1169" y="712"/>
                </a:cubicBezTo>
                <a:cubicBezTo>
                  <a:pt x="1169" y="606"/>
                  <a:pt x="1083" y="520"/>
                  <a:pt x="977" y="520"/>
                </a:cubicBezTo>
                <a:close/>
                <a:moveTo>
                  <a:pt x="977" y="829"/>
                </a:moveTo>
                <a:cubicBezTo>
                  <a:pt x="913" y="829"/>
                  <a:pt x="860" y="777"/>
                  <a:pt x="860" y="712"/>
                </a:cubicBezTo>
                <a:cubicBezTo>
                  <a:pt x="860" y="648"/>
                  <a:pt x="913" y="595"/>
                  <a:pt x="977" y="595"/>
                </a:cubicBezTo>
                <a:cubicBezTo>
                  <a:pt x="1042" y="595"/>
                  <a:pt x="1094" y="648"/>
                  <a:pt x="1094" y="712"/>
                </a:cubicBezTo>
                <a:cubicBezTo>
                  <a:pt x="1094" y="777"/>
                  <a:pt x="1042" y="829"/>
                  <a:pt x="977" y="829"/>
                </a:cubicBezTo>
                <a:close/>
                <a:moveTo>
                  <a:pt x="713" y="864"/>
                </a:moveTo>
                <a:cubicBezTo>
                  <a:pt x="103" y="864"/>
                  <a:pt x="103" y="864"/>
                  <a:pt x="103" y="864"/>
                </a:cubicBezTo>
                <a:cubicBezTo>
                  <a:pt x="74" y="864"/>
                  <a:pt x="49" y="840"/>
                  <a:pt x="47" y="811"/>
                </a:cubicBezTo>
                <a:cubicBezTo>
                  <a:pt x="2" y="170"/>
                  <a:pt x="2" y="170"/>
                  <a:pt x="2" y="170"/>
                </a:cubicBezTo>
                <a:cubicBezTo>
                  <a:pt x="0" y="141"/>
                  <a:pt x="21" y="118"/>
                  <a:pt x="50" y="118"/>
                </a:cubicBezTo>
                <a:cubicBezTo>
                  <a:pt x="1107" y="118"/>
                  <a:pt x="1107" y="118"/>
                  <a:pt x="1107" y="118"/>
                </a:cubicBezTo>
                <a:cubicBezTo>
                  <a:pt x="1136" y="118"/>
                  <a:pt x="1158" y="141"/>
                  <a:pt x="1156" y="170"/>
                </a:cubicBezTo>
                <a:cubicBezTo>
                  <a:pt x="1129" y="553"/>
                  <a:pt x="1129" y="553"/>
                  <a:pt x="1129" y="553"/>
                </a:cubicBezTo>
                <a:cubicBezTo>
                  <a:pt x="1089" y="516"/>
                  <a:pt x="1036" y="492"/>
                  <a:pt x="977" y="492"/>
                </a:cubicBezTo>
                <a:cubicBezTo>
                  <a:pt x="856" y="492"/>
                  <a:pt x="757" y="591"/>
                  <a:pt x="757" y="712"/>
                </a:cubicBezTo>
                <a:cubicBezTo>
                  <a:pt x="757" y="743"/>
                  <a:pt x="764" y="773"/>
                  <a:pt x="776" y="801"/>
                </a:cubicBezTo>
                <a:lnTo>
                  <a:pt x="713" y="864"/>
                </a:lnTo>
                <a:close/>
                <a:moveTo>
                  <a:pt x="508" y="92"/>
                </a:moveTo>
                <a:cubicBezTo>
                  <a:pt x="51" y="92"/>
                  <a:pt x="51" y="92"/>
                  <a:pt x="51" y="92"/>
                </a:cubicBezTo>
                <a:cubicBezTo>
                  <a:pt x="51" y="53"/>
                  <a:pt x="51" y="53"/>
                  <a:pt x="51" y="53"/>
                </a:cubicBezTo>
                <a:cubicBezTo>
                  <a:pt x="51" y="24"/>
                  <a:pt x="75" y="0"/>
                  <a:pt x="104" y="0"/>
                </a:cubicBezTo>
                <a:cubicBezTo>
                  <a:pt x="456" y="0"/>
                  <a:pt x="456" y="0"/>
                  <a:pt x="456" y="0"/>
                </a:cubicBezTo>
                <a:cubicBezTo>
                  <a:pt x="485" y="0"/>
                  <a:pt x="508" y="24"/>
                  <a:pt x="508" y="53"/>
                </a:cubicBezTo>
                <a:lnTo>
                  <a:pt x="508" y="92"/>
                </a:lnTo>
                <a:close/>
              </a:path>
            </a:pathLst>
          </a:custGeom>
          <a:solidFill>
            <a:srgbClr val="8E8E8E"/>
          </a:solidFill>
          <a:ln>
            <a:noFill/>
          </a:ln>
        </p:spPr>
        <p:txBody>
          <a:bodyPr vert="horz" wrap="square" lIns="93225" tIns="46612" rIns="93225" bIns="46612" numCol="1" anchor="t" anchorCtr="0" compatLnSpc="1">
            <a:prstTxWarp prst="textNoShape">
              <a:avLst/>
            </a:prstTxWarp>
          </a:bodyPr>
          <a:lstStyle/>
          <a:p>
            <a:pPr defTabSz="932262">
              <a:defRPr/>
            </a:pPr>
            <a:endParaRPr lang="en-US" sz="1836" kern="0">
              <a:gradFill>
                <a:gsLst>
                  <a:gs pos="0">
                    <a:srgbClr val="FFFFFF"/>
                  </a:gs>
                  <a:gs pos="100000">
                    <a:srgbClr val="FFFFFF"/>
                  </a:gs>
                </a:gsLst>
                <a:lin ang="5400000" scaled="0"/>
              </a:gradFill>
              <a:latin typeface="Segoe UI Light"/>
            </a:endParaRPr>
          </a:p>
        </p:txBody>
      </p:sp>
      <p:grpSp>
        <p:nvGrpSpPr>
          <p:cNvPr id="125" name="Group 124"/>
          <p:cNvGrpSpPr/>
          <p:nvPr/>
        </p:nvGrpSpPr>
        <p:grpSpPr>
          <a:xfrm>
            <a:off x="5376681" y="3199129"/>
            <a:ext cx="207402" cy="237422"/>
            <a:chOff x="3453085" y="3349948"/>
            <a:chExt cx="316952" cy="362830"/>
          </a:xfrm>
          <a:solidFill>
            <a:srgbClr val="8E8E8E"/>
          </a:solidFill>
        </p:grpSpPr>
        <p:sp>
          <p:nvSpPr>
            <p:cNvPr id="119" name="Freeform 238"/>
            <p:cNvSpPr>
              <a:spLocks/>
            </p:cNvSpPr>
            <p:nvPr/>
          </p:nvSpPr>
          <p:spPr bwMode="black">
            <a:xfrm>
              <a:off x="3497091" y="3639744"/>
              <a:ext cx="231035" cy="41199"/>
            </a:xfrm>
            <a:custGeom>
              <a:avLst/>
              <a:gdLst>
                <a:gd name="T0" fmla="*/ 83 w 110"/>
                <a:gd name="T1" fmla="*/ 0 h 22"/>
                <a:gd name="T2" fmla="*/ 55 w 110"/>
                <a:gd name="T3" fmla="*/ 6 h 22"/>
                <a:gd name="T4" fmla="*/ 27 w 110"/>
                <a:gd name="T5" fmla="*/ 0 h 22"/>
                <a:gd name="T6" fmla="*/ 0 w 110"/>
                <a:gd name="T7" fmla="*/ 22 h 22"/>
                <a:gd name="T8" fmla="*/ 110 w 110"/>
                <a:gd name="T9" fmla="*/ 22 h 22"/>
                <a:gd name="T10" fmla="*/ 83 w 110"/>
                <a:gd name="T11" fmla="*/ 0 h 22"/>
              </a:gdLst>
              <a:ahLst/>
              <a:cxnLst>
                <a:cxn ang="0">
                  <a:pos x="T0" y="T1"/>
                </a:cxn>
                <a:cxn ang="0">
                  <a:pos x="T2" y="T3"/>
                </a:cxn>
                <a:cxn ang="0">
                  <a:pos x="T4" y="T5"/>
                </a:cxn>
                <a:cxn ang="0">
                  <a:pos x="T6" y="T7"/>
                </a:cxn>
                <a:cxn ang="0">
                  <a:pos x="T8" y="T9"/>
                </a:cxn>
                <a:cxn ang="0">
                  <a:pos x="T10" y="T11"/>
                </a:cxn>
              </a:cxnLst>
              <a:rect l="0" t="0" r="r" b="b"/>
              <a:pathLst>
                <a:path w="110" h="22">
                  <a:moveTo>
                    <a:pt x="83" y="0"/>
                  </a:moveTo>
                  <a:cubicBezTo>
                    <a:pt x="74" y="4"/>
                    <a:pt x="65" y="6"/>
                    <a:pt x="55" y="6"/>
                  </a:cubicBezTo>
                  <a:cubicBezTo>
                    <a:pt x="45" y="6"/>
                    <a:pt x="35" y="4"/>
                    <a:pt x="27" y="0"/>
                  </a:cubicBezTo>
                  <a:cubicBezTo>
                    <a:pt x="21" y="9"/>
                    <a:pt x="12" y="16"/>
                    <a:pt x="0" y="22"/>
                  </a:cubicBezTo>
                  <a:cubicBezTo>
                    <a:pt x="110" y="22"/>
                    <a:pt x="110" y="22"/>
                    <a:pt x="110" y="22"/>
                  </a:cubicBezTo>
                  <a:cubicBezTo>
                    <a:pt x="98" y="16"/>
                    <a:pt x="89" y="9"/>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sp>
          <p:nvSpPr>
            <p:cNvPr id="120" name="Freeform 239"/>
            <p:cNvSpPr>
              <a:spLocks/>
            </p:cNvSpPr>
            <p:nvPr/>
          </p:nvSpPr>
          <p:spPr bwMode="black">
            <a:xfrm>
              <a:off x="3547385" y="3349948"/>
              <a:ext cx="130448" cy="37453"/>
            </a:xfrm>
            <a:custGeom>
              <a:avLst/>
              <a:gdLst>
                <a:gd name="T0" fmla="*/ 62 w 62"/>
                <a:gd name="T1" fmla="*/ 20 h 20"/>
                <a:gd name="T2" fmla="*/ 59 w 62"/>
                <a:gd name="T3" fmla="*/ 10 h 20"/>
                <a:gd name="T4" fmla="*/ 58 w 62"/>
                <a:gd name="T5" fmla="*/ 8 h 20"/>
                <a:gd name="T6" fmla="*/ 31 w 62"/>
                <a:gd name="T7" fmla="*/ 0 h 20"/>
                <a:gd name="T8" fmla="*/ 4 w 62"/>
                <a:gd name="T9" fmla="*/ 8 h 20"/>
                <a:gd name="T10" fmla="*/ 3 w 62"/>
                <a:gd name="T11" fmla="*/ 10 h 20"/>
                <a:gd name="T12" fmla="*/ 0 w 62"/>
                <a:gd name="T13" fmla="*/ 20 h 20"/>
                <a:gd name="T14" fmla="*/ 31 w 62"/>
                <a:gd name="T15" fmla="*/ 13 h 20"/>
                <a:gd name="T16" fmla="*/ 62 w 62"/>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0">
                  <a:moveTo>
                    <a:pt x="62" y="20"/>
                  </a:moveTo>
                  <a:cubicBezTo>
                    <a:pt x="59" y="10"/>
                    <a:pt x="59" y="10"/>
                    <a:pt x="59" y="10"/>
                  </a:cubicBezTo>
                  <a:cubicBezTo>
                    <a:pt x="59" y="10"/>
                    <a:pt x="58" y="9"/>
                    <a:pt x="58" y="8"/>
                  </a:cubicBezTo>
                  <a:cubicBezTo>
                    <a:pt x="57" y="8"/>
                    <a:pt x="47" y="0"/>
                    <a:pt x="31" y="0"/>
                  </a:cubicBezTo>
                  <a:cubicBezTo>
                    <a:pt x="15" y="0"/>
                    <a:pt x="5" y="8"/>
                    <a:pt x="4" y="8"/>
                  </a:cubicBezTo>
                  <a:cubicBezTo>
                    <a:pt x="3" y="9"/>
                    <a:pt x="3" y="10"/>
                    <a:pt x="3" y="10"/>
                  </a:cubicBezTo>
                  <a:cubicBezTo>
                    <a:pt x="0" y="20"/>
                    <a:pt x="0" y="20"/>
                    <a:pt x="0" y="20"/>
                  </a:cubicBezTo>
                  <a:cubicBezTo>
                    <a:pt x="9" y="15"/>
                    <a:pt x="20" y="13"/>
                    <a:pt x="31" y="13"/>
                  </a:cubicBezTo>
                  <a:cubicBezTo>
                    <a:pt x="42" y="13"/>
                    <a:pt x="52" y="15"/>
                    <a:pt x="62"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sp>
          <p:nvSpPr>
            <p:cNvPr id="121" name="Freeform 240"/>
            <p:cNvSpPr>
              <a:spLocks noEditPoints="1"/>
            </p:cNvSpPr>
            <p:nvPr/>
          </p:nvSpPr>
          <p:spPr bwMode="black">
            <a:xfrm>
              <a:off x="3474041" y="3389274"/>
              <a:ext cx="275041" cy="246256"/>
            </a:xfrm>
            <a:custGeom>
              <a:avLst/>
              <a:gdLst>
                <a:gd name="T0" fmla="*/ 66 w 131"/>
                <a:gd name="T1" fmla="*/ 131 h 131"/>
                <a:gd name="T2" fmla="*/ 131 w 131"/>
                <a:gd name="T3" fmla="*/ 65 h 131"/>
                <a:gd name="T4" fmla="*/ 66 w 131"/>
                <a:gd name="T5" fmla="*/ 0 h 131"/>
                <a:gd name="T6" fmla="*/ 0 w 131"/>
                <a:gd name="T7" fmla="*/ 65 h 131"/>
                <a:gd name="T8" fmla="*/ 66 w 131"/>
                <a:gd name="T9" fmla="*/ 131 h 131"/>
                <a:gd name="T10" fmla="*/ 66 w 131"/>
                <a:gd name="T11" fmla="*/ 28 h 131"/>
                <a:gd name="T12" fmla="*/ 104 w 131"/>
                <a:gd name="T13" fmla="*/ 65 h 131"/>
                <a:gd name="T14" fmla="*/ 66 w 131"/>
                <a:gd name="T15" fmla="*/ 103 h 131"/>
                <a:gd name="T16" fmla="*/ 28 w 131"/>
                <a:gd name="T17" fmla="*/ 65 h 131"/>
                <a:gd name="T18" fmla="*/ 66 w 131"/>
                <a:gd name="T19" fmla="*/ 2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102" y="131"/>
                    <a:pt x="131" y="102"/>
                    <a:pt x="131" y="65"/>
                  </a:cubicBezTo>
                  <a:cubicBezTo>
                    <a:pt x="131" y="29"/>
                    <a:pt x="102" y="0"/>
                    <a:pt x="66" y="0"/>
                  </a:cubicBezTo>
                  <a:cubicBezTo>
                    <a:pt x="30" y="0"/>
                    <a:pt x="0" y="29"/>
                    <a:pt x="0" y="65"/>
                  </a:cubicBezTo>
                  <a:cubicBezTo>
                    <a:pt x="0" y="102"/>
                    <a:pt x="30" y="131"/>
                    <a:pt x="66" y="131"/>
                  </a:cubicBezTo>
                  <a:close/>
                  <a:moveTo>
                    <a:pt x="66" y="28"/>
                  </a:moveTo>
                  <a:cubicBezTo>
                    <a:pt x="87" y="28"/>
                    <a:pt x="104" y="45"/>
                    <a:pt x="104" y="65"/>
                  </a:cubicBezTo>
                  <a:cubicBezTo>
                    <a:pt x="104" y="86"/>
                    <a:pt x="87" y="103"/>
                    <a:pt x="66" y="103"/>
                  </a:cubicBezTo>
                  <a:cubicBezTo>
                    <a:pt x="45" y="103"/>
                    <a:pt x="28" y="86"/>
                    <a:pt x="28" y="65"/>
                  </a:cubicBezTo>
                  <a:cubicBezTo>
                    <a:pt x="28" y="45"/>
                    <a:pt x="45" y="28"/>
                    <a:pt x="6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sp>
          <p:nvSpPr>
            <p:cNvPr id="122" name="Freeform 241"/>
            <p:cNvSpPr>
              <a:spLocks/>
            </p:cNvSpPr>
            <p:nvPr/>
          </p:nvSpPr>
          <p:spPr bwMode="black">
            <a:xfrm>
              <a:off x="3555767" y="3462777"/>
              <a:ext cx="113684" cy="99720"/>
            </a:xfrm>
            <a:custGeom>
              <a:avLst/>
              <a:gdLst>
                <a:gd name="T0" fmla="*/ 27 w 54"/>
                <a:gd name="T1" fmla="*/ 53 h 53"/>
                <a:gd name="T2" fmla="*/ 54 w 54"/>
                <a:gd name="T3" fmla="*/ 26 h 53"/>
                <a:gd name="T4" fmla="*/ 27 w 54"/>
                <a:gd name="T5" fmla="*/ 0 h 53"/>
                <a:gd name="T6" fmla="*/ 25 w 54"/>
                <a:gd name="T7" fmla="*/ 0 h 53"/>
                <a:gd name="T8" fmla="*/ 34 w 54"/>
                <a:gd name="T9" fmla="*/ 13 h 53"/>
                <a:gd name="T10" fmla="*/ 19 w 54"/>
                <a:gd name="T11" fmla="*/ 28 h 53"/>
                <a:gd name="T12" fmla="*/ 4 w 54"/>
                <a:gd name="T13" fmla="*/ 13 h 53"/>
                <a:gd name="T14" fmla="*/ 4 w 54"/>
                <a:gd name="T15" fmla="*/ 12 h 53"/>
                <a:gd name="T16" fmla="*/ 0 w 54"/>
                <a:gd name="T17" fmla="*/ 26 h 53"/>
                <a:gd name="T18" fmla="*/ 27 w 54"/>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3">
                  <a:moveTo>
                    <a:pt x="27" y="53"/>
                  </a:moveTo>
                  <a:cubicBezTo>
                    <a:pt x="42" y="53"/>
                    <a:pt x="54" y="41"/>
                    <a:pt x="54" y="26"/>
                  </a:cubicBezTo>
                  <a:cubicBezTo>
                    <a:pt x="54" y="12"/>
                    <a:pt x="42" y="0"/>
                    <a:pt x="27" y="0"/>
                  </a:cubicBezTo>
                  <a:cubicBezTo>
                    <a:pt x="26" y="0"/>
                    <a:pt x="25" y="0"/>
                    <a:pt x="25" y="0"/>
                  </a:cubicBezTo>
                  <a:cubicBezTo>
                    <a:pt x="30" y="2"/>
                    <a:pt x="34" y="7"/>
                    <a:pt x="34" y="13"/>
                  </a:cubicBezTo>
                  <a:cubicBezTo>
                    <a:pt x="34" y="22"/>
                    <a:pt x="27" y="28"/>
                    <a:pt x="19" y="28"/>
                  </a:cubicBezTo>
                  <a:cubicBezTo>
                    <a:pt x="11" y="28"/>
                    <a:pt x="4" y="22"/>
                    <a:pt x="4" y="13"/>
                  </a:cubicBezTo>
                  <a:cubicBezTo>
                    <a:pt x="4" y="13"/>
                    <a:pt x="4" y="12"/>
                    <a:pt x="4" y="12"/>
                  </a:cubicBezTo>
                  <a:cubicBezTo>
                    <a:pt x="2" y="16"/>
                    <a:pt x="0" y="21"/>
                    <a:pt x="0" y="26"/>
                  </a:cubicBezTo>
                  <a:cubicBezTo>
                    <a:pt x="0" y="41"/>
                    <a:pt x="12" y="53"/>
                    <a:pt x="2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sp>
          <p:nvSpPr>
            <p:cNvPr id="123" name="Freeform 242"/>
            <p:cNvSpPr>
              <a:spLocks/>
            </p:cNvSpPr>
            <p:nvPr/>
          </p:nvSpPr>
          <p:spPr bwMode="black">
            <a:xfrm>
              <a:off x="3453085" y="3686561"/>
              <a:ext cx="316952" cy="26217"/>
            </a:xfrm>
            <a:custGeom>
              <a:avLst/>
              <a:gdLst>
                <a:gd name="T0" fmla="*/ 149 w 151"/>
                <a:gd name="T1" fmla="*/ 0 h 14"/>
                <a:gd name="T2" fmla="*/ 3 w 151"/>
                <a:gd name="T3" fmla="*/ 0 h 14"/>
                <a:gd name="T4" fmla="*/ 0 w 151"/>
                <a:gd name="T5" fmla="*/ 3 h 14"/>
                <a:gd name="T6" fmla="*/ 0 w 151"/>
                <a:gd name="T7" fmla="*/ 12 h 14"/>
                <a:gd name="T8" fmla="*/ 3 w 151"/>
                <a:gd name="T9" fmla="*/ 14 h 14"/>
                <a:gd name="T10" fmla="*/ 149 w 151"/>
                <a:gd name="T11" fmla="*/ 14 h 14"/>
                <a:gd name="T12" fmla="*/ 151 w 151"/>
                <a:gd name="T13" fmla="*/ 12 h 14"/>
                <a:gd name="T14" fmla="*/ 151 w 151"/>
                <a:gd name="T15" fmla="*/ 3 h 14"/>
                <a:gd name="T16" fmla="*/ 149 w 151"/>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4">
                  <a:moveTo>
                    <a:pt x="149" y="0"/>
                  </a:moveTo>
                  <a:cubicBezTo>
                    <a:pt x="3" y="0"/>
                    <a:pt x="3" y="0"/>
                    <a:pt x="3" y="0"/>
                  </a:cubicBezTo>
                  <a:cubicBezTo>
                    <a:pt x="1" y="0"/>
                    <a:pt x="0" y="1"/>
                    <a:pt x="0" y="3"/>
                  </a:cubicBezTo>
                  <a:cubicBezTo>
                    <a:pt x="0" y="12"/>
                    <a:pt x="0" y="12"/>
                    <a:pt x="0" y="12"/>
                  </a:cubicBezTo>
                  <a:cubicBezTo>
                    <a:pt x="0" y="13"/>
                    <a:pt x="1" y="14"/>
                    <a:pt x="3" y="14"/>
                  </a:cubicBezTo>
                  <a:cubicBezTo>
                    <a:pt x="149" y="14"/>
                    <a:pt x="149" y="14"/>
                    <a:pt x="149" y="14"/>
                  </a:cubicBezTo>
                  <a:cubicBezTo>
                    <a:pt x="150" y="14"/>
                    <a:pt x="151" y="13"/>
                    <a:pt x="151" y="12"/>
                  </a:cubicBezTo>
                  <a:cubicBezTo>
                    <a:pt x="151" y="3"/>
                    <a:pt x="151" y="3"/>
                    <a:pt x="151" y="3"/>
                  </a:cubicBezTo>
                  <a:cubicBezTo>
                    <a:pt x="151" y="1"/>
                    <a:pt x="150" y="0"/>
                    <a:pt x="14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grpSp>
      <p:grpSp>
        <p:nvGrpSpPr>
          <p:cNvPr id="186" name="Group 185"/>
          <p:cNvGrpSpPr/>
          <p:nvPr/>
        </p:nvGrpSpPr>
        <p:grpSpPr>
          <a:xfrm>
            <a:off x="5354496" y="3607324"/>
            <a:ext cx="278580" cy="243635"/>
            <a:chOff x="5337964" y="6102419"/>
            <a:chExt cx="357365" cy="281227"/>
          </a:xfrm>
          <a:solidFill>
            <a:srgbClr val="8E8E8E"/>
          </a:solidFill>
        </p:grpSpPr>
        <p:sp>
          <p:nvSpPr>
            <p:cNvPr id="187" name="Freeform 42"/>
            <p:cNvSpPr>
              <a:spLocks/>
            </p:cNvSpPr>
            <p:nvPr/>
          </p:nvSpPr>
          <p:spPr bwMode="auto">
            <a:xfrm>
              <a:off x="5337964" y="6208302"/>
              <a:ext cx="77542" cy="38118"/>
            </a:xfrm>
            <a:custGeom>
              <a:avLst/>
              <a:gdLst>
                <a:gd name="T0" fmla="*/ 15 w 23"/>
                <a:gd name="T1" fmla="*/ 7 h 15"/>
                <a:gd name="T2" fmla="*/ 12 w 23"/>
                <a:gd name="T3" fmla="*/ 2 h 15"/>
                <a:gd name="T4" fmla="*/ 2 w 23"/>
                <a:gd name="T5" fmla="*/ 4 h 15"/>
                <a:gd name="T6" fmla="*/ 4 w 23"/>
                <a:gd name="T7" fmla="*/ 13 h 15"/>
                <a:gd name="T8" fmla="*/ 13 w 23"/>
                <a:gd name="T9" fmla="*/ 12 h 15"/>
                <a:gd name="T10" fmla="*/ 22 w 23"/>
                <a:gd name="T11" fmla="*/ 14 h 15"/>
                <a:gd name="T12" fmla="*/ 23 w 23"/>
                <a:gd name="T13" fmla="*/ 9 h 15"/>
                <a:gd name="T14" fmla="*/ 15 w 23"/>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5">
                  <a:moveTo>
                    <a:pt x="15" y="7"/>
                  </a:moveTo>
                  <a:cubicBezTo>
                    <a:pt x="15" y="5"/>
                    <a:pt x="13" y="3"/>
                    <a:pt x="12" y="2"/>
                  </a:cubicBezTo>
                  <a:cubicBezTo>
                    <a:pt x="9" y="0"/>
                    <a:pt x="4" y="1"/>
                    <a:pt x="2" y="4"/>
                  </a:cubicBezTo>
                  <a:cubicBezTo>
                    <a:pt x="0" y="7"/>
                    <a:pt x="1" y="11"/>
                    <a:pt x="4" y="13"/>
                  </a:cubicBezTo>
                  <a:cubicBezTo>
                    <a:pt x="7" y="15"/>
                    <a:pt x="11" y="14"/>
                    <a:pt x="13" y="12"/>
                  </a:cubicBezTo>
                  <a:cubicBezTo>
                    <a:pt x="22" y="14"/>
                    <a:pt x="22" y="14"/>
                    <a:pt x="22" y="14"/>
                  </a:cubicBezTo>
                  <a:cubicBezTo>
                    <a:pt x="22" y="13"/>
                    <a:pt x="22" y="11"/>
                    <a:pt x="23" y="9"/>
                  </a:cubicBezTo>
                  <a:lnTo>
                    <a:pt x="1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sp>
          <p:nvSpPr>
            <p:cNvPr id="188" name="Freeform 43"/>
            <p:cNvSpPr>
              <a:spLocks/>
            </p:cNvSpPr>
            <p:nvPr/>
          </p:nvSpPr>
          <p:spPr bwMode="auto">
            <a:xfrm>
              <a:off x="5378420" y="6302327"/>
              <a:ext cx="87655" cy="81319"/>
            </a:xfrm>
            <a:custGeom>
              <a:avLst/>
              <a:gdLst>
                <a:gd name="T0" fmla="*/ 16 w 26"/>
                <a:gd name="T1" fmla="*/ 7 h 32"/>
                <a:gd name="T2" fmla="*/ 13 w 26"/>
                <a:gd name="T3" fmla="*/ 7 h 32"/>
                <a:gd name="T4" fmla="*/ 2 w 26"/>
                <a:gd name="T5" fmla="*/ 12 h 32"/>
                <a:gd name="T6" fmla="*/ 1 w 26"/>
                <a:gd name="T7" fmla="*/ 22 h 32"/>
                <a:gd name="T8" fmla="*/ 6 w 26"/>
                <a:gd name="T9" fmla="*/ 30 h 32"/>
                <a:gd name="T10" fmla="*/ 13 w 26"/>
                <a:gd name="T11" fmla="*/ 32 h 32"/>
                <a:gd name="T12" fmla="*/ 24 w 26"/>
                <a:gd name="T13" fmla="*/ 26 h 32"/>
                <a:gd name="T14" fmla="*/ 25 w 26"/>
                <a:gd name="T15" fmla="*/ 17 h 32"/>
                <a:gd name="T16" fmla="*/ 21 w 26"/>
                <a:gd name="T17" fmla="*/ 9 h 32"/>
                <a:gd name="T18" fmla="*/ 25 w 26"/>
                <a:gd name="T19" fmla="*/ 2 h 32"/>
                <a:gd name="T20" fmla="*/ 20 w 26"/>
                <a:gd name="T21" fmla="*/ 0 h 32"/>
                <a:gd name="T22" fmla="*/ 16 w 26"/>
                <a:gd name="T2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16" y="7"/>
                  </a:moveTo>
                  <a:cubicBezTo>
                    <a:pt x="15" y="7"/>
                    <a:pt x="14" y="7"/>
                    <a:pt x="13" y="7"/>
                  </a:cubicBezTo>
                  <a:cubicBezTo>
                    <a:pt x="9" y="7"/>
                    <a:pt x="5" y="9"/>
                    <a:pt x="2" y="12"/>
                  </a:cubicBezTo>
                  <a:cubicBezTo>
                    <a:pt x="1" y="15"/>
                    <a:pt x="0" y="19"/>
                    <a:pt x="1" y="22"/>
                  </a:cubicBezTo>
                  <a:cubicBezTo>
                    <a:pt x="1" y="25"/>
                    <a:pt x="3" y="28"/>
                    <a:pt x="6" y="30"/>
                  </a:cubicBezTo>
                  <a:cubicBezTo>
                    <a:pt x="8" y="31"/>
                    <a:pt x="11" y="32"/>
                    <a:pt x="13" y="32"/>
                  </a:cubicBezTo>
                  <a:cubicBezTo>
                    <a:pt x="17" y="32"/>
                    <a:pt x="21" y="30"/>
                    <a:pt x="24" y="26"/>
                  </a:cubicBezTo>
                  <a:cubicBezTo>
                    <a:pt x="26" y="23"/>
                    <a:pt x="26" y="20"/>
                    <a:pt x="25" y="17"/>
                  </a:cubicBezTo>
                  <a:cubicBezTo>
                    <a:pt x="25" y="14"/>
                    <a:pt x="23" y="11"/>
                    <a:pt x="21" y="9"/>
                  </a:cubicBezTo>
                  <a:cubicBezTo>
                    <a:pt x="25" y="2"/>
                    <a:pt x="25" y="2"/>
                    <a:pt x="25" y="2"/>
                  </a:cubicBezTo>
                  <a:cubicBezTo>
                    <a:pt x="23" y="2"/>
                    <a:pt x="21" y="1"/>
                    <a:pt x="20" y="0"/>
                  </a:cubicBezTo>
                  <a:lnTo>
                    <a:pt x="1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sp>
          <p:nvSpPr>
            <p:cNvPr id="189" name="Freeform 44"/>
            <p:cNvSpPr>
              <a:spLocks/>
            </p:cNvSpPr>
            <p:nvPr/>
          </p:nvSpPr>
          <p:spPr bwMode="auto">
            <a:xfrm>
              <a:off x="5388535" y="6102419"/>
              <a:ext cx="87655" cy="121131"/>
            </a:xfrm>
            <a:custGeom>
              <a:avLst/>
              <a:gdLst>
                <a:gd name="T0" fmla="*/ 26 w 26"/>
                <a:gd name="T1" fmla="*/ 44 h 48"/>
                <a:gd name="T2" fmla="*/ 18 w 26"/>
                <a:gd name="T3" fmla="*/ 21 h 48"/>
                <a:gd name="T4" fmla="*/ 21 w 26"/>
                <a:gd name="T5" fmla="*/ 18 h 48"/>
                <a:gd name="T6" fmla="*/ 18 w 26"/>
                <a:gd name="T7" fmla="*/ 4 h 48"/>
                <a:gd name="T8" fmla="*/ 3 w 26"/>
                <a:gd name="T9" fmla="*/ 7 h 48"/>
                <a:gd name="T10" fmla="*/ 7 w 26"/>
                <a:gd name="T11" fmla="*/ 21 h 48"/>
                <a:gd name="T12" fmla="*/ 13 w 26"/>
                <a:gd name="T13" fmla="*/ 23 h 48"/>
                <a:gd name="T14" fmla="*/ 22 w 26"/>
                <a:gd name="T15" fmla="*/ 46 h 48"/>
                <a:gd name="T16" fmla="*/ 25 w 26"/>
                <a:gd name="T17" fmla="*/ 47 h 48"/>
                <a:gd name="T18" fmla="*/ 26 w 26"/>
                <a:gd name="T19" fmla="*/ 46 h 48"/>
                <a:gd name="T20" fmla="*/ 26 w 26"/>
                <a:gd name="T21"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48">
                  <a:moveTo>
                    <a:pt x="26" y="44"/>
                  </a:moveTo>
                  <a:cubicBezTo>
                    <a:pt x="18" y="21"/>
                    <a:pt x="18" y="21"/>
                    <a:pt x="18" y="21"/>
                  </a:cubicBezTo>
                  <a:cubicBezTo>
                    <a:pt x="19" y="20"/>
                    <a:pt x="20" y="19"/>
                    <a:pt x="21" y="18"/>
                  </a:cubicBezTo>
                  <a:cubicBezTo>
                    <a:pt x="24" y="13"/>
                    <a:pt x="23" y="7"/>
                    <a:pt x="18" y="4"/>
                  </a:cubicBezTo>
                  <a:cubicBezTo>
                    <a:pt x="13" y="0"/>
                    <a:pt x="7" y="2"/>
                    <a:pt x="3" y="7"/>
                  </a:cubicBezTo>
                  <a:cubicBezTo>
                    <a:pt x="0" y="12"/>
                    <a:pt x="2" y="18"/>
                    <a:pt x="7" y="21"/>
                  </a:cubicBezTo>
                  <a:cubicBezTo>
                    <a:pt x="9" y="23"/>
                    <a:pt x="11" y="23"/>
                    <a:pt x="13" y="23"/>
                  </a:cubicBezTo>
                  <a:cubicBezTo>
                    <a:pt x="22" y="46"/>
                    <a:pt x="22" y="46"/>
                    <a:pt x="22" y="46"/>
                  </a:cubicBezTo>
                  <a:cubicBezTo>
                    <a:pt x="22" y="47"/>
                    <a:pt x="23" y="48"/>
                    <a:pt x="25" y="47"/>
                  </a:cubicBezTo>
                  <a:cubicBezTo>
                    <a:pt x="25" y="47"/>
                    <a:pt x="25" y="47"/>
                    <a:pt x="26" y="46"/>
                  </a:cubicBezTo>
                  <a:cubicBezTo>
                    <a:pt x="26" y="46"/>
                    <a:pt x="26" y="45"/>
                    <a:pt x="26" y="4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sp>
          <p:nvSpPr>
            <p:cNvPr id="190" name="Freeform 45"/>
            <p:cNvSpPr>
              <a:spLocks noEditPoints="1"/>
            </p:cNvSpPr>
            <p:nvPr/>
          </p:nvSpPr>
          <p:spPr bwMode="auto">
            <a:xfrm>
              <a:off x="5523389" y="6236256"/>
              <a:ext cx="171940" cy="96566"/>
            </a:xfrm>
            <a:custGeom>
              <a:avLst/>
              <a:gdLst>
                <a:gd name="T0" fmla="*/ 40 w 51"/>
                <a:gd name="T1" fmla="*/ 28 h 38"/>
                <a:gd name="T2" fmla="*/ 41 w 51"/>
                <a:gd name="T3" fmla="*/ 28 h 38"/>
                <a:gd name="T4" fmla="*/ 44 w 51"/>
                <a:gd name="T5" fmla="*/ 19 h 38"/>
                <a:gd name="T6" fmla="*/ 41 w 51"/>
                <a:gd name="T7" fmla="*/ 10 h 38"/>
                <a:gd name="T8" fmla="*/ 39 w 51"/>
                <a:gd name="T9" fmla="*/ 10 h 38"/>
                <a:gd name="T10" fmla="*/ 39 w 51"/>
                <a:gd name="T11" fmla="*/ 12 h 38"/>
                <a:gd name="T12" fmla="*/ 42 w 51"/>
                <a:gd name="T13" fmla="*/ 19 h 38"/>
                <a:gd name="T14" fmla="*/ 39 w 51"/>
                <a:gd name="T15" fmla="*/ 26 h 38"/>
                <a:gd name="T16" fmla="*/ 39 w 51"/>
                <a:gd name="T17" fmla="*/ 28 h 38"/>
                <a:gd name="T18" fmla="*/ 40 w 51"/>
                <a:gd name="T19" fmla="*/ 28 h 38"/>
                <a:gd name="T20" fmla="*/ 46 w 51"/>
                <a:gd name="T21" fmla="*/ 28 h 38"/>
                <a:gd name="T22" fmla="*/ 23 w 51"/>
                <a:gd name="T23" fmla="*/ 34 h 38"/>
                <a:gd name="T24" fmla="*/ 15 w 51"/>
                <a:gd name="T25" fmla="*/ 17 h 38"/>
                <a:gd name="T26" fmla="*/ 2 w 51"/>
                <a:gd name="T27" fmla="*/ 13 h 38"/>
                <a:gd name="T28" fmla="*/ 0 w 51"/>
                <a:gd name="T29" fmla="*/ 10 h 38"/>
                <a:gd name="T30" fmla="*/ 3 w 51"/>
                <a:gd name="T31" fmla="*/ 8 h 38"/>
                <a:gd name="T32" fmla="*/ 17 w 51"/>
                <a:gd name="T33" fmla="*/ 12 h 38"/>
                <a:gd name="T34" fmla="*/ 17 w 51"/>
                <a:gd name="T35" fmla="*/ 10 h 38"/>
                <a:gd name="T36" fmla="*/ 41 w 51"/>
                <a:gd name="T37" fmla="*/ 5 h 38"/>
                <a:gd name="T38" fmla="*/ 46 w 51"/>
                <a:gd name="T3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 h="38">
                  <a:moveTo>
                    <a:pt x="40" y="28"/>
                  </a:moveTo>
                  <a:cubicBezTo>
                    <a:pt x="40" y="28"/>
                    <a:pt x="40" y="28"/>
                    <a:pt x="41" y="28"/>
                  </a:cubicBezTo>
                  <a:cubicBezTo>
                    <a:pt x="43" y="25"/>
                    <a:pt x="44" y="22"/>
                    <a:pt x="44" y="19"/>
                  </a:cubicBezTo>
                  <a:cubicBezTo>
                    <a:pt x="44" y="16"/>
                    <a:pt x="43" y="13"/>
                    <a:pt x="41" y="10"/>
                  </a:cubicBezTo>
                  <a:cubicBezTo>
                    <a:pt x="40" y="10"/>
                    <a:pt x="39" y="10"/>
                    <a:pt x="39" y="10"/>
                  </a:cubicBezTo>
                  <a:cubicBezTo>
                    <a:pt x="38" y="11"/>
                    <a:pt x="38" y="12"/>
                    <a:pt x="39" y="12"/>
                  </a:cubicBezTo>
                  <a:cubicBezTo>
                    <a:pt x="41" y="14"/>
                    <a:pt x="42" y="17"/>
                    <a:pt x="42" y="19"/>
                  </a:cubicBezTo>
                  <a:cubicBezTo>
                    <a:pt x="42" y="22"/>
                    <a:pt x="41" y="24"/>
                    <a:pt x="39" y="26"/>
                  </a:cubicBezTo>
                  <a:cubicBezTo>
                    <a:pt x="38" y="26"/>
                    <a:pt x="38" y="27"/>
                    <a:pt x="39" y="28"/>
                  </a:cubicBezTo>
                  <a:cubicBezTo>
                    <a:pt x="39" y="28"/>
                    <a:pt x="39" y="28"/>
                    <a:pt x="40" y="28"/>
                  </a:cubicBezTo>
                  <a:moveTo>
                    <a:pt x="46" y="28"/>
                  </a:moveTo>
                  <a:cubicBezTo>
                    <a:pt x="42" y="36"/>
                    <a:pt x="31" y="38"/>
                    <a:pt x="23" y="34"/>
                  </a:cubicBezTo>
                  <a:cubicBezTo>
                    <a:pt x="17" y="30"/>
                    <a:pt x="14" y="23"/>
                    <a:pt x="15" y="17"/>
                  </a:cubicBezTo>
                  <a:cubicBezTo>
                    <a:pt x="2" y="13"/>
                    <a:pt x="2" y="13"/>
                    <a:pt x="2" y="13"/>
                  </a:cubicBezTo>
                  <a:cubicBezTo>
                    <a:pt x="0" y="13"/>
                    <a:pt x="0" y="11"/>
                    <a:pt x="0" y="10"/>
                  </a:cubicBezTo>
                  <a:cubicBezTo>
                    <a:pt x="0" y="9"/>
                    <a:pt x="2" y="8"/>
                    <a:pt x="3" y="8"/>
                  </a:cubicBezTo>
                  <a:cubicBezTo>
                    <a:pt x="17" y="12"/>
                    <a:pt x="17" y="12"/>
                    <a:pt x="17" y="12"/>
                  </a:cubicBezTo>
                  <a:cubicBezTo>
                    <a:pt x="17" y="12"/>
                    <a:pt x="17" y="11"/>
                    <a:pt x="17" y="10"/>
                  </a:cubicBezTo>
                  <a:cubicBezTo>
                    <a:pt x="22" y="3"/>
                    <a:pt x="33" y="0"/>
                    <a:pt x="41" y="5"/>
                  </a:cubicBezTo>
                  <a:cubicBezTo>
                    <a:pt x="48" y="9"/>
                    <a:pt x="51" y="20"/>
                    <a:pt x="46"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sp>
          <p:nvSpPr>
            <p:cNvPr id="191" name="Freeform 46"/>
            <p:cNvSpPr>
              <a:spLocks noEditPoints="1"/>
            </p:cNvSpPr>
            <p:nvPr/>
          </p:nvSpPr>
          <p:spPr bwMode="auto">
            <a:xfrm>
              <a:off x="5418877" y="6203220"/>
              <a:ext cx="134854" cy="101648"/>
            </a:xfrm>
            <a:custGeom>
              <a:avLst/>
              <a:gdLst>
                <a:gd name="T0" fmla="*/ 34 w 40"/>
                <a:gd name="T1" fmla="*/ 17 h 40"/>
                <a:gd name="T2" fmla="*/ 35 w 40"/>
                <a:gd name="T3" fmla="*/ 17 h 40"/>
                <a:gd name="T4" fmla="*/ 36 w 40"/>
                <a:gd name="T5" fmla="*/ 15 h 40"/>
                <a:gd name="T6" fmla="*/ 27 w 40"/>
                <a:gd name="T7" fmla="*/ 5 h 40"/>
                <a:gd name="T8" fmla="*/ 25 w 40"/>
                <a:gd name="T9" fmla="*/ 6 h 40"/>
                <a:gd name="T10" fmla="*/ 26 w 40"/>
                <a:gd name="T11" fmla="*/ 8 h 40"/>
                <a:gd name="T12" fmla="*/ 33 w 40"/>
                <a:gd name="T13" fmla="*/ 16 h 40"/>
                <a:gd name="T14" fmla="*/ 34 w 40"/>
                <a:gd name="T15" fmla="*/ 17 h 40"/>
                <a:gd name="T16" fmla="*/ 32 w 40"/>
                <a:gd name="T17" fmla="*/ 28 h 40"/>
                <a:gd name="T18" fmla="*/ 38 w 40"/>
                <a:gd name="T19" fmla="*/ 29 h 40"/>
                <a:gd name="T20" fmla="*/ 20 w 40"/>
                <a:gd name="T21" fmla="*/ 40 h 40"/>
                <a:gd name="T22" fmla="*/ 0 w 40"/>
                <a:gd name="T23" fmla="*/ 20 h 40"/>
                <a:gd name="T24" fmla="*/ 9 w 40"/>
                <a:gd name="T25" fmla="*/ 3 h 40"/>
                <a:gd name="T26" fmla="*/ 11 w 40"/>
                <a:gd name="T27" fmla="*/ 6 h 40"/>
                <a:gd name="T28" fmla="*/ 15 w 40"/>
                <a:gd name="T29" fmla="*/ 9 h 40"/>
                <a:gd name="T30" fmla="*/ 16 w 40"/>
                <a:gd name="T31" fmla="*/ 9 h 40"/>
                <a:gd name="T32" fmla="*/ 18 w 40"/>
                <a:gd name="T33" fmla="*/ 7 h 40"/>
                <a:gd name="T34" fmla="*/ 19 w 40"/>
                <a:gd name="T35" fmla="*/ 3 h 40"/>
                <a:gd name="T36" fmla="*/ 17 w 40"/>
                <a:gd name="T37" fmla="*/ 0 h 40"/>
                <a:gd name="T38" fmla="*/ 20 w 40"/>
                <a:gd name="T39" fmla="*/ 0 h 40"/>
                <a:gd name="T40" fmla="*/ 40 w 40"/>
                <a:gd name="T41" fmla="*/ 20 h 40"/>
                <a:gd name="T42" fmla="*/ 40 w 40"/>
                <a:gd name="T43" fmla="*/ 21 h 40"/>
                <a:gd name="T44" fmla="*/ 34 w 40"/>
                <a:gd name="T45" fmla="*/ 20 h 40"/>
                <a:gd name="T46" fmla="*/ 33 w 40"/>
                <a:gd name="T47" fmla="*/ 19 h 40"/>
                <a:gd name="T48" fmla="*/ 29 w 40"/>
                <a:gd name="T49" fmla="*/ 22 h 40"/>
                <a:gd name="T50" fmla="*/ 29 w 40"/>
                <a:gd name="T51" fmla="*/ 26 h 40"/>
                <a:gd name="T52" fmla="*/ 32 w 40"/>
                <a:gd name="T53"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 h="40">
                  <a:moveTo>
                    <a:pt x="34" y="17"/>
                  </a:moveTo>
                  <a:cubicBezTo>
                    <a:pt x="34" y="17"/>
                    <a:pt x="35" y="17"/>
                    <a:pt x="35" y="17"/>
                  </a:cubicBezTo>
                  <a:cubicBezTo>
                    <a:pt x="35" y="16"/>
                    <a:pt x="36" y="16"/>
                    <a:pt x="36" y="15"/>
                  </a:cubicBezTo>
                  <a:cubicBezTo>
                    <a:pt x="34" y="11"/>
                    <a:pt x="31" y="7"/>
                    <a:pt x="27" y="5"/>
                  </a:cubicBezTo>
                  <a:cubicBezTo>
                    <a:pt x="27" y="5"/>
                    <a:pt x="26" y="5"/>
                    <a:pt x="25" y="6"/>
                  </a:cubicBezTo>
                  <a:cubicBezTo>
                    <a:pt x="25" y="6"/>
                    <a:pt x="25" y="7"/>
                    <a:pt x="26" y="8"/>
                  </a:cubicBezTo>
                  <a:cubicBezTo>
                    <a:pt x="29" y="9"/>
                    <a:pt x="32" y="12"/>
                    <a:pt x="33" y="16"/>
                  </a:cubicBezTo>
                  <a:cubicBezTo>
                    <a:pt x="33" y="16"/>
                    <a:pt x="34" y="17"/>
                    <a:pt x="34" y="17"/>
                  </a:cubicBezTo>
                  <a:moveTo>
                    <a:pt x="32" y="28"/>
                  </a:moveTo>
                  <a:cubicBezTo>
                    <a:pt x="38" y="29"/>
                    <a:pt x="38" y="29"/>
                    <a:pt x="38" y="29"/>
                  </a:cubicBezTo>
                  <a:cubicBezTo>
                    <a:pt x="34" y="36"/>
                    <a:pt x="27" y="40"/>
                    <a:pt x="20" y="40"/>
                  </a:cubicBezTo>
                  <a:cubicBezTo>
                    <a:pt x="9" y="40"/>
                    <a:pt x="0" y="31"/>
                    <a:pt x="0" y="20"/>
                  </a:cubicBezTo>
                  <a:cubicBezTo>
                    <a:pt x="0" y="13"/>
                    <a:pt x="4" y="6"/>
                    <a:pt x="9" y="3"/>
                  </a:cubicBezTo>
                  <a:cubicBezTo>
                    <a:pt x="11" y="6"/>
                    <a:pt x="11" y="6"/>
                    <a:pt x="11" y="6"/>
                  </a:cubicBezTo>
                  <a:cubicBezTo>
                    <a:pt x="11" y="8"/>
                    <a:pt x="13" y="9"/>
                    <a:pt x="15" y="9"/>
                  </a:cubicBezTo>
                  <a:cubicBezTo>
                    <a:pt x="15" y="9"/>
                    <a:pt x="16" y="9"/>
                    <a:pt x="16" y="9"/>
                  </a:cubicBezTo>
                  <a:cubicBezTo>
                    <a:pt x="17" y="9"/>
                    <a:pt x="18" y="8"/>
                    <a:pt x="18" y="7"/>
                  </a:cubicBezTo>
                  <a:cubicBezTo>
                    <a:pt x="19" y="6"/>
                    <a:pt x="19" y="5"/>
                    <a:pt x="19" y="3"/>
                  </a:cubicBezTo>
                  <a:cubicBezTo>
                    <a:pt x="17" y="0"/>
                    <a:pt x="17" y="0"/>
                    <a:pt x="17" y="0"/>
                  </a:cubicBezTo>
                  <a:cubicBezTo>
                    <a:pt x="18" y="0"/>
                    <a:pt x="19" y="0"/>
                    <a:pt x="20" y="0"/>
                  </a:cubicBezTo>
                  <a:cubicBezTo>
                    <a:pt x="31" y="0"/>
                    <a:pt x="40" y="9"/>
                    <a:pt x="40" y="20"/>
                  </a:cubicBezTo>
                  <a:cubicBezTo>
                    <a:pt x="40" y="20"/>
                    <a:pt x="40" y="21"/>
                    <a:pt x="40" y="21"/>
                  </a:cubicBezTo>
                  <a:cubicBezTo>
                    <a:pt x="34" y="20"/>
                    <a:pt x="34" y="20"/>
                    <a:pt x="34" y="20"/>
                  </a:cubicBezTo>
                  <a:cubicBezTo>
                    <a:pt x="34" y="19"/>
                    <a:pt x="34" y="19"/>
                    <a:pt x="33" y="19"/>
                  </a:cubicBezTo>
                  <a:cubicBezTo>
                    <a:pt x="31" y="19"/>
                    <a:pt x="30" y="21"/>
                    <a:pt x="29" y="22"/>
                  </a:cubicBezTo>
                  <a:cubicBezTo>
                    <a:pt x="29" y="24"/>
                    <a:pt x="29" y="25"/>
                    <a:pt x="29" y="26"/>
                  </a:cubicBezTo>
                  <a:cubicBezTo>
                    <a:pt x="30" y="27"/>
                    <a:pt x="31" y="27"/>
                    <a:pt x="32"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grpSp>
      <p:grpSp>
        <p:nvGrpSpPr>
          <p:cNvPr id="192" name="Group 191"/>
          <p:cNvGrpSpPr/>
          <p:nvPr/>
        </p:nvGrpSpPr>
        <p:grpSpPr>
          <a:xfrm>
            <a:off x="5364734" y="4061636"/>
            <a:ext cx="232547" cy="153948"/>
            <a:chOff x="5133931" y="6401301"/>
            <a:chExt cx="443205" cy="293405"/>
          </a:xfrm>
          <a:solidFill>
            <a:srgbClr val="8E8E8E"/>
          </a:solidFill>
        </p:grpSpPr>
        <p:sp>
          <p:nvSpPr>
            <p:cNvPr id="193" name="Freeform 71"/>
            <p:cNvSpPr>
              <a:spLocks noEditPoints="1"/>
            </p:cNvSpPr>
            <p:nvPr/>
          </p:nvSpPr>
          <p:spPr bwMode="auto">
            <a:xfrm>
              <a:off x="5133931" y="6401301"/>
              <a:ext cx="443205" cy="293405"/>
            </a:xfrm>
            <a:custGeom>
              <a:avLst/>
              <a:gdLst>
                <a:gd name="T0" fmla="*/ 266 w 266"/>
                <a:gd name="T1" fmla="*/ 197 h 197"/>
                <a:gd name="T2" fmla="*/ 0 w 266"/>
                <a:gd name="T3" fmla="*/ 197 h 197"/>
                <a:gd name="T4" fmla="*/ 0 w 266"/>
                <a:gd name="T5" fmla="*/ 12 h 197"/>
                <a:gd name="T6" fmla="*/ 44 w 266"/>
                <a:gd name="T7" fmla="*/ 51 h 197"/>
                <a:gd name="T8" fmla="*/ 89 w 266"/>
                <a:gd name="T9" fmla="*/ 0 h 197"/>
                <a:gd name="T10" fmla="*/ 266 w 266"/>
                <a:gd name="T11" fmla="*/ 0 h 197"/>
                <a:gd name="T12" fmla="*/ 266 w 266"/>
                <a:gd name="T13" fmla="*/ 197 h 197"/>
                <a:gd name="T14" fmla="*/ 12 w 266"/>
                <a:gd name="T15" fmla="*/ 182 h 197"/>
                <a:gd name="T16" fmla="*/ 251 w 266"/>
                <a:gd name="T17" fmla="*/ 182 h 197"/>
                <a:gd name="T18" fmla="*/ 251 w 266"/>
                <a:gd name="T19" fmla="*/ 15 h 197"/>
                <a:gd name="T20" fmla="*/ 95 w 266"/>
                <a:gd name="T21" fmla="*/ 15 h 197"/>
                <a:gd name="T22" fmla="*/ 44 w 266"/>
                <a:gd name="T23" fmla="*/ 72 h 197"/>
                <a:gd name="T24" fmla="*/ 12 w 266"/>
                <a:gd name="T25" fmla="*/ 42 h 197"/>
                <a:gd name="T26" fmla="*/ 12 w 266"/>
                <a:gd name="T27" fmla="*/ 18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 h="197">
                  <a:moveTo>
                    <a:pt x="266" y="197"/>
                  </a:moveTo>
                  <a:lnTo>
                    <a:pt x="0" y="197"/>
                  </a:lnTo>
                  <a:lnTo>
                    <a:pt x="0" y="12"/>
                  </a:lnTo>
                  <a:lnTo>
                    <a:pt x="44" y="51"/>
                  </a:lnTo>
                  <a:lnTo>
                    <a:pt x="89" y="0"/>
                  </a:lnTo>
                  <a:lnTo>
                    <a:pt x="266" y="0"/>
                  </a:lnTo>
                  <a:lnTo>
                    <a:pt x="266" y="197"/>
                  </a:lnTo>
                  <a:close/>
                  <a:moveTo>
                    <a:pt x="12" y="182"/>
                  </a:moveTo>
                  <a:lnTo>
                    <a:pt x="251" y="182"/>
                  </a:lnTo>
                  <a:lnTo>
                    <a:pt x="251" y="15"/>
                  </a:lnTo>
                  <a:lnTo>
                    <a:pt x="95" y="15"/>
                  </a:lnTo>
                  <a:lnTo>
                    <a:pt x="44" y="72"/>
                  </a:lnTo>
                  <a:lnTo>
                    <a:pt x="12" y="42"/>
                  </a:lnTo>
                  <a:lnTo>
                    <a:pt x="12"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dirty="0">
                <a:solidFill>
                  <a:srgbClr val="EB3C00"/>
                </a:solidFill>
                <a:latin typeface="Segoe UI Light"/>
              </a:endParaRPr>
            </a:p>
          </p:txBody>
        </p:sp>
        <p:sp>
          <p:nvSpPr>
            <p:cNvPr id="194" name="Rectangle 72"/>
            <p:cNvSpPr>
              <a:spLocks noChangeArrowheads="1"/>
            </p:cNvSpPr>
            <p:nvPr/>
          </p:nvSpPr>
          <p:spPr bwMode="auto">
            <a:xfrm>
              <a:off x="5202245" y="6614279"/>
              <a:ext cx="294915" cy="178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sp>
          <p:nvSpPr>
            <p:cNvPr id="195" name="Rectangle 73"/>
            <p:cNvSpPr>
              <a:spLocks noChangeArrowheads="1"/>
            </p:cNvSpPr>
            <p:nvPr/>
          </p:nvSpPr>
          <p:spPr bwMode="auto">
            <a:xfrm>
              <a:off x="5222239" y="6556195"/>
              <a:ext cx="49986" cy="446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sp>
          <p:nvSpPr>
            <p:cNvPr id="196" name="Rectangle 74"/>
            <p:cNvSpPr>
              <a:spLocks noChangeArrowheads="1"/>
            </p:cNvSpPr>
            <p:nvPr/>
          </p:nvSpPr>
          <p:spPr bwMode="auto">
            <a:xfrm>
              <a:off x="5292219" y="6517471"/>
              <a:ext cx="44987" cy="834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sp>
          <p:nvSpPr>
            <p:cNvPr id="197" name="Rectangle 75"/>
            <p:cNvSpPr>
              <a:spLocks noChangeArrowheads="1"/>
            </p:cNvSpPr>
            <p:nvPr/>
          </p:nvSpPr>
          <p:spPr bwMode="auto">
            <a:xfrm>
              <a:off x="5357200" y="6533854"/>
              <a:ext cx="49986" cy="670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sp>
          <p:nvSpPr>
            <p:cNvPr id="198" name="Rectangle 76"/>
            <p:cNvSpPr>
              <a:spLocks noChangeArrowheads="1"/>
            </p:cNvSpPr>
            <p:nvPr/>
          </p:nvSpPr>
          <p:spPr bwMode="auto">
            <a:xfrm>
              <a:off x="5432178" y="6490663"/>
              <a:ext cx="49986" cy="11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grpSp>
      <p:grpSp>
        <p:nvGrpSpPr>
          <p:cNvPr id="199" name="Group 198"/>
          <p:cNvGrpSpPr/>
          <p:nvPr/>
        </p:nvGrpSpPr>
        <p:grpSpPr>
          <a:xfrm>
            <a:off x="8183035" y="2803711"/>
            <a:ext cx="186364" cy="213339"/>
            <a:chOff x="3453085" y="3349948"/>
            <a:chExt cx="316952" cy="362830"/>
          </a:xfrm>
          <a:solidFill>
            <a:srgbClr val="8E8E8E"/>
          </a:solidFill>
        </p:grpSpPr>
        <p:sp>
          <p:nvSpPr>
            <p:cNvPr id="200" name="Freeform 238"/>
            <p:cNvSpPr>
              <a:spLocks/>
            </p:cNvSpPr>
            <p:nvPr/>
          </p:nvSpPr>
          <p:spPr bwMode="black">
            <a:xfrm>
              <a:off x="3497091" y="3639744"/>
              <a:ext cx="231035" cy="41199"/>
            </a:xfrm>
            <a:custGeom>
              <a:avLst/>
              <a:gdLst>
                <a:gd name="T0" fmla="*/ 83 w 110"/>
                <a:gd name="T1" fmla="*/ 0 h 22"/>
                <a:gd name="T2" fmla="*/ 55 w 110"/>
                <a:gd name="T3" fmla="*/ 6 h 22"/>
                <a:gd name="T4" fmla="*/ 27 w 110"/>
                <a:gd name="T5" fmla="*/ 0 h 22"/>
                <a:gd name="T6" fmla="*/ 0 w 110"/>
                <a:gd name="T7" fmla="*/ 22 h 22"/>
                <a:gd name="T8" fmla="*/ 110 w 110"/>
                <a:gd name="T9" fmla="*/ 22 h 22"/>
                <a:gd name="T10" fmla="*/ 83 w 110"/>
                <a:gd name="T11" fmla="*/ 0 h 22"/>
              </a:gdLst>
              <a:ahLst/>
              <a:cxnLst>
                <a:cxn ang="0">
                  <a:pos x="T0" y="T1"/>
                </a:cxn>
                <a:cxn ang="0">
                  <a:pos x="T2" y="T3"/>
                </a:cxn>
                <a:cxn ang="0">
                  <a:pos x="T4" y="T5"/>
                </a:cxn>
                <a:cxn ang="0">
                  <a:pos x="T6" y="T7"/>
                </a:cxn>
                <a:cxn ang="0">
                  <a:pos x="T8" y="T9"/>
                </a:cxn>
                <a:cxn ang="0">
                  <a:pos x="T10" y="T11"/>
                </a:cxn>
              </a:cxnLst>
              <a:rect l="0" t="0" r="r" b="b"/>
              <a:pathLst>
                <a:path w="110" h="22">
                  <a:moveTo>
                    <a:pt x="83" y="0"/>
                  </a:moveTo>
                  <a:cubicBezTo>
                    <a:pt x="74" y="4"/>
                    <a:pt x="65" y="6"/>
                    <a:pt x="55" y="6"/>
                  </a:cubicBezTo>
                  <a:cubicBezTo>
                    <a:pt x="45" y="6"/>
                    <a:pt x="35" y="4"/>
                    <a:pt x="27" y="0"/>
                  </a:cubicBezTo>
                  <a:cubicBezTo>
                    <a:pt x="21" y="9"/>
                    <a:pt x="12" y="16"/>
                    <a:pt x="0" y="22"/>
                  </a:cubicBezTo>
                  <a:cubicBezTo>
                    <a:pt x="110" y="22"/>
                    <a:pt x="110" y="22"/>
                    <a:pt x="110" y="22"/>
                  </a:cubicBezTo>
                  <a:cubicBezTo>
                    <a:pt x="98" y="16"/>
                    <a:pt x="89" y="9"/>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sp>
          <p:nvSpPr>
            <p:cNvPr id="201" name="Freeform 239"/>
            <p:cNvSpPr>
              <a:spLocks/>
            </p:cNvSpPr>
            <p:nvPr/>
          </p:nvSpPr>
          <p:spPr bwMode="black">
            <a:xfrm>
              <a:off x="3547385" y="3349948"/>
              <a:ext cx="130448" cy="37453"/>
            </a:xfrm>
            <a:custGeom>
              <a:avLst/>
              <a:gdLst>
                <a:gd name="T0" fmla="*/ 62 w 62"/>
                <a:gd name="T1" fmla="*/ 20 h 20"/>
                <a:gd name="T2" fmla="*/ 59 w 62"/>
                <a:gd name="T3" fmla="*/ 10 h 20"/>
                <a:gd name="T4" fmla="*/ 58 w 62"/>
                <a:gd name="T5" fmla="*/ 8 h 20"/>
                <a:gd name="T6" fmla="*/ 31 w 62"/>
                <a:gd name="T7" fmla="*/ 0 h 20"/>
                <a:gd name="T8" fmla="*/ 4 w 62"/>
                <a:gd name="T9" fmla="*/ 8 h 20"/>
                <a:gd name="T10" fmla="*/ 3 w 62"/>
                <a:gd name="T11" fmla="*/ 10 h 20"/>
                <a:gd name="T12" fmla="*/ 0 w 62"/>
                <a:gd name="T13" fmla="*/ 20 h 20"/>
                <a:gd name="T14" fmla="*/ 31 w 62"/>
                <a:gd name="T15" fmla="*/ 13 h 20"/>
                <a:gd name="T16" fmla="*/ 62 w 62"/>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0">
                  <a:moveTo>
                    <a:pt x="62" y="20"/>
                  </a:moveTo>
                  <a:cubicBezTo>
                    <a:pt x="59" y="10"/>
                    <a:pt x="59" y="10"/>
                    <a:pt x="59" y="10"/>
                  </a:cubicBezTo>
                  <a:cubicBezTo>
                    <a:pt x="59" y="10"/>
                    <a:pt x="58" y="9"/>
                    <a:pt x="58" y="8"/>
                  </a:cubicBezTo>
                  <a:cubicBezTo>
                    <a:pt x="57" y="8"/>
                    <a:pt x="47" y="0"/>
                    <a:pt x="31" y="0"/>
                  </a:cubicBezTo>
                  <a:cubicBezTo>
                    <a:pt x="15" y="0"/>
                    <a:pt x="5" y="8"/>
                    <a:pt x="4" y="8"/>
                  </a:cubicBezTo>
                  <a:cubicBezTo>
                    <a:pt x="3" y="9"/>
                    <a:pt x="3" y="10"/>
                    <a:pt x="3" y="10"/>
                  </a:cubicBezTo>
                  <a:cubicBezTo>
                    <a:pt x="0" y="20"/>
                    <a:pt x="0" y="20"/>
                    <a:pt x="0" y="20"/>
                  </a:cubicBezTo>
                  <a:cubicBezTo>
                    <a:pt x="9" y="15"/>
                    <a:pt x="20" y="13"/>
                    <a:pt x="31" y="13"/>
                  </a:cubicBezTo>
                  <a:cubicBezTo>
                    <a:pt x="42" y="13"/>
                    <a:pt x="52" y="15"/>
                    <a:pt x="62"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sp>
          <p:nvSpPr>
            <p:cNvPr id="202" name="Freeform 240"/>
            <p:cNvSpPr>
              <a:spLocks noEditPoints="1"/>
            </p:cNvSpPr>
            <p:nvPr/>
          </p:nvSpPr>
          <p:spPr bwMode="black">
            <a:xfrm>
              <a:off x="3474041" y="3389274"/>
              <a:ext cx="275041" cy="246256"/>
            </a:xfrm>
            <a:custGeom>
              <a:avLst/>
              <a:gdLst>
                <a:gd name="T0" fmla="*/ 66 w 131"/>
                <a:gd name="T1" fmla="*/ 131 h 131"/>
                <a:gd name="T2" fmla="*/ 131 w 131"/>
                <a:gd name="T3" fmla="*/ 65 h 131"/>
                <a:gd name="T4" fmla="*/ 66 w 131"/>
                <a:gd name="T5" fmla="*/ 0 h 131"/>
                <a:gd name="T6" fmla="*/ 0 w 131"/>
                <a:gd name="T7" fmla="*/ 65 h 131"/>
                <a:gd name="T8" fmla="*/ 66 w 131"/>
                <a:gd name="T9" fmla="*/ 131 h 131"/>
                <a:gd name="T10" fmla="*/ 66 w 131"/>
                <a:gd name="T11" fmla="*/ 28 h 131"/>
                <a:gd name="T12" fmla="*/ 104 w 131"/>
                <a:gd name="T13" fmla="*/ 65 h 131"/>
                <a:gd name="T14" fmla="*/ 66 w 131"/>
                <a:gd name="T15" fmla="*/ 103 h 131"/>
                <a:gd name="T16" fmla="*/ 28 w 131"/>
                <a:gd name="T17" fmla="*/ 65 h 131"/>
                <a:gd name="T18" fmla="*/ 66 w 131"/>
                <a:gd name="T19" fmla="*/ 2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102" y="131"/>
                    <a:pt x="131" y="102"/>
                    <a:pt x="131" y="65"/>
                  </a:cubicBezTo>
                  <a:cubicBezTo>
                    <a:pt x="131" y="29"/>
                    <a:pt x="102" y="0"/>
                    <a:pt x="66" y="0"/>
                  </a:cubicBezTo>
                  <a:cubicBezTo>
                    <a:pt x="30" y="0"/>
                    <a:pt x="0" y="29"/>
                    <a:pt x="0" y="65"/>
                  </a:cubicBezTo>
                  <a:cubicBezTo>
                    <a:pt x="0" y="102"/>
                    <a:pt x="30" y="131"/>
                    <a:pt x="66" y="131"/>
                  </a:cubicBezTo>
                  <a:close/>
                  <a:moveTo>
                    <a:pt x="66" y="28"/>
                  </a:moveTo>
                  <a:cubicBezTo>
                    <a:pt x="87" y="28"/>
                    <a:pt x="104" y="45"/>
                    <a:pt x="104" y="65"/>
                  </a:cubicBezTo>
                  <a:cubicBezTo>
                    <a:pt x="104" y="86"/>
                    <a:pt x="87" y="103"/>
                    <a:pt x="66" y="103"/>
                  </a:cubicBezTo>
                  <a:cubicBezTo>
                    <a:pt x="45" y="103"/>
                    <a:pt x="28" y="86"/>
                    <a:pt x="28" y="65"/>
                  </a:cubicBezTo>
                  <a:cubicBezTo>
                    <a:pt x="28" y="45"/>
                    <a:pt x="45" y="28"/>
                    <a:pt x="6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sp>
          <p:nvSpPr>
            <p:cNvPr id="203" name="Freeform 241"/>
            <p:cNvSpPr>
              <a:spLocks/>
            </p:cNvSpPr>
            <p:nvPr/>
          </p:nvSpPr>
          <p:spPr bwMode="black">
            <a:xfrm>
              <a:off x="3555767" y="3462777"/>
              <a:ext cx="113684" cy="99720"/>
            </a:xfrm>
            <a:custGeom>
              <a:avLst/>
              <a:gdLst>
                <a:gd name="T0" fmla="*/ 27 w 54"/>
                <a:gd name="T1" fmla="*/ 53 h 53"/>
                <a:gd name="T2" fmla="*/ 54 w 54"/>
                <a:gd name="T3" fmla="*/ 26 h 53"/>
                <a:gd name="T4" fmla="*/ 27 w 54"/>
                <a:gd name="T5" fmla="*/ 0 h 53"/>
                <a:gd name="T6" fmla="*/ 25 w 54"/>
                <a:gd name="T7" fmla="*/ 0 h 53"/>
                <a:gd name="T8" fmla="*/ 34 w 54"/>
                <a:gd name="T9" fmla="*/ 13 h 53"/>
                <a:gd name="T10" fmla="*/ 19 w 54"/>
                <a:gd name="T11" fmla="*/ 28 h 53"/>
                <a:gd name="T12" fmla="*/ 4 w 54"/>
                <a:gd name="T13" fmla="*/ 13 h 53"/>
                <a:gd name="T14" fmla="*/ 4 w 54"/>
                <a:gd name="T15" fmla="*/ 12 h 53"/>
                <a:gd name="T16" fmla="*/ 0 w 54"/>
                <a:gd name="T17" fmla="*/ 26 h 53"/>
                <a:gd name="T18" fmla="*/ 27 w 54"/>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3">
                  <a:moveTo>
                    <a:pt x="27" y="53"/>
                  </a:moveTo>
                  <a:cubicBezTo>
                    <a:pt x="42" y="53"/>
                    <a:pt x="54" y="41"/>
                    <a:pt x="54" y="26"/>
                  </a:cubicBezTo>
                  <a:cubicBezTo>
                    <a:pt x="54" y="12"/>
                    <a:pt x="42" y="0"/>
                    <a:pt x="27" y="0"/>
                  </a:cubicBezTo>
                  <a:cubicBezTo>
                    <a:pt x="26" y="0"/>
                    <a:pt x="25" y="0"/>
                    <a:pt x="25" y="0"/>
                  </a:cubicBezTo>
                  <a:cubicBezTo>
                    <a:pt x="30" y="2"/>
                    <a:pt x="34" y="7"/>
                    <a:pt x="34" y="13"/>
                  </a:cubicBezTo>
                  <a:cubicBezTo>
                    <a:pt x="34" y="22"/>
                    <a:pt x="27" y="28"/>
                    <a:pt x="19" y="28"/>
                  </a:cubicBezTo>
                  <a:cubicBezTo>
                    <a:pt x="11" y="28"/>
                    <a:pt x="4" y="22"/>
                    <a:pt x="4" y="13"/>
                  </a:cubicBezTo>
                  <a:cubicBezTo>
                    <a:pt x="4" y="13"/>
                    <a:pt x="4" y="12"/>
                    <a:pt x="4" y="12"/>
                  </a:cubicBezTo>
                  <a:cubicBezTo>
                    <a:pt x="2" y="16"/>
                    <a:pt x="0" y="21"/>
                    <a:pt x="0" y="26"/>
                  </a:cubicBezTo>
                  <a:cubicBezTo>
                    <a:pt x="0" y="41"/>
                    <a:pt x="12" y="53"/>
                    <a:pt x="2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sp>
          <p:nvSpPr>
            <p:cNvPr id="204" name="Freeform 242"/>
            <p:cNvSpPr>
              <a:spLocks/>
            </p:cNvSpPr>
            <p:nvPr/>
          </p:nvSpPr>
          <p:spPr bwMode="black">
            <a:xfrm>
              <a:off x="3453085" y="3686561"/>
              <a:ext cx="316952" cy="26217"/>
            </a:xfrm>
            <a:custGeom>
              <a:avLst/>
              <a:gdLst>
                <a:gd name="T0" fmla="*/ 149 w 151"/>
                <a:gd name="T1" fmla="*/ 0 h 14"/>
                <a:gd name="T2" fmla="*/ 3 w 151"/>
                <a:gd name="T3" fmla="*/ 0 h 14"/>
                <a:gd name="T4" fmla="*/ 0 w 151"/>
                <a:gd name="T5" fmla="*/ 3 h 14"/>
                <a:gd name="T6" fmla="*/ 0 w 151"/>
                <a:gd name="T7" fmla="*/ 12 h 14"/>
                <a:gd name="T8" fmla="*/ 3 w 151"/>
                <a:gd name="T9" fmla="*/ 14 h 14"/>
                <a:gd name="T10" fmla="*/ 149 w 151"/>
                <a:gd name="T11" fmla="*/ 14 h 14"/>
                <a:gd name="T12" fmla="*/ 151 w 151"/>
                <a:gd name="T13" fmla="*/ 12 h 14"/>
                <a:gd name="T14" fmla="*/ 151 w 151"/>
                <a:gd name="T15" fmla="*/ 3 h 14"/>
                <a:gd name="T16" fmla="*/ 149 w 151"/>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4">
                  <a:moveTo>
                    <a:pt x="149" y="0"/>
                  </a:moveTo>
                  <a:cubicBezTo>
                    <a:pt x="3" y="0"/>
                    <a:pt x="3" y="0"/>
                    <a:pt x="3" y="0"/>
                  </a:cubicBezTo>
                  <a:cubicBezTo>
                    <a:pt x="1" y="0"/>
                    <a:pt x="0" y="1"/>
                    <a:pt x="0" y="3"/>
                  </a:cubicBezTo>
                  <a:cubicBezTo>
                    <a:pt x="0" y="12"/>
                    <a:pt x="0" y="12"/>
                    <a:pt x="0" y="12"/>
                  </a:cubicBezTo>
                  <a:cubicBezTo>
                    <a:pt x="0" y="13"/>
                    <a:pt x="1" y="14"/>
                    <a:pt x="3" y="14"/>
                  </a:cubicBezTo>
                  <a:cubicBezTo>
                    <a:pt x="149" y="14"/>
                    <a:pt x="149" y="14"/>
                    <a:pt x="149" y="14"/>
                  </a:cubicBezTo>
                  <a:cubicBezTo>
                    <a:pt x="150" y="14"/>
                    <a:pt x="151" y="13"/>
                    <a:pt x="151" y="12"/>
                  </a:cubicBezTo>
                  <a:cubicBezTo>
                    <a:pt x="151" y="3"/>
                    <a:pt x="151" y="3"/>
                    <a:pt x="151" y="3"/>
                  </a:cubicBezTo>
                  <a:cubicBezTo>
                    <a:pt x="151" y="1"/>
                    <a:pt x="150" y="0"/>
                    <a:pt x="14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41">
                <a:defRPr/>
              </a:pPr>
              <a:endParaRPr lang="en-US" sz="1632" kern="0">
                <a:solidFill>
                  <a:srgbClr val="EB3C00"/>
                </a:solidFill>
                <a:latin typeface="Segoe UI Light"/>
              </a:endParaRPr>
            </a:p>
          </p:txBody>
        </p:sp>
      </p:grpSp>
      <p:sp>
        <p:nvSpPr>
          <p:cNvPr id="205" name="Freeform 12"/>
          <p:cNvSpPr>
            <a:spLocks noChangeAspect="1"/>
          </p:cNvSpPr>
          <p:nvPr/>
        </p:nvSpPr>
        <p:spPr bwMode="black">
          <a:xfrm>
            <a:off x="8180874" y="3255316"/>
            <a:ext cx="190691" cy="134410"/>
          </a:xfrm>
          <a:custGeom>
            <a:avLst/>
            <a:gdLst/>
            <a:ahLst/>
            <a:cxnLst/>
            <a:rect l="l" t="t" r="r" b="b"/>
            <a:pathLst>
              <a:path w="611218" h="481979">
                <a:moveTo>
                  <a:pt x="224745" y="94707"/>
                </a:moveTo>
                <a:cubicBezTo>
                  <a:pt x="347961" y="94707"/>
                  <a:pt x="448505" y="171589"/>
                  <a:pt x="448505" y="266213"/>
                </a:cubicBezTo>
                <a:cubicBezTo>
                  <a:pt x="448505" y="360837"/>
                  <a:pt x="347961" y="436734"/>
                  <a:pt x="224745" y="436734"/>
                </a:cubicBezTo>
                <a:cubicBezTo>
                  <a:pt x="202074" y="436734"/>
                  <a:pt x="181373" y="434763"/>
                  <a:pt x="161659" y="429834"/>
                </a:cubicBezTo>
                <a:cubicBezTo>
                  <a:pt x="135044" y="478132"/>
                  <a:pt x="86744" y="488974"/>
                  <a:pt x="44358" y="478132"/>
                </a:cubicBezTo>
                <a:cubicBezTo>
                  <a:pt x="69986" y="455462"/>
                  <a:pt x="92658" y="434763"/>
                  <a:pt x="109416" y="413078"/>
                </a:cubicBezTo>
                <a:cubicBezTo>
                  <a:pt x="43372" y="382522"/>
                  <a:pt x="0" y="328310"/>
                  <a:pt x="0" y="266213"/>
                </a:cubicBezTo>
                <a:cubicBezTo>
                  <a:pt x="0" y="171589"/>
                  <a:pt x="100544" y="94707"/>
                  <a:pt x="224745" y="94707"/>
                </a:cubicBezTo>
                <a:close/>
                <a:moveTo>
                  <a:pt x="386440" y="0"/>
                </a:moveTo>
                <a:cubicBezTo>
                  <a:pt x="510659" y="0"/>
                  <a:pt x="611218" y="76830"/>
                  <a:pt x="611218" y="170405"/>
                </a:cubicBezTo>
                <a:cubicBezTo>
                  <a:pt x="611218" y="232460"/>
                  <a:pt x="566854" y="287620"/>
                  <a:pt x="501787" y="317170"/>
                </a:cubicBezTo>
                <a:cubicBezTo>
                  <a:pt x="518546" y="338840"/>
                  <a:pt x="541221" y="360510"/>
                  <a:pt x="566854" y="382180"/>
                </a:cubicBezTo>
                <a:cubicBezTo>
                  <a:pt x="523476" y="393015"/>
                  <a:pt x="481083" y="383165"/>
                  <a:pt x="454465" y="334900"/>
                </a:cubicBezTo>
                <a:cubicBezTo>
                  <a:pt x="547137" y="154645"/>
                  <a:pt x="301656" y="47280"/>
                  <a:pt x="201097" y="73875"/>
                </a:cubicBezTo>
                <a:cubicBezTo>
                  <a:pt x="241518" y="29550"/>
                  <a:pt x="309542" y="0"/>
                  <a:pt x="386440" y="0"/>
                </a:cubicBezTo>
                <a:close/>
              </a:path>
            </a:pathLst>
          </a:custGeom>
          <a:solidFill>
            <a:srgbClr val="8E8E8E"/>
          </a:solidFill>
          <a:ln>
            <a:noFill/>
          </a:ln>
          <a:extLst/>
        </p:spPr>
        <p:txBody>
          <a:bodyPr vert="horz" wrap="square" lIns="93247" tIns="46623" rIns="93247" bIns="46623" numCol="1" anchor="t" anchorCtr="0" compatLnSpc="1">
            <a:prstTxWarp prst="textNoShape">
              <a:avLst/>
            </a:prstTxWarp>
          </a:bodyPr>
          <a:lstStyle/>
          <a:p>
            <a:pPr defTabSz="932441">
              <a:defRPr/>
            </a:pPr>
            <a:endParaRPr lang="en-US" sz="1836" kern="0">
              <a:solidFill>
                <a:srgbClr val="EB3C00"/>
              </a:solidFill>
              <a:latin typeface="Segoe UI Light"/>
            </a:endParaRPr>
          </a:p>
        </p:txBody>
      </p:sp>
      <p:pic>
        <p:nvPicPr>
          <p:cNvPr id="206" name="Picture 205"/>
          <p:cNvPicPr>
            <a:picLocks noChangeAspect="1"/>
          </p:cNvPicPr>
          <p:nvPr/>
        </p:nvPicPr>
        <p:blipFill>
          <a:blip r:embed="rId8"/>
          <a:stretch>
            <a:fillRect/>
          </a:stretch>
        </p:blipFill>
        <p:spPr>
          <a:xfrm>
            <a:off x="8163978" y="3605703"/>
            <a:ext cx="243165" cy="261177"/>
          </a:xfrm>
          <a:prstGeom prst="rect">
            <a:avLst/>
          </a:prstGeom>
        </p:spPr>
      </p:pic>
      <p:grpSp>
        <p:nvGrpSpPr>
          <p:cNvPr id="292" name="Group 291"/>
          <p:cNvGrpSpPr/>
          <p:nvPr/>
        </p:nvGrpSpPr>
        <p:grpSpPr>
          <a:xfrm>
            <a:off x="2552761" y="4385726"/>
            <a:ext cx="7170676" cy="259247"/>
            <a:chOff x="1561807" y="1570806"/>
            <a:chExt cx="8358062" cy="381962"/>
          </a:xfrm>
          <a:solidFill>
            <a:schemeClr val="bg1">
              <a:lumMod val="95000"/>
            </a:schemeClr>
          </a:solidFill>
        </p:grpSpPr>
        <p:sp>
          <p:nvSpPr>
            <p:cNvPr id="293" name="Down Arrow 292"/>
            <p:cNvSpPr/>
            <p:nvPr/>
          </p:nvSpPr>
          <p:spPr>
            <a:xfrm>
              <a:off x="1561807" y="1570806"/>
              <a:ext cx="412095" cy="381962"/>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dirty="0">
                <a:solidFill>
                  <a:sysClr val="windowText" lastClr="000000"/>
                </a:solidFill>
                <a:latin typeface="Segoe UI Light"/>
              </a:endParaRPr>
            </a:p>
          </p:txBody>
        </p:sp>
        <p:sp>
          <p:nvSpPr>
            <p:cNvPr id="294" name="Down Arrow 293"/>
            <p:cNvSpPr/>
            <p:nvPr/>
          </p:nvSpPr>
          <p:spPr>
            <a:xfrm>
              <a:off x="9507774" y="1570807"/>
              <a:ext cx="412095" cy="381961"/>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dirty="0">
                <a:solidFill>
                  <a:sysClr val="windowText" lastClr="000000"/>
                </a:solidFill>
                <a:latin typeface="Segoe UI Light"/>
              </a:endParaRPr>
            </a:p>
          </p:txBody>
        </p:sp>
      </p:grpSp>
      <p:grpSp>
        <p:nvGrpSpPr>
          <p:cNvPr id="303" name="Group 302"/>
          <p:cNvGrpSpPr/>
          <p:nvPr/>
        </p:nvGrpSpPr>
        <p:grpSpPr>
          <a:xfrm>
            <a:off x="938707" y="1384385"/>
            <a:ext cx="10265433" cy="1268705"/>
            <a:chOff x="1062754" y="886121"/>
            <a:chExt cx="10066492" cy="1244119"/>
          </a:xfrm>
          <a:solidFill>
            <a:srgbClr val="80397B"/>
          </a:solidFill>
        </p:grpSpPr>
        <p:grpSp>
          <p:nvGrpSpPr>
            <p:cNvPr id="63" name="Group 62"/>
            <p:cNvGrpSpPr/>
            <p:nvPr/>
          </p:nvGrpSpPr>
          <p:grpSpPr>
            <a:xfrm>
              <a:off x="1062754" y="1066582"/>
              <a:ext cx="10066492" cy="752104"/>
              <a:chOff x="0" y="691979"/>
              <a:chExt cx="12192000" cy="910908"/>
            </a:xfrm>
            <a:grpFill/>
          </p:grpSpPr>
          <p:sp>
            <p:nvSpPr>
              <p:cNvPr id="4" name="Rectangle 3"/>
              <p:cNvSpPr/>
              <p:nvPr/>
            </p:nvSpPr>
            <p:spPr>
              <a:xfrm>
                <a:off x="0" y="691979"/>
                <a:ext cx="12192000" cy="91090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grpSp>
            <p:nvGrpSpPr>
              <p:cNvPr id="62" name="Group 61"/>
              <p:cNvGrpSpPr/>
              <p:nvPr/>
            </p:nvGrpSpPr>
            <p:grpSpPr>
              <a:xfrm>
                <a:off x="533310" y="945559"/>
                <a:ext cx="11276003" cy="530808"/>
                <a:chOff x="533310" y="945559"/>
                <a:chExt cx="11276003" cy="530808"/>
              </a:xfrm>
              <a:grpFill/>
            </p:grpSpPr>
            <p:pic>
              <p:nvPicPr>
                <p:cNvPr id="29" name="Picture 28"/>
                <p:cNvPicPr>
                  <a:picLocks noChangeAspect="1"/>
                </p:cNvPicPr>
                <p:nvPr/>
              </p:nvPicPr>
              <p:blipFill rotWithShape="1">
                <a:blip r:embed="rId9" cstate="print">
                  <a:extLst>
                    <a:ext uri="{28A0092B-C50C-407E-A947-70E740481C1C}">
                      <a14:useLocalDpi xmlns:a14="http://schemas.microsoft.com/office/drawing/2010/main" val="0"/>
                    </a:ext>
                  </a:extLst>
                </a:blip>
                <a:srcRect r="30813"/>
                <a:stretch/>
              </p:blipFill>
              <p:spPr>
                <a:xfrm>
                  <a:off x="533310" y="945559"/>
                  <a:ext cx="1289311" cy="530808"/>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30" name="Picture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12686" y="954366"/>
                  <a:ext cx="1540399" cy="513193"/>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96210" y="976069"/>
                  <a:ext cx="1159942" cy="469785"/>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32" name="Picture 3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76071" y="1013137"/>
                  <a:ext cx="899313" cy="395531"/>
                </a:xfrm>
                <a:prstGeom prst="rect">
                  <a:avLst/>
                </a:prstGeom>
              </p:spPr>
              <p:style>
                <a:lnRef idx="2">
                  <a:schemeClr val="accent1">
                    <a:shade val="50000"/>
                  </a:schemeClr>
                </a:lnRef>
                <a:fillRef idx="1">
                  <a:schemeClr val="accent1"/>
                </a:fillRef>
                <a:effectRef idx="0">
                  <a:schemeClr val="accent1"/>
                </a:effectRef>
                <a:fontRef idx="minor">
                  <a:schemeClr val="lt1"/>
                </a:fontRef>
              </p:style>
            </p:pic>
            <p:grpSp>
              <p:nvGrpSpPr>
                <p:cNvPr id="60" name="Group 59"/>
                <p:cNvGrpSpPr/>
                <p:nvPr/>
              </p:nvGrpSpPr>
              <p:grpSpPr>
                <a:xfrm>
                  <a:off x="11370695" y="1337854"/>
                  <a:ext cx="438618" cy="108000"/>
                  <a:chOff x="6819603" y="-345600"/>
                  <a:chExt cx="438618" cy="108000"/>
                </a:xfrm>
                <a:grpFill/>
              </p:grpSpPr>
              <p:sp>
                <p:nvSpPr>
                  <p:cNvPr id="57" name="Oval 56"/>
                  <p:cNvSpPr/>
                  <p:nvPr/>
                </p:nvSpPr>
                <p:spPr>
                  <a:xfrm>
                    <a:off x="6819603" y="-345600"/>
                    <a:ext cx="108000" cy="1080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58" name="Oval 57"/>
                  <p:cNvSpPr/>
                  <p:nvPr/>
                </p:nvSpPr>
                <p:spPr>
                  <a:xfrm>
                    <a:off x="6984912" y="-345600"/>
                    <a:ext cx="108000" cy="1080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59" name="Oval 58"/>
                  <p:cNvSpPr/>
                  <p:nvPr/>
                </p:nvSpPr>
                <p:spPr>
                  <a:xfrm>
                    <a:off x="7150221" y="-345600"/>
                    <a:ext cx="108000" cy="1080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grpSp>
          </p:grpSp>
        </p:grpSp>
        <p:sp>
          <p:nvSpPr>
            <p:cNvPr id="61" name="Rectangle 60"/>
            <p:cNvSpPr/>
            <p:nvPr/>
          </p:nvSpPr>
          <p:spPr>
            <a:xfrm>
              <a:off x="1062754" y="886121"/>
              <a:ext cx="10066492" cy="29620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r>
                <a:rPr lang="en-US" sz="1801" kern="0" dirty="0">
                  <a:gradFill>
                    <a:gsLst>
                      <a:gs pos="0">
                        <a:srgbClr val="FFFFFF"/>
                      </a:gs>
                      <a:gs pos="100000">
                        <a:srgbClr val="FFFFFF"/>
                      </a:gs>
                    </a:gsLst>
                    <a:lin ang="5400000" scaled="0"/>
                  </a:gradFill>
                </a:rPr>
                <a:t>Office UX Add-ins and compatible applications</a:t>
              </a:r>
            </a:p>
          </p:txBody>
        </p:sp>
        <p:cxnSp>
          <p:nvCxnSpPr>
            <p:cNvPr id="65" name="Straight Connector 64" hidden="1"/>
            <p:cNvCxnSpPr/>
            <p:nvPr/>
          </p:nvCxnSpPr>
          <p:spPr>
            <a:xfrm>
              <a:off x="1062754" y="1923595"/>
              <a:ext cx="10066492" cy="0"/>
            </a:xfrm>
            <a:prstGeom prst="line">
              <a:avLst/>
            </a:prstGeom>
            <a:ln/>
          </p:spPr>
          <p:style>
            <a:lnRef idx="2">
              <a:schemeClr val="accent1">
                <a:shade val="50000"/>
              </a:schemeClr>
            </a:lnRef>
            <a:fillRef idx="1">
              <a:schemeClr val="accent1"/>
            </a:fillRef>
            <a:effectRef idx="0">
              <a:schemeClr val="accent1"/>
            </a:effectRef>
            <a:fontRef idx="minor">
              <a:schemeClr val="lt1"/>
            </a:fontRef>
          </p:style>
        </p:cxnSp>
        <p:grpSp>
          <p:nvGrpSpPr>
            <p:cNvPr id="291" name="Group 290"/>
            <p:cNvGrpSpPr/>
            <p:nvPr/>
          </p:nvGrpSpPr>
          <p:grpSpPr>
            <a:xfrm>
              <a:off x="2645526" y="1814868"/>
              <a:ext cx="6900949" cy="315372"/>
              <a:chOff x="1561807" y="1663113"/>
              <a:chExt cx="8358062" cy="381962"/>
            </a:xfrm>
            <a:grpFill/>
          </p:grpSpPr>
          <p:sp>
            <p:nvSpPr>
              <p:cNvPr id="289" name="Down Arrow 288"/>
              <p:cNvSpPr/>
              <p:nvPr/>
            </p:nvSpPr>
            <p:spPr>
              <a:xfrm>
                <a:off x="1561807" y="1663114"/>
                <a:ext cx="412095" cy="381960"/>
              </a:xfrm>
              <a:prstGeom prst="down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dirty="0">
                  <a:solidFill>
                    <a:sysClr val="windowText" lastClr="000000"/>
                  </a:solidFill>
                  <a:latin typeface="Segoe UI Light"/>
                </a:endParaRPr>
              </a:p>
            </p:txBody>
          </p:sp>
          <p:sp>
            <p:nvSpPr>
              <p:cNvPr id="290" name="Down Arrow 289"/>
              <p:cNvSpPr/>
              <p:nvPr/>
            </p:nvSpPr>
            <p:spPr>
              <a:xfrm>
                <a:off x="9507774" y="1663113"/>
                <a:ext cx="412095" cy="381962"/>
              </a:xfrm>
              <a:prstGeom prst="down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dirty="0">
                  <a:solidFill>
                    <a:sysClr val="windowText" lastClr="000000"/>
                  </a:solidFill>
                  <a:latin typeface="Segoe UI Light"/>
                </a:endParaRPr>
              </a:p>
            </p:txBody>
          </p:sp>
        </p:grpSp>
      </p:grpSp>
      <p:grpSp>
        <p:nvGrpSpPr>
          <p:cNvPr id="304" name="TEMP" hidden="1"/>
          <p:cNvGrpSpPr/>
          <p:nvPr/>
        </p:nvGrpSpPr>
        <p:grpSpPr>
          <a:xfrm>
            <a:off x="1085521" y="5202111"/>
            <a:ext cx="10265433" cy="1564943"/>
            <a:chOff x="1062754" y="4137860"/>
            <a:chExt cx="10066492" cy="1534615"/>
          </a:xfrm>
        </p:grpSpPr>
        <p:sp>
          <p:nvSpPr>
            <p:cNvPr id="305" name="Rectangle 304"/>
            <p:cNvSpPr/>
            <p:nvPr/>
          </p:nvSpPr>
          <p:spPr>
            <a:xfrm>
              <a:off x="1062754" y="4429488"/>
              <a:ext cx="10066492" cy="1242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306" name="Rectangle 305"/>
            <p:cNvSpPr/>
            <p:nvPr/>
          </p:nvSpPr>
          <p:spPr>
            <a:xfrm>
              <a:off x="1062754" y="4137860"/>
              <a:ext cx="10066492" cy="2962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r>
                <a:rPr lang="en-US" sz="1836" kern="0" dirty="0">
                  <a:solidFill>
                    <a:sysClr val="windowText" lastClr="000000"/>
                  </a:solidFill>
                  <a:latin typeface="Segoe UI Light"/>
                </a:rPr>
                <a:t>Directory Graph APIs</a:t>
              </a:r>
            </a:p>
          </p:txBody>
        </p:sp>
        <p:grpSp>
          <p:nvGrpSpPr>
            <p:cNvPr id="307" name="Group 306"/>
            <p:cNvGrpSpPr/>
            <p:nvPr/>
          </p:nvGrpSpPr>
          <p:grpSpPr>
            <a:xfrm>
              <a:off x="2136259" y="4735769"/>
              <a:ext cx="2300416" cy="517126"/>
              <a:chOff x="1774867" y="4972441"/>
              <a:chExt cx="2786141" cy="626316"/>
            </a:xfrm>
          </p:grpSpPr>
          <p:pic>
            <p:nvPicPr>
              <p:cNvPr id="334" name="Picture 333"/>
              <p:cNvPicPr>
                <a:picLocks noChangeAspect="1"/>
              </p:cNvPicPr>
              <p:nvPr/>
            </p:nvPicPr>
            <p:blipFill rotWithShape="1">
              <a:blip r:embed="rId3" cstate="print">
                <a:extLst>
                  <a:ext uri="{28A0092B-C50C-407E-A947-70E740481C1C}">
                    <a14:useLocalDpi xmlns:a14="http://schemas.microsoft.com/office/drawing/2010/main" val="0"/>
                  </a:ext>
                </a:extLst>
              </a:blip>
              <a:srcRect r="71077"/>
              <a:stretch/>
            </p:blipFill>
            <p:spPr>
              <a:xfrm>
                <a:off x="1774867" y="4972441"/>
                <a:ext cx="523271" cy="626316"/>
              </a:xfrm>
              <a:prstGeom prst="rect">
                <a:avLst/>
              </a:prstGeom>
            </p:spPr>
          </p:pic>
          <p:sp>
            <p:nvSpPr>
              <p:cNvPr id="335" name="TextBox 334"/>
              <p:cNvSpPr txBox="1"/>
              <p:nvPr/>
            </p:nvSpPr>
            <p:spPr>
              <a:xfrm>
                <a:off x="2166212" y="5082468"/>
                <a:ext cx="2394796" cy="401940"/>
              </a:xfrm>
              <a:prstGeom prst="rect">
                <a:avLst/>
              </a:prstGeom>
              <a:noFill/>
            </p:spPr>
            <p:txBody>
              <a:bodyPr wrap="square" rtlCol="0">
                <a:spAutoFit/>
              </a:bodyPr>
              <a:lstStyle/>
              <a:p>
                <a:pPr defTabSz="932441">
                  <a:defRPr/>
                </a:pPr>
                <a:r>
                  <a:rPr lang="en-US" sz="1599" kern="0" dirty="0">
                    <a:gradFill>
                      <a:gsLst>
                        <a:gs pos="0">
                          <a:srgbClr val="FFFFFF"/>
                        </a:gs>
                        <a:gs pos="100000">
                          <a:srgbClr val="FFFFFF"/>
                        </a:gs>
                      </a:gsLst>
                      <a:lin ang="5400000" scaled="0"/>
                    </a:gradFill>
                  </a:rPr>
                  <a:t>Office 365 Groups</a:t>
                </a:r>
              </a:p>
            </p:txBody>
          </p:sp>
        </p:grpSp>
        <p:grpSp>
          <p:nvGrpSpPr>
            <p:cNvPr id="308" name="Group 307"/>
            <p:cNvGrpSpPr/>
            <p:nvPr/>
          </p:nvGrpSpPr>
          <p:grpSpPr>
            <a:xfrm>
              <a:off x="1349419" y="4589933"/>
              <a:ext cx="757060" cy="757060"/>
              <a:chOff x="533310" y="5024124"/>
              <a:chExt cx="916911" cy="916911"/>
            </a:xfrm>
          </p:grpSpPr>
          <p:sp>
            <p:nvSpPr>
              <p:cNvPr id="332" name="Oval 331"/>
              <p:cNvSpPr/>
              <p:nvPr/>
            </p:nvSpPr>
            <p:spPr>
              <a:xfrm>
                <a:off x="533310" y="5024124"/>
                <a:ext cx="916911" cy="916911"/>
              </a:xfrm>
              <a:prstGeom prst="ellipse">
                <a:avLst/>
              </a:prstGeom>
              <a:solidFill>
                <a:schemeClr val="bg1"/>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pic>
            <p:nvPicPr>
              <p:cNvPr id="333" name="Picture 332"/>
              <p:cNvPicPr>
                <a:picLocks noChangeAspect="1"/>
              </p:cNvPicPr>
              <p:nvPr/>
            </p:nvPicPr>
            <p:blipFill>
              <a:blip r:embed="rId4"/>
              <a:stretch>
                <a:fillRect/>
              </a:stretch>
            </p:blipFill>
            <p:spPr>
              <a:xfrm>
                <a:off x="689608" y="5238766"/>
                <a:ext cx="593058" cy="487625"/>
              </a:xfrm>
              <a:prstGeom prst="rect">
                <a:avLst/>
              </a:prstGeom>
            </p:spPr>
          </p:pic>
        </p:grpSp>
        <p:grpSp>
          <p:nvGrpSpPr>
            <p:cNvPr id="309" name="Group 308"/>
            <p:cNvGrpSpPr/>
            <p:nvPr/>
          </p:nvGrpSpPr>
          <p:grpSpPr>
            <a:xfrm>
              <a:off x="10093988" y="4589933"/>
              <a:ext cx="757060" cy="757060"/>
              <a:chOff x="10784402" y="5024124"/>
              <a:chExt cx="916911" cy="916911"/>
            </a:xfrm>
          </p:grpSpPr>
          <p:sp>
            <p:nvSpPr>
              <p:cNvPr id="322" name="Oval 321"/>
              <p:cNvSpPr/>
              <p:nvPr/>
            </p:nvSpPr>
            <p:spPr>
              <a:xfrm>
                <a:off x="10784402" y="5024124"/>
                <a:ext cx="916911" cy="916911"/>
              </a:xfrm>
              <a:prstGeom prst="ellipse">
                <a:avLst/>
              </a:prstGeom>
              <a:solidFill>
                <a:schemeClr val="bg1"/>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grpSp>
            <p:nvGrpSpPr>
              <p:cNvPr id="323" name="Group 12"/>
              <p:cNvGrpSpPr>
                <a:grpSpLocks noChangeAspect="1"/>
              </p:cNvGrpSpPr>
              <p:nvPr/>
            </p:nvGrpSpPr>
            <p:grpSpPr bwMode="auto">
              <a:xfrm>
                <a:off x="10861412" y="5075401"/>
                <a:ext cx="814960" cy="809927"/>
                <a:chOff x="655" y="1614"/>
                <a:chExt cx="324" cy="322"/>
              </a:xfrm>
            </p:grpSpPr>
            <p:sp>
              <p:nvSpPr>
                <p:cNvPr id="324" name="Freeform 13"/>
                <p:cNvSpPr>
                  <a:spLocks/>
                </p:cNvSpPr>
                <p:nvPr/>
              </p:nvSpPr>
              <p:spPr bwMode="auto">
                <a:xfrm>
                  <a:off x="668" y="1628"/>
                  <a:ext cx="297" cy="297"/>
                </a:xfrm>
                <a:custGeom>
                  <a:avLst/>
                  <a:gdLst>
                    <a:gd name="T0" fmla="*/ 0 w 297"/>
                    <a:gd name="T1" fmla="*/ 175 h 297"/>
                    <a:gd name="T2" fmla="*/ 147 w 297"/>
                    <a:gd name="T3" fmla="*/ 0 h 297"/>
                    <a:gd name="T4" fmla="*/ 297 w 297"/>
                    <a:gd name="T5" fmla="*/ 175 h 297"/>
                    <a:gd name="T6" fmla="*/ 147 w 297"/>
                    <a:gd name="T7" fmla="*/ 297 h 297"/>
                    <a:gd name="T8" fmla="*/ 0 w 297"/>
                    <a:gd name="T9" fmla="*/ 175 h 297"/>
                  </a:gdLst>
                  <a:ahLst/>
                  <a:cxnLst>
                    <a:cxn ang="0">
                      <a:pos x="T0" y="T1"/>
                    </a:cxn>
                    <a:cxn ang="0">
                      <a:pos x="T2" y="T3"/>
                    </a:cxn>
                    <a:cxn ang="0">
                      <a:pos x="T4" y="T5"/>
                    </a:cxn>
                    <a:cxn ang="0">
                      <a:pos x="T6" y="T7"/>
                    </a:cxn>
                    <a:cxn ang="0">
                      <a:pos x="T8" y="T9"/>
                    </a:cxn>
                  </a:cxnLst>
                  <a:rect l="0" t="0" r="r" b="b"/>
                  <a:pathLst>
                    <a:path w="297" h="297">
                      <a:moveTo>
                        <a:pt x="0" y="175"/>
                      </a:moveTo>
                      <a:lnTo>
                        <a:pt x="147" y="0"/>
                      </a:lnTo>
                      <a:lnTo>
                        <a:pt x="297" y="175"/>
                      </a:lnTo>
                      <a:lnTo>
                        <a:pt x="147" y="297"/>
                      </a:lnTo>
                      <a:lnTo>
                        <a:pt x="0" y="1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325" name="Freeform 14"/>
                <p:cNvSpPr>
                  <a:spLocks noEditPoints="1"/>
                </p:cNvSpPr>
                <p:nvPr/>
              </p:nvSpPr>
              <p:spPr bwMode="auto">
                <a:xfrm>
                  <a:off x="655" y="1614"/>
                  <a:ext cx="324" cy="322"/>
                </a:xfrm>
                <a:custGeom>
                  <a:avLst/>
                  <a:gdLst>
                    <a:gd name="T0" fmla="*/ 212 w 428"/>
                    <a:gd name="T1" fmla="*/ 37 h 425"/>
                    <a:gd name="T2" fmla="*/ 393 w 428"/>
                    <a:gd name="T3" fmla="*/ 247 h 425"/>
                    <a:gd name="T4" fmla="*/ 212 w 428"/>
                    <a:gd name="T5" fmla="*/ 394 h 425"/>
                    <a:gd name="T6" fmla="*/ 34 w 428"/>
                    <a:gd name="T7" fmla="*/ 247 h 425"/>
                    <a:gd name="T8" fmla="*/ 212 w 428"/>
                    <a:gd name="T9" fmla="*/ 37 h 425"/>
                    <a:gd name="T10" fmla="*/ 212 w 428"/>
                    <a:gd name="T11" fmla="*/ 0 h 425"/>
                    <a:gd name="T12" fmla="*/ 194 w 428"/>
                    <a:gd name="T13" fmla="*/ 22 h 425"/>
                    <a:gd name="T14" fmla="*/ 16 w 428"/>
                    <a:gd name="T15" fmla="*/ 232 h 425"/>
                    <a:gd name="T16" fmla="*/ 0 w 428"/>
                    <a:gd name="T17" fmla="*/ 250 h 425"/>
                    <a:gd name="T18" fmla="*/ 19 w 428"/>
                    <a:gd name="T19" fmla="*/ 266 h 425"/>
                    <a:gd name="T20" fmla="*/ 197 w 428"/>
                    <a:gd name="T21" fmla="*/ 413 h 425"/>
                    <a:gd name="T22" fmla="*/ 212 w 428"/>
                    <a:gd name="T23" fmla="*/ 425 h 425"/>
                    <a:gd name="T24" fmla="*/ 227 w 428"/>
                    <a:gd name="T25" fmla="*/ 413 h 425"/>
                    <a:gd name="T26" fmla="*/ 408 w 428"/>
                    <a:gd name="T27" fmla="*/ 266 h 425"/>
                    <a:gd name="T28" fmla="*/ 428 w 428"/>
                    <a:gd name="T29" fmla="*/ 251 h 425"/>
                    <a:gd name="T30" fmla="*/ 411 w 428"/>
                    <a:gd name="T31" fmla="*/ 232 h 425"/>
                    <a:gd name="T32" fmla="*/ 230 w 428"/>
                    <a:gd name="T33" fmla="*/ 22 h 425"/>
                    <a:gd name="T34" fmla="*/ 212 w 428"/>
                    <a:gd name="T35"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8" h="425">
                      <a:moveTo>
                        <a:pt x="212" y="37"/>
                      </a:moveTo>
                      <a:cubicBezTo>
                        <a:pt x="393" y="247"/>
                        <a:pt x="393" y="247"/>
                        <a:pt x="393" y="247"/>
                      </a:cubicBezTo>
                      <a:cubicBezTo>
                        <a:pt x="393" y="247"/>
                        <a:pt x="393" y="247"/>
                        <a:pt x="212" y="394"/>
                      </a:cubicBezTo>
                      <a:cubicBezTo>
                        <a:pt x="212" y="394"/>
                        <a:pt x="212" y="394"/>
                        <a:pt x="34" y="247"/>
                      </a:cubicBezTo>
                      <a:cubicBezTo>
                        <a:pt x="34" y="247"/>
                        <a:pt x="34" y="247"/>
                        <a:pt x="212" y="37"/>
                      </a:cubicBezTo>
                      <a:moveTo>
                        <a:pt x="212" y="0"/>
                      </a:moveTo>
                      <a:cubicBezTo>
                        <a:pt x="194" y="22"/>
                        <a:pt x="194" y="22"/>
                        <a:pt x="194" y="22"/>
                      </a:cubicBezTo>
                      <a:cubicBezTo>
                        <a:pt x="16" y="232"/>
                        <a:pt x="16" y="232"/>
                        <a:pt x="16" y="232"/>
                      </a:cubicBezTo>
                      <a:cubicBezTo>
                        <a:pt x="0" y="250"/>
                        <a:pt x="0" y="250"/>
                        <a:pt x="0" y="250"/>
                      </a:cubicBezTo>
                      <a:cubicBezTo>
                        <a:pt x="19" y="266"/>
                        <a:pt x="19" y="266"/>
                        <a:pt x="19" y="266"/>
                      </a:cubicBezTo>
                      <a:cubicBezTo>
                        <a:pt x="197" y="413"/>
                        <a:pt x="197" y="413"/>
                        <a:pt x="197" y="413"/>
                      </a:cubicBezTo>
                      <a:cubicBezTo>
                        <a:pt x="212" y="425"/>
                        <a:pt x="212" y="425"/>
                        <a:pt x="212" y="425"/>
                      </a:cubicBezTo>
                      <a:cubicBezTo>
                        <a:pt x="227" y="413"/>
                        <a:pt x="227" y="413"/>
                        <a:pt x="227" y="413"/>
                      </a:cubicBezTo>
                      <a:cubicBezTo>
                        <a:pt x="408" y="266"/>
                        <a:pt x="408" y="266"/>
                        <a:pt x="408" y="266"/>
                      </a:cubicBezTo>
                      <a:cubicBezTo>
                        <a:pt x="428" y="251"/>
                        <a:pt x="428" y="251"/>
                        <a:pt x="428" y="251"/>
                      </a:cubicBezTo>
                      <a:cubicBezTo>
                        <a:pt x="411" y="232"/>
                        <a:pt x="411" y="232"/>
                        <a:pt x="411" y="232"/>
                      </a:cubicBezTo>
                      <a:cubicBezTo>
                        <a:pt x="230" y="22"/>
                        <a:pt x="230" y="22"/>
                        <a:pt x="230" y="22"/>
                      </a:cubicBezTo>
                      <a:cubicBezTo>
                        <a:pt x="212" y="0"/>
                        <a:pt x="212" y="0"/>
                        <a:pt x="2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326" name="Freeform 15"/>
                <p:cNvSpPr>
                  <a:spLocks/>
                </p:cNvSpPr>
                <p:nvPr/>
              </p:nvSpPr>
              <p:spPr bwMode="auto">
                <a:xfrm>
                  <a:off x="763" y="1745"/>
                  <a:ext cx="46" cy="83"/>
                </a:xfrm>
                <a:custGeom>
                  <a:avLst/>
                  <a:gdLst>
                    <a:gd name="T0" fmla="*/ 62 w 62"/>
                    <a:gd name="T1" fmla="*/ 110 h 110"/>
                    <a:gd name="T2" fmla="*/ 1 w 62"/>
                    <a:gd name="T3" fmla="*/ 76 h 110"/>
                    <a:gd name="T4" fmla="*/ 2 w 62"/>
                    <a:gd name="T5" fmla="*/ 69 h 110"/>
                    <a:gd name="T6" fmla="*/ 0 w 62"/>
                    <a:gd name="T7" fmla="*/ 57 h 110"/>
                    <a:gd name="T8" fmla="*/ 60 w 62"/>
                    <a:gd name="T9" fmla="*/ 0 h 110"/>
                    <a:gd name="T10" fmla="*/ 62 w 62"/>
                    <a:gd name="T11" fmla="*/ 0 h 110"/>
                    <a:gd name="T12" fmla="*/ 62 w 62"/>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62" h="110">
                      <a:moveTo>
                        <a:pt x="62" y="110"/>
                      </a:moveTo>
                      <a:cubicBezTo>
                        <a:pt x="62" y="110"/>
                        <a:pt x="62" y="110"/>
                        <a:pt x="1" y="76"/>
                      </a:cubicBezTo>
                      <a:cubicBezTo>
                        <a:pt x="2" y="74"/>
                        <a:pt x="2" y="71"/>
                        <a:pt x="2" y="69"/>
                      </a:cubicBezTo>
                      <a:cubicBezTo>
                        <a:pt x="2" y="65"/>
                        <a:pt x="1" y="61"/>
                        <a:pt x="0" y="57"/>
                      </a:cubicBezTo>
                      <a:cubicBezTo>
                        <a:pt x="60" y="0"/>
                        <a:pt x="60" y="0"/>
                        <a:pt x="60" y="0"/>
                      </a:cubicBezTo>
                      <a:cubicBezTo>
                        <a:pt x="61" y="0"/>
                        <a:pt x="61" y="0"/>
                        <a:pt x="62" y="0"/>
                      </a:cubicBezTo>
                      <a:cubicBezTo>
                        <a:pt x="62" y="0"/>
                        <a:pt x="62" y="0"/>
                        <a:pt x="62" y="110"/>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327" name="Freeform 16"/>
                <p:cNvSpPr>
                  <a:spLocks/>
                </p:cNvSpPr>
                <p:nvPr/>
              </p:nvSpPr>
              <p:spPr bwMode="auto">
                <a:xfrm>
                  <a:off x="681" y="1642"/>
                  <a:ext cx="134" cy="271"/>
                </a:xfrm>
                <a:custGeom>
                  <a:avLst/>
                  <a:gdLst>
                    <a:gd name="T0" fmla="*/ 178 w 178"/>
                    <a:gd name="T1" fmla="*/ 0 h 357"/>
                    <a:gd name="T2" fmla="*/ 178 w 178"/>
                    <a:gd name="T3" fmla="*/ 76 h 357"/>
                    <a:gd name="T4" fmla="*/ 149 w 178"/>
                    <a:gd name="T5" fmla="*/ 107 h 357"/>
                    <a:gd name="T6" fmla="*/ 154 w 178"/>
                    <a:gd name="T7" fmla="*/ 125 h 357"/>
                    <a:gd name="T8" fmla="*/ 96 w 178"/>
                    <a:gd name="T9" fmla="*/ 180 h 357"/>
                    <a:gd name="T10" fmla="*/ 82 w 178"/>
                    <a:gd name="T11" fmla="*/ 176 h 357"/>
                    <a:gd name="T12" fmla="*/ 53 w 178"/>
                    <a:gd name="T13" fmla="*/ 205 h 357"/>
                    <a:gd name="T14" fmla="*/ 82 w 178"/>
                    <a:gd name="T15" fmla="*/ 234 h 357"/>
                    <a:gd name="T16" fmla="*/ 102 w 178"/>
                    <a:gd name="T17" fmla="*/ 225 h 357"/>
                    <a:gd name="T18" fmla="*/ 158 w 178"/>
                    <a:gd name="T19" fmla="*/ 257 h 357"/>
                    <a:gd name="T20" fmla="*/ 152 w 178"/>
                    <a:gd name="T21" fmla="*/ 274 h 357"/>
                    <a:gd name="T22" fmla="*/ 178 w 178"/>
                    <a:gd name="T23" fmla="*/ 303 h 357"/>
                    <a:gd name="T24" fmla="*/ 178 w 178"/>
                    <a:gd name="T25" fmla="*/ 357 h 357"/>
                    <a:gd name="T26" fmla="*/ 0 w 178"/>
                    <a:gd name="T27" fmla="*/ 210 h 357"/>
                    <a:gd name="T28" fmla="*/ 178 w 178"/>
                    <a:gd name="T29"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357">
                      <a:moveTo>
                        <a:pt x="178" y="0"/>
                      </a:moveTo>
                      <a:cubicBezTo>
                        <a:pt x="178" y="76"/>
                        <a:pt x="178" y="76"/>
                        <a:pt x="178" y="76"/>
                      </a:cubicBezTo>
                      <a:cubicBezTo>
                        <a:pt x="162" y="77"/>
                        <a:pt x="149" y="90"/>
                        <a:pt x="149" y="107"/>
                      </a:cubicBezTo>
                      <a:cubicBezTo>
                        <a:pt x="149" y="114"/>
                        <a:pt x="151" y="120"/>
                        <a:pt x="154" y="125"/>
                      </a:cubicBezTo>
                      <a:cubicBezTo>
                        <a:pt x="154" y="125"/>
                        <a:pt x="154" y="125"/>
                        <a:pt x="96" y="180"/>
                      </a:cubicBezTo>
                      <a:cubicBezTo>
                        <a:pt x="92" y="177"/>
                        <a:pt x="87" y="176"/>
                        <a:pt x="82" y="176"/>
                      </a:cubicBezTo>
                      <a:cubicBezTo>
                        <a:pt x="66" y="176"/>
                        <a:pt x="53" y="188"/>
                        <a:pt x="53" y="205"/>
                      </a:cubicBezTo>
                      <a:cubicBezTo>
                        <a:pt x="53" y="221"/>
                        <a:pt x="66" y="234"/>
                        <a:pt x="82" y="234"/>
                      </a:cubicBezTo>
                      <a:cubicBezTo>
                        <a:pt x="89" y="234"/>
                        <a:pt x="96" y="230"/>
                        <a:pt x="102" y="225"/>
                      </a:cubicBezTo>
                      <a:cubicBezTo>
                        <a:pt x="102" y="225"/>
                        <a:pt x="102" y="225"/>
                        <a:pt x="158" y="257"/>
                      </a:cubicBezTo>
                      <a:cubicBezTo>
                        <a:pt x="154" y="261"/>
                        <a:pt x="152" y="267"/>
                        <a:pt x="152" y="274"/>
                      </a:cubicBezTo>
                      <a:cubicBezTo>
                        <a:pt x="152" y="289"/>
                        <a:pt x="163" y="302"/>
                        <a:pt x="178" y="303"/>
                      </a:cubicBezTo>
                      <a:cubicBezTo>
                        <a:pt x="178" y="357"/>
                        <a:pt x="178" y="357"/>
                        <a:pt x="178" y="357"/>
                      </a:cubicBezTo>
                      <a:cubicBezTo>
                        <a:pt x="178" y="357"/>
                        <a:pt x="178" y="357"/>
                        <a:pt x="0" y="210"/>
                      </a:cubicBezTo>
                      <a:cubicBezTo>
                        <a:pt x="0" y="210"/>
                        <a:pt x="0" y="210"/>
                        <a:pt x="178" y="0"/>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328" name="Freeform 17"/>
                <p:cNvSpPr>
                  <a:spLocks/>
                </p:cNvSpPr>
                <p:nvPr/>
              </p:nvSpPr>
              <p:spPr bwMode="auto">
                <a:xfrm>
                  <a:off x="821" y="1744"/>
                  <a:ext cx="47" cy="84"/>
                </a:xfrm>
                <a:custGeom>
                  <a:avLst/>
                  <a:gdLst>
                    <a:gd name="T0" fmla="*/ 0 w 62"/>
                    <a:gd name="T1" fmla="*/ 112 h 112"/>
                    <a:gd name="T2" fmla="*/ 0 w 62"/>
                    <a:gd name="T3" fmla="*/ 4 h 112"/>
                    <a:gd name="T4" fmla="*/ 10 w 62"/>
                    <a:gd name="T5" fmla="*/ 0 h 112"/>
                    <a:gd name="T6" fmla="*/ 62 w 62"/>
                    <a:gd name="T7" fmla="*/ 64 h 112"/>
                    <a:gd name="T8" fmla="*/ 61 w 62"/>
                    <a:gd name="T9" fmla="*/ 71 h 112"/>
                    <a:gd name="T10" fmla="*/ 61 w 62"/>
                    <a:gd name="T11" fmla="*/ 73 h 112"/>
                    <a:gd name="T12" fmla="*/ 1 w 62"/>
                    <a:gd name="T13" fmla="*/ 112 h 112"/>
                    <a:gd name="T14" fmla="*/ 0 w 62"/>
                    <a:gd name="T15" fmla="*/ 112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12">
                      <a:moveTo>
                        <a:pt x="0" y="112"/>
                      </a:moveTo>
                      <a:cubicBezTo>
                        <a:pt x="0" y="112"/>
                        <a:pt x="0" y="112"/>
                        <a:pt x="0" y="4"/>
                      </a:cubicBezTo>
                      <a:cubicBezTo>
                        <a:pt x="3" y="3"/>
                        <a:pt x="7" y="2"/>
                        <a:pt x="10" y="0"/>
                      </a:cubicBezTo>
                      <a:cubicBezTo>
                        <a:pt x="62" y="64"/>
                        <a:pt x="62" y="64"/>
                        <a:pt x="62" y="64"/>
                      </a:cubicBezTo>
                      <a:cubicBezTo>
                        <a:pt x="62" y="67"/>
                        <a:pt x="61" y="69"/>
                        <a:pt x="61" y="71"/>
                      </a:cubicBezTo>
                      <a:cubicBezTo>
                        <a:pt x="61" y="71"/>
                        <a:pt x="61" y="72"/>
                        <a:pt x="61" y="73"/>
                      </a:cubicBezTo>
                      <a:cubicBezTo>
                        <a:pt x="61" y="73"/>
                        <a:pt x="61" y="73"/>
                        <a:pt x="1" y="112"/>
                      </a:cubicBezTo>
                      <a:cubicBezTo>
                        <a:pt x="1" y="112"/>
                        <a:pt x="0" y="112"/>
                        <a:pt x="0" y="112"/>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329" name="Freeform 18"/>
                <p:cNvSpPr>
                  <a:spLocks noEditPoints="1"/>
                </p:cNvSpPr>
                <p:nvPr/>
              </p:nvSpPr>
              <p:spPr bwMode="auto">
                <a:xfrm>
                  <a:off x="721" y="1700"/>
                  <a:ext cx="94" cy="172"/>
                </a:xfrm>
                <a:custGeom>
                  <a:avLst/>
                  <a:gdLst>
                    <a:gd name="T0" fmla="*/ 115 w 125"/>
                    <a:gd name="T1" fmla="*/ 60 h 227"/>
                    <a:gd name="T2" fmla="*/ 55 w 125"/>
                    <a:gd name="T3" fmla="*/ 117 h 227"/>
                    <a:gd name="T4" fmla="*/ 57 w 125"/>
                    <a:gd name="T5" fmla="*/ 129 h 227"/>
                    <a:gd name="T6" fmla="*/ 56 w 125"/>
                    <a:gd name="T7" fmla="*/ 136 h 227"/>
                    <a:gd name="T8" fmla="*/ 117 w 125"/>
                    <a:gd name="T9" fmla="*/ 170 h 227"/>
                    <a:gd name="T10" fmla="*/ 117 w 125"/>
                    <a:gd name="T11" fmla="*/ 60 h 227"/>
                    <a:gd name="T12" fmla="*/ 115 w 125"/>
                    <a:gd name="T13" fmla="*/ 60 h 227"/>
                    <a:gd name="T14" fmla="*/ 49 w 125"/>
                    <a:gd name="T15" fmla="*/ 149 h 227"/>
                    <a:gd name="T16" fmla="*/ 29 w 125"/>
                    <a:gd name="T17" fmla="*/ 158 h 227"/>
                    <a:gd name="T18" fmla="*/ 0 w 125"/>
                    <a:gd name="T19" fmla="*/ 129 h 227"/>
                    <a:gd name="T20" fmla="*/ 29 w 125"/>
                    <a:gd name="T21" fmla="*/ 100 h 227"/>
                    <a:gd name="T22" fmla="*/ 43 w 125"/>
                    <a:gd name="T23" fmla="*/ 104 h 227"/>
                    <a:gd name="T24" fmla="*/ 101 w 125"/>
                    <a:gd name="T25" fmla="*/ 49 h 227"/>
                    <a:gd name="T26" fmla="*/ 96 w 125"/>
                    <a:gd name="T27" fmla="*/ 31 h 227"/>
                    <a:gd name="T28" fmla="*/ 125 w 125"/>
                    <a:gd name="T29" fmla="*/ 0 h 227"/>
                    <a:gd name="T30" fmla="*/ 125 w 125"/>
                    <a:gd name="T31" fmla="*/ 227 h 227"/>
                    <a:gd name="T32" fmla="*/ 99 w 125"/>
                    <a:gd name="T33" fmla="*/ 198 h 227"/>
                    <a:gd name="T34" fmla="*/ 105 w 125"/>
                    <a:gd name="T35" fmla="*/ 181 h 227"/>
                    <a:gd name="T36" fmla="*/ 49 w 125"/>
                    <a:gd name="T37" fmla="*/ 14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227">
                      <a:moveTo>
                        <a:pt x="115" y="60"/>
                      </a:moveTo>
                      <a:cubicBezTo>
                        <a:pt x="55" y="117"/>
                        <a:pt x="55" y="117"/>
                        <a:pt x="55" y="117"/>
                      </a:cubicBezTo>
                      <a:cubicBezTo>
                        <a:pt x="56" y="121"/>
                        <a:pt x="57" y="125"/>
                        <a:pt x="57" y="129"/>
                      </a:cubicBezTo>
                      <a:cubicBezTo>
                        <a:pt x="57" y="131"/>
                        <a:pt x="57" y="134"/>
                        <a:pt x="56" y="136"/>
                      </a:cubicBezTo>
                      <a:cubicBezTo>
                        <a:pt x="117" y="170"/>
                        <a:pt x="117" y="170"/>
                        <a:pt x="117" y="170"/>
                      </a:cubicBezTo>
                      <a:cubicBezTo>
                        <a:pt x="117" y="60"/>
                        <a:pt x="117" y="60"/>
                        <a:pt x="117" y="60"/>
                      </a:cubicBezTo>
                      <a:cubicBezTo>
                        <a:pt x="116" y="60"/>
                        <a:pt x="116" y="60"/>
                        <a:pt x="115" y="60"/>
                      </a:cubicBezTo>
                      <a:close/>
                      <a:moveTo>
                        <a:pt x="49" y="149"/>
                      </a:moveTo>
                      <a:cubicBezTo>
                        <a:pt x="43" y="154"/>
                        <a:pt x="36" y="158"/>
                        <a:pt x="29" y="158"/>
                      </a:cubicBezTo>
                      <a:cubicBezTo>
                        <a:pt x="13" y="158"/>
                        <a:pt x="0" y="145"/>
                        <a:pt x="0" y="129"/>
                      </a:cubicBezTo>
                      <a:cubicBezTo>
                        <a:pt x="0" y="112"/>
                        <a:pt x="13" y="100"/>
                        <a:pt x="29" y="100"/>
                      </a:cubicBezTo>
                      <a:cubicBezTo>
                        <a:pt x="34" y="100"/>
                        <a:pt x="39" y="101"/>
                        <a:pt x="43" y="104"/>
                      </a:cubicBezTo>
                      <a:cubicBezTo>
                        <a:pt x="101" y="49"/>
                        <a:pt x="101" y="49"/>
                        <a:pt x="101" y="49"/>
                      </a:cubicBezTo>
                      <a:cubicBezTo>
                        <a:pt x="98" y="44"/>
                        <a:pt x="96" y="38"/>
                        <a:pt x="96" y="31"/>
                      </a:cubicBezTo>
                      <a:cubicBezTo>
                        <a:pt x="96" y="14"/>
                        <a:pt x="109" y="1"/>
                        <a:pt x="125" y="0"/>
                      </a:cubicBezTo>
                      <a:cubicBezTo>
                        <a:pt x="125" y="227"/>
                        <a:pt x="125" y="227"/>
                        <a:pt x="125" y="227"/>
                      </a:cubicBezTo>
                      <a:cubicBezTo>
                        <a:pt x="110" y="226"/>
                        <a:pt x="99" y="213"/>
                        <a:pt x="99" y="198"/>
                      </a:cubicBezTo>
                      <a:cubicBezTo>
                        <a:pt x="99" y="191"/>
                        <a:pt x="101" y="185"/>
                        <a:pt x="105" y="181"/>
                      </a:cubicBezTo>
                      <a:cubicBezTo>
                        <a:pt x="49" y="149"/>
                        <a:pt x="49" y="149"/>
                        <a:pt x="49" y="1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330" name="Freeform 19"/>
                <p:cNvSpPr>
                  <a:spLocks/>
                </p:cNvSpPr>
                <p:nvPr/>
              </p:nvSpPr>
              <p:spPr bwMode="auto">
                <a:xfrm>
                  <a:off x="815" y="1642"/>
                  <a:ext cx="137" cy="271"/>
                </a:xfrm>
                <a:custGeom>
                  <a:avLst/>
                  <a:gdLst>
                    <a:gd name="T0" fmla="*/ 181 w 181"/>
                    <a:gd name="T1" fmla="*/ 210 h 357"/>
                    <a:gd name="T2" fmla="*/ 0 w 181"/>
                    <a:gd name="T3" fmla="*/ 357 h 357"/>
                    <a:gd name="T4" fmla="*/ 0 w 181"/>
                    <a:gd name="T5" fmla="*/ 303 h 357"/>
                    <a:gd name="T6" fmla="*/ 2 w 181"/>
                    <a:gd name="T7" fmla="*/ 303 h 357"/>
                    <a:gd name="T8" fmla="*/ 31 w 181"/>
                    <a:gd name="T9" fmla="*/ 274 h 357"/>
                    <a:gd name="T10" fmla="*/ 26 w 181"/>
                    <a:gd name="T11" fmla="*/ 257 h 357"/>
                    <a:gd name="T12" fmla="*/ 76 w 181"/>
                    <a:gd name="T13" fmla="*/ 224 h 357"/>
                    <a:gd name="T14" fmla="*/ 97 w 181"/>
                    <a:gd name="T15" fmla="*/ 234 h 357"/>
                    <a:gd name="T16" fmla="*/ 126 w 181"/>
                    <a:gd name="T17" fmla="*/ 205 h 357"/>
                    <a:gd name="T18" fmla="*/ 97 w 181"/>
                    <a:gd name="T19" fmla="*/ 176 h 357"/>
                    <a:gd name="T20" fmla="*/ 79 w 181"/>
                    <a:gd name="T21" fmla="*/ 183 h 357"/>
                    <a:gd name="T22" fmla="*/ 30 w 181"/>
                    <a:gd name="T23" fmla="*/ 122 h 357"/>
                    <a:gd name="T24" fmla="*/ 34 w 181"/>
                    <a:gd name="T25" fmla="*/ 107 h 357"/>
                    <a:gd name="T26" fmla="*/ 2 w 181"/>
                    <a:gd name="T27" fmla="*/ 76 h 357"/>
                    <a:gd name="T28" fmla="*/ 0 w 181"/>
                    <a:gd name="T29" fmla="*/ 76 h 357"/>
                    <a:gd name="T30" fmla="*/ 0 w 181"/>
                    <a:gd name="T31" fmla="*/ 0 h 357"/>
                    <a:gd name="T32" fmla="*/ 181 w 181"/>
                    <a:gd name="T33" fmla="*/ 21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 h="357">
                      <a:moveTo>
                        <a:pt x="181" y="210"/>
                      </a:moveTo>
                      <a:cubicBezTo>
                        <a:pt x="181" y="210"/>
                        <a:pt x="181" y="210"/>
                        <a:pt x="0" y="357"/>
                      </a:cubicBezTo>
                      <a:cubicBezTo>
                        <a:pt x="0" y="303"/>
                        <a:pt x="0" y="303"/>
                        <a:pt x="0" y="303"/>
                      </a:cubicBezTo>
                      <a:cubicBezTo>
                        <a:pt x="1" y="303"/>
                        <a:pt x="1" y="303"/>
                        <a:pt x="2" y="303"/>
                      </a:cubicBezTo>
                      <a:cubicBezTo>
                        <a:pt x="18" y="303"/>
                        <a:pt x="31" y="290"/>
                        <a:pt x="31" y="274"/>
                      </a:cubicBezTo>
                      <a:cubicBezTo>
                        <a:pt x="31" y="268"/>
                        <a:pt x="29" y="262"/>
                        <a:pt x="26" y="257"/>
                      </a:cubicBezTo>
                      <a:cubicBezTo>
                        <a:pt x="26" y="257"/>
                        <a:pt x="26" y="257"/>
                        <a:pt x="76" y="224"/>
                      </a:cubicBezTo>
                      <a:cubicBezTo>
                        <a:pt x="81" y="230"/>
                        <a:pt x="89" y="234"/>
                        <a:pt x="97" y="234"/>
                      </a:cubicBezTo>
                      <a:cubicBezTo>
                        <a:pt x="113" y="234"/>
                        <a:pt x="126" y="221"/>
                        <a:pt x="126" y="205"/>
                      </a:cubicBezTo>
                      <a:cubicBezTo>
                        <a:pt x="126" y="188"/>
                        <a:pt x="113" y="176"/>
                        <a:pt x="97" y="176"/>
                      </a:cubicBezTo>
                      <a:cubicBezTo>
                        <a:pt x="90" y="176"/>
                        <a:pt x="84" y="178"/>
                        <a:pt x="79" y="183"/>
                      </a:cubicBezTo>
                      <a:cubicBezTo>
                        <a:pt x="79" y="183"/>
                        <a:pt x="79" y="183"/>
                        <a:pt x="30" y="122"/>
                      </a:cubicBezTo>
                      <a:cubicBezTo>
                        <a:pt x="32" y="117"/>
                        <a:pt x="34" y="112"/>
                        <a:pt x="34" y="107"/>
                      </a:cubicBezTo>
                      <a:cubicBezTo>
                        <a:pt x="34" y="90"/>
                        <a:pt x="19" y="76"/>
                        <a:pt x="2" y="76"/>
                      </a:cubicBezTo>
                      <a:cubicBezTo>
                        <a:pt x="1" y="76"/>
                        <a:pt x="1" y="76"/>
                        <a:pt x="0" y="76"/>
                      </a:cubicBezTo>
                      <a:cubicBezTo>
                        <a:pt x="0" y="0"/>
                        <a:pt x="0" y="0"/>
                        <a:pt x="0" y="0"/>
                      </a:cubicBezTo>
                      <a:lnTo>
                        <a:pt x="181" y="21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sp>
              <p:nvSpPr>
                <p:cNvPr id="331" name="Freeform 20"/>
                <p:cNvSpPr>
                  <a:spLocks noEditPoints="1"/>
                </p:cNvSpPr>
                <p:nvPr/>
              </p:nvSpPr>
              <p:spPr bwMode="auto">
                <a:xfrm>
                  <a:off x="815" y="1700"/>
                  <a:ext cx="96" cy="172"/>
                </a:xfrm>
                <a:custGeom>
                  <a:avLst/>
                  <a:gdLst>
                    <a:gd name="T0" fmla="*/ 7 w 126"/>
                    <a:gd name="T1" fmla="*/ 62 h 227"/>
                    <a:gd name="T2" fmla="*/ 7 w 126"/>
                    <a:gd name="T3" fmla="*/ 170 h 227"/>
                    <a:gd name="T4" fmla="*/ 8 w 126"/>
                    <a:gd name="T5" fmla="*/ 170 h 227"/>
                    <a:gd name="T6" fmla="*/ 68 w 126"/>
                    <a:gd name="T7" fmla="*/ 131 h 227"/>
                    <a:gd name="T8" fmla="*/ 68 w 126"/>
                    <a:gd name="T9" fmla="*/ 129 h 227"/>
                    <a:gd name="T10" fmla="*/ 69 w 126"/>
                    <a:gd name="T11" fmla="*/ 122 h 227"/>
                    <a:gd name="T12" fmla="*/ 17 w 126"/>
                    <a:gd name="T13" fmla="*/ 58 h 227"/>
                    <a:gd name="T14" fmla="*/ 7 w 126"/>
                    <a:gd name="T15" fmla="*/ 62 h 227"/>
                    <a:gd name="T16" fmla="*/ 31 w 126"/>
                    <a:gd name="T17" fmla="*/ 198 h 227"/>
                    <a:gd name="T18" fmla="*/ 2 w 126"/>
                    <a:gd name="T19" fmla="*/ 227 h 227"/>
                    <a:gd name="T20" fmla="*/ 0 w 126"/>
                    <a:gd name="T21" fmla="*/ 227 h 227"/>
                    <a:gd name="T22" fmla="*/ 0 w 126"/>
                    <a:gd name="T23" fmla="*/ 0 h 227"/>
                    <a:gd name="T24" fmla="*/ 2 w 126"/>
                    <a:gd name="T25" fmla="*/ 0 h 227"/>
                    <a:gd name="T26" fmla="*/ 34 w 126"/>
                    <a:gd name="T27" fmla="*/ 31 h 227"/>
                    <a:gd name="T28" fmla="*/ 30 w 126"/>
                    <a:gd name="T29" fmla="*/ 46 h 227"/>
                    <a:gd name="T30" fmla="*/ 79 w 126"/>
                    <a:gd name="T31" fmla="*/ 107 h 227"/>
                    <a:gd name="T32" fmla="*/ 97 w 126"/>
                    <a:gd name="T33" fmla="*/ 100 h 227"/>
                    <a:gd name="T34" fmla="*/ 126 w 126"/>
                    <a:gd name="T35" fmla="*/ 129 h 227"/>
                    <a:gd name="T36" fmla="*/ 97 w 126"/>
                    <a:gd name="T37" fmla="*/ 158 h 227"/>
                    <a:gd name="T38" fmla="*/ 76 w 126"/>
                    <a:gd name="T39" fmla="*/ 148 h 227"/>
                    <a:gd name="T40" fmla="*/ 26 w 126"/>
                    <a:gd name="T41" fmla="*/ 181 h 227"/>
                    <a:gd name="T42" fmla="*/ 31 w 126"/>
                    <a:gd name="T43" fmla="*/ 19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227">
                      <a:moveTo>
                        <a:pt x="7" y="62"/>
                      </a:moveTo>
                      <a:cubicBezTo>
                        <a:pt x="7" y="170"/>
                        <a:pt x="7" y="170"/>
                        <a:pt x="7" y="170"/>
                      </a:cubicBezTo>
                      <a:cubicBezTo>
                        <a:pt x="7" y="170"/>
                        <a:pt x="8" y="170"/>
                        <a:pt x="8" y="170"/>
                      </a:cubicBezTo>
                      <a:cubicBezTo>
                        <a:pt x="68" y="131"/>
                        <a:pt x="68" y="131"/>
                        <a:pt x="68" y="131"/>
                      </a:cubicBezTo>
                      <a:cubicBezTo>
                        <a:pt x="68" y="130"/>
                        <a:pt x="68" y="129"/>
                        <a:pt x="68" y="129"/>
                      </a:cubicBezTo>
                      <a:cubicBezTo>
                        <a:pt x="68" y="127"/>
                        <a:pt x="69" y="125"/>
                        <a:pt x="69" y="122"/>
                      </a:cubicBezTo>
                      <a:cubicBezTo>
                        <a:pt x="17" y="58"/>
                        <a:pt x="17" y="58"/>
                        <a:pt x="17" y="58"/>
                      </a:cubicBezTo>
                      <a:cubicBezTo>
                        <a:pt x="14" y="60"/>
                        <a:pt x="10" y="61"/>
                        <a:pt x="7" y="62"/>
                      </a:cubicBezTo>
                      <a:close/>
                      <a:moveTo>
                        <a:pt x="31" y="198"/>
                      </a:moveTo>
                      <a:cubicBezTo>
                        <a:pt x="31" y="214"/>
                        <a:pt x="18" y="227"/>
                        <a:pt x="2" y="227"/>
                      </a:cubicBezTo>
                      <a:cubicBezTo>
                        <a:pt x="1" y="227"/>
                        <a:pt x="1" y="227"/>
                        <a:pt x="0" y="227"/>
                      </a:cubicBezTo>
                      <a:cubicBezTo>
                        <a:pt x="0" y="0"/>
                        <a:pt x="0" y="0"/>
                        <a:pt x="0" y="0"/>
                      </a:cubicBezTo>
                      <a:cubicBezTo>
                        <a:pt x="1" y="0"/>
                        <a:pt x="1" y="0"/>
                        <a:pt x="2" y="0"/>
                      </a:cubicBezTo>
                      <a:cubicBezTo>
                        <a:pt x="19" y="0"/>
                        <a:pt x="34" y="14"/>
                        <a:pt x="34" y="31"/>
                      </a:cubicBezTo>
                      <a:cubicBezTo>
                        <a:pt x="34" y="36"/>
                        <a:pt x="32" y="41"/>
                        <a:pt x="30" y="46"/>
                      </a:cubicBezTo>
                      <a:cubicBezTo>
                        <a:pt x="79" y="107"/>
                        <a:pt x="79" y="107"/>
                        <a:pt x="79" y="107"/>
                      </a:cubicBezTo>
                      <a:cubicBezTo>
                        <a:pt x="84" y="102"/>
                        <a:pt x="90" y="100"/>
                        <a:pt x="97" y="100"/>
                      </a:cubicBezTo>
                      <a:cubicBezTo>
                        <a:pt x="113" y="100"/>
                        <a:pt x="126" y="112"/>
                        <a:pt x="126" y="129"/>
                      </a:cubicBezTo>
                      <a:cubicBezTo>
                        <a:pt x="126" y="145"/>
                        <a:pt x="113" y="158"/>
                        <a:pt x="97" y="158"/>
                      </a:cubicBezTo>
                      <a:cubicBezTo>
                        <a:pt x="89" y="158"/>
                        <a:pt x="81" y="154"/>
                        <a:pt x="76" y="148"/>
                      </a:cubicBezTo>
                      <a:cubicBezTo>
                        <a:pt x="26" y="181"/>
                        <a:pt x="26" y="181"/>
                        <a:pt x="26" y="181"/>
                      </a:cubicBezTo>
                      <a:cubicBezTo>
                        <a:pt x="29" y="186"/>
                        <a:pt x="31" y="192"/>
                        <a:pt x="31" y="1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07">
                    <a:defRPr/>
                  </a:pPr>
                  <a:endParaRPr lang="en-US" sz="1801" kern="0">
                    <a:solidFill>
                      <a:srgbClr val="FFFFFF"/>
                    </a:solidFill>
                    <a:latin typeface="Segoe UI Light"/>
                  </a:endParaRPr>
                </a:p>
              </p:txBody>
            </p:sp>
          </p:grpSp>
        </p:grpSp>
        <p:sp>
          <p:nvSpPr>
            <p:cNvPr id="310" name="TextBox 309"/>
            <p:cNvSpPr txBox="1"/>
            <p:nvPr/>
          </p:nvSpPr>
          <p:spPr>
            <a:xfrm>
              <a:off x="7902720" y="4860009"/>
              <a:ext cx="2435533" cy="331867"/>
            </a:xfrm>
            <a:prstGeom prst="rect">
              <a:avLst/>
            </a:prstGeom>
            <a:noFill/>
          </p:spPr>
          <p:txBody>
            <a:bodyPr wrap="square" rtlCol="0">
              <a:spAutoFit/>
            </a:bodyPr>
            <a:lstStyle/>
            <a:p>
              <a:pPr defTabSz="932441">
                <a:defRPr/>
              </a:pPr>
              <a:r>
                <a:rPr lang="en-US" sz="1599" kern="0" dirty="0">
                  <a:gradFill>
                    <a:gsLst>
                      <a:gs pos="0">
                        <a:srgbClr val="FFFFFF"/>
                      </a:gs>
                      <a:gs pos="100000">
                        <a:srgbClr val="FFFFFF"/>
                      </a:gs>
                    </a:gsLst>
                    <a:lin ang="5400000" scaled="0"/>
                  </a:gradFill>
                </a:rPr>
                <a:t>Azure Active Directory</a:t>
              </a:r>
            </a:p>
          </p:txBody>
        </p:sp>
        <p:cxnSp>
          <p:nvCxnSpPr>
            <p:cNvPr id="311" name="Straight Arrow Connector 310"/>
            <p:cNvCxnSpPr/>
            <p:nvPr/>
          </p:nvCxnSpPr>
          <p:spPr>
            <a:xfrm>
              <a:off x="4409735" y="5059073"/>
              <a:ext cx="3372531"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2" name="Rectangle 311"/>
            <p:cNvSpPr/>
            <p:nvPr/>
          </p:nvSpPr>
          <p:spPr>
            <a:xfrm>
              <a:off x="5693786" y="4720985"/>
              <a:ext cx="3678966" cy="253396"/>
            </a:xfrm>
            <a:prstGeom prst="rect">
              <a:avLst/>
            </a:prstGeom>
          </p:spPr>
          <p:txBody>
            <a:bodyPr wrap="square">
              <a:spAutoFit/>
            </a:bodyPr>
            <a:lstStyle/>
            <a:p>
              <a:pPr defTabSz="931954" fontAlgn="base">
                <a:lnSpc>
                  <a:spcPct val="90000"/>
                </a:lnSpc>
                <a:spcBef>
                  <a:spcPts val="1224"/>
                </a:spcBef>
                <a:spcAft>
                  <a:spcPct val="0"/>
                </a:spcAft>
                <a:defRPr/>
              </a:pPr>
              <a:r>
                <a:rPr lang="en-US" sz="1199" kern="0" dirty="0">
                  <a:gradFill>
                    <a:gsLst>
                      <a:gs pos="0">
                        <a:srgbClr val="FFFFFF"/>
                      </a:gs>
                      <a:gs pos="100000">
                        <a:srgbClr val="FFFFFF"/>
                      </a:gs>
                    </a:gsLst>
                    <a:lin ang="5400000" scaled="0"/>
                  </a:gradFill>
                </a:rPr>
                <a:t>Users &amp; Relationships</a:t>
              </a:r>
            </a:p>
          </p:txBody>
        </p:sp>
        <p:grpSp>
          <p:nvGrpSpPr>
            <p:cNvPr id="313" name="Group 312"/>
            <p:cNvGrpSpPr/>
            <p:nvPr/>
          </p:nvGrpSpPr>
          <p:grpSpPr>
            <a:xfrm>
              <a:off x="5307941" y="4722855"/>
              <a:ext cx="345433" cy="184325"/>
              <a:chOff x="9543167" y="5991204"/>
              <a:chExt cx="1133979" cy="523896"/>
            </a:xfrm>
            <a:solidFill>
              <a:srgbClr val="FFFFFF"/>
            </a:solidFill>
          </p:grpSpPr>
          <p:sp>
            <p:nvSpPr>
              <p:cNvPr id="316" name="Oval 742"/>
              <p:cNvSpPr>
                <a:spLocks noChangeArrowheads="1"/>
              </p:cNvSpPr>
              <p:nvPr/>
            </p:nvSpPr>
            <p:spPr bwMode="auto">
              <a:xfrm>
                <a:off x="9995054" y="5991204"/>
                <a:ext cx="230204" cy="232016"/>
              </a:xfrm>
              <a:prstGeom prst="ellipse">
                <a:avLst/>
              </a:prstGeom>
              <a:grpFill/>
              <a:ln>
                <a:noFill/>
              </a:ln>
              <a:extLst/>
            </p:spPr>
            <p:txBody>
              <a:bodyPr vert="horz" wrap="square" lIns="93247" tIns="46623" rIns="93247" bIns="46623" numCol="1" anchor="t" anchorCtr="0" compatLnSpc="1">
                <a:prstTxWarp prst="textNoShape">
                  <a:avLst/>
                </a:prstTxWarp>
              </a:bodyPr>
              <a:lstStyle/>
              <a:p>
                <a:pPr defTabSz="932403">
                  <a:defRPr/>
                </a:pPr>
                <a:endParaRPr lang="en-US" sz="1734" kern="0">
                  <a:solidFill>
                    <a:srgbClr val="FFFFFF"/>
                  </a:solidFill>
                  <a:latin typeface="Segoe UI Light"/>
                </a:endParaRPr>
              </a:p>
            </p:txBody>
          </p:sp>
          <p:sp>
            <p:nvSpPr>
              <p:cNvPr id="317" name="Oval 744"/>
              <p:cNvSpPr>
                <a:spLocks noChangeArrowheads="1"/>
              </p:cNvSpPr>
              <p:nvPr/>
            </p:nvSpPr>
            <p:spPr bwMode="auto">
              <a:xfrm>
                <a:off x="10416127" y="6056458"/>
                <a:ext cx="197576" cy="195763"/>
              </a:xfrm>
              <a:prstGeom prst="ellipse">
                <a:avLst/>
              </a:prstGeom>
              <a:grpFill/>
              <a:ln>
                <a:noFill/>
              </a:ln>
              <a:extLst/>
            </p:spPr>
            <p:txBody>
              <a:bodyPr vert="horz" wrap="square" lIns="93247" tIns="46623" rIns="93247" bIns="46623" numCol="1" anchor="t" anchorCtr="0" compatLnSpc="1">
                <a:prstTxWarp prst="textNoShape">
                  <a:avLst/>
                </a:prstTxWarp>
              </a:bodyPr>
              <a:lstStyle/>
              <a:p>
                <a:pPr defTabSz="932403">
                  <a:defRPr/>
                </a:pPr>
                <a:endParaRPr lang="en-US" sz="1734" kern="0">
                  <a:solidFill>
                    <a:srgbClr val="FFFFFF"/>
                  </a:solidFill>
                  <a:latin typeface="Segoe UI Light"/>
                </a:endParaRPr>
              </a:p>
            </p:txBody>
          </p:sp>
          <p:sp>
            <p:nvSpPr>
              <p:cNvPr id="318" name="Oval 746"/>
              <p:cNvSpPr>
                <a:spLocks noChangeArrowheads="1"/>
              </p:cNvSpPr>
              <p:nvPr/>
            </p:nvSpPr>
            <p:spPr bwMode="auto">
              <a:xfrm>
                <a:off x="9606608" y="6056458"/>
                <a:ext cx="197576" cy="195763"/>
              </a:xfrm>
              <a:prstGeom prst="ellipse">
                <a:avLst/>
              </a:prstGeom>
              <a:grpFill/>
              <a:ln>
                <a:noFill/>
              </a:ln>
              <a:extLst/>
            </p:spPr>
            <p:txBody>
              <a:bodyPr vert="horz" wrap="square" lIns="93247" tIns="46623" rIns="93247" bIns="46623" numCol="1" anchor="t" anchorCtr="0" compatLnSpc="1">
                <a:prstTxWarp prst="textNoShape">
                  <a:avLst/>
                </a:prstTxWarp>
              </a:bodyPr>
              <a:lstStyle/>
              <a:p>
                <a:pPr defTabSz="932403">
                  <a:defRPr/>
                </a:pPr>
                <a:endParaRPr lang="en-US" sz="1734" kern="0">
                  <a:solidFill>
                    <a:srgbClr val="FFFFFF"/>
                  </a:solidFill>
                  <a:latin typeface="Segoe UI Light"/>
                </a:endParaRPr>
              </a:p>
            </p:txBody>
          </p:sp>
          <p:sp>
            <p:nvSpPr>
              <p:cNvPr id="319" name="Freeform 318"/>
              <p:cNvSpPr/>
              <p:nvPr/>
            </p:nvSpPr>
            <p:spPr>
              <a:xfrm>
                <a:off x="9917111" y="6244971"/>
                <a:ext cx="386090" cy="270129"/>
              </a:xfrm>
              <a:custGeom>
                <a:avLst/>
                <a:gdLst>
                  <a:gd name="connsiteX0" fmla="*/ 115913 w 613656"/>
                  <a:gd name="connsiteY0" fmla="*/ 0 h 429346"/>
                  <a:gd name="connsiteX1" fmla="*/ 497743 w 613656"/>
                  <a:gd name="connsiteY1" fmla="*/ 0 h 429346"/>
                  <a:gd name="connsiteX2" fmla="*/ 613656 w 613656"/>
                  <a:gd name="connsiteY2" fmla="*/ 115543 h 429346"/>
                  <a:gd name="connsiteX3" fmla="*/ 613656 w 613656"/>
                  <a:gd name="connsiteY3" fmla="*/ 392605 h 429346"/>
                  <a:gd name="connsiteX4" fmla="*/ 613656 w 613656"/>
                  <a:gd name="connsiteY4" fmla="*/ 429346 h 429346"/>
                  <a:gd name="connsiteX5" fmla="*/ 0 w 613656"/>
                  <a:gd name="connsiteY5" fmla="*/ 429346 h 429346"/>
                  <a:gd name="connsiteX6" fmla="*/ 0 w 613656"/>
                  <a:gd name="connsiteY6" fmla="*/ 414170 h 429346"/>
                  <a:gd name="connsiteX7" fmla="*/ 0 w 613656"/>
                  <a:gd name="connsiteY7" fmla="*/ 115543 h 429346"/>
                  <a:gd name="connsiteX8" fmla="*/ 115913 w 613656"/>
                  <a:gd name="connsiteY8" fmla="*/ 0 h 42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3656" h="429346">
                    <a:moveTo>
                      <a:pt x="115913" y="0"/>
                    </a:moveTo>
                    <a:cubicBezTo>
                      <a:pt x="115913" y="0"/>
                      <a:pt x="115913" y="0"/>
                      <a:pt x="497743" y="0"/>
                    </a:cubicBezTo>
                    <a:cubicBezTo>
                      <a:pt x="559109" y="0"/>
                      <a:pt x="613656" y="54373"/>
                      <a:pt x="613656" y="115543"/>
                    </a:cubicBezTo>
                    <a:cubicBezTo>
                      <a:pt x="613656" y="115543"/>
                      <a:pt x="613656" y="115543"/>
                      <a:pt x="613656" y="392605"/>
                    </a:cubicBezTo>
                    <a:lnTo>
                      <a:pt x="613656" y="429346"/>
                    </a:lnTo>
                    <a:lnTo>
                      <a:pt x="0" y="429346"/>
                    </a:lnTo>
                    <a:lnTo>
                      <a:pt x="0" y="414170"/>
                    </a:lnTo>
                    <a:cubicBezTo>
                      <a:pt x="0" y="341531"/>
                      <a:pt x="0" y="244679"/>
                      <a:pt x="0" y="115543"/>
                    </a:cubicBezTo>
                    <a:cubicBezTo>
                      <a:pt x="0" y="54373"/>
                      <a:pt x="54547" y="0"/>
                      <a:pt x="11591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rgbClr val="FFFFFF"/>
                  </a:solidFill>
                  <a:latin typeface="Segoe UI Light"/>
                </a:endParaRPr>
              </a:p>
            </p:txBody>
          </p:sp>
          <p:sp>
            <p:nvSpPr>
              <p:cNvPr id="320" name="Freeform 319"/>
              <p:cNvSpPr/>
              <p:nvPr/>
            </p:nvSpPr>
            <p:spPr>
              <a:xfrm>
                <a:off x="9543167" y="6273973"/>
                <a:ext cx="324460" cy="241127"/>
              </a:xfrm>
              <a:custGeom>
                <a:avLst/>
                <a:gdLst>
                  <a:gd name="connsiteX0" fmla="*/ 94998 w 515701"/>
                  <a:gd name="connsiteY0" fmla="*/ 0 h 383250"/>
                  <a:gd name="connsiteX1" fmla="*/ 420703 w 515701"/>
                  <a:gd name="connsiteY1" fmla="*/ 0 h 383250"/>
                  <a:gd name="connsiteX2" fmla="*/ 515701 w 515701"/>
                  <a:gd name="connsiteY2" fmla="*/ 95335 h 383250"/>
                  <a:gd name="connsiteX3" fmla="*/ 515701 w 515701"/>
                  <a:gd name="connsiteY3" fmla="*/ 332750 h 383250"/>
                  <a:gd name="connsiteX4" fmla="*/ 515701 w 515701"/>
                  <a:gd name="connsiteY4" fmla="*/ 383250 h 383250"/>
                  <a:gd name="connsiteX5" fmla="*/ 0 w 515701"/>
                  <a:gd name="connsiteY5" fmla="*/ 383250 h 383250"/>
                  <a:gd name="connsiteX6" fmla="*/ 0 w 515701"/>
                  <a:gd name="connsiteY6" fmla="*/ 351229 h 383250"/>
                  <a:gd name="connsiteX7" fmla="*/ 0 w 515701"/>
                  <a:gd name="connsiteY7" fmla="*/ 95335 h 383250"/>
                  <a:gd name="connsiteX8" fmla="*/ 94998 w 515701"/>
                  <a:gd name="connsiteY8" fmla="*/ 0 h 38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701" h="383250">
                    <a:moveTo>
                      <a:pt x="94998" y="0"/>
                    </a:moveTo>
                    <a:cubicBezTo>
                      <a:pt x="94998" y="0"/>
                      <a:pt x="94998" y="0"/>
                      <a:pt x="420703" y="0"/>
                    </a:cubicBezTo>
                    <a:cubicBezTo>
                      <a:pt x="474988" y="0"/>
                      <a:pt x="515701" y="40858"/>
                      <a:pt x="515701" y="95335"/>
                    </a:cubicBezTo>
                    <a:cubicBezTo>
                      <a:pt x="515701" y="95335"/>
                      <a:pt x="515701" y="95335"/>
                      <a:pt x="515701" y="332750"/>
                    </a:cubicBezTo>
                    <a:lnTo>
                      <a:pt x="515701" y="383250"/>
                    </a:lnTo>
                    <a:lnTo>
                      <a:pt x="0" y="383250"/>
                    </a:lnTo>
                    <a:lnTo>
                      <a:pt x="0" y="351229"/>
                    </a:lnTo>
                    <a:cubicBezTo>
                      <a:pt x="0" y="288985"/>
                      <a:pt x="0" y="205992"/>
                      <a:pt x="0" y="95335"/>
                    </a:cubicBezTo>
                    <a:cubicBezTo>
                      <a:pt x="0" y="40858"/>
                      <a:pt x="40713" y="0"/>
                      <a:pt x="9499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rgbClr val="FFFFFF"/>
                  </a:solidFill>
                  <a:latin typeface="Segoe UI Light"/>
                </a:endParaRPr>
              </a:p>
            </p:txBody>
          </p:sp>
          <p:sp>
            <p:nvSpPr>
              <p:cNvPr id="321" name="Freeform 320"/>
              <p:cNvSpPr/>
              <p:nvPr/>
            </p:nvSpPr>
            <p:spPr>
              <a:xfrm>
                <a:off x="10352686" y="6273973"/>
                <a:ext cx="324460" cy="241127"/>
              </a:xfrm>
              <a:custGeom>
                <a:avLst/>
                <a:gdLst>
                  <a:gd name="connsiteX0" fmla="*/ 94998 w 515701"/>
                  <a:gd name="connsiteY0" fmla="*/ 0 h 383250"/>
                  <a:gd name="connsiteX1" fmla="*/ 420703 w 515701"/>
                  <a:gd name="connsiteY1" fmla="*/ 0 h 383250"/>
                  <a:gd name="connsiteX2" fmla="*/ 515701 w 515701"/>
                  <a:gd name="connsiteY2" fmla="*/ 95335 h 383250"/>
                  <a:gd name="connsiteX3" fmla="*/ 515701 w 515701"/>
                  <a:gd name="connsiteY3" fmla="*/ 332750 h 383250"/>
                  <a:gd name="connsiteX4" fmla="*/ 515701 w 515701"/>
                  <a:gd name="connsiteY4" fmla="*/ 383250 h 383250"/>
                  <a:gd name="connsiteX5" fmla="*/ 0 w 515701"/>
                  <a:gd name="connsiteY5" fmla="*/ 383250 h 383250"/>
                  <a:gd name="connsiteX6" fmla="*/ 0 w 515701"/>
                  <a:gd name="connsiteY6" fmla="*/ 351229 h 383250"/>
                  <a:gd name="connsiteX7" fmla="*/ 0 w 515701"/>
                  <a:gd name="connsiteY7" fmla="*/ 95335 h 383250"/>
                  <a:gd name="connsiteX8" fmla="*/ 94998 w 515701"/>
                  <a:gd name="connsiteY8" fmla="*/ 0 h 38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701" h="383250">
                    <a:moveTo>
                      <a:pt x="94998" y="0"/>
                    </a:moveTo>
                    <a:cubicBezTo>
                      <a:pt x="94998" y="0"/>
                      <a:pt x="94998" y="0"/>
                      <a:pt x="420703" y="0"/>
                    </a:cubicBezTo>
                    <a:cubicBezTo>
                      <a:pt x="474988" y="0"/>
                      <a:pt x="515701" y="40858"/>
                      <a:pt x="515701" y="95335"/>
                    </a:cubicBezTo>
                    <a:cubicBezTo>
                      <a:pt x="515701" y="95335"/>
                      <a:pt x="515701" y="95335"/>
                      <a:pt x="515701" y="332750"/>
                    </a:cubicBezTo>
                    <a:lnTo>
                      <a:pt x="515701" y="383250"/>
                    </a:lnTo>
                    <a:lnTo>
                      <a:pt x="0" y="383250"/>
                    </a:lnTo>
                    <a:lnTo>
                      <a:pt x="0" y="351229"/>
                    </a:lnTo>
                    <a:cubicBezTo>
                      <a:pt x="0" y="288985"/>
                      <a:pt x="0" y="205992"/>
                      <a:pt x="0" y="95335"/>
                    </a:cubicBezTo>
                    <a:cubicBezTo>
                      <a:pt x="0" y="40858"/>
                      <a:pt x="40713" y="0"/>
                      <a:pt x="9499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rgbClr val="FFFFFF"/>
                  </a:solidFill>
                  <a:latin typeface="Segoe UI Light"/>
                </a:endParaRPr>
              </a:p>
            </p:txBody>
          </p:sp>
        </p:grpSp>
        <p:sp>
          <p:nvSpPr>
            <p:cNvPr id="314" name="Rectangle 313"/>
            <p:cNvSpPr/>
            <p:nvPr/>
          </p:nvSpPr>
          <p:spPr>
            <a:xfrm>
              <a:off x="5527270" y="5149897"/>
              <a:ext cx="1956197" cy="253396"/>
            </a:xfrm>
            <a:prstGeom prst="rect">
              <a:avLst/>
            </a:prstGeom>
          </p:spPr>
          <p:txBody>
            <a:bodyPr wrap="square">
              <a:spAutoFit/>
            </a:bodyPr>
            <a:lstStyle/>
            <a:p>
              <a:pPr defTabSz="931954" fontAlgn="base">
                <a:lnSpc>
                  <a:spcPct val="90000"/>
                </a:lnSpc>
                <a:spcBef>
                  <a:spcPts val="1224"/>
                </a:spcBef>
                <a:spcAft>
                  <a:spcPct val="0"/>
                </a:spcAft>
                <a:defRPr/>
              </a:pPr>
              <a:r>
                <a:rPr lang="en-US" sz="1199" kern="0" dirty="0">
                  <a:gradFill>
                    <a:gsLst>
                      <a:gs pos="0">
                        <a:srgbClr val="FFFFFF"/>
                      </a:gs>
                      <a:gs pos="100000">
                        <a:srgbClr val="FFFFFF"/>
                      </a:gs>
                    </a:gsLst>
                    <a:lin ang="5400000" scaled="0"/>
                  </a:gradFill>
                </a:rPr>
                <a:t>Authentication  &amp; Access</a:t>
              </a:r>
            </a:p>
          </p:txBody>
        </p:sp>
        <p:sp>
          <p:nvSpPr>
            <p:cNvPr id="315" name="Freeform 154"/>
            <p:cNvSpPr>
              <a:spLocks noChangeAspect="1" noEditPoints="1"/>
            </p:cNvSpPr>
            <p:nvPr/>
          </p:nvSpPr>
          <p:spPr bwMode="auto">
            <a:xfrm>
              <a:off x="5374523" y="5147247"/>
              <a:ext cx="142143" cy="211297"/>
            </a:xfrm>
            <a:custGeom>
              <a:avLst/>
              <a:gdLst>
                <a:gd name="T0" fmla="*/ 613 w 739"/>
                <a:gd name="T1" fmla="*/ 1015 h 1099"/>
                <a:gd name="T2" fmla="*/ 538 w 739"/>
                <a:gd name="T3" fmla="*/ 957 h 1099"/>
                <a:gd name="T4" fmla="*/ 348 w 739"/>
                <a:gd name="T5" fmla="*/ 423 h 1099"/>
                <a:gd name="T6" fmla="*/ 472 w 739"/>
                <a:gd name="T7" fmla="*/ 1094 h 1099"/>
                <a:gd name="T8" fmla="*/ 273 w 739"/>
                <a:gd name="T9" fmla="*/ 909 h 1099"/>
                <a:gd name="T10" fmla="*/ 516 w 739"/>
                <a:gd name="T11" fmla="*/ 737 h 1099"/>
                <a:gd name="T12" fmla="*/ 617 w 739"/>
                <a:gd name="T13" fmla="*/ 1009 h 1099"/>
                <a:gd name="T14" fmla="*/ 347 w 739"/>
                <a:gd name="T15" fmla="*/ 478 h 1099"/>
                <a:gd name="T16" fmla="*/ 508 w 739"/>
                <a:gd name="T17" fmla="*/ 1083 h 1099"/>
                <a:gd name="T18" fmla="*/ 379 w 739"/>
                <a:gd name="T19" fmla="*/ 898 h 1099"/>
                <a:gd name="T20" fmla="*/ 425 w 739"/>
                <a:gd name="T21" fmla="*/ 850 h 1099"/>
                <a:gd name="T22" fmla="*/ 581 w 739"/>
                <a:gd name="T23" fmla="*/ 1042 h 1099"/>
                <a:gd name="T24" fmla="*/ 261 w 739"/>
                <a:gd name="T25" fmla="*/ 1061 h 1099"/>
                <a:gd name="T26" fmla="*/ 350 w 739"/>
                <a:gd name="T27" fmla="*/ 236 h 1099"/>
                <a:gd name="T28" fmla="*/ 613 w 739"/>
                <a:gd name="T29" fmla="*/ 781 h 1099"/>
                <a:gd name="T30" fmla="*/ 689 w 739"/>
                <a:gd name="T31" fmla="*/ 918 h 1099"/>
                <a:gd name="T32" fmla="*/ 651 w 739"/>
                <a:gd name="T33" fmla="*/ 627 h 1099"/>
                <a:gd name="T34" fmla="*/ 68 w 739"/>
                <a:gd name="T35" fmla="*/ 754 h 1099"/>
                <a:gd name="T36" fmla="*/ 261 w 739"/>
                <a:gd name="T37" fmla="*/ 1061 h 1099"/>
                <a:gd name="T38" fmla="*/ 580 w 739"/>
                <a:gd name="T39" fmla="*/ 658 h 1099"/>
                <a:gd name="T40" fmla="*/ 170 w 739"/>
                <a:gd name="T41" fmla="*/ 862 h 1099"/>
                <a:gd name="T42" fmla="*/ 379 w 739"/>
                <a:gd name="T43" fmla="*/ 1098 h 1099"/>
                <a:gd name="T44" fmla="*/ 341 w 739"/>
                <a:gd name="T45" fmla="*/ 327 h 1099"/>
                <a:gd name="T46" fmla="*/ 576 w 739"/>
                <a:gd name="T47" fmla="*/ 910 h 1099"/>
                <a:gd name="T48" fmla="*/ 656 w 739"/>
                <a:gd name="T49" fmla="*/ 967 h 1099"/>
                <a:gd name="T50" fmla="*/ 3 w 739"/>
                <a:gd name="T51" fmla="*/ 592 h 1099"/>
                <a:gd name="T52" fmla="*/ 346 w 739"/>
                <a:gd name="T53" fmla="*/ 151 h 1099"/>
                <a:gd name="T54" fmla="*/ 678 w 739"/>
                <a:gd name="T55" fmla="*/ 804 h 1099"/>
                <a:gd name="T56" fmla="*/ 718 w 739"/>
                <a:gd name="T57" fmla="*/ 861 h 1099"/>
                <a:gd name="T58" fmla="*/ 726 w 739"/>
                <a:gd name="T59" fmla="*/ 589 h 1099"/>
                <a:gd name="T60" fmla="*/ 3 w 739"/>
                <a:gd name="T61" fmla="*/ 482 h 1099"/>
                <a:gd name="T62" fmla="*/ 3 w 739"/>
                <a:gd name="T63" fmla="*/ 592 h 1099"/>
                <a:gd name="T64" fmla="*/ 338 w 739"/>
                <a:gd name="T65" fmla="*/ 12 h 1099"/>
                <a:gd name="T66" fmla="*/ 339 w 739"/>
                <a:gd name="T67" fmla="*/ 61 h 1099"/>
                <a:gd name="T68" fmla="*/ 394 w 739"/>
                <a:gd name="T69" fmla="*/ 853 h 1099"/>
                <a:gd name="T70" fmla="*/ 359 w 739"/>
                <a:gd name="T71" fmla="*/ 562 h 1099"/>
                <a:gd name="T72" fmla="*/ 342 w 739"/>
                <a:gd name="T73" fmla="*/ 582 h 1099"/>
                <a:gd name="T74" fmla="*/ 394 w 739"/>
                <a:gd name="T75" fmla="*/ 853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9" h="1099">
                  <a:moveTo>
                    <a:pt x="617" y="1009"/>
                  </a:moveTo>
                  <a:cubicBezTo>
                    <a:pt x="613" y="1015"/>
                    <a:pt x="613" y="1015"/>
                    <a:pt x="613" y="1015"/>
                  </a:cubicBezTo>
                  <a:cubicBezTo>
                    <a:pt x="610" y="1018"/>
                    <a:pt x="605" y="1021"/>
                    <a:pt x="603" y="1024"/>
                  </a:cubicBezTo>
                  <a:cubicBezTo>
                    <a:pt x="597" y="1019"/>
                    <a:pt x="570" y="999"/>
                    <a:pt x="538" y="957"/>
                  </a:cubicBezTo>
                  <a:cubicBezTo>
                    <a:pt x="500" y="911"/>
                    <a:pt x="483" y="821"/>
                    <a:pt x="484" y="736"/>
                  </a:cubicBezTo>
                  <a:cubicBezTo>
                    <a:pt x="488" y="582"/>
                    <a:pt x="459" y="409"/>
                    <a:pt x="348" y="423"/>
                  </a:cubicBezTo>
                  <a:cubicBezTo>
                    <a:pt x="226" y="438"/>
                    <a:pt x="191" y="695"/>
                    <a:pt x="303" y="890"/>
                  </a:cubicBezTo>
                  <a:cubicBezTo>
                    <a:pt x="360" y="990"/>
                    <a:pt x="430" y="1059"/>
                    <a:pt x="472" y="1094"/>
                  </a:cubicBezTo>
                  <a:cubicBezTo>
                    <a:pt x="462" y="1095"/>
                    <a:pt x="452" y="1098"/>
                    <a:pt x="441" y="1099"/>
                  </a:cubicBezTo>
                  <a:cubicBezTo>
                    <a:pt x="397" y="1061"/>
                    <a:pt x="335" y="1011"/>
                    <a:pt x="273" y="909"/>
                  </a:cubicBezTo>
                  <a:cubicBezTo>
                    <a:pt x="130" y="675"/>
                    <a:pt x="202" y="390"/>
                    <a:pt x="345" y="379"/>
                  </a:cubicBezTo>
                  <a:cubicBezTo>
                    <a:pt x="495" y="368"/>
                    <a:pt x="525" y="549"/>
                    <a:pt x="516" y="737"/>
                  </a:cubicBezTo>
                  <a:cubicBezTo>
                    <a:pt x="512" y="825"/>
                    <a:pt x="526" y="900"/>
                    <a:pt x="558" y="945"/>
                  </a:cubicBezTo>
                  <a:cubicBezTo>
                    <a:pt x="590" y="989"/>
                    <a:pt x="620" y="1006"/>
                    <a:pt x="617" y="1009"/>
                  </a:cubicBezTo>
                  <a:close/>
                  <a:moveTo>
                    <a:pt x="456" y="843"/>
                  </a:moveTo>
                  <a:cubicBezTo>
                    <a:pt x="442" y="759"/>
                    <a:pt x="477" y="473"/>
                    <a:pt x="347" y="478"/>
                  </a:cubicBezTo>
                  <a:cubicBezTo>
                    <a:pt x="266" y="481"/>
                    <a:pt x="213" y="702"/>
                    <a:pt x="354" y="914"/>
                  </a:cubicBezTo>
                  <a:cubicBezTo>
                    <a:pt x="408" y="997"/>
                    <a:pt x="472" y="1053"/>
                    <a:pt x="508" y="1083"/>
                  </a:cubicBezTo>
                  <a:cubicBezTo>
                    <a:pt x="516" y="1080"/>
                    <a:pt x="523" y="1076"/>
                    <a:pt x="531" y="1073"/>
                  </a:cubicBezTo>
                  <a:cubicBezTo>
                    <a:pt x="500" y="1045"/>
                    <a:pt x="433" y="987"/>
                    <a:pt x="379" y="898"/>
                  </a:cubicBezTo>
                  <a:cubicBezTo>
                    <a:pt x="279" y="746"/>
                    <a:pt x="285" y="526"/>
                    <a:pt x="350" y="521"/>
                  </a:cubicBezTo>
                  <a:cubicBezTo>
                    <a:pt x="436" y="515"/>
                    <a:pt x="404" y="742"/>
                    <a:pt x="425" y="850"/>
                  </a:cubicBezTo>
                  <a:cubicBezTo>
                    <a:pt x="450" y="969"/>
                    <a:pt x="525" y="1032"/>
                    <a:pt x="561" y="1054"/>
                  </a:cubicBezTo>
                  <a:cubicBezTo>
                    <a:pt x="568" y="1051"/>
                    <a:pt x="573" y="1048"/>
                    <a:pt x="581" y="1042"/>
                  </a:cubicBezTo>
                  <a:cubicBezTo>
                    <a:pt x="556" y="1024"/>
                    <a:pt x="475" y="962"/>
                    <a:pt x="456" y="843"/>
                  </a:cubicBezTo>
                  <a:close/>
                  <a:moveTo>
                    <a:pt x="261" y="1061"/>
                  </a:moveTo>
                  <a:cubicBezTo>
                    <a:pt x="204" y="1002"/>
                    <a:pt x="120" y="887"/>
                    <a:pt x="96" y="747"/>
                  </a:cubicBezTo>
                  <a:cubicBezTo>
                    <a:pt x="60" y="483"/>
                    <a:pt x="150" y="251"/>
                    <a:pt x="350" y="236"/>
                  </a:cubicBezTo>
                  <a:cubicBezTo>
                    <a:pt x="531" y="222"/>
                    <a:pt x="620" y="421"/>
                    <a:pt x="619" y="624"/>
                  </a:cubicBezTo>
                  <a:cubicBezTo>
                    <a:pt x="621" y="679"/>
                    <a:pt x="609" y="729"/>
                    <a:pt x="613" y="781"/>
                  </a:cubicBezTo>
                  <a:cubicBezTo>
                    <a:pt x="617" y="869"/>
                    <a:pt x="643" y="905"/>
                    <a:pt x="677" y="938"/>
                  </a:cubicBezTo>
                  <a:cubicBezTo>
                    <a:pt x="682" y="932"/>
                    <a:pt x="684" y="927"/>
                    <a:pt x="689" y="918"/>
                  </a:cubicBezTo>
                  <a:cubicBezTo>
                    <a:pt x="669" y="892"/>
                    <a:pt x="642" y="848"/>
                    <a:pt x="639" y="782"/>
                  </a:cubicBezTo>
                  <a:cubicBezTo>
                    <a:pt x="639" y="738"/>
                    <a:pt x="645" y="686"/>
                    <a:pt x="651" y="627"/>
                  </a:cubicBezTo>
                  <a:cubicBezTo>
                    <a:pt x="664" y="451"/>
                    <a:pt x="580" y="175"/>
                    <a:pt x="346" y="190"/>
                  </a:cubicBezTo>
                  <a:cubicBezTo>
                    <a:pt x="174" y="200"/>
                    <a:pt x="6" y="391"/>
                    <a:pt x="68" y="754"/>
                  </a:cubicBezTo>
                  <a:cubicBezTo>
                    <a:pt x="86" y="852"/>
                    <a:pt x="131" y="933"/>
                    <a:pt x="175" y="996"/>
                  </a:cubicBezTo>
                  <a:cubicBezTo>
                    <a:pt x="203" y="1024"/>
                    <a:pt x="231" y="1044"/>
                    <a:pt x="261" y="1061"/>
                  </a:cubicBezTo>
                  <a:close/>
                  <a:moveTo>
                    <a:pt x="599" y="900"/>
                  </a:moveTo>
                  <a:cubicBezTo>
                    <a:pt x="573" y="842"/>
                    <a:pt x="569" y="754"/>
                    <a:pt x="580" y="658"/>
                  </a:cubicBezTo>
                  <a:cubicBezTo>
                    <a:pt x="591" y="495"/>
                    <a:pt x="543" y="268"/>
                    <a:pt x="337" y="284"/>
                  </a:cubicBezTo>
                  <a:cubicBezTo>
                    <a:pt x="171" y="296"/>
                    <a:pt x="44" y="578"/>
                    <a:pt x="170" y="862"/>
                  </a:cubicBezTo>
                  <a:cubicBezTo>
                    <a:pt x="220" y="970"/>
                    <a:pt x="289" y="1048"/>
                    <a:pt x="336" y="1091"/>
                  </a:cubicBezTo>
                  <a:cubicBezTo>
                    <a:pt x="350" y="1095"/>
                    <a:pt x="363" y="1097"/>
                    <a:pt x="379" y="1098"/>
                  </a:cubicBezTo>
                  <a:cubicBezTo>
                    <a:pt x="334" y="1061"/>
                    <a:pt x="252" y="973"/>
                    <a:pt x="197" y="846"/>
                  </a:cubicBezTo>
                  <a:cubicBezTo>
                    <a:pt x="101" y="614"/>
                    <a:pt x="190" y="341"/>
                    <a:pt x="341" y="327"/>
                  </a:cubicBezTo>
                  <a:cubicBezTo>
                    <a:pt x="476" y="314"/>
                    <a:pt x="557" y="456"/>
                    <a:pt x="551" y="652"/>
                  </a:cubicBezTo>
                  <a:cubicBezTo>
                    <a:pt x="540" y="748"/>
                    <a:pt x="545" y="847"/>
                    <a:pt x="576" y="910"/>
                  </a:cubicBezTo>
                  <a:cubicBezTo>
                    <a:pt x="598" y="955"/>
                    <a:pt x="628" y="975"/>
                    <a:pt x="642" y="985"/>
                  </a:cubicBezTo>
                  <a:cubicBezTo>
                    <a:pt x="646" y="979"/>
                    <a:pt x="651" y="973"/>
                    <a:pt x="656" y="967"/>
                  </a:cubicBezTo>
                  <a:cubicBezTo>
                    <a:pt x="645" y="960"/>
                    <a:pt x="618" y="943"/>
                    <a:pt x="599" y="900"/>
                  </a:cubicBezTo>
                  <a:close/>
                  <a:moveTo>
                    <a:pt x="3" y="592"/>
                  </a:moveTo>
                  <a:cubicBezTo>
                    <a:pt x="6" y="633"/>
                    <a:pt x="12" y="671"/>
                    <a:pt x="22" y="708"/>
                  </a:cubicBezTo>
                  <a:cubicBezTo>
                    <a:pt x="7" y="438"/>
                    <a:pt x="75" y="166"/>
                    <a:pt x="346" y="151"/>
                  </a:cubicBezTo>
                  <a:cubicBezTo>
                    <a:pt x="569" y="134"/>
                    <a:pt x="695" y="377"/>
                    <a:pt x="687" y="586"/>
                  </a:cubicBezTo>
                  <a:cubicBezTo>
                    <a:pt x="685" y="666"/>
                    <a:pt x="673" y="744"/>
                    <a:pt x="678" y="804"/>
                  </a:cubicBezTo>
                  <a:cubicBezTo>
                    <a:pt x="681" y="850"/>
                    <a:pt x="699" y="879"/>
                    <a:pt x="705" y="890"/>
                  </a:cubicBezTo>
                  <a:cubicBezTo>
                    <a:pt x="710" y="881"/>
                    <a:pt x="714" y="870"/>
                    <a:pt x="718" y="861"/>
                  </a:cubicBezTo>
                  <a:cubicBezTo>
                    <a:pt x="709" y="845"/>
                    <a:pt x="703" y="829"/>
                    <a:pt x="703" y="802"/>
                  </a:cubicBezTo>
                  <a:cubicBezTo>
                    <a:pt x="700" y="750"/>
                    <a:pt x="720" y="674"/>
                    <a:pt x="726" y="589"/>
                  </a:cubicBezTo>
                  <a:cubicBezTo>
                    <a:pt x="739" y="377"/>
                    <a:pt x="609" y="76"/>
                    <a:pt x="342" y="97"/>
                  </a:cubicBezTo>
                  <a:cubicBezTo>
                    <a:pt x="129" y="116"/>
                    <a:pt x="27" y="288"/>
                    <a:pt x="3" y="482"/>
                  </a:cubicBezTo>
                  <a:cubicBezTo>
                    <a:pt x="0" y="518"/>
                    <a:pt x="0" y="554"/>
                    <a:pt x="3" y="589"/>
                  </a:cubicBezTo>
                  <a:cubicBezTo>
                    <a:pt x="3" y="592"/>
                    <a:pt x="3" y="592"/>
                    <a:pt x="3" y="592"/>
                  </a:cubicBezTo>
                  <a:close/>
                  <a:moveTo>
                    <a:pt x="657" y="193"/>
                  </a:moveTo>
                  <a:cubicBezTo>
                    <a:pt x="604" y="112"/>
                    <a:pt x="496" y="0"/>
                    <a:pt x="338" y="12"/>
                  </a:cubicBezTo>
                  <a:cubicBezTo>
                    <a:pt x="242" y="19"/>
                    <a:pt x="173" y="74"/>
                    <a:pt x="120" y="138"/>
                  </a:cubicBezTo>
                  <a:cubicBezTo>
                    <a:pt x="125" y="135"/>
                    <a:pt x="201" y="72"/>
                    <a:pt x="339" y="61"/>
                  </a:cubicBezTo>
                  <a:cubicBezTo>
                    <a:pt x="536" y="46"/>
                    <a:pt x="657" y="193"/>
                    <a:pt x="657" y="193"/>
                  </a:cubicBezTo>
                  <a:close/>
                  <a:moveTo>
                    <a:pt x="394" y="853"/>
                  </a:moveTo>
                  <a:cubicBezTo>
                    <a:pt x="386" y="815"/>
                    <a:pt x="385" y="768"/>
                    <a:pt x="384" y="722"/>
                  </a:cubicBezTo>
                  <a:cubicBezTo>
                    <a:pt x="382" y="662"/>
                    <a:pt x="379" y="582"/>
                    <a:pt x="359" y="562"/>
                  </a:cubicBezTo>
                  <a:cubicBezTo>
                    <a:pt x="359" y="562"/>
                    <a:pt x="359" y="562"/>
                    <a:pt x="353" y="562"/>
                  </a:cubicBezTo>
                  <a:cubicBezTo>
                    <a:pt x="353" y="562"/>
                    <a:pt x="346" y="566"/>
                    <a:pt x="342" y="582"/>
                  </a:cubicBezTo>
                  <a:cubicBezTo>
                    <a:pt x="325" y="636"/>
                    <a:pt x="334" y="756"/>
                    <a:pt x="391" y="853"/>
                  </a:cubicBezTo>
                  <a:cubicBezTo>
                    <a:pt x="392" y="856"/>
                    <a:pt x="394" y="856"/>
                    <a:pt x="394" y="853"/>
                  </a:cubicBezTo>
                  <a:close/>
                </a:path>
              </a:pathLst>
            </a:custGeom>
            <a:solidFill>
              <a:srgbClr val="FFFFFF"/>
            </a:solidFill>
            <a:ln>
              <a:noFill/>
            </a:ln>
          </p:spPr>
          <p:txBody>
            <a:bodyPr vert="horz" wrap="square" lIns="93225" tIns="46612" rIns="93225" bIns="46612" numCol="1" anchor="t" anchorCtr="0" compatLnSpc="1">
              <a:prstTxWarp prst="textNoShape">
                <a:avLst/>
              </a:prstTxWarp>
            </a:bodyPr>
            <a:lstStyle/>
            <a:p>
              <a:pPr defTabSz="932262">
                <a:defRPr/>
              </a:pPr>
              <a:endParaRPr lang="en-US" sz="1836" kern="0">
                <a:gradFill>
                  <a:gsLst>
                    <a:gs pos="0">
                      <a:srgbClr val="FFFFFF"/>
                    </a:gs>
                    <a:gs pos="100000">
                      <a:srgbClr val="FFFFFF"/>
                    </a:gs>
                  </a:gsLst>
                  <a:lin ang="5400000" scaled="0"/>
                </a:gradFill>
                <a:latin typeface="Segoe UI Light"/>
              </a:endParaRPr>
            </a:p>
          </p:txBody>
        </p:sp>
      </p:grpSp>
      <p:sp>
        <p:nvSpPr>
          <p:cNvPr id="343" name="Down Arrow 342"/>
          <p:cNvSpPr/>
          <p:nvPr/>
        </p:nvSpPr>
        <p:spPr>
          <a:xfrm rot="16200000" flipH="1" flipV="1">
            <a:off x="7541436" y="4581253"/>
            <a:ext cx="346978" cy="321604"/>
          </a:xfrm>
          <a:prstGeom prst="downArrow">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32441">
              <a:defRPr/>
            </a:pPr>
            <a:endParaRPr lang="en-US" sz="1836" kern="0" dirty="0">
              <a:solidFill>
                <a:sysClr val="windowText" lastClr="000000"/>
              </a:solidFill>
              <a:latin typeface="Segoe UI Light"/>
            </a:endParaRPr>
          </a:p>
        </p:txBody>
      </p:sp>
      <p:grpSp>
        <p:nvGrpSpPr>
          <p:cNvPr id="346" name="Group 345"/>
          <p:cNvGrpSpPr/>
          <p:nvPr/>
        </p:nvGrpSpPr>
        <p:grpSpPr>
          <a:xfrm>
            <a:off x="8106655" y="3975591"/>
            <a:ext cx="1829828" cy="339966"/>
            <a:chOff x="8091789" y="3610021"/>
            <a:chExt cx="1794367" cy="333378"/>
          </a:xfrm>
        </p:grpSpPr>
        <p:sp>
          <p:nvSpPr>
            <p:cNvPr id="181" name="Oval 180"/>
            <p:cNvSpPr/>
            <p:nvPr/>
          </p:nvSpPr>
          <p:spPr>
            <a:xfrm>
              <a:off x="8091789" y="3610021"/>
              <a:ext cx="333378" cy="333378"/>
            </a:xfrm>
            <a:prstGeom prst="ellipse">
              <a:avLst/>
            </a:prstGeom>
            <a:solidFill>
              <a:schemeClr val="bg1"/>
            </a:solidFill>
            <a:ln w="38100">
              <a:solidFill>
                <a:srgbClr val="5D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41">
                <a:defRPr/>
              </a:pPr>
              <a:endParaRPr lang="en-US" sz="1836" kern="0">
                <a:solidFill>
                  <a:sysClr val="windowText" lastClr="000000"/>
                </a:solidFill>
                <a:latin typeface="Segoe UI Light"/>
              </a:endParaRPr>
            </a:p>
          </p:txBody>
        </p:sp>
        <p:sp>
          <p:nvSpPr>
            <p:cNvPr id="177" name="TextBox 176"/>
            <p:cNvSpPr txBox="1"/>
            <p:nvPr/>
          </p:nvSpPr>
          <p:spPr>
            <a:xfrm>
              <a:off x="8488283" y="3626073"/>
              <a:ext cx="1397873" cy="306025"/>
            </a:xfrm>
            <a:prstGeom prst="rect">
              <a:avLst/>
            </a:prstGeom>
            <a:noFill/>
          </p:spPr>
          <p:txBody>
            <a:bodyPr wrap="square" rtlCol="0">
              <a:spAutoFit/>
            </a:bodyPr>
            <a:lstStyle/>
            <a:p>
              <a:pPr defTabSz="932441">
                <a:defRPr/>
              </a:pPr>
              <a:r>
                <a:rPr lang="en-US" sz="1428" kern="0" dirty="0">
                  <a:gradFill>
                    <a:gsLst>
                      <a:gs pos="0">
                        <a:srgbClr val="505050"/>
                      </a:gs>
                      <a:gs pos="100000">
                        <a:srgbClr val="505050"/>
                      </a:gs>
                    </a:gsLst>
                    <a:lin ang="5400000" scaled="0"/>
                  </a:gradFill>
                  <a:cs typeface="Segoe UI" panose="020B0502040204020203" pitchFamily="34" charset="0"/>
                </a:rPr>
                <a:t>Assignments</a:t>
              </a:r>
            </a:p>
          </p:txBody>
        </p:sp>
        <p:pic>
          <p:nvPicPr>
            <p:cNvPr id="345" name="Picture 344"/>
            <p:cNvPicPr>
              <a:picLocks noChangeAspect="1"/>
            </p:cNvPicPr>
            <p:nvPr/>
          </p:nvPicPr>
          <p:blipFill rotWithShape="1">
            <a:blip r:embed="rId13" cstate="print">
              <a:biLevel thresh="25000"/>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l="32802" t="13697" r="32508" b="14405"/>
            <a:stretch/>
          </p:blipFill>
          <p:spPr>
            <a:xfrm>
              <a:off x="8171745" y="3673771"/>
              <a:ext cx="182256" cy="212477"/>
            </a:xfrm>
            <a:prstGeom prst="rect">
              <a:avLst/>
            </a:prstGeom>
          </p:spPr>
        </p:pic>
      </p:grpSp>
      <p:sp>
        <p:nvSpPr>
          <p:cNvPr id="347" name="TextBox 346"/>
          <p:cNvSpPr txBox="1"/>
          <p:nvPr/>
        </p:nvSpPr>
        <p:spPr>
          <a:xfrm>
            <a:off x="7937570" y="6044587"/>
            <a:ext cx="2040616" cy="424475"/>
          </a:xfrm>
          <a:prstGeom prst="rect">
            <a:avLst/>
          </a:prstGeom>
          <a:solidFill>
            <a:schemeClr val="tx2"/>
          </a:solidFill>
        </p:spPr>
        <p:txBody>
          <a:bodyPr wrap="square" rtlCol="0">
            <a:spAutoFit/>
          </a:bodyPr>
          <a:lstStyle/>
          <a:p>
            <a:pPr defTabSz="931954" fontAlgn="base">
              <a:lnSpc>
                <a:spcPct val="90000"/>
              </a:lnSpc>
              <a:spcBef>
                <a:spcPts val="1224"/>
              </a:spcBef>
              <a:spcAft>
                <a:spcPct val="0"/>
              </a:spcAft>
              <a:defRPr/>
            </a:pPr>
            <a:r>
              <a:rPr lang="en-US" sz="1199" kern="0" dirty="0">
                <a:gradFill>
                  <a:gsLst>
                    <a:gs pos="0">
                      <a:srgbClr val="FFFFFF"/>
                    </a:gs>
                    <a:gs pos="100000">
                      <a:srgbClr val="FFFFFF"/>
                    </a:gs>
                  </a:gsLst>
                  <a:lin ang="5400000" scaled="0"/>
                </a:gradFill>
              </a:rPr>
              <a:t>+Teachers, Students, </a:t>
            </a:r>
            <a:br>
              <a:rPr lang="en-US" sz="1199" kern="0" dirty="0">
                <a:gradFill>
                  <a:gsLst>
                    <a:gs pos="0">
                      <a:srgbClr val="FFFFFF"/>
                    </a:gs>
                    <a:gs pos="100000">
                      <a:srgbClr val="FFFFFF"/>
                    </a:gs>
                  </a:gsLst>
                  <a:lin ang="5400000" scaled="0"/>
                </a:gradFill>
              </a:rPr>
            </a:br>
            <a:r>
              <a:rPr lang="en-US" sz="1199" kern="0" dirty="0">
                <a:gradFill>
                  <a:gsLst>
                    <a:gs pos="0">
                      <a:srgbClr val="FFFFFF"/>
                    </a:gs>
                    <a:gs pos="100000">
                      <a:srgbClr val="FFFFFF"/>
                    </a:gs>
                  </a:gsLst>
                  <a:lin ang="5400000" scaled="0"/>
                </a:gradFill>
              </a:rPr>
              <a:t>Admins, and Schools</a:t>
            </a:r>
          </a:p>
        </p:txBody>
      </p:sp>
      <p:sp>
        <p:nvSpPr>
          <p:cNvPr id="172" name="TextBox 171"/>
          <p:cNvSpPr txBox="1"/>
          <p:nvPr/>
        </p:nvSpPr>
        <p:spPr>
          <a:xfrm>
            <a:off x="2419965" y="6118389"/>
            <a:ext cx="1080986" cy="276871"/>
          </a:xfrm>
          <a:prstGeom prst="rect">
            <a:avLst/>
          </a:prstGeom>
          <a:solidFill>
            <a:schemeClr val="tx2"/>
          </a:solidFill>
        </p:spPr>
        <p:txBody>
          <a:bodyPr wrap="square" rtlCol="0">
            <a:spAutoFit/>
          </a:bodyPr>
          <a:lstStyle/>
          <a:p>
            <a:pPr defTabSz="932441">
              <a:defRPr/>
            </a:pPr>
            <a:r>
              <a:rPr lang="en-US" sz="1199" kern="0" dirty="0">
                <a:gradFill>
                  <a:gsLst>
                    <a:gs pos="0">
                      <a:srgbClr val="FFFFFF"/>
                    </a:gs>
                    <a:gs pos="100000">
                      <a:srgbClr val="FFFFFF"/>
                    </a:gs>
                  </a:gsLst>
                  <a:lin ang="5400000" scaled="0"/>
                </a:gradFill>
              </a:rPr>
              <a:t>(Classes)</a:t>
            </a:r>
          </a:p>
        </p:txBody>
      </p:sp>
      <p:pic>
        <p:nvPicPr>
          <p:cNvPr id="173" name="Picture 17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03617" y="1764964"/>
            <a:ext cx="457876" cy="486494"/>
          </a:xfrm>
          <a:prstGeom prst="rect">
            <a:avLst/>
          </a:prstGeom>
        </p:spPr>
      </p:pic>
      <p:pic>
        <p:nvPicPr>
          <p:cNvPr id="207" name="Picture 206"/>
          <p:cNvPicPr>
            <a:picLocks noChangeAspect="1"/>
          </p:cNvPicPr>
          <p:nvPr/>
        </p:nvPicPr>
        <p:blipFill rotWithShape="1">
          <a:blip r:embed="rId16" cstate="print">
            <a:extLst>
              <a:ext uri="{28A0092B-C50C-407E-A947-70E740481C1C}">
                <a14:useLocalDpi xmlns:a14="http://schemas.microsoft.com/office/drawing/2010/main" val="0"/>
              </a:ext>
            </a:extLst>
          </a:blip>
          <a:srcRect r="24702"/>
          <a:stretch/>
        </p:blipFill>
        <p:spPr>
          <a:xfrm>
            <a:off x="6008659" y="1808956"/>
            <a:ext cx="1250628" cy="398089"/>
          </a:xfrm>
          <a:prstGeom prst="rect">
            <a:avLst/>
          </a:prstGeom>
        </p:spPr>
      </p:pic>
      <p:sp>
        <p:nvSpPr>
          <p:cNvPr id="213" name="Title 1"/>
          <p:cNvSpPr txBox="1">
            <a:spLocks/>
          </p:cNvSpPr>
          <p:nvPr/>
        </p:nvSpPr>
        <p:spPr>
          <a:xfrm>
            <a:off x="530466" y="233152"/>
            <a:ext cx="11373923" cy="762786"/>
          </a:xfrm>
          <a:prstGeom prst="rect">
            <a:avLst/>
          </a:prstGeom>
        </p:spPr>
        <p:txBody>
          <a:bodyPr/>
          <a:lstStyle>
            <a:lvl1pPr algn="l" defTabSz="914225" rtl="0" eaLnBrk="1" latinLnBrk="0" hangingPunct="1">
              <a:lnSpc>
                <a:spcPct val="90000"/>
              </a:lnSpc>
              <a:spcBef>
                <a:spcPct val="0"/>
              </a:spcBef>
              <a:buNone/>
              <a:defRPr sz="5399" kern="1200">
                <a:solidFill>
                  <a:schemeClr val="tx1"/>
                </a:solidFill>
                <a:latin typeface="Segoe UI Light" panose="020B0502040204020203" pitchFamily="34" charset="0"/>
                <a:ea typeface="+mj-ea"/>
                <a:cs typeface="Segoe UI Light" panose="020B0502040204020203" pitchFamily="34" charset="0"/>
              </a:defRPr>
            </a:lvl1pPr>
          </a:lstStyle>
          <a:p>
            <a:pPr defTabSz="932441"/>
            <a:endParaRPr lang="en-US" sz="5508" spc="-102" dirty="0">
              <a:ln w="3175">
                <a:noFill/>
              </a:ln>
              <a:solidFill>
                <a:srgbClr val="80397B"/>
              </a:solidFill>
              <a:latin typeface="Segoe UI Light"/>
              <a:cs typeface="Arial" charset="0"/>
            </a:endParaRPr>
          </a:p>
        </p:txBody>
      </p:sp>
      <p:sp>
        <p:nvSpPr>
          <p:cNvPr id="3" name="Title 2"/>
          <p:cNvSpPr>
            <a:spLocks noGrp="1"/>
          </p:cNvSpPr>
          <p:nvPr>
            <p:ph type="title"/>
          </p:nvPr>
        </p:nvSpPr>
        <p:spPr/>
        <p:txBody>
          <a:bodyPr/>
          <a:lstStyle/>
          <a:p>
            <a:r>
              <a:rPr lang="en-US" dirty="0"/>
              <a:t>Office as a development platform</a:t>
            </a:r>
          </a:p>
        </p:txBody>
      </p:sp>
    </p:spTree>
    <p:extLst>
      <p:ext uri="{BB962C8B-B14F-4D97-AF65-F5344CB8AC3E}">
        <p14:creationId xmlns:p14="http://schemas.microsoft.com/office/powerpoint/2010/main" val="288537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nodeType="withEffect">
                                  <p:stCondLst>
                                    <p:cond delay="0"/>
                                  </p:stCondLst>
                                  <p:childTnLst>
                                    <p:animEffect transition="out" filter="wipe(down)">
                                      <p:cBhvr>
                                        <p:cTn id="6" dur="500"/>
                                        <p:tgtEl>
                                          <p:spTgt spid="292"/>
                                        </p:tgtEl>
                                      </p:cBhvr>
                                    </p:animEffect>
                                    <p:set>
                                      <p:cBhvr>
                                        <p:cTn id="7" dur="1" fill="hold">
                                          <p:stCondLst>
                                            <p:cond delay="499"/>
                                          </p:stCondLst>
                                        </p:cTn>
                                        <p:tgtEl>
                                          <p:spTgt spid="292"/>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9"/>
                                        </p:tgtEl>
                                        <p:attrNameLst>
                                          <p:attrName>style.visibility</p:attrName>
                                        </p:attrNameLst>
                                      </p:cBhvr>
                                      <p:to>
                                        <p:strVal val="visible"/>
                                      </p:to>
                                    </p:set>
                                    <p:animEffect transition="in" filter="wipe(down)">
                                      <p:cBhvr>
                                        <p:cTn id="11" dur="500"/>
                                        <p:tgtEl>
                                          <p:spTgt spid="33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340"/>
                                        </p:tgtEl>
                                        <p:attrNameLst>
                                          <p:attrName>style.visibility</p:attrName>
                                        </p:attrNameLst>
                                      </p:cBhvr>
                                      <p:to>
                                        <p:strVal val="visible"/>
                                      </p:to>
                                    </p:set>
                                    <p:animEffect transition="in" filter="wipe(up)">
                                      <p:cBhvr>
                                        <p:cTn id="14" dur="500"/>
                                        <p:tgtEl>
                                          <p:spTgt spid="340"/>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343"/>
                                        </p:tgtEl>
                                        <p:attrNameLst>
                                          <p:attrName>style.visibility</p:attrName>
                                        </p:attrNameLst>
                                      </p:cBhvr>
                                      <p:to>
                                        <p:strVal val="visible"/>
                                      </p:to>
                                    </p:set>
                                    <p:animEffect transition="in" filter="wipe(right)">
                                      <p:cBhvr>
                                        <p:cTn id="17" dur="500"/>
                                        <p:tgtEl>
                                          <p:spTgt spid="343"/>
                                        </p:tgtEl>
                                      </p:cBhvr>
                                    </p:animEffect>
                                  </p:childTnLst>
                                </p:cTn>
                              </p:par>
                              <p:par>
                                <p:cTn id="18" presetID="10" presetClass="entr" presetSubtype="0" fill="hold" nodeType="withEffect">
                                  <p:stCondLst>
                                    <p:cond delay="0"/>
                                  </p:stCondLst>
                                  <p:childTnLst>
                                    <p:set>
                                      <p:cBhvr>
                                        <p:cTn id="19" dur="1" fill="hold">
                                          <p:stCondLst>
                                            <p:cond delay="0"/>
                                          </p:stCondLst>
                                        </p:cTn>
                                        <p:tgtEl>
                                          <p:spTgt spid="346"/>
                                        </p:tgtEl>
                                        <p:attrNameLst>
                                          <p:attrName>style.visibility</p:attrName>
                                        </p:attrNameLst>
                                      </p:cBhvr>
                                      <p:to>
                                        <p:strVal val="visible"/>
                                      </p:to>
                                    </p:set>
                                    <p:animEffect transition="in" filter="fade">
                                      <p:cBhvr>
                                        <p:cTn id="20" dur="500"/>
                                        <p:tgtEl>
                                          <p:spTgt spid="34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47"/>
                                        </p:tgtEl>
                                        <p:attrNameLst>
                                          <p:attrName>style.visibility</p:attrName>
                                        </p:attrNameLst>
                                      </p:cBhvr>
                                      <p:to>
                                        <p:strVal val="visible"/>
                                      </p:to>
                                    </p:set>
                                    <p:animEffect transition="in" filter="fade">
                                      <p:cBhvr>
                                        <p:cTn id="23" dur="500"/>
                                        <p:tgtEl>
                                          <p:spTgt spid="347"/>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fade">
                                      <p:cBhvr>
                                        <p:cTn id="27"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 grpId="0" animBg="1"/>
      <p:bldP spid="340" grpId="0" animBg="1"/>
      <p:bldP spid="343" grpId="0" animBg="1"/>
      <p:bldP spid="347" grpId="0" animBg="1"/>
      <p:bldP spid="17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Requirements</a:t>
            </a:r>
            <a:endParaRPr lang="en-US" dirty="0"/>
          </a:p>
        </p:txBody>
      </p:sp>
      <p:sp>
        <p:nvSpPr>
          <p:cNvPr id="3" name="Text Placeholder 2"/>
          <p:cNvSpPr>
            <a:spLocks noGrp="1"/>
          </p:cNvSpPr>
          <p:nvPr>
            <p:ph type="body" sz="quarter" idx="10"/>
          </p:nvPr>
        </p:nvSpPr>
        <p:spPr/>
        <p:txBody>
          <a:bodyPr/>
          <a:lstStyle/>
          <a:p>
            <a:r>
              <a:rPr lang="en-US"/>
              <a:t>Tenant must be Office 365 Education</a:t>
            </a:r>
          </a:p>
          <a:p>
            <a:r>
              <a:rPr lang="en-US"/>
              <a:t>Must be licensed for SharePoint &amp; Exchange Online</a:t>
            </a:r>
          </a:p>
          <a:p>
            <a:r>
              <a:rPr lang="en-US"/>
              <a:t>Licenses can be assigned when creating accounts</a:t>
            </a:r>
          </a:p>
          <a:p>
            <a:r>
              <a:rPr lang="en-US"/>
              <a:t>SDS will still sync account info for unlicensed users</a:t>
            </a:r>
          </a:p>
          <a:p>
            <a:r>
              <a:rPr lang="en-US"/>
              <a:t>Synced account can be used when licenses assigned</a:t>
            </a:r>
          </a:p>
          <a:p>
            <a:endParaRPr lang="en-US" dirty="0"/>
          </a:p>
        </p:txBody>
      </p:sp>
    </p:spTree>
    <p:extLst>
      <p:ext uri="{BB962C8B-B14F-4D97-AF65-F5344CB8AC3E}">
        <p14:creationId xmlns:p14="http://schemas.microsoft.com/office/powerpoint/2010/main" val="41388801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Deployment Options</a:t>
            </a:r>
            <a:endParaRPr lang="en-US" dirty="0"/>
          </a:p>
        </p:txBody>
      </p:sp>
      <p:sp>
        <p:nvSpPr>
          <p:cNvPr id="2" name="Text Placeholder 1"/>
          <p:cNvSpPr>
            <a:spLocks noGrp="1"/>
          </p:cNvSpPr>
          <p:nvPr>
            <p:ph type="body" sz="quarter" idx="10"/>
          </p:nvPr>
        </p:nvSpPr>
        <p:spPr/>
        <p:txBody>
          <a:bodyPr/>
          <a:lstStyle/>
          <a:p>
            <a:r>
              <a:rPr lang="en-US"/>
              <a:t>Built in sync using REST API for supported SIS’s</a:t>
            </a:r>
          </a:p>
          <a:p>
            <a:pPr lvl="1"/>
            <a:r>
              <a:rPr lang="en-US"/>
              <a:t>PowerSchool</a:t>
            </a:r>
          </a:p>
          <a:p>
            <a:pPr lvl="1"/>
            <a:r>
              <a:rPr lang="en-US"/>
              <a:t>Clever</a:t>
            </a:r>
          </a:p>
          <a:p>
            <a:r>
              <a:rPr lang="en-US"/>
              <a:t>CSV files for all others</a:t>
            </a:r>
          </a:p>
          <a:p>
            <a:pPr lvl="1"/>
            <a:r>
              <a:rPr lang="en-US"/>
              <a:t>School.csv – School information</a:t>
            </a:r>
          </a:p>
          <a:p>
            <a:pPr lvl="1"/>
            <a:r>
              <a:rPr lang="en-US"/>
              <a:t>Section.csv – Section information</a:t>
            </a:r>
          </a:p>
          <a:p>
            <a:pPr lvl="1"/>
            <a:r>
              <a:rPr lang="en-US"/>
              <a:t>Student.csv – Student information</a:t>
            </a:r>
          </a:p>
          <a:p>
            <a:pPr lvl="1"/>
            <a:r>
              <a:rPr lang="en-US"/>
              <a:t>Teacher.csv – Teacher information</a:t>
            </a:r>
          </a:p>
          <a:p>
            <a:pPr lvl="1"/>
            <a:r>
              <a:rPr lang="en-US"/>
              <a:t>StudentEnrollment.csv – Student to Section mapping</a:t>
            </a:r>
          </a:p>
          <a:p>
            <a:pPr lvl="1"/>
            <a:r>
              <a:rPr lang="en-US"/>
              <a:t>TeacherRoster.csv – Teacher to Section mapping</a:t>
            </a:r>
          </a:p>
          <a:p>
            <a:endParaRPr lang="en-US" dirty="0"/>
          </a:p>
        </p:txBody>
      </p:sp>
      <p:sp>
        <p:nvSpPr>
          <p:cNvPr id="10" name="Text Placeholder 9"/>
          <p:cNvSpPr>
            <a:spLocks noGrp="1"/>
          </p:cNvSpPr>
          <p:nvPr>
            <p:ph type="body" sz="quarter" idx="11"/>
          </p:nvPr>
        </p:nvSpPr>
        <p:spPr/>
        <p:txBody>
          <a:bodyPr/>
          <a:lstStyle/>
          <a:p>
            <a:endParaRPr lang="en-US"/>
          </a:p>
        </p:txBody>
      </p:sp>
      <p:sp>
        <p:nvSpPr>
          <p:cNvPr id="5" name="TextBox 4"/>
          <p:cNvSpPr txBox="1"/>
          <p:nvPr/>
        </p:nvSpPr>
        <p:spPr>
          <a:xfrm>
            <a:off x="6675439" y="6557214"/>
            <a:ext cx="5511124" cy="276999"/>
          </a:xfrm>
          <a:prstGeom prst="rect">
            <a:avLst/>
          </a:prstGeom>
          <a:noFill/>
        </p:spPr>
        <p:txBody>
          <a:bodyPr wrap="none" lIns="0" tIns="0" rIns="0" bIns="0" rtlCol="0">
            <a:spAutoFit/>
          </a:bodyPr>
          <a:lstStyle/>
          <a:p>
            <a:r>
              <a:rPr lang="en-US" dirty="0"/>
              <a:t>Please see </a:t>
            </a:r>
            <a:r>
              <a:rPr lang="en-US" dirty="0">
                <a:hlinkClick r:id="rId3"/>
              </a:rPr>
              <a:t>Deploying School Data Sync </a:t>
            </a:r>
            <a:r>
              <a:rPr lang="en-US" dirty="0"/>
              <a:t>support article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2226" y="2922396"/>
            <a:ext cx="5828771" cy="1933209"/>
          </a:xfrm>
          <a:prstGeom prst="rect">
            <a:avLst/>
          </a:prstGeom>
        </p:spPr>
      </p:pic>
    </p:spTree>
    <p:extLst>
      <p:ext uri="{BB962C8B-B14F-4D97-AF65-F5344CB8AC3E}">
        <p14:creationId xmlns:p14="http://schemas.microsoft.com/office/powerpoint/2010/main" val="12355861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Initial Sync- CSV Deployment</a:t>
            </a:r>
            <a:endParaRPr lang="en-US" dirty="0"/>
          </a:p>
        </p:txBody>
      </p:sp>
      <p:sp>
        <p:nvSpPr>
          <p:cNvPr id="2" name="Text Placeholder 1"/>
          <p:cNvSpPr>
            <a:spLocks noGrp="1"/>
          </p:cNvSpPr>
          <p:nvPr>
            <p:ph type="body" sz="quarter" idx="10"/>
          </p:nvPr>
        </p:nvSpPr>
        <p:spPr/>
        <p:txBody>
          <a:bodyPr/>
          <a:lstStyle/>
          <a:p>
            <a:r>
              <a:rPr lang="en-US"/>
              <a:t>CSV files are validated</a:t>
            </a:r>
          </a:p>
          <a:p>
            <a:r>
              <a:rPr lang="en-US"/>
              <a:t>Accounts provisioned in Azure Active Directory</a:t>
            </a:r>
            <a:endParaRPr lang="en-US" dirty="0"/>
          </a:p>
        </p:txBody>
      </p:sp>
      <p:sp>
        <p:nvSpPr>
          <p:cNvPr id="10" name="Text Placeholder 9"/>
          <p:cNvSpPr>
            <a:spLocks noGrp="1"/>
          </p:cNvSpPr>
          <p:nvPr>
            <p:ph type="body" sz="quarter" idx="11"/>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9341" y="2130424"/>
            <a:ext cx="5828771" cy="3497263"/>
          </a:xfrm>
          <a:prstGeom prst="rect">
            <a:avLst/>
          </a:prstGeom>
        </p:spPr>
      </p:pic>
      <p:sp>
        <p:nvSpPr>
          <p:cNvPr id="6" name="TextBox 5"/>
          <p:cNvSpPr txBox="1"/>
          <p:nvPr/>
        </p:nvSpPr>
        <p:spPr>
          <a:xfrm>
            <a:off x="5499324" y="3530336"/>
            <a:ext cx="3536647" cy="1440687"/>
          </a:xfrm>
          <a:prstGeom prst="rect">
            <a:avLst/>
          </a:prstGeom>
          <a:noFill/>
        </p:spPr>
        <p:txBody>
          <a:bodyPr wrap="none" lIns="0" tIns="0" rIns="0" bIns="0" rtlCol="0">
            <a:spAutoFit/>
          </a:bodyPr>
          <a:lstStyle/>
          <a:p>
            <a:pPr marL="466298" indent="-466298">
              <a:buAutoNum type="arabicPeriod"/>
            </a:pPr>
            <a:r>
              <a:rPr lang="en-US" sz="1836" dirty="0"/>
              <a:t>Sync profile created</a:t>
            </a:r>
          </a:p>
          <a:p>
            <a:pPr marL="466298" indent="-466298">
              <a:buAutoNum type="arabicPeriod"/>
            </a:pPr>
            <a:r>
              <a:rPr lang="en-US" sz="1836" dirty="0"/>
              <a:t>CSV files uploaded</a:t>
            </a:r>
          </a:p>
          <a:p>
            <a:pPr marL="466298" indent="-466298">
              <a:buAutoNum type="arabicPeriod"/>
            </a:pPr>
            <a:r>
              <a:rPr lang="en-US" sz="1836" dirty="0"/>
              <a:t>Files validated and stored</a:t>
            </a:r>
          </a:p>
          <a:p>
            <a:pPr marL="466298" indent="-466298">
              <a:buAutoNum type="arabicPeriod"/>
            </a:pPr>
            <a:r>
              <a:rPr lang="en-US" sz="1836" dirty="0"/>
              <a:t>Roster data synced with AAD</a:t>
            </a:r>
          </a:p>
          <a:p>
            <a:pPr marL="466298" indent="-466298">
              <a:buAutoNum type="arabicPeriod"/>
            </a:pPr>
            <a:r>
              <a:rPr lang="en-US" sz="1836" dirty="0"/>
              <a:t>Copy of roster saved</a:t>
            </a:r>
          </a:p>
        </p:txBody>
      </p:sp>
    </p:spTree>
    <p:extLst>
      <p:ext uri="{BB962C8B-B14F-4D97-AF65-F5344CB8AC3E}">
        <p14:creationId xmlns:p14="http://schemas.microsoft.com/office/powerpoint/2010/main" val="33660198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849" y="2844439"/>
            <a:ext cx="5828771" cy="3497263"/>
          </a:xfrm>
          <a:prstGeom prst="rect">
            <a:avLst/>
          </a:prstGeom>
        </p:spPr>
      </p:pic>
      <p:sp>
        <p:nvSpPr>
          <p:cNvPr id="3" name="Title 2"/>
          <p:cNvSpPr>
            <a:spLocks noGrp="1"/>
          </p:cNvSpPr>
          <p:nvPr>
            <p:ph type="title"/>
          </p:nvPr>
        </p:nvSpPr>
        <p:spPr/>
        <p:txBody>
          <a:bodyPr/>
          <a:lstStyle/>
          <a:p>
            <a:r>
              <a:rPr lang="en-US" dirty="0"/>
              <a:t>Subsequent Syncs- CSV Deployment</a:t>
            </a:r>
          </a:p>
        </p:txBody>
      </p:sp>
      <p:sp>
        <p:nvSpPr>
          <p:cNvPr id="2" name="Text Placeholder 1"/>
          <p:cNvSpPr>
            <a:spLocks noGrp="1"/>
          </p:cNvSpPr>
          <p:nvPr>
            <p:ph type="body" sz="quarter" idx="10"/>
          </p:nvPr>
        </p:nvSpPr>
        <p:spPr/>
        <p:txBody>
          <a:bodyPr/>
          <a:lstStyle/>
          <a:p>
            <a:r>
              <a:rPr lang="en-US" dirty="0"/>
              <a:t>New roster compared to the saved roster</a:t>
            </a:r>
          </a:p>
          <a:p>
            <a:r>
              <a:rPr lang="en-US" dirty="0"/>
              <a:t>Adds or removes teachers and students</a:t>
            </a:r>
          </a:p>
        </p:txBody>
      </p:sp>
      <p:sp>
        <p:nvSpPr>
          <p:cNvPr id="7" name="TextBox 6"/>
          <p:cNvSpPr txBox="1"/>
          <p:nvPr/>
        </p:nvSpPr>
        <p:spPr>
          <a:xfrm>
            <a:off x="2398207" y="4245723"/>
            <a:ext cx="4045368" cy="1728824"/>
          </a:xfrm>
          <a:prstGeom prst="rect">
            <a:avLst/>
          </a:prstGeom>
          <a:noFill/>
        </p:spPr>
        <p:txBody>
          <a:bodyPr wrap="none" lIns="0" tIns="0" rIns="0" bIns="0" rtlCol="0">
            <a:spAutoFit/>
          </a:bodyPr>
          <a:lstStyle/>
          <a:p>
            <a:pPr marL="466298" indent="-466298">
              <a:buAutoNum type="arabicPeriod"/>
            </a:pPr>
            <a:r>
              <a:rPr lang="en-US" sz="1836" dirty="0"/>
              <a:t>New CSV files uploaded</a:t>
            </a:r>
          </a:p>
          <a:p>
            <a:pPr marL="466298" indent="-466298">
              <a:buAutoNum type="arabicPeriod"/>
            </a:pPr>
            <a:r>
              <a:rPr lang="en-US" sz="1836" dirty="0"/>
              <a:t>Files validated and stored</a:t>
            </a:r>
          </a:p>
          <a:p>
            <a:pPr marL="466298" indent="-466298">
              <a:buAutoNum type="arabicPeriod"/>
            </a:pPr>
            <a:r>
              <a:rPr lang="en-US" sz="1836" dirty="0"/>
              <a:t>Sync compares new data to saved</a:t>
            </a:r>
          </a:p>
          <a:p>
            <a:pPr marL="932597" lvl="1" indent="-466298">
              <a:buFont typeface="Arial" panose="020B0604020202020204" pitchFamily="34" charset="0"/>
              <a:buChar char="•"/>
            </a:pPr>
            <a:r>
              <a:rPr lang="en-US" sz="1836" dirty="0"/>
              <a:t>New data added*</a:t>
            </a:r>
          </a:p>
          <a:p>
            <a:pPr marL="932597" lvl="1" indent="-466298">
              <a:buFont typeface="Arial" panose="020B0604020202020204" pitchFamily="34" charset="0"/>
              <a:buChar char="•"/>
            </a:pPr>
            <a:r>
              <a:rPr lang="en-US" sz="1836" dirty="0"/>
              <a:t>Deleted data removed*</a:t>
            </a:r>
          </a:p>
          <a:p>
            <a:pPr marL="466298" indent="-466298">
              <a:buAutoNum type="arabicPeriod"/>
            </a:pPr>
            <a:r>
              <a:rPr lang="en-US" sz="1836" dirty="0"/>
              <a:t>New copy of roster saved</a:t>
            </a:r>
          </a:p>
        </p:txBody>
      </p:sp>
      <p:sp>
        <p:nvSpPr>
          <p:cNvPr id="8" name="TextBox 7"/>
          <p:cNvSpPr txBox="1"/>
          <p:nvPr/>
        </p:nvSpPr>
        <p:spPr>
          <a:xfrm>
            <a:off x="1254946" y="6341703"/>
            <a:ext cx="7797675" cy="512317"/>
          </a:xfrm>
          <a:prstGeom prst="rect">
            <a:avLst/>
          </a:prstGeom>
          <a:noFill/>
        </p:spPr>
        <p:txBody>
          <a:bodyPr wrap="square" lIns="0" tIns="0" rIns="0" bIns="0" rtlCol="0">
            <a:spAutoFit/>
          </a:bodyPr>
          <a:lstStyle/>
          <a:p>
            <a:r>
              <a:rPr lang="en-US" sz="1632" dirty="0"/>
              <a:t>*Sections and schools do not get deleted, only group members and owners</a:t>
            </a:r>
          </a:p>
          <a:p>
            <a:r>
              <a:rPr lang="en-US" sz="1632" dirty="0"/>
              <a:t>*Sync does not delete accounts from Azure Active Directory</a:t>
            </a:r>
          </a:p>
        </p:txBody>
      </p:sp>
    </p:spTree>
    <p:extLst>
      <p:ext uri="{BB962C8B-B14F-4D97-AF65-F5344CB8AC3E}">
        <p14:creationId xmlns:p14="http://schemas.microsoft.com/office/powerpoint/2010/main" val="41327764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 School Data Sync</a:t>
            </a:r>
          </a:p>
        </p:txBody>
      </p:sp>
      <p:sp>
        <p:nvSpPr>
          <p:cNvPr id="5" name="Text Placeholder 4"/>
          <p:cNvSpPr>
            <a:spLocks noGrp="1"/>
          </p:cNvSpPr>
          <p:nvPr>
            <p:ph type="body" sz="quarter" idx="12"/>
          </p:nvPr>
        </p:nvSpPr>
        <p:spPr/>
        <p:txBody>
          <a:bodyPr/>
          <a:lstStyle/>
          <a:p>
            <a:r>
              <a:rPr lang="en-US" dirty="0"/>
              <a:t>brand@microsoft.com</a:t>
            </a:r>
          </a:p>
        </p:txBody>
      </p:sp>
    </p:spTree>
    <p:extLst>
      <p:ext uri="{BB962C8B-B14F-4D97-AF65-F5344CB8AC3E}">
        <p14:creationId xmlns:p14="http://schemas.microsoft.com/office/powerpoint/2010/main" val="30130946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School Data Sync Toolkit</a:t>
            </a:r>
          </a:p>
        </p:txBody>
      </p:sp>
      <p:sp>
        <p:nvSpPr>
          <p:cNvPr id="2" name="Text Placeholder 1"/>
          <p:cNvSpPr>
            <a:spLocks noGrp="1"/>
          </p:cNvSpPr>
          <p:nvPr>
            <p:ph type="body" sz="quarter" idx="10"/>
          </p:nvPr>
        </p:nvSpPr>
        <p:spPr>
          <a:xfrm>
            <a:off x="274639" y="1212849"/>
            <a:ext cx="5486399" cy="5441490"/>
          </a:xfrm>
        </p:spPr>
        <p:txBody>
          <a:bodyPr/>
          <a:lstStyle/>
          <a:p>
            <a:pPr marL="0" indent="0">
              <a:buNone/>
            </a:pPr>
            <a:r>
              <a:rPr lang="en-US" dirty="0"/>
              <a:t>Use to:</a:t>
            </a:r>
          </a:p>
          <a:p>
            <a:r>
              <a:rPr lang="en-US" dirty="0"/>
              <a:t>Validate CSV files and check for errors</a:t>
            </a:r>
          </a:p>
          <a:p>
            <a:r>
              <a:rPr lang="en-US" dirty="0"/>
              <a:t>Perform a manual CSV sync from PowerShell</a:t>
            </a:r>
          </a:p>
          <a:p>
            <a:r>
              <a:rPr lang="en-US" dirty="0"/>
              <a:t>Automate CSV sync processes via PowerShell</a:t>
            </a:r>
          </a:p>
          <a:p>
            <a:endParaRPr lang="en-US" dirty="0"/>
          </a:p>
          <a:p>
            <a:endParaRPr lang="en-US" dirty="0"/>
          </a:p>
        </p:txBody>
      </p:sp>
      <p:sp>
        <p:nvSpPr>
          <p:cNvPr id="5" name="Text Placeholder 4"/>
          <p:cNvSpPr>
            <a:spLocks noGrp="1"/>
          </p:cNvSpPr>
          <p:nvPr>
            <p:ph type="body" sz="quarter" idx="11"/>
          </p:nvPr>
        </p:nvSpPr>
        <p:spPr/>
        <p:txBody>
          <a:bodyPr/>
          <a:lstStyle/>
          <a:p>
            <a:endParaRPr lang="en-US"/>
          </a:p>
        </p:txBody>
      </p:sp>
      <p:sp>
        <p:nvSpPr>
          <p:cNvPr id="6" name="Rectangle 5"/>
          <p:cNvSpPr/>
          <p:nvPr/>
        </p:nvSpPr>
        <p:spPr bwMode="auto">
          <a:xfrm>
            <a:off x="0" y="5935662"/>
            <a:ext cx="12436475" cy="10588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2400" dirty="0"/>
              <a:t>Download: </a:t>
            </a:r>
            <a:r>
              <a:rPr lang="en-US" sz="2400" dirty="0">
                <a:hlinkClick r:id="rId3"/>
              </a:rPr>
              <a:t>http://download.microsoft.com/download/9/2/8/928EF7C5-4894-4D4C-BF4A-893C22D77C00/Microsoft%20School%20Data%20Sync%20Toolkit.msi</a:t>
            </a:r>
            <a:r>
              <a:rPr lang="en-US" sz="2400" dirty="0"/>
              <a:t> </a:t>
            </a:r>
          </a:p>
        </p:txBody>
      </p:sp>
    </p:spTree>
    <p:extLst>
      <p:ext uri="{BB962C8B-B14F-4D97-AF65-F5344CB8AC3E}">
        <p14:creationId xmlns:p14="http://schemas.microsoft.com/office/powerpoint/2010/main" val="1422204926"/>
      </p:ext>
    </p:extLst>
  </p:cSld>
  <p:clrMapOvr>
    <a:masterClrMapping/>
  </p:clrMapOvr>
  <p:transition>
    <p:fade/>
  </p:transition>
</p:sld>
</file>

<file path=ppt/theme/theme1.xml><?xml version="1.0" encoding="utf-8"?>
<a:theme xmlns:a="http://schemas.openxmlformats.org/drawingml/2006/main" name="WHITE TEMPLATE">
  <a:themeElements>
    <a:clrScheme name="BT - Dark blue on white - red accent">
      <a:dk1>
        <a:srgbClr val="505050"/>
      </a:dk1>
      <a:lt1>
        <a:srgbClr val="FFFFFF"/>
      </a:lt1>
      <a:dk2>
        <a:srgbClr val="002050"/>
      </a:dk2>
      <a:lt2>
        <a:srgbClr val="CDF4FF"/>
      </a:lt2>
      <a:accent1>
        <a:srgbClr val="002050"/>
      </a:accent1>
      <a:accent2>
        <a:srgbClr val="D83B01"/>
      </a:accent2>
      <a:accent3>
        <a:srgbClr val="0078D7"/>
      </a:accent3>
      <a:accent4>
        <a:srgbClr val="5C2D91"/>
      </a:accent4>
      <a:accent5>
        <a:srgbClr val="107C10"/>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BLUE_2016_1.potx" id="{32CF034D-37A2-4D5E-BC9F-414114778C0E}" vid="{374C3F9A-52DF-4488-9625-FC4AE9EF9F1E}"/>
    </a:ext>
  </a:extLst>
</a:theme>
</file>

<file path=ppt/theme/theme2.xml><?xml version="1.0" encoding="utf-8"?>
<a:theme xmlns:a="http://schemas.openxmlformats.org/drawingml/2006/main" name="COLOR TEMPLATE">
  <a:themeElements>
    <a:clrScheme name="BT - Dark blue / red accent">
      <a:dk1>
        <a:srgbClr val="505050"/>
      </a:dk1>
      <a:lt1>
        <a:srgbClr val="FFFFFF"/>
      </a:lt1>
      <a:dk2>
        <a:srgbClr val="002050"/>
      </a:dk2>
      <a:lt2>
        <a:srgbClr val="CDF4FF"/>
      </a:lt2>
      <a:accent1>
        <a:srgbClr val="D83B01"/>
      </a:accent1>
      <a:accent2>
        <a:srgbClr val="0078D7"/>
      </a:accent2>
      <a:accent3>
        <a:srgbClr val="107C10"/>
      </a:accent3>
      <a:accent4>
        <a:srgbClr val="5C2D91"/>
      </a:accent4>
      <a:accent5>
        <a:srgbClr val="B4009E"/>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BLUE_2016_1.potx" id="{32CF034D-37A2-4D5E-BC9F-414114778C0E}" vid="{C5884F92-0372-40FE-A41F-52E1C148CAA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Brand_template_16-9_Edu_DARK_BLUE_2016_1</Template>
  <TotalTime>35</TotalTime>
  <Words>2922</Words>
  <Application>Microsoft Office PowerPoint</Application>
  <PresentationFormat>Custom</PresentationFormat>
  <Paragraphs>272</Paragraphs>
  <Slides>15</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Consolas</vt:lpstr>
      <vt:lpstr>Segoe Light</vt:lpstr>
      <vt:lpstr>Segoe UI</vt:lpstr>
      <vt:lpstr>Segoe UI Light</vt:lpstr>
      <vt:lpstr>Wingdings</vt:lpstr>
      <vt:lpstr>WHITE TEMPLATE</vt:lpstr>
      <vt:lpstr>COLOR TEMPLATE</vt:lpstr>
      <vt:lpstr>SSDS and Rostering API</vt:lpstr>
      <vt:lpstr>Microsoft School Data Sync</vt:lpstr>
      <vt:lpstr>Office as a development platform</vt:lpstr>
      <vt:lpstr>Requirements</vt:lpstr>
      <vt:lpstr>Deployment Options</vt:lpstr>
      <vt:lpstr>Initial Sync- CSV Deployment</vt:lpstr>
      <vt:lpstr>Subsequent Syncs- CSV Deployment</vt:lpstr>
      <vt:lpstr>Demo – School Data Sync</vt:lpstr>
      <vt:lpstr>School Data Sync Toolkit</vt:lpstr>
      <vt:lpstr>Microsoft School Data Sync</vt:lpstr>
      <vt:lpstr>School Data Sync- Next Steps</vt:lpstr>
      <vt:lpstr>Schools REST API</vt:lpstr>
      <vt:lpstr>OData Queries to Search</vt:lpstr>
      <vt:lpstr>Questions?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Israel Vega Jr.</dc:creator>
  <cp:keywords/>
  <dc:description>Template: Maryfj_x000d_
Formatting: _x000d_
Audience Type:</dc:description>
  <cp:lastModifiedBy>Israel Vega Jr.</cp:lastModifiedBy>
  <cp:revision>7</cp:revision>
  <dcterms:created xsi:type="dcterms:W3CDTF">2017-05-19T04:39:59Z</dcterms:created>
  <dcterms:modified xsi:type="dcterms:W3CDTF">2017-06-04T05:33:46Z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