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8"/>
  </p:notesMasterIdLst>
  <p:handoutMasterIdLst>
    <p:handoutMasterId r:id="rId29"/>
  </p:handoutMasterIdLst>
  <p:sldIdLst>
    <p:sldId id="1309" r:id="rId6"/>
    <p:sldId id="1342" r:id="rId7"/>
    <p:sldId id="1344" r:id="rId8"/>
    <p:sldId id="1345" r:id="rId9"/>
    <p:sldId id="1346" r:id="rId10"/>
    <p:sldId id="1347" r:id="rId11"/>
    <p:sldId id="1348" r:id="rId12"/>
    <p:sldId id="1349" r:id="rId13"/>
    <p:sldId id="1350" r:id="rId14"/>
    <p:sldId id="1351" r:id="rId15"/>
    <p:sldId id="1352" r:id="rId16"/>
    <p:sldId id="1353" r:id="rId17"/>
    <p:sldId id="1354" r:id="rId18"/>
    <p:sldId id="1356" r:id="rId19"/>
    <p:sldId id="1357" r:id="rId20"/>
    <p:sldId id="1358" r:id="rId21"/>
    <p:sldId id="1359" r:id="rId22"/>
    <p:sldId id="1361" r:id="rId23"/>
    <p:sldId id="1360" r:id="rId24"/>
    <p:sldId id="1355" r:id="rId25"/>
    <p:sldId id="1323" r:id="rId26"/>
    <p:sldId id="1341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  <p14:sldId id="1344"/>
            <p14:sldId id="1345"/>
            <p14:sldId id="1346"/>
            <p14:sldId id="1347"/>
            <p14:sldId id="1348"/>
            <p14:sldId id="1349"/>
            <p14:sldId id="1350"/>
            <p14:sldId id="1351"/>
            <p14:sldId id="1352"/>
            <p14:sldId id="1353"/>
            <p14:sldId id="1354"/>
            <p14:sldId id="1356"/>
            <p14:sldId id="1357"/>
            <p14:sldId id="1358"/>
            <p14:sldId id="1359"/>
            <p14:sldId id="1361"/>
            <p14:sldId id="1360"/>
            <p14:sldId id="1355"/>
          </p14:sldIdLst>
        </p14:section>
        <p14:section name="Color Template" id="{A073DAE3-B461-442F-A3D3-6642BD875E45}">
          <p14:sldIdLst>
            <p14:sldId id="1323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5/31/2017 10:12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5/31/2017 10:12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5/31/2017 10:12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5/31/2017 10:15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5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4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Office Developer Platform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B7805C-AC13-491B-9E17-1BA0CCAC14D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5/31/2017 10:15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25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Office Developer Platform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B7805C-AC13-491B-9E17-1BA0CCAC14D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5/31/2017 10:15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68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Office Developer Platform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B7805C-AC13-491B-9E17-1BA0CCAC14D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5/31/2017 10:15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74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5/31/2017 10:12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5/31/2017 10:12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develop/active-directory-authentication-libraries" TargetMode="External"/><Relationship Id="rId2" Type="http://schemas.openxmlformats.org/officeDocument/2006/relationships/hyperlink" Target="https://aka.ms/aaddev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zure-Samples?q=active-directory" TargetMode="External"/><Relationship Id="rId5" Type="http://schemas.openxmlformats.org/officeDocument/2006/relationships/hyperlink" Target="https://docs.microsoft.com/en-us/azure/active-directory/develop/active-directory-code-samples" TargetMode="External"/><Relationship Id="rId4" Type="http://schemas.openxmlformats.org/officeDocument/2006/relationships/hyperlink" Target="https://docs.microsoft.com/en-us/azure/active-directory/develop/active-directory-authentication-scenario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active-directory-authentication-scenario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active-directory-v2-limitations/" TargetMode="External"/><Relationship Id="rId2" Type="http://schemas.openxmlformats.org/officeDocument/2006/relationships/hyperlink" Target="https://azure.microsoft.com/en-us/documentation/articles/active-directory-developers-guide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AD Application Registration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 dirty="0"/>
              <a:t>Hands on Lab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Flow Review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58155" y="2012544"/>
            <a:ext cx="466302" cy="4740734"/>
          </a:xfrm>
          <a:prstGeom prst="rect">
            <a:avLst/>
          </a:prstGeom>
          <a:solidFill>
            <a:srgbClr val="FF8C00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374078" y="2012544"/>
            <a:ext cx="466302" cy="4740734"/>
          </a:xfrm>
          <a:prstGeom prst="rect">
            <a:avLst/>
          </a:prstGeom>
          <a:solidFill>
            <a:srgbClr val="00BCF2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690001" y="2012544"/>
            <a:ext cx="466302" cy="4740734"/>
          </a:xfrm>
          <a:prstGeom prst="rect">
            <a:avLst/>
          </a:prstGeom>
          <a:solidFill>
            <a:srgbClr val="00B294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1005924" y="2012544"/>
            <a:ext cx="466302" cy="4740734"/>
          </a:xfrm>
          <a:prstGeom prst="rect">
            <a:avLst/>
          </a:prstGeom>
          <a:solidFill>
            <a:srgbClr val="FFC000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5545" y="1525249"/>
            <a:ext cx="1385427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Application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92459" y="1235375"/>
            <a:ext cx="1586522" cy="783190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Authorization</a:t>
            </a:r>
          </a:p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Endpoint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48762" y="1235375"/>
            <a:ext cx="1349459" cy="783190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Token</a:t>
            </a:r>
          </a:p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Endpoint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50495" y="1525249"/>
            <a:ext cx="2168551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algn="ctr"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solidFill>
                  <a:srgbClr val="404040"/>
                </a:solidFill>
                <a:latin typeface="Segoe UI"/>
              </a:rPr>
              <a:t>Microsoft Graph API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24457" y="2478846"/>
            <a:ext cx="2849621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>
          <a:xfrm>
            <a:off x="1524457" y="2867430"/>
            <a:ext cx="2849621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1524457" y="3256015"/>
            <a:ext cx="2176074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 flipV="1">
            <a:off x="3700531" y="2867430"/>
            <a:ext cx="0" cy="388585"/>
          </a:xfrm>
          <a:prstGeom prst="line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none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430093" y="2090261"/>
            <a:ext cx="2520058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Request authorization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10953" y="2463576"/>
            <a:ext cx="2511883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Sign-in via browser pop-up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10953" y="2871330"/>
            <a:ext cx="2410519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Return authorization code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0150" y="3955468"/>
            <a:ext cx="6159851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1510953" y="4421769"/>
            <a:ext cx="6159851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428257" y="3525920"/>
            <a:ext cx="6136489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Redeem authorization code and acquire access token for Microsoft Graph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41597" y="4436252"/>
            <a:ext cx="1452458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Return tokens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48265" y="5479122"/>
            <a:ext cx="9451966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473780" y="5593410"/>
            <a:ext cx="2080265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Return Http Response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57883" y="5079822"/>
            <a:ext cx="3777307" cy="503031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 defTabSz="951304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428" b="1" kern="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  <a:latin typeface="Segoe UI Light"/>
              </a:rPr>
              <a:t>Call Microsoft Graph using the access token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534529" y="5953616"/>
            <a:ext cx="9451966" cy="0"/>
          </a:xfrm>
          <a:prstGeom prst="straightConnector1">
            <a:avLst/>
          </a:prstGeom>
          <a:noFill/>
          <a:ln w="28575" cap="flat" cmpd="sng" algn="ctr">
            <a:solidFill>
              <a:srgbClr val="404040"/>
            </a:solidFill>
            <a:prstDash val="solid"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1567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3" grpId="0"/>
      <p:bldP spid="44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283" tIns="91427" rIns="146283" bIns="91427" rtlCol="0" anchor="t">
            <a:noAutofit/>
          </a:bodyPr>
          <a:lstStyle/>
          <a:p>
            <a:r>
              <a:rPr lang="en-US" dirty="0"/>
              <a:t>Authentication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3174"/>
            <a:ext cx="11885514" cy="3543407"/>
          </a:xfrm>
        </p:spPr>
        <p:txBody>
          <a:bodyPr vert="horz" wrap="square" lIns="146283" tIns="91427" rIns="146283" bIns="91427" rtlCol="0">
            <a:spAutoFit/>
          </a:bodyPr>
          <a:lstStyle/>
          <a:p>
            <a:r>
              <a:rPr lang="en-US" dirty="0"/>
              <a:t>Azure AD only</a:t>
            </a:r>
          </a:p>
          <a:p>
            <a:pPr lvl="1"/>
            <a:r>
              <a:rPr lang="en-US" dirty="0"/>
              <a:t>Separate auth flow supports Azure AD accounts only</a:t>
            </a:r>
          </a:p>
          <a:p>
            <a:pPr>
              <a:spcBef>
                <a:spcPts val="2400"/>
              </a:spcBef>
            </a:pPr>
            <a:r>
              <a:rPr lang="en-US" dirty="0"/>
              <a:t>Live connect only</a:t>
            </a:r>
          </a:p>
          <a:p>
            <a:pPr lvl="1"/>
            <a:r>
              <a:rPr lang="en-US" dirty="0"/>
              <a:t>Separate auth flow supports Azure AD accounts only</a:t>
            </a:r>
          </a:p>
          <a:p>
            <a:pPr>
              <a:spcBef>
                <a:spcPts val="2400"/>
              </a:spcBef>
            </a:pPr>
            <a:r>
              <a:rPr lang="en-US" dirty="0"/>
              <a:t>Azure AD and Microsoft Accounts (Preview)</a:t>
            </a:r>
          </a:p>
          <a:p>
            <a:pPr lvl="1"/>
            <a:r>
              <a:rPr lang="en-US" dirty="0"/>
              <a:t>Converged auth flow supports Azure AD accounts and Microsoft accounts (LiveID - hotmail.com, etc.)</a:t>
            </a:r>
          </a:p>
        </p:txBody>
      </p:sp>
    </p:spTree>
    <p:extLst>
      <p:ext uri="{BB962C8B-B14F-4D97-AF65-F5344CB8AC3E}">
        <p14:creationId xmlns:p14="http://schemas.microsoft.com/office/powerpoint/2010/main" val="17721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Account + Azure 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apps want to sign users in from both Microsoft account and Azure AD</a:t>
            </a:r>
          </a:p>
          <a:p>
            <a:r>
              <a:rPr lang="en-US" dirty="0"/>
              <a:t>Now in preview:</a:t>
            </a:r>
          </a:p>
          <a:p>
            <a:pPr lvl="1"/>
            <a:r>
              <a:rPr lang="en-US" dirty="0"/>
              <a:t>Single endpoint, OpenID Connect and OAuth 2.0</a:t>
            </a:r>
          </a:p>
          <a:p>
            <a:pPr lvl="1"/>
            <a:r>
              <a:rPr lang="en-US" dirty="0"/>
              <a:t>Single SDK</a:t>
            </a:r>
          </a:p>
          <a:p>
            <a:pPr lvl="1"/>
            <a:r>
              <a:rPr lang="en-US" dirty="0"/>
              <a:t>Single end user sign in experience</a:t>
            </a:r>
          </a:p>
          <a:p>
            <a:pPr lvl="1"/>
            <a:r>
              <a:rPr lang="en-US" dirty="0"/>
              <a:t>Single app registration experience</a:t>
            </a:r>
          </a:p>
          <a:p>
            <a:r>
              <a:rPr lang="en-US" dirty="0"/>
              <a:t>Works with Microsoft Graph </a:t>
            </a:r>
          </a:p>
          <a:p>
            <a:pPr lvl="1"/>
            <a:r>
              <a:rPr lang="en-US" dirty="0"/>
              <a:t>Single API endpoint, business and consumer data</a:t>
            </a:r>
          </a:p>
        </p:txBody>
      </p:sp>
    </p:spTree>
    <p:extLst>
      <p:ext uri="{BB962C8B-B14F-4D97-AF65-F5344CB8AC3E}">
        <p14:creationId xmlns:p14="http://schemas.microsoft.com/office/powerpoint/2010/main" val="26361930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283" tIns="91427" rIns="146283" bIns="91427" rtlCol="0" anchor="t">
            <a:noAutofit/>
          </a:bodyPr>
          <a:lstStyle/>
          <a:p>
            <a:r>
              <a:rPr lang="en-US" dirty="0"/>
              <a:t>Differences in the converged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12160112" cy="6292530"/>
          </a:xfrm>
        </p:spPr>
        <p:txBody>
          <a:bodyPr vert="horz" wrap="square" lIns="146283" tIns="91427" rIns="146283" bIns="91427" rtlCol="0" anchor="t">
            <a:spAutoFit/>
          </a:bodyPr>
          <a:lstStyle/>
          <a:p>
            <a:r>
              <a:rPr lang="en-US" dirty="0"/>
              <a:t>No preregistration of permission scopes</a:t>
            </a:r>
          </a:p>
          <a:p>
            <a:pPr lvl="1"/>
            <a:r>
              <a:rPr lang="en-US" sz="2040" dirty="0"/>
              <a:t>https://login.microsoftonline.com/common/oauth2/v2.0/authorize?client_id=123&amp;scope=user.read mail.read... </a:t>
            </a:r>
          </a:p>
          <a:p>
            <a:pPr>
              <a:spcBef>
                <a:spcPts val="2400"/>
              </a:spcBef>
            </a:pPr>
            <a:r>
              <a:rPr lang="en-US" dirty="0"/>
              <a:t>Dynamic permission request</a:t>
            </a:r>
          </a:p>
          <a:p>
            <a:pPr lvl="1"/>
            <a:r>
              <a:rPr lang="en-US" sz="2040" dirty="0"/>
              <a:t>https://login.microsoftonline.com/common/oauth2/v2.0/authorize?client_id=123&amp;scope=files.read...</a:t>
            </a:r>
          </a:p>
          <a:p>
            <a:pPr>
              <a:spcBef>
                <a:spcPts val="2400"/>
              </a:spcBef>
            </a:pPr>
            <a:r>
              <a:rPr lang="en-US" dirty="0"/>
              <a:t>Separate endpoint for admin consent</a:t>
            </a:r>
          </a:p>
          <a:p>
            <a:pPr lvl="1"/>
            <a:r>
              <a:rPr lang="en-US" sz="2040" dirty="0"/>
              <a:t>https:// login.microsoftonline.com/&lt;tenantId&gt;/adminconsent 	(might change)</a:t>
            </a:r>
          </a:p>
          <a:p>
            <a:pPr>
              <a:spcBef>
                <a:spcPts val="2400"/>
              </a:spcBef>
            </a:pPr>
            <a:r>
              <a:rPr lang="en-US" dirty="0"/>
              <a:t>Separate endpoint for splitting clouds</a:t>
            </a:r>
          </a:p>
          <a:p>
            <a:pPr lvl="1"/>
            <a:r>
              <a:rPr lang="en-US" sz="2040" dirty="0"/>
              <a:t>https://login.microsoftonline.com/consumers/oauth2/v2.0/authorize?client_id=123&amp;scope=files.read...</a:t>
            </a:r>
          </a:p>
          <a:p>
            <a:pPr lvl="1"/>
            <a:r>
              <a:rPr lang="en-US" sz="2040" dirty="0"/>
              <a:t>https://login.microsoftonline.com/organizations/oauth2/v2.0/authorize?client_id=123&amp;scope=files.read...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Language/framework specific guidance</a:t>
            </a:r>
          </a:p>
        </p:txBody>
      </p:sp>
    </p:spTree>
    <p:extLst>
      <p:ext uri="{BB962C8B-B14F-4D97-AF65-F5344CB8AC3E}">
        <p14:creationId xmlns:p14="http://schemas.microsoft.com/office/powerpoint/2010/main" val="40998113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Active Directory Authentication Libraries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80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https://aka.ms/aaddev</a:t>
            </a:r>
            <a:r>
              <a:rPr lang="en-US" dirty="0"/>
              <a:t> </a:t>
            </a:r>
          </a:p>
          <a:p>
            <a:pPr lvl="1"/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https://docs.microsoft.com/en-us/azure/active-directory/develop/active-directory-authentication-libraries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https://docs.microsoft.com/en-us/azure/active-directory/develop/active-directory-authentication-scenarios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Samples</a:t>
            </a:r>
          </a:p>
          <a:p>
            <a:pPr lvl="1"/>
            <a:r>
              <a:rPr lang="en-US" dirty="0">
                <a:hlinkClick r:id="rId5"/>
              </a:rPr>
              <a:t>https://docs.microsoft.com/en-us/azure/active-directory/develop/active-directory-code-samples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https://github.com/Azure-Samples?q=active-directory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48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15772"/>
          </a:xfrm>
        </p:spPr>
        <p:txBody>
          <a:bodyPr/>
          <a:lstStyle/>
          <a:p>
            <a:r>
              <a:rPr lang="en-US" dirty="0"/>
              <a:t>Use Passport</a:t>
            </a:r>
          </a:p>
          <a:p>
            <a:r>
              <a:rPr lang="en-US" dirty="0"/>
              <a:t>Set strategy correctly for the type of flow</a:t>
            </a:r>
          </a:p>
        </p:txBody>
      </p:sp>
    </p:spTree>
    <p:extLst>
      <p:ext uri="{BB962C8B-B14F-4D97-AF65-F5344CB8AC3E}">
        <p14:creationId xmlns:p14="http://schemas.microsoft.com/office/powerpoint/2010/main" val="11145520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447098"/>
          </a:xfrm>
        </p:spPr>
        <p:txBody>
          <a:bodyPr/>
          <a:lstStyle/>
          <a:p>
            <a:r>
              <a:rPr lang="en-US" dirty="0"/>
              <a:t>Use OWIN</a:t>
            </a:r>
          </a:p>
          <a:p>
            <a:r>
              <a:rPr lang="en-US" dirty="0"/>
              <a:t>Beware of dependencies with token parsers</a:t>
            </a:r>
          </a:p>
          <a:p>
            <a:r>
              <a:rPr lang="en-US" dirty="0"/>
              <a:t>Know your flow</a:t>
            </a:r>
          </a:p>
          <a:p>
            <a:r>
              <a:rPr lang="en-US" dirty="0"/>
              <a:t>Remember Single vs. Multi tenant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163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JS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738664"/>
          </a:xfrm>
        </p:spPr>
        <p:txBody>
          <a:bodyPr/>
          <a:lstStyle/>
          <a:p>
            <a:r>
              <a:rPr lang="en-US" dirty="0"/>
              <a:t>Remember CORS for client side flows</a:t>
            </a:r>
          </a:p>
        </p:txBody>
      </p:sp>
    </p:spTree>
    <p:extLst>
      <p:ext uri="{BB962C8B-B14F-4D97-AF65-F5344CB8AC3E}">
        <p14:creationId xmlns:p14="http://schemas.microsoft.com/office/powerpoint/2010/main" val="6916811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 Sample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77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r>
              <a:rPr lang="en-US" dirty="0"/>
              <a:t>Azure AD application registration</a:t>
            </a:r>
          </a:p>
          <a:p>
            <a:r>
              <a:rPr lang="en-US" dirty="0"/>
              <a:t>Language/framework specific guidance</a:t>
            </a:r>
          </a:p>
          <a:p>
            <a:r>
              <a:rPr lang="en-US" dirty="0"/>
              <a:t>Add login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700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pPr marL="742950" indent="-742950">
              <a:buAutoNum type="arabicParenR"/>
            </a:pPr>
            <a:r>
              <a:rPr lang="en-US" dirty="0"/>
              <a:t>Register you app in the correct portal</a:t>
            </a:r>
          </a:p>
          <a:p>
            <a:pPr marL="742950" indent="-742950">
              <a:buAutoNum type="arabicParenR"/>
            </a:pPr>
            <a:r>
              <a:rPr lang="en-US" dirty="0"/>
              <a:t>Add the required libraries</a:t>
            </a:r>
          </a:p>
          <a:p>
            <a:pPr marL="742950" indent="-742950">
              <a:buAutoNum type="arabicParenR"/>
            </a:pPr>
            <a:r>
              <a:rPr lang="en-US" dirty="0"/>
              <a:t>Integrate your sign in flow</a:t>
            </a:r>
          </a:p>
          <a:p>
            <a:pPr marL="742950" indent="-7429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7916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14" b="12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872761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0987" y="1236994"/>
            <a:ext cx="12123843" cy="4771335"/>
          </a:xfrm>
        </p:spPr>
        <p:txBody>
          <a:bodyPr/>
          <a:lstStyle/>
          <a:p>
            <a:r>
              <a:rPr lang="en-US" dirty="0"/>
              <a:t>Any application that authenticates with Azure AD must be registered in the Azure AD tenant</a:t>
            </a:r>
          </a:p>
          <a:p>
            <a:pPr lvl="1"/>
            <a:r>
              <a:rPr lang="en-US" dirty="0"/>
              <a:t>Console apps, web apps, services, etc.</a:t>
            </a:r>
          </a:p>
          <a:p>
            <a:r>
              <a:rPr lang="en-US" dirty="0"/>
              <a:t>Applications in Azure AD are assigned credentials</a:t>
            </a:r>
          </a:p>
          <a:p>
            <a:pPr lvl="1"/>
            <a:r>
              <a:rPr lang="en-US" b="1" dirty="0"/>
              <a:t>Client ID:</a:t>
            </a:r>
            <a:r>
              <a:rPr lang="en-US" dirty="0"/>
              <a:t> similar to a user’s login / username</a:t>
            </a:r>
          </a:p>
          <a:p>
            <a:pPr lvl="1"/>
            <a:r>
              <a:rPr lang="en-US" b="1" dirty="0"/>
              <a:t>Key / secret:</a:t>
            </a:r>
            <a:r>
              <a:rPr lang="en-US" dirty="0"/>
              <a:t> similar to a user’s password</a:t>
            </a:r>
          </a:p>
          <a:p>
            <a:r>
              <a:rPr lang="en-US" dirty="0"/>
              <a:t>Created &amp; managed using the Azure Portals</a:t>
            </a:r>
          </a:p>
          <a:p>
            <a:pPr lvl="1"/>
            <a:r>
              <a:rPr lang="en-US" dirty="0"/>
              <a:t>Also managed using Azure’s PowerShell module / Azure CLI x-platform tool</a:t>
            </a:r>
          </a:p>
          <a:p>
            <a:pPr lvl="1"/>
            <a:endParaRPr lang="en-US" dirty="0"/>
          </a:p>
          <a:p>
            <a:r>
              <a:rPr lang="en-US" sz="2000" dirty="0"/>
              <a:t>See: </a:t>
            </a:r>
            <a:r>
              <a:rPr lang="en-US" sz="2000" dirty="0">
                <a:hlinkClick r:id="rId2"/>
              </a:rPr>
              <a:t>https://azure.microsoft.com/en-us/documentation/articles/active-directory-authentication-scenarios/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495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Azure AD Applications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481" y="1212851"/>
            <a:ext cx="6000601" cy="2711604"/>
          </a:xfrm>
        </p:spPr>
        <p:txBody>
          <a:bodyPr/>
          <a:lstStyle/>
          <a:p>
            <a:r>
              <a:rPr lang="en-US" dirty="0"/>
              <a:t>Three Options:</a:t>
            </a:r>
          </a:p>
          <a:p>
            <a:pPr lvl="1"/>
            <a:r>
              <a:rPr lang="en-US" dirty="0"/>
              <a:t>Create Graph 1.0 AAD Applications from Classic </a:t>
            </a:r>
          </a:p>
          <a:p>
            <a:pPr lvl="1"/>
            <a:r>
              <a:rPr lang="en-US" dirty="0"/>
              <a:t>Create Graph 1.0 New Ibiza portal (preview)</a:t>
            </a:r>
          </a:p>
          <a:p>
            <a:pPr lvl="1"/>
            <a:r>
              <a:rPr lang="en-US" dirty="0"/>
              <a:t>Create Graph 2.0 Applications on apps.dev.microsoft.com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web applications &amp; native applications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10" y="1212849"/>
            <a:ext cx="5354149" cy="4370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082" y="2490375"/>
            <a:ext cx="4999778" cy="3649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41" y="4412261"/>
            <a:ext cx="8657343" cy="194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1479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Graph 1.0 and 2.0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5481" y="1212850"/>
            <a:ext cx="11885514" cy="43114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https://azure.microsoft.com/en-us/documentation/articles/active-directory-developers-guide/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https://azure.microsoft.com/en-us/documentation/articles/active-directory-v2-limitations/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770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vs. Multi-Tenant Applications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48"/>
            <a:ext cx="5486399" cy="3717941"/>
          </a:xfrm>
        </p:spPr>
        <p:txBody>
          <a:bodyPr/>
          <a:lstStyle/>
          <a:p>
            <a:r>
              <a:rPr lang="en-US" sz="4000" dirty="0"/>
              <a:t>Single Tenant Apps</a:t>
            </a:r>
          </a:p>
          <a:p>
            <a:pPr lvl="1"/>
            <a:r>
              <a:rPr lang="en-US" sz="2400" dirty="0"/>
              <a:t>Available to all users in your Azure AD directory</a:t>
            </a:r>
          </a:p>
          <a:p>
            <a:pPr lvl="1"/>
            <a:r>
              <a:rPr lang="en-US" sz="2400" dirty="0"/>
              <a:t>Not available to users outside your Azure AD directory</a:t>
            </a:r>
          </a:p>
          <a:p>
            <a:pPr lvl="1"/>
            <a:r>
              <a:rPr lang="en-US" sz="2400" dirty="0"/>
              <a:t>Typically internal apps for your organization’s users</a:t>
            </a:r>
          </a:p>
          <a:p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1212848"/>
            <a:ext cx="5486399" cy="3028521"/>
          </a:xfrm>
        </p:spPr>
        <p:txBody>
          <a:bodyPr/>
          <a:lstStyle/>
          <a:p>
            <a:r>
              <a:rPr lang="en-US" sz="4000" dirty="0"/>
              <a:t>Multi-Tenant Apps</a:t>
            </a:r>
          </a:p>
          <a:p>
            <a:pPr lvl="1"/>
            <a:r>
              <a:rPr lang="en-US" sz="2400" dirty="0"/>
              <a:t>Just like single tenant apps except…</a:t>
            </a:r>
          </a:p>
          <a:p>
            <a:pPr lvl="1"/>
            <a:r>
              <a:rPr lang="en-US" sz="2400" dirty="0"/>
              <a:t>Available to all users in any Azure AD directory</a:t>
            </a:r>
          </a:p>
          <a:p>
            <a:pPr lvl="1"/>
            <a:r>
              <a:rPr lang="en-US" sz="2400" dirty="0"/>
              <a:t>Typically built by ISVs or as a SaaS offering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3808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Permissions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481" y="1212850"/>
            <a:ext cx="11885514" cy="4403937"/>
          </a:xfrm>
        </p:spPr>
        <p:txBody>
          <a:bodyPr/>
          <a:lstStyle/>
          <a:p>
            <a:r>
              <a:rPr lang="en-US" dirty="0"/>
              <a:t>Delegated Permissions</a:t>
            </a:r>
          </a:p>
          <a:p>
            <a:pPr lvl="1"/>
            <a:r>
              <a:rPr lang="en-US" dirty="0"/>
              <a:t>User of the application consents application specific permission to </a:t>
            </a:r>
            <a:br>
              <a:rPr lang="en-US" dirty="0"/>
            </a:br>
            <a:r>
              <a:rPr lang="en-US" dirty="0"/>
              <a:t>act on the user’s behalf</a:t>
            </a:r>
          </a:p>
          <a:p>
            <a:pPr lvl="1"/>
            <a:r>
              <a:rPr lang="en-US" dirty="0"/>
              <a:t>User must have permissions the app is configured for delegated permission</a:t>
            </a:r>
          </a:p>
          <a:p>
            <a:pPr lvl="1"/>
            <a:r>
              <a:rPr lang="en-US" dirty="0"/>
              <a:t>Useful in User+App Authentication Scenarios (</a:t>
            </a:r>
            <a:r>
              <a:rPr lang="en-US" i="1" dirty="0"/>
              <a:t>more later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Application Permissions</a:t>
            </a:r>
          </a:p>
          <a:p>
            <a:pPr lvl="1"/>
            <a:r>
              <a:rPr lang="en-US" dirty="0"/>
              <a:t>Apps have permissions</a:t>
            </a:r>
          </a:p>
          <a:p>
            <a:pPr lvl="1"/>
            <a:r>
              <a:rPr lang="en-US" dirty="0"/>
              <a:t>Acts independent of user</a:t>
            </a:r>
          </a:p>
          <a:p>
            <a:pPr lvl="1"/>
            <a:r>
              <a:rPr lang="en-US" dirty="0"/>
              <a:t>Must be registered</a:t>
            </a:r>
          </a:p>
        </p:txBody>
      </p:sp>
    </p:spTree>
    <p:extLst>
      <p:ext uri="{BB962C8B-B14F-4D97-AF65-F5344CB8AC3E}">
        <p14:creationId xmlns:p14="http://schemas.microsoft.com/office/powerpoint/2010/main" val="19305609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5482" y="1213174"/>
            <a:ext cx="6383210" cy="5709342"/>
          </a:xfrm>
        </p:spPr>
        <p:txBody>
          <a:bodyPr vert="horz" wrap="square" lIns="146283" tIns="91427" rIns="146283" bIns="91427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dirty="0"/>
              <a:t>Single auth flow for accessing all O365 services</a:t>
            </a:r>
          </a:p>
          <a:p>
            <a:pPr>
              <a:spcBef>
                <a:spcPts val="2400"/>
              </a:spcBef>
            </a:pPr>
            <a:r>
              <a:rPr lang="en-US" dirty="0"/>
              <a:t>Admin and end-user consent</a:t>
            </a:r>
          </a:p>
          <a:p>
            <a:pPr>
              <a:spcBef>
                <a:spcPts val="2400"/>
              </a:spcBef>
            </a:pPr>
            <a:r>
              <a:rPr lang="en-US" dirty="0"/>
              <a:t>Secure protocol</a:t>
            </a:r>
          </a:p>
          <a:p>
            <a:pPr lvl="1"/>
            <a:r>
              <a:rPr lang="en-US" dirty="0"/>
              <a:t>OpenID Connect and OAuth 2.0</a:t>
            </a:r>
          </a:p>
          <a:p>
            <a:pPr lvl="1"/>
            <a:r>
              <a:rPr lang="en-US" dirty="0"/>
              <a:t>No capturing user credentials</a:t>
            </a:r>
          </a:p>
          <a:p>
            <a:pPr lvl="1"/>
            <a:r>
              <a:rPr lang="en-US" dirty="0"/>
              <a:t>Fine-grained access scopes</a:t>
            </a:r>
          </a:p>
          <a:p>
            <a:pPr lvl="1"/>
            <a:r>
              <a:rPr lang="en-US" dirty="0"/>
              <a:t>Long-term access through refresh tokens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81" y="547902"/>
            <a:ext cx="6112190" cy="61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23</TotalTime>
  <Words>853</Words>
  <Application>Microsoft Office PowerPoint</Application>
  <PresentationFormat>Custom</PresentationFormat>
  <Paragraphs>154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COLOR TEMPLATE</vt:lpstr>
      <vt:lpstr>Azure AD Application Registration</vt:lpstr>
      <vt:lpstr>Agenda</vt:lpstr>
      <vt:lpstr>Azure AD Applications</vt:lpstr>
      <vt:lpstr>Azure AD Applications</vt:lpstr>
      <vt:lpstr>Registering Azure AD Applications</vt:lpstr>
      <vt:lpstr>Comparing Graph 1.0 and 2.0</vt:lpstr>
      <vt:lpstr>Single vs. Multi-Tenant Applications</vt:lpstr>
      <vt:lpstr>Application Permissions</vt:lpstr>
      <vt:lpstr>Consent</vt:lpstr>
      <vt:lpstr>Authorization Flow Review</vt:lpstr>
      <vt:lpstr>Authentication Options</vt:lpstr>
      <vt:lpstr>Microsoft Account + Azure AD</vt:lpstr>
      <vt:lpstr>Differences in the converged model</vt:lpstr>
      <vt:lpstr>Language/framework specific guidance</vt:lpstr>
      <vt:lpstr>Azure Active Directory Authentication Libraries</vt:lpstr>
      <vt:lpstr>Node.JS</vt:lpstr>
      <vt:lpstr>.NET</vt:lpstr>
      <vt:lpstr>Client Side JS Libraries</vt:lpstr>
      <vt:lpstr>HOL Sample APP</vt:lpstr>
      <vt:lpstr>Hands on Lab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5</cp:revision>
  <dcterms:created xsi:type="dcterms:W3CDTF">2017-05-19T04:39:59Z</dcterms:created>
  <dcterms:modified xsi:type="dcterms:W3CDTF">2017-06-01T02:32:52Z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