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30"/>
  </p:notesMasterIdLst>
  <p:handoutMasterIdLst>
    <p:handoutMasterId r:id="rId31"/>
  </p:handoutMasterIdLst>
  <p:sldIdLst>
    <p:sldId id="1309" r:id="rId6"/>
    <p:sldId id="1342" r:id="rId7"/>
    <p:sldId id="1346" r:id="rId8"/>
    <p:sldId id="1347" r:id="rId9"/>
    <p:sldId id="1348" r:id="rId10"/>
    <p:sldId id="1349" r:id="rId11"/>
    <p:sldId id="1350" r:id="rId12"/>
    <p:sldId id="1351" r:id="rId13"/>
    <p:sldId id="1362" r:id="rId14"/>
    <p:sldId id="1352" r:id="rId15"/>
    <p:sldId id="1359" r:id="rId16"/>
    <p:sldId id="1353" r:id="rId17"/>
    <p:sldId id="1360" r:id="rId18"/>
    <p:sldId id="1357" r:id="rId19"/>
    <p:sldId id="1358" r:id="rId20"/>
    <p:sldId id="1361" r:id="rId21"/>
    <p:sldId id="1363" r:id="rId22"/>
    <p:sldId id="1364" r:id="rId23"/>
    <p:sldId id="1365" r:id="rId24"/>
    <p:sldId id="1344" r:id="rId25"/>
    <p:sldId id="1345" r:id="rId26"/>
    <p:sldId id="1356" r:id="rId27"/>
    <p:sldId id="1323" r:id="rId28"/>
    <p:sldId id="1341"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ldId id="1309"/>
          </p14:sldIdLst>
        </p14:section>
        <p14:section name="White Template" id="{5B0B8DFF-57E5-4D4B-BA72-542DF84B8E2F}">
          <p14:sldIdLst>
            <p14:sldId id="1342"/>
            <p14:sldId id="1346"/>
            <p14:sldId id="1347"/>
            <p14:sldId id="1348"/>
            <p14:sldId id="1349"/>
            <p14:sldId id="1350"/>
            <p14:sldId id="1351"/>
            <p14:sldId id="1362"/>
            <p14:sldId id="1352"/>
            <p14:sldId id="1359"/>
            <p14:sldId id="1353"/>
            <p14:sldId id="1360"/>
            <p14:sldId id="1357"/>
            <p14:sldId id="1358"/>
            <p14:sldId id="1361"/>
            <p14:sldId id="1363"/>
            <p14:sldId id="1364"/>
            <p14:sldId id="1365"/>
            <p14:sldId id="1344"/>
            <p14:sldId id="1345"/>
            <p14:sldId id="1356"/>
          </p14:sldIdLst>
        </p14:section>
        <p14:section name="Color Template" id="{A073DAE3-B461-442F-A3D3-6642BD875E45}">
          <p14:sldIdLst>
            <p14:sldId id="1323"/>
            <p14:sldId id="134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76"/>
    <a:srgbClr val="FFFFFF"/>
    <a:srgbClr val="002050"/>
    <a:srgbClr val="0078D7"/>
    <a:srgbClr val="00188F"/>
    <a:srgbClr val="107C10"/>
    <a:srgbClr val="008272"/>
    <a:srgbClr val="B4009E"/>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465" autoAdjust="0"/>
  </p:normalViewPr>
  <p:slideViewPr>
    <p:cSldViewPr>
      <p:cViewPr varScale="1">
        <p:scale>
          <a:sx n="101" d="100"/>
          <a:sy n="101" d="100"/>
        </p:scale>
        <p:origin x="72" y="258"/>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76" d="100"/>
          <a:sy n="76" d="100"/>
        </p:scale>
        <p:origin x="40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6A1327-0AC3-41A2-84AC-3AFF5758661B}" type="datetime8">
              <a:rPr lang="en-US" smtClean="0">
                <a:latin typeface="Segoe UI" pitchFamily="34" charset="0"/>
              </a:rPr>
              <a:t>6/1/2017 12:35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A9E72A3-73C3-4EC0-976B-555052BC0BC2}" type="datetime8">
              <a:rPr lang="en-US" smtClean="0"/>
              <a:t>6/1/2017 12:35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06EF3E9-8989-41CF-8301-C50DFCD1A107}" type="datetime8">
              <a:rPr lang="en-US" smtClean="0"/>
              <a:t>6/1/2017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1EC68-3E3B-4EB6-9510-FC6F41262B94}"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380458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1EC68-3E3B-4EB6-9510-FC6F41262B94}"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42553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9D4D20F-D2F3-4A37-A728-453B5251BCF9}" type="datetime8">
              <a:rPr lang="en-US" smtClean="0"/>
              <a:t>6/1/2017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656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A6658603-66F5-4A92-AAFB-6567410CF179}" type="datetime8">
              <a:rPr lang="en-US" smtClean="0">
                <a:solidFill>
                  <a:prstClr val="black"/>
                </a:solidFill>
              </a:rPr>
              <a:t>6/1/2017 12:35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slide is to level set the audience on the problem space. I will break down each component and how it fits into different </a:t>
            </a:r>
            <a:r>
              <a:rPr lang="en-US" baseline="0" dirty="0" err="1"/>
              <a:t>auth</a:t>
            </a:r>
            <a:r>
              <a:rPr lang="en-US" baseline="0" dirty="0"/>
              <a:t> patterns throughout the talk. Demos will show different parts of the system working together in different ways to see these components in action.</a:t>
            </a:r>
          </a:p>
          <a:p>
            <a:endParaRPr lang="en-US" baseline="0" dirty="0"/>
          </a:p>
          <a:p>
            <a:r>
              <a:rPr lang="en-US" baseline="0" dirty="0"/>
              <a:t>Assuming there is something important to protect, there are different ways to protect them based on the policies and systems. In the end, the entire model is based on trust and/or distrust of the users, systems and controls.</a:t>
            </a:r>
            <a:endParaRPr lang="en-US" dirty="0"/>
          </a:p>
        </p:txBody>
      </p:sp>
      <p:sp>
        <p:nvSpPr>
          <p:cNvPr id="4" name="Slide Number Placeholder 3"/>
          <p:cNvSpPr>
            <a:spLocks noGrp="1"/>
          </p:cNvSpPr>
          <p:nvPr>
            <p:ph type="sldNum" sz="quarter" idx="10"/>
          </p:nvPr>
        </p:nvSpPr>
        <p:spPr/>
        <p:txBody>
          <a:bodyPr/>
          <a:lstStyle/>
          <a:p>
            <a:fld id="{DBE3EBE4-6D16-4918-AF98-56CBD6ECB33E}" type="slidenum">
              <a:rPr lang="en-US" smtClean="0"/>
              <a:t>3</a:t>
            </a:fld>
            <a:endParaRPr lang="en-US"/>
          </a:p>
        </p:txBody>
      </p:sp>
    </p:spTree>
    <p:extLst>
      <p:ext uri="{BB962C8B-B14F-4D97-AF65-F5344CB8AC3E}">
        <p14:creationId xmlns:p14="http://schemas.microsoft.com/office/powerpoint/2010/main" val="1542100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slide to show the break</a:t>
            </a:r>
            <a:r>
              <a:rPr lang="en-US" baseline="0" dirty="0"/>
              <a:t> downs of the problem space with examples of each. Different ways to manage authentication across devices and different systems. </a:t>
            </a:r>
          </a:p>
          <a:p>
            <a:endParaRPr lang="en-US" baseline="0" dirty="0"/>
          </a:p>
          <a:p>
            <a:r>
              <a:rPr lang="en-US" baseline="0" dirty="0"/>
              <a:t>This is a high level-level setting slide to set the ground rules on the different areas related to this problem. Different from the previous slide as it has concrete examples of each</a:t>
            </a:r>
            <a:endParaRPr lang="en-US" dirty="0"/>
          </a:p>
        </p:txBody>
      </p:sp>
      <p:sp>
        <p:nvSpPr>
          <p:cNvPr id="4" name="Slide Number Placeholder 3"/>
          <p:cNvSpPr>
            <a:spLocks noGrp="1"/>
          </p:cNvSpPr>
          <p:nvPr>
            <p:ph type="sldNum" sz="quarter" idx="10"/>
          </p:nvPr>
        </p:nvSpPr>
        <p:spPr/>
        <p:txBody>
          <a:bodyPr/>
          <a:lstStyle/>
          <a:p>
            <a:fld id="{DBE3EBE4-6D16-4918-AF98-56CBD6ECB33E}" type="slidenum">
              <a:rPr lang="en-US" smtClean="0"/>
              <a:t>4</a:t>
            </a:fld>
            <a:endParaRPr lang="en-US"/>
          </a:p>
        </p:txBody>
      </p:sp>
    </p:spTree>
    <p:extLst>
      <p:ext uri="{BB962C8B-B14F-4D97-AF65-F5344CB8AC3E}">
        <p14:creationId xmlns:p14="http://schemas.microsoft.com/office/powerpoint/2010/main" val="1172046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a:t>
            </a:r>
            <a:r>
              <a:rPr lang="en-US" baseline="0" dirty="0"/>
              <a:t> slide to separate the initial authentication from additional authentications, and also to introduce the concept of multiple </a:t>
            </a:r>
            <a:r>
              <a:rPr lang="en-US" baseline="0" dirty="0" err="1"/>
              <a:t>authNs</a:t>
            </a:r>
            <a:r>
              <a:rPr lang="en-US" baseline="0" dirty="0"/>
              <a:t> depending on the scenario. Introduces them to the concept of reduced </a:t>
            </a:r>
            <a:r>
              <a:rPr lang="en-US" baseline="0" dirty="0" err="1"/>
              <a:t>signon</a:t>
            </a:r>
            <a:r>
              <a:rPr lang="en-US" baseline="0" dirty="0"/>
              <a:t> instead of single sign on</a:t>
            </a:r>
            <a:endParaRPr lang="en-US" dirty="0"/>
          </a:p>
        </p:txBody>
      </p:sp>
      <p:sp>
        <p:nvSpPr>
          <p:cNvPr id="4" name="Slide Number Placeholder 3"/>
          <p:cNvSpPr>
            <a:spLocks noGrp="1"/>
          </p:cNvSpPr>
          <p:nvPr>
            <p:ph type="sldNum" sz="quarter" idx="10"/>
          </p:nvPr>
        </p:nvSpPr>
        <p:spPr/>
        <p:txBody>
          <a:bodyPr/>
          <a:lstStyle/>
          <a:p>
            <a:fld id="{DBE3EBE4-6D16-4918-AF98-56CBD6ECB33E}" type="slidenum">
              <a:rPr lang="en-US" smtClean="0"/>
              <a:t>5</a:t>
            </a:fld>
            <a:endParaRPr lang="en-US"/>
          </a:p>
        </p:txBody>
      </p:sp>
    </p:spTree>
    <p:extLst>
      <p:ext uri="{BB962C8B-B14F-4D97-AF65-F5344CB8AC3E}">
        <p14:creationId xmlns:p14="http://schemas.microsoft.com/office/powerpoint/2010/main" val="158878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E3EBE4-6D16-4918-AF98-56CBD6ECB33E}" type="slidenum">
              <a:rPr lang="en-US" smtClean="0"/>
              <a:t>9</a:t>
            </a:fld>
            <a:endParaRPr lang="en-US"/>
          </a:p>
        </p:txBody>
      </p:sp>
    </p:spTree>
    <p:extLst>
      <p:ext uri="{BB962C8B-B14F-4D97-AF65-F5344CB8AC3E}">
        <p14:creationId xmlns:p14="http://schemas.microsoft.com/office/powerpoint/2010/main" val="35947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E3EBE4-6D16-4918-AF98-56CBD6ECB33E}" type="slidenum">
              <a:rPr lang="en-US" smtClean="0"/>
              <a:t>10</a:t>
            </a:fld>
            <a:endParaRPr lang="en-US"/>
          </a:p>
        </p:txBody>
      </p:sp>
    </p:spTree>
    <p:extLst>
      <p:ext uri="{BB962C8B-B14F-4D97-AF65-F5344CB8AC3E}">
        <p14:creationId xmlns:p14="http://schemas.microsoft.com/office/powerpoint/2010/main" val="287034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patterns for federation</a:t>
            </a:r>
            <a:r>
              <a:rPr lang="en-US" baseline="0" dirty="0"/>
              <a:t> – Introduces the concept of a shadow account option or an application ID</a:t>
            </a:r>
            <a:endParaRPr lang="en-US" dirty="0"/>
          </a:p>
        </p:txBody>
      </p:sp>
      <p:sp>
        <p:nvSpPr>
          <p:cNvPr id="4" name="Slide Number Placeholder 3"/>
          <p:cNvSpPr>
            <a:spLocks noGrp="1"/>
          </p:cNvSpPr>
          <p:nvPr>
            <p:ph type="sldNum" sz="quarter" idx="10"/>
          </p:nvPr>
        </p:nvSpPr>
        <p:spPr/>
        <p:txBody>
          <a:bodyPr/>
          <a:lstStyle/>
          <a:p>
            <a:fld id="{DBE3EBE4-6D16-4918-AF98-56CBD6ECB33E}" type="slidenum">
              <a:rPr lang="en-US" smtClean="0"/>
              <a:t>12</a:t>
            </a:fld>
            <a:endParaRPr lang="en-US"/>
          </a:p>
        </p:txBody>
      </p:sp>
    </p:spTree>
    <p:extLst>
      <p:ext uri="{BB962C8B-B14F-4D97-AF65-F5344CB8AC3E}">
        <p14:creationId xmlns:p14="http://schemas.microsoft.com/office/powerpoint/2010/main" val="1322062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E3EBE4-6D16-4918-AF98-56CBD6ECB33E}" type="slidenum">
              <a:rPr lang="en-US" smtClean="0"/>
              <a:t>15</a:t>
            </a:fld>
            <a:endParaRPr lang="en-US"/>
          </a:p>
        </p:txBody>
      </p:sp>
    </p:spTree>
    <p:extLst>
      <p:ext uri="{BB962C8B-B14F-4D97-AF65-F5344CB8AC3E}">
        <p14:creationId xmlns:p14="http://schemas.microsoft.com/office/powerpoint/2010/main" val="1135101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1EC68-3E3B-4EB6-9510-FC6F41262B94}"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958501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2119163"/>
            <a:ext cx="59436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5943600"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5943600"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0" y="6159435"/>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2119163"/>
            <a:ext cx="59436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5943600"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5943600"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15" name="Group 14"/>
          <p:cNvGrpSpPr>
            <a:grpSpLocks noChangeAspect="1"/>
          </p:cNvGrpSpPr>
          <p:nvPr userDrawn="1"/>
        </p:nvGrpSpPr>
        <p:grpSpPr bwMode="gray">
          <a:xfrm>
            <a:off x="457200" y="6159435"/>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microsoft.com/office/2007/relationships/hdphoto" Target="../media/hdphoto2.wdp"/><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AuthN</a:t>
            </a:r>
            <a:r>
              <a:rPr lang="en-US" dirty="0"/>
              <a:t> and </a:t>
            </a:r>
            <a:r>
              <a:rPr lang="en-US" dirty="0" err="1"/>
              <a:t>AuthZ</a:t>
            </a:r>
            <a:r>
              <a:rPr lang="en-US" dirty="0"/>
              <a:t> patterns</a:t>
            </a:r>
          </a:p>
        </p:txBody>
      </p:sp>
      <p:sp>
        <p:nvSpPr>
          <p:cNvPr id="3" name="Text Placeholder 2"/>
          <p:cNvSpPr>
            <a:spLocks noGrp="1"/>
          </p:cNvSpPr>
          <p:nvPr>
            <p:ph type="body" sz="quarter" idx="14"/>
          </p:nvPr>
        </p:nvSpPr>
        <p:spPr>
          <a:xfrm>
            <a:off x="274638" y="3956050"/>
            <a:ext cx="5943664" cy="1828800"/>
          </a:xfrm>
        </p:spPr>
        <p:txBody>
          <a:bodyPr/>
          <a:lstStyle/>
          <a:p>
            <a:pPr lvl="0"/>
            <a:r>
              <a:rPr lang="en-US" sz="2800" dirty="0"/>
              <a:t>Tenant app installation, account linking and consent</a:t>
            </a:r>
          </a:p>
          <a:p>
            <a:pPr lvl="0"/>
            <a:endParaRPr lang="en-US" sz="1600" dirty="0">
              <a:latin typeface="Segoe UI"/>
            </a:endParaRPr>
          </a:p>
          <a:p>
            <a:pPr lvl="0"/>
            <a:r>
              <a:rPr lang="en-US" sz="1800" dirty="0">
                <a:latin typeface="Segoe UI"/>
              </a:rPr>
              <a:t>Questions: brand@microsoft.com</a:t>
            </a: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uthz"/>
          <p:cNvSpPr/>
          <p:nvPr/>
        </p:nvSpPr>
        <p:spPr bwMode="auto">
          <a:xfrm>
            <a:off x="8186404" y="6238790"/>
            <a:ext cx="3806102"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44" name="authn"/>
          <p:cNvSpPr/>
          <p:nvPr/>
        </p:nvSpPr>
        <p:spPr bwMode="auto">
          <a:xfrm>
            <a:off x="354830" y="6238790"/>
            <a:ext cx="5939799"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grpSp>
        <p:nvGrpSpPr>
          <p:cNvPr id="8" name="present"/>
          <p:cNvGrpSpPr/>
          <p:nvPr/>
        </p:nvGrpSpPr>
        <p:grpSpPr>
          <a:xfrm>
            <a:off x="354829" y="2582862"/>
            <a:ext cx="1865207" cy="3578261"/>
            <a:chOff x="347039" y="4350572"/>
            <a:chExt cx="1828800" cy="1690293"/>
          </a:xfrm>
        </p:grpSpPr>
        <p:sp>
          <p:nvSpPr>
            <p:cNvPr id="45" name="present"/>
            <p:cNvSpPr/>
            <p:nvPr/>
          </p:nvSpPr>
          <p:spPr bwMode="auto">
            <a:xfrm>
              <a:off x="430167" y="4653474"/>
              <a:ext cx="1662545" cy="79403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Browser</a:t>
              </a:r>
            </a:p>
          </p:txBody>
        </p:sp>
        <p:sp>
          <p:nvSpPr>
            <p:cNvPr id="50" name="present"/>
            <p:cNvSpPr/>
            <p:nvPr/>
          </p:nvSpPr>
          <p:spPr bwMode="auto">
            <a:xfrm>
              <a:off x="347039" y="4350572"/>
              <a:ext cx="1828800" cy="1690293"/>
            </a:xfrm>
            <a:prstGeom prst="rect">
              <a:avLst/>
            </a:prstGeom>
            <a:no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Presentation</a:t>
              </a:r>
            </a:p>
          </p:txBody>
        </p:sp>
      </p:grpSp>
      <p:grpSp>
        <p:nvGrpSpPr>
          <p:cNvPr id="9" name="creds"/>
          <p:cNvGrpSpPr/>
          <p:nvPr/>
        </p:nvGrpSpPr>
        <p:grpSpPr>
          <a:xfrm>
            <a:off x="2392125" y="2582862"/>
            <a:ext cx="1865207" cy="3578261"/>
            <a:chOff x="2344569" y="4350572"/>
            <a:chExt cx="1828800" cy="1690293"/>
          </a:xfrm>
        </p:grpSpPr>
        <p:sp>
          <p:nvSpPr>
            <p:cNvPr id="46" name="present"/>
            <p:cNvSpPr/>
            <p:nvPr/>
          </p:nvSpPr>
          <p:spPr bwMode="auto">
            <a:xfrm>
              <a:off x="2438368" y="4653474"/>
              <a:ext cx="1662545" cy="794039"/>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NONE</a:t>
              </a:r>
            </a:p>
          </p:txBody>
        </p:sp>
        <p:sp>
          <p:nvSpPr>
            <p:cNvPr id="51" name="creds"/>
            <p:cNvSpPr/>
            <p:nvPr/>
          </p:nvSpPr>
          <p:spPr bwMode="auto">
            <a:xfrm>
              <a:off x="2344569" y="4350572"/>
              <a:ext cx="1828800" cy="1690293"/>
            </a:xfrm>
            <a:prstGeom prst="rect">
              <a:avLst/>
            </a:prstGeom>
            <a:no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Credentials</a:t>
              </a:r>
            </a:p>
          </p:txBody>
        </p:sp>
      </p:grpSp>
      <p:grpSp>
        <p:nvGrpSpPr>
          <p:cNvPr id="10" name="validate"/>
          <p:cNvGrpSpPr/>
          <p:nvPr/>
        </p:nvGrpSpPr>
        <p:grpSpPr>
          <a:xfrm>
            <a:off x="4429421" y="2582862"/>
            <a:ext cx="1865207" cy="3578261"/>
            <a:chOff x="4342100" y="4350572"/>
            <a:chExt cx="1828800" cy="1690293"/>
          </a:xfrm>
        </p:grpSpPr>
        <p:sp>
          <p:nvSpPr>
            <p:cNvPr id="47" name="present"/>
            <p:cNvSpPr/>
            <p:nvPr/>
          </p:nvSpPr>
          <p:spPr bwMode="auto">
            <a:xfrm>
              <a:off x="4425228" y="4653474"/>
              <a:ext cx="1662545" cy="79403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NONE</a:t>
              </a:r>
            </a:p>
          </p:txBody>
        </p:sp>
        <p:sp>
          <p:nvSpPr>
            <p:cNvPr id="52" name="validation"/>
            <p:cNvSpPr/>
            <p:nvPr/>
          </p:nvSpPr>
          <p:spPr bwMode="auto">
            <a:xfrm>
              <a:off x="4342100" y="4350572"/>
              <a:ext cx="1828800" cy="1690293"/>
            </a:xfrm>
            <a:prstGeom prst="rect">
              <a:avLst/>
            </a:prstGeom>
            <a:no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Validation</a:t>
              </a:r>
            </a:p>
          </p:txBody>
        </p:sp>
      </p:grpSp>
      <p:grpSp>
        <p:nvGrpSpPr>
          <p:cNvPr id="11" name="assume"/>
          <p:cNvGrpSpPr/>
          <p:nvPr/>
        </p:nvGrpSpPr>
        <p:grpSpPr>
          <a:xfrm>
            <a:off x="8186403" y="2582862"/>
            <a:ext cx="1865207" cy="3578261"/>
            <a:chOff x="8025750" y="4350572"/>
            <a:chExt cx="1828800" cy="1690293"/>
          </a:xfrm>
        </p:grpSpPr>
        <p:sp>
          <p:nvSpPr>
            <p:cNvPr id="48" name="present"/>
            <p:cNvSpPr/>
            <p:nvPr/>
          </p:nvSpPr>
          <p:spPr bwMode="auto">
            <a:xfrm>
              <a:off x="8109080" y="4653474"/>
              <a:ext cx="1666589" cy="794039"/>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ALL CALLS ARE VALID</a:t>
              </a:r>
            </a:p>
          </p:txBody>
        </p:sp>
        <p:sp>
          <p:nvSpPr>
            <p:cNvPr id="53" name="assume"/>
            <p:cNvSpPr/>
            <p:nvPr/>
          </p:nvSpPr>
          <p:spPr bwMode="auto">
            <a:xfrm>
              <a:off x="8025750" y="4350572"/>
              <a:ext cx="1828800" cy="1690293"/>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Assumptions</a:t>
              </a:r>
            </a:p>
          </p:txBody>
        </p:sp>
      </p:grpSp>
      <p:grpSp>
        <p:nvGrpSpPr>
          <p:cNvPr id="12" name="access"/>
          <p:cNvGrpSpPr/>
          <p:nvPr/>
        </p:nvGrpSpPr>
        <p:grpSpPr>
          <a:xfrm>
            <a:off x="10118346" y="2582862"/>
            <a:ext cx="1865207" cy="3578261"/>
            <a:chOff x="9919984" y="4350572"/>
            <a:chExt cx="1828800" cy="1690293"/>
          </a:xfrm>
        </p:grpSpPr>
        <p:sp>
          <p:nvSpPr>
            <p:cNvPr id="49" name="present"/>
            <p:cNvSpPr/>
            <p:nvPr/>
          </p:nvSpPr>
          <p:spPr bwMode="auto">
            <a:xfrm>
              <a:off x="10003112" y="4653474"/>
              <a:ext cx="1662545" cy="794039"/>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Get data </a:t>
              </a:r>
            </a:p>
            <a:p>
              <a:pPr algn="ctr" defTabSz="950953" fontAlgn="base">
                <a:spcBef>
                  <a:spcPct val="0"/>
                </a:spcBef>
                <a:spcAft>
                  <a:spcPct val="0"/>
                </a:spcAft>
              </a:pPr>
              <a:r>
                <a:rPr lang="en-US" dirty="0"/>
                <a:t>“on behalf of”</a:t>
              </a:r>
            </a:p>
          </p:txBody>
        </p:sp>
        <p:sp>
          <p:nvSpPr>
            <p:cNvPr id="54" name="access"/>
            <p:cNvSpPr/>
            <p:nvPr/>
          </p:nvSpPr>
          <p:spPr bwMode="auto">
            <a:xfrm>
              <a:off x="9919984" y="4350572"/>
              <a:ext cx="1828800" cy="1690293"/>
            </a:xfrm>
            <a:prstGeom prst="rect">
              <a:avLst/>
            </a:prstGeom>
            <a:no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Access control</a:t>
              </a:r>
            </a:p>
          </p:txBody>
        </p:sp>
      </p:grpSp>
      <p:sp>
        <p:nvSpPr>
          <p:cNvPr id="4" name="Title 3"/>
          <p:cNvSpPr>
            <a:spLocks noGrp="1"/>
          </p:cNvSpPr>
          <p:nvPr>
            <p:ph type="title"/>
          </p:nvPr>
        </p:nvSpPr>
        <p:spPr/>
        <p:txBody>
          <a:bodyPr>
            <a:normAutofit fontScale="90000"/>
          </a:bodyPr>
          <a:lstStyle/>
          <a:p>
            <a:r>
              <a:rPr lang="en-US" dirty="0"/>
              <a:t>Anonymous (</a:t>
            </a:r>
            <a:r>
              <a:rPr lang="en-US" dirty="0" err="1"/>
              <a:t>AuthN</a:t>
            </a:r>
            <a:r>
              <a:rPr lang="en-US" dirty="0"/>
              <a:t>) + Trusted Subsystem (</a:t>
            </a:r>
            <a:r>
              <a:rPr lang="en-US" dirty="0" err="1"/>
              <a:t>AuthZ</a:t>
            </a:r>
            <a:r>
              <a:rPr lang="en-US" dirty="0"/>
              <a:t>)</a:t>
            </a:r>
          </a:p>
        </p:txBody>
      </p:sp>
      <p:sp>
        <p:nvSpPr>
          <p:cNvPr id="38" name="authninfo"/>
          <p:cNvSpPr/>
          <p:nvPr/>
        </p:nvSpPr>
        <p:spPr bwMode="auto">
          <a:xfrm>
            <a:off x="6368941" y="2524227"/>
            <a:ext cx="1732682" cy="4180866"/>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3260" tIns="47565" rIns="93260" bIns="47565" numCol="1" rtlCol="0" anchor="ctr" anchorCtr="0" compatLnSpc="1">
            <a:prstTxWarp prst="textNoShape">
              <a:avLst/>
            </a:prstTxWarp>
          </a:bodyPr>
          <a:lstStyle/>
          <a:p>
            <a:pPr algn="ctr" defTabSz="950953" fontAlgn="base">
              <a:spcBef>
                <a:spcPct val="0"/>
              </a:spcBef>
              <a:spcAft>
                <a:spcPct val="0"/>
              </a:spcAft>
            </a:pPr>
            <a:r>
              <a:rPr lang="en-US" sz="2040" dirty="0"/>
              <a:t>Auth context passed via HTTP post, </a:t>
            </a:r>
            <a:r>
              <a:rPr lang="en-US" sz="2040" dirty="0" err="1"/>
              <a:t>url</a:t>
            </a:r>
            <a:r>
              <a:rPr lang="en-US" sz="2040" dirty="0"/>
              <a:t>, cookies</a:t>
            </a:r>
          </a:p>
        </p:txBody>
      </p:sp>
      <p:sp>
        <p:nvSpPr>
          <p:cNvPr id="39" name="present"/>
          <p:cNvSpPr/>
          <p:nvPr/>
        </p:nvSpPr>
        <p:spPr bwMode="auto">
          <a:xfrm>
            <a:off x="354830" y="5694820"/>
            <a:ext cx="1865206" cy="46630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40" name="creds"/>
          <p:cNvSpPr/>
          <p:nvPr/>
        </p:nvSpPr>
        <p:spPr bwMode="auto">
          <a:xfrm>
            <a:off x="2392125" y="5694821"/>
            <a:ext cx="1865206" cy="46630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41" name="validation"/>
          <p:cNvSpPr/>
          <p:nvPr/>
        </p:nvSpPr>
        <p:spPr bwMode="auto">
          <a:xfrm>
            <a:off x="4429422" y="5694821"/>
            <a:ext cx="1865206" cy="46630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43" name="assume"/>
          <p:cNvSpPr/>
          <p:nvPr/>
        </p:nvSpPr>
        <p:spPr bwMode="auto">
          <a:xfrm>
            <a:off x="8190941" y="5694821"/>
            <a:ext cx="1865206" cy="46630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55" name="access"/>
          <p:cNvSpPr/>
          <p:nvPr/>
        </p:nvSpPr>
        <p:spPr bwMode="auto">
          <a:xfrm>
            <a:off x="10130459" y="5694821"/>
            <a:ext cx="1865206" cy="466302"/>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 Control</a:t>
            </a:r>
          </a:p>
        </p:txBody>
      </p:sp>
      <p:sp>
        <p:nvSpPr>
          <p:cNvPr id="56" name="Right Brace 55"/>
          <p:cNvSpPr/>
          <p:nvPr/>
        </p:nvSpPr>
        <p:spPr bwMode="auto">
          <a:xfrm rot="16200000">
            <a:off x="9776833" y="311246"/>
            <a:ext cx="668194" cy="3797151"/>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57" name="Rectangle 56"/>
          <p:cNvSpPr/>
          <p:nvPr/>
        </p:nvSpPr>
        <p:spPr>
          <a:xfrm>
            <a:off x="8724077"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Application identity </a:t>
            </a:r>
          </a:p>
        </p:txBody>
      </p:sp>
      <p:sp>
        <p:nvSpPr>
          <p:cNvPr id="58" name="Right Brace 57"/>
          <p:cNvSpPr/>
          <p:nvPr/>
        </p:nvSpPr>
        <p:spPr bwMode="auto">
          <a:xfrm rot="16200000">
            <a:off x="2991277" y="-736771"/>
            <a:ext cx="668194" cy="5938512"/>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59" name="Rectangle 58"/>
          <p:cNvSpPr/>
          <p:nvPr/>
        </p:nvSpPr>
        <p:spPr>
          <a:xfrm>
            <a:off x="1959350"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Actual user identity</a:t>
            </a:r>
          </a:p>
        </p:txBody>
      </p:sp>
    </p:spTree>
    <p:extLst>
      <p:ext uri="{BB962C8B-B14F-4D97-AF65-F5344CB8AC3E}">
        <p14:creationId xmlns:p14="http://schemas.microsoft.com/office/powerpoint/2010/main" val="749933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Single Tenant Anonymous</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4073477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Federated (</a:t>
            </a:r>
            <a:r>
              <a:rPr lang="en-US" dirty="0" err="1"/>
              <a:t>AuthN</a:t>
            </a:r>
            <a:r>
              <a:rPr lang="en-US" dirty="0"/>
              <a:t>) + Shadow Account (</a:t>
            </a:r>
            <a:r>
              <a:rPr lang="en-US" dirty="0" err="1"/>
              <a:t>AuthZ</a:t>
            </a:r>
            <a:r>
              <a:rPr lang="en-US" dirty="0"/>
              <a:t>)</a:t>
            </a:r>
          </a:p>
        </p:txBody>
      </p:sp>
      <p:sp>
        <p:nvSpPr>
          <p:cNvPr id="9" name="authz"/>
          <p:cNvSpPr/>
          <p:nvPr/>
        </p:nvSpPr>
        <p:spPr bwMode="auto">
          <a:xfrm>
            <a:off x="8186404" y="6238790"/>
            <a:ext cx="3806102"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11" name="authn"/>
          <p:cNvSpPr/>
          <p:nvPr/>
        </p:nvSpPr>
        <p:spPr bwMode="auto">
          <a:xfrm>
            <a:off x="354830" y="6238790"/>
            <a:ext cx="5939799"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sp>
        <p:nvSpPr>
          <p:cNvPr id="18" name="authninfo"/>
          <p:cNvSpPr/>
          <p:nvPr/>
        </p:nvSpPr>
        <p:spPr bwMode="auto">
          <a:xfrm>
            <a:off x="6368941" y="2524227"/>
            <a:ext cx="1732682" cy="4180865"/>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3260" tIns="47565" rIns="93260" bIns="47565" numCol="1" rtlCol="0" anchor="ctr" anchorCtr="0" compatLnSpc="1">
            <a:prstTxWarp prst="textNoShape">
              <a:avLst/>
            </a:prstTxWarp>
          </a:bodyPr>
          <a:lstStyle/>
          <a:p>
            <a:pPr algn="ctr" defTabSz="950953" fontAlgn="base">
              <a:spcBef>
                <a:spcPct val="0"/>
              </a:spcBef>
              <a:spcAft>
                <a:spcPct val="0"/>
              </a:spcAft>
            </a:pPr>
            <a:r>
              <a:rPr lang="en-US" sz="2040" dirty="0"/>
              <a:t>Auth context passed via HTTP post, </a:t>
            </a:r>
            <a:r>
              <a:rPr lang="en-US" sz="2040" dirty="0" err="1"/>
              <a:t>url</a:t>
            </a:r>
            <a:r>
              <a:rPr lang="en-US" sz="2040" dirty="0"/>
              <a:t>, cookies</a:t>
            </a:r>
          </a:p>
        </p:txBody>
      </p:sp>
      <p:grpSp>
        <p:nvGrpSpPr>
          <p:cNvPr id="3" name="present"/>
          <p:cNvGrpSpPr/>
          <p:nvPr/>
        </p:nvGrpSpPr>
        <p:grpSpPr>
          <a:xfrm>
            <a:off x="354829" y="2582862"/>
            <a:ext cx="1865207" cy="3578261"/>
            <a:chOff x="347039" y="2873830"/>
            <a:chExt cx="1828800" cy="3167036"/>
          </a:xfrm>
        </p:grpSpPr>
        <p:sp>
          <p:nvSpPr>
            <p:cNvPr id="12" name="present"/>
            <p:cNvSpPr/>
            <p:nvPr/>
          </p:nvSpPr>
          <p:spPr bwMode="auto">
            <a:xfrm>
              <a:off x="430167" y="3039868"/>
              <a:ext cx="1662545" cy="237744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47565" rIns="93260" bIns="47565" numCol="1" rtlCol="0" anchor="ctr" anchorCtr="0" compatLnSpc="1">
              <a:prstTxWarp prst="textNoShape">
                <a:avLst/>
              </a:prstTxWarp>
            </a:bodyPr>
            <a:lstStyle/>
            <a:p>
              <a:pPr algn="ctr" defTabSz="950953" fontAlgn="base">
                <a:spcBef>
                  <a:spcPct val="0"/>
                </a:spcBef>
                <a:spcAft>
                  <a:spcPct val="0"/>
                </a:spcAft>
              </a:pPr>
              <a:r>
                <a:rPr lang="en-US" sz="1632" u="sng" dirty="0"/>
                <a:t>Passive</a:t>
              </a:r>
            </a:p>
            <a:p>
              <a:pPr algn="ctr" defTabSz="950953" fontAlgn="base">
                <a:spcBef>
                  <a:spcPct val="0"/>
                </a:spcBef>
                <a:spcAft>
                  <a:spcPct val="0"/>
                </a:spcAft>
              </a:pPr>
              <a:r>
                <a:rPr lang="en-US" sz="1632" dirty="0"/>
                <a:t>Browser</a:t>
              </a:r>
            </a:p>
            <a:p>
              <a:pPr algn="ctr" defTabSz="950953" fontAlgn="base">
                <a:spcBef>
                  <a:spcPct val="0"/>
                </a:spcBef>
                <a:spcAft>
                  <a:spcPct val="0"/>
                </a:spcAft>
              </a:pPr>
              <a:endParaRPr lang="en-US" sz="1632" dirty="0"/>
            </a:p>
            <a:p>
              <a:pPr algn="ctr" defTabSz="950953" fontAlgn="base">
                <a:spcBef>
                  <a:spcPct val="0"/>
                </a:spcBef>
                <a:spcAft>
                  <a:spcPct val="0"/>
                </a:spcAft>
              </a:pPr>
              <a:r>
                <a:rPr lang="en-US" sz="1632" u="sng" dirty="0"/>
                <a:t>Active</a:t>
              </a:r>
            </a:p>
            <a:p>
              <a:pPr algn="ctr" defTabSz="950953" fontAlgn="base">
                <a:spcBef>
                  <a:spcPct val="0"/>
                </a:spcBef>
                <a:spcAft>
                  <a:spcPct val="0"/>
                </a:spcAft>
              </a:pPr>
              <a:r>
                <a:rPr lang="en-US" sz="1632" dirty="0"/>
                <a:t>Clients, services, devices</a:t>
              </a:r>
            </a:p>
          </p:txBody>
        </p:sp>
        <p:sp>
          <p:nvSpPr>
            <p:cNvPr id="23" name="present"/>
            <p:cNvSpPr/>
            <p:nvPr/>
          </p:nvSpPr>
          <p:spPr bwMode="auto">
            <a:xfrm>
              <a:off x="347039" y="2873830"/>
              <a:ext cx="1828800" cy="3167036"/>
            </a:xfrm>
            <a:prstGeom prst="rect">
              <a:avLst/>
            </a:prstGeom>
            <a:no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Presentation</a:t>
              </a:r>
            </a:p>
          </p:txBody>
        </p:sp>
      </p:grpSp>
      <p:grpSp>
        <p:nvGrpSpPr>
          <p:cNvPr id="4" name="creds"/>
          <p:cNvGrpSpPr/>
          <p:nvPr/>
        </p:nvGrpSpPr>
        <p:grpSpPr>
          <a:xfrm>
            <a:off x="2392125" y="2582862"/>
            <a:ext cx="1865207" cy="3578261"/>
            <a:chOff x="2344569" y="2873830"/>
            <a:chExt cx="1828800" cy="3167036"/>
          </a:xfrm>
        </p:grpSpPr>
        <p:sp>
          <p:nvSpPr>
            <p:cNvPr id="13" name="present"/>
            <p:cNvSpPr/>
            <p:nvPr/>
          </p:nvSpPr>
          <p:spPr bwMode="auto">
            <a:xfrm>
              <a:off x="2438368" y="3039868"/>
              <a:ext cx="1662545" cy="237744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3260" tIns="47565" rIns="93260" bIns="47565" numCol="1" rtlCol="0" anchor="ctr" anchorCtr="0" compatLnSpc="1">
              <a:prstTxWarp prst="textNoShape">
                <a:avLst/>
              </a:prstTxWarp>
            </a:bodyPr>
            <a:lstStyle/>
            <a:p>
              <a:pPr marL="0" lvl="1" algn="ctr" defTabSz="950953" fontAlgn="base">
                <a:spcBef>
                  <a:spcPct val="0"/>
                </a:spcBef>
                <a:spcAft>
                  <a:spcPct val="0"/>
                </a:spcAft>
              </a:pPr>
              <a:r>
                <a:rPr lang="en-US" sz="1632" dirty="0"/>
                <a:t>Twitter, Facebook, </a:t>
              </a:r>
              <a:r>
                <a:rPr lang="en-US" sz="1632" dirty="0" err="1"/>
                <a:t>SalesForce</a:t>
              </a:r>
              <a:r>
                <a:rPr lang="en-US" sz="1632" dirty="0"/>
                <a:t>,</a:t>
              </a:r>
            </a:p>
            <a:p>
              <a:pPr marL="0" lvl="1" algn="ctr" defTabSz="950953" fontAlgn="base">
                <a:spcBef>
                  <a:spcPct val="0"/>
                </a:spcBef>
                <a:spcAft>
                  <a:spcPct val="0"/>
                </a:spcAft>
              </a:pPr>
              <a:r>
                <a:rPr lang="en-US" sz="1632" dirty="0"/>
                <a:t>Microsoft, Accounts…</a:t>
              </a:r>
            </a:p>
            <a:p>
              <a:pPr marL="0" lvl="1" algn="ctr" defTabSz="950953" fontAlgn="base">
                <a:spcBef>
                  <a:spcPct val="0"/>
                </a:spcBef>
                <a:spcAft>
                  <a:spcPct val="0"/>
                </a:spcAft>
              </a:pPr>
              <a:endParaRPr lang="en-US" sz="1632" dirty="0"/>
            </a:p>
            <a:p>
              <a:pPr marL="0" lvl="1" algn="ctr" defTabSz="950953" fontAlgn="base">
                <a:spcBef>
                  <a:spcPct val="0"/>
                </a:spcBef>
                <a:spcAft>
                  <a:spcPct val="0"/>
                </a:spcAft>
              </a:pPr>
              <a:r>
                <a:rPr lang="en-US" sz="1632" dirty="0"/>
                <a:t>ADFS, Azure AD… </a:t>
              </a:r>
            </a:p>
          </p:txBody>
        </p:sp>
        <p:sp>
          <p:nvSpPr>
            <p:cNvPr id="24" name="creds"/>
            <p:cNvSpPr/>
            <p:nvPr/>
          </p:nvSpPr>
          <p:spPr bwMode="auto">
            <a:xfrm>
              <a:off x="2344569" y="2873830"/>
              <a:ext cx="1828800" cy="3167036"/>
            </a:xfrm>
            <a:prstGeom prst="rect">
              <a:avLst/>
            </a:prstGeom>
            <a:no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Credentials</a:t>
              </a:r>
            </a:p>
          </p:txBody>
        </p:sp>
      </p:grpSp>
      <p:grpSp>
        <p:nvGrpSpPr>
          <p:cNvPr id="5" name="validation"/>
          <p:cNvGrpSpPr/>
          <p:nvPr/>
        </p:nvGrpSpPr>
        <p:grpSpPr>
          <a:xfrm>
            <a:off x="4429421" y="2582862"/>
            <a:ext cx="1865207" cy="3578261"/>
            <a:chOff x="4342100" y="2873830"/>
            <a:chExt cx="1828800" cy="3167036"/>
          </a:xfrm>
        </p:grpSpPr>
        <p:sp>
          <p:nvSpPr>
            <p:cNvPr id="14" name="present"/>
            <p:cNvSpPr/>
            <p:nvPr/>
          </p:nvSpPr>
          <p:spPr bwMode="auto">
            <a:xfrm>
              <a:off x="4425228" y="3039868"/>
              <a:ext cx="1662545" cy="237744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60" tIns="47565" rIns="93260" bIns="47565" numCol="1" rtlCol="0" anchor="ctr" anchorCtr="0" compatLnSpc="1">
              <a:prstTxWarp prst="textNoShape">
                <a:avLst/>
              </a:prstTxWarp>
            </a:bodyPr>
            <a:lstStyle/>
            <a:p>
              <a:pPr marL="0" lvl="1" algn="ctr" defTabSz="950953" fontAlgn="base">
                <a:spcBef>
                  <a:spcPct val="0"/>
                </a:spcBef>
                <a:spcAft>
                  <a:spcPct val="0"/>
                </a:spcAft>
              </a:pPr>
              <a:r>
                <a:rPr lang="en-US" sz="1632" dirty="0"/>
                <a:t>“Good enough”</a:t>
              </a:r>
            </a:p>
            <a:p>
              <a:pPr marL="0" lvl="1" algn="ctr" defTabSz="950953" fontAlgn="base">
                <a:spcBef>
                  <a:spcPct val="0"/>
                </a:spcBef>
                <a:spcAft>
                  <a:spcPct val="0"/>
                </a:spcAft>
              </a:pPr>
              <a:endParaRPr lang="en-US" sz="1632" dirty="0"/>
            </a:p>
            <a:p>
              <a:pPr marL="0" lvl="1" algn="ctr" defTabSz="950953" fontAlgn="base">
                <a:spcBef>
                  <a:spcPct val="0"/>
                </a:spcBef>
                <a:spcAft>
                  <a:spcPct val="0"/>
                </a:spcAft>
              </a:pPr>
              <a:r>
                <a:rPr lang="en-US" sz="1632" dirty="0"/>
                <a:t>Roles and Claim data</a:t>
              </a:r>
            </a:p>
          </p:txBody>
        </p:sp>
        <p:sp>
          <p:nvSpPr>
            <p:cNvPr id="25" name="validation"/>
            <p:cNvSpPr/>
            <p:nvPr/>
          </p:nvSpPr>
          <p:spPr bwMode="auto">
            <a:xfrm>
              <a:off x="4342100" y="2873830"/>
              <a:ext cx="1828800" cy="3167036"/>
            </a:xfrm>
            <a:prstGeom prst="rect">
              <a:avLst/>
            </a:prstGeom>
            <a:no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1"/>
                  </a:solidFill>
                </a:rPr>
                <a:t>Validation</a:t>
              </a:r>
            </a:p>
          </p:txBody>
        </p:sp>
      </p:grpSp>
      <p:grpSp>
        <p:nvGrpSpPr>
          <p:cNvPr id="6" name="assume"/>
          <p:cNvGrpSpPr/>
          <p:nvPr/>
        </p:nvGrpSpPr>
        <p:grpSpPr>
          <a:xfrm>
            <a:off x="8186403" y="2582862"/>
            <a:ext cx="1865207" cy="3578261"/>
            <a:chOff x="8025750" y="2873830"/>
            <a:chExt cx="1828800" cy="3167036"/>
          </a:xfrm>
        </p:grpSpPr>
        <p:sp>
          <p:nvSpPr>
            <p:cNvPr id="15" name="present"/>
            <p:cNvSpPr/>
            <p:nvPr/>
          </p:nvSpPr>
          <p:spPr bwMode="auto">
            <a:xfrm>
              <a:off x="8108878" y="3111336"/>
              <a:ext cx="1662545" cy="237744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3260" tIns="47565" rIns="93260" bIns="47565" numCol="1" rtlCol="0" anchor="ctr" anchorCtr="0" compatLnSpc="1">
              <a:prstTxWarp prst="textNoShape">
                <a:avLst/>
              </a:prstTxWarp>
            </a:bodyPr>
            <a:lstStyle/>
            <a:p>
              <a:pPr algn="ctr"/>
              <a:r>
                <a:rPr lang="en-US" sz="1632" dirty="0"/>
                <a:t>Roles and Claim data</a:t>
              </a:r>
            </a:p>
            <a:p>
              <a:pPr algn="ctr"/>
              <a:endParaRPr lang="en-US" sz="1632" dirty="0"/>
            </a:p>
            <a:p>
              <a:pPr algn="ctr"/>
              <a:r>
                <a:rPr lang="en-US" sz="1632" dirty="0"/>
                <a:t>Transformations</a:t>
              </a:r>
            </a:p>
            <a:p>
              <a:pPr algn="ctr"/>
              <a:endParaRPr lang="en-US" sz="1632" dirty="0"/>
            </a:p>
            <a:p>
              <a:pPr algn="ctr"/>
              <a:r>
                <a:rPr lang="en-US" sz="1632" dirty="0"/>
                <a:t>Mappings</a:t>
              </a:r>
            </a:p>
          </p:txBody>
        </p:sp>
        <p:sp>
          <p:nvSpPr>
            <p:cNvPr id="26" name="assume"/>
            <p:cNvSpPr/>
            <p:nvPr/>
          </p:nvSpPr>
          <p:spPr bwMode="auto">
            <a:xfrm>
              <a:off x="8025750" y="2873830"/>
              <a:ext cx="1828800" cy="3167036"/>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Assumptions</a:t>
              </a:r>
            </a:p>
          </p:txBody>
        </p:sp>
      </p:grpSp>
      <p:grpSp>
        <p:nvGrpSpPr>
          <p:cNvPr id="7" name="access"/>
          <p:cNvGrpSpPr/>
          <p:nvPr/>
        </p:nvGrpSpPr>
        <p:grpSpPr>
          <a:xfrm>
            <a:off x="10118346" y="2582862"/>
            <a:ext cx="1865207" cy="3578261"/>
            <a:chOff x="9919984" y="2873830"/>
            <a:chExt cx="1828800" cy="3167036"/>
          </a:xfrm>
        </p:grpSpPr>
        <p:sp>
          <p:nvSpPr>
            <p:cNvPr id="16" name="present"/>
            <p:cNvSpPr/>
            <p:nvPr/>
          </p:nvSpPr>
          <p:spPr bwMode="auto">
            <a:xfrm>
              <a:off x="10003112" y="3111336"/>
              <a:ext cx="1662545" cy="237744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3260" tIns="47565" rIns="93260" bIns="47565" numCol="1" rtlCol="0" anchor="ctr" anchorCtr="0" compatLnSpc="1">
              <a:prstTxWarp prst="textNoShape">
                <a:avLst/>
              </a:prstTxWarp>
            </a:bodyPr>
            <a:lstStyle/>
            <a:p>
              <a:pPr algn="ctr"/>
              <a:r>
                <a:rPr lang="en-US" sz="1632" dirty="0"/>
                <a:t>Shadow Account</a:t>
              </a:r>
            </a:p>
          </p:txBody>
        </p:sp>
        <p:sp>
          <p:nvSpPr>
            <p:cNvPr id="27" name="access"/>
            <p:cNvSpPr/>
            <p:nvPr/>
          </p:nvSpPr>
          <p:spPr bwMode="auto">
            <a:xfrm>
              <a:off x="9919984" y="2873830"/>
              <a:ext cx="1828800" cy="3167036"/>
            </a:xfrm>
            <a:prstGeom prst="rect">
              <a:avLst/>
            </a:prstGeom>
            <a:no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Access control</a:t>
              </a:r>
            </a:p>
          </p:txBody>
        </p:sp>
      </p:grpSp>
      <p:sp>
        <p:nvSpPr>
          <p:cNvPr id="22" name="Right Brace 21"/>
          <p:cNvSpPr/>
          <p:nvPr/>
        </p:nvSpPr>
        <p:spPr bwMode="auto">
          <a:xfrm rot="16200000">
            <a:off x="9776833" y="311246"/>
            <a:ext cx="668194" cy="3797151"/>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10" name="Rectangle 9"/>
          <p:cNvSpPr/>
          <p:nvPr/>
        </p:nvSpPr>
        <p:spPr>
          <a:xfrm>
            <a:off x="8724077"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Application identity </a:t>
            </a:r>
          </a:p>
        </p:txBody>
      </p:sp>
      <p:sp>
        <p:nvSpPr>
          <p:cNvPr id="29" name="Right Brace 28"/>
          <p:cNvSpPr/>
          <p:nvPr/>
        </p:nvSpPr>
        <p:spPr bwMode="auto">
          <a:xfrm rot="16200000">
            <a:off x="2991277" y="-736771"/>
            <a:ext cx="668194" cy="5938512"/>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30" name="Rectangle 29"/>
          <p:cNvSpPr/>
          <p:nvPr/>
        </p:nvSpPr>
        <p:spPr>
          <a:xfrm>
            <a:off x="1959350"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Actual user identity</a:t>
            </a:r>
          </a:p>
        </p:txBody>
      </p:sp>
      <p:sp>
        <p:nvSpPr>
          <p:cNvPr id="31" name="present"/>
          <p:cNvSpPr/>
          <p:nvPr/>
        </p:nvSpPr>
        <p:spPr bwMode="auto">
          <a:xfrm>
            <a:off x="354830" y="5694820"/>
            <a:ext cx="1865206" cy="46630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32" name="creds"/>
          <p:cNvSpPr/>
          <p:nvPr/>
        </p:nvSpPr>
        <p:spPr bwMode="auto">
          <a:xfrm>
            <a:off x="2392125" y="5694821"/>
            <a:ext cx="1865206" cy="46630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33" name="validation"/>
          <p:cNvSpPr/>
          <p:nvPr/>
        </p:nvSpPr>
        <p:spPr bwMode="auto">
          <a:xfrm>
            <a:off x="4429422" y="5694821"/>
            <a:ext cx="1865206" cy="46630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34" name="assume"/>
          <p:cNvSpPr/>
          <p:nvPr/>
        </p:nvSpPr>
        <p:spPr bwMode="auto">
          <a:xfrm>
            <a:off x="8190941" y="5694821"/>
            <a:ext cx="1865206" cy="46630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35" name="access"/>
          <p:cNvSpPr/>
          <p:nvPr/>
        </p:nvSpPr>
        <p:spPr bwMode="auto">
          <a:xfrm>
            <a:off x="10130459" y="5694821"/>
            <a:ext cx="1865206" cy="466302"/>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 Control</a:t>
            </a:r>
          </a:p>
        </p:txBody>
      </p:sp>
    </p:spTree>
    <p:extLst>
      <p:ext uri="{BB962C8B-B14F-4D97-AF65-F5344CB8AC3E}">
        <p14:creationId xmlns:p14="http://schemas.microsoft.com/office/powerpoint/2010/main" val="19116957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Shadow/Linked account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5882028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err="1"/>
              <a:t>AuthN</a:t>
            </a:r>
            <a:r>
              <a:rPr lang="en-US" dirty="0"/>
              <a:t>) + Application (</a:t>
            </a:r>
            <a:r>
              <a:rPr lang="en-US" dirty="0" err="1"/>
              <a:t>AuthZ</a:t>
            </a:r>
            <a:r>
              <a:rPr lang="en-US" dirty="0"/>
              <a:t>)</a:t>
            </a:r>
          </a:p>
        </p:txBody>
      </p:sp>
      <p:sp>
        <p:nvSpPr>
          <p:cNvPr id="3" name="authz"/>
          <p:cNvSpPr/>
          <p:nvPr/>
        </p:nvSpPr>
        <p:spPr bwMode="auto">
          <a:xfrm>
            <a:off x="8186404" y="6238790"/>
            <a:ext cx="3806102"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4" name="authn"/>
          <p:cNvSpPr/>
          <p:nvPr/>
        </p:nvSpPr>
        <p:spPr bwMode="auto">
          <a:xfrm>
            <a:off x="354830" y="6238790"/>
            <a:ext cx="5939799"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sp>
        <p:nvSpPr>
          <p:cNvPr id="5" name="authninfo"/>
          <p:cNvSpPr/>
          <p:nvPr/>
        </p:nvSpPr>
        <p:spPr bwMode="auto">
          <a:xfrm>
            <a:off x="6368941" y="2524227"/>
            <a:ext cx="1732682" cy="4180865"/>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3260" tIns="47565" rIns="93260" bIns="47565" numCol="1" rtlCol="0" anchor="ctr" anchorCtr="0" compatLnSpc="1">
            <a:prstTxWarp prst="textNoShape">
              <a:avLst/>
            </a:prstTxWarp>
          </a:bodyPr>
          <a:lstStyle/>
          <a:p>
            <a:pPr algn="ctr" defTabSz="950953" fontAlgn="base">
              <a:spcBef>
                <a:spcPct val="0"/>
              </a:spcBef>
              <a:spcAft>
                <a:spcPct val="0"/>
              </a:spcAft>
            </a:pPr>
            <a:r>
              <a:rPr lang="en-US" sz="2040" dirty="0"/>
              <a:t>Auth context passed via HTTP post, </a:t>
            </a:r>
            <a:r>
              <a:rPr lang="en-US" sz="2040" dirty="0" err="1"/>
              <a:t>url</a:t>
            </a:r>
            <a:r>
              <a:rPr lang="en-US" sz="2040" dirty="0"/>
              <a:t>, cookies</a:t>
            </a:r>
          </a:p>
        </p:txBody>
      </p:sp>
      <p:grpSp>
        <p:nvGrpSpPr>
          <p:cNvPr id="6" name="present"/>
          <p:cNvGrpSpPr/>
          <p:nvPr/>
        </p:nvGrpSpPr>
        <p:grpSpPr>
          <a:xfrm>
            <a:off x="354829" y="2582862"/>
            <a:ext cx="1865207" cy="3578262"/>
            <a:chOff x="347039" y="2873829"/>
            <a:chExt cx="1828800" cy="3167036"/>
          </a:xfrm>
        </p:grpSpPr>
        <p:sp>
          <p:nvSpPr>
            <p:cNvPr id="7" name="present"/>
            <p:cNvSpPr/>
            <p:nvPr/>
          </p:nvSpPr>
          <p:spPr bwMode="auto">
            <a:xfrm>
              <a:off x="430167" y="3039868"/>
              <a:ext cx="1662545" cy="237744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47565" rIns="93260" bIns="47565" numCol="1" rtlCol="0" anchor="ctr" anchorCtr="0" compatLnSpc="1">
              <a:prstTxWarp prst="textNoShape">
                <a:avLst/>
              </a:prstTxWarp>
            </a:bodyPr>
            <a:lstStyle/>
            <a:p>
              <a:pPr algn="ctr" defTabSz="950953" fontAlgn="base">
                <a:spcBef>
                  <a:spcPct val="0"/>
                </a:spcBef>
                <a:spcAft>
                  <a:spcPct val="0"/>
                </a:spcAft>
              </a:pPr>
              <a:r>
                <a:rPr lang="en-US" sz="1600" dirty="0"/>
                <a:t>Flows</a:t>
              </a:r>
            </a:p>
            <a:p>
              <a:pPr algn="ctr" defTabSz="950953" fontAlgn="base">
                <a:spcBef>
                  <a:spcPct val="0"/>
                </a:spcBef>
                <a:spcAft>
                  <a:spcPct val="0"/>
                </a:spcAft>
              </a:pPr>
              <a:r>
                <a:rPr lang="en-US" sz="1600" dirty="0"/>
                <a:t>Client side flow </a:t>
              </a:r>
            </a:p>
            <a:p>
              <a:pPr algn="ctr" defTabSz="950953" fontAlgn="base">
                <a:spcBef>
                  <a:spcPct val="0"/>
                </a:spcBef>
                <a:spcAft>
                  <a:spcPct val="0"/>
                </a:spcAft>
              </a:pPr>
              <a:endParaRPr lang="en-US" sz="1600" dirty="0"/>
            </a:p>
            <a:p>
              <a:pPr algn="ctr" defTabSz="950953" fontAlgn="base">
                <a:spcBef>
                  <a:spcPct val="0"/>
                </a:spcBef>
                <a:spcAft>
                  <a:spcPct val="0"/>
                </a:spcAft>
              </a:pPr>
              <a:r>
                <a:rPr lang="en-US" sz="1600" dirty="0"/>
                <a:t>Server side flow with Grant</a:t>
              </a:r>
            </a:p>
            <a:p>
              <a:pPr algn="ctr" defTabSz="950953" fontAlgn="base">
                <a:spcBef>
                  <a:spcPct val="0"/>
                </a:spcBef>
                <a:spcAft>
                  <a:spcPct val="0"/>
                </a:spcAft>
              </a:pPr>
              <a:endParaRPr lang="en-US" sz="1600" dirty="0"/>
            </a:p>
            <a:p>
              <a:pPr algn="ctr" defTabSz="950953" fontAlgn="base">
                <a:spcBef>
                  <a:spcPct val="0"/>
                </a:spcBef>
                <a:spcAft>
                  <a:spcPct val="0"/>
                </a:spcAft>
              </a:pPr>
              <a:endParaRPr lang="en-US" sz="1600" dirty="0"/>
            </a:p>
          </p:txBody>
        </p:sp>
        <p:sp>
          <p:nvSpPr>
            <p:cNvPr id="8" name="present"/>
            <p:cNvSpPr/>
            <p:nvPr/>
          </p:nvSpPr>
          <p:spPr bwMode="auto">
            <a:xfrm>
              <a:off x="347039" y="2873830"/>
              <a:ext cx="1828800" cy="3167036"/>
            </a:xfrm>
            <a:prstGeom prst="rect">
              <a:avLst/>
            </a:prstGeom>
            <a:no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Presentation</a:t>
              </a:r>
            </a:p>
          </p:txBody>
        </p:sp>
      </p:grpSp>
      <p:grpSp>
        <p:nvGrpSpPr>
          <p:cNvPr id="9" name="creds"/>
          <p:cNvGrpSpPr/>
          <p:nvPr/>
        </p:nvGrpSpPr>
        <p:grpSpPr>
          <a:xfrm>
            <a:off x="2392125" y="2582862"/>
            <a:ext cx="1865207" cy="3578261"/>
            <a:chOff x="2344569" y="2873830"/>
            <a:chExt cx="1828800" cy="3167036"/>
          </a:xfrm>
        </p:grpSpPr>
        <p:sp>
          <p:nvSpPr>
            <p:cNvPr id="10" name="present"/>
            <p:cNvSpPr/>
            <p:nvPr/>
          </p:nvSpPr>
          <p:spPr bwMode="auto">
            <a:xfrm>
              <a:off x="2438368" y="3039868"/>
              <a:ext cx="1662545" cy="237744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3260" tIns="47565" rIns="93260" bIns="47565" numCol="1" rtlCol="0" anchor="ctr" anchorCtr="0" compatLnSpc="1">
              <a:prstTxWarp prst="textNoShape">
                <a:avLst/>
              </a:prstTxWarp>
            </a:bodyPr>
            <a:lstStyle/>
            <a:p>
              <a:pPr marL="0" lvl="1" algn="ctr" defTabSz="950953" fontAlgn="base">
                <a:spcBef>
                  <a:spcPct val="0"/>
                </a:spcBef>
                <a:spcAft>
                  <a:spcPct val="0"/>
                </a:spcAft>
              </a:pPr>
              <a:r>
                <a:rPr lang="en-US" sz="1600" dirty="0"/>
                <a:t>Password, </a:t>
              </a:r>
            </a:p>
            <a:p>
              <a:pPr marL="0" lvl="1" algn="ctr" defTabSz="950953" fontAlgn="base">
                <a:spcBef>
                  <a:spcPct val="0"/>
                </a:spcBef>
                <a:spcAft>
                  <a:spcPct val="0"/>
                </a:spcAft>
              </a:pPr>
              <a:r>
                <a:rPr lang="en-US" sz="1600" dirty="0"/>
                <a:t>Client ID,</a:t>
              </a:r>
            </a:p>
            <a:p>
              <a:pPr marL="0" lvl="1" algn="ctr" defTabSz="950953" fontAlgn="base">
                <a:spcBef>
                  <a:spcPct val="0"/>
                </a:spcBef>
                <a:spcAft>
                  <a:spcPct val="0"/>
                </a:spcAft>
              </a:pPr>
              <a:r>
                <a:rPr lang="en-US" sz="1600" dirty="0"/>
                <a:t>Shared secret,</a:t>
              </a:r>
            </a:p>
            <a:p>
              <a:pPr marL="0" lvl="1" algn="ctr" defTabSz="950953" fontAlgn="base">
                <a:spcBef>
                  <a:spcPct val="0"/>
                </a:spcBef>
                <a:spcAft>
                  <a:spcPct val="0"/>
                </a:spcAft>
              </a:pPr>
              <a:r>
                <a:rPr lang="en-US" sz="1600" dirty="0"/>
                <a:t>Key, certificate</a:t>
              </a:r>
            </a:p>
            <a:p>
              <a:pPr marL="0" lvl="1" algn="ctr" defTabSz="950953" fontAlgn="base">
                <a:spcBef>
                  <a:spcPct val="0"/>
                </a:spcBef>
                <a:spcAft>
                  <a:spcPct val="0"/>
                </a:spcAft>
              </a:pPr>
              <a:endParaRPr lang="en-US" sz="1600" dirty="0"/>
            </a:p>
            <a:p>
              <a:pPr marL="0" lvl="1" algn="ctr" defTabSz="950953" fontAlgn="base">
                <a:spcBef>
                  <a:spcPct val="0"/>
                </a:spcBef>
                <a:spcAft>
                  <a:spcPct val="0"/>
                </a:spcAft>
              </a:pPr>
              <a:r>
                <a:rPr lang="en-US" sz="1600" dirty="0"/>
                <a:t>CORS Preflight</a:t>
              </a:r>
            </a:p>
            <a:p>
              <a:pPr marL="0" lvl="1" algn="ctr" defTabSz="950953" fontAlgn="base">
                <a:spcBef>
                  <a:spcPct val="0"/>
                </a:spcBef>
                <a:spcAft>
                  <a:spcPct val="0"/>
                </a:spcAft>
              </a:pPr>
              <a:endParaRPr lang="en-US" sz="1600" dirty="0"/>
            </a:p>
            <a:p>
              <a:pPr marL="0" lvl="1" algn="ctr" defTabSz="950953" fontAlgn="base">
                <a:spcBef>
                  <a:spcPct val="0"/>
                </a:spcBef>
                <a:spcAft>
                  <a:spcPct val="0"/>
                </a:spcAft>
              </a:pPr>
              <a:r>
                <a:rPr lang="en-US" sz="1600" dirty="0"/>
                <a:t>OTP</a:t>
              </a:r>
            </a:p>
          </p:txBody>
        </p:sp>
        <p:sp>
          <p:nvSpPr>
            <p:cNvPr id="11" name="creds"/>
            <p:cNvSpPr/>
            <p:nvPr/>
          </p:nvSpPr>
          <p:spPr bwMode="auto">
            <a:xfrm>
              <a:off x="2344569" y="2873830"/>
              <a:ext cx="1828800" cy="3167036"/>
            </a:xfrm>
            <a:prstGeom prst="rect">
              <a:avLst/>
            </a:prstGeom>
            <a:no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Credentials</a:t>
              </a:r>
            </a:p>
          </p:txBody>
        </p:sp>
      </p:grpSp>
      <p:grpSp>
        <p:nvGrpSpPr>
          <p:cNvPr id="12" name="validation"/>
          <p:cNvGrpSpPr/>
          <p:nvPr/>
        </p:nvGrpSpPr>
        <p:grpSpPr>
          <a:xfrm>
            <a:off x="4429421" y="2582862"/>
            <a:ext cx="1865207" cy="3578261"/>
            <a:chOff x="4342100" y="2873830"/>
            <a:chExt cx="1828800" cy="3167036"/>
          </a:xfrm>
        </p:grpSpPr>
        <p:sp>
          <p:nvSpPr>
            <p:cNvPr id="13" name="present"/>
            <p:cNvSpPr/>
            <p:nvPr/>
          </p:nvSpPr>
          <p:spPr bwMode="auto">
            <a:xfrm>
              <a:off x="4425228" y="3039868"/>
              <a:ext cx="1662545" cy="237744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60" tIns="47565" rIns="93260" bIns="47565" numCol="1" rtlCol="0" anchor="ctr" anchorCtr="0" compatLnSpc="1">
              <a:prstTxWarp prst="textNoShape">
                <a:avLst/>
              </a:prstTxWarp>
            </a:bodyPr>
            <a:lstStyle/>
            <a:p>
              <a:pPr marL="0" lvl="1" algn="ctr" defTabSz="950953" fontAlgn="base">
                <a:spcBef>
                  <a:spcPct val="0"/>
                </a:spcBef>
                <a:spcAft>
                  <a:spcPct val="0"/>
                </a:spcAft>
              </a:pPr>
              <a:r>
                <a:rPr lang="en-US" sz="1600" dirty="0"/>
                <a:t>“Good enough”</a:t>
              </a:r>
            </a:p>
            <a:p>
              <a:pPr marL="0" lvl="1" algn="ctr" defTabSz="950953" fontAlgn="base">
                <a:spcBef>
                  <a:spcPct val="0"/>
                </a:spcBef>
                <a:spcAft>
                  <a:spcPct val="0"/>
                </a:spcAft>
              </a:pPr>
              <a:endParaRPr lang="en-US" sz="1600" dirty="0"/>
            </a:p>
            <a:p>
              <a:pPr marL="0" lvl="1" algn="ctr" defTabSz="950953" fontAlgn="base">
                <a:spcBef>
                  <a:spcPct val="0"/>
                </a:spcBef>
                <a:spcAft>
                  <a:spcPct val="0"/>
                </a:spcAft>
              </a:pPr>
              <a:r>
                <a:rPr lang="en-US" sz="1600" dirty="0"/>
                <a:t>Signature validation</a:t>
              </a:r>
            </a:p>
            <a:p>
              <a:pPr marL="0" lvl="1" algn="ctr" defTabSz="950953" fontAlgn="base">
                <a:spcBef>
                  <a:spcPct val="0"/>
                </a:spcBef>
                <a:spcAft>
                  <a:spcPct val="0"/>
                </a:spcAft>
              </a:pPr>
              <a:endParaRPr lang="en-US" sz="1600" dirty="0"/>
            </a:p>
            <a:p>
              <a:pPr marL="0" lvl="1" algn="ctr" defTabSz="950953" fontAlgn="base">
                <a:spcBef>
                  <a:spcPct val="0"/>
                </a:spcBef>
                <a:spcAft>
                  <a:spcPct val="0"/>
                </a:spcAft>
              </a:pPr>
              <a:r>
                <a:rPr lang="en-US" sz="1600" dirty="0"/>
                <a:t>Server validation</a:t>
              </a:r>
            </a:p>
            <a:p>
              <a:pPr marL="0" lvl="1" algn="ctr" defTabSz="950953" fontAlgn="base">
                <a:spcBef>
                  <a:spcPct val="0"/>
                </a:spcBef>
                <a:spcAft>
                  <a:spcPct val="0"/>
                </a:spcAft>
              </a:pPr>
              <a:endParaRPr lang="en-US" sz="1600" dirty="0"/>
            </a:p>
            <a:p>
              <a:pPr marL="0" lvl="1" algn="ctr" defTabSz="950953" fontAlgn="base">
                <a:spcBef>
                  <a:spcPct val="0"/>
                </a:spcBef>
                <a:spcAft>
                  <a:spcPct val="0"/>
                </a:spcAft>
              </a:pPr>
              <a:r>
                <a:rPr lang="en-US" sz="1600" dirty="0"/>
                <a:t>Receiver validation/</a:t>
              </a:r>
            </a:p>
            <a:p>
              <a:pPr marL="0" lvl="1" algn="ctr" defTabSz="950953" fontAlgn="base">
                <a:spcBef>
                  <a:spcPct val="0"/>
                </a:spcBef>
                <a:spcAft>
                  <a:spcPct val="0"/>
                </a:spcAft>
              </a:pPr>
              <a:r>
                <a:rPr lang="en-US" sz="1600" dirty="0"/>
                <a:t>Consent</a:t>
              </a:r>
            </a:p>
          </p:txBody>
        </p:sp>
        <p:sp>
          <p:nvSpPr>
            <p:cNvPr id="14" name="validation"/>
            <p:cNvSpPr/>
            <p:nvPr/>
          </p:nvSpPr>
          <p:spPr bwMode="auto">
            <a:xfrm>
              <a:off x="4342100" y="2873830"/>
              <a:ext cx="1828800" cy="3167036"/>
            </a:xfrm>
            <a:prstGeom prst="rect">
              <a:avLst/>
            </a:prstGeom>
            <a:no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1"/>
                  </a:solidFill>
                </a:rPr>
                <a:t>Validation</a:t>
              </a:r>
            </a:p>
          </p:txBody>
        </p:sp>
      </p:grpSp>
      <p:grpSp>
        <p:nvGrpSpPr>
          <p:cNvPr id="15" name="assume"/>
          <p:cNvGrpSpPr/>
          <p:nvPr/>
        </p:nvGrpSpPr>
        <p:grpSpPr>
          <a:xfrm>
            <a:off x="8186403" y="2582862"/>
            <a:ext cx="1865207" cy="3578261"/>
            <a:chOff x="8025750" y="2873830"/>
            <a:chExt cx="1828800" cy="3167036"/>
          </a:xfrm>
        </p:grpSpPr>
        <p:sp>
          <p:nvSpPr>
            <p:cNvPr id="16" name="present"/>
            <p:cNvSpPr/>
            <p:nvPr/>
          </p:nvSpPr>
          <p:spPr bwMode="auto">
            <a:xfrm>
              <a:off x="8108878" y="3111336"/>
              <a:ext cx="1662545" cy="237744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3260" tIns="47565" rIns="93260" bIns="47565" numCol="1" rtlCol="0" anchor="ctr" anchorCtr="0" compatLnSpc="1">
              <a:prstTxWarp prst="textNoShape">
                <a:avLst/>
              </a:prstTxWarp>
            </a:bodyPr>
            <a:lstStyle/>
            <a:p>
              <a:pPr algn="ctr"/>
              <a:r>
                <a:rPr lang="en-US" sz="1600" dirty="0"/>
                <a:t>Signature is valid</a:t>
              </a:r>
            </a:p>
            <a:p>
              <a:pPr algn="ctr"/>
              <a:endParaRPr lang="en-US" sz="1600" dirty="0"/>
            </a:p>
            <a:p>
              <a:pPr algn="ctr"/>
              <a:r>
                <a:rPr lang="en-US" sz="1600" dirty="0"/>
                <a:t>Header is valid</a:t>
              </a:r>
            </a:p>
          </p:txBody>
        </p:sp>
        <p:sp>
          <p:nvSpPr>
            <p:cNvPr id="17" name="assume"/>
            <p:cNvSpPr/>
            <p:nvPr/>
          </p:nvSpPr>
          <p:spPr bwMode="auto">
            <a:xfrm>
              <a:off x="8025750" y="2873830"/>
              <a:ext cx="1828800" cy="3167036"/>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Assumptions</a:t>
              </a:r>
            </a:p>
          </p:txBody>
        </p:sp>
      </p:grpSp>
      <p:grpSp>
        <p:nvGrpSpPr>
          <p:cNvPr id="18" name="access"/>
          <p:cNvGrpSpPr/>
          <p:nvPr/>
        </p:nvGrpSpPr>
        <p:grpSpPr>
          <a:xfrm>
            <a:off x="10118346" y="2582862"/>
            <a:ext cx="1865207" cy="3578261"/>
            <a:chOff x="9919984" y="2873830"/>
            <a:chExt cx="1828800" cy="3167036"/>
          </a:xfrm>
        </p:grpSpPr>
        <p:sp>
          <p:nvSpPr>
            <p:cNvPr id="19" name="present"/>
            <p:cNvSpPr/>
            <p:nvPr/>
          </p:nvSpPr>
          <p:spPr bwMode="auto">
            <a:xfrm>
              <a:off x="10003112" y="3111336"/>
              <a:ext cx="1662545" cy="237744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3260" tIns="47565" rIns="93260" bIns="47565" numCol="1" rtlCol="0" anchor="ctr" anchorCtr="0" compatLnSpc="1">
              <a:prstTxWarp prst="textNoShape">
                <a:avLst/>
              </a:prstTxWarp>
            </a:bodyPr>
            <a:lstStyle/>
            <a:p>
              <a:pPr algn="ctr"/>
              <a:r>
                <a:rPr lang="en-US" sz="1600" dirty="0"/>
                <a:t>Scopes</a:t>
              </a:r>
            </a:p>
            <a:p>
              <a:pPr algn="ctr"/>
              <a:endParaRPr lang="en-US" sz="1600" dirty="0"/>
            </a:p>
            <a:p>
              <a:pPr algn="ctr"/>
              <a:r>
                <a:rPr lang="en-US" sz="1600" dirty="0"/>
                <a:t>Separate keys may provide different access</a:t>
              </a:r>
            </a:p>
          </p:txBody>
        </p:sp>
        <p:sp>
          <p:nvSpPr>
            <p:cNvPr id="20" name="access"/>
            <p:cNvSpPr/>
            <p:nvPr/>
          </p:nvSpPr>
          <p:spPr bwMode="auto">
            <a:xfrm>
              <a:off x="9919984" y="2873830"/>
              <a:ext cx="1828800" cy="3167036"/>
            </a:xfrm>
            <a:prstGeom prst="rect">
              <a:avLst/>
            </a:prstGeom>
            <a:no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Access control</a:t>
              </a:r>
            </a:p>
          </p:txBody>
        </p:sp>
      </p:grpSp>
      <p:sp>
        <p:nvSpPr>
          <p:cNvPr id="21" name="present"/>
          <p:cNvSpPr/>
          <p:nvPr/>
        </p:nvSpPr>
        <p:spPr bwMode="auto">
          <a:xfrm>
            <a:off x="354830" y="5694820"/>
            <a:ext cx="1865206" cy="46630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22" name="creds"/>
          <p:cNvSpPr/>
          <p:nvPr/>
        </p:nvSpPr>
        <p:spPr bwMode="auto">
          <a:xfrm>
            <a:off x="2392125" y="5694821"/>
            <a:ext cx="1865206" cy="46630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23" name="validation"/>
          <p:cNvSpPr/>
          <p:nvPr/>
        </p:nvSpPr>
        <p:spPr bwMode="auto">
          <a:xfrm>
            <a:off x="4429422" y="5694821"/>
            <a:ext cx="1865206" cy="46630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24" name="assume"/>
          <p:cNvSpPr/>
          <p:nvPr/>
        </p:nvSpPr>
        <p:spPr bwMode="auto">
          <a:xfrm>
            <a:off x="8190941" y="5694821"/>
            <a:ext cx="1865206" cy="46630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25" name="access"/>
          <p:cNvSpPr/>
          <p:nvPr/>
        </p:nvSpPr>
        <p:spPr bwMode="auto">
          <a:xfrm>
            <a:off x="10130459" y="5694821"/>
            <a:ext cx="1865206" cy="466302"/>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 Control</a:t>
            </a:r>
          </a:p>
        </p:txBody>
      </p:sp>
      <p:sp>
        <p:nvSpPr>
          <p:cNvPr id="26" name="Rectangle 25"/>
          <p:cNvSpPr/>
          <p:nvPr/>
        </p:nvSpPr>
        <p:spPr bwMode="auto">
          <a:xfrm>
            <a:off x="354830" y="1297413"/>
            <a:ext cx="11628724" cy="1075178"/>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600" dirty="0"/>
              <a:t>Common usage is for APIs</a:t>
            </a:r>
          </a:p>
          <a:p>
            <a:pPr algn="ctr" defTabSz="950953" fontAlgn="base">
              <a:spcBef>
                <a:spcPct val="0"/>
              </a:spcBef>
              <a:spcAft>
                <a:spcPct val="0"/>
              </a:spcAft>
            </a:pPr>
            <a:r>
              <a:rPr lang="en-US" sz="1600" dirty="0"/>
              <a:t>Shared keys  - Azure management,  Azure storage, Google Storage, OneDrive sharing, etc.</a:t>
            </a:r>
          </a:p>
          <a:p>
            <a:pPr algn="ctr" defTabSz="950953" fontAlgn="base">
              <a:spcBef>
                <a:spcPct val="0"/>
              </a:spcBef>
              <a:spcAft>
                <a:spcPct val="0"/>
              </a:spcAft>
            </a:pPr>
            <a:r>
              <a:rPr lang="en-US" sz="1600" dirty="0"/>
              <a:t>Signature validation - OAuth (Office 365 APIs, </a:t>
            </a:r>
            <a:r>
              <a:rPr lang="en-US" sz="1600" dirty="0" err="1"/>
              <a:t>Oauth</a:t>
            </a:r>
            <a:r>
              <a:rPr lang="en-US" sz="1600" dirty="0"/>
              <a:t>, etc.</a:t>
            </a:r>
          </a:p>
          <a:p>
            <a:pPr algn="ctr" defTabSz="950953" fontAlgn="base">
              <a:spcBef>
                <a:spcPct val="0"/>
              </a:spcBef>
              <a:spcAft>
                <a:spcPct val="0"/>
              </a:spcAft>
            </a:pPr>
            <a:r>
              <a:rPr lang="en-US" sz="1600" dirty="0"/>
              <a:t>Receiver validation – CAPTCHA, pictures, OTP</a:t>
            </a:r>
          </a:p>
        </p:txBody>
      </p:sp>
    </p:spTree>
    <p:extLst>
      <p:ext uri="{BB962C8B-B14F-4D97-AF65-F5344CB8AC3E}">
        <p14:creationId xmlns:p14="http://schemas.microsoft.com/office/powerpoint/2010/main" val="19487524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resent"/>
          <p:cNvSpPr/>
          <p:nvPr/>
        </p:nvSpPr>
        <p:spPr bwMode="auto">
          <a:xfrm>
            <a:off x="354829" y="3694078"/>
            <a:ext cx="1865207" cy="2467045"/>
          </a:xfrm>
          <a:prstGeom prst="rect">
            <a:avLst/>
          </a:prstGeom>
          <a:no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17" name="creds"/>
          <p:cNvSpPr/>
          <p:nvPr/>
        </p:nvSpPr>
        <p:spPr bwMode="auto">
          <a:xfrm>
            <a:off x="2392125" y="3694078"/>
            <a:ext cx="1865207" cy="2467045"/>
          </a:xfrm>
          <a:prstGeom prst="rect">
            <a:avLst/>
          </a:prstGeom>
          <a:no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18" name="validation"/>
          <p:cNvSpPr/>
          <p:nvPr/>
        </p:nvSpPr>
        <p:spPr bwMode="auto">
          <a:xfrm>
            <a:off x="4429421" y="3694078"/>
            <a:ext cx="1865207" cy="2467045"/>
          </a:xfrm>
          <a:prstGeom prst="rect">
            <a:avLst/>
          </a:prstGeom>
          <a:no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1"/>
                </a:solidFill>
              </a:rPr>
              <a:t>Validation</a:t>
            </a:r>
          </a:p>
        </p:txBody>
      </p:sp>
      <p:sp>
        <p:nvSpPr>
          <p:cNvPr id="19" name="assume"/>
          <p:cNvSpPr/>
          <p:nvPr/>
        </p:nvSpPr>
        <p:spPr bwMode="auto">
          <a:xfrm>
            <a:off x="8186403" y="3694078"/>
            <a:ext cx="1865207" cy="2467045"/>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21" name="access"/>
          <p:cNvSpPr/>
          <p:nvPr/>
        </p:nvSpPr>
        <p:spPr bwMode="auto">
          <a:xfrm>
            <a:off x="10118346" y="3694078"/>
            <a:ext cx="1865207" cy="2467045"/>
          </a:xfrm>
          <a:prstGeom prst="rect">
            <a:avLst/>
          </a:prstGeom>
          <a:no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t>Access</a:t>
            </a:r>
          </a:p>
        </p:txBody>
      </p:sp>
      <p:sp>
        <p:nvSpPr>
          <p:cNvPr id="5" name="Title 4"/>
          <p:cNvSpPr>
            <a:spLocks noGrp="1"/>
          </p:cNvSpPr>
          <p:nvPr>
            <p:ph type="title"/>
          </p:nvPr>
        </p:nvSpPr>
        <p:spPr/>
        <p:txBody>
          <a:bodyPr/>
          <a:lstStyle/>
          <a:p>
            <a:r>
              <a:rPr lang="en-US" dirty="0"/>
              <a:t>Example: Federation + Shadow Account</a:t>
            </a:r>
          </a:p>
        </p:txBody>
      </p:sp>
      <p:sp>
        <p:nvSpPr>
          <p:cNvPr id="20" name="authz"/>
          <p:cNvSpPr/>
          <p:nvPr/>
        </p:nvSpPr>
        <p:spPr bwMode="auto">
          <a:xfrm>
            <a:off x="8186404" y="6238790"/>
            <a:ext cx="3806102"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22" name="authn"/>
          <p:cNvSpPr/>
          <p:nvPr/>
        </p:nvSpPr>
        <p:spPr bwMode="auto">
          <a:xfrm>
            <a:off x="354830" y="6238790"/>
            <a:ext cx="5939799"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sp>
        <p:nvSpPr>
          <p:cNvPr id="23" name="present"/>
          <p:cNvSpPr/>
          <p:nvPr/>
        </p:nvSpPr>
        <p:spPr bwMode="auto">
          <a:xfrm>
            <a:off x="451724" y="3845379"/>
            <a:ext cx="1695642" cy="171058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632" dirty="0"/>
              <a:t>Browsers,</a:t>
            </a:r>
          </a:p>
          <a:p>
            <a:pPr algn="ctr" defTabSz="950953" fontAlgn="base">
              <a:spcBef>
                <a:spcPct val="0"/>
              </a:spcBef>
              <a:spcAft>
                <a:spcPct val="0"/>
              </a:spcAft>
            </a:pPr>
            <a:r>
              <a:rPr lang="en-US" sz="1632" dirty="0"/>
              <a:t>Clients,</a:t>
            </a:r>
          </a:p>
          <a:p>
            <a:pPr algn="ctr" defTabSz="950953" fontAlgn="base">
              <a:spcBef>
                <a:spcPct val="0"/>
              </a:spcBef>
              <a:spcAft>
                <a:spcPct val="0"/>
              </a:spcAft>
            </a:pPr>
            <a:r>
              <a:rPr lang="en-US" sz="1632" dirty="0"/>
              <a:t>Cookies</a:t>
            </a:r>
          </a:p>
        </p:txBody>
      </p:sp>
      <p:sp>
        <p:nvSpPr>
          <p:cNvPr id="24" name="present"/>
          <p:cNvSpPr/>
          <p:nvPr/>
        </p:nvSpPr>
        <p:spPr bwMode="auto">
          <a:xfrm>
            <a:off x="2499903" y="4746113"/>
            <a:ext cx="1695642" cy="809846"/>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632" dirty="0"/>
              <a:t>On </a:t>
            </a:r>
            <a:r>
              <a:rPr lang="en-US" sz="1632" dirty="0" err="1"/>
              <a:t>Prem</a:t>
            </a:r>
            <a:r>
              <a:rPr lang="en-US" sz="1632" dirty="0"/>
              <a:t> UID + Password</a:t>
            </a:r>
          </a:p>
        </p:txBody>
      </p:sp>
      <p:sp>
        <p:nvSpPr>
          <p:cNvPr id="25" name="present"/>
          <p:cNvSpPr/>
          <p:nvPr/>
        </p:nvSpPr>
        <p:spPr bwMode="auto">
          <a:xfrm>
            <a:off x="4526316" y="4746113"/>
            <a:ext cx="1695642" cy="809846"/>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632" dirty="0"/>
              <a:t>NTLM, Kerberos, Claims, MFA</a:t>
            </a:r>
          </a:p>
        </p:txBody>
      </p:sp>
      <p:sp>
        <p:nvSpPr>
          <p:cNvPr id="26" name="present"/>
          <p:cNvSpPr/>
          <p:nvPr/>
        </p:nvSpPr>
        <p:spPr bwMode="auto">
          <a:xfrm>
            <a:off x="8283504" y="4746113"/>
            <a:ext cx="1699766" cy="809846"/>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632" dirty="0"/>
              <a:t>UID + Password = valid user</a:t>
            </a:r>
          </a:p>
        </p:txBody>
      </p:sp>
      <p:sp>
        <p:nvSpPr>
          <p:cNvPr id="27" name="present"/>
          <p:cNvSpPr/>
          <p:nvPr/>
        </p:nvSpPr>
        <p:spPr bwMode="auto">
          <a:xfrm>
            <a:off x="10215241" y="4746113"/>
            <a:ext cx="1695642" cy="809846"/>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632" dirty="0"/>
              <a:t>Pass claims</a:t>
            </a:r>
          </a:p>
        </p:txBody>
      </p:sp>
      <p:sp>
        <p:nvSpPr>
          <p:cNvPr id="42" name="present"/>
          <p:cNvSpPr/>
          <p:nvPr/>
        </p:nvSpPr>
        <p:spPr bwMode="auto">
          <a:xfrm>
            <a:off x="8283504" y="3866835"/>
            <a:ext cx="1699766" cy="809846"/>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632" dirty="0"/>
              <a:t>User in Azure Ad</a:t>
            </a:r>
          </a:p>
        </p:txBody>
      </p:sp>
      <p:sp>
        <p:nvSpPr>
          <p:cNvPr id="43" name="present"/>
          <p:cNvSpPr/>
          <p:nvPr/>
        </p:nvSpPr>
        <p:spPr bwMode="auto">
          <a:xfrm>
            <a:off x="10215241" y="3866835"/>
            <a:ext cx="1695642" cy="809846"/>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632" dirty="0"/>
              <a:t>Services +</a:t>
            </a:r>
          </a:p>
          <a:p>
            <a:pPr algn="ctr" defTabSz="950953" fontAlgn="base">
              <a:spcBef>
                <a:spcPct val="0"/>
              </a:spcBef>
              <a:spcAft>
                <a:spcPct val="0"/>
              </a:spcAft>
            </a:pPr>
            <a:r>
              <a:rPr lang="en-US" sz="1632" dirty="0"/>
              <a:t>License info</a:t>
            </a:r>
          </a:p>
        </p:txBody>
      </p:sp>
      <p:grpSp>
        <p:nvGrpSpPr>
          <p:cNvPr id="6" name="Group 5"/>
          <p:cNvGrpSpPr/>
          <p:nvPr/>
        </p:nvGrpSpPr>
        <p:grpSpPr>
          <a:xfrm>
            <a:off x="276670" y="853900"/>
            <a:ext cx="11498964" cy="2725840"/>
            <a:chOff x="270405" y="837233"/>
            <a:chExt cx="11274518" cy="2672635"/>
          </a:xfrm>
        </p:grpSpPr>
        <p:sp>
          <p:nvSpPr>
            <p:cNvPr id="30" name="Isosceles Triangle 29"/>
            <p:cNvSpPr/>
            <p:nvPr/>
          </p:nvSpPr>
          <p:spPr bwMode="auto">
            <a:xfrm>
              <a:off x="1628084" y="963414"/>
              <a:ext cx="1828800" cy="1463040"/>
            </a:xfrm>
            <a:prstGeom prst="triangl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gradFill>
                    <a:gsLst>
                      <a:gs pos="16814">
                        <a:srgbClr val="FFFFFF"/>
                      </a:gs>
                      <a:gs pos="46000">
                        <a:srgbClr val="FFFFFF"/>
                      </a:gs>
                    </a:gsLst>
                    <a:lin ang="5400000" scaled="0"/>
                  </a:gradFill>
                </a:rPr>
                <a:t>Azure AD</a:t>
              </a:r>
            </a:p>
          </p:txBody>
        </p:sp>
        <p:sp>
          <p:nvSpPr>
            <p:cNvPr id="31" name="Isosceles Triangle 30"/>
            <p:cNvSpPr/>
            <p:nvPr/>
          </p:nvSpPr>
          <p:spPr bwMode="auto">
            <a:xfrm>
              <a:off x="8357279" y="837233"/>
              <a:ext cx="1828800" cy="1463040"/>
            </a:xfrm>
            <a:prstGeom prst="triangl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gradFill>
                    <a:gsLst>
                      <a:gs pos="16814">
                        <a:srgbClr val="FFFFFF"/>
                      </a:gs>
                      <a:gs pos="46000">
                        <a:srgbClr val="FFFFFF"/>
                      </a:gs>
                    </a:gsLst>
                    <a:lin ang="5400000" scaled="0"/>
                  </a:gradFill>
                </a:rPr>
                <a:t>On </a:t>
              </a:r>
              <a:r>
                <a:rPr lang="en-US" sz="1836" dirty="0" err="1">
                  <a:gradFill>
                    <a:gsLst>
                      <a:gs pos="16814">
                        <a:srgbClr val="FFFFFF"/>
                      </a:gs>
                      <a:gs pos="46000">
                        <a:srgbClr val="FFFFFF"/>
                      </a:gs>
                    </a:gsLst>
                    <a:lin ang="5400000" scaled="0"/>
                  </a:gradFill>
                </a:rPr>
                <a:t>Prem</a:t>
              </a:r>
              <a:r>
                <a:rPr lang="en-US" sz="1836" dirty="0">
                  <a:gradFill>
                    <a:gsLst>
                      <a:gs pos="16814">
                        <a:srgbClr val="FFFFFF"/>
                      </a:gs>
                      <a:gs pos="46000">
                        <a:srgbClr val="FFFFFF"/>
                      </a:gs>
                    </a:gsLst>
                    <a:lin ang="5400000" scaled="0"/>
                  </a:gradFill>
                </a:rPr>
                <a:t> AD</a:t>
              </a:r>
            </a:p>
          </p:txBody>
        </p:sp>
        <p:sp>
          <p:nvSpPr>
            <p:cNvPr id="34" name="Flowchart: Punched Tape 33"/>
            <p:cNvSpPr/>
            <p:nvPr/>
          </p:nvSpPr>
          <p:spPr bwMode="auto">
            <a:xfrm>
              <a:off x="5063553" y="2686908"/>
              <a:ext cx="1554725" cy="822960"/>
            </a:xfrm>
            <a:prstGeom prst="flowChartPunchedTap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2040" dirty="0">
                  <a:gradFill>
                    <a:gsLst>
                      <a:gs pos="16814">
                        <a:srgbClr val="FFFFFF"/>
                      </a:gs>
                      <a:gs pos="46000">
                        <a:srgbClr val="FFFFFF"/>
                      </a:gs>
                    </a:gsLst>
                    <a:lin ang="5400000" scaled="0"/>
                  </a:gradFill>
                </a:rPr>
                <a:t>Claims</a:t>
              </a:r>
            </a:p>
          </p:txBody>
        </p:sp>
        <p:sp>
          <p:nvSpPr>
            <p:cNvPr id="41" name="present"/>
            <p:cNvSpPr/>
            <p:nvPr/>
          </p:nvSpPr>
          <p:spPr bwMode="auto">
            <a:xfrm>
              <a:off x="8357280" y="2686908"/>
              <a:ext cx="1828800" cy="82296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632" dirty="0"/>
                <a:t>ADFS</a:t>
              </a:r>
            </a:p>
          </p:txBody>
        </p:sp>
        <p:sp>
          <p:nvSpPr>
            <p:cNvPr id="51" name="Right Arrow 50"/>
            <p:cNvSpPr/>
            <p:nvPr/>
          </p:nvSpPr>
          <p:spPr bwMode="auto">
            <a:xfrm flipH="1">
              <a:off x="2929620" y="1028242"/>
              <a:ext cx="5866410" cy="53438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2040" dirty="0">
                  <a:gradFill>
                    <a:gsLst>
                      <a:gs pos="16814">
                        <a:srgbClr val="FFFFFF"/>
                      </a:gs>
                      <a:gs pos="46000">
                        <a:srgbClr val="FFFFFF"/>
                      </a:gs>
                    </a:gsLst>
                    <a:lin ang="5400000" scaled="0"/>
                  </a:gradFill>
                </a:rPr>
                <a:t>Dir Sync</a:t>
              </a:r>
            </a:p>
          </p:txBody>
        </p:sp>
        <p:sp>
          <p:nvSpPr>
            <p:cNvPr id="53" name="Oval 52"/>
            <p:cNvSpPr/>
            <p:nvPr/>
          </p:nvSpPr>
          <p:spPr bwMode="auto">
            <a:xfrm>
              <a:off x="270405" y="999716"/>
              <a:ext cx="1558322" cy="999975"/>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2040" dirty="0">
                  <a:gradFill>
                    <a:gsLst>
                      <a:gs pos="16814">
                        <a:srgbClr val="FFFFFF"/>
                      </a:gs>
                      <a:gs pos="46000">
                        <a:srgbClr val="FFFFFF"/>
                      </a:gs>
                    </a:gsLst>
                    <a:lin ang="5400000" scaled="0"/>
                  </a:gradFill>
                </a:rPr>
                <a:t>Shadow account</a:t>
              </a:r>
            </a:p>
          </p:txBody>
        </p:sp>
        <p:sp>
          <p:nvSpPr>
            <p:cNvPr id="54" name="Oval 53"/>
            <p:cNvSpPr/>
            <p:nvPr/>
          </p:nvSpPr>
          <p:spPr bwMode="auto">
            <a:xfrm>
              <a:off x="9986601" y="886311"/>
              <a:ext cx="1558322" cy="999975"/>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2040" dirty="0">
                  <a:gradFill>
                    <a:gsLst>
                      <a:gs pos="16814">
                        <a:srgbClr val="FFFFFF"/>
                      </a:gs>
                      <a:gs pos="46000">
                        <a:srgbClr val="FFFFFF"/>
                      </a:gs>
                    </a:gsLst>
                    <a:lin ang="5400000" scaled="0"/>
                  </a:gradFill>
                </a:rPr>
                <a:t>AD account</a:t>
              </a:r>
            </a:p>
          </p:txBody>
        </p:sp>
        <p:sp>
          <p:nvSpPr>
            <p:cNvPr id="55" name="present"/>
            <p:cNvSpPr/>
            <p:nvPr/>
          </p:nvSpPr>
          <p:spPr bwMode="auto">
            <a:xfrm>
              <a:off x="1628084" y="2686908"/>
              <a:ext cx="1828800" cy="82296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632" dirty="0"/>
                <a:t>Office 365</a:t>
              </a:r>
            </a:p>
          </p:txBody>
        </p:sp>
        <p:cxnSp>
          <p:nvCxnSpPr>
            <p:cNvPr id="57" name="Straight Arrow Connector 56"/>
            <p:cNvCxnSpPr>
              <a:stCxn id="55" idx="3"/>
              <a:endCxn id="34" idx="1"/>
            </p:cNvCxnSpPr>
            <p:nvPr/>
          </p:nvCxnSpPr>
          <p:spPr>
            <a:xfrm>
              <a:off x="3456884" y="3098388"/>
              <a:ext cx="1606669" cy="0"/>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cxnSpLocks/>
              <a:endCxn id="41" idx="1"/>
            </p:cNvCxnSpPr>
            <p:nvPr/>
          </p:nvCxnSpPr>
          <p:spPr>
            <a:xfrm>
              <a:off x="6618278" y="3098388"/>
              <a:ext cx="1739002" cy="0"/>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0" name="present"/>
          <p:cNvSpPr/>
          <p:nvPr/>
        </p:nvSpPr>
        <p:spPr bwMode="auto">
          <a:xfrm>
            <a:off x="2499903" y="3827434"/>
            <a:ext cx="1695642" cy="809846"/>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632" dirty="0"/>
              <a:t>“Good enough”</a:t>
            </a:r>
          </a:p>
        </p:txBody>
      </p:sp>
      <p:sp>
        <p:nvSpPr>
          <p:cNvPr id="61" name="present"/>
          <p:cNvSpPr/>
          <p:nvPr/>
        </p:nvSpPr>
        <p:spPr bwMode="auto">
          <a:xfrm>
            <a:off x="4548082" y="3827433"/>
            <a:ext cx="1695642" cy="809846"/>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632" dirty="0"/>
              <a:t>Claims, MFA</a:t>
            </a:r>
          </a:p>
        </p:txBody>
      </p:sp>
      <p:sp>
        <p:nvSpPr>
          <p:cNvPr id="62" name="Right Arrow Callout 61"/>
          <p:cNvSpPr/>
          <p:nvPr/>
        </p:nvSpPr>
        <p:spPr>
          <a:xfrm>
            <a:off x="6418743" y="3827433"/>
            <a:ext cx="1643545" cy="809846"/>
          </a:xfrm>
          <a:prstGeom prst="rightArrowCallou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36" dirty="0"/>
              <a:t>Office 365</a:t>
            </a:r>
          </a:p>
        </p:txBody>
      </p:sp>
      <p:sp>
        <p:nvSpPr>
          <p:cNvPr id="63" name="Right Arrow Callout 62"/>
          <p:cNvSpPr/>
          <p:nvPr/>
        </p:nvSpPr>
        <p:spPr>
          <a:xfrm>
            <a:off x="6418743" y="4785335"/>
            <a:ext cx="1643545" cy="809846"/>
          </a:xfrm>
          <a:prstGeom prst="rightArrowCallou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36" dirty="0"/>
              <a:t>ADFS</a:t>
            </a:r>
          </a:p>
        </p:txBody>
      </p:sp>
      <p:grpSp>
        <p:nvGrpSpPr>
          <p:cNvPr id="4" name="Group 3"/>
          <p:cNvGrpSpPr/>
          <p:nvPr/>
        </p:nvGrpSpPr>
        <p:grpSpPr>
          <a:xfrm>
            <a:off x="4634808" y="1632522"/>
            <a:ext cx="6764500" cy="1079628"/>
            <a:chOff x="4543477" y="1600657"/>
            <a:chExt cx="6632465" cy="1058555"/>
          </a:xfrm>
        </p:grpSpPr>
        <p:sp>
          <p:nvSpPr>
            <p:cNvPr id="3" name="Right Arrow 2"/>
            <p:cNvSpPr/>
            <p:nvPr/>
          </p:nvSpPr>
          <p:spPr bwMode="auto">
            <a:xfrm>
              <a:off x="7090281" y="2100146"/>
              <a:ext cx="4085661" cy="514179"/>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Kerberos on premises</a:t>
              </a:r>
            </a:p>
          </p:txBody>
        </p:sp>
        <p:sp>
          <p:nvSpPr>
            <p:cNvPr id="2" name="Cloud Callout 1"/>
            <p:cNvSpPr/>
            <p:nvPr/>
          </p:nvSpPr>
          <p:spPr bwMode="auto">
            <a:xfrm>
              <a:off x="4543477" y="1600657"/>
              <a:ext cx="3089223" cy="1058555"/>
            </a:xfrm>
            <a:prstGeom prst="cloudCallou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UPN@domain.com</a:t>
              </a:r>
            </a:p>
          </p:txBody>
        </p:sp>
      </p:grpSp>
      <p:sp>
        <p:nvSpPr>
          <p:cNvPr id="35" name="present"/>
          <p:cNvSpPr/>
          <p:nvPr/>
        </p:nvSpPr>
        <p:spPr bwMode="auto">
          <a:xfrm>
            <a:off x="354830" y="5694820"/>
            <a:ext cx="1865206" cy="46630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36" name="creds"/>
          <p:cNvSpPr/>
          <p:nvPr/>
        </p:nvSpPr>
        <p:spPr bwMode="auto">
          <a:xfrm>
            <a:off x="2392125" y="5694821"/>
            <a:ext cx="1865206" cy="46630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37" name="validation"/>
          <p:cNvSpPr/>
          <p:nvPr/>
        </p:nvSpPr>
        <p:spPr bwMode="auto">
          <a:xfrm>
            <a:off x="4429422" y="5694821"/>
            <a:ext cx="1865206" cy="46630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38" name="assume"/>
          <p:cNvSpPr/>
          <p:nvPr/>
        </p:nvSpPr>
        <p:spPr bwMode="auto">
          <a:xfrm>
            <a:off x="8190941" y="5694821"/>
            <a:ext cx="1865206" cy="46630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39" name="access"/>
          <p:cNvSpPr/>
          <p:nvPr/>
        </p:nvSpPr>
        <p:spPr bwMode="auto">
          <a:xfrm>
            <a:off x="10130459" y="5694821"/>
            <a:ext cx="1865206" cy="466302"/>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 Control</a:t>
            </a:r>
          </a:p>
        </p:txBody>
      </p:sp>
    </p:spTree>
    <p:extLst>
      <p:ext uri="{BB962C8B-B14F-4D97-AF65-F5344CB8AC3E}">
        <p14:creationId xmlns:p14="http://schemas.microsoft.com/office/powerpoint/2010/main" val="10789742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Federated Sign In</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527654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Mapping Claims to AAD Extensions</a:t>
            </a:r>
          </a:p>
        </p:txBody>
      </p:sp>
      <p:sp>
        <p:nvSpPr>
          <p:cNvPr id="5" name="Text Placeholder 4"/>
          <p:cNvSpPr>
            <a:spLocks noGrp="1"/>
          </p:cNvSpPr>
          <p:nvPr>
            <p:ph type="body" sz="quarter" idx="10"/>
          </p:nvPr>
        </p:nvSpPr>
        <p:spPr>
          <a:xfrm>
            <a:off x="274638" y="1212850"/>
            <a:ext cx="11887200" cy="738664"/>
          </a:xfrm>
        </p:spPr>
        <p:txBody>
          <a:bodyPr/>
          <a:lstStyle/>
          <a:p>
            <a:r>
              <a:rPr lang="en-US" dirty="0"/>
              <a:t>Separate call to get data</a:t>
            </a:r>
          </a:p>
        </p:txBody>
      </p:sp>
      <p:sp>
        <p:nvSpPr>
          <p:cNvPr id="6" name="Rectangle 5"/>
          <p:cNvSpPr/>
          <p:nvPr/>
        </p:nvSpPr>
        <p:spPr bwMode="auto">
          <a:xfrm rot="19306584">
            <a:off x="1825858" y="2278555"/>
            <a:ext cx="6553200" cy="3124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FIX THIS SLIDE</a:t>
            </a:r>
          </a:p>
        </p:txBody>
      </p:sp>
    </p:spTree>
    <p:extLst>
      <p:ext uri="{BB962C8B-B14F-4D97-AF65-F5344CB8AC3E}">
        <p14:creationId xmlns:p14="http://schemas.microsoft.com/office/powerpoint/2010/main" val="21935083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 Scopes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855667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Consent Flow</a:t>
            </a:r>
          </a:p>
        </p:txBody>
      </p:sp>
      <p:sp>
        <p:nvSpPr>
          <p:cNvPr id="3" name="Text Placeholder 2"/>
          <p:cNvSpPr>
            <a:spLocks noGrp="1"/>
          </p:cNvSpPr>
          <p:nvPr>
            <p:ph type="body" sz="quarter" idx="10"/>
          </p:nvPr>
        </p:nvSpPr>
        <p:spPr>
          <a:xfrm>
            <a:off x="274638" y="1212850"/>
            <a:ext cx="11887200" cy="1292662"/>
          </a:xfrm>
        </p:spPr>
        <p:txBody>
          <a:bodyPr/>
          <a:lstStyle/>
          <a:p>
            <a:r>
              <a:rPr lang="en-US" dirty="0"/>
              <a:t>https://developer.microsoft.com/en-us/graph/docs/concepts/permissions_reference</a:t>
            </a:r>
          </a:p>
        </p:txBody>
      </p:sp>
    </p:spTree>
    <p:extLst>
      <p:ext uri="{BB962C8B-B14F-4D97-AF65-F5344CB8AC3E}">
        <p14:creationId xmlns:p14="http://schemas.microsoft.com/office/powerpoint/2010/main" val="341683197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74638" y="1212850"/>
            <a:ext cx="11887200" cy="1415772"/>
          </a:xfrm>
        </p:spPr>
        <p:txBody>
          <a:bodyPr/>
          <a:lstStyle/>
          <a:p>
            <a:r>
              <a:rPr lang="en-US" dirty="0"/>
              <a:t>Patterns for authentication</a:t>
            </a:r>
          </a:p>
          <a:p>
            <a:r>
              <a:rPr lang="en-US" dirty="0"/>
              <a:t>Patterns for authorization</a:t>
            </a:r>
          </a:p>
        </p:txBody>
      </p:sp>
    </p:spTree>
    <p:extLst>
      <p:ext uri="{BB962C8B-B14F-4D97-AF65-F5344CB8AC3E}">
        <p14:creationId xmlns:p14="http://schemas.microsoft.com/office/powerpoint/2010/main" val="17792000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Planning Identities and Auth*</a:t>
            </a:r>
          </a:p>
        </p:txBody>
      </p:sp>
      <p:sp>
        <p:nvSpPr>
          <p:cNvPr id="3" name="Text Placeholder 2"/>
          <p:cNvSpPr>
            <a:spLocks noGrp="1"/>
          </p:cNvSpPr>
          <p:nvPr>
            <p:ph type="body" sz="quarter" idx="10"/>
          </p:nvPr>
        </p:nvSpPr>
        <p:spPr>
          <a:xfrm>
            <a:off x="275481" y="1212851"/>
            <a:ext cx="11885514" cy="5351708"/>
          </a:xfrm>
          <a:prstGeom prst="rect">
            <a:avLst/>
          </a:prstGeom>
        </p:spPr>
        <p:txBody>
          <a:bodyPr>
            <a:normAutofit fontScale="92500" lnSpcReduction="10000"/>
          </a:bodyPr>
          <a:lstStyle/>
          <a:p>
            <a:r>
              <a:rPr lang="en-US" dirty="0"/>
              <a:t>Where is your user account information stored?</a:t>
            </a:r>
          </a:p>
          <a:p>
            <a:pPr lvl="1"/>
            <a:r>
              <a:rPr lang="en-US" dirty="0"/>
              <a:t>Active Directory</a:t>
            </a:r>
          </a:p>
          <a:p>
            <a:pPr lvl="1"/>
            <a:r>
              <a:rPr lang="en-US" dirty="0"/>
              <a:t>Local database</a:t>
            </a:r>
          </a:p>
          <a:p>
            <a:pPr lvl="1"/>
            <a:r>
              <a:rPr lang="en-US" dirty="0"/>
              <a:t>Public cloud provider</a:t>
            </a:r>
          </a:p>
          <a:p>
            <a:pPr lvl="1"/>
            <a:r>
              <a:rPr lang="en-US" dirty="0"/>
              <a:t>Federated</a:t>
            </a:r>
          </a:p>
          <a:p>
            <a:r>
              <a:rPr lang="en-US" dirty="0"/>
              <a:t>How will they present credentials to prove who they are?</a:t>
            </a:r>
          </a:p>
          <a:p>
            <a:r>
              <a:rPr lang="en-US" dirty="0"/>
              <a:t>What will they need access to once they login?</a:t>
            </a:r>
          </a:p>
          <a:p>
            <a:pPr lvl="1"/>
            <a:r>
              <a:rPr lang="en-US" dirty="0"/>
              <a:t>Your application</a:t>
            </a:r>
          </a:p>
          <a:p>
            <a:pPr lvl="1"/>
            <a:r>
              <a:rPr lang="en-US" dirty="0"/>
              <a:t>Other applications</a:t>
            </a:r>
          </a:p>
          <a:p>
            <a:pPr lvl="1"/>
            <a:r>
              <a:rPr lang="en-US" dirty="0"/>
              <a:t>Other Services</a:t>
            </a:r>
          </a:p>
          <a:p>
            <a:r>
              <a:rPr lang="en-US" dirty="0"/>
              <a:t>Is the user identity the same all the time?</a:t>
            </a:r>
          </a:p>
          <a:p>
            <a:r>
              <a:rPr lang="en-US" dirty="0"/>
              <a:t>How will you handle the account lifecycle?</a:t>
            </a:r>
          </a:p>
        </p:txBody>
      </p:sp>
    </p:spTree>
    <p:extLst>
      <p:ext uri="{BB962C8B-B14F-4D97-AF65-F5344CB8AC3E}">
        <p14:creationId xmlns:p14="http://schemas.microsoft.com/office/powerpoint/2010/main" val="140911458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Core Design Questions to ask</a:t>
            </a:r>
          </a:p>
        </p:txBody>
      </p:sp>
      <p:sp>
        <p:nvSpPr>
          <p:cNvPr id="3" name="Content Placeholder 2"/>
          <p:cNvSpPr>
            <a:spLocks noGrp="1"/>
          </p:cNvSpPr>
          <p:nvPr>
            <p:ph type="body" sz="quarter" idx="10"/>
          </p:nvPr>
        </p:nvSpPr>
        <p:spPr>
          <a:xfrm>
            <a:off x="275481" y="1212850"/>
            <a:ext cx="11885514" cy="5327484"/>
          </a:xfrm>
        </p:spPr>
        <p:txBody>
          <a:bodyPr>
            <a:normAutofit fontScale="85000" lnSpcReduction="10000"/>
          </a:bodyPr>
          <a:lstStyle/>
          <a:p>
            <a:r>
              <a:rPr lang="en-US" dirty="0"/>
              <a:t>Do you really have to authenticate?</a:t>
            </a:r>
          </a:p>
          <a:p>
            <a:r>
              <a:rPr lang="en-US" dirty="0"/>
              <a:t>Does the authentication source matter or is the user ID enough?</a:t>
            </a:r>
          </a:p>
          <a:p>
            <a:r>
              <a:rPr lang="en-US" dirty="0"/>
              <a:t>Do you own the identity?</a:t>
            </a:r>
          </a:p>
          <a:p>
            <a:r>
              <a:rPr lang="en-US" dirty="0"/>
              <a:t>Do you own the user information?</a:t>
            </a:r>
          </a:p>
          <a:p>
            <a:r>
              <a:rPr lang="en-US" dirty="0"/>
              <a:t>How do they authenticate today?</a:t>
            </a:r>
          </a:p>
          <a:p>
            <a:r>
              <a:rPr lang="en-US" dirty="0"/>
              <a:t>Where do they authenticate from?</a:t>
            </a:r>
          </a:p>
          <a:p>
            <a:r>
              <a:rPr lang="en-US" dirty="0"/>
              <a:t>How do you want them to authenticate?</a:t>
            </a:r>
          </a:p>
          <a:p>
            <a:r>
              <a:rPr lang="en-US" dirty="0"/>
              <a:t>Will they always authenticate that way?</a:t>
            </a:r>
          </a:p>
          <a:p>
            <a:r>
              <a:rPr lang="en-US" dirty="0"/>
              <a:t>Is the information you need for authorization enough or do you need more?</a:t>
            </a:r>
          </a:p>
        </p:txBody>
      </p:sp>
    </p:spTree>
    <p:extLst>
      <p:ext uri="{BB962C8B-B14F-4D97-AF65-F5344CB8AC3E}">
        <p14:creationId xmlns:p14="http://schemas.microsoft.com/office/powerpoint/2010/main" val="30726169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1" name="Work"/>
          <p:cNvGrpSpPr/>
          <p:nvPr/>
        </p:nvGrpSpPr>
        <p:grpSpPr>
          <a:xfrm>
            <a:off x="8138758" y="1960178"/>
            <a:ext cx="4182334" cy="4962643"/>
            <a:chOff x="7979302" y="1921703"/>
            <a:chExt cx="4101282" cy="4866468"/>
          </a:xfrm>
        </p:grpSpPr>
        <p:sp>
          <p:nvSpPr>
            <p:cNvPr id="67" name="Rectangle 66"/>
            <p:cNvSpPr/>
            <p:nvPr/>
          </p:nvSpPr>
          <p:spPr bwMode="auto">
            <a:xfrm>
              <a:off x="7979302" y="1921703"/>
              <a:ext cx="4101282" cy="4866468"/>
            </a:xfrm>
            <a:prstGeom prst="rect">
              <a:avLst/>
            </a:prstGeom>
            <a:noFill/>
            <a:ln w="381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t" anchorCtr="0" compatLnSpc="1">
              <a:prstTxWarp prst="textNoShape">
                <a:avLst/>
              </a:prstTxWarp>
            </a:bodyPr>
            <a:lstStyle/>
            <a:p>
              <a:pPr algn="ctr" defTabSz="950846" fontAlgn="base">
                <a:spcBef>
                  <a:spcPct val="0"/>
                </a:spcBef>
                <a:spcAft>
                  <a:spcPct val="0"/>
                </a:spcAft>
              </a:pPr>
              <a:endParaRPr lang="en-US" sz="2448" b="1" dirty="0">
                <a:solidFill>
                  <a:srgbClr val="00188F"/>
                </a:solidFill>
              </a:endParaRPr>
            </a:p>
          </p:txBody>
        </p:sp>
        <p:sp>
          <p:nvSpPr>
            <p:cNvPr id="69" name="Rectangle 68"/>
            <p:cNvSpPr/>
            <p:nvPr/>
          </p:nvSpPr>
          <p:spPr bwMode="auto">
            <a:xfrm>
              <a:off x="7979302" y="1921703"/>
              <a:ext cx="4101282" cy="643780"/>
            </a:xfrm>
            <a:prstGeom prst="rect">
              <a:avLst/>
            </a:prstGeom>
            <a:ln w="38100">
              <a:solidFill>
                <a:schemeClr val="accent6"/>
              </a:solid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40" dirty="0">
                  <a:gradFill>
                    <a:gsLst>
                      <a:gs pos="0">
                        <a:srgbClr val="FFFFFF"/>
                      </a:gs>
                      <a:gs pos="100000">
                        <a:srgbClr val="FFFFFF"/>
                      </a:gs>
                    </a:gsLst>
                    <a:lin ang="5400000" scaled="0"/>
                  </a:gradFill>
                </a:rPr>
                <a:t>Work</a:t>
              </a:r>
            </a:p>
          </p:txBody>
        </p:sp>
      </p:grpSp>
      <p:grpSp>
        <p:nvGrpSpPr>
          <p:cNvPr id="70" name="home"/>
          <p:cNvGrpSpPr/>
          <p:nvPr/>
        </p:nvGrpSpPr>
        <p:grpSpPr>
          <a:xfrm>
            <a:off x="276324" y="1912852"/>
            <a:ext cx="4182334" cy="4962643"/>
            <a:chOff x="269240" y="1875295"/>
            <a:chExt cx="4101282" cy="4866468"/>
          </a:xfrm>
          <a:noFill/>
        </p:grpSpPr>
        <p:sp>
          <p:nvSpPr>
            <p:cNvPr id="66" name="Rectangle 65"/>
            <p:cNvSpPr/>
            <p:nvPr/>
          </p:nvSpPr>
          <p:spPr bwMode="auto">
            <a:xfrm>
              <a:off x="269240" y="1875295"/>
              <a:ext cx="4101282" cy="4866468"/>
            </a:xfrm>
            <a:prstGeom prst="rect">
              <a:avLst/>
            </a:prstGeom>
            <a:grpFill/>
            <a:ln w="381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t" anchorCtr="0" compatLnSpc="1">
              <a:prstTxWarp prst="textNoShape">
                <a:avLst/>
              </a:prstTxWarp>
            </a:bodyPr>
            <a:lstStyle/>
            <a:p>
              <a:pPr algn="ctr" defTabSz="950846" fontAlgn="base">
                <a:spcBef>
                  <a:spcPct val="0"/>
                </a:spcBef>
                <a:spcAft>
                  <a:spcPct val="0"/>
                </a:spcAft>
              </a:pPr>
              <a:endParaRPr lang="en-US" sz="2448" b="1" dirty="0">
                <a:solidFill>
                  <a:srgbClr val="00188F"/>
                </a:solidFill>
              </a:endParaRPr>
            </a:p>
          </p:txBody>
        </p:sp>
        <p:sp>
          <p:nvSpPr>
            <p:cNvPr id="68" name="Rectangle 67"/>
            <p:cNvSpPr/>
            <p:nvPr/>
          </p:nvSpPr>
          <p:spPr bwMode="auto">
            <a:xfrm>
              <a:off x="269240" y="1875295"/>
              <a:ext cx="4101282" cy="643780"/>
            </a:xfrm>
            <a:prstGeom prst="rect">
              <a:avLst/>
            </a:prstGeom>
            <a:solidFill>
              <a:schemeClr val="accent2"/>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40" dirty="0">
                  <a:gradFill>
                    <a:gsLst>
                      <a:gs pos="0">
                        <a:srgbClr val="FFFFFF"/>
                      </a:gs>
                      <a:gs pos="100000">
                        <a:srgbClr val="FFFFFF"/>
                      </a:gs>
                    </a:gsLst>
                    <a:lin ang="5400000" scaled="0"/>
                  </a:gradFill>
                </a:rPr>
                <a:t>Personal/Consumer</a:t>
              </a:r>
            </a:p>
          </p:txBody>
        </p:sp>
      </p:grpSp>
      <p:grpSp>
        <p:nvGrpSpPr>
          <p:cNvPr id="58" name="User"/>
          <p:cNvGrpSpPr>
            <a:grpSpLocks/>
          </p:cNvGrpSpPr>
          <p:nvPr/>
        </p:nvGrpSpPr>
        <p:grpSpPr>
          <a:xfrm>
            <a:off x="5446743" y="4890295"/>
            <a:ext cx="1771694" cy="1771694"/>
            <a:chOff x="5621611" y="4702047"/>
            <a:chExt cx="1737360" cy="1737360"/>
          </a:xfrm>
        </p:grpSpPr>
        <p:sp>
          <p:nvSpPr>
            <p:cNvPr id="12" name="Rectangle 11"/>
            <p:cNvSpPr/>
            <p:nvPr/>
          </p:nvSpPr>
          <p:spPr bwMode="auto">
            <a:xfrm>
              <a:off x="5621611" y="4702047"/>
              <a:ext cx="1737360" cy="1737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6770" tIns="126770" rIns="95103" bIns="126770" rtlCol="0" anchor="b"/>
            <a:lstStyle/>
            <a:p>
              <a:pPr algn="ctr" defTabSz="949955"/>
              <a:r>
                <a:rPr lang="en-US" sz="1530" dirty="0">
                  <a:solidFill>
                    <a:prstClr val="white">
                      <a:alpha val="99000"/>
                    </a:prstClr>
                  </a:solidFill>
                </a:rPr>
                <a:t>End user</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386" y="4914355"/>
              <a:ext cx="923811" cy="1026724"/>
            </a:xfrm>
            <a:prstGeom prst="rect">
              <a:avLst/>
            </a:prstGeom>
            <a:ln>
              <a:noFill/>
            </a:ln>
          </p:spPr>
        </p:pic>
      </p:grpSp>
      <p:grpSp>
        <p:nvGrpSpPr>
          <p:cNvPr id="60" name="at Work"/>
          <p:cNvGrpSpPr/>
          <p:nvPr/>
        </p:nvGrpSpPr>
        <p:grpSpPr>
          <a:xfrm>
            <a:off x="10286434" y="4890296"/>
            <a:ext cx="1771694" cy="1771694"/>
            <a:chOff x="10317827" y="4702048"/>
            <a:chExt cx="1737360" cy="1737360"/>
          </a:xfrm>
        </p:grpSpPr>
        <p:sp>
          <p:nvSpPr>
            <p:cNvPr id="32" name="Rectangle 31"/>
            <p:cNvSpPr/>
            <p:nvPr/>
          </p:nvSpPr>
          <p:spPr bwMode="auto">
            <a:xfrm>
              <a:off x="10317827" y="4702048"/>
              <a:ext cx="1737360" cy="1737360"/>
            </a:xfrm>
            <a:prstGeom prst="rect">
              <a:avLst/>
            </a:prstGeom>
            <a:solidFill>
              <a:schemeClr val="tx2"/>
            </a:solidFill>
            <a:ln>
              <a:noFill/>
            </a:ln>
          </p:spPr>
          <p:style>
            <a:lnRef idx="3">
              <a:schemeClr val="lt1"/>
            </a:lnRef>
            <a:fillRef idx="1">
              <a:schemeClr val="dk1"/>
            </a:fillRef>
            <a:effectRef idx="1">
              <a:schemeClr val="dk1"/>
            </a:effectRef>
            <a:fontRef idx="minor">
              <a:schemeClr val="lt1"/>
            </a:fontRef>
          </p:style>
          <p:txBody>
            <a:bodyPr lIns="126770" tIns="126770" rIns="95103" bIns="126770" rtlCol="0" anchor="b"/>
            <a:lstStyle/>
            <a:p>
              <a:pPr algn="ctr" defTabSz="949955"/>
              <a:r>
                <a:rPr lang="en-US" sz="1530" dirty="0">
                  <a:solidFill>
                    <a:prstClr val="white">
                      <a:alpha val="99000"/>
                    </a:prstClr>
                  </a:solidFill>
                </a:rPr>
                <a:t>At Work</a:t>
              </a:r>
            </a:p>
          </p:txBody>
        </p:sp>
        <p:sp>
          <p:nvSpPr>
            <p:cNvPr id="7" name="Freeform 41"/>
            <p:cNvSpPr>
              <a:spLocks noChangeAspect="1" noEditPoints="1"/>
            </p:cNvSpPr>
            <p:nvPr/>
          </p:nvSpPr>
          <p:spPr bwMode="auto">
            <a:xfrm>
              <a:off x="10843749" y="4970517"/>
              <a:ext cx="594077" cy="914400"/>
            </a:xfrm>
            <a:custGeom>
              <a:avLst/>
              <a:gdLst>
                <a:gd name="T0" fmla="*/ 440 w 842"/>
                <a:gd name="T1" fmla="*/ 462 h 1296"/>
                <a:gd name="T2" fmla="*/ 559 w 842"/>
                <a:gd name="T3" fmla="*/ 462 h 1296"/>
                <a:gd name="T4" fmla="*/ 559 w 842"/>
                <a:gd name="T5" fmla="*/ 1296 h 1296"/>
                <a:gd name="T6" fmla="*/ 331 w 842"/>
                <a:gd name="T7" fmla="*/ 0 h 1296"/>
                <a:gd name="T8" fmla="*/ 559 w 842"/>
                <a:gd name="T9" fmla="*/ 372 h 1296"/>
                <a:gd name="T10" fmla="*/ 559 w 842"/>
                <a:gd name="T11" fmla="*/ 253 h 1296"/>
                <a:gd name="T12" fmla="*/ 559 w 842"/>
                <a:gd name="T13" fmla="*/ 372 h 1296"/>
                <a:gd name="T14" fmla="*/ 440 w 842"/>
                <a:gd name="T15" fmla="*/ 86 h 1296"/>
                <a:gd name="T16" fmla="*/ 559 w 842"/>
                <a:gd name="T17" fmla="*/ 205 h 1296"/>
                <a:gd name="T18" fmla="*/ 619 w 842"/>
                <a:gd name="T19" fmla="*/ 1043 h 1296"/>
                <a:gd name="T20" fmla="*/ 734 w 842"/>
                <a:gd name="T21" fmla="*/ 1043 h 1296"/>
                <a:gd name="T22" fmla="*/ 734 w 842"/>
                <a:gd name="T23" fmla="*/ 875 h 1296"/>
                <a:gd name="T24" fmla="*/ 734 w 842"/>
                <a:gd name="T25" fmla="*/ 759 h 1296"/>
                <a:gd name="T26" fmla="*/ 734 w 842"/>
                <a:gd name="T27" fmla="*/ 875 h 1296"/>
                <a:gd name="T28" fmla="*/ 619 w 842"/>
                <a:gd name="T29" fmla="*/ 588 h 1296"/>
                <a:gd name="T30" fmla="*/ 734 w 842"/>
                <a:gd name="T31" fmla="*/ 707 h 1296"/>
                <a:gd name="T32" fmla="*/ 619 w 842"/>
                <a:gd name="T33" fmla="*/ 540 h 1296"/>
                <a:gd name="T34" fmla="*/ 734 w 842"/>
                <a:gd name="T35" fmla="*/ 540 h 1296"/>
                <a:gd name="T36" fmla="*/ 734 w 842"/>
                <a:gd name="T37" fmla="*/ 372 h 1296"/>
                <a:gd name="T38" fmla="*/ 734 w 842"/>
                <a:gd name="T39" fmla="*/ 253 h 1296"/>
                <a:gd name="T40" fmla="*/ 734 w 842"/>
                <a:gd name="T41" fmla="*/ 372 h 1296"/>
                <a:gd name="T42" fmla="*/ 619 w 842"/>
                <a:gd name="T43" fmla="*/ 86 h 1296"/>
                <a:gd name="T44" fmla="*/ 734 w 842"/>
                <a:gd name="T45" fmla="*/ 205 h 1296"/>
                <a:gd name="T46" fmla="*/ 0 w 842"/>
                <a:gd name="T47" fmla="*/ 1296 h 1296"/>
                <a:gd name="T48" fmla="*/ 0 w 842"/>
                <a:gd name="T49" fmla="*/ 510 h 1296"/>
                <a:gd name="T50" fmla="*/ 223 w 842"/>
                <a:gd name="T51" fmla="*/ 1214 h 1296"/>
                <a:gd name="T52" fmla="*/ 223 w 842"/>
                <a:gd name="T53" fmla="*/ 1095 h 1296"/>
                <a:gd name="T54" fmla="*/ 223 w 842"/>
                <a:gd name="T55" fmla="*/ 1214 h 1296"/>
                <a:gd name="T56" fmla="*/ 108 w 842"/>
                <a:gd name="T57" fmla="*/ 927 h 1296"/>
                <a:gd name="T58" fmla="*/ 223 w 842"/>
                <a:gd name="T59" fmla="*/ 1043 h 1296"/>
                <a:gd name="T60" fmla="*/ 108 w 842"/>
                <a:gd name="T61" fmla="*/ 875 h 1296"/>
                <a:gd name="T62" fmla="*/ 223 w 842"/>
                <a:gd name="T63" fmla="*/ 875 h 1296"/>
                <a:gd name="T64" fmla="*/ 223 w 842"/>
                <a:gd name="T65" fmla="*/ 707 h 1296"/>
                <a:gd name="T66" fmla="*/ 223 w 842"/>
                <a:gd name="T67" fmla="*/ 588 h 1296"/>
                <a:gd name="T68" fmla="*/ 223 w 842"/>
                <a:gd name="T69" fmla="*/ 707 h 1296"/>
                <a:gd name="T70" fmla="*/ 283 w 842"/>
                <a:gd name="T71" fmla="*/ 1095 h 1296"/>
                <a:gd name="T72" fmla="*/ 402 w 842"/>
                <a:gd name="T73" fmla="*/ 1214 h 1296"/>
                <a:gd name="T74" fmla="*/ 283 w 842"/>
                <a:gd name="T75" fmla="*/ 1043 h 1296"/>
                <a:gd name="T76" fmla="*/ 402 w 842"/>
                <a:gd name="T77" fmla="*/ 1043 h 1296"/>
                <a:gd name="T78" fmla="*/ 402 w 842"/>
                <a:gd name="T79" fmla="*/ 875 h 1296"/>
                <a:gd name="T80" fmla="*/ 402 w 842"/>
                <a:gd name="T81" fmla="*/ 759 h 1296"/>
                <a:gd name="T82" fmla="*/ 402 w 842"/>
                <a:gd name="T83" fmla="*/ 875 h 1296"/>
                <a:gd name="T84" fmla="*/ 283 w 842"/>
                <a:gd name="T85" fmla="*/ 588 h 1296"/>
                <a:gd name="T86" fmla="*/ 402 w 842"/>
                <a:gd name="T87" fmla="*/ 707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42" h="1296">
                  <a:moveTo>
                    <a:pt x="331" y="0"/>
                  </a:moveTo>
                  <a:lnTo>
                    <a:pt x="331" y="462"/>
                  </a:lnTo>
                  <a:lnTo>
                    <a:pt x="440" y="462"/>
                  </a:lnTo>
                  <a:lnTo>
                    <a:pt x="440" y="421"/>
                  </a:lnTo>
                  <a:lnTo>
                    <a:pt x="559" y="421"/>
                  </a:lnTo>
                  <a:lnTo>
                    <a:pt x="559" y="462"/>
                  </a:lnTo>
                  <a:lnTo>
                    <a:pt x="559" y="510"/>
                  </a:lnTo>
                  <a:lnTo>
                    <a:pt x="559" y="540"/>
                  </a:lnTo>
                  <a:lnTo>
                    <a:pt x="559" y="1296"/>
                  </a:lnTo>
                  <a:lnTo>
                    <a:pt x="842" y="1296"/>
                  </a:lnTo>
                  <a:lnTo>
                    <a:pt x="842" y="0"/>
                  </a:lnTo>
                  <a:lnTo>
                    <a:pt x="331" y="0"/>
                  </a:lnTo>
                  <a:lnTo>
                    <a:pt x="331" y="0"/>
                  </a:lnTo>
                  <a:lnTo>
                    <a:pt x="331" y="0"/>
                  </a:lnTo>
                  <a:close/>
                  <a:moveTo>
                    <a:pt x="559" y="372"/>
                  </a:moveTo>
                  <a:lnTo>
                    <a:pt x="440" y="372"/>
                  </a:lnTo>
                  <a:lnTo>
                    <a:pt x="440" y="253"/>
                  </a:lnTo>
                  <a:lnTo>
                    <a:pt x="559" y="253"/>
                  </a:lnTo>
                  <a:lnTo>
                    <a:pt x="559" y="372"/>
                  </a:lnTo>
                  <a:lnTo>
                    <a:pt x="559" y="372"/>
                  </a:lnTo>
                  <a:lnTo>
                    <a:pt x="559" y="372"/>
                  </a:lnTo>
                  <a:close/>
                  <a:moveTo>
                    <a:pt x="559" y="205"/>
                  </a:moveTo>
                  <a:lnTo>
                    <a:pt x="440" y="205"/>
                  </a:lnTo>
                  <a:lnTo>
                    <a:pt x="440" y="86"/>
                  </a:lnTo>
                  <a:lnTo>
                    <a:pt x="559" y="86"/>
                  </a:lnTo>
                  <a:lnTo>
                    <a:pt x="559" y="205"/>
                  </a:lnTo>
                  <a:lnTo>
                    <a:pt x="559" y="205"/>
                  </a:lnTo>
                  <a:lnTo>
                    <a:pt x="559" y="205"/>
                  </a:lnTo>
                  <a:close/>
                  <a:moveTo>
                    <a:pt x="734" y="1043"/>
                  </a:moveTo>
                  <a:lnTo>
                    <a:pt x="619" y="1043"/>
                  </a:lnTo>
                  <a:lnTo>
                    <a:pt x="619" y="927"/>
                  </a:lnTo>
                  <a:lnTo>
                    <a:pt x="734" y="927"/>
                  </a:lnTo>
                  <a:lnTo>
                    <a:pt x="734" y="1043"/>
                  </a:lnTo>
                  <a:lnTo>
                    <a:pt x="734" y="1043"/>
                  </a:lnTo>
                  <a:lnTo>
                    <a:pt x="734" y="1043"/>
                  </a:lnTo>
                  <a:close/>
                  <a:moveTo>
                    <a:pt x="734" y="875"/>
                  </a:moveTo>
                  <a:lnTo>
                    <a:pt x="619" y="875"/>
                  </a:lnTo>
                  <a:lnTo>
                    <a:pt x="619" y="759"/>
                  </a:lnTo>
                  <a:lnTo>
                    <a:pt x="734" y="759"/>
                  </a:lnTo>
                  <a:lnTo>
                    <a:pt x="734" y="875"/>
                  </a:lnTo>
                  <a:lnTo>
                    <a:pt x="734" y="875"/>
                  </a:lnTo>
                  <a:lnTo>
                    <a:pt x="734" y="875"/>
                  </a:lnTo>
                  <a:close/>
                  <a:moveTo>
                    <a:pt x="734" y="707"/>
                  </a:moveTo>
                  <a:lnTo>
                    <a:pt x="619" y="707"/>
                  </a:lnTo>
                  <a:lnTo>
                    <a:pt x="619" y="588"/>
                  </a:lnTo>
                  <a:lnTo>
                    <a:pt x="734" y="588"/>
                  </a:lnTo>
                  <a:lnTo>
                    <a:pt x="734" y="707"/>
                  </a:lnTo>
                  <a:lnTo>
                    <a:pt x="734" y="707"/>
                  </a:lnTo>
                  <a:lnTo>
                    <a:pt x="734" y="707"/>
                  </a:lnTo>
                  <a:close/>
                  <a:moveTo>
                    <a:pt x="734" y="540"/>
                  </a:moveTo>
                  <a:lnTo>
                    <a:pt x="619" y="540"/>
                  </a:lnTo>
                  <a:lnTo>
                    <a:pt x="619" y="421"/>
                  </a:lnTo>
                  <a:lnTo>
                    <a:pt x="734" y="421"/>
                  </a:lnTo>
                  <a:lnTo>
                    <a:pt x="734" y="540"/>
                  </a:lnTo>
                  <a:lnTo>
                    <a:pt x="734" y="540"/>
                  </a:lnTo>
                  <a:lnTo>
                    <a:pt x="734" y="540"/>
                  </a:lnTo>
                  <a:close/>
                  <a:moveTo>
                    <a:pt x="734" y="372"/>
                  </a:moveTo>
                  <a:lnTo>
                    <a:pt x="619" y="372"/>
                  </a:lnTo>
                  <a:lnTo>
                    <a:pt x="619" y="253"/>
                  </a:lnTo>
                  <a:lnTo>
                    <a:pt x="734" y="253"/>
                  </a:lnTo>
                  <a:lnTo>
                    <a:pt x="734" y="372"/>
                  </a:lnTo>
                  <a:lnTo>
                    <a:pt x="734" y="372"/>
                  </a:lnTo>
                  <a:lnTo>
                    <a:pt x="734" y="372"/>
                  </a:lnTo>
                  <a:close/>
                  <a:moveTo>
                    <a:pt x="734" y="205"/>
                  </a:moveTo>
                  <a:lnTo>
                    <a:pt x="619" y="205"/>
                  </a:lnTo>
                  <a:lnTo>
                    <a:pt x="619" y="86"/>
                  </a:lnTo>
                  <a:lnTo>
                    <a:pt x="734" y="86"/>
                  </a:lnTo>
                  <a:lnTo>
                    <a:pt x="734" y="205"/>
                  </a:lnTo>
                  <a:lnTo>
                    <a:pt x="734" y="205"/>
                  </a:lnTo>
                  <a:lnTo>
                    <a:pt x="734" y="205"/>
                  </a:lnTo>
                  <a:close/>
                  <a:moveTo>
                    <a:pt x="0" y="510"/>
                  </a:moveTo>
                  <a:lnTo>
                    <a:pt x="0" y="1296"/>
                  </a:lnTo>
                  <a:lnTo>
                    <a:pt x="511" y="1296"/>
                  </a:lnTo>
                  <a:lnTo>
                    <a:pt x="511" y="510"/>
                  </a:lnTo>
                  <a:lnTo>
                    <a:pt x="0" y="510"/>
                  </a:lnTo>
                  <a:lnTo>
                    <a:pt x="0" y="510"/>
                  </a:lnTo>
                  <a:lnTo>
                    <a:pt x="0" y="510"/>
                  </a:lnTo>
                  <a:close/>
                  <a:moveTo>
                    <a:pt x="223" y="1214"/>
                  </a:moveTo>
                  <a:lnTo>
                    <a:pt x="108" y="1214"/>
                  </a:lnTo>
                  <a:lnTo>
                    <a:pt x="108" y="1095"/>
                  </a:lnTo>
                  <a:lnTo>
                    <a:pt x="223" y="1095"/>
                  </a:lnTo>
                  <a:lnTo>
                    <a:pt x="223" y="1214"/>
                  </a:lnTo>
                  <a:lnTo>
                    <a:pt x="223" y="1214"/>
                  </a:lnTo>
                  <a:lnTo>
                    <a:pt x="223" y="1214"/>
                  </a:lnTo>
                  <a:close/>
                  <a:moveTo>
                    <a:pt x="223" y="1043"/>
                  </a:moveTo>
                  <a:lnTo>
                    <a:pt x="108" y="1043"/>
                  </a:lnTo>
                  <a:lnTo>
                    <a:pt x="108" y="927"/>
                  </a:lnTo>
                  <a:lnTo>
                    <a:pt x="223" y="927"/>
                  </a:lnTo>
                  <a:lnTo>
                    <a:pt x="223" y="1043"/>
                  </a:lnTo>
                  <a:lnTo>
                    <a:pt x="223" y="1043"/>
                  </a:lnTo>
                  <a:lnTo>
                    <a:pt x="223" y="1043"/>
                  </a:lnTo>
                  <a:close/>
                  <a:moveTo>
                    <a:pt x="223" y="875"/>
                  </a:moveTo>
                  <a:lnTo>
                    <a:pt x="108" y="875"/>
                  </a:lnTo>
                  <a:lnTo>
                    <a:pt x="108" y="759"/>
                  </a:lnTo>
                  <a:lnTo>
                    <a:pt x="223" y="759"/>
                  </a:lnTo>
                  <a:lnTo>
                    <a:pt x="223" y="875"/>
                  </a:lnTo>
                  <a:lnTo>
                    <a:pt x="223" y="875"/>
                  </a:lnTo>
                  <a:lnTo>
                    <a:pt x="223" y="875"/>
                  </a:lnTo>
                  <a:close/>
                  <a:moveTo>
                    <a:pt x="223" y="707"/>
                  </a:moveTo>
                  <a:lnTo>
                    <a:pt x="108" y="707"/>
                  </a:lnTo>
                  <a:lnTo>
                    <a:pt x="108" y="588"/>
                  </a:lnTo>
                  <a:lnTo>
                    <a:pt x="223" y="588"/>
                  </a:lnTo>
                  <a:lnTo>
                    <a:pt x="223" y="707"/>
                  </a:lnTo>
                  <a:lnTo>
                    <a:pt x="223" y="707"/>
                  </a:lnTo>
                  <a:lnTo>
                    <a:pt x="223" y="707"/>
                  </a:lnTo>
                  <a:close/>
                  <a:moveTo>
                    <a:pt x="402" y="1214"/>
                  </a:moveTo>
                  <a:lnTo>
                    <a:pt x="283" y="1214"/>
                  </a:lnTo>
                  <a:lnTo>
                    <a:pt x="283" y="1095"/>
                  </a:lnTo>
                  <a:lnTo>
                    <a:pt x="402" y="1095"/>
                  </a:lnTo>
                  <a:lnTo>
                    <a:pt x="402" y="1214"/>
                  </a:lnTo>
                  <a:lnTo>
                    <a:pt x="402" y="1214"/>
                  </a:lnTo>
                  <a:lnTo>
                    <a:pt x="402" y="1214"/>
                  </a:lnTo>
                  <a:close/>
                  <a:moveTo>
                    <a:pt x="402" y="1043"/>
                  </a:moveTo>
                  <a:lnTo>
                    <a:pt x="283" y="1043"/>
                  </a:lnTo>
                  <a:lnTo>
                    <a:pt x="283" y="927"/>
                  </a:lnTo>
                  <a:lnTo>
                    <a:pt x="402" y="927"/>
                  </a:lnTo>
                  <a:lnTo>
                    <a:pt x="402" y="1043"/>
                  </a:lnTo>
                  <a:lnTo>
                    <a:pt x="402" y="1043"/>
                  </a:lnTo>
                  <a:lnTo>
                    <a:pt x="402" y="1043"/>
                  </a:lnTo>
                  <a:close/>
                  <a:moveTo>
                    <a:pt x="402" y="875"/>
                  </a:moveTo>
                  <a:lnTo>
                    <a:pt x="283" y="875"/>
                  </a:lnTo>
                  <a:lnTo>
                    <a:pt x="283" y="759"/>
                  </a:lnTo>
                  <a:lnTo>
                    <a:pt x="402" y="759"/>
                  </a:lnTo>
                  <a:lnTo>
                    <a:pt x="402" y="875"/>
                  </a:lnTo>
                  <a:lnTo>
                    <a:pt x="402" y="875"/>
                  </a:lnTo>
                  <a:lnTo>
                    <a:pt x="402" y="875"/>
                  </a:lnTo>
                  <a:close/>
                  <a:moveTo>
                    <a:pt x="402" y="707"/>
                  </a:moveTo>
                  <a:lnTo>
                    <a:pt x="283" y="707"/>
                  </a:lnTo>
                  <a:lnTo>
                    <a:pt x="283" y="588"/>
                  </a:lnTo>
                  <a:lnTo>
                    <a:pt x="402" y="588"/>
                  </a:lnTo>
                  <a:lnTo>
                    <a:pt x="402" y="707"/>
                  </a:lnTo>
                  <a:lnTo>
                    <a:pt x="402" y="707"/>
                  </a:lnTo>
                  <a:lnTo>
                    <a:pt x="402" y="707"/>
                  </a:lnTo>
                  <a:close/>
                </a:path>
              </a:pathLst>
            </a:custGeom>
            <a:solidFill>
              <a:schemeClr val="tx1"/>
            </a:solidFill>
            <a:ln>
              <a:noFill/>
            </a:ln>
          </p:spPr>
          <p:txBody>
            <a:bodyPr vert="horz" wrap="square" lIns="93247" tIns="46623" rIns="93247" bIns="46623" numCol="1" anchor="t" anchorCtr="0" compatLnSpc="1">
              <a:prstTxWarp prst="textNoShape">
                <a:avLst/>
              </a:prstTxWarp>
            </a:bodyPr>
            <a:lstStyle/>
            <a:p>
              <a:pPr defTabSz="932418"/>
              <a:endParaRPr lang="en-US" sz="1836">
                <a:solidFill>
                  <a:srgbClr val="000000"/>
                </a:solidFill>
              </a:endParaRPr>
            </a:p>
          </p:txBody>
        </p:sp>
      </p:grpSp>
      <p:grpSp>
        <p:nvGrpSpPr>
          <p:cNvPr id="56" name="CC"/>
          <p:cNvGrpSpPr/>
          <p:nvPr/>
        </p:nvGrpSpPr>
        <p:grpSpPr>
          <a:xfrm>
            <a:off x="508295" y="4890296"/>
            <a:ext cx="1771694" cy="1771694"/>
            <a:chOff x="496714" y="4702048"/>
            <a:chExt cx="1737360" cy="1737360"/>
          </a:xfrm>
        </p:grpSpPr>
        <p:sp>
          <p:nvSpPr>
            <p:cNvPr id="27" name="Rectangle 26"/>
            <p:cNvSpPr/>
            <p:nvPr/>
          </p:nvSpPr>
          <p:spPr bwMode="auto">
            <a:xfrm>
              <a:off x="496714" y="4702048"/>
              <a:ext cx="1737360" cy="1737360"/>
            </a:xfrm>
            <a:prstGeom prst="rect">
              <a:avLst/>
            </a:prstGeom>
            <a:ln>
              <a:noFill/>
            </a:ln>
          </p:spPr>
          <p:style>
            <a:lnRef idx="3">
              <a:schemeClr val="lt1"/>
            </a:lnRef>
            <a:fillRef idx="1">
              <a:schemeClr val="accent5"/>
            </a:fillRef>
            <a:effectRef idx="1">
              <a:schemeClr val="accent5"/>
            </a:effectRef>
            <a:fontRef idx="minor">
              <a:schemeClr val="lt1"/>
            </a:fontRef>
          </p:style>
          <p:txBody>
            <a:bodyPr lIns="126770" tIns="126770" rIns="95103" bIns="126770" rtlCol="0" anchor="b"/>
            <a:lstStyle/>
            <a:p>
              <a:pPr algn="ctr" defTabSz="949955"/>
              <a:r>
                <a:rPr lang="en-US" sz="1530" dirty="0">
                  <a:solidFill>
                    <a:prstClr val="white">
                      <a:alpha val="99000"/>
                    </a:prstClr>
                  </a:solidFill>
                </a:rPr>
                <a:t>My Credit Card</a:t>
              </a:r>
            </a:p>
          </p:txBody>
        </p:sp>
        <p:sp>
          <p:nvSpPr>
            <p:cNvPr id="21" name="Freeform 159"/>
            <p:cNvSpPr>
              <a:spLocks noChangeAspect="1" noEditPoints="1"/>
            </p:cNvSpPr>
            <p:nvPr/>
          </p:nvSpPr>
          <p:spPr bwMode="black">
            <a:xfrm>
              <a:off x="1061450" y="4970517"/>
              <a:ext cx="607889" cy="914400"/>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chemeClr val="tx1"/>
            </a:solidFill>
            <a:ln>
              <a:noFill/>
            </a:ln>
            <a:extLst/>
          </p:spPr>
          <p:txBody>
            <a:bodyPr vert="horz" wrap="square" lIns="83931" tIns="41966" rIns="83931" bIns="41966" numCol="1" anchor="t" anchorCtr="0" compatLnSpc="1">
              <a:prstTxWarp prst="textNoShape">
                <a:avLst/>
              </a:prstTxWarp>
            </a:bodyPr>
            <a:lstStyle/>
            <a:p>
              <a:pPr defTabSz="932418"/>
              <a:endParaRPr lang="en-US" sz="1632">
                <a:solidFill>
                  <a:srgbClr val="505050"/>
                </a:solidFill>
              </a:endParaRPr>
            </a:p>
          </p:txBody>
        </p:sp>
      </p:grpSp>
      <p:grpSp>
        <p:nvGrpSpPr>
          <p:cNvPr id="55" name="MS account"/>
          <p:cNvGrpSpPr/>
          <p:nvPr/>
        </p:nvGrpSpPr>
        <p:grpSpPr>
          <a:xfrm>
            <a:off x="508295" y="2902894"/>
            <a:ext cx="1771694" cy="1771694"/>
            <a:chOff x="496714" y="2768660"/>
            <a:chExt cx="1737360" cy="1737360"/>
          </a:xfrm>
        </p:grpSpPr>
        <p:sp>
          <p:nvSpPr>
            <p:cNvPr id="28" name="Rectangle 27"/>
            <p:cNvSpPr/>
            <p:nvPr/>
          </p:nvSpPr>
          <p:spPr bwMode="auto">
            <a:xfrm>
              <a:off x="496714" y="2768660"/>
              <a:ext cx="1737360" cy="1737360"/>
            </a:xfrm>
            <a:prstGeom prst="rect">
              <a:avLst/>
            </a:prstGeom>
            <a:ln>
              <a:noFill/>
            </a:ln>
          </p:spPr>
          <p:style>
            <a:lnRef idx="1">
              <a:schemeClr val="dk1"/>
            </a:lnRef>
            <a:fillRef idx="2">
              <a:schemeClr val="dk1"/>
            </a:fillRef>
            <a:effectRef idx="1">
              <a:schemeClr val="dk1"/>
            </a:effectRef>
            <a:fontRef idx="minor">
              <a:schemeClr val="dk1"/>
            </a:fontRef>
          </p:style>
          <p:txBody>
            <a:bodyPr lIns="126770" tIns="126770" rIns="95103" bIns="126770" rtlCol="0" anchor="b"/>
            <a:lstStyle/>
            <a:p>
              <a:pPr algn="ctr" defTabSz="949955"/>
              <a:r>
                <a:rPr lang="en-US" sz="1530" dirty="0">
                  <a:solidFill>
                    <a:prstClr val="white">
                      <a:alpha val="99000"/>
                    </a:prstClr>
                  </a:solidFill>
                </a:rPr>
                <a:t>Microsoft Account</a:t>
              </a:r>
            </a:p>
          </p:txBody>
        </p:sp>
        <p:sp>
          <p:nvSpPr>
            <p:cNvPr id="22" name="Freeform 154"/>
            <p:cNvSpPr>
              <a:spLocks noChangeAspect="1" noEditPoints="1"/>
            </p:cNvSpPr>
            <p:nvPr/>
          </p:nvSpPr>
          <p:spPr bwMode="black">
            <a:xfrm>
              <a:off x="908075" y="3032132"/>
              <a:ext cx="914639" cy="91440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tx1"/>
            </a:solidFill>
            <a:ln>
              <a:noFill/>
            </a:ln>
            <a:extLst/>
          </p:spPr>
          <p:txBody>
            <a:bodyPr vert="horz" wrap="square" lIns="83931" tIns="41966" rIns="83931" bIns="41966" numCol="1" anchor="t" anchorCtr="0" compatLnSpc="1">
              <a:prstTxWarp prst="textNoShape">
                <a:avLst/>
              </a:prstTxWarp>
            </a:bodyPr>
            <a:lstStyle/>
            <a:p>
              <a:pPr defTabSz="932418"/>
              <a:endParaRPr lang="en-US" sz="1632">
                <a:solidFill>
                  <a:srgbClr val="505050"/>
                </a:solidFill>
              </a:endParaRPr>
            </a:p>
          </p:txBody>
        </p:sp>
      </p:grpSp>
      <p:grpSp>
        <p:nvGrpSpPr>
          <p:cNvPr id="57" name="at home"/>
          <p:cNvGrpSpPr/>
          <p:nvPr/>
        </p:nvGrpSpPr>
        <p:grpSpPr>
          <a:xfrm>
            <a:off x="2421456" y="4890296"/>
            <a:ext cx="1771694" cy="1771694"/>
            <a:chOff x="2372799" y="4702048"/>
            <a:chExt cx="1737360" cy="1737360"/>
          </a:xfrm>
        </p:grpSpPr>
        <p:sp>
          <p:nvSpPr>
            <p:cNvPr id="29" name="Rectangle 28"/>
            <p:cNvSpPr/>
            <p:nvPr/>
          </p:nvSpPr>
          <p:spPr bwMode="auto">
            <a:xfrm>
              <a:off x="2372799" y="4702048"/>
              <a:ext cx="1737360" cy="173736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126770" tIns="126770" rIns="95103" bIns="126770" rtlCol="0" anchor="b"/>
            <a:lstStyle/>
            <a:p>
              <a:pPr algn="ctr" defTabSz="949955"/>
              <a:r>
                <a:rPr lang="en-US" sz="1530" dirty="0">
                  <a:solidFill>
                    <a:prstClr val="white">
                      <a:alpha val="99000"/>
                    </a:prstClr>
                  </a:solidFill>
                </a:rPr>
                <a:t>At Home</a:t>
              </a:r>
            </a:p>
          </p:txBody>
        </p:sp>
        <p:sp>
          <p:nvSpPr>
            <p:cNvPr id="24" name="Freeform 85"/>
            <p:cNvSpPr>
              <a:spLocks noChangeAspect="1" noEditPoints="1"/>
            </p:cNvSpPr>
            <p:nvPr/>
          </p:nvSpPr>
          <p:spPr bwMode="black">
            <a:xfrm>
              <a:off x="2915468" y="5016237"/>
              <a:ext cx="560583" cy="822960"/>
            </a:xfrm>
            <a:custGeom>
              <a:avLst/>
              <a:gdLst>
                <a:gd name="T0" fmla="*/ 1222 w 1490"/>
                <a:gd name="T1" fmla="*/ 199 h 2432"/>
                <a:gd name="T2" fmla="*/ 1082 w 1490"/>
                <a:gd name="T3" fmla="*/ 239 h 2432"/>
                <a:gd name="T4" fmla="*/ 705 w 1490"/>
                <a:gd name="T5" fmla="*/ 0 h 2432"/>
                <a:gd name="T6" fmla="*/ 298 w 1490"/>
                <a:gd name="T7" fmla="*/ 326 h 2432"/>
                <a:gd name="T8" fmla="*/ 214 w 1490"/>
                <a:gd name="T9" fmla="*/ 309 h 2432"/>
                <a:gd name="T10" fmla="*/ 0 w 1490"/>
                <a:gd name="T11" fmla="*/ 522 h 2432"/>
                <a:gd name="T12" fmla="*/ 214 w 1490"/>
                <a:gd name="T13" fmla="*/ 736 h 2432"/>
                <a:gd name="T14" fmla="*/ 1222 w 1490"/>
                <a:gd name="T15" fmla="*/ 736 h 2432"/>
                <a:gd name="T16" fmla="*/ 1490 w 1490"/>
                <a:gd name="T17" fmla="*/ 467 h 2432"/>
                <a:gd name="T18" fmla="*/ 1222 w 1490"/>
                <a:gd name="T19" fmla="*/ 199 h 2432"/>
                <a:gd name="T20" fmla="*/ 318 w 1490"/>
                <a:gd name="T21" fmla="*/ 2032 h 2432"/>
                <a:gd name="T22" fmla="*/ 318 w 1490"/>
                <a:gd name="T23" fmla="*/ 2398 h 2432"/>
                <a:gd name="T24" fmla="*/ 351 w 1490"/>
                <a:gd name="T25" fmla="*/ 2432 h 2432"/>
                <a:gd name="T26" fmla="*/ 605 w 1490"/>
                <a:gd name="T27" fmla="*/ 2432 h 2432"/>
                <a:gd name="T28" fmla="*/ 605 w 1490"/>
                <a:gd name="T29" fmla="*/ 2091 h 2432"/>
                <a:gd name="T30" fmla="*/ 639 w 1490"/>
                <a:gd name="T31" fmla="*/ 2058 h 2432"/>
                <a:gd name="T32" fmla="*/ 852 w 1490"/>
                <a:gd name="T33" fmla="*/ 2058 h 2432"/>
                <a:gd name="T34" fmla="*/ 886 w 1490"/>
                <a:gd name="T35" fmla="*/ 2091 h 2432"/>
                <a:gd name="T36" fmla="*/ 886 w 1490"/>
                <a:gd name="T37" fmla="*/ 2432 h 2432"/>
                <a:gd name="T38" fmla="*/ 1140 w 1490"/>
                <a:gd name="T39" fmla="*/ 2432 h 2432"/>
                <a:gd name="T40" fmla="*/ 1173 w 1490"/>
                <a:gd name="T41" fmla="*/ 2398 h 2432"/>
                <a:gd name="T42" fmla="*/ 1173 w 1490"/>
                <a:gd name="T43" fmla="*/ 2032 h 2432"/>
                <a:gd name="T44" fmla="*/ 745 w 1490"/>
                <a:gd name="T45" fmla="*/ 1657 h 2432"/>
                <a:gd name="T46" fmla="*/ 318 w 1490"/>
                <a:gd name="T47" fmla="*/ 2032 h 2432"/>
                <a:gd name="T48" fmla="*/ 1086 w 1490"/>
                <a:gd name="T49" fmla="*/ 1483 h 2432"/>
                <a:gd name="T50" fmla="*/ 926 w 1490"/>
                <a:gd name="T51" fmla="*/ 1483 h 2432"/>
                <a:gd name="T52" fmla="*/ 926 w 1490"/>
                <a:gd name="T53" fmla="*/ 1601 h 2432"/>
                <a:gd name="T54" fmla="*/ 745 w 1490"/>
                <a:gd name="T55" fmla="*/ 1443 h 2432"/>
                <a:gd name="T56" fmla="*/ 198 w 1490"/>
                <a:gd name="T57" fmla="*/ 1924 h 2432"/>
                <a:gd name="T58" fmla="*/ 198 w 1490"/>
                <a:gd name="T59" fmla="*/ 2071 h 2432"/>
                <a:gd name="T60" fmla="*/ 745 w 1490"/>
                <a:gd name="T61" fmla="*/ 1590 h 2432"/>
                <a:gd name="T62" fmla="*/ 1293 w 1490"/>
                <a:gd name="T63" fmla="*/ 2071 h 2432"/>
                <a:gd name="T64" fmla="*/ 1293 w 1490"/>
                <a:gd name="T65" fmla="*/ 1924 h 2432"/>
                <a:gd name="T66" fmla="*/ 1086 w 1490"/>
                <a:gd name="T67" fmla="*/ 1742 h 2432"/>
                <a:gd name="T68" fmla="*/ 1086 w 1490"/>
                <a:gd name="T69" fmla="*/ 1483 h 2432"/>
                <a:gd name="T70" fmla="*/ 745 w 1490"/>
                <a:gd name="T71" fmla="*/ 1287 h 2432"/>
                <a:gd name="T72" fmla="*/ 1091 w 1490"/>
                <a:gd name="T73" fmla="*/ 1085 h 2432"/>
                <a:gd name="T74" fmla="*/ 745 w 1490"/>
                <a:gd name="T75" fmla="*/ 1228 h 2432"/>
                <a:gd name="T76" fmla="*/ 400 w 1490"/>
                <a:gd name="T77" fmla="*/ 1085 h 2432"/>
                <a:gd name="T78" fmla="*/ 745 w 1490"/>
                <a:gd name="T79" fmla="*/ 1287 h 2432"/>
                <a:gd name="T80" fmla="*/ 745 w 1490"/>
                <a:gd name="T81" fmla="*/ 1115 h 2432"/>
                <a:gd name="T82" fmla="*/ 982 w 1490"/>
                <a:gd name="T83" fmla="*/ 959 h 2432"/>
                <a:gd name="T84" fmla="*/ 745 w 1490"/>
                <a:gd name="T85" fmla="*/ 1063 h 2432"/>
                <a:gd name="T86" fmla="*/ 509 w 1490"/>
                <a:gd name="T87" fmla="*/ 959 h 2432"/>
                <a:gd name="T88" fmla="*/ 745 w 1490"/>
                <a:gd name="T89" fmla="*/ 1115 h 2432"/>
                <a:gd name="T90" fmla="*/ 883 w 1490"/>
                <a:gd name="T91" fmla="*/ 866 h 2432"/>
                <a:gd name="T92" fmla="*/ 745 w 1490"/>
                <a:gd name="T93" fmla="*/ 923 h 2432"/>
                <a:gd name="T94" fmla="*/ 608 w 1490"/>
                <a:gd name="T95" fmla="*/ 866 h 2432"/>
                <a:gd name="T96" fmla="*/ 745 w 1490"/>
                <a:gd name="T97" fmla="*/ 969 h 2432"/>
                <a:gd name="T98" fmla="*/ 883 w 1490"/>
                <a:gd name="T99" fmla="*/ 866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90" h="2432">
                  <a:moveTo>
                    <a:pt x="1222" y="199"/>
                  </a:moveTo>
                  <a:cubicBezTo>
                    <a:pt x="1171" y="199"/>
                    <a:pt x="1123" y="214"/>
                    <a:pt x="1082" y="239"/>
                  </a:cubicBezTo>
                  <a:cubicBezTo>
                    <a:pt x="1015" y="98"/>
                    <a:pt x="871" y="0"/>
                    <a:pt x="705" y="0"/>
                  </a:cubicBezTo>
                  <a:cubicBezTo>
                    <a:pt x="506" y="0"/>
                    <a:pt x="340" y="140"/>
                    <a:pt x="298" y="326"/>
                  </a:cubicBezTo>
                  <a:cubicBezTo>
                    <a:pt x="272" y="315"/>
                    <a:pt x="244" y="309"/>
                    <a:pt x="214" y="309"/>
                  </a:cubicBezTo>
                  <a:cubicBezTo>
                    <a:pt x="96" y="309"/>
                    <a:pt x="0" y="404"/>
                    <a:pt x="0" y="522"/>
                  </a:cubicBezTo>
                  <a:cubicBezTo>
                    <a:pt x="0" y="640"/>
                    <a:pt x="96" y="736"/>
                    <a:pt x="214" y="736"/>
                  </a:cubicBezTo>
                  <a:cubicBezTo>
                    <a:pt x="1222" y="736"/>
                    <a:pt x="1222" y="736"/>
                    <a:pt x="1222" y="736"/>
                  </a:cubicBezTo>
                  <a:cubicBezTo>
                    <a:pt x="1370" y="736"/>
                    <a:pt x="1490" y="616"/>
                    <a:pt x="1490" y="467"/>
                  </a:cubicBezTo>
                  <a:cubicBezTo>
                    <a:pt x="1490" y="319"/>
                    <a:pt x="1370" y="199"/>
                    <a:pt x="1222" y="199"/>
                  </a:cubicBezTo>
                  <a:close/>
                  <a:moveTo>
                    <a:pt x="318" y="2032"/>
                  </a:moveTo>
                  <a:cubicBezTo>
                    <a:pt x="318" y="2398"/>
                    <a:pt x="318" y="2398"/>
                    <a:pt x="318" y="2398"/>
                  </a:cubicBezTo>
                  <a:cubicBezTo>
                    <a:pt x="318" y="2417"/>
                    <a:pt x="333" y="2432"/>
                    <a:pt x="351" y="2432"/>
                  </a:cubicBezTo>
                  <a:cubicBezTo>
                    <a:pt x="605" y="2432"/>
                    <a:pt x="605" y="2432"/>
                    <a:pt x="605" y="2432"/>
                  </a:cubicBezTo>
                  <a:cubicBezTo>
                    <a:pt x="605" y="2091"/>
                    <a:pt x="605" y="2091"/>
                    <a:pt x="605" y="2091"/>
                  </a:cubicBezTo>
                  <a:cubicBezTo>
                    <a:pt x="605" y="2073"/>
                    <a:pt x="620" y="2058"/>
                    <a:pt x="639" y="2058"/>
                  </a:cubicBezTo>
                  <a:cubicBezTo>
                    <a:pt x="852" y="2058"/>
                    <a:pt x="852" y="2058"/>
                    <a:pt x="852" y="2058"/>
                  </a:cubicBezTo>
                  <a:cubicBezTo>
                    <a:pt x="871" y="2058"/>
                    <a:pt x="886" y="2073"/>
                    <a:pt x="886" y="2091"/>
                  </a:cubicBezTo>
                  <a:cubicBezTo>
                    <a:pt x="886" y="2432"/>
                    <a:pt x="886" y="2432"/>
                    <a:pt x="886" y="2432"/>
                  </a:cubicBezTo>
                  <a:cubicBezTo>
                    <a:pt x="1140" y="2432"/>
                    <a:pt x="1140" y="2432"/>
                    <a:pt x="1140" y="2432"/>
                  </a:cubicBezTo>
                  <a:cubicBezTo>
                    <a:pt x="1158" y="2432"/>
                    <a:pt x="1173" y="2417"/>
                    <a:pt x="1173" y="2398"/>
                  </a:cubicBezTo>
                  <a:cubicBezTo>
                    <a:pt x="1173" y="2032"/>
                    <a:pt x="1173" y="2032"/>
                    <a:pt x="1173" y="2032"/>
                  </a:cubicBezTo>
                  <a:cubicBezTo>
                    <a:pt x="745" y="1657"/>
                    <a:pt x="745" y="1657"/>
                    <a:pt x="745" y="1657"/>
                  </a:cubicBezTo>
                  <a:lnTo>
                    <a:pt x="318" y="2032"/>
                  </a:lnTo>
                  <a:close/>
                  <a:moveTo>
                    <a:pt x="1086" y="1483"/>
                  </a:moveTo>
                  <a:cubicBezTo>
                    <a:pt x="926" y="1483"/>
                    <a:pt x="926" y="1483"/>
                    <a:pt x="926" y="1483"/>
                  </a:cubicBezTo>
                  <a:cubicBezTo>
                    <a:pt x="926" y="1601"/>
                    <a:pt x="926" y="1601"/>
                    <a:pt x="926" y="1601"/>
                  </a:cubicBezTo>
                  <a:cubicBezTo>
                    <a:pt x="745" y="1443"/>
                    <a:pt x="745" y="1443"/>
                    <a:pt x="745" y="1443"/>
                  </a:cubicBezTo>
                  <a:cubicBezTo>
                    <a:pt x="198" y="1924"/>
                    <a:pt x="198" y="1924"/>
                    <a:pt x="198" y="1924"/>
                  </a:cubicBezTo>
                  <a:cubicBezTo>
                    <a:pt x="198" y="2071"/>
                    <a:pt x="198" y="2071"/>
                    <a:pt x="198" y="2071"/>
                  </a:cubicBezTo>
                  <a:cubicBezTo>
                    <a:pt x="745" y="1590"/>
                    <a:pt x="745" y="1590"/>
                    <a:pt x="745" y="1590"/>
                  </a:cubicBezTo>
                  <a:cubicBezTo>
                    <a:pt x="1293" y="2071"/>
                    <a:pt x="1293" y="2071"/>
                    <a:pt x="1293" y="2071"/>
                  </a:cubicBezTo>
                  <a:cubicBezTo>
                    <a:pt x="1293" y="1924"/>
                    <a:pt x="1293" y="1924"/>
                    <a:pt x="1293" y="1924"/>
                  </a:cubicBezTo>
                  <a:cubicBezTo>
                    <a:pt x="1086" y="1742"/>
                    <a:pt x="1086" y="1742"/>
                    <a:pt x="1086" y="1742"/>
                  </a:cubicBezTo>
                  <a:lnTo>
                    <a:pt x="1086" y="1483"/>
                  </a:lnTo>
                  <a:close/>
                  <a:moveTo>
                    <a:pt x="745" y="1287"/>
                  </a:moveTo>
                  <a:cubicBezTo>
                    <a:pt x="906" y="1289"/>
                    <a:pt x="1041" y="1191"/>
                    <a:pt x="1091" y="1085"/>
                  </a:cubicBezTo>
                  <a:cubicBezTo>
                    <a:pt x="1001" y="1176"/>
                    <a:pt x="874" y="1228"/>
                    <a:pt x="745" y="1228"/>
                  </a:cubicBezTo>
                  <a:cubicBezTo>
                    <a:pt x="617" y="1228"/>
                    <a:pt x="490" y="1176"/>
                    <a:pt x="400" y="1085"/>
                  </a:cubicBezTo>
                  <a:cubicBezTo>
                    <a:pt x="449" y="1191"/>
                    <a:pt x="585" y="1289"/>
                    <a:pt x="745" y="1287"/>
                  </a:cubicBezTo>
                  <a:close/>
                  <a:moveTo>
                    <a:pt x="745" y="1115"/>
                  </a:moveTo>
                  <a:cubicBezTo>
                    <a:pt x="862" y="1116"/>
                    <a:pt x="952" y="1037"/>
                    <a:pt x="982" y="959"/>
                  </a:cubicBezTo>
                  <a:cubicBezTo>
                    <a:pt x="919" y="1022"/>
                    <a:pt x="834" y="1064"/>
                    <a:pt x="745" y="1063"/>
                  </a:cubicBezTo>
                  <a:cubicBezTo>
                    <a:pt x="657" y="1064"/>
                    <a:pt x="572" y="1022"/>
                    <a:pt x="509" y="959"/>
                  </a:cubicBezTo>
                  <a:cubicBezTo>
                    <a:pt x="539" y="1037"/>
                    <a:pt x="629" y="1116"/>
                    <a:pt x="745" y="1115"/>
                  </a:cubicBezTo>
                  <a:close/>
                  <a:moveTo>
                    <a:pt x="883" y="866"/>
                  </a:moveTo>
                  <a:cubicBezTo>
                    <a:pt x="847" y="903"/>
                    <a:pt x="796" y="923"/>
                    <a:pt x="745" y="923"/>
                  </a:cubicBezTo>
                  <a:cubicBezTo>
                    <a:pt x="694" y="923"/>
                    <a:pt x="644" y="903"/>
                    <a:pt x="608" y="866"/>
                  </a:cubicBezTo>
                  <a:cubicBezTo>
                    <a:pt x="618" y="918"/>
                    <a:pt x="675" y="969"/>
                    <a:pt x="745" y="969"/>
                  </a:cubicBezTo>
                  <a:cubicBezTo>
                    <a:pt x="816" y="969"/>
                    <a:pt x="873" y="918"/>
                    <a:pt x="883" y="866"/>
                  </a:cubicBezTo>
                  <a:close/>
                </a:path>
              </a:pathLst>
            </a:custGeom>
            <a:solidFill>
              <a:schemeClr val="tx1"/>
            </a:solidFill>
            <a:ln>
              <a:noFill/>
            </a:ln>
          </p:spPr>
          <p:txBody>
            <a:bodyPr vert="horz" wrap="square" lIns="83931" tIns="41966" rIns="83931" bIns="41966" numCol="1" anchor="t" anchorCtr="0" compatLnSpc="1">
              <a:prstTxWarp prst="textNoShape">
                <a:avLst/>
              </a:prstTxWarp>
            </a:bodyPr>
            <a:lstStyle/>
            <a:p>
              <a:pPr defTabSz="932418"/>
              <a:endParaRPr lang="en-US" sz="1632">
                <a:solidFill>
                  <a:srgbClr val="505050"/>
                </a:solidFill>
              </a:endParaRPr>
            </a:p>
          </p:txBody>
        </p:sp>
      </p:grpSp>
      <p:grpSp>
        <p:nvGrpSpPr>
          <p:cNvPr id="9" name="Orgid"/>
          <p:cNvGrpSpPr/>
          <p:nvPr/>
        </p:nvGrpSpPr>
        <p:grpSpPr>
          <a:xfrm>
            <a:off x="10286434" y="2902894"/>
            <a:ext cx="1771694" cy="1771694"/>
            <a:chOff x="10085355" y="2846150"/>
            <a:chExt cx="1737360" cy="1737360"/>
          </a:xfrm>
        </p:grpSpPr>
        <p:sp>
          <p:nvSpPr>
            <p:cNvPr id="34" name="org id"/>
            <p:cNvSpPr/>
            <p:nvPr/>
          </p:nvSpPr>
          <p:spPr bwMode="auto">
            <a:xfrm>
              <a:off x="10085355" y="2846150"/>
              <a:ext cx="1737360" cy="1737360"/>
            </a:xfrm>
            <a:prstGeom prst="rect">
              <a:avLst/>
            </a:prstGeom>
            <a:solidFill>
              <a:srgbClr val="FF8A00"/>
            </a:solidFill>
            <a:ln>
              <a:noFill/>
            </a:ln>
          </p:spPr>
          <p:style>
            <a:lnRef idx="2">
              <a:schemeClr val="accent3">
                <a:shade val="50000"/>
              </a:schemeClr>
            </a:lnRef>
            <a:fillRef idx="1">
              <a:schemeClr val="accent3"/>
            </a:fillRef>
            <a:effectRef idx="0">
              <a:schemeClr val="accent3"/>
            </a:effectRef>
            <a:fontRef idx="minor">
              <a:schemeClr val="lt1"/>
            </a:fontRef>
          </p:style>
          <p:txBody>
            <a:bodyPr lIns="126770" tIns="126770" rIns="95103" bIns="126770" rtlCol="0" anchor="b"/>
            <a:lstStyle/>
            <a:p>
              <a:pPr algn="ctr" defTabSz="949955"/>
              <a:r>
                <a:rPr lang="en-US" sz="1530" dirty="0">
                  <a:solidFill>
                    <a:prstClr val="white">
                      <a:alpha val="99000"/>
                    </a:prstClr>
                  </a:solidFill>
                </a:rPr>
                <a:t>Organization ID</a:t>
              </a:r>
            </a:p>
          </p:txBody>
        </p:sp>
        <p:sp>
          <p:nvSpPr>
            <p:cNvPr id="33" name="Freeform 164"/>
            <p:cNvSpPr>
              <a:spLocks noChangeAspect="1" noEditPoints="1"/>
            </p:cNvSpPr>
            <p:nvPr/>
          </p:nvSpPr>
          <p:spPr bwMode="black">
            <a:xfrm>
              <a:off x="10624261" y="3032132"/>
              <a:ext cx="659548" cy="91440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tx1"/>
            </a:solidFill>
            <a:ln>
              <a:noFill/>
            </a:ln>
            <a:extLst/>
          </p:spPr>
          <p:txBody>
            <a:bodyPr vert="horz" wrap="square" lIns="83931" tIns="41966" rIns="83931" bIns="41966" numCol="1" anchor="t" anchorCtr="0" compatLnSpc="1">
              <a:prstTxWarp prst="textNoShape">
                <a:avLst/>
              </a:prstTxWarp>
            </a:bodyPr>
            <a:lstStyle/>
            <a:p>
              <a:pPr defTabSz="932418"/>
              <a:endParaRPr lang="en-US" sz="1632">
                <a:solidFill>
                  <a:srgbClr val="505050"/>
                </a:solidFill>
              </a:endParaRPr>
            </a:p>
          </p:txBody>
        </p:sp>
      </p:grpSp>
      <p:grpSp>
        <p:nvGrpSpPr>
          <p:cNvPr id="65" name="devices"/>
          <p:cNvGrpSpPr>
            <a:grpSpLocks/>
          </p:cNvGrpSpPr>
          <p:nvPr/>
        </p:nvGrpSpPr>
        <p:grpSpPr>
          <a:xfrm>
            <a:off x="5446743" y="3025514"/>
            <a:ext cx="1771694" cy="1771694"/>
            <a:chOff x="5316597" y="2784158"/>
            <a:chExt cx="1828800" cy="1645920"/>
          </a:xfrm>
        </p:grpSpPr>
        <p:sp>
          <p:nvSpPr>
            <p:cNvPr id="30" name="Rectangle 29"/>
            <p:cNvSpPr/>
            <p:nvPr/>
          </p:nvSpPr>
          <p:spPr bwMode="auto">
            <a:xfrm>
              <a:off x="5316597" y="2784158"/>
              <a:ext cx="1828800" cy="1645920"/>
            </a:xfrm>
            <a:prstGeom prst="rect">
              <a:avLst/>
            </a:prstGeom>
            <a:solidFill>
              <a:srgbClr val="01265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6770" tIns="126770" rIns="95103" bIns="126770" rtlCol="0" anchor="b"/>
            <a:lstStyle/>
            <a:p>
              <a:pPr algn="ctr" defTabSz="949955"/>
              <a:r>
                <a:rPr lang="en-US" sz="1530" dirty="0">
                  <a:solidFill>
                    <a:prstClr val="white">
                      <a:alpha val="99000"/>
                    </a:prstClr>
                  </a:solidFill>
                </a:rPr>
                <a:t>My Devices</a:t>
              </a:r>
            </a:p>
          </p:txBody>
        </p:sp>
        <p:grpSp>
          <p:nvGrpSpPr>
            <p:cNvPr id="44" name="Group 43"/>
            <p:cNvGrpSpPr>
              <a:grpSpLocks noChangeAspect="1"/>
            </p:cNvGrpSpPr>
            <p:nvPr/>
          </p:nvGrpSpPr>
          <p:grpSpPr>
            <a:xfrm>
              <a:off x="5499477" y="3314931"/>
              <a:ext cx="1463040" cy="487802"/>
              <a:chOff x="2718479" y="1405333"/>
              <a:chExt cx="1208329" cy="402878"/>
            </a:xfrm>
          </p:grpSpPr>
          <p:grpSp>
            <p:nvGrpSpPr>
              <p:cNvPr id="39" name="Group 38"/>
              <p:cNvGrpSpPr/>
              <p:nvPr/>
            </p:nvGrpSpPr>
            <p:grpSpPr bwMode="black">
              <a:xfrm>
                <a:off x="2718479" y="1405333"/>
                <a:ext cx="408356" cy="402878"/>
                <a:chOff x="2916435" y="3914152"/>
                <a:chExt cx="930763" cy="918513"/>
              </a:xfrm>
            </p:grpSpPr>
            <p:pic>
              <p:nvPicPr>
                <p:cNvPr id="40" name="Picture 3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a:ln>
                  <a:noFill/>
                </a:ln>
              </p:spPr>
            </p:pic>
            <p:sp>
              <p:nvSpPr>
                <p:cNvPr id="41"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ln>
                  <a:noFill/>
                </a:ln>
                <a:extLst/>
              </p:spPr>
              <p:txBody>
                <a:bodyPr vert="horz" wrap="square" lIns="93247" tIns="46623" rIns="93247" bIns="46623" numCol="1" anchor="t" anchorCtr="0" compatLnSpc="1">
                  <a:prstTxWarp prst="textNoShape">
                    <a:avLst/>
                  </a:prstTxWarp>
                </a:bodyPr>
                <a:lstStyle/>
                <a:p>
                  <a:pPr defTabSz="932418"/>
                  <a:endParaRPr lang="en-US" sz="918" dirty="0">
                    <a:solidFill>
                      <a:srgbClr val="FFFFFF"/>
                    </a:solidFill>
                  </a:endParaRPr>
                </a:p>
              </p:txBody>
            </p:sp>
          </p:grpSp>
          <p:sp>
            <p:nvSpPr>
              <p:cNvPr id="42"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ln>
                <a:noFill/>
              </a:ln>
              <a:extLst/>
            </p:spPr>
            <p:txBody>
              <a:bodyPr vert="horz" wrap="square" lIns="83931" tIns="41966" rIns="83931" bIns="41966" numCol="1" anchor="t" anchorCtr="0" compatLnSpc="1">
                <a:prstTxWarp prst="textNoShape">
                  <a:avLst/>
                </a:prstTxWarp>
              </a:bodyPr>
              <a:lstStyle/>
              <a:p>
                <a:pPr defTabSz="932418"/>
                <a:endParaRPr lang="en-US" sz="918" dirty="0">
                  <a:solidFill>
                    <a:srgbClr val="FFFFFF"/>
                  </a:solidFill>
                </a:endParaRPr>
              </a:p>
            </p:txBody>
          </p:sp>
          <p:pic>
            <p:nvPicPr>
              <p:cNvPr id="43" name="Picture 42"/>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3742893" y="1411890"/>
                <a:ext cx="183915" cy="353259"/>
              </a:xfrm>
              <a:prstGeom prst="rect">
                <a:avLst/>
              </a:prstGeom>
              <a:ln>
                <a:noFill/>
              </a:ln>
            </p:spPr>
          </p:pic>
        </p:grpSp>
      </p:grpSp>
      <p:grpSp>
        <p:nvGrpSpPr>
          <p:cNvPr id="59" name="it admin"/>
          <p:cNvGrpSpPr/>
          <p:nvPr/>
        </p:nvGrpSpPr>
        <p:grpSpPr>
          <a:xfrm>
            <a:off x="8494807" y="4890296"/>
            <a:ext cx="1771694" cy="1771694"/>
            <a:chOff x="8560922" y="4702048"/>
            <a:chExt cx="1737360" cy="1737360"/>
          </a:xfrm>
        </p:grpSpPr>
        <p:sp>
          <p:nvSpPr>
            <p:cNvPr id="10" name="Rectangle 9"/>
            <p:cNvSpPr/>
            <p:nvPr/>
          </p:nvSpPr>
          <p:spPr bwMode="auto">
            <a:xfrm>
              <a:off x="8560922" y="4702048"/>
              <a:ext cx="1737360" cy="173736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126770" tIns="126770" rIns="95103" bIns="126770" rtlCol="0" anchor="b"/>
            <a:lstStyle/>
            <a:p>
              <a:pPr algn="ctr" defTabSz="949955"/>
              <a:r>
                <a:rPr lang="en-US" sz="1530" dirty="0">
                  <a:solidFill>
                    <a:prstClr val="white">
                      <a:alpha val="99000"/>
                    </a:prstClr>
                  </a:solidFill>
                </a:rPr>
                <a:t>IT admin</a:t>
              </a:r>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75657" y="5016237"/>
              <a:ext cx="907890" cy="82296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pic>
      </p:grpSp>
      <p:grpSp>
        <p:nvGrpSpPr>
          <p:cNvPr id="73" name="download"/>
          <p:cNvGrpSpPr/>
          <p:nvPr/>
        </p:nvGrpSpPr>
        <p:grpSpPr>
          <a:xfrm>
            <a:off x="5446743" y="1160731"/>
            <a:ext cx="1771694" cy="1771694"/>
            <a:chOff x="5362317" y="1137750"/>
            <a:chExt cx="1737360" cy="1737360"/>
          </a:xfrm>
        </p:grpSpPr>
        <p:sp>
          <p:nvSpPr>
            <p:cNvPr id="31" name="Rectangle 30"/>
            <p:cNvSpPr>
              <a:spLocks/>
            </p:cNvSpPr>
            <p:nvPr/>
          </p:nvSpPr>
          <p:spPr bwMode="auto">
            <a:xfrm>
              <a:off x="5362317" y="1137750"/>
              <a:ext cx="1737360" cy="1737360"/>
            </a:xfrm>
            <a:prstGeom prst="rect">
              <a:avLst/>
            </a:prstGeom>
            <a:ln/>
          </p:spPr>
          <p:style>
            <a:lnRef idx="1">
              <a:schemeClr val="dk1"/>
            </a:lnRef>
            <a:fillRef idx="2">
              <a:schemeClr val="dk1"/>
            </a:fillRef>
            <a:effectRef idx="1">
              <a:schemeClr val="dk1"/>
            </a:effectRef>
            <a:fontRef idx="minor">
              <a:schemeClr val="dk1"/>
            </a:fontRef>
          </p:style>
          <p:txBody>
            <a:bodyPr lIns="126770" tIns="126770" rIns="95103" bIns="126770" rtlCol="0" anchor="b"/>
            <a:lstStyle/>
            <a:p>
              <a:pPr algn="ctr" defTabSz="949955"/>
              <a:r>
                <a:rPr lang="en-US" sz="1530" dirty="0">
                  <a:solidFill>
                    <a:prstClr val="white">
                      <a:alpha val="99000"/>
                    </a:prstClr>
                  </a:solidFill>
                </a:rPr>
                <a:t>Download</a:t>
              </a:r>
            </a:p>
          </p:txBody>
        </p:sp>
        <p:sp>
          <p:nvSpPr>
            <p:cNvPr id="23" name="Freeform 74"/>
            <p:cNvSpPr>
              <a:spLocks noEditPoints="1"/>
            </p:cNvSpPr>
            <p:nvPr/>
          </p:nvSpPr>
          <p:spPr bwMode="black">
            <a:xfrm>
              <a:off x="5696506" y="1455468"/>
              <a:ext cx="1068982" cy="914400"/>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chemeClr val="tx1"/>
            </a:solidFill>
            <a:ln>
              <a:noFill/>
            </a:ln>
          </p:spPr>
          <p:txBody>
            <a:bodyPr vert="horz" wrap="square" lIns="83931" tIns="41966" rIns="83931" bIns="41966" numCol="1" anchor="t" anchorCtr="0" compatLnSpc="1">
              <a:prstTxWarp prst="textNoShape">
                <a:avLst/>
              </a:prstTxWarp>
            </a:bodyPr>
            <a:lstStyle/>
            <a:p>
              <a:pPr defTabSz="932418"/>
              <a:endParaRPr lang="en-US" sz="1632">
                <a:solidFill>
                  <a:srgbClr val="505050"/>
                </a:solidFill>
              </a:endParaRPr>
            </a:p>
          </p:txBody>
        </p:sp>
      </p:grpSp>
      <p:sp>
        <p:nvSpPr>
          <p:cNvPr id="52" name="happy circle"/>
          <p:cNvSpPr/>
          <p:nvPr/>
        </p:nvSpPr>
        <p:spPr bwMode="auto">
          <a:xfrm>
            <a:off x="4873473" y="1213173"/>
            <a:ext cx="3002321" cy="3619849"/>
          </a:xfrm>
          <a:prstGeom prst="wedgeEllipseCallout">
            <a:avLst>
              <a:gd name="adj1" fmla="val -2056"/>
              <a:gd name="adj2" fmla="val 56152"/>
            </a:avLst>
          </a:prstGeom>
          <a:noFill/>
          <a:ln w="57150">
            <a:solidFill>
              <a:schemeClr val="accent6">
                <a:lumMod val="60000"/>
                <a:lumOff val="4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0">
                    <a:srgbClr val="FFFFFF"/>
                  </a:gs>
                  <a:gs pos="100000">
                    <a:srgbClr val="FFFFFF"/>
                  </a:gs>
                </a:gsLst>
                <a:lin ang="5400000" scaled="0"/>
              </a:gradFill>
            </a:endParaRPr>
          </a:p>
        </p:txBody>
      </p:sp>
      <p:cxnSp>
        <p:nvCxnSpPr>
          <p:cNvPr id="62" name="user to personal"/>
          <p:cNvCxnSpPr>
            <a:stCxn id="12" idx="1"/>
            <a:endCxn id="28" idx="3"/>
          </p:cNvCxnSpPr>
          <p:nvPr/>
        </p:nvCxnSpPr>
        <p:spPr>
          <a:xfrm flipH="1" flipV="1">
            <a:off x="2279990" y="3788742"/>
            <a:ext cx="3166753" cy="1987401"/>
          </a:xfrm>
          <a:prstGeom prst="straightConnector1">
            <a:avLst/>
          </a:prstGeom>
          <a:ln w="76200">
            <a:solidFill>
              <a:schemeClr val="tx2">
                <a:alpha val="50000"/>
              </a:schemeClr>
            </a:solidFill>
            <a:headEnd type="none"/>
            <a:tailEnd type="triangle"/>
          </a:ln>
        </p:spPr>
        <p:style>
          <a:lnRef idx="3">
            <a:schemeClr val="accent6"/>
          </a:lnRef>
          <a:fillRef idx="0">
            <a:schemeClr val="accent6"/>
          </a:fillRef>
          <a:effectRef idx="2">
            <a:schemeClr val="accent6"/>
          </a:effectRef>
          <a:fontRef idx="minor">
            <a:schemeClr val="tx1"/>
          </a:fontRef>
        </p:style>
      </p:cxnSp>
      <p:cxnSp>
        <p:nvCxnSpPr>
          <p:cNvPr id="64" name="user to org"/>
          <p:cNvCxnSpPr>
            <a:stCxn id="12" idx="3"/>
            <a:endCxn id="34" idx="1"/>
          </p:cNvCxnSpPr>
          <p:nvPr/>
        </p:nvCxnSpPr>
        <p:spPr>
          <a:xfrm flipV="1">
            <a:off x="7218438" y="3788742"/>
            <a:ext cx="3067995" cy="1987401"/>
          </a:xfrm>
          <a:prstGeom prst="straightConnector1">
            <a:avLst/>
          </a:prstGeom>
          <a:ln w="76200">
            <a:solidFill>
              <a:schemeClr val="tx2">
                <a:alpha val="50000"/>
              </a:schemeClr>
            </a:solidFill>
            <a:headEnd type="none"/>
            <a:tailEnd type="triangle"/>
          </a:ln>
        </p:spPr>
        <p:style>
          <a:lnRef idx="3">
            <a:schemeClr val="accent6"/>
          </a:lnRef>
          <a:fillRef idx="0">
            <a:schemeClr val="accent6"/>
          </a:fillRef>
          <a:effectRef idx="2">
            <a:schemeClr val="accent6"/>
          </a:effectRef>
          <a:fontRef idx="minor">
            <a:schemeClr val="tx1"/>
          </a:fontRef>
        </p:style>
      </p:cxnSp>
      <p:cxnSp>
        <p:nvCxnSpPr>
          <p:cNvPr id="4" name="org to apps"/>
          <p:cNvCxnSpPr>
            <a:stCxn id="67" idx="1"/>
            <a:endCxn id="31" idx="3"/>
          </p:cNvCxnSpPr>
          <p:nvPr/>
        </p:nvCxnSpPr>
        <p:spPr>
          <a:xfrm flipH="1" flipV="1">
            <a:off x="7218439" y="2046579"/>
            <a:ext cx="920321" cy="2394920"/>
          </a:xfrm>
          <a:prstGeom prst="straightConnector1">
            <a:avLst/>
          </a:prstGeom>
          <a:ln w="57150">
            <a:solidFill>
              <a:srgbClr val="FF8A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personal to apps"/>
          <p:cNvCxnSpPr>
            <a:stCxn id="66" idx="3"/>
            <a:endCxn id="31" idx="1"/>
          </p:cNvCxnSpPr>
          <p:nvPr/>
        </p:nvCxnSpPr>
        <p:spPr>
          <a:xfrm flipV="1">
            <a:off x="4458659" y="2046579"/>
            <a:ext cx="988084" cy="2347595"/>
          </a:xfrm>
          <a:prstGeom prst="straightConnector1">
            <a:avLst/>
          </a:prstGeom>
          <a:ln w="57150">
            <a:solidFill>
              <a:schemeClr val="accent2">
                <a:alpha val="50000"/>
              </a:schemeClr>
            </a:solidFill>
            <a:headEnd type="none"/>
            <a:tailEnd type="triangle"/>
          </a:ln>
        </p:spPr>
        <p:style>
          <a:lnRef idx="3">
            <a:schemeClr val="accent1"/>
          </a:lnRef>
          <a:fillRef idx="0">
            <a:schemeClr val="accent1"/>
          </a:fillRef>
          <a:effectRef idx="2">
            <a:schemeClr val="accent1"/>
          </a:effectRef>
          <a:fontRef idx="minor">
            <a:schemeClr val="tx1"/>
          </a:fontRef>
        </p:style>
      </p:cxnSp>
      <p:sp>
        <p:nvSpPr>
          <p:cNvPr id="3" name="Title 2"/>
          <p:cNvSpPr>
            <a:spLocks noGrp="1"/>
          </p:cNvSpPr>
          <p:nvPr>
            <p:ph type="title"/>
          </p:nvPr>
        </p:nvSpPr>
        <p:spPr/>
        <p:txBody>
          <a:bodyPr>
            <a:normAutofit/>
          </a:bodyPr>
          <a:lstStyle/>
          <a:p>
            <a:r>
              <a:rPr lang="en-US" dirty="0"/>
              <a:t>Microsoft Account VS Organizational Account</a:t>
            </a:r>
          </a:p>
        </p:txBody>
      </p:sp>
    </p:spTree>
    <p:extLst>
      <p:ext uri="{BB962C8B-B14F-4D97-AF65-F5344CB8AC3E}">
        <p14:creationId xmlns:p14="http://schemas.microsoft.com/office/powerpoint/2010/main" val="1837158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41426"/>
            <a:ext cx="5486399" cy="1098762"/>
          </a:xfrm>
        </p:spPr>
        <p:txBody>
          <a:bodyPr/>
          <a:lstStyle/>
          <a:p>
            <a:r>
              <a:rPr lang="en-US" dirty="0"/>
              <a:t>Questions?</a:t>
            </a:r>
          </a:p>
        </p:txBody>
      </p:sp>
      <p:pic>
        <p:nvPicPr>
          <p:cNvPr id="4" name="Picture Placeholder 3"/>
          <p:cNvPicPr>
            <a:picLocks noGrp="1" noChangeAspect="1"/>
          </p:cNvPicPr>
          <p:nvPr>
            <p:ph type="pic" sz="quarter" idx="10"/>
          </p:nvPr>
        </p:nvPicPr>
        <p:blipFill>
          <a:blip r:embed="rId3"/>
          <a:srcRect l="20346" r="20346"/>
          <a:stretch>
            <a:fillRect/>
          </a:stretch>
        </p:blipFill>
        <p:spPr/>
      </p:pic>
    </p:spTree>
    <p:extLst>
      <p:ext uri="{BB962C8B-B14F-4D97-AF65-F5344CB8AC3E}">
        <p14:creationId xmlns:p14="http://schemas.microsoft.com/office/powerpoint/2010/main" val="37168807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Authsub"/>
          <p:cNvGrpSpPr/>
          <p:nvPr/>
        </p:nvGrpSpPr>
        <p:grpSpPr>
          <a:xfrm>
            <a:off x="354830" y="3203520"/>
            <a:ext cx="11653828" cy="475915"/>
            <a:chOff x="347039" y="3140991"/>
            <a:chExt cx="11426359" cy="466626"/>
          </a:xfrm>
        </p:grpSpPr>
        <p:sp>
          <p:nvSpPr>
            <p:cNvPr id="87" name="protocols"/>
            <p:cNvSpPr/>
            <p:nvPr/>
          </p:nvSpPr>
          <p:spPr bwMode="auto">
            <a:xfrm>
              <a:off x="347039" y="3140991"/>
              <a:ext cx="5823861" cy="4572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 PROTOCOLS</a:t>
              </a:r>
            </a:p>
          </p:txBody>
        </p:sp>
        <p:sp>
          <p:nvSpPr>
            <p:cNvPr id="88" name="sub"/>
            <p:cNvSpPr/>
            <p:nvPr/>
          </p:nvSpPr>
          <p:spPr bwMode="auto">
            <a:xfrm>
              <a:off x="8028847" y="3150417"/>
              <a:ext cx="3744551" cy="4572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SECURITY SUB SYSTEM</a:t>
              </a:r>
            </a:p>
          </p:txBody>
        </p:sp>
      </p:grpSp>
      <p:grpSp>
        <p:nvGrpSpPr>
          <p:cNvPr id="10" name="AuthnZ"/>
          <p:cNvGrpSpPr/>
          <p:nvPr/>
        </p:nvGrpSpPr>
        <p:grpSpPr>
          <a:xfrm>
            <a:off x="354829" y="1282442"/>
            <a:ext cx="11640836" cy="5422650"/>
            <a:chOff x="347039" y="1257411"/>
            <a:chExt cx="11413620" cy="5316806"/>
          </a:xfrm>
        </p:grpSpPr>
        <p:sp>
          <p:nvSpPr>
            <p:cNvPr id="33" name="authz"/>
            <p:cNvSpPr/>
            <p:nvPr/>
          </p:nvSpPr>
          <p:spPr bwMode="auto">
            <a:xfrm>
              <a:off x="8028848" y="6117017"/>
              <a:ext cx="3731811" cy="4572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35" name="authn"/>
            <p:cNvSpPr/>
            <p:nvPr/>
          </p:nvSpPr>
          <p:spPr bwMode="auto">
            <a:xfrm>
              <a:off x="347039" y="6117017"/>
              <a:ext cx="5823861" cy="4572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sp>
          <p:nvSpPr>
            <p:cNvPr id="90" name="authninfo"/>
            <p:cNvSpPr/>
            <p:nvPr/>
          </p:nvSpPr>
          <p:spPr bwMode="auto">
            <a:xfrm>
              <a:off x="6243761" y="1257411"/>
              <a:ext cx="1649061" cy="5316806"/>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2040" dirty="0" err="1"/>
                <a:t>AuthN</a:t>
              </a:r>
              <a:endParaRPr lang="en-US" sz="2040" dirty="0"/>
            </a:p>
            <a:p>
              <a:pPr algn="ctr" defTabSz="950953" fontAlgn="base">
                <a:spcBef>
                  <a:spcPct val="0"/>
                </a:spcBef>
                <a:spcAft>
                  <a:spcPct val="0"/>
                </a:spcAft>
              </a:pPr>
              <a:r>
                <a:rPr lang="en-US" sz="2040" dirty="0"/>
                <a:t>Info</a:t>
              </a:r>
            </a:p>
          </p:txBody>
        </p:sp>
      </p:grpSp>
      <p:grpSp>
        <p:nvGrpSpPr>
          <p:cNvPr id="4" name="WHO"/>
          <p:cNvGrpSpPr/>
          <p:nvPr/>
        </p:nvGrpSpPr>
        <p:grpSpPr>
          <a:xfrm>
            <a:off x="354829" y="1282442"/>
            <a:ext cx="1865207" cy="4878680"/>
            <a:chOff x="347039" y="1257411"/>
            <a:chExt cx="1828800" cy="4783454"/>
          </a:xfrm>
        </p:grpSpPr>
        <p:sp>
          <p:nvSpPr>
            <p:cNvPr id="29" name="present"/>
            <p:cNvSpPr/>
            <p:nvPr/>
          </p:nvSpPr>
          <p:spPr bwMode="auto">
            <a:xfrm>
              <a:off x="347039" y="5583665"/>
              <a:ext cx="1828800" cy="4572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grpSp>
          <p:nvGrpSpPr>
            <p:cNvPr id="84" name="who"/>
            <p:cNvGrpSpPr/>
            <p:nvPr/>
          </p:nvGrpSpPr>
          <p:grpSpPr>
            <a:xfrm>
              <a:off x="347039" y="1257411"/>
              <a:ext cx="1828800" cy="1828800"/>
              <a:chOff x="616711" y="878773"/>
              <a:chExt cx="1828800" cy="1828800"/>
            </a:xfrm>
          </p:grpSpPr>
          <p:sp>
            <p:nvSpPr>
              <p:cNvPr id="44" name="Rectangle 43"/>
              <p:cNvSpPr/>
              <p:nvPr/>
            </p:nvSpPr>
            <p:spPr bwMode="auto">
              <a:xfrm>
                <a:off x="616711" y="878773"/>
                <a:ext cx="1828800" cy="1828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982" tIns="34982" rIns="34982" bIns="34982" numCol="1" spcCol="0" rtlCol="0" fromWordArt="0" anchor="b" anchorCtr="0" forceAA="0" compatLnSpc="1">
                <a:prstTxWarp prst="textNoShape">
                  <a:avLst/>
                </a:prstTxWarp>
                <a:noAutofit/>
              </a:bodyPr>
              <a:lstStyle/>
              <a:p>
                <a:pPr algn="ctr" defTabSz="699362" fontAlgn="base">
                  <a:spcBef>
                    <a:spcPct val="0"/>
                  </a:spcBef>
                  <a:spcAft>
                    <a:spcPct val="0"/>
                  </a:spcAft>
                  <a:defRPr/>
                </a:pPr>
                <a:r>
                  <a:rPr lang="en-US" sz="1632" kern="0" spc="-76" dirty="0">
                    <a:gradFill>
                      <a:gsLst>
                        <a:gs pos="0">
                          <a:srgbClr val="FFFFFF"/>
                        </a:gs>
                        <a:gs pos="100000">
                          <a:srgbClr val="FFFFFF"/>
                        </a:gs>
                      </a:gsLst>
                      <a:lin ang="5400000" scaled="0"/>
                    </a:gradFill>
                    <a:ea typeface="Segoe UI" pitchFamily="34" charset="0"/>
                    <a:cs typeface="Segoe UI" pitchFamily="34" charset="0"/>
                  </a:rPr>
                  <a:t>Who</a:t>
                </a:r>
              </a:p>
            </p:txBody>
          </p:sp>
          <p:sp>
            <p:nvSpPr>
              <p:cNvPr id="45" name="Freeform 154"/>
              <p:cNvSpPr>
                <a:spLocks noEditPoints="1"/>
              </p:cNvSpPr>
              <p:nvPr/>
            </p:nvSpPr>
            <p:spPr bwMode="black">
              <a:xfrm>
                <a:off x="1108362" y="1359267"/>
                <a:ext cx="845499" cy="867813"/>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931" tIns="41966" rIns="83931" bIns="41966" numCol="1" anchor="t" anchorCtr="0" compatLnSpc="1">
                <a:prstTxWarp prst="textNoShape">
                  <a:avLst/>
                </a:prstTxWarp>
              </a:bodyPr>
              <a:lstStyle/>
              <a:p>
                <a:pPr defTabSz="932418"/>
                <a:endParaRPr lang="en-US" sz="1632">
                  <a:solidFill>
                    <a:srgbClr val="505050"/>
                  </a:solidFill>
                </a:endParaRPr>
              </a:p>
            </p:txBody>
          </p:sp>
        </p:grpSp>
        <p:sp>
          <p:nvSpPr>
            <p:cNvPr id="89" name="face2face"/>
            <p:cNvSpPr/>
            <p:nvPr/>
          </p:nvSpPr>
          <p:spPr bwMode="auto">
            <a:xfrm>
              <a:off x="347039" y="3670977"/>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dirty="0"/>
                <a:t>Face to face</a:t>
              </a:r>
            </a:p>
            <a:p>
              <a:pPr defTabSz="950953" fontAlgn="base">
                <a:spcBef>
                  <a:spcPct val="0"/>
                </a:spcBef>
                <a:spcAft>
                  <a:spcPct val="0"/>
                </a:spcAft>
              </a:pPr>
              <a:r>
                <a:rPr lang="en-US" dirty="0"/>
                <a:t>Browser</a:t>
              </a:r>
            </a:p>
            <a:p>
              <a:pPr defTabSz="950953" fontAlgn="base">
                <a:spcBef>
                  <a:spcPct val="0"/>
                </a:spcBef>
                <a:spcAft>
                  <a:spcPct val="0"/>
                </a:spcAft>
              </a:pPr>
              <a:r>
                <a:rPr lang="en-US" dirty="0"/>
                <a:t>Client</a:t>
              </a:r>
            </a:p>
            <a:p>
              <a:pPr defTabSz="950953" fontAlgn="base">
                <a:spcBef>
                  <a:spcPct val="0"/>
                </a:spcBef>
                <a:spcAft>
                  <a:spcPct val="0"/>
                </a:spcAft>
              </a:pPr>
              <a:r>
                <a:rPr lang="en-US" dirty="0"/>
                <a:t>Biometric</a:t>
              </a:r>
            </a:p>
            <a:p>
              <a:pPr defTabSz="950953" fontAlgn="base">
                <a:spcBef>
                  <a:spcPct val="0"/>
                </a:spcBef>
                <a:spcAft>
                  <a:spcPct val="0"/>
                </a:spcAft>
              </a:pPr>
              <a:endParaRPr lang="en-US" dirty="0"/>
            </a:p>
            <a:p>
              <a:pPr defTabSz="950953" fontAlgn="base">
                <a:spcBef>
                  <a:spcPct val="0"/>
                </a:spcBef>
                <a:spcAft>
                  <a:spcPct val="0"/>
                </a:spcAft>
              </a:pPr>
              <a:endParaRPr lang="en-US" dirty="0"/>
            </a:p>
            <a:p>
              <a:pPr defTabSz="950953" fontAlgn="base">
                <a:spcBef>
                  <a:spcPct val="0"/>
                </a:spcBef>
                <a:spcAft>
                  <a:spcPct val="0"/>
                </a:spcAft>
              </a:pPr>
              <a:endParaRPr lang="en-US" dirty="0"/>
            </a:p>
          </p:txBody>
        </p:sp>
      </p:grpSp>
      <p:grpSp>
        <p:nvGrpSpPr>
          <p:cNvPr id="5" name="Creds"/>
          <p:cNvGrpSpPr/>
          <p:nvPr/>
        </p:nvGrpSpPr>
        <p:grpSpPr>
          <a:xfrm>
            <a:off x="2392125" y="1282442"/>
            <a:ext cx="1865207" cy="4878680"/>
            <a:chOff x="2344569" y="1257411"/>
            <a:chExt cx="1828800" cy="4783454"/>
          </a:xfrm>
        </p:grpSpPr>
        <p:sp>
          <p:nvSpPr>
            <p:cNvPr id="30" name="creds"/>
            <p:cNvSpPr/>
            <p:nvPr/>
          </p:nvSpPr>
          <p:spPr bwMode="auto">
            <a:xfrm>
              <a:off x="2344569" y="5583665"/>
              <a:ext cx="1828800" cy="4572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39" name="creds"/>
            <p:cNvSpPr/>
            <p:nvPr/>
          </p:nvSpPr>
          <p:spPr bwMode="auto">
            <a:xfrm>
              <a:off x="2344569" y="3670977"/>
              <a:ext cx="1828800" cy="1828800"/>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dirty="0"/>
                <a:t>User name</a:t>
              </a:r>
            </a:p>
            <a:p>
              <a:pPr defTabSz="950953" fontAlgn="base">
                <a:spcBef>
                  <a:spcPct val="0"/>
                </a:spcBef>
                <a:spcAft>
                  <a:spcPct val="0"/>
                </a:spcAft>
              </a:pPr>
              <a:r>
                <a:rPr lang="en-US" dirty="0"/>
                <a:t>Password</a:t>
              </a:r>
            </a:p>
            <a:p>
              <a:pPr defTabSz="950953" fontAlgn="base">
                <a:spcBef>
                  <a:spcPct val="0"/>
                </a:spcBef>
                <a:spcAft>
                  <a:spcPct val="0"/>
                </a:spcAft>
              </a:pPr>
              <a:r>
                <a:rPr lang="en-US" dirty="0"/>
                <a:t>Device</a:t>
              </a:r>
            </a:p>
            <a:p>
              <a:pPr defTabSz="950953" fontAlgn="base">
                <a:spcBef>
                  <a:spcPct val="0"/>
                </a:spcBef>
                <a:spcAft>
                  <a:spcPct val="0"/>
                </a:spcAft>
              </a:pPr>
              <a:r>
                <a:rPr lang="en-US" dirty="0"/>
                <a:t>Secret Token</a:t>
              </a:r>
            </a:p>
            <a:p>
              <a:pPr defTabSz="950953" fontAlgn="base">
                <a:spcBef>
                  <a:spcPct val="0"/>
                </a:spcBef>
                <a:spcAft>
                  <a:spcPct val="0"/>
                </a:spcAft>
              </a:pPr>
              <a:r>
                <a:rPr lang="en-US" dirty="0"/>
                <a:t>Picture</a:t>
              </a:r>
            </a:p>
            <a:p>
              <a:pPr defTabSz="950953" fontAlgn="base">
                <a:spcBef>
                  <a:spcPct val="0"/>
                </a:spcBef>
                <a:spcAft>
                  <a:spcPct val="0"/>
                </a:spcAft>
              </a:pPr>
              <a:r>
                <a:rPr lang="en-US" dirty="0"/>
                <a:t>Digital</a:t>
              </a:r>
            </a:p>
          </p:txBody>
        </p:sp>
        <p:grpSp>
          <p:nvGrpSpPr>
            <p:cNvPr id="83" name="authinfo"/>
            <p:cNvGrpSpPr/>
            <p:nvPr/>
          </p:nvGrpSpPr>
          <p:grpSpPr>
            <a:xfrm>
              <a:off x="2344569" y="1257411"/>
              <a:ext cx="1828800" cy="1828800"/>
              <a:chOff x="2811974" y="878773"/>
              <a:chExt cx="1828800" cy="1828800"/>
            </a:xfrm>
          </p:grpSpPr>
          <p:sp>
            <p:nvSpPr>
              <p:cNvPr id="48" name="Rectangle 47"/>
              <p:cNvSpPr/>
              <p:nvPr/>
            </p:nvSpPr>
            <p:spPr>
              <a:xfrm>
                <a:off x="2811974" y="878773"/>
                <a:ext cx="1828800" cy="1828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b"/>
              <a:lstStyle/>
              <a:p>
                <a:pPr algn="ctr" defTabSz="932418"/>
                <a:r>
                  <a:rPr lang="en-US" sz="1632" dirty="0">
                    <a:solidFill>
                      <a:srgbClr val="FFFFFF"/>
                    </a:solidFill>
                  </a:rPr>
                  <a:t>Authentication Information</a:t>
                </a:r>
              </a:p>
            </p:txBody>
          </p:sp>
          <p:sp>
            <p:nvSpPr>
              <p:cNvPr id="76" name="Freeform 164"/>
              <p:cNvSpPr>
                <a:spLocks noEditPoints="1"/>
              </p:cNvSpPr>
              <p:nvPr/>
            </p:nvSpPr>
            <p:spPr bwMode="black">
              <a:xfrm>
                <a:off x="3437092" y="1218988"/>
                <a:ext cx="578564" cy="78603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931" tIns="41966" rIns="83931" bIns="41966" numCol="1" anchor="t" anchorCtr="0" compatLnSpc="1">
                <a:prstTxWarp prst="textNoShape">
                  <a:avLst/>
                </a:prstTxWarp>
              </a:bodyPr>
              <a:lstStyle/>
              <a:p>
                <a:pPr algn="ctr" defTabSz="932418"/>
                <a:endParaRPr lang="en-US" sz="1632">
                  <a:solidFill>
                    <a:srgbClr val="505050"/>
                  </a:solidFill>
                </a:endParaRPr>
              </a:p>
            </p:txBody>
          </p:sp>
        </p:grpSp>
      </p:grpSp>
      <p:grpSp>
        <p:nvGrpSpPr>
          <p:cNvPr id="6" name="Validation"/>
          <p:cNvGrpSpPr/>
          <p:nvPr/>
        </p:nvGrpSpPr>
        <p:grpSpPr>
          <a:xfrm>
            <a:off x="4429421" y="1282442"/>
            <a:ext cx="1865207" cy="4878680"/>
            <a:chOff x="4342100" y="1257411"/>
            <a:chExt cx="1828800" cy="4783454"/>
          </a:xfrm>
        </p:grpSpPr>
        <p:sp>
          <p:nvSpPr>
            <p:cNvPr id="31" name="validation"/>
            <p:cNvSpPr/>
            <p:nvPr/>
          </p:nvSpPr>
          <p:spPr bwMode="auto">
            <a:xfrm>
              <a:off x="4342100" y="5583665"/>
              <a:ext cx="1828800" cy="457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40" name="validation"/>
            <p:cNvSpPr/>
            <p:nvPr/>
          </p:nvSpPr>
          <p:spPr bwMode="auto">
            <a:xfrm>
              <a:off x="4342100" y="3670977"/>
              <a:ext cx="1828800" cy="18288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None</a:t>
              </a:r>
            </a:p>
            <a:p>
              <a:pPr defTabSz="950953" fontAlgn="base">
                <a:spcBef>
                  <a:spcPct val="0"/>
                </a:spcBef>
                <a:spcAft>
                  <a:spcPct val="0"/>
                </a:spcAft>
              </a:pPr>
              <a:r>
                <a:rPr lang="en-US" sz="1836" dirty="0"/>
                <a:t>Federation</a:t>
              </a:r>
            </a:p>
            <a:p>
              <a:pPr defTabSz="950953" fontAlgn="base">
                <a:spcBef>
                  <a:spcPct val="0"/>
                </a:spcBef>
                <a:spcAft>
                  <a:spcPct val="0"/>
                </a:spcAft>
              </a:pPr>
              <a:r>
                <a:rPr lang="en-US" sz="1836" dirty="0"/>
                <a:t>OTP</a:t>
              </a:r>
            </a:p>
            <a:p>
              <a:pPr defTabSz="950953" fontAlgn="base">
                <a:spcBef>
                  <a:spcPct val="0"/>
                </a:spcBef>
                <a:spcAft>
                  <a:spcPct val="0"/>
                </a:spcAft>
              </a:pPr>
              <a:r>
                <a:rPr lang="en-US" sz="1836" dirty="0"/>
                <a:t>Phone</a:t>
              </a:r>
            </a:p>
            <a:p>
              <a:pPr defTabSz="950953" fontAlgn="base">
                <a:spcBef>
                  <a:spcPct val="0"/>
                </a:spcBef>
                <a:spcAft>
                  <a:spcPct val="0"/>
                </a:spcAft>
              </a:pPr>
              <a:r>
                <a:rPr lang="en-US" sz="1836" dirty="0"/>
                <a:t>Text</a:t>
              </a:r>
            </a:p>
            <a:p>
              <a:pPr defTabSz="950953" fontAlgn="base">
                <a:spcBef>
                  <a:spcPct val="0"/>
                </a:spcBef>
                <a:spcAft>
                  <a:spcPct val="0"/>
                </a:spcAft>
              </a:pPr>
              <a:r>
                <a:rPr lang="en-US" sz="1836" dirty="0"/>
                <a:t>Token</a:t>
              </a:r>
            </a:p>
          </p:txBody>
        </p:sp>
        <p:grpSp>
          <p:nvGrpSpPr>
            <p:cNvPr id="2" name="Group 1"/>
            <p:cNvGrpSpPr/>
            <p:nvPr/>
          </p:nvGrpSpPr>
          <p:grpSpPr>
            <a:xfrm>
              <a:off x="4342100" y="1257411"/>
              <a:ext cx="1828800" cy="1828800"/>
              <a:chOff x="4342100" y="1257411"/>
              <a:chExt cx="1828800" cy="1828800"/>
            </a:xfrm>
          </p:grpSpPr>
          <p:sp>
            <p:nvSpPr>
              <p:cNvPr id="77" name="Rectangle 76"/>
              <p:cNvSpPr/>
              <p:nvPr/>
            </p:nvSpPr>
            <p:spPr>
              <a:xfrm>
                <a:off x="4342100" y="1257411"/>
                <a:ext cx="1828800" cy="1828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ctr" defTabSz="932418"/>
                <a:r>
                  <a:rPr lang="en-US" sz="1836" dirty="0"/>
                  <a:t>Policy Information</a:t>
                </a:r>
              </a:p>
            </p:txBody>
          </p:sp>
          <p:sp>
            <p:nvSpPr>
              <p:cNvPr id="78" name="Freeform 82"/>
              <p:cNvSpPr>
                <a:spLocks noEditPoints="1"/>
              </p:cNvSpPr>
              <p:nvPr/>
            </p:nvSpPr>
            <p:spPr bwMode="auto">
              <a:xfrm>
                <a:off x="4890740" y="1635518"/>
                <a:ext cx="731520" cy="731520"/>
              </a:xfrm>
              <a:custGeom>
                <a:avLst/>
                <a:gdLst>
                  <a:gd name="T0" fmla="*/ 873 w 946"/>
                  <a:gd name="T1" fmla="*/ 780 h 780"/>
                  <a:gd name="T2" fmla="*/ 73 w 946"/>
                  <a:gd name="T3" fmla="*/ 780 h 780"/>
                  <a:gd name="T4" fmla="*/ 12 w 946"/>
                  <a:gd name="T5" fmla="*/ 745 h 780"/>
                  <a:gd name="T6" fmla="*/ 16 w 946"/>
                  <a:gd name="T7" fmla="*/ 675 h 780"/>
                  <a:gd name="T8" fmla="*/ 414 w 946"/>
                  <a:gd name="T9" fmla="*/ 33 h 780"/>
                  <a:gd name="T10" fmla="*/ 414 w 946"/>
                  <a:gd name="T11" fmla="*/ 32 h 780"/>
                  <a:gd name="T12" fmla="*/ 473 w 946"/>
                  <a:gd name="T13" fmla="*/ 0 h 780"/>
                  <a:gd name="T14" fmla="*/ 532 w 946"/>
                  <a:gd name="T15" fmla="*/ 32 h 780"/>
                  <a:gd name="T16" fmla="*/ 533 w 946"/>
                  <a:gd name="T17" fmla="*/ 34 h 780"/>
                  <a:gd name="T18" fmla="*/ 930 w 946"/>
                  <a:gd name="T19" fmla="*/ 675 h 780"/>
                  <a:gd name="T20" fmla="*/ 934 w 946"/>
                  <a:gd name="T21" fmla="*/ 745 h 780"/>
                  <a:gd name="T22" fmla="*/ 873 w 946"/>
                  <a:gd name="T23" fmla="*/ 780 h 780"/>
                  <a:gd name="T24" fmla="*/ 154 w 946"/>
                  <a:gd name="T25" fmla="*/ 667 h 780"/>
                  <a:gd name="T26" fmla="*/ 792 w 946"/>
                  <a:gd name="T27" fmla="*/ 667 h 780"/>
                  <a:gd name="T28" fmla="*/ 473 w 946"/>
                  <a:gd name="T29" fmla="*/ 152 h 780"/>
                  <a:gd name="T30" fmla="*/ 154 w 946"/>
                  <a:gd name="T31" fmla="*/ 667 h 780"/>
                  <a:gd name="T32" fmla="*/ 531 w 946"/>
                  <a:gd name="T33" fmla="*/ 347 h 780"/>
                  <a:gd name="T34" fmla="*/ 415 w 946"/>
                  <a:gd name="T35" fmla="*/ 347 h 780"/>
                  <a:gd name="T36" fmla="*/ 437 w 946"/>
                  <a:gd name="T37" fmla="*/ 534 h 780"/>
                  <a:gd name="T38" fmla="*/ 509 w 946"/>
                  <a:gd name="T39" fmla="*/ 534 h 780"/>
                  <a:gd name="T40" fmla="*/ 531 w 946"/>
                  <a:gd name="T41" fmla="*/ 347 h 780"/>
                  <a:gd name="T42" fmla="*/ 509 w 946"/>
                  <a:gd name="T43" fmla="*/ 554 h 780"/>
                  <a:gd name="T44" fmla="*/ 437 w 946"/>
                  <a:gd name="T45" fmla="*/ 554 h 780"/>
                  <a:gd name="T46" fmla="*/ 437 w 946"/>
                  <a:gd name="T47" fmla="*/ 622 h 780"/>
                  <a:gd name="T48" fmla="*/ 509 w 946"/>
                  <a:gd name="T49" fmla="*/ 622 h 780"/>
                  <a:gd name="T50" fmla="*/ 509 w 946"/>
                  <a:gd name="T51" fmla="*/ 554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46" h="780">
                    <a:moveTo>
                      <a:pt x="873" y="780"/>
                    </a:moveTo>
                    <a:cubicBezTo>
                      <a:pt x="73" y="780"/>
                      <a:pt x="73" y="780"/>
                      <a:pt x="73" y="780"/>
                    </a:cubicBezTo>
                    <a:cubicBezTo>
                      <a:pt x="46" y="780"/>
                      <a:pt x="24" y="767"/>
                      <a:pt x="12" y="745"/>
                    </a:cubicBezTo>
                    <a:cubicBezTo>
                      <a:pt x="0" y="723"/>
                      <a:pt x="2" y="697"/>
                      <a:pt x="16" y="675"/>
                    </a:cubicBezTo>
                    <a:cubicBezTo>
                      <a:pt x="414" y="33"/>
                      <a:pt x="414" y="33"/>
                      <a:pt x="414" y="33"/>
                    </a:cubicBezTo>
                    <a:cubicBezTo>
                      <a:pt x="414" y="32"/>
                      <a:pt x="414" y="32"/>
                      <a:pt x="414" y="32"/>
                    </a:cubicBezTo>
                    <a:cubicBezTo>
                      <a:pt x="428" y="12"/>
                      <a:pt x="450" y="0"/>
                      <a:pt x="473" y="0"/>
                    </a:cubicBezTo>
                    <a:cubicBezTo>
                      <a:pt x="496" y="0"/>
                      <a:pt x="518" y="12"/>
                      <a:pt x="532" y="32"/>
                    </a:cubicBezTo>
                    <a:cubicBezTo>
                      <a:pt x="533" y="34"/>
                      <a:pt x="533" y="34"/>
                      <a:pt x="533" y="34"/>
                    </a:cubicBezTo>
                    <a:cubicBezTo>
                      <a:pt x="930" y="675"/>
                      <a:pt x="930" y="675"/>
                      <a:pt x="930" y="675"/>
                    </a:cubicBezTo>
                    <a:cubicBezTo>
                      <a:pt x="944" y="697"/>
                      <a:pt x="946" y="723"/>
                      <a:pt x="934" y="745"/>
                    </a:cubicBezTo>
                    <a:cubicBezTo>
                      <a:pt x="922" y="767"/>
                      <a:pt x="900" y="780"/>
                      <a:pt x="873" y="780"/>
                    </a:cubicBezTo>
                    <a:close/>
                    <a:moveTo>
                      <a:pt x="154" y="667"/>
                    </a:moveTo>
                    <a:cubicBezTo>
                      <a:pt x="792" y="667"/>
                      <a:pt x="792" y="667"/>
                      <a:pt x="792" y="667"/>
                    </a:cubicBezTo>
                    <a:cubicBezTo>
                      <a:pt x="473" y="152"/>
                      <a:pt x="473" y="152"/>
                      <a:pt x="473" y="152"/>
                    </a:cubicBezTo>
                    <a:lnTo>
                      <a:pt x="154" y="667"/>
                    </a:lnTo>
                    <a:close/>
                    <a:moveTo>
                      <a:pt x="531" y="347"/>
                    </a:moveTo>
                    <a:cubicBezTo>
                      <a:pt x="415" y="347"/>
                      <a:pt x="415" y="347"/>
                      <a:pt x="415" y="347"/>
                    </a:cubicBezTo>
                    <a:cubicBezTo>
                      <a:pt x="437" y="534"/>
                      <a:pt x="437" y="534"/>
                      <a:pt x="437" y="534"/>
                    </a:cubicBezTo>
                    <a:cubicBezTo>
                      <a:pt x="509" y="534"/>
                      <a:pt x="509" y="534"/>
                      <a:pt x="509" y="534"/>
                    </a:cubicBezTo>
                    <a:lnTo>
                      <a:pt x="531" y="347"/>
                    </a:lnTo>
                    <a:close/>
                    <a:moveTo>
                      <a:pt x="509" y="554"/>
                    </a:moveTo>
                    <a:cubicBezTo>
                      <a:pt x="437" y="554"/>
                      <a:pt x="437" y="554"/>
                      <a:pt x="437" y="554"/>
                    </a:cubicBezTo>
                    <a:cubicBezTo>
                      <a:pt x="437" y="622"/>
                      <a:pt x="437" y="622"/>
                      <a:pt x="437" y="622"/>
                    </a:cubicBezTo>
                    <a:cubicBezTo>
                      <a:pt x="509" y="622"/>
                      <a:pt x="509" y="622"/>
                      <a:pt x="509" y="622"/>
                    </a:cubicBezTo>
                    <a:lnTo>
                      <a:pt x="509" y="554"/>
                    </a:lnTo>
                    <a:close/>
                  </a:path>
                </a:pathLst>
              </a:cu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vert="horz" wrap="square" lIns="93247" tIns="46623" rIns="93247" bIns="46623" numCol="1" anchor="t" anchorCtr="0" compatLnSpc="1">
                <a:prstTxWarp prst="textNoShape">
                  <a:avLst/>
                </a:prstTxWarp>
              </a:bodyPr>
              <a:lstStyle/>
              <a:p>
                <a:endParaRPr lang="en-US" sz="1836" dirty="0">
                  <a:solidFill>
                    <a:schemeClr val="bg1"/>
                  </a:solidFill>
                </a:endParaRPr>
              </a:p>
            </p:txBody>
          </p:sp>
        </p:grpSp>
      </p:grpSp>
      <p:grpSp>
        <p:nvGrpSpPr>
          <p:cNvPr id="8" name="Assume"/>
          <p:cNvGrpSpPr/>
          <p:nvPr/>
        </p:nvGrpSpPr>
        <p:grpSpPr>
          <a:xfrm>
            <a:off x="8190940" y="1270258"/>
            <a:ext cx="1865207" cy="4890864"/>
            <a:chOff x="8030198" y="1245465"/>
            <a:chExt cx="1828800" cy="4795400"/>
          </a:xfrm>
        </p:grpSpPr>
        <p:sp>
          <p:nvSpPr>
            <p:cNvPr id="32" name="assume"/>
            <p:cNvSpPr/>
            <p:nvPr/>
          </p:nvSpPr>
          <p:spPr bwMode="auto">
            <a:xfrm>
              <a:off x="8030198" y="5583665"/>
              <a:ext cx="18288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41" name="device"/>
            <p:cNvSpPr/>
            <p:nvPr/>
          </p:nvSpPr>
          <p:spPr bwMode="auto">
            <a:xfrm>
              <a:off x="8030198" y="3670977"/>
              <a:ext cx="1828800" cy="1828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dirty="0"/>
                <a:t>Device</a:t>
              </a:r>
            </a:p>
            <a:p>
              <a:pPr defTabSz="950953" fontAlgn="base">
                <a:spcBef>
                  <a:spcPct val="0"/>
                </a:spcBef>
                <a:spcAft>
                  <a:spcPct val="0"/>
                </a:spcAft>
              </a:pPr>
              <a:r>
                <a:rPr lang="en-US" dirty="0"/>
                <a:t>Location</a:t>
              </a:r>
            </a:p>
            <a:p>
              <a:pPr defTabSz="950953" fontAlgn="base">
                <a:spcBef>
                  <a:spcPct val="0"/>
                </a:spcBef>
                <a:spcAft>
                  <a:spcPct val="0"/>
                </a:spcAft>
              </a:pPr>
              <a:r>
                <a:rPr lang="en-US" dirty="0" err="1"/>
                <a:t>Preauth</a:t>
              </a:r>
              <a:endParaRPr lang="en-US" dirty="0"/>
            </a:p>
            <a:p>
              <a:pPr defTabSz="950953" fontAlgn="base">
                <a:spcBef>
                  <a:spcPct val="0"/>
                </a:spcBef>
                <a:spcAft>
                  <a:spcPct val="0"/>
                </a:spcAft>
              </a:pPr>
              <a:endParaRPr lang="en-US" dirty="0"/>
            </a:p>
          </p:txBody>
        </p:sp>
        <p:grpSp>
          <p:nvGrpSpPr>
            <p:cNvPr id="7" name="Group 6"/>
            <p:cNvGrpSpPr/>
            <p:nvPr/>
          </p:nvGrpSpPr>
          <p:grpSpPr>
            <a:xfrm>
              <a:off x="8030198" y="1245465"/>
              <a:ext cx="1828800" cy="1824205"/>
              <a:chOff x="8030198" y="1245465"/>
              <a:chExt cx="1828800" cy="1824205"/>
            </a:xfrm>
          </p:grpSpPr>
          <p:grpSp>
            <p:nvGrpSpPr>
              <p:cNvPr id="80" name="Group 79"/>
              <p:cNvGrpSpPr/>
              <p:nvPr/>
            </p:nvGrpSpPr>
            <p:grpSpPr>
              <a:xfrm>
                <a:off x="8030198" y="2155270"/>
                <a:ext cx="1828800" cy="914400"/>
                <a:chOff x="9345878" y="1966703"/>
                <a:chExt cx="2096623" cy="914400"/>
              </a:xfrm>
            </p:grpSpPr>
            <p:sp>
              <p:nvSpPr>
                <p:cNvPr id="63" name="Rectangle 62"/>
                <p:cNvSpPr/>
                <p:nvPr/>
              </p:nvSpPr>
              <p:spPr>
                <a:xfrm>
                  <a:off x="9345878" y="1966703"/>
                  <a:ext cx="2096623" cy="914400"/>
                </a:xfrm>
                <a:prstGeom prst="rect">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defTabSz="932418"/>
                  <a:r>
                    <a:rPr lang="en-US" sz="1428" dirty="0">
                      <a:solidFill>
                        <a:srgbClr val="FFFFFF"/>
                      </a:solidFill>
                    </a:rPr>
                    <a:t>Runtime Information</a:t>
                  </a:r>
                </a:p>
              </p:txBody>
            </p:sp>
            <p:pic>
              <p:nvPicPr>
                <p:cNvPr id="66" name="Picture 4" descr="\\MAGNUM\Projects\Microsoft\Journey to the Cloud Campaign\102810 Drop\PUBLIC ICONS\Confidentiality.png"/>
                <p:cNvPicPr>
                  <a:picLocks noChangeAspect="1" noChangeArrowheads="1"/>
                </p:cNvPicPr>
                <p:nvPr/>
              </p:nvPicPr>
              <p:blipFill>
                <a:blip r:embed="rId3" cstate="print"/>
                <a:srcRect/>
                <a:stretch>
                  <a:fillRect/>
                </a:stretch>
              </p:blipFill>
              <p:spPr bwMode="auto">
                <a:xfrm>
                  <a:off x="10244947" y="2104415"/>
                  <a:ext cx="298485" cy="457200"/>
                </a:xfrm>
                <a:prstGeom prst="rect">
                  <a:avLst/>
                </a:prstGeom>
                <a:noFill/>
              </p:spPr>
            </p:pic>
          </p:grpSp>
          <p:grpSp>
            <p:nvGrpSpPr>
              <p:cNvPr id="79" name="Group 78"/>
              <p:cNvGrpSpPr/>
              <p:nvPr/>
            </p:nvGrpSpPr>
            <p:grpSpPr>
              <a:xfrm>
                <a:off x="8030198" y="1245465"/>
                <a:ext cx="1828800" cy="914400"/>
                <a:chOff x="9345878" y="878773"/>
                <a:chExt cx="2096623" cy="914400"/>
              </a:xfrm>
            </p:grpSpPr>
            <p:sp>
              <p:nvSpPr>
                <p:cNvPr id="61" name="Rectangle 60"/>
                <p:cNvSpPr/>
                <p:nvPr/>
              </p:nvSpPr>
              <p:spPr>
                <a:xfrm>
                  <a:off x="9345878" y="878773"/>
                  <a:ext cx="2096623" cy="914400"/>
                </a:xfrm>
                <a:prstGeom prst="rect">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defTabSz="932418"/>
                  <a:r>
                    <a:rPr lang="en-US" dirty="0"/>
                    <a:t>Profile</a:t>
                  </a:r>
                </a:p>
              </p:txBody>
            </p:sp>
            <p:sp>
              <p:nvSpPr>
                <p:cNvPr id="75" name="Freeform 131"/>
                <p:cNvSpPr>
                  <a:spLocks noEditPoints="1"/>
                </p:cNvSpPr>
                <p:nvPr/>
              </p:nvSpPr>
              <p:spPr bwMode="black">
                <a:xfrm>
                  <a:off x="9917976" y="1056904"/>
                  <a:ext cx="924195" cy="344989"/>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ln>
                  <a:solidFill>
                    <a:schemeClr val="bg1"/>
                  </a:solidFill>
                </a:ln>
                <a:extLst/>
              </p:spPr>
              <p:style>
                <a:lnRef idx="2">
                  <a:schemeClr val="accent3"/>
                </a:lnRef>
                <a:fillRef idx="1">
                  <a:schemeClr val="lt1"/>
                </a:fillRef>
                <a:effectRef idx="0">
                  <a:schemeClr val="accent3"/>
                </a:effectRef>
                <a:fontRef idx="minor">
                  <a:schemeClr val="dk1"/>
                </a:fontRef>
              </p:style>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grpSp>
        </p:grpSp>
      </p:grpSp>
      <p:grpSp>
        <p:nvGrpSpPr>
          <p:cNvPr id="13" name="Access"/>
          <p:cNvGrpSpPr/>
          <p:nvPr/>
        </p:nvGrpSpPr>
        <p:grpSpPr>
          <a:xfrm>
            <a:off x="10117900" y="1270258"/>
            <a:ext cx="1877765" cy="4890864"/>
            <a:chOff x="9919546" y="1245465"/>
            <a:chExt cx="1841113" cy="4795400"/>
          </a:xfrm>
        </p:grpSpPr>
        <p:sp>
          <p:nvSpPr>
            <p:cNvPr id="34" name="access"/>
            <p:cNvSpPr/>
            <p:nvPr/>
          </p:nvSpPr>
          <p:spPr bwMode="auto">
            <a:xfrm>
              <a:off x="9931859" y="5583665"/>
              <a:ext cx="18288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a:t>
              </a:r>
            </a:p>
          </p:txBody>
        </p:sp>
        <p:sp>
          <p:nvSpPr>
            <p:cNvPr id="42" name="claims"/>
            <p:cNvSpPr/>
            <p:nvPr/>
          </p:nvSpPr>
          <p:spPr bwMode="auto">
            <a:xfrm>
              <a:off x="9931859" y="3670977"/>
              <a:ext cx="1828800" cy="18288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dirty="0"/>
                <a:t>All access</a:t>
              </a:r>
            </a:p>
            <a:p>
              <a:pPr defTabSz="950953" fontAlgn="base">
                <a:spcBef>
                  <a:spcPct val="0"/>
                </a:spcBef>
                <a:spcAft>
                  <a:spcPct val="0"/>
                </a:spcAft>
              </a:pPr>
              <a:r>
                <a:rPr lang="en-US" dirty="0"/>
                <a:t>Roles</a:t>
              </a:r>
            </a:p>
            <a:p>
              <a:pPr defTabSz="950953" fontAlgn="base">
                <a:spcBef>
                  <a:spcPct val="0"/>
                </a:spcBef>
                <a:spcAft>
                  <a:spcPct val="0"/>
                </a:spcAft>
              </a:pPr>
              <a:r>
                <a:rPr lang="en-US" dirty="0"/>
                <a:t>Groups</a:t>
              </a:r>
            </a:p>
            <a:p>
              <a:pPr defTabSz="950953" fontAlgn="base">
                <a:spcBef>
                  <a:spcPct val="0"/>
                </a:spcBef>
                <a:spcAft>
                  <a:spcPct val="0"/>
                </a:spcAft>
              </a:pPr>
              <a:r>
                <a:rPr lang="en-US" dirty="0"/>
                <a:t>Claims</a:t>
              </a:r>
            </a:p>
          </p:txBody>
        </p:sp>
        <p:grpSp>
          <p:nvGrpSpPr>
            <p:cNvPr id="12" name="Group 11"/>
            <p:cNvGrpSpPr/>
            <p:nvPr/>
          </p:nvGrpSpPr>
          <p:grpSpPr>
            <a:xfrm>
              <a:off x="9919546" y="1245465"/>
              <a:ext cx="1828800" cy="1828800"/>
              <a:chOff x="9919546" y="1245465"/>
              <a:chExt cx="1828800" cy="1828800"/>
            </a:xfrm>
          </p:grpSpPr>
          <p:sp>
            <p:nvSpPr>
              <p:cNvPr id="51" name="Rectangle 50"/>
              <p:cNvSpPr/>
              <p:nvPr/>
            </p:nvSpPr>
            <p:spPr>
              <a:xfrm>
                <a:off x="9919546" y="1245465"/>
                <a:ext cx="1828800" cy="1828800"/>
              </a:xfrm>
              <a:prstGeom prst="rect">
                <a:avLst/>
              </a:prstGeom>
            </p:spPr>
            <p:style>
              <a:lnRef idx="3">
                <a:schemeClr val="lt1"/>
              </a:lnRef>
              <a:fillRef idx="1">
                <a:schemeClr val="accent4"/>
              </a:fillRef>
              <a:effectRef idx="1">
                <a:schemeClr val="accent4"/>
              </a:effectRef>
              <a:fontRef idx="minor">
                <a:schemeClr val="lt1"/>
              </a:fontRef>
            </p:style>
            <p:txBody>
              <a:bodyPr rtlCol="0" anchor="b"/>
              <a:lstStyle/>
              <a:p>
                <a:pPr algn="ctr" defTabSz="932418"/>
                <a:r>
                  <a:rPr lang="en-US" sz="1632" dirty="0">
                    <a:solidFill>
                      <a:srgbClr val="FFFFFF"/>
                    </a:solidFill>
                  </a:rPr>
                  <a:t>Entitlement Information</a:t>
                </a:r>
              </a:p>
            </p:txBody>
          </p:sp>
          <p:grpSp>
            <p:nvGrpSpPr>
              <p:cNvPr id="67" name="Group 66"/>
              <p:cNvGrpSpPr/>
              <p:nvPr/>
            </p:nvGrpSpPr>
            <p:grpSpPr bwMode="black">
              <a:xfrm>
                <a:off x="10468186" y="1517625"/>
                <a:ext cx="731520" cy="731520"/>
                <a:chOff x="1752600" y="4267200"/>
                <a:chExt cx="1157286" cy="1302545"/>
              </a:xfrm>
            </p:grpSpPr>
            <p:sp>
              <p:nvSpPr>
                <p:cNvPr id="68" name="Freeform 219"/>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sp>
              <p:nvSpPr>
                <p:cNvPr id="69" name="Freeform 220"/>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sp>
              <p:nvSpPr>
                <p:cNvPr id="70" name="Freeform 221"/>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sp>
              <p:nvSpPr>
                <p:cNvPr id="71" name="Freeform 222"/>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sp>
              <p:nvSpPr>
                <p:cNvPr id="72" name="Freeform 223"/>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sp>
              <p:nvSpPr>
                <p:cNvPr id="73" name="Freeform 224"/>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sp>
              <p:nvSpPr>
                <p:cNvPr id="74" name="Freeform 225"/>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algn="ctr" defTabSz="932418"/>
                  <a:endParaRPr lang="en-US" sz="1632">
                    <a:solidFill>
                      <a:srgbClr val="505050"/>
                    </a:solidFill>
                  </a:endParaRPr>
                </a:p>
              </p:txBody>
            </p:sp>
          </p:grpSp>
        </p:grpSp>
      </p:grpSp>
      <p:sp>
        <p:nvSpPr>
          <p:cNvPr id="91" name="trust"/>
          <p:cNvSpPr/>
          <p:nvPr/>
        </p:nvSpPr>
        <p:spPr bwMode="auto">
          <a:xfrm>
            <a:off x="170447" y="1077944"/>
            <a:ext cx="11992913" cy="5789408"/>
          </a:xfrm>
          <a:prstGeom prst="rect">
            <a:avLst/>
          </a:prstGeom>
          <a:solidFill>
            <a:schemeClr val="dk1">
              <a:alpha val="70000"/>
            </a:schemeClr>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4075" dirty="0">
                <a:solidFill>
                  <a:schemeClr val="bg1"/>
                </a:solidFill>
                <a:latin typeface="+mj-lt"/>
              </a:rPr>
              <a:t>TRUST</a:t>
            </a:r>
          </a:p>
        </p:txBody>
      </p:sp>
      <p:sp>
        <p:nvSpPr>
          <p:cNvPr id="3" name="Title 2"/>
          <p:cNvSpPr>
            <a:spLocks noGrp="1"/>
          </p:cNvSpPr>
          <p:nvPr>
            <p:ph type="title"/>
          </p:nvPr>
        </p:nvSpPr>
        <p:spPr/>
        <p:txBody>
          <a:bodyPr/>
          <a:lstStyle/>
          <a:p>
            <a:r>
              <a:rPr lang="en-US" dirty="0"/>
              <a:t>Identity and Security Basics</a:t>
            </a:r>
          </a:p>
        </p:txBody>
      </p:sp>
    </p:spTree>
    <p:extLst>
      <p:ext uri="{BB962C8B-B14F-4D97-AF65-F5344CB8AC3E}">
        <p14:creationId xmlns:p14="http://schemas.microsoft.com/office/powerpoint/2010/main" val="1680044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1"/>
                                        </p:tgtEl>
                                        <p:attrNameLst>
                                          <p:attrName>style.visibility</p:attrName>
                                        </p:attrNameLst>
                                      </p:cBhvr>
                                      <p:to>
                                        <p:strVal val="visible"/>
                                      </p:to>
                                    </p:set>
                                    <p:animEffect transition="in" filter="fade">
                                      <p:cBhvr>
                                        <p:cTn id="45"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fund"/>
          <p:cNvGrpSpPr/>
          <p:nvPr/>
        </p:nvGrpSpPr>
        <p:grpSpPr>
          <a:xfrm>
            <a:off x="354830" y="1282442"/>
            <a:ext cx="11653828" cy="5422650"/>
            <a:chOff x="347039" y="1257411"/>
            <a:chExt cx="11426359" cy="5316806"/>
          </a:xfrm>
        </p:grpSpPr>
        <p:sp>
          <p:nvSpPr>
            <p:cNvPr id="5" name="authz"/>
            <p:cNvSpPr/>
            <p:nvPr/>
          </p:nvSpPr>
          <p:spPr bwMode="auto">
            <a:xfrm>
              <a:off x="8028848" y="6117017"/>
              <a:ext cx="3731811" cy="4572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6" name="authn"/>
            <p:cNvSpPr/>
            <p:nvPr/>
          </p:nvSpPr>
          <p:spPr bwMode="auto">
            <a:xfrm>
              <a:off x="347039" y="6117017"/>
              <a:ext cx="5823861" cy="4572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sp>
          <p:nvSpPr>
            <p:cNvPr id="7" name="protocols"/>
            <p:cNvSpPr/>
            <p:nvPr/>
          </p:nvSpPr>
          <p:spPr bwMode="auto">
            <a:xfrm>
              <a:off x="347039" y="3140991"/>
              <a:ext cx="5823861"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 PROTOCOLS</a:t>
              </a:r>
            </a:p>
          </p:txBody>
        </p:sp>
        <p:sp>
          <p:nvSpPr>
            <p:cNvPr id="8" name="sub"/>
            <p:cNvSpPr/>
            <p:nvPr/>
          </p:nvSpPr>
          <p:spPr bwMode="auto">
            <a:xfrm>
              <a:off x="8028847" y="3150417"/>
              <a:ext cx="3744551"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SECURITY SUB SYSTEM</a:t>
              </a:r>
            </a:p>
          </p:txBody>
        </p:sp>
        <p:sp>
          <p:nvSpPr>
            <p:cNvPr id="9" name="authninfo"/>
            <p:cNvSpPr/>
            <p:nvPr/>
          </p:nvSpPr>
          <p:spPr bwMode="auto">
            <a:xfrm>
              <a:off x="6243761" y="1257411"/>
              <a:ext cx="1649061" cy="5316806"/>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2040" dirty="0" err="1"/>
                <a:t>AuthN</a:t>
              </a:r>
              <a:endParaRPr lang="en-US" sz="2040" dirty="0"/>
            </a:p>
            <a:p>
              <a:pPr algn="ctr" defTabSz="950953" fontAlgn="base">
                <a:spcBef>
                  <a:spcPct val="0"/>
                </a:spcBef>
                <a:spcAft>
                  <a:spcPct val="0"/>
                </a:spcAft>
              </a:pPr>
              <a:r>
                <a:rPr lang="en-US" sz="2040" dirty="0"/>
                <a:t>Info</a:t>
              </a:r>
            </a:p>
          </p:txBody>
        </p:sp>
      </p:grpSp>
      <p:grpSp>
        <p:nvGrpSpPr>
          <p:cNvPr id="2" name="present"/>
          <p:cNvGrpSpPr/>
          <p:nvPr/>
        </p:nvGrpSpPr>
        <p:grpSpPr>
          <a:xfrm>
            <a:off x="354830" y="1281722"/>
            <a:ext cx="1878199" cy="4879400"/>
            <a:chOff x="347039" y="1256705"/>
            <a:chExt cx="1841539" cy="4784160"/>
          </a:xfrm>
        </p:grpSpPr>
        <p:sp>
          <p:nvSpPr>
            <p:cNvPr id="15" name="present"/>
            <p:cNvSpPr/>
            <p:nvPr/>
          </p:nvSpPr>
          <p:spPr bwMode="auto">
            <a:xfrm>
              <a:off x="347039" y="5583665"/>
              <a:ext cx="1828800" cy="4572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24" name="face2face"/>
            <p:cNvSpPr/>
            <p:nvPr/>
          </p:nvSpPr>
          <p:spPr bwMode="auto">
            <a:xfrm>
              <a:off x="347039" y="3658785"/>
              <a:ext cx="1828800" cy="1828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Connection</a:t>
              </a:r>
            </a:p>
            <a:p>
              <a:pPr defTabSz="950953" fontAlgn="base">
                <a:spcBef>
                  <a:spcPct val="0"/>
                </a:spcBef>
                <a:spcAft>
                  <a:spcPct val="0"/>
                </a:spcAft>
              </a:pPr>
              <a:r>
                <a:rPr lang="en-US" sz="1836" dirty="0"/>
                <a:t>Browser</a:t>
              </a:r>
            </a:p>
            <a:p>
              <a:pPr defTabSz="950953" fontAlgn="base">
                <a:spcBef>
                  <a:spcPct val="0"/>
                </a:spcBef>
                <a:spcAft>
                  <a:spcPct val="0"/>
                </a:spcAft>
              </a:pPr>
              <a:r>
                <a:rPr lang="en-US" sz="1836" dirty="0"/>
                <a:t>Client</a:t>
              </a:r>
            </a:p>
            <a:p>
              <a:pPr defTabSz="950953" fontAlgn="base">
                <a:spcBef>
                  <a:spcPct val="0"/>
                </a:spcBef>
                <a:spcAft>
                  <a:spcPct val="0"/>
                </a:spcAft>
              </a:pPr>
              <a:r>
                <a:rPr lang="en-US" sz="1836" dirty="0"/>
                <a:t>Device</a:t>
              </a:r>
            </a:p>
            <a:p>
              <a:pPr defTabSz="950953" fontAlgn="base">
                <a:spcBef>
                  <a:spcPct val="0"/>
                </a:spcBef>
                <a:spcAft>
                  <a:spcPct val="0"/>
                </a:spcAft>
              </a:pPr>
              <a:r>
                <a:rPr lang="en-US" sz="1836" dirty="0"/>
                <a:t>HTTP</a:t>
              </a:r>
            </a:p>
          </p:txBody>
        </p:sp>
        <p:sp>
          <p:nvSpPr>
            <p:cNvPr id="30" name="face2face"/>
            <p:cNvSpPr/>
            <p:nvPr/>
          </p:nvSpPr>
          <p:spPr bwMode="auto">
            <a:xfrm>
              <a:off x="359778" y="1256705"/>
              <a:ext cx="1828800" cy="1828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dirty="0"/>
                <a:t>Windows</a:t>
              </a:r>
            </a:p>
            <a:p>
              <a:pPr defTabSz="950953" fontAlgn="base">
                <a:spcBef>
                  <a:spcPct val="0"/>
                </a:spcBef>
                <a:spcAft>
                  <a:spcPct val="0"/>
                </a:spcAft>
              </a:pPr>
              <a:r>
                <a:rPr lang="en-US" dirty="0"/>
                <a:t>Mac</a:t>
              </a:r>
            </a:p>
            <a:p>
              <a:pPr defTabSz="950953" fontAlgn="base">
                <a:spcBef>
                  <a:spcPct val="0"/>
                </a:spcBef>
                <a:spcAft>
                  <a:spcPct val="0"/>
                </a:spcAft>
              </a:pPr>
              <a:r>
                <a:rPr lang="en-US" dirty="0"/>
                <a:t>IOS</a:t>
              </a:r>
            </a:p>
            <a:p>
              <a:pPr defTabSz="950953" fontAlgn="base">
                <a:spcBef>
                  <a:spcPct val="0"/>
                </a:spcBef>
                <a:spcAft>
                  <a:spcPct val="0"/>
                </a:spcAft>
              </a:pPr>
              <a:r>
                <a:rPr lang="en-US" dirty="0"/>
                <a:t>Android</a:t>
              </a:r>
            </a:p>
            <a:p>
              <a:pPr defTabSz="950953" fontAlgn="base">
                <a:spcBef>
                  <a:spcPct val="0"/>
                </a:spcBef>
                <a:spcAft>
                  <a:spcPct val="0"/>
                </a:spcAft>
              </a:pPr>
              <a:r>
                <a:rPr lang="en-US" dirty="0"/>
                <a:t>Linux</a:t>
              </a:r>
            </a:p>
            <a:p>
              <a:pPr defTabSz="950953" fontAlgn="base">
                <a:spcBef>
                  <a:spcPct val="0"/>
                </a:spcBef>
                <a:spcAft>
                  <a:spcPct val="0"/>
                </a:spcAft>
              </a:pPr>
              <a:r>
                <a:rPr lang="en-US" dirty="0"/>
                <a:t>IOT Device</a:t>
              </a:r>
            </a:p>
          </p:txBody>
        </p:sp>
      </p:grpSp>
      <p:grpSp>
        <p:nvGrpSpPr>
          <p:cNvPr id="3" name="creds"/>
          <p:cNvGrpSpPr/>
          <p:nvPr/>
        </p:nvGrpSpPr>
        <p:grpSpPr>
          <a:xfrm>
            <a:off x="2392125" y="1294157"/>
            <a:ext cx="1878199" cy="4866966"/>
            <a:chOff x="2344569" y="1268897"/>
            <a:chExt cx="1841539" cy="4771968"/>
          </a:xfrm>
        </p:grpSpPr>
        <p:sp>
          <p:nvSpPr>
            <p:cNvPr id="16" name="creds"/>
            <p:cNvSpPr/>
            <p:nvPr/>
          </p:nvSpPr>
          <p:spPr bwMode="auto">
            <a:xfrm>
              <a:off x="2344569" y="5583665"/>
              <a:ext cx="1828800" cy="4572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20" name="creds"/>
            <p:cNvSpPr/>
            <p:nvPr/>
          </p:nvSpPr>
          <p:spPr bwMode="auto">
            <a:xfrm>
              <a:off x="2344569" y="3670977"/>
              <a:ext cx="1828800" cy="18288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Cookie</a:t>
              </a:r>
            </a:p>
            <a:p>
              <a:pPr defTabSz="950953" fontAlgn="base">
                <a:spcBef>
                  <a:spcPct val="0"/>
                </a:spcBef>
                <a:spcAft>
                  <a:spcPct val="0"/>
                </a:spcAft>
              </a:pPr>
              <a:r>
                <a:rPr lang="en-US" sz="1836" dirty="0"/>
                <a:t>SAML Token</a:t>
              </a:r>
            </a:p>
            <a:p>
              <a:pPr defTabSz="950953" fontAlgn="base">
                <a:spcBef>
                  <a:spcPct val="0"/>
                </a:spcBef>
                <a:spcAft>
                  <a:spcPct val="0"/>
                </a:spcAft>
              </a:pPr>
              <a:r>
                <a:rPr lang="en-US" sz="1836" dirty="0"/>
                <a:t>JWT Token</a:t>
              </a:r>
            </a:p>
            <a:p>
              <a:pPr defTabSz="950953" fontAlgn="base">
                <a:spcBef>
                  <a:spcPct val="0"/>
                </a:spcBef>
                <a:spcAft>
                  <a:spcPct val="0"/>
                </a:spcAft>
              </a:pPr>
              <a:r>
                <a:rPr lang="en-US" sz="1836" dirty="0"/>
                <a:t>HTTP Headers</a:t>
              </a:r>
            </a:p>
            <a:p>
              <a:pPr defTabSz="950953" fontAlgn="base">
                <a:spcBef>
                  <a:spcPct val="0"/>
                </a:spcBef>
                <a:spcAft>
                  <a:spcPct val="0"/>
                </a:spcAft>
              </a:pPr>
              <a:r>
                <a:rPr lang="en-US" sz="1836" dirty="0"/>
                <a:t>Phone OTP</a:t>
              </a:r>
            </a:p>
            <a:p>
              <a:pPr defTabSz="950953" fontAlgn="base">
                <a:spcBef>
                  <a:spcPct val="0"/>
                </a:spcBef>
                <a:spcAft>
                  <a:spcPct val="0"/>
                </a:spcAft>
              </a:pPr>
              <a:r>
                <a:rPr lang="en-US" sz="1836" dirty="0"/>
                <a:t>Certificates</a:t>
              </a:r>
            </a:p>
          </p:txBody>
        </p:sp>
        <p:sp>
          <p:nvSpPr>
            <p:cNvPr id="26" name="creds"/>
            <p:cNvSpPr/>
            <p:nvPr/>
          </p:nvSpPr>
          <p:spPr bwMode="auto">
            <a:xfrm>
              <a:off x="2357308" y="1268897"/>
              <a:ext cx="1828800" cy="18288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3260" tIns="47565" rIns="93260" bIns="47565" numCol="1" rtlCol="0" anchor="t" anchorCtr="0" compatLnSpc="1">
              <a:prstTxWarp prst="textNoShape">
                <a:avLst/>
              </a:prstTxWarp>
              <a:normAutofit fontScale="92500" lnSpcReduction="20000"/>
            </a:bodyPr>
            <a:lstStyle/>
            <a:p>
              <a:pPr defTabSz="950953" fontAlgn="base">
                <a:spcBef>
                  <a:spcPct val="0"/>
                </a:spcBef>
                <a:spcAft>
                  <a:spcPct val="0"/>
                </a:spcAft>
              </a:pPr>
              <a:r>
                <a:rPr lang="en-US" sz="1836" dirty="0"/>
                <a:t>None</a:t>
              </a:r>
            </a:p>
            <a:p>
              <a:pPr defTabSz="950953" fontAlgn="base">
                <a:spcBef>
                  <a:spcPct val="0"/>
                </a:spcBef>
                <a:spcAft>
                  <a:spcPct val="0"/>
                </a:spcAft>
              </a:pPr>
              <a:r>
                <a:rPr lang="en-US" sz="1836" dirty="0"/>
                <a:t>Basic</a:t>
              </a:r>
            </a:p>
            <a:p>
              <a:pPr defTabSz="950953" fontAlgn="base">
                <a:spcBef>
                  <a:spcPct val="0"/>
                </a:spcBef>
                <a:spcAft>
                  <a:spcPct val="0"/>
                </a:spcAft>
              </a:pPr>
              <a:r>
                <a:rPr lang="en-US" sz="1836" dirty="0"/>
                <a:t>NTLM</a:t>
              </a:r>
            </a:p>
            <a:p>
              <a:pPr defTabSz="950953" fontAlgn="base">
                <a:spcBef>
                  <a:spcPct val="0"/>
                </a:spcBef>
                <a:spcAft>
                  <a:spcPct val="0"/>
                </a:spcAft>
              </a:pPr>
              <a:r>
                <a:rPr lang="en-US" sz="1836" dirty="0"/>
                <a:t>Kerberos</a:t>
              </a:r>
            </a:p>
            <a:p>
              <a:pPr defTabSz="950953" fontAlgn="base">
                <a:spcBef>
                  <a:spcPct val="0"/>
                </a:spcBef>
                <a:spcAft>
                  <a:spcPct val="0"/>
                </a:spcAft>
              </a:pPr>
              <a:r>
                <a:rPr lang="en-US" sz="1836" dirty="0"/>
                <a:t>OAuth 1,2</a:t>
              </a:r>
            </a:p>
            <a:p>
              <a:pPr defTabSz="950953" fontAlgn="base">
                <a:spcBef>
                  <a:spcPct val="0"/>
                </a:spcBef>
                <a:spcAft>
                  <a:spcPct val="0"/>
                </a:spcAft>
              </a:pPr>
              <a:r>
                <a:rPr lang="en-US" sz="1836" dirty="0"/>
                <a:t>OpenID Connect</a:t>
              </a:r>
            </a:p>
            <a:p>
              <a:pPr defTabSz="950953" fontAlgn="base">
                <a:spcBef>
                  <a:spcPct val="0"/>
                </a:spcBef>
                <a:spcAft>
                  <a:spcPct val="0"/>
                </a:spcAft>
              </a:pPr>
              <a:r>
                <a:rPr lang="en-US" sz="1836" dirty="0"/>
                <a:t>SSL</a:t>
              </a:r>
            </a:p>
            <a:p>
              <a:pPr defTabSz="950953" fontAlgn="base">
                <a:spcBef>
                  <a:spcPct val="0"/>
                </a:spcBef>
                <a:spcAft>
                  <a:spcPct val="0"/>
                </a:spcAft>
              </a:pPr>
              <a:r>
                <a:rPr lang="en-US" sz="1836" dirty="0"/>
                <a:t>Shared key</a:t>
              </a:r>
            </a:p>
            <a:p>
              <a:pPr defTabSz="950953" fontAlgn="base">
                <a:spcBef>
                  <a:spcPct val="0"/>
                </a:spcBef>
                <a:spcAft>
                  <a:spcPct val="0"/>
                </a:spcAft>
              </a:pPr>
              <a:endParaRPr lang="en-US" sz="1836" dirty="0"/>
            </a:p>
            <a:p>
              <a:pPr defTabSz="950953" fontAlgn="base">
                <a:spcBef>
                  <a:spcPct val="0"/>
                </a:spcBef>
                <a:spcAft>
                  <a:spcPct val="0"/>
                </a:spcAft>
              </a:pPr>
              <a:endParaRPr lang="en-US" sz="1836" dirty="0"/>
            </a:p>
          </p:txBody>
        </p:sp>
      </p:grpSp>
      <p:grpSp>
        <p:nvGrpSpPr>
          <p:cNvPr id="10" name="validate"/>
          <p:cNvGrpSpPr/>
          <p:nvPr/>
        </p:nvGrpSpPr>
        <p:grpSpPr>
          <a:xfrm>
            <a:off x="4429422" y="1294157"/>
            <a:ext cx="1878199" cy="4866966"/>
            <a:chOff x="4342100" y="1268897"/>
            <a:chExt cx="1841539" cy="4771968"/>
          </a:xfrm>
        </p:grpSpPr>
        <p:sp>
          <p:nvSpPr>
            <p:cNvPr id="17" name="validation"/>
            <p:cNvSpPr/>
            <p:nvPr/>
          </p:nvSpPr>
          <p:spPr bwMode="auto">
            <a:xfrm>
              <a:off x="4342100" y="5583665"/>
              <a:ext cx="1828800" cy="457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21" name="validation"/>
            <p:cNvSpPr/>
            <p:nvPr/>
          </p:nvSpPr>
          <p:spPr bwMode="auto">
            <a:xfrm>
              <a:off x="4342100" y="3670977"/>
              <a:ext cx="1828800" cy="18288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None</a:t>
              </a:r>
            </a:p>
            <a:p>
              <a:pPr defTabSz="950953" fontAlgn="base">
                <a:spcBef>
                  <a:spcPct val="0"/>
                </a:spcBef>
                <a:spcAft>
                  <a:spcPct val="0"/>
                </a:spcAft>
              </a:pPr>
              <a:r>
                <a:rPr lang="en-US" sz="1836" dirty="0" err="1"/>
                <a:t>NoNCE</a:t>
              </a:r>
              <a:endParaRPr lang="en-US" sz="1836" dirty="0"/>
            </a:p>
            <a:p>
              <a:pPr defTabSz="950953" fontAlgn="base">
                <a:spcBef>
                  <a:spcPct val="0"/>
                </a:spcBef>
                <a:spcAft>
                  <a:spcPct val="0"/>
                </a:spcAft>
              </a:pPr>
              <a:r>
                <a:rPr lang="en-US" sz="1836" dirty="0"/>
                <a:t>Hash</a:t>
              </a:r>
            </a:p>
            <a:p>
              <a:pPr defTabSz="950953" fontAlgn="base">
                <a:spcBef>
                  <a:spcPct val="0"/>
                </a:spcBef>
                <a:spcAft>
                  <a:spcPct val="0"/>
                </a:spcAft>
              </a:pPr>
              <a:r>
                <a:rPr lang="en-US" sz="1836" dirty="0"/>
                <a:t>Digital</a:t>
              </a:r>
            </a:p>
            <a:p>
              <a:pPr defTabSz="950953" fontAlgn="base">
                <a:spcBef>
                  <a:spcPct val="0"/>
                </a:spcBef>
                <a:spcAft>
                  <a:spcPct val="0"/>
                </a:spcAft>
              </a:pPr>
              <a:r>
                <a:rPr lang="en-US" sz="1836" dirty="0"/>
                <a:t>Shared</a:t>
              </a:r>
            </a:p>
            <a:p>
              <a:pPr defTabSz="950953" fontAlgn="base">
                <a:spcBef>
                  <a:spcPct val="0"/>
                </a:spcBef>
                <a:spcAft>
                  <a:spcPct val="0"/>
                </a:spcAft>
              </a:pPr>
              <a:r>
                <a:rPr lang="en-US" sz="1836" dirty="0"/>
                <a:t>Phone</a:t>
              </a:r>
            </a:p>
          </p:txBody>
        </p:sp>
        <p:sp>
          <p:nvSpPr>
            <p:cNvPr id="27" name="validation"/>
            <p:cNvSpPr/>
            <p:nvPr/>
          </p:nvSpPr>
          <p:spPr bwMode="auto">
            <a:xfrm>
              <a:off x="4354839" y="1268897"/>
              <a:ext cx="1828800" cy="18288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None</a:t>
              </a:r>
            </a:p>
            <a:p>
              <a:pPr defTabSz="950953" fontAlgn="base">
                <a:spcBef>
                  <a:spcPct val="0"/>
                </a:spcBef>
                <a:spcAft>
                  <a:spcPct val="0"/>
                </a:spcAft>
              </a:pPr>
              <a:r>
                <a:rPr lang="en-US" sz="1836" dirty="0" err="1"/>
                <a:t>NoNCE</a:t>
              </a:r>
              <a:endParaRPr lang="en-US" sz="1836" dirty="0"/>
            </a:p>
            <a:p>
              <a:pPr defTabSz="950953" fontAlgn="base">
                <a:spcBef>
                  <a:spcPct val="0"/>
                </a:spcBef>
                <a:spcAft>
                  <a:spcPct val="0"/>
                </a:spcAft>
              </a:pPr>
              <a:r>
                <a:rPr lang="en-US" sz="1836" dirty="0"/>
                <a:t>Shared</a:t>
              </a:r>
            </a:p>
            <a:p>
              <a:pPr defTabSz="950953" fontAlgn="base">
                <a:spcBef>
                  <a:spcPct val="0"/>
                </a:spcBef>
                <a:spcAft>
                  <a:spcPct val="0"/>
                </a:spcAft>
              </a:pPr>
              <a:r>
                <a:rPr lang="en-US" sz="1836" dirty="0"/>
                <a:t>Hash</a:t>
              </a:r>
            </a:p>
            <a:p>
              <a:pPr defTabSz="950953" fontAlgn="base">
                <a:spcBef>
                  <a:spcPct val="0"/>
                </a:spcBef>
                <a:spcAft>
                  <a:spcPct val="0"/>
                </a:spcAft>
              </a:pPr>
              <a:r>
                <a:rPr lang="en-US" sz="1836" dirty="0"/>
                <a:t>Digital signing</a:t>
              </a:r>
            </a:p>
            <a:p>
              <a:pPr defTabSz="950953" fontAlgn="base">
                <a:spcBef>
                  <a:spcPct val="0"/>
                </a:spcBef>
                <a:spcAft>
                  <a:spcPct val="0"/>
                </a:spcAft>
              </a:pPr>
              <a:r>
                <a:rPr lang="en-US" sz="1836" dirty="0"/>
                <a:t>MFA, 2FA</a:t>
              </a:r>
            </a:p>
          </p:txBody>
        </p:sp>
      </p:grpSp>
      <p:grpSp>
        <p:nvGrpSpPr>
          <p:cNvPr id="13" name="assume"/>
          <p:cNvGrpSpPr/>
          <p:nvPr/>
        </p:nvGrpSpPr>
        <p:grpSpPr>
          <a:xfrm>
            <a:off x="8190941" y="1294157"/>
            <a:ext cx="1878199" cy="4866966"/>
            <a:chOff x="8030198" y="1268897"/>
            <a:chExt cx="1841539" cy="4771968"/>
          </a:xfrm>
        </p:grpSpPr>
        <p:sp>
          <p:nvSpPr>
            <p:cNvPr id="18" name="assume"/>
            <p:cNvSpPr/>
            <p:nvPr/>
          </p:nvSpPr>
          <p:spPr bwMode="auto">
            <a:xfrm>
              <a:off x="8030198" y="5583665"/>
              <a:ext cx="18288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22" name="device"/>
            <p:cNvSpPr/>
            <p:nvPr/>
          </p:nvSpPr>
          <p:spPr bwMode="auto">
            <a:xfrm>
              <a:off x="8030198" y="3670977"/>
              <a:ext cx="1828800" cy="1828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User</a:t>
              </a:r>
            </a:p>
            <a:p>
              <a:pPr defTabSz="950953" fontAlgn="base">
                <a:spcBef>
                  <a:spcPct val="0"/>
                </a:spcBef>
                <a:spcAft>
                  <a:spcPct val="0"/>
                </a:spcAft>
              </a:pPr>
              <a:r>
                <a:rPr lang="en-US" sz="1836" dirty="0"/>
                <a:t>Device</a:t>
              </a:r>
            </a:p>
            <a:p>
              <a:pPr defTabSz="950953" fontAlgn="base">
                <a:spcBef>
                  <a:spcPct val="0"/>
                </a:spcBef>
                <a:spcAft>
                  <a:spcPct val="0"/>
                </a:spcAft>
              </a:pPr>
              <a:r>
                <a:rPr lang="en-US" sz="1836" dirty="0"/>
                <a:t>Application</a:t>
              </a:r>
            </a:p>
            <a:p>
              <a:pPr defTabSz="950953" fontAlgn="base">
                <a:spcBef>
                  <a:spcPct val="0"/>
                </a:spcBef>
                <a:spcAft>
                  <a:spcPct val="0"/>
                </a:spcAft>
              </a:pPr>
              <a:r>
                <a:rPr lang="en-US" sz="1836" dirty="0"/>
                <a:t>Location</a:t>
              </a:r>
            </a:p>
          </p:txBody>
        </p:sp>
        <p:sp>
          <p:nvSpPr>
            <p:cNvPr id="28" name="device"/>
            <p:cNvSpPr/>
            <p:nvPr/>
          </p:nvSpPr>
          <p:spPr bwMode="auto">
            <a:xfrm>
              <a:off x="8042937" y="1268897"/>
              <a:ext cx="1828800" cy="1828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600" dirty="0"/>
                <a:t>None</a:t>
              </a:r>
            </a:p>
            <a:p>
              <a:pPr defTabSz="950953" fontAlgn="base">
                <a:spcBef>
                  <a:spcPct val="0"/>
                </a:spcBef>
                <a:spcAft>
                  <a:spcPct val="0"/>
                </a:spcAft>
              </a:pPr>
              <a:r>
                <a:rPr lang="en-US" sz="1600" dirty="0"/>
                <a:t>Browser Security</a:t>
              </a:r>
            </a:p>
            <a:p>
              <a:pPr defTabSz="950953" fontAlgn="base">
                <a:spcBef>
                  <a:spcPct val="0"/>
                </a:spcBef>
                <a:spcAft>
                  <a:spcPct val="0"/>
                </a:spcAft>
              </a:pPr>
              <a:r>
                <a:rPr lang="en-US" sz="1600" dirty="0"/>
                <a:t>CORS domains</a:t>
              </a:r>
            </a:p>
            <a:p>
              <a:pPr defTabSz="950953" fontAlgn="base">
                <a:spcBef>
                  <a:spcPct val="0"/>
                </a:spcBef>
                <a:spcAft>
                  <a:spcPct val="0"/>
                </a:spcAft>
              </a:pPr>
              <a:r>
                <a:rPr lang="en-US" sz="1600" dirty="0"/>
                <a:t>Key signing</a:t>
              </a:r>
            </a:p>
            <a:p>
              <a:pPr defTabSz="950953" fontAlgn="base">
                <a:spcBef>
                  <a:spcPct val="0"/>
                </a:spcBef>
                <a:spcAft>
                  <a:spcPct val="0"/>
                </a:spcAft>
              </a:pPr>
              <a:endParaRPr lang="en-US" sz="1600" dirty="0"/>
            </a:p>
          </p:txBody>
        </p:sp>
      </p:grpSp>
      <p:grpSp>
        <p:nvGrpSpPr>
          <p:cNvPr id="14" name="access"/>
          <p:cNvGrpSpPr/>
          <p:nvPr/>
        </p:nvGrpSpPr>
        <p:grpSpPr>
          <a:xfrm>
            <a:off x="10130459" y="1294157"/>
            <a:ext cx="1878199" cy="4866966"/>
            <a:chOff x="9931859" y="1268897"/>
            <a:chExt cx="1841539" cy="4771968"/>
          </a:xfrm>
        </p:grpSpPr>
        <p:sp>
          <p:nvSpPr>
            <p:cNvPr id="19" name="access"/>
            <p:cNvSpPr/>
            <p:nvPr/>
          </p:nvSpPr>
          <p:spPr bwMode="auto">
            <a:xfrm>
              <a:off x="9931859" y="5583665"/>
              <a:ext cx="18288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 Control</a:t>
              </a:r>
            </a:p>
          </p:txBody>
        </p:sp>
        <p:sp>
          <p:nvSpPr>
            <p:cNvPr id="23" name="claims"/>
            <p:cNvSpPr/>
            <p:nvPr/>
          </p:nvSpPr>
          <p:spPr bwMode="auto">
            <a:xfrm>
              <a:off x="9931859" y="3670977"/>
              <a:ext cx="1828800" cy="1828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All access</a:t>
              </a:r>
            </a:p>
            <a:p>
              <a:pPr defTabSz="950953" fontAlgn="base">
                <a:spcBef>
                  <a:spcPct val="0"/>
                </a:spcBef>
                <a:spcAft>
                  <a:spcPct val="0"/>
                </a:spcAft>
              </a:pPr>
              <a:r>
                <a:rPr lang="en-US" sz="1836" dirty="0"/>
                <a:t>Roles</a:t>
              </a:r>
            </a:p>
            <a:p>
              <a:pPr defTabSz="950953" fontAlgn="base">
                <a:spcBef>
                  <a:spcPct val="0"/>
                </a:spcBef>
                <a:spcAft>
                  <a:spcPct val="0"/>
                </a:spcAft>
              </a:pPr>
              <a:r>
                <a:rPr lang="en-US" sz="1836" dirty="0"/>
                <a:t>Groups</a:t>
              </a:r>
            </a:p>
            <a:p>
              <a:pPr defTabSz="950953" fontAlgn="base">
                <a:spcBef>
                  <a:spcPct val="0"/>
                </a:spcBef>
                <a:spcAft>
                  <a:spcPct val="0"/>
                </a:spcAft>
              </a:pPr>
              <a:r>
                <a:rPr lang="en-US" sz="1836" dirty="0"/>
                <a:t>Claims</a:t>
              </a:r>
            </a:p>
          </p:txBody>
        </p:sp>
        <p:sp>
          <p:nvSpPr>
            <p:cNvPr id="29" name="claims"/>
            <p:cNvSpPr/>
            <p:nvPr/>
          </p:nvSpPr>
          <p:spPr bwMode="auto">
            <a:xfrm>
              <a:off x="9944598" y="1268897"/>
              <a:ext cx="1828800" cy="1828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All Access</a:t>
              </a:r>
            </a:p>
            <a:p>
              <a:pPr defTabSz="950953" fontAlgn="base">
                <a:spcBef>
                  <a:spcPct val="0"/>
                </a:spcBef>
                <a:spcAft>
                  <a:spcPct val="0"/>
                </a:spcAft>
              </a:pPr>
              <a:r>
                <a:rPr lang="en-US" sz="1836" dirty="0"/>
                <a:t>Groups</a:t>
              </a:r>
            </a:p>
            <a:p>
              <a:pPr defTabSz="950953" fontAlgn="base">
                <a:spcBef>
                  <a:spcPct val="0"/>
                </a:spcBef>
                <a:spcAft>
                  <a:spcPct val="0"/>
                </a:spcAft>
              </a:pPr>
              <a:r>
                <a:rPr lang="en-US" sz="1836" dirty="0"/>
                <a:t>Claims</a:t>
              </a:r>
            </a:p>
            <a:p>
              <a:pPr defTabSz="950953" fontAlgn="base">
                <a:spcBef>
                  <a:spcPct val="0"/>
                </a:spcBef>
                <a:spcAft>
                  <a:spcPct val="0"/>
                </a:spcAft>
              </a:pPr>
              <a:r>
                <a:rPr lang="en-US" sz="1836" dirty="0"/>
                <a:t>Roles</a:t>
              </a:r>
            </a:p>
          </p:txBody>
        </p:sp>
      </p:grpSp>
      <p:sp>
        <p:nvSpPr>
          <p:cNvPr id="4" name="Title 3"/>
          <p:cNvSpPr>
            <a:spLocks noGrp="1"/>
          </p:cNvSpPr>
          <p:nvPr>
            <p:ph type="title"/>
          </p:nvPr>
        </p:nvSpPr>
        <p:spPr/>
        <p:txBody>
          <a:bodyPr/>
          <a:lstStyle/>
          <a:p>
            <a:r>
              <a:rPr lang="en-US" dirty="0"/>
              <a:t>Protocol Soup</a:t>
            </a:r>
          </a:p>
        </p:txBody>
      </p:sp>
    </p:spTree>
    <p:extLst>
      <p:ext uri="{BB962C8B-B14F-4D97-AF65-F5344CB8AC3E}">
        <p14:creationId xmlns:p14="http://schemas.microsoft.com/office/powerpoint/2010/main" val="1176067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fund"/>
          <p:cNvGrpSpPr/>
          <p:nvPr/>
        </p:nvGrpSpPr>
        <p:grpSpPr>
          <a:xfrm>
            <a:off x="354829" y="1282442"/>
            <a:ext cx="11640836" cy="5422650"/>
            <a:chOff x="347039" y="1257411"/>
            <a:chExt cx="11413620" cy="5316806"/>
          </a:xfrm>
        </p:grpSpPr>
        <p:sp>
          <p:nvSpPr>
            <p:cNvPr id="5" name="authz"/>
            <p:cNvSpPr/>
            <p:nvPr/>
          </p:nvSpPr>
          <p:spPr bwMode="auto">
            <a:xfrm>
              <a:off x="8028848" y="6117017"/>
              <a:ext cx="3731811" cy="4572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6" name="authn"/>
            <p:cNvSpPr/>
            <p:nvPr/>
          </p:nvSpPr>
          <p:spPr bwMode="auto">
            <a:xfrm>
              <a:off x="347039" y="6117017"/>
              <a:ext cx="5823861" cy="4572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sp>
          <p:nvSpPr>
            <p:cNvPr id="7" name="protocols"/>
            <p:cNvSpPr/>
            <p:nvPr/>
          </p:nvSpPr>
          <p:spPr bwMode="auto">
            <a:xfrm>
              <a:off x="347039" y="3140991"/>
              <a:ext cx="5823861"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 PROTOCOLS</a:t>
              </a:r>
            </a:p>
          </p:txBody>
        </p:sp>
        <p:sp>
          <p:nvSpPr>
            <p:cNvPr id="9" name="authninfo"/>
            <p:cNvSpPr/>
            <p:nvPr/>
          </p:nvSpPr>
          <p:spPr bwMode="auto">
            <a:xfrm>
              <a:off x="6243761" y="1257411"/>
              <a:ext cx="1649061" cy="5316806"/>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2040" dirty="0"/>
                <a:t>None</a:t>
              </a:r>
            </a:p>
            <a:p>
              <a:pPr algn="ctr" defTabSz="950953" fontAlgn="base">
                <a:spcBef>
                  <a:spcPct val="0"/>
                </a:spcBef>
                <a:spcAft>
                  <a:spcPct val="0"/>
                </a:spcAft>
              </a:pPr>
              <a:r>
                <a:rPr lang="en-US" sz="2040" dirty="0"/>
                <a:t>Basic</a:t>
              </a:r>
            </a:p>
            <a:p>
              <a:pPr algn="ctr" defTabSz="950953" fontAlgn="base">
                <a:spcBef>
                  <a:spcPct val="0"/>
                </a:spcBef>
                <a:spcAft>
                  <a:spcPct val="0"/>
                </a:spcAft>
              </a:pPr>
              <a:r>
                <a:rPr lang="en-US" sz="2040" dirty="0"/>
                <a:t>NTLM</a:t>
              </a:r>
            </a:p>
            <a:p>
              <a:pPr algn="ctr" defTabSz="950953" fontAlgn="base">
                <a:spcBef>
                  <a:spcPct val="0"/>
                </a:spcBef>
                <a:spcAft>
                  <a:spcPct val="0"/>
                </a:spcAft>
              </a:pPr>
              <a:r>
                <a:rPr lang="en-US" sz="2040" dirty="0"/>
                <a:t>Kerberos</a:t>
              </a:r>
            </a:p>
            <a:p>
              <a:pPr algn="ctr" defTabSz="950953" fontAlgn="base">
                <a:spcBef>
                  <a:spcPct val="0"/>
                </a:spcBef>
                <a:spcAft>
                  <a:spcPct val="0"/>
                </a:spcAft>
              </a:pPr>
              <a:r>
                <a:rPr lang="en-US" sz="2040" dirty="0"/>
                <a:t>Cookies (</a:t>
              </a:r>
              <a:r>
                <a:rPr lang="en-US" sz="2040" dirty="0" err="1"/>
                <a:t>Fedauth</a:t>
              </a:r>
              <a:r>
                <a:rPr lang="en-US" sz="2040" dirty="0"/>
                <a:t>, SPO)</a:t>
              </a:r>
            </a:p>
            <a:p>
              <a:pPr algn="ctr" defTabSz="950953" fontAlgn="base">
                <a:spcBef>
                  <a:spcPct val="0"/>
                </a:spcBef>
                <a:spcAft>
                  <a:spcPct val="0"/>
                </a:spcAft>
              </a:pPr>
              <a:r>
                <a:rPr lang="en-US" sz="2040" dirty="0"/>
                <a:t>SAML</a:t>
              </a:r>
            </a:p>
            <a:p>
              <a:pPr algn="ctr" defTabSz="950953" fontAlgn="base">
                <a:spcBef>
                  <a:spcPct val="0"/>
                </a:spcBef>
                <a:spcAft>
                  <a:spcPct val="0"/>
                </a:spcAft>
              </a:pPr>
              <a:r>
                <a:rPr lang="en-US" sz="2040" dirty="0"/>
                <a:t>JSON/JWT</a:t>
              </a:r>
            </a:p>
            <a:p>
              <a:pPr algn="ctr" defTabSz="950953" fontAlgn="base">
                <a:spcBef>
                  <a:spcPct val="0"/>
                </a:spcBef>
                <a:spcAft>
                  <a:spcPct val="0"/>
                </a:spcAft>
              </a:pPr>
              <a:r>
                <a:rPr lang="en-US" sz="2040" dirty="0"/>
                <a:t>Certificate</a:t>
              </a:r>
            </a:p>
            <a:p>
              <a:pPr algn="ctr" defTabSz="950953" fontAlgn="base">
                <a:spcBef>
                  <a:spcPct val="0"/>
                </a:spcBef>
                <a:spcAft>
                  <a:spcPct val="0"/>
                </a:spcAft>
              </a:pPr>
              <a:endParaRPr lang="en-US" sz="2040" dirty="0"/>
            </a:p>
          </p:txBody>
        </p:sp>
      </p:grpSp>
      <p:grpSp>
        <p:nvGrpSpPr>
          <p:cNvPr id="3" name="Basline"/>
          <p:cNvGrpSpPr/>
          <p:nvPr/>
        </p:nvGrpSpPr>
        <p:grpSpPr>
          <a:xfrm>
            <a:off x="354829" y="5694821"/>
            <a:ext cx="11640836" cy="466302"/>
            <a:chOff x="347039" y="5583665"/>
            <a:chExt cx="11413620" cy="457200"/>
          </a:xfrm>
        </p:grpSpPr>
        <p:sp>
          <p:nvSpPr>
            <p:cNvPr id="15" name="present"/>
            <p:cNvSpPr/>
            <p:nvPr/>
          </p:nvSpPr>
          <p:spPr bwMode="auto">
            <a:xfrm>
              <a:off x="347039" y="5583665"/>
              <a:ext cx="1828800" cy="4572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16" name="creds"/>
            <p:cNvSpPr/>
            <p:nvPr/>
          </p:nvSpPr>
          <p:spPr bwMode="auto">
            <a:xfrm>
              <a:off x="2344569" y="5583665"/>
              <a:ext cx="1828800" cy="4572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17" name="validation"/>
            <p:cNvSpPr/>
            <p:nvPr/>
          </p:nvSpPr>
          <p:spPr bwMode="auto">
            <a:xfrm>
              <a:off x="4342100" y="5583665"/>
              <a:ext cx="1828800" cy="457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18" name="assume"/>
            <p:cNvSpPr/>
            <p:nvPr/>
          </p:nvSpPr>
          <p:spPr bwMode="auto">
            <a:xfrm>
              <a:off x="8030198" y="5583665"/>
              <a:ext cx="18288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19" name="access"/>
            <p:cNvSpPr/>
            <p:nvPr/>
          </p:nvSpPr>
          <p:spPr bwMode="auto">
            <a:xfrm>
              <a:off x="9931859" y="5583665"/>
              <a:ext cx="18288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 Control</a:t>
              </a:r>
            </a:p>
          </p:txBody>
        </p:sp>
      </p:grpSp>
      <p:sp>
        <p:nvSpPr>
          <p:cNvPr id="30" name="clients"/>
          <p:cNvSpPr/>
          <p:nvPr/>
        </p:nvSpPr>
        <p:spPr bwMode="auto">
          <a:xfrm>
            <a:off x="367822" y="1281722"/>
            <a:ext cx="5926806" cy="1865207"/>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3260" tIns="47565" rIns="93260" bIns="47565" numCol="1" rtlCol="0" anchor="ctr" anchorCtr="0" compatLnSpc="1">
            <a:prstTxWarp prst="textNoShape">
              <a:avLst/>
            </a:prstTxWarp>
            <a:normAutofit/>
          </a:bodyPr>
          <a:lstStyle/>
          <a:p>
            <a:pPr algn="ctr" defTabSz="950953" fontAlgn="base">
              <a:spcBef>
                <a:spcPct val="0"/>
              </a:spcBef>
              <a:spcAft>
                <a:spcPct val="0"/>
              </a:spcAft>
            </a:pPr>
            <a:r>
              <a:rPr lang="en-US" dirty="0"/>
              <a:t>Windows Clients | Windows Browsers | Firefox | Xbox | Mac | IOS | Chrome | Android | Devices …</a:t>
            </a:r>
          </a:p>
        </p:txBody>
      </p:sp>
      <p:grpSp>
        <p:nvGrpSpPr>
          <p:cNvPr id="8" name="How"/>
          <p:cNvGrpSpPr/>
          <p:nvPr/>
        </p:nvGrpSpPr>
        <p:grpSpPr>
          <a:xfrm>
            <a:off x="354830" y="3731622"/>
            <a:ext cx="5939799" cy="1877641"/>
            <a:chOff x="347039" y="3658785"/>
            <a:chExt cx="5823861" cy="1840992"/>
          </a:xfrm>
        </p:grpSpPr>
        <p:sp>
          <p:nvSpPr>
            <p:cNvPr id="21" name="validation"/>
            <p:cNvSpPr/>
            <p:nvPr/>
          </p:nvSpPr>
          <p:spPr bwMode="auto">
            <a:xfrm>
              <a:off x="4342100" y="3670977"/>
              <a:ext cx="1828800" cy="18288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Ask again</a:t>
              </a:r>
            </a:p>
            <a:p>
              <a:pPr defTabSz="950953" fontAlgn="base">
                <a:spcBef>
                  <a:spcPct val="0"/>
                </a:spcBef>
                <a:spcAft>
                  <a:spcPct val="0"/>
                </a:spcAft>
              </a:pPr>
              <a:r>
                <a:rPr lang="en-US" sz="1836" dirty="0"/>
                <a:t>MFA</a:t>
              </a:r>
            </a:p>
            <a:p>
              <a:pPr defTabSz="950953" fontAlgn="base">
                <a:spcBef>
                  <a:spcPct val="0"/>
                </a:spcBef>
                <a:spcAft>
                  <a:spcPct val="0"/>
                </a:spcAft>
              </a:pPr>
              <a:r>
                <a:rPr lang="en-US" sz="1836" dirty="0" err="1"/>
                <a:t>NoONCE</a:t>
              </a:r>
              <a:endParaRPr lang="en-US" sz="1836" dirty="0"/>
            </a:p>
          </p:txBody>
        </p:sp>
        <p:sp>
          <p:nvSpPr>
            <p:cNvPr id="24" name="face2face"/>
            <p:cNvSpPr/>
            <p:nvPr/>
          </p:nvSpPr>
          <p:spPr bwMode="auto">
            <a:xfrm>
              <a:off x="347039" y="3658785"/>
              <a:ext cx="1828800" cy="1828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Ask again</a:t>
              </a:r>
            </a:p>
            <a:p>
              <a:pPr defTabSz="950953" fontAlgn="base">
                <a:spcBef>
                  <a:spcPct val="0"/>
                </a:spcBef>
                <a:spcAft>
                  <a:spcPct val="0"/>
                </a:spcAft>
              </a:pPr>
              <a:r>
                <a:rPr lang="en-US" sz="1836" dirty="0"/>
                <a:t>Stored credentials</a:t>
              </a:r>
            </a:p>
            <a:p>
              <a:pPr defTabSz="950953" fontAlgn="base">
                <a:spcBef>
                  <a:spcPct val="0"/>
                </a:spcBef>
                <a:spcAft>
                  <a:spcPct val="0"/>
                </a:spcAft>
              </a:pPr>
              <a:r>
                <a:rPr lang="en-US" sz="1836" dirty="0"/>
                <a:t>Cookies</a:t>
              </a:r>
            </a:p>
            <a:p>
              <a:pPr defTabSz="950953" fontAlgn="base">
                <a:spcBef>
                  <a:spcPct val="0"/>
                </a:spcBef>
                <a:spcAft>
                  <a:spcPct val="0"/>
                </a:spcAft>
              </a:pPr>
              <a:r>
                <a:rPr lang="en-US" sz="1836" dirty="0"/>
                <a:t>Sticky Sessions</a:t>
              </a:r>
            </a:p>
            <a:p>
              <a:pPr defTabSz="950953" fontAlgn="base">
                <a:spcBef>
                  <a:spcPct val="0"/>
                </a:spcBef>
                <a:spcAft>
                  <a:spcPct val="0"/>
                </a:spcAft>
              </a:pPr>
              <a:r>
                <a:rPr lang="en-US" sz="1836" dirty="0"/>
                <a:t>Auth Cache</a:t>
              </a:r>
            </a:p>
          </p:txBody>
        </p:sp>
        <p:sp>
          <p:nvSpPr>
            <p:cNvPr id="20" name="creds"/>
            <p:cNvSpPr/>
            <p:nvPr/>
          </p:nvSpPr>
          <p:spPr bwMode="auto">
            <a:xfrm>
              <a:off x="2344569" y="3670977"/>
              <a:ext cx="1828800" cy="18288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sz="1836" dirty="0"/>
                <a:t>Ask again</a:t>
              </a:r>
            </a:p>
            <a:p>
              <a:pPr defTabSz="950953" fontAlgn="base">
                <a:spcBef>
                  <a:spcPct val="0"/>
                </a:spcBef>
                <a:spcAft>
                  <a:spcPct val="0"/>
                </a:spcAft>
              </a:pPr>
              <a:r>
                <a:rPr lang="en-US" sz="1836" dirty="0"/>
                <a:t>Browser header</a:t>
              </a:r>
            </a:p>
            <a:p>
              <a:pPr defTabSz="950953" fontAlgn="base">
                <a:spcBef>
                  <a:spcPct val="0"/>
                </a:spcBef>
                <a:spcAft>
                  <a:spcPct val="0"/>
                </a:spcAft>
              </a:pPr>
              <a:r>
                <a:rPr lang="en-US" sz="1836" dirty="0" err="1"/>
                <a:t>Preshared</a:t>
              </a:r>
              <a:r>
                <a:rPr lang="en-US" sz="1836" dirty="0"/>
                <a:t> key</a:t>
              </a:r>
            </a:p>
            <a:p>
              <a:pPr defTabSz="950953" fontAlgn="base">
                <a:spcBef>
                  <a:spcPct val="0"/>
                </a:spcBef>
                <a:spcAft>
                  <a:spcPct val="0"/>
                </a:spcAft>
              </a:pPr>
              <a:endParaRPr lang="en-US" sz="1836" dirty="0"/>
            </a:p>
          </p:txBody>
        </p:sp>
      </p:grpSp>
      <p:sp>
        <p:nvSpPr>
          <p:cNvPr id="23" name="systems"/>
          <p:cNvSpPr/>
          <p:nvPr/>
        </p:nvSpPr>
        <p:spPr bwMode="auto">
          <a:xfrm>
            <a:off x="8203933" y="1290518"/>
            <a:ext cx="3791732" cy="431874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3260" tIns="47565" rIns="93260" bIns="47565" numCol="1" rtlCol="0" anchor="t" anchorCtr="0" compatLnSpc="1">
            <a:prstTxWarp prst="textNoShape">
              <a:avLst/>
            </a:prstTxWarp>
            <a:normAutofit/>
          </a:bodyPr>
          <a:lstStyle/>
          <a:p>
            <a:pPr defTabSz="950953" fontAlgn="base">
              <a:spcBef>
                <a:spcPct val="0"/>
              </a:spcBef>
              <a:spcAft>
                <a:spcPct val="0"/>
              </a:spcAft>
            </a:pPr>
            <a:r>
              <a:rPr lang="en-US" dirty="0"/>
              <a:t>Windows</a:t>
            </a:r>
          </a:p>
          <a:p>
            <a:pPr defTabSz="950953" fontAlgn="base">
              <a:spcBef>
                <a:spcPct val="0"/>
              </a:spcBef>
              <a:spcAft>
                <a:spcPct val="0"/>
              </a:spcAft>
            </a:pPr>
            <a:r>
              <a:rPr lang="en-US" dirty="0"/>
              <a:t>SharePoint</a:t>
            </a:r>
          </a:p>
          <a:p>
            <a:pPr defTabSz="950953" fontAlgn="base">
              <a:spcBef>
                <a:spcPct val="0"/>
              </a:spcBef>
              <a:spcAft>
                <a:spcPct val="0"/>
              </a:spcAft>
            </a:pPr>
            <a:r>
              <a:rPr lang="en-US" dirty="0"/>
              <a:t>Exchange</a:t>
            </a:r>
          </a:p>
          <a:p>
            <a:pPr defTabSz="950953" fontAlgn="base">
              <a:spcBef>
                <a:spcPct val="0"/>
              </a:spcBef>
              <a:spcAft>
                <a:spcPct val="0"/>
              </a:spcAft>
            </a:pPr>
            <a:r>
              <a:rPr lang="en-US" dirty="0"/>
              <a:t>Skype for Business</a:t>
            </a:r>
          </a:p>
          <a:p>
            <a:pPr defTabSz="950953" fontAlgn="base">
              <a:spcBef>
                <a:spcPct val="0"/>
              </a:spcBef>
              <a:spcAft>
                <a:spcPct val="0"/>
              </a:spcAft>
            </a:pPr>
            <a:r>
              <a:rPr lang="en-US" dirty="0"/>
              <a:t>Azure</a:t>
            </a:r>
          </a:p>
          <a:p>
            <a:pPr defTabSz="950953" fontAlgn="base">
              <a:spcBef>
                <a:spcPct val="0"/>
              </a:spcBef>
              <a:spcAft>
                <a:spcPct val="0"/>
              </a:spcAft>
            </a:pPr>
            <a:r>
              <a:rPr lang="en-US" dirty="0"/>
              <a:t>Hybrid</a:t>
            </a:r>
          </a:p>
          <a:p>
            <a:pPr defTabSz="950953" fontAlgn="base">
              <a:spcBef>
                <a:spcPct val="0"/>
              </a:spcBef>
              <a:spcAft>
                <a:spcPct val="0"/>
              </a:spcAft>
            </a:pPr>
            <a:r>
              <a:rPr lang="en-US" dirty="0"/>
              <a:t>Google</a:t>
            </a:r>
          </a:p>
          <a:p>
            <a:pPr defTabSz="950953" fontAlgn="base">
              <a:spcBef>
                <a:spcPct val="0"/>
              </a:spcBef>
              <a:spcAft>
                <a:spcPct val="0"/>
              </a:spcAft>
            </a:pPr>
            <a:r>
              <a:rPr lang="en-US" dirty="0"/>
              <a:t>Salesforce</a:t>
            </a:r>
          </a:p>
          <a:p>
            <a:pPr defTabSz="950953" fontAlgn="base">
              <a:spcBef>
                <a:spcPct val="0"/>
              </a:spcBef>
              <a:spcAft>
                <a:spcPct val="0"/>
              </a:spcAft>
            </a:pPr>
            <a:r>
              <a:rPr lang="en-US" dirty="0"/>
              <a:t>Amazon</a:t>
            </a:r>
          </a:p>
          <a:p>
            <a:pPr defTabSz="950953" fontAlgn="base">
              <a:spcBef>
                <a:spcPct val="0"/>
              </a:spcBef>
              <a:spcAft>
                <a:spcPct val="0"/>
              </a:spcAft>
            </a:pPr>
            <a:endParaRPr lang="en-US" dirty="0"/>
          </a:p>
          <a:p>
            <a:pPr defTabSz="950953" fontAlgn="base">
              <a:spcBef>
                <a:spcPct val="0"/>
              </a:spcBef>
              <a:spcAft>
                <a:spcPct val="0"/>
              </a:spcAft>
            </a:pPr>
            <a:r>
              <a:rPr lang="en-US" dirty="0"/>
              <a:t>Other…</a:t>
            </a:r>
          </a:p>
        </p:txBody>
      </p:sp>
      <p:sp>
        <p:nvSpPr>
          <p:cNvPr id="25" name="sso"/>
          <p:cNvSpPr/>
          <p:nvPr/>
        </p:nvSpPr>
        <p:spPr bwMode="auto">
          <a:xfrm>
            <a:off x="275481" y="1212850"/>
            <a:ext cx="11733176" cy="5675980"/>
          </a:xfrm>
          <a:prstGeom prst="rect">
            <a:avLst/>
          </a:prstGeom>
          <a:solidFill>
            <a:schemeClr val="tx2">
              <a:alpha val="6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47565" rIns="93260" bIns="47565" numCol="1" rtlCol="0" anchor="ctr" anchorCtr="0" compatLnSpc="1">
            <a:prstTxWarp prst="textNoShape">
              <a:avLst/>
            </a:prstTxWarp>
            <a:normAutofit/>
          </a:bodyPr>
          <a:lstStyle/>
          <a:p>
            <a:pPr algn="ctr" defTabSz="950953" fontAlgn="base">
              <a:spcBef>
                <a:spcPct val="0"/>
              </a:spcBef>
              <a:spcAft>
                <a:spcPct val="0"/>
              </a:spcAft>
            </a:pPr>
            <a:r>
              <a:rPr lang="en-US" sz="8159" dirty="0">
                <a:solidFill>
                  <a:schemeClr val="bg1"/>
                </a:solidFill>
                <a:latin typeface="+mj-lt"/>
              </a:rPr>
              <a:t>Single sign on</a:t>
            </a:r>
          </a:p>
          <a:p>
            <a:pPr algn="ctr" defTabSz="950953" fontAlgn="base">
              <a:spcBef>
                <a:spcPct val="0"/>
              </a:spcBef>
              <a:spcAft>
                <a:spcPct val="0"/>
              </a:spcAft>
            </a:pPr>
            <a:r>
              <a:rPr lang="en-US" sz="8159" dirty="0">
                <a:solidFill>
                  <a:schemeClr val="bg1"/>
                </a:solidFill>
                <a:latin typeface="+mj-lt"/>
              </a:rPr>
              <a:t>or</a:t>
            </a:r>
          </a:p>
          <a:p>
            <a:pPr algn="ctr" defTabSz="950953" fontAlgn="base">
              <a:spcBef>
                <a:spcPct val="0"/>
              </a:spcBef>
              <a:spcAft>
                <a:spcPct val="0"/>
              </a:spcAft>
            </a:pPr>
            <a:r>
              <a:rPr lang="en-US" sz="8159" dirty="0">
                <a:solidFill>
                  <a:schemeClr val="bg1"/>
                </a:solidFill>
                <a:latin typeface="+mj-lt"/>
              </a:rPr>
              <a:t>Reduced credentials?</a:t>
            </a:r>
          </a:p>
        </p:txBody>
      </p:sp>
      <p:sp>
        <p:nvSpPr>
          <p:cNvPr id="4" name="Title 3"/>
          <p:cNvSpPr>
            <a:spLocks noGrp="1"/>
          </p:cNvSpPr>
          <p:nvPr>
            <p:ph type="title"/>
          </p:nvPr>
        </p:nvSpPr>
        <p:spPr/>
        <p:txBody>
          <a:bodyPr/>
          <a:lstStyle/>
          <a:p>
            <a:r>
              <a:rPr lang="en-US" dirty="0"/>
              <a:t>Authentication Session/Re-authentication</a:t>
            </a:r>
          </a:p>
        </p:txBody>
      </p:sp>
    </p:spTree>
    <p:extLst>
      <p:ext uri="{BB962C8B-B14F-4D97-AF65-F5344CB8AC3E}">
        <p14:creationId xmlns:p14="http://schemas.microsoft.com/office/powerpoint/2010/main" val="1428022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Identity Components Used for </a:t>
            </a:r>
            <a:r>
              <a:rPr lang="en-US" dirty="0" err="1"/>
              <a:t>AuthN</a:t>
            </a:r>
            <a:r>
              <a:rPr lang="en-US" dirty="0"/>
              <a:t> &amp; </a:t>
            </a:r>
            <a:r>
              <a:rPr lang="en-US" dirty="0" err="1"/>
              <a:t>AuthZ</a:t>
            </a:r>
            <a:endParaRPr lang="en-US" dirty="0"/>
          </a:p>
        </p:txBody>
      </p:sp>
      <p:sp>
        <p:nvSpPr>
          <p:cNvPr id="2" name="Text Placeholder 1"/>
          <p:cNvSpPr>
            <a:spLocks noGrp="1"/>
          </p:cNvSpPr>
          <p:nvPr>
            <p:ph type="body" sz="quarter" idx="10"/>
          </p:nvPr>
        </p:nvSpPr>
        <p:spPr>
          <a:xfrm>
            <a:off x="275481" y="1212850"/>
            <a:ext cx="11885514" cy="5509160"/>
          </a:xfrm>
          <a:prstGeom prst="rect">
            <a:avLst/>
          </a:prstGeom>
        </p:spPr>
        <p:txBody>
          <a:bodyPr>
            <a:normAutofit fontScale="85000" lnSpcReduction="10000"/>
          </a:bodyPr>
          <a:lstStyle/>
          <a:p>
            <a:r>
              <a:rPr lang="en-US" dirty="0"/>
              <a:t>Who are you?</a:t>
            </a:r>
          </a:p>
          <a:p>
            <a:r>
              <a:rPr lang="en-US" dirty="0"/>
              <a:t>How did you access the system and where did you come from?</a:t>
            </a:r>
          </a:p>
          <a:p>
            <a:pPr lvl="1"/>
            <a:r>
              <a:rPr lang="en-US" dirty="0"/>
              <a:t>Device Claims</a:t>
            </a:r>
          </a:p>
          <a:p>
            <a:pPr lvl="1"/>
            <a:r>
              <a:rPr lang="en-US" dirty="0"/>
              <a:t>Client Access Policies (IP Addresses, Client Types)</a:t>
            </a:r>
          </a:p>
          <a:p>
            <a:r>
              <a:rPr lang="en-US" dirty="0"/>
              <a:t>Who verified who you are and how?</a:t>
            </a:r>
          </a:p>
          <a:p>
            <a:pPr lvl="1"/>
            <a:r>
              <a:rPr lang="en-US" dirty="0"/>
              <a:t>Multi Factor Authentication (MFA)</a:t>
            </a:r>
          </a:p>
          <a:p>
            <a:r>
              <a:rPr lang="en-US" dirty="0"/>
              <a:t>What you are entitled to based on position or role?</a:t>
            </a:r>
          </a:p>
          <a:p>
            <a:pPr lvl="1"/>
            <a:r>
              <a:rPr lang="en-US" dirty="0"/>
              <a:t>Corporate Employee vs Partner</a:t>
            </a:r>
          </a:p>
          <a:p>
            <a:r>
              <a:rPr lang="en-US" dirty="0"/>
              <a:t>What do/don’t I know about you?</a:t>
            </a:r>
          </a:p>
          <a:p>
            <a:pPr lvl="1"/>
            <a:r>
              <a:rPr lang="en-US" dirty="0"/>
              <a:t>Attribute and profile Information</a:t>
            </a:r>
          </a:p>
          <a:p>
            <a:r>
              <a:rPr lang="en-US" dirty="0"/>
              <a:t>Any other runtime information about you?</a:t>
            </a:r>
          </a:p>
          <a:p>
            <a:pPr lvl="1"/>
            <a:r>
              <a:rPr lang="en-US" dirty="0"/>
              <a:t>Roles and Groups</a:t>
            </a:r>
          </a:p>
          <a:p>
            <a:pPr lvl="1"/>
            <a:r>
              <a:rPr lang="en-US" dirty="0"/>
              <a:t>Environment</a:t>
            </a:r>
          </a:p>
          <a:p>
            <a:pPr lvl="1"/>
            <a:r>
              <a:rPr lang="en-US" dirty="0"/>
              <a:t>Feature flagging</a:t>
            </a:r>
          </a:p>
        </p:txBody>
      </p:sp>
    </p:spTree>
    <p:extLst>
      <p:ext uri="{BB962C8B-B14F-4D97-AF65-F5344CB8AC3E}">
        <p14:creationId xmlns:p14="http://schemas.microsoft.com/office/powerpoint/2010/main" val="39406722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AuthN</a:t>
            </a:r>
            <a:r>
              <a:rPr lang="en-US" dirty="0"/>
              <a:t> Patterns</a:t>
            </a:r>
          </a:p>
        </p:txBody>
      </p:sp>
      <p:sp>
        <p:nvSpPr>
          <p:cNvPr id="3" name="Text Placeholder 2"/>
          <p:cNvSpPr>
            <a:spLocks noGrp="1"/>
          </p:cNvSpPr>
          <p:nvPr>
            <p:ph type="body" sz="quarter" idx="10"/>
          </p:nvPr>
        </p:nvSpPr>
        <p:spPr>
          <a:xfrm>
            <a:off x="274638" y="1212850"/>
            <a:ext cx="11887200" cy="4124206"/>
          </a:xfrm>
        </p:spPr>
        <p:txBody>
          <a:bodyPr/>
          <a:lstStyle/>
          <a:p>
            <a:r>
              <a:rPr lang="en-US" dirty="0"/>
              <a:t>Anonymous</a:t>
            </a:r>
          </a:p>
          <a:p>
            <a:r>
              <a:rPr lang="en-US" dirty="0"/>
              <a:t>Specific sign in</a:t>
            </a:r>
          </a:p>
          <a:p>
            <a:r>
              <a:rPr lang="en-US" dirty="0"/>
              <a:t>Trusted sign in/federation</a:t>
            </a:r>
          </a:p>
          <a:p>
            <a:pPr lvl="1"/>
            <a:r>
              <a:rPr lang="en-US" dirty="0"/>
              <a:t>No local account</a:t>
            </a:r>
          </a:p>
          <a:p>
            <a:pPr lvl="1"/>
            <a:r>
              <a:rPr lang="en-US" dirty="0"/>
              <a:t>With local/linked account/profile (shadow/mapped account)</a:t>
            </a:r>
          </a:p>
          <a:p>
            <a:r>
              <a:rPr lang="en-US" dirty="0"/>
              <a:t>Trusted subsystem</a:t>
            </a:r>
          </a:p>
          <a:p>
            <a:endParaRPr lang="en-US" dirty="0"/>
          </a:p>
        </p:txBody>
      </p:sp>
    </p:spTree>
    <p:extLst>
      <p:ext uri="{BB962C8B-B14F-4D97-AF65-F5344CB8AC3E}">
        <p14:creationId xmlns:p14="http://schemas.microsoft.com/office/powerpoint/2010/main" val="24720350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AuthZ</a:t>
            </a:r>
            <a:r>
              <a:rPr lang="en-US" dirty="0"/>
              <a:t> Patterns</a:t>
            </a:r>
          </a:p>
        </p:txBody>
      </p:sp>
      <p:sp>
        <p:nvSpPr>
          <p:cNvPr id="3" name="Text Placeholder 2"/>
          <p:cNvSpPr>
            <a:spLocks noGrp="1"/>
          </p:cNvSpPr>
          <p:nvPr>
            <p:ph type="body" sz="quarter" idx="10"/>
          </p:nvPr>
        </p:nvSpPr>
        <p:spPr>
          <a:xfrm>
            <a:off x="274638" y="1212850"/>
            <a:ext cx="11887200" cy="5478423"/>
          </a:xfrm>
        </p:spPr>
        <p:txBody>
          <a:bodyPr/>
          <a:lstStyle/>
          <a:p>
            <a:r>
              <a:rPr lang="en-US" dirty="0"/>
              <a:t>Anonymous</a:t>
            </a:r>
          </a:p>
          <a:p>
            <a:r>
              <a:rPr lang="en-US" dirty="0"/>
              <a:t>Per application</a:t>
            </a:r>
          </a:p>
          <a:p>
            <a:r>
              <a:rPr lang="en-US" dirty="0"/>
              <a:t>Per user</a:t>
            </a:r>
          </a:p>
          <a:p>
            <a:r>
              <a:rPr lang="en-US" dirty="0"/>
              <a:t>Role Based access</a:t>
            </a:r>
          </a:p>
          <a:p>
            <a:pPr lvl="1"/>
            <a:r>
              <a:rPr lang="en-US" dirty="0"/>
              <a:t>Custom</a:t>
            </a:r>
          </a:p>
          <a:p>
            <a:pPr lvl="1"/>
            <a:r>
              <a:rPr lang="en-US" dirty="0"/>
              <a:t>Groups</a:t>
            </a:r>
          </a:p>
          <a:p>
            <a:pPr lvl="1"/>
            <a:r>
              <a:rPr lang="en-US" dirty="0"/>
              <a:t>Claims</a:t>
            </a:r>
          </a:p>
          <a:p>
            <a:r>
              <a:rPr lang="en-US" dirty="0"/>
              <a:t>Trusted subsystem</a:t>
            </a:r>
          </a:p>
          <a:p>
            <a:pPr lvl="1"/>
            <a:r>
              <a:rPr lang="en-US" dirty="0"/>
              <a:t>No data filtering</a:t>
            </a:r>
          </a:p>
          <a:p>
            <a:pPr lvl="1"/>
            <a:r>
              <a:rPr lang="en-US" dirty="0"/>
              <a:t>With data filtering based on criteria</a:t>
            </a:r>
          </a:p>
          <a:p>
            <a:pPr lvl="1"/>
            <a:endParaRPr lang="en-US" dirty="0"/>
          </a:p>
        </p:txBody>
      </p:sp>
    </p:spTree>
    <p:extLst>
      <p:ext uri="{BB962C8B-B14F-4D97-AF65-F5344CB8AC3E}">
        <p14:creationId xmlns:p14="http://schemas.microsoft.com/office/powerpoint/2010/main" val="35819684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uthz"/>
          <p:cNvSpPr/>
          <p:nvPr/>
        </p:nvSpPr>
        <p:spPr bwMode="auto">
          <a:xfrm>
            <a:off x="8186404" y="6238790"/>
            <a:ext cx="3806102"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Authorization</a:t>
            </a:r>
          </a:p>
        </p:txBody>
      </p:sp>
      <p:sp>
        <p:nvSpPr>
          <p:cNvPr id="44" name="authn"/>
          <p:cNvSpPr/>
          <p:nvPr/>
        </p:nvSpPr>
        <p:spPr bwMode="auto">
          <a:xfrm>
            <a:off x="354830" y="6238790"/>
            <a:ext cx="5939799" cy="46630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Authentication</a:t>
            </a:r>
          </a:p>
        </p:txBody>
      </p:sp>
      <p:grpSp>
        <p:nvGrpSpPr>
          <p:cNvPr id="8" name="present"/>
          <p:cNvGrpSpPr/>
          <p:nvPr/>
        </p:nvGrpSpPr>
        <p:grpSpPr>
          <a:xfrm>
            <a:off x="354829" y="2582862"/>
            <a:ext cx="1865207" cy="3578261"/>
            <a:chOff x="347039" y="4350572"/>
            <a:chExt cx="1828800" cy="1690293"/>
          </a:xfrm>
        </p:grpSpPr>
        <p:sp>
          <p:nvSpPr>
            <p:cNvPr id="45" name="present"/>
            <p:cNvSpPr/>
            <p:nvPr/>
          </p:nvSpPr>
          <p:spPr bwMode="auto">
            <a:xfrm>
              <a:off x="430167" y="4653474"/>
              <a:ext cx="1662545" cy="79403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Who are you?</a:t>
              </a:r>
            </a:p>
          </p:txBody>
        </p:sp>
        <p:sp>
          <p:nvSpPr>
            <p:cNvPr id="50" name="present"/>
            <p:cNvSpPr/>
            <p:nvPr/>
          </p:nvSpPr>
          <p:spPr bwMode="auto">
            <a:xfrm>
              <a:off x="347039" y="4350572"/>
              <a:ext cx="1828800" cy="1690293"/>
            </a:xfrm>
            <a:prstGeom prst="rect">
              <a:avLst/>
            </a:prstGeom>
            <a:no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Presentation</a:t>
              </a:r>
            </a:p>
          </p:txBody>
        </p:sp>
      </p:grpSp>
      <p:grpSp>
        <p:nvGrpSpPr>
          <p:cNvPr id="9" name="creds"/>
          <p:cNvGrpSpPr/>
          <p:nvPr/>
        </p:nvGrpSpPr>
        <p:grpSpPr>
          <a:xfrm>
            <a:off x="2392125" y="2582862"/>
            <a:ext cx="1865207" cy="3578261"/>
            <a:chOff x="2344569" y="4350572"/>
            <a:chExt cx="1828800" cy="1690293"/>
          </a:xfrm>
        </p:grpSpPr>
        <p:sp>
          <p:nvSpPr>
            <p:cNvPr id="46" name="present"/>
            <p:cNvSpPr/>
            <p:nvPr/>
          </p:nvSpPr>
          <p:spPr bwMode="auto">
            <a:xfrm>
              <a:off x="2438368" y="4653474"/>
              <a:ext cx="1662545" cy="794039"/>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How do I know you are who you say you are?</a:t>
              </a:r>
            </a:p>
          </p:txBody>
        </p:sp>
        <p:sp>
          <p:nvSpPr>
            <p:cNvPr id="51" name="creds"/>
            <p:cNvSpPr/>
            <p:nvPr/>
          </p:nvSpPr>
          <p:spPr bwMode="auto">
            <a:xfrm>
              <a:off x="2344569" y="4350572"/>
              <a:ext cx="1828800" cy="1690293"/>
            </a:xfrm>
            <a:prstGeom prst="rect">
              <a:avLst/>
            </a:prstGeom>
            <a:no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Credentials</a:t>
              </a:r>
            </a:p>
          </p:txBody>
        </p:sp>
      </p:grpSp>
      <p:grpSp>
        <p:nvGrpSpPr>
          <p:cNvPr id="10" name="validate"/>
          <p:cNvGrpSpPr/>
          <p:nvPr/>
        </p:nvGrpSpPr>
        <p:grpSpPr>
          <a:xfrm>
            <a:off x="4429421" y="2582862"/>
            <a:ext cx="1865207" cy="3578261"/>
            <a:chOff x="4342100" y="4350572"/>
            <a:chExt cx="1828800" cy="1690293"/>
          </a:xfrm>
        </p:grpSpPr>
        <p:sp>
          <p:nvSpPr>
            <p:cNvPr id="47" name="present"/>
            <p:cNvSpPr/>
            <p:nvPr/>
          </p:nvSpPr>
          <p:spPr bwMode="auto">
            <a:xfrm>
              <a:off x="4425228" y="4653474"/>
              <a:ext cx="1662545" cy="79403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How do I validate what you presented?</a:t>
              </a:r>
            </a:p>
          </p:txBody>
        </p:sp>
        <p:sp>
          <p:nvSpPr>
            <p:cNvPr id="52" name="validation"/>
            <p:cNvSpPr/>
            <p:nvPr/>
          </p:nvSpPr>
          <p:spPr bwMode="auto">
            <a:xfrm>
              <a:off x="4342100" y="4350572"/>
              <a:ext cx="1828800" cy="1690293"/>
            </a:xfrm>
            <a:prstGeom prst="rect">
              <a:avLst/>
            </a:prstGeom>
            <a:no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sz="1836" dirty="0">
                  <a:solidFill>
                    <a:schemeClr val="tx2"/>
                  </a:solidFill>
                </a:rPr>
                <a:t>Validation</a:t>
              </a:r>
            </a:p>
          </p:txBody>
        </p:sp>
      </p:grpSp>
      <p:grpSp>
        <p:nvGrpSpPr>
          <p:cNvPr id="11" name="assume"/>
          <p:cNvGrpSpPr/>
          <p:nvPr/>
        </p:nvGrpSpPr>
        <p:grpSpPr>
          <a:xfrm>
            <a:off x="8186403" y="2582862"/>
            <a:ext cx="1865207" cy="3578261"/>
            <a:chOff x="8025750" y="4350572"/>
            <a:chExt cx="1828800" cy="1690293"/>
          </a:xfrm>
        </p:grpSpPr>
        <p:sp>
          <p:nvSpPr>
            <p:cNvPr id="48" name="present"/>
            <p:cNvSpPr/>
            <p:nvPr/>
          </p:nvSpPr>
          <p:spPr bwMode="auto">
            <a:xfrm>
              <a:off x="8109080" y="4653474"/>
              <a:ext cx="1666589" cy="794039"/>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Once valid, what do we know about them?</a:t>
              </a:r>
            </a:p>
          </p:txBody>
        </p:sp>
        <p:sp>
          <p:nvSpPr>
            <p:cNvPr id="53" name="assume"/>
            <p:cNvSpPr/>
            <p:nvPr/>
          </p:nvSpPr>
          <p:spPr bwMode="auto">
            <a:xfrm>
              <a:off x="8025750" y="4350572"/>
              <a:ext cx="1828800" cy="1690293"/>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Assumptions</a:t>
              </a:r>
            </a:p>
          </p:txBody>
        </p:sp>
      </p:grpSp>
      <p:grpSp>
        <p:nvGrpSpPr>
          <p:cNvPr id="12" name="access"/>
          <p:cNvGrpSpPr/>
          <p:nvPr/>
        </p:nvGrpSpPr>
        <p:grpSpPr>
          <a:xfrm>
            <a:off x="10118346" y="2582862"/>
            <a:ext cx="1865207" cy="3578261"/>
            <a:chOff x="9919984" y="4350572"/>
            <a:chExt cx="1828800" cy="1690293"/>
          </a:xfrm>
        </p:grpSpPr>
        <p:sp>
          <p:nvSpPr>
            <p:cNvPr id="49" name="present"/>
            <p:cNvSpPr/>
            <p:nvPr/>
          </p:nvSpPr>
          <p:spPr bwMode="auto">
            <a:xfrm>
              <a:off x="10003112" y="4653474"/>
              <a:ext cx="1662545" cy="794039"/>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dirty="0"/>
                <a:t>What can they do?</a:t>
              </a:r>
            </a:p>
          </p:txBody>
        </p:sp>
        <p:sp>
          <p:nvSpPr>
            <p:cNvPr id="54" name="access"/>
            <p:cNvSpPr/>
            <p:nvPr/>
          </p:nvSpPr>
          <p:spPr bwMode="auto">
            <a:xfrm>
              <a:off x="9919984" y="4350572"/>
              <a:ext cx="1828800" cy="1690293"/>
            </a:xfrm>
            <a:prstGeom prst="rect">
              <a:avLst/>
            </a:prstGeom>
            <a:no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b" anchorCtr="0" compatLnSpc="1">
              <a:prstTxWarp prst="textNoShape">
                <a:avLst/>
              </a:prstTxWarp>
            </a:bodyPr>
            <a:lstStyle/>
            <a:p>
              <a:pPr algn="ctr" defTabSz="950953" fontAlgn="base">
                <a:spcBef>
                  <a:spcPct val="0"/>
                </a:spcBef>
                <a:spcAft>
                  <a:spcPct val="0"/>
                </a:spcAft>
              </a:pPr>
              <a:r>
                <a:rPr lang="en-US" dirty="0">
                  <a:solidFill>
                    <a:schemeClr val="tx2"/>
                  </a:solidFill>
                </a:rPr>
                <a:t>Access control</a:t>
              </a:r>
            </a:p>
          </p:txBody>
        </p:sp>
      </p:grpSp>
      <p:sp>
        <p:nvSpPr>
          <p:cNvPr id="4" name="Title 3"/>
          <p:cNvSpPr>
            <a:spLocks noGrp="1"/>
          </p:cNvSpPr>
          <p:nvPr>
            <p:ph type="title"/>
          </p:nvPr>
        </p:nvSpPr>
        <p:spPr/>
        <p:txBody>
          <a:bodyPr>
            <a:normAutofit/>
          </a:bodyPr>
          <a:lstStyle/>
          <a:p>
            <a:r>
              <a:rPr lang="en-US" dirty="0"/>
              <a:t>Azure AD/O365 </a:t>
            </a:r>
            <a:r>
              <a:rPr lang="en-US" dirty="0" err="1"/>
              <a:t>AuthN</a:t>
            </a:r>
            <a:r>
              <a:rPr lang="en-US" dirty="0"/>
              <a:t> + </a:t>
            </a:r>
            <a:r>
              <a:rPr lang="en-US" dirty="0" err="1"/>
              <a:t>AuthZ</a:t>
            </a:r>
            <a:r>
              <a:rPr lang="en-US" dirty="0"/>
              <a:t> Worksheet</a:t>
            </a:r>
          </a:p>
        </p:txBody>
      </p:sp>
      <p:sp>
        <p:nvSpPr>
          <p:cNvPr id="38" name="authninfo"/>
          <p:cNvSpPr/>
          <p:nvPr/>
        </p:nvSpPr>
        <p:spPr bwMode="auto">
          <a:xfrm>
            <a:off x="6368941" y="2524227"/>
            <a:ext cx="1732682" cy="4180866"/>
          </a:xfrm>
          <a:prstGeom prst="homePlat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3260" tIns="47565" rIns="93260" bIns="47565" numCol="1" rtlCol="0" anchor="ctr" anchorCtr="0" compatLnSpc="1">
            <a:prstTxWarp prst="textNoShape">
              <a:avLst/>
            </a:prstTxWarp>
          </a:bodyPr>
          <a:lstStyle/>
          <a:p>
            <a:pPr algn="ctr" defTabSz="950953" fontAlgn="base">
              <a:spcBef>
                <a:spcPct val="0"/>
              </a:spcBef>
              <a:spcAft>
                <a:spcPct val="0"/>
              </a:spcAft>
            </a:pPr>
            <a:r>
              <a:rPr lang="en-US" sz="2040" dirty="0"/>
              <a:t>How do I let others know I validated the user?</a:t>
            </a:r>
          </a:p>
        </p:txBody>
      </p:sp>
      <p:sp>
        <p:nvSpPr>
          <p:cNvPr id="39" name="present"/>
          <p:cNvSpPr/>
          <p:nvPr/>
        </p:nvSpPr>
        <p:spPr bwMode="auto">
          <a:xfrm>
            <a:off x="354830" y="5694820"/>
            <a:ext cx="1865206" cy="46630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Presentation</a:t>
            </a:r>
          </a:p>
        </p:txBody>
      </p:sp>
      <p:sp>
        <p:nvSpPr>
          <p:cNvPr id="40" name="creds"/>
          <p:cNvSpPr/>
          <p:nvPr/>
        </p:nvSpPr>
        <p:spPr bwMode="auto">
          <a:xfrm>
            <a:off x="2392125" y="5694821"/>
            <a:ext cx="1865206" cy="46630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Credentials</a:t>
            </a:r>
          </a:p>
        </p:txBody>
      </p:sp>
      <p:sp>
        <p:nvSpPr>
          <p:cNvPr id="41" name="validation"/>
          <p:cNvSpPr/>
          <p:nvPr/>
        </p:nvSpPr>
        <p:spPr bwMode="auto">
          <a:xfrm>
            <a:off x="4429422" y="5694821"/>
            <a:ext cx="1865206" cy="46630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Validation</a:t>
            </a:r>
          </a:p>
        </p:txBody>
      </p:sp>
      <p:sp>
        <p:nvSpPr>
          <p:cNvPr id="43" name="assume"/>
          <p:cNvSpPr/>
          <p:nvPr/>
        </p:nvSpPr>
        <p:spPr bwMode="auto">
          <a:xfrm>
            <a:off x="8190941" y="5694821"/>
            <a:ext cx="1865206" cy="46630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Assumptions</a:t>
            </a:r>
          </a:p>
        </p:txBody>
      </p:sp>
      <p:sp>
        <p:nvSpPr>
          <p:cNvPr id="55" name="access"/>
          <p:cNvSpPr/>
          <p:nvPr/>
        </p:nvSpPr>
        <p:spPr bwMode="auto">
          <a:xfrm>
            <a:off x="10130459" y="5694821"/>
            <a:ext cx="1865206" cy="466302"/>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r>
              <a:rPr lang="en-US" sz="1836" dirty="0"/>
              <a:t>Access Control</a:t>
            </a:r>
          </a:p>
        </p:txBody>
      </p:sp>
      <p:sp>
        <p:nvSpPr>
          <p:cNvPr id="26" name="Right Brace 25"/>
          <p:cNvSpPr/>
          <p:nvPr/>
        </p:nvSpPr>
        <p:spPr bwMode="auto">
          <a:xfrm rot="16200000">
            <a:off x="9776833" y="311246"/>
            <a:ext cx="668194" cy="3797151"/>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27" name="Rectangle 26"/>
          <p:cNvSpPr/>
          <p:nvPr/>
        </p:nvSpPr>
        <p:spPr>
          <a:xfrm>
            <a:off x="8724077"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Your application</a:t>
            </a:r>
          </a:p>
        </p:txBody>
      </p:sp>
      <p:sp>
        <p:nvSpPr>
          <p:cNvPr id="28" name="Right Brace 27"/>
          <p:cNvSpPr/>
          <p:nvPr/>
        </p:nvSpPr>
        <p:spPr bwMode="auto">
          <a:xfrm rot="16200000">
            <a:off x="2991277" y="-736771"/>
            <a:ext cx="668194" cy="5938512"/>
          </a:xfrm>
          <a:prstGeom prst="rightBrac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29" name="Rectangle 28"/>
          <p:cNvSpPr/>
          <p:nvPr/>
        </p:nvSpPr>
        <p:spPr>
          <a:xfrm>
            <a:off x="1959350" y="1516062"/>
            <a:ext cx="2730755" cy="343492"/>
          </a:xfrm>
          <a:prstGeom prst="rect">
            <a:avLst/>
          </a:prstGeom>
          <a:ln w="38100"/>
        </p:spPr>
        <p:style>
          <a:lnRef idx="1">
            <a:schemeClr val="dk1"/>
          </a:lnRef>
          <a:fillRef idx="2">
            <a:schemeClr val="dk1"/>
          </a:fillRef>
          <a:effectRef idx="1">
            <a:schemeClr val="dk1"/>
          </a:effectRef>
          <a:fontRef idx="minor">
            <a:schemeClr val="dk1"/>
          </a:fontRef>
        </p:style>
        <p:txBody>
          <a:bodyPr wrap="square">
            <a:spAutoFit/>
          </a:bodyPr>
          <a:lstStyle/>
          <a:p>
            <a:pPr algn="ctr" defTabSz="950953" fontAlgn="base">
              <a:spcBef>
                <a:spcPct val="0"/>
              </a:spcBef>
              <a:spcAft>
                <a:spcPct val="0"/>
              </a:spcAft>
            </a:pPr>
            <a:r>
              <a:rPr lang="en-US" sz="1632" dirty="0"/>
              <a:t>Office 365</a:t>
            </a:r>
          </a:p>
        </p:txBody>
      </p:sp>
    </p:spTree>
    <p:extLst>
      <p:ext uri="{BB962C8B-B14F-4D97-AF65-F5344CB8AC3E}">
        <p14:creationId xmlns:p14="http://schemas.microsoft.com/office/powerpoint/2010/main" val="3598283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BT - Dark blue on white - red accent">
      <a:dk1>
        <a:srgbClr val="505050"/>
      </a:dk1>
      <a:lt1>
        <a:srgbClr val="FFFFFF"/>
      </a:lt1>
      <a:dk2>
        <a:srgbClr val="002050"/>
      </a:dk2>
      <a:lt2>
        <a:srgbClr val="CDF4FF"/>
      </a:lt2>
      <a:accent1>
        <a:srgbClr val="002050"/>
      </a:accent1>
      <a:accent2>
        <a:srgbClr val="D83B01"/>
      </a:accent2>
      <a:accent3>
        <a:srgbClr val="0078D7"/>
      </a:accent3>
      <a:accent4>
        <a:srgbClr val="5C2D91"/>
      </a:accent4>
      <a:accent5>
        <a:srgbClr val="107C10"/>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BLUE_2016_1.potx" id="{32CF034D-37A2-4D5E-BC9F-414114778C0E}" vid="{374C3F9A-52DF-4488-9625-FC4AE9EF9F1E}"/>
    </a:ext>
  </a:extLst>
</a:theme>
</file>

<file path=ppt/theme/theme2.xml><?xml version="1.0" encoding="utf-8"?>
<a:theme xmlns:a="http://schemas.openxmlformats.org/drawingml/2006/main" name="COLOR TEMPLATE">
  <a:themeElements>
    <a:clrScheme name="BT - Dark blue / red accent">
      <a:dk1>
        <a:srgbClr val="505050"/>
      </a:dk1>
      <a:lt1>
        <a:srgbClr val="FFFFFF"/>
      </a:lt1>
      <a:dk2>
        <a:srgbClr val="002050"/>
      </a:dk2>
      <a:lt2>
        <a:srgbClr val="CDF4FF"/>
      </a:lt2>
      <a:accent1>
        <a:srgbClr val="D83B01"/>
      </a:accent1>
      <a:accent2>
        <a:srgbClr val="0078D7"/>
      </a:accent2>
      <a:accent3>
        <a:srgbClr val="107C10"/>
      </a:accent3>
      <a:accent4>
        <a:srgbClr val="5C2D91"/>
      </a:accent4>
      <a:accent5>
        <a:srgbClr val="B4009E"/>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BLUE_2016_1.potx" id="{32CF034D-37A2-4D5E-BC9F-414114778C0E}" vid="{C5884F92-0372-40FE-A41F-52E1C148CAA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Brand_template_16-9_Edu_DARK_BLUE_2016_1</Template>
  <TotalTime>1589</TotalTime>
  <Words>1295</Words>
  <Application>Microsoft Office PowerPoint</Application>
  <PresentationFormat>Custom</PresentationFormat>
  <Paragraphs>421</Paragraphs>
  <Slides>24</Slides>
  <Notes>13</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Consolas</vt:lpstr>
      <vt:lpstr>Segoe UI</vt:lpstr>
      <vt:lpstr>Segoe UI Light</vt:lpstr>
      <vt:lpstr>Wingdings</vt:lpstr>
      <vt:lpstr>WHITE TEMPLATE</vt:lpstr>
      <vt:lpstr>COLOR TEMPLATE</vt:lpstr>
      <vt:lpstr>AuthN and AuthZ patterns</vt:lpstr>
      <vt:lpstr>Agenda</vt:lpstr>
      <vt:lpstr>Identity and Security Basics</vt:lpstr>
      <vt:lpstr>Protocol Soup</vt:lpstr>
      <vt:lpstr>Authentication Session/Re-authentication</vt:lpstr>
      <vt:lpstr>Identity Components Used for AuthN &amp; AuthZ</vt:lpstr>
      <vt:lpstr>AuthN Patterns</vt:lpstr>
      <vt:lpstr>AuthZ Patterns</vt:lpstr>
      <vt:lpstr>Azure AD/O365 AuthN + AuthZ Worksheet</vt:lpstr>
      <vt:lpstr>Anonymous (AuthN) + Trusted Subsystem (AuthZ)</vt:lpstr>
      <vt:lpstr>Demo: Single Tenant Anonymous</vt:lpstr>
      <vt:lpstr>Federated (AuthN) + Shadow Account (AuthZ)</vt:lpstr>
      <vt:lpstr>Demo: Shadow/Linked account</vt:lpstr>
      <vt:lpstr>Application (AuthN) + Application (AuthZ)</vt:lpstr>
      <vt:lpstr>Example: Federation + Shadow Account</vt:lpstr>
      <vt:lpstr>Demo: Federated Sign In</vt:lpstr>
      <vt:lpstr>Mapping Claims to AAD Extensions</vt:lpstr>
      <vt:lpstr>Permission Scopes</vt:lpstr>
      <vt:lpstr>Consent Flow</vt:lpstr>
      <vt:lpstr>When Planning Identities and Auth*</vt:lpstr>
      <vt:lpstr>Identity Core Design Questions to ask</vt:lpstr>
      <vt:lpstr>Microsoft Account VS Organizational Account</vt:lpstr>
      <vt:lpstr>Questions?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Israel Vega Jr.</dc:creator>
  <cp:keywords/>
  <dc:description>Template: Maryfj_x000d_
Formatting: _x000d_
Audience Type:</dc:description>
  <cp:lastModifiedBy>Israel Vega Jr.</cp:lastModifiedBy>
  <cp:revision>21</cp:revision>
  <dcterms:created xsi:type="dcterms:W3CDTF">2017-05-19T04:39:59Z</dcterms:created>
  <dcterms:modified xsi:type="dcterms:W3CDTF">2017-06-02T19:02:04Z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