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32"/>
  </p:notesMasterIdLst>
  <p:handoutMasterIdLst>
    <p:handoutMasterId r:id="rId33"/>
  </p:handoutMasterIdLst>
  <p:sldIdLst>
    <p:sldId id="256"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57" r:id="rId30"/>
    <p:sldId id="258"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0C8682EF-709C-4DD2-B11B-19E2D910C2A9}">
          <p14:sldIdLst>
            <p14:sldId id="256"/>
          </p14:sldIdLst>
        </p14:section>
        <p14:section name="White Template" id="{5B0B8DFF-57E5-4D4B-BA72-542DF84B8E2F}">
          <p14:sldIdLst>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Lst>
        </p14:section>
        <p14:section name="Color Template" id="{A073DAE3-B461-442F-A3D3-6642BD875E45}">
          <p14:sldIdLst>
            <p14:sldId id="257"/>
            <p14:sldId id="258"/>
          </p14:sldIdLst>
        </p14:section>
        <p14:section name="Default Section" id="{13CE1CAA-BA48-43D2-AE4C-AF24BDE114A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676"/>
    <a:srgbClr val="FFFFFF"/>
    <a:srgbClr val="002050"/>
    <a:srgbClr val="0078D7"/>
    <a:srgbClr val="00188F"/>
    <a:srgbClr val="107C10"/>
    <a:srgbClr val="008272"/>
    <a:srgbClr val="B4009E"/>
    <a:srgbClr val="00BCF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465" autoAdjust="0"/>
  </p:normalViewPr>
  <p:slideViewPr>
    <p:cSldViewPr>
      <p:cViewPr varScale="1">
        <p:scale>
          <a:sx n="113" d="100"/>
          <a:sy n="113" d="100"/>
        </p:scale>
        <p:origin x="84" y="114"/>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76" d="100"/>
          <a:sy n="76" d="100"/>
        </p:scale>
        <p:origin x="400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6A1327-0AC3-41A2-84AC-3AFF5758661B}" type="datetime8">
              <a:rPr lang="en-US" smtClean="0">
                <a:latin typeface="Segoe UI" pitchFamily="34" charset="0"/>
              </a:rPr>
              <a:t>6/1/2017 12:26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5A9E72A3-73C3-4EC0-976B-555052BC0BC2}" type="datetime8">
              <a:rPr lang="en-US" smtClean="0"/>
              <a:t>6/1/2017 12:26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06EF3E9-8989-41CF-8301-C50DFCD1A10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6/1/2017 12:26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Footer Placeholder 7"/>
          <p:cNvSpPr>
            <a:spLocks noGrp="1"/>
          </p:cNvSpPr>
          <p:nvPr>
            <p:ph type="ftr" sz="quarter" idx="14"/>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1591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6658603-66F5-4A92-AAFB-6567410CF17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6/1/2017 12:26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Footer Placeholder 7"/>
          <p:cNvSpPr>
            <a:spLocks noGrp="1"/>
          </p:cNvSpPr>
          <p:nvPr>
            <p:ph type="ftr" sz="quarter" idx="14"/>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68546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5</a:t>
            </a:fld>
            <a:endParaRPr lang="en-US"/>
          </a:p>
        </p:txBody>
      </p:sp>
    </p:spTree>
    <p:extLst>
      <p:ext uri="{BB962C8B-B14F-4D97-AF65-F5344CB8AC3E}">
        <p14:creationId xmlns:p14="http://schemas.microsoft.com/office/powerpoint/2010/main" val="2210645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a:t>
            </a:r>
            <a:r>
              <a:rPr lang="en-US" baseline="0" dirty="0"/>
              <a:t> Azure</a:t>
            </a:r>
          </a:p>
          <a:p>
            <a:r>
              <a:rPr lang="en-US" baseline="0" dirty="0"/>
              <a:t>Show template</a:t>
            </a:r>
          </a:p>
          <a:p>
            <a:r>
              <a:rPr lang="en-US" baseline="0" dirty="0"/>
              <a:t>Show template deployment</a:t>
            </a:r>
          </a:p>
        </p:txBody>
      </p:sp>
      <p:sp>
        <p:nvSpPr>
          <p:cNvPr id="4" name="Slide Number Placeholder 3"/>
          <p:cNvSpPr>
            <a:spLocks noGrp="1"/>
          </p:cNvSpPr>
          <p:nvPr>
            <p:ph type="sldNum" sz="quarter" idx="10"/>
          </p:nvPr>
        </p:nvSpPr>
        <p:spPr/>
        <p:txBody>
          <a:bodyPr/>
          <a:lstStyle/>
          <a:p>
            <a:fld id="{D3FC8B30-430A-419E-AAC8-C52672057434}" type="slidenum">
              <a:rPr lang="en-US" smtClean="0"/>
              <a:t>8</a:t>
            </a:fld>
            <a:endParaRPr lang="en-US"/>
          </a:p>
        </p:txBody>
      </p:sp>
    </p:spTree>
    <p:extLst>
      <p:ext uri="{BB962C8B-B14F-4D97-AF65-F5344CB8AC3E}">
        <p14:creationId xmlns:p14="http://schemas.microsoft.com/office/powerpoint/2010/main" val="785506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6/1/2017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69293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Open VS</a:t>
            </a:r>
          </a:p>
          <a:p>
            <a:r>
              <a:rPr lang="en-US" baseline="0" dirty="0"/>
              <a:t>Build a template</a:t>
            </a:r>
          </a:p>
          <a:p>
            <a:endParaRPr lang="en-US" dirty="0"/>
          </a:p>
        </p:txBody>
      </p:sp>
      <p:sp>
        <p:nvSpPr>
          <p:cNvPr id="4" name="Slide Number Placeholder 3"/>
          <p:cNvSpPr>
            <a:spLocks noGrp="1"/>
          </p:cNvSpPr>
          <p:nvPr>
            <p:ph type="sldNum" sz="quarter" idx="10"/>
          </p:nvPr>
        </p:nvSpPr>
        <p:spPr/>
        <p:txBody>
          <a:bodyPr/>
          <a:lstStyle/>
          <a:p>
            <a:fld id="{D3FC8B30-430A-419E-AAC8-C52672057434}" type="slidenum">
              <a:rPr lang="en-US" smtClean="0"/>
              <a:t>13</a:t>
            </a:fld>
            <a:endParaRPr lang="en-US"/>
          </a:p>
        </p:txBody>
      </p:sp>
    </p:spTree>
    <p:extLst>
      <p:ext uri="{BB962C8B-B14F-4D97-AF65-F5344CB8AC3E}">
        <p14:creationId xmlns:p14="http://schemas.microsoft.com/office/powerpoint/2010/main" val="3112016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FC8B30-430A-419E-AAC8-C52672057434}" type="slidenum">
              <a:rPr lang="en-US" smtClean="0"/>
              <a:t>16</a:t>
            </a:fld>
            <a:endParaRPr lang="en-US"/>
          </a:p>
        </p:txBody>
      </p:sp>
    </p:spTree>
    <p:extLst>
      <p:ext uri="{BB962C8B-B14F-4D97-AF65-F5344CB8AC3E}">
        <p14:creationId xmlns:p14="http://schemas.microsoft.com/office/powerpoint/2010/main" val="2402997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Deploy</a:t>
            </a:r>
            <a:endParaRPr lang="en-US" dirty="0"/>
          </a:p>
          <a:p>
            <a:endParaRPr lang="en-US" dirty="0"/>
          </a:p>
        </p:txBody>
      </p:sp>
      <p:sp>
        <p:nvSpPr>
          <p:cNvPr id="4" name="Slide Number Placeholder 3"/>
          <p:cNvSpPr>
            <a:spLocks noGrp="1"/>
          </p:cNvSpPr>
          <p:nvPr>
            <p:ph type="sldNum" sz="quarter" idx="10"/>
          </p:nvPr>
        </p:nvSpPr>
        <p:spPr/>
        <p:txBody>
          <a:bodyPr/>
          <a:lstStyle/>
          <a:p>
            <a:fld id="{D3FC8B30-430A-419E-AAC8-C52672057434}" type="slidenum">
              <a:rPr lang="en-US" smtClean="0"/>
              <a:t>17</a:t>
            </a:fld>
            <a:endParaRPr lang="en-US"/>
          </a:p>
        </p:txBody>
      </p:sp>
    </p:spTree>
    <p:extLst>
      <p:ext uri="{BB962C8B-B14F-4D97-AF65-F5344CB8AC3E}">
        <p14:creationId xmlns:p14="http://schemas.microsoft.com/office/powerpoint/2010/main" val="1665762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a:t>
            </a:r>
            <a:r>
              <a:rPr lang="en-US" baseline="0" dirty="0"/>
              <a:t> a DSC extension</a:t>
            </a:r>
            <a:endParaRPr lang="en-US" dirty="0"/>
          </a:p>
          <a:p>
            <a:r>
              <a:rPr lang="en-US" dirty="0"/>
              <a:t>Inspect</a:t>
            </a:r>
            <a:r>
              <a:rPr lang="en-US" baseline="0" dirty="0"/>
              <a:t> the DSC</a:t>
            </a:r>
          </a:p>
          <a:p>
            <a:r>
              <a:rPr lang="en-US" baseline="0" dirty="0"/>
              <a:t>Uncomment the web server sample code</a:t>
            </a:r>
            <a:endParaRPr lang="en-US" dirty="0"/>
          </a:p>
          <a:p>
            <a:r>
              <a:rPr lang="en-US" dirty="0"/>
              <a:t>Show the log files</a:t>
            </a:r>
          </a:p>
          <a:p>
            <a:r>
              <a:rPr lang="en-US" dirty="0"/>
              <a:t>Show the extension</a:t>
            </a:r>
            <a:r>
              <a:rPr lang="en-US" baseline="0" dirty="0"/>
              <a:t> in the portal</a:t>
            </a:r>
          </a:p>
          <a:p>
            <a:r>
              <a:rPr lang="en-US" baseline="0" dirty="0"/>
              <a:t>‘</a:t>
            </a:r>
            <a:endParaRPr lang="en-US" dirty="0"/>
          </a:p>
        </p:txBody>
      </p:sp>
      <p:sp>
        <p:nvSpPr>
          <p:cNvPr id="4" name="Slide Number Placeholder 3"/>
          <p:cNvSpPr>
            <a:spLocks noGrp="1"/>
          </p:cNvSpPr>
          <p:nvPr>
            <p:ph type="sldNum" sz="quarter" idx="10"/>
          </p:nvPr>
        </p:nvSpPr>
        <p:spPr/>
        <p:txBody>
          <a:bodyPr/>
          <a:lstStyle/>
          <a:p>
            <a:fld id="{D3FC8B30-430A-419E-AAC8-C52672057434}" type="slidenum">
              <a:rPr lang="en-US" smtClean="0"/>
              <a:t>24</a:t>
            </a:fld>
            <a:endParaRPr lang="en-US"/>
          </a:p>
        </p:txBody>
      </p:sp>
    </p:spTree>
    <p:extLst>
      <p:ext uri="{BB962C8B-B14F-4D97-AF65-F5344CB8AC3E}">
        <p14:creationId xmlns:p14="http://schemas.microsoft.com/office/powerpoint/2010/main" val="2874770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9D4D20F-D2F3-4A37-A728-453B5251BCF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6/1/2017 12:26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Footer Placeholder 7"/>
          <p:cNvSpPr>
            <a:spLocks noGrp="1"/>
          </p:cNvSpPr>
          <p:nvPr>
            <p:ph type="ftr" sz="quarter" idx="14"/>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967576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2119163"/>
            <a:ext cx="5943600" cy="3664099"/>
          </a:xfrm>
          <a:prstGeom prst="rect">
            <a:avLst/>
          </a:prstGeom>
          <a:solidFill>
            <a:srgbClr val="00205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5943600"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5943600"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200" y="6159435"/>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2119163"/>
            <a:ext cx="5943600" cy="3664099"/>
          </a:xfrm>
          <a:prstGeom prst="rect">
            <a:avLst/>
          </a:prstGeom>
          <a:solidFill>
            <a:srgbClr val="00205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5943600"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5943600"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15" name="Group 14"/>
          <p:cNvGrpSpPr>
            <a:grpSpLocks noChangeAspect="1"/>
          </p:cNvGrpSpPr>
          <p:nvPr userDrawn="1"/>
        </p:nvGrpSpPr>
        <p:grpSpPr bwMode="gray">
          <a:xfrm>
            <a:off x="457200" y="6159435"/>
            <a:ext cx="1681413" cy="360979"/>
            <a:chOff x="457200" y="1643393"/>
            <a:chExt cx="4492753" cy="964540"/>
          </a:xfrm>
        </p:grpSpPr>
        <p:pic>
          <p:nvPicPr>
            <p:cNvPr id="16" name="Picture 15"/>
            <p:cNvPicPr>
              <a:picLocks noChangeAspect="1"/>
            </p:cNvPicPr>
            <p:nvPr/>
          </p:nvPicPr>
          <p:blipFill>
            <a:blip r:embed="rId3"/>
            <a:stretch>
              <a:fillRect/>
            </a:stretch>
          </p:blipFill>
          <p:spPr bwMode="gray">
            <a:xfrm>
              <a:off x="457200" y="1643393"/>
              <a:ext cx="964540" cy="964540"/>
            </a:xfrm>
            <a:prstGeom prst="rect">
              <a:avLst/>
            </a:prstGeom>
          </p:spPr>
        </p:pic>
        <p:sp>
          <p:nvSpPr>
            <p:cNvPr id="17"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2.png"/><Relationship Id="rId3" Type="http://schemas.openxmlformats.org/officeDocument/2006/relationships/image" Target="../media/image23.png"/><Relationship Id="rId7" Type="http://schemas.openxmlformats.org/officeDocument/2006/relationships/image" Target="../media/image21.png"/><Relationship Id="rId12"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20.png"/><Relationship Id="rId11" Type="http://schemas.openxmlformats.org/officeDocument/2006/relationships/image" Target="../media/image12.png"/><Relationship Id="rId5" Type="http://schemas.openxmlformats.org/officeDocument/2006/relationships/image" Target="../media/image19.png"/><Relationship Id="rId10" Type="http://schemas.openxmlformats.org/officeDocument/2006/relationships/image" Target="../media/image11.png"/><Relationship Id="rId4" Type="http://schemas.microsoft.com/office/2007/relationships/hdphoto" Target="../media/hdphoto1.wdp"/><Relationship Id="rId9"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hyperlink" Target="https://blogs.msdn.microsoft.com/powershell/2016/02/11/dsc-resource-kit-gets-even-bigger/"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Resource Manager (ARM)</a:t>
            </a:r>
          </a:p>
        </p:txBody>
      </p:sp>
      <p:sp>
        <p:nvSpPr>
          <p:cNvPr id="3" name="Text Placeholder 2"/>
          <p:cNvSpPr>
            <a:spLocks noGrp="1"/>
          </p:cNvSpPr>
          <p:nvPr>
            <p:ph type="body" sz="quarter" idx="14"/>
          </p:nvPr>
        </p:nvSpPr>
        <p:spPr>
          <a:xfrm>
            <a:off x="274638" y="3956050"/>
            <a:ext cx="5943664" cy="1828800"/>
          </a:xfrm>
        </p:spPr>
        <p:txBody>
          <a:bodyPr/>
          <a:lstStyle/>
          <a:p>
            <a:pPr lvl="0"/>
            <a:r>
              <a:rPr lang="en-US" sz="1600" dirty="0">
                <a:latin typeface="Segoe UI"/>
              </a:rPr>
              <a:t>Infrastructure as Code Overview</a:t>
            </a:r>
          </a:p>
          <a:p>
            <a:pPr lvl="0"/>
            <a:endParaRPr lang="en-US" sz="1600" dirty="0">
              <a:latin typeface="Segoe UI"/>
            </a:endParaRPr>
          </a:p>
          <a:p>
            <a:pPr lvl="0"/>
            <a:r>
              <a:rPr lang="en-US" sz="1800" dirty="0">
                <a:latin typeface="Segoe UI"/>
              </a:rPr>
              <a:t>Questions: brand@microsoft.com</a:t>
            </a: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ARM template structure</a:t>
            </a:r>
          </a:p>
        </p:txBody>
      </p:sp>
      <p:sp>
        <p:nvSpPr>
          <p:cNvPr id="4" name="Text Placeholder 3"/>
          <p:cNvSpPr>
            <a:spLocks noGrp="1"/>
          </p:cNvSpPr>
          <p:nvPr>
            <p:ph type="body" sz="quarter" idx="10"/>
          </p:nvPr>
        </p:nvSpPr>
        <p:spPr>
          <a:xfrm>
            <a:off x="274638" y="1221157"/>
            <a:ext cx="11887199" cy="641714"/>
          </a:xfrm>
        </p:spPr>
        <p:txBody>
          <a:bodyPr/>
          <a:lstStyle/>
          <a:p>
            <a:endParaRPr lang="en-US"/>
          </a:p>
        </p:txBody>
      </p:sp>
      <p:sp>
        <p:nvSpPr>
          <p:cNvPr id="6" name="Text Placeholder 4"/>
          <p:cNvSpPr txBox="1">
            <a:spLocks/>
          </p:cNvSpPr>
          <p:nvPr/>
        </p:nvSpPr>
        <p:spPr>
          <a:xfrm>
            <a:off x="157500" y="1212850"/>
            <a:ext cx="12123843" cy="5388851"/>
          </a:xfrm>
          <a:prstGeom prst="rect">
            <a:avLst/>
          </a:prstGeom>
          <a:solidFill>
            <a:sysClr val="window" lastClr="FFFFFF"/>
          </a:solidFill>
        </p:spPr>
        <p:txBody>
          <a:bodyPr vert="horz" wrap="square" lIns="149217" tIns="93260" rIns="149217" bIns="93260" rtlCol="0">
            <a:no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solidFill>
                  <a:schemeClr val="bg1"/>
                </a:solidFill>
                <a:latin typeface="Courier New" panose="02070309020205020404" pitchFamily="49" charset="0"/>
                <a:ea typeface="+mn-ea"/>
                <a:cs typeface="Courier New" panose="02070309020205020404" pitchFamily="49"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defRPr/>
            </a:pPr>
            <a:r>
              <a:rPr lang="en-US" sz="1530" dirty="0">
                <a:solidFill>
                  <a:sysClr val="windowText" lastClr="000000"/>
                </a:solidFill>
              </a:rPr>
              <a:t>{</a:t>
            </a:r>
          </a:p>
          <a:p>
            <a:pPr lvl="0">
              <a:defRPr/>
            </a:pPr>
            <a:r>
              <a:rPr lang="en-US" sz="1530" dirty="0">
                <a:solidFill>
                  <a:sysClr val="windowText" lastClr="000000"/>
                </a:solidFill>
              </a:rPr>
              <a:t>  "$schema": "https://schema.management.azure.com/schemas/2015-01-01/</a:t>
            </a:r>
            <a:r>
              <a:rPr lang="en-US" sz="1530" dirty="0" err="1">
                <a:solidFill>
                  <a:sysClr val="windowText" lastClr="000000"/>
                </a:solidFill>
              </a:rPr>
              <a:t>deploymentTemplate.json</a:t>
            </a:r>
            <a:r>
              <a:rPr lang="en-US" sz="1530" dirty="0">
                <a:solidFill>
                  <a:sysClr val="windowText" lastClr="000000"/>
                </a:solidFill>
              </a:rPr>
              <a:t>#",</a:t>
            </a:r>
          </a:p>
          <a:p>
            <a:pPr lvl="0">
              <a:defRPr/>
            </a:pPr>
            <a:r>
              <a:rPr lang="en-US" sz="1530" dirty="0">
                <a:solidFill>
                  <a:sysClr val="windowText" lastClr="000000"/>
                </a:solidFill>
              </a:rPr>
              <a:t>  "</a:t>
            </a:r>
            <a:r>
              <a:rPr lang="en-US" sz="1530" dirty="0" err="1">
                <a:solidFill>
                  <a:sysClr val="windowText" lastClr="000000"/>
                </a:solidFill>
              </a:rPr>
              <a:t>contentVersion</a:t>
            </a:r>
            <a:r>
              <a:rPr lang="en-US" sz="1530" dirty="0">
                <a:solidFill>
                  <a:sysClr val="windowText" lastClr="000000"/>
                </a:solidFill>
              </a:rPr>
              <a:t>": "1.0.0.0",</a:t>
            </a:r>
          </a:p>
          <a:p>
            <a:pPr lvl="0">
              <a:defRPr/>
            </a:pPr>
            <a:endParaRPr lang="en-US" sz="1530" dirty="0">
              <a:solidFill>
                <a:sysClr val="windowText" lastClr="000000"/>
              </a:solidFill>
            </a:endParaRPr>
          </a:p>
          <a:p>
            <a:pPr lvl="0">
              <a:defRPr/>
            </a:pPr>
            <a:r>
              <a:rPr lang="en-US" sz="1530" dirty="0">
                <a:solidFill>
                  <a:sysClr val="windowText" lastClr="000000"/>
                </a:solidFill>
              </a:rPr>
              <a:t>  "</a:t>
            </a:r>
            <a:r>
              <a:rPr lang="en-US" sz="1530" b="1" dirty="0">
                <a:solidFill>
                  <a:srgbClr val="FF0000"/>
                </a:solidFill>
              </a:rPr>
              <a:t>parameters</a:t>
            </a:r>
            <a:r>
              <a:rPr lang="en-US" sz="1530" dirty="0">
                <a:solidFill>
                  <a:sysClr val="windowText" lastClr="000000"/>
                </a:solidFill>
              </a:rPr>
              <a:t>": {</a:t>
            </a:r>
          </a:p>
          <a:p>
            <a:pPr lvl="0">
              <a:defRPr/>
            </a:pPr>
            <a:r>
              <a:rPr lang="en-US" sz="1530" dirty="0">
                <a:solidFill>
                  <a:sysClr val="windowText" lastClr="000000"/>
                </a:solidFill>
              </a:rPr>
              <a:t>    </a:t>
            </a:r>
            <a:r>
              <a:rPr lang="en-US" sz="1530" dirty="0">
                <a:solidFill>
                  <a:srgbClr val="70AD47"/>
                </a:solidFill>
              </a:rPr>
              <a:t>// Parameters referenced by resources  (parameterize your template)</a:t>
            </a:r>
          </a:p>
          <a:p>
            <a:pPr lvl="0">
              <a:defRPr/>
            </a:pPr>
            <a:r>
              <a:rPr lang="en-US" sz="1530" dirty="0">
                <a:solidFill>
                  <a:sysClr val="windowText" lastClr="000000"/>
                </a:solidFill>
              </a:rPr>
              <a:t>  },</a:t>
            </a:r>
          </a:p>
          <a:p>
            <a:pPr lvl="0">
              <a:defRPr/>
            </a:pPr>
            <a:endParaRPr lang="en-US" sz="1530" dirty="0">
              <a:solidFill>
                <a:sysClr val="windowText" lastClr="000000"/>
              </a:solidFill>
            </a:endParaRPr>
          </a:p>
          <a:p>
            <a:pPr lvl="0">
              <a:defRPr/>
            </a:pPr>
            <a:r>
              <a:rPr lang="en-US" sz="1530" dirty="0">
                <a:solidFill>
                  <a:sysClr val="windowText" lastClr="000000"/>
                </a:solidFill>
              </a:rPr>
              <a:t>  "</a:t>
            </a:r>
            <a:r>
              <a:rPr lang="en-US" sz="1530" b="1" dirty="0">
                <a:solidFill>
                  <a:srgbClr val="FF0000"/>
                </a:solidFill>
              </a:rPr>
              <a:t>variables</a:t>
            </a:r>
            <a:r>
              <a:rPr lang="en-US" sz="1530" dirty="0">
                <a:solidFill>
                  <a:sysClr val="windowText" lastClr="000000"/>
                </a:solidFill>
              </a:rPr>
              <a:t>": {</a:t>
            </a:r>
          </a:p>
          <a:p>
            <a:pPr lvl="0">
              <a:defRPr/>
            </a:pPr>
            <a:r>
              <a:rPr lang="en-US" sz="1530" dirty="0">
                <a:solidFill>
                  <a:sysClr val="windowText" lastClr="000000"/>
                </a:solidFill>
              </a:rPr>
              <a:t>    </a:t>
            </a:r>
            <a:r>
              <a:rPr lang="en-US" sz="1530" dirty="0">
                <a:solidFill>
                  <a:srgbClr val="70AD47"/>
                </a:solidFill>
              </a:rPr>
              <a:t>// Variables referenced by resources</a:t>
            </a:r>
            <a:endParaRPr lang="en-US" sz="1530" dirty="0">
              <a:solidFill>
                <a:sysClr val="windowText" lastClr="000000"/>
              </a:solidFill>
            </a:endParaRPr>
          </a:p>
          <a:p>
            <a:pPr lvl="0">
              <a:defRPr/>
            </a:pPr>
            <a:r>
              <a:rPr lang="en-US" sz="1530" dirty="0">
                <a:solidFill>
                  <a:sysClr val="windowText" lastClr="000000"/>
                </a:solidFill>
              </a:rPr>
              <a:t>  },</a:t>
            </a:r>
          </a:p>
          <a:p>
            <a:pPr lvl="0">
              <a:defRPr/>
            </a:pPr>
            <a:endParaRPr lang="en-US" sz="1530" dirty="0">
              <a:solidFill>
                <a:sysClr val="windowText" lastClr="000000"/>
              </a:solidFill>
            </a:endParaRPr>
          </a:p>
          <a:p>
            <a:pPr lvl="0">
              <a:defRPr/>
            </a:pPr>
            <a:r>
              <a:rPr lang="en-US" sz="1530" dirty="0">
                <a:solidFill>
                  <a:sysClr val="windowText" lastClr="000000"/>
                </a:solidFill>
              </a:rPr>
              <a:t>  "</a:t>
            </a:r>
            <a:r>
              <a:rPr lang="en-US" sz="1530" b="1" dirty="0">
                <a:solidFill>
                  <a:srgbClr val="FF0000"/>
                </a:solidFill>
              </a:rPr>
              <a:t>resources</a:t>
            </a:r>
            <a:r>
              <a:rPr lang="en-US" sz="1530" dirty="0">
                <a:solidFill>
                  <a:sysClr val="windowText" lastClr="000000"/>
                </a:solidFill>
              </a:rPr>
              <a:t>": [</a:t>
            </a:r>
          </a:p>
          <a:p>
            <a:pPr lvl="0">
              <a:defRPr/>
            </a:pPr>
            <a:r>
              <a:rPr lang="en-US" sz="1530" dirty="0">
                <a:solidFill>
                  <a:sysClr val="windowText" lastClr="000000"/>
                </a:solidFill>
              </a:rPr>
              <a:t>    </a:t>
            </a:r>
            <a:r>
              <a:rPr lang="en-US" sz="1530" dirty="0">
                <a:solidFill>
                  <a:srgbClr val="70AD47"/>
                </a:solidFill>
              </a:rPr>
              <a:t>// Virtual Machine, Web App, Virtual Network, SQL Azure, Storage Account, etc.</a:t>
            </a:r>
            <a:endParaRPr lang="en-US" sz="1530" dirty="0">
              <a:solidFill>
                <a:sysClr val="windowText" lastClr="000000"/>
              </a:solidFill>
            </a:endParaRPr>
          </a:p>
          <a:p>
            <a:pPr lvl="0">
              <a:defRPr/>
            </a:pPr>
            <a:r>
              <a:rPr lang="en-US" sz="1530" dirty="0">
                <a:solidFill>
                  <a:sysClr val="windowText" lastClr="000000"/>
                </a:solidFill>
              </a:rPr>
              <a:t>  ],</a:t>
            </a:r>
          </a:p>
          <a:p>
            <a:pPr lvl="0">
              <a:defRPr/>
            </a:pPr>
            <a:endParaRPr lang="en-US" sz="1530" dirty="0">
              <a:solidFill>
                <a:sysClr val="windowText" lastClr="000000"/>
              </a:solidFill>
            </a:endParaRPr>
          </a:p>
          <a:p>
            <a:pPr lvl="0">
              <a:defRPr/>
            </a:pPr>
            <a:r>
              <a:rPr lang="en-US" sz="1530" dirty="0">
                <a:solidFill>
                  <a:sysClr val="windowText" lastClr="000000"/>
                </a:solidFill>
              </a:rPr>
              <a:t>  "</a:t>
            </a:r>
            <a:r>
              <a:rPr lang="en-US" sz="1530" b="1" dirty="0">
                <a:solidFill>
                  <a:srgbClr val="FF0000"/>
                </a:solidFill>
              </a:rPr>
              <a:t>outputs</a:t>
            </a:r>
            <a:r>
              <a:rPr lang="en-US" sz="1530" dirty="0">
                <a:solidFill>
                  <a:sysClr val="windowText" lastClr="000000"/>
                </a:solidFill>
              </a:rPr>
              <a:t>": {</a:t>
            </a:r>
          </a:p>
          <a:p>
            <a:pPr lvl="0">
              <a:defRPr/>
            </a:pPr>
            <a:r>
              <a:rPr lang="en-US" sz="1530" dirty="0">
                <a:solidFill>
                  <a:sysClr val="windowText" lastClr="000000"/>
                </a:solidFill>
              </a:rPr>
              <a:t>    </a:t>
            </a:r>
            <a:r>
              <a:rPr lang="en-US" sz="1530" dirty="0">
                <a:solidFill>
                  <a:srgbClr val="70AD47"/>
                </a:solidFill>
              </a:rPr>
              <a:t>// Optional outputs from deployment</a:t>
            </a:r>
          </a:p>
          <a:p>
            <a:pPr lvl="0">
              <a:defRPr/>
            </a:pPr>
            <a:r>
              <a:rPr lang="en-US" sz="1530" dirty="0">
                <a:solidFill>
                  <a:sysClr val="windowText" lastClr="000000"/>
                </a:solidFill>
              </a:rPr>
              <a:t>  }</a:t>
            </a:r>
          </a:p>
          <a:p>
            <a:pPr lvl="0">
              <a:defRPr/>
            </a:pPr>
            <a:r>
              <a:rPr lang="en-US" sz="1530" dirty="0">
                <a:solidFill>
                  <a:sysClr val="windowText" lastClr="000000"/>
                </a:solidFill>
              </a:rPr>
              <a:t>}</a:t>
            </a:r>
          </a:p>
        </p:txBody>
      </p:sp>
    </p:spTree>
    <p:extLst>
      <p:ext uri="{BB962C8B-B14F-4D97-AF65-F5344CB8AC3E}">
        <p14:creationId xmlns:p14="http://schemas.microsoft.com/office/powerpoint/2010/main" val="15173233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Common ARM template functions</a:t>
            </a:r>
          </a:p>
        </p:txBody>
      </p:sp>
      <p:sp>
        <p:nvSpPr>
          <p:cNvPr id="4" name="Text Placeholder 3"/>
          <p:cNvSpPr>
            <a:spLocks noGrp="1"/>
          </p:cNvSpPr>
          <p:nvPr>
            <p:ph type="body" sz="quarter" idx="10"/>
          </p:nvPr>
        </p:nvSpPr>
        <p:spPr>
          <a:xfrm>
            <a:off x="275481" y="1212850"/>
            <a:ext cx="11885514" cy="5066211"/>
          </a:xfrm>
        </p:spPr>
        <p:txBody>
          <a:bodyPr>
            <a:normAutofit fontScale="92500" lnSpcReduction="20000"/>
          </a:bodyPr>
          <a:lstStyle/>
          <a:p>
            <a:r>
              <a:rPr lang="en-US" dirty="0" err="1"/>
              <a:t>concat</a:t>
            </a:r>
            <a:r>
              <a:rPr lang="en-US" dirty="0"/>
              <a:t>() – string concatenation</a:t>
            </a:r>
          </a:p>
          <a:p>
            <a:endParaRPr lang="en-US" dirty="0"/>
          </a:p>
          <a:p>
            <a:r>
              <a:rPr lang="en-US" dirty="0" err="1"/>
              <a:t>uniqueString</a:t>
            </a:r>
            <a:r>
              <a:rPr lang="en-US" dirty="0"/>
              <a:t>() – 64-bit hash of a given string</a:t>
            </a:r>
          </a:p>
          <a:p>
            <a:endParaRPr lang="en-US" dirty="0"/>
          </a:p>
          <a:p>
            <a:r>
              <a:rPr lang="en-US" dirty="0" err="1"/>
              <a:t>resourceGroup</a:t>
            </a:r>
            <a:r>
              <a:rPr lang="en-US" dirty="0"/>
              <a:t>() – instance of a resource group</a:t>
            </a:r>
          </a:p>
          <a:p>
            <a:endParaRPr lang="en-US" dirty="0"/>
          </a:p>
          <a:p>
            <a:r>
              <a:rPr lang="en-US" dirty="0" err="1"/>
              <a:t>resourceId</a:t>
            </a:r>
            <a:r>
              <a:rPr lang="en-US" dirty="0"/>
              <a:t>() – unique identifier of a resource</a:t>
            </a:r>
          </a:p>
          <a:p>
            <a:endParaRPr lang="en-US" dirty="0"/>
          </a:p>
          <a:p>
            <a:r>
              <a:rPr lang="en-US" dirty="0" err="1"/>
              <a:t>copyIndex</a:t>
            </a:r>
            <a:r>
              <a:rPr lang="en-US" dirty="0"/>
              <a:t>() – looping construct</a:t>
            </a:r>
          </a:p>
        </p:txBody>
      </p:sp>
      <p:sp>
        <p:nvSpPr>
          <p:cNvPr id="7" name="Rectangle 6"/>
          <p:cNvSpPr/>
          <p:nvPr/>
        </p:nvSpPr>
        <p:spPr>
          <a:xfrm>
            <a:off x="3452966" y="6279060"/>
            <a:ext cx="5530544" cy="606488"/>
          </a:xfrm>
          <a:prstGeom prst="rect">
            <a:avLst/>
          </a:prstGeom>
        </p:spPr>
        <p:txBody>
          <a:bodyPr wrap="square">
            <a:spAutoFit/>
          </a:bodyPr>
          <a:lstStyle/>
          <a:p>
            <a:pPr algn="ctr"/>
            <a:r>
              <a:rPr lang="en-US" sz="3264" dirty="0">
                <a:solidFill>
                  <a:srgbClr val="00B0F0"/>
                </a:solidFill>
              </a:rPr>
              <a:t>http://aka.ms/armfunc</a:t>
            </a:r>
          </a:p>
        </p:txBody>
      </p:sp>
    </p:spTree>
    <p:extLst>
      <p:ext uri="{BB962C8B-B14F-4D97-AF65-F5344CB8AC3E}">
        <p14:creationId xmlns:p14="http://schemas.microsoft.com/office/powerpoint/2010/main" val="235804922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Visual Studio to author ARM templates</a:t>
            </a:r>
          </a:p>
        </p:txBody>
      </p:sp>
      <p:sp>
        <p:nvSpPr>
          <p:cNvPr id="3" name="Text Placeholder 2"/>
          <p:cNvSpPr>
            <a:spLocks noGrp="1"/>
          </p:cNvSpPr>
          <p:nvPr>
            <p:ph type="body" sz="quarter" idx="10"/>
          </p:nvPr>
        </p:nvSpPr>
        <p:spPr>
          <a:xfrm>
            <a:off x="275482" y="1212849"/>
            <a:ext cx="5485621" cy="5507547"/>
          </a:xfrm>
        </p:spPr>
        <p:txBody>
          <a:bodyPr>
            <a:normAutofit lnSpcReduction="10000"/>
          </a:bodyPr>
          <a:lstStyle/>
          <a:p>
            <a:r>
              <a:rPr lang="en-US" dirty="0"/>
              <a:t>Deployment template</a:t>
            </a:r>
          </a:p>
          <a:p>
            <a:pPr lvl="1"/>
            <a:r>
              <a:rPr lang="en-US" dirty="0"/>
              <a:t>Describes the resources to deploy in a resource group</a:t>
            </a:r>
          </a:p>
          <a:p>
            <a:pPr lvl="1"/>
            <a:endParaRPr lang="en-US" dirty="0"/>
          </a:p>
          <a:p>
            <a:r>
              <a:rPr lang="en-US" dirty="0"/>
              <a:t>Deployment template parameters</a:t>
            </a:r>
          </a:p>
          <a:p>
            <a:pPr lvl="1"/>
            <a:r>
              <a:rPr lang="en-US" dirty="0"/>
              <a:t>Provides parameter values for parameters defined in the Deployment Template</a:t>
            </a:r>
          </a:p>
          <a:p>
            <a:pPr lvl="1"/>
            <a:endParaRPr lang="en-US" dirty="0"/>
          </a:p>
          <a:p>
            <a:r>
              <a:rPr lang="en-US" dirty="0"/>
              <a:t>Deployment script</a:t>
            </a:r>
          </a:p>
          <a:p>
            <a:pPr lvl="1"/>
            <a:r>
              <a:rPr lang="en-US" dirty="0"/>
              <a:t>PowerShell script to deploy the resources defined in the Deployment Template using the parameter values defined in the Deployment Template Parameters file</a:t>
            </a:r>
          </a:p>
        </p:txBody>
      </p:sp>
      <p:grpSp>
        <p:nvGrpSpPr>
          <p:cNvPr id="20" name="Group 19"/>
          <p:cNvGrpSpPr/>
          <p:nvPr/>
        </p:nvGrpSpPr>
        <p:grpSpPr>
          <a:xfrm>
            <a:off x="6495848" y="1529076"/>
            <a:ext cx="5667512" cy="2702440"/>
            <a:chOff x="6309361" y="3356687"/>
            <a:chExt cx="4803271" cy="1982110"/>
          </a:xfrm>
        </p:grpSpPr>
        <p:grpSp>
          <p:nvGrpSpPr>
            <p:cNvPr id="4" name="Group 3"/>
            <p:cNvGrpSpPr/>
            <p:nvPr/>
          </p:nvGrpSpPr>
          <p:grpSpPr>
            <a:xfrm>
              <a:off x="6309361" y="3356687"/>
              <a:ext cx="4803271" cy="1982110"/>
              <a:chOff x="362873" y="1520887"/>
              <a:chExt cx="4803271" cy="1982110"/>
            </a:xfrm>
          </p:grpSpPr>
          <p:grpSp>
            <p:nvGrpSpPr>
              <p:cNvPr id="5" name="Group 4"/>
              <p:cNvGrpSpPr/>
              <p:nvPr/>
            </p:nvGrpSpPr>
            <p:grpSpPr>
              <a:xfrm>
                <a:off x="362873" y="2224818"/>
                <a:ext cx="1015913" cy="667349"/>
                <a:chOff x="794886" y="4424768"/>
                <a:chExt cx="1015913" cy="667349"/>
              </a:xfrm>
            </p:grpSpPr>
            <p:pic>
              <p:nvPicPr>
                <p:cNvPr id="16" name="Picture 15"/>
                <p:cNvPicPr>
                  <a:picLocks noChangeAspect="1"/>
                </p:cNvPicPr>
                <p:nvPr/>
              </p:nvPicPr>
              <p:blipFill>
                <a:blip r:embed="rId2" cstate="print">
                  <a:biLevel thresh="50000"/>
                  <a:extLst>
                    <a:ext uri="{28A0092B-C50C-407E-A947-70E740481C1C}">
                      <a14:useLocalDpi xmlns:a14="http://schemas.microsoft.com/office/drawing/2010/main" val="0"/>
                    </a:ext>
                  </a:extLst>
                </a:blip>
                <a:stretch>
                  <a:fillRect/>
                </a:stretch>
              </p:blipFill>
              <p:spPr>
                <a:xfrm>
                  <a:off x="794886" y="4548873"/>
                  <a:ext cx="543244" cy="543244"/>
                </a:xfrm>
                <a:prstGeom prst="rect">
                  <a:avLst/>
                </a:prstGeom>
              </p:spPr>
            </p:pic>
            <p:pic>
              <p:nvPicPr>
                <p:cNvPr id="17" name="Picture 1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267555" y="4424768"/>
                  <a:ext cx="543244" cy="543244"/>
                </a:xfrm>
                <a:prstGeom prst="rect">
                  <a:avLst/>
                </a:prstGeom>
              </p:spPr>
            </p:pic>
          </p:grpSp>
          <p:grpSp>
            <p:nvGrpSpPr>
              <p:cNvPr id="6" name="Group 5"/>
              <p:cNvGrpSpPr/>
              <p:nvPr/>
            </p:nvGrpSpPr>
            <p:grpSpPr>
              <a:xfrm>
                <a:off x="2051482" y="1520887"/>
                <a:ext cx="2940833" cy="601388"/>
                <a:chOff x="2176903" y="2400684"/>
                <a:chExt cx="2940833" cy="601388"/>
              </a:xfrm>
            </p:grpSpPr>
            <p:pic>
              <p:nvPicPr>
                <p:cNvPr id="14" name="Picture 1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2176903" y="2439809"/>
                  <a:ext cx="552164" cy="552164"/>
                </a:xfrm>
                <a:prstGeom prst="rect">
                  <a:avLst/>
                </a:prstGeom>
              </p:spPr>
            </p:pic>
            <p:sp>
              <p:nvSpPr>
                <p:cNvPr id="15" name="TextBox 14"/>
                <p:cNvSpPr txBox="1"/>
                <p:nvPr/>
              </p:nvSpPr>
              <p:spPr>
                <a:xfrm>
                  <a:off x="2632994" y="2400684"/>
                  <a:ext cx="2484742" cy="601388"/>
                </a:xfrm>
                <a:prstGeom prst="rect">
                  <a:avLst/>
                </a:prstGeom>
                <a:noFill/>
              </p:spPr>
              <p:txBody>
                <a:bodyPr wrap="square" lIns="186521" tIns="149217" rIns="186521" bIns="149217" rtlCol="0">
                  <a:spAutoFit/>
                </a:bodyPr>
                <a:lstStyle/>
                <a:p>
                  <a:pPr>
                    <a:lnSpc>
                      <a:spcPct val="90000"/>
                    </a:lnSpc>
                    <a:spcAft>
                      <a:spcPts val="612"/>
                    </a:spcAft>
                  </a:pPr>
                  <a:r>
                    <a:rPr lang="en-US" sz="1836" dirty="0">
                      <a:solidFill>
                        <a:schemeClr val="tx1">
                          <a:lumMod val="50000"/>
                        </a:schemeClr>
                      </a:solidFill>
                    </a:rPr>
                    <a:t>Deployment template (JSON)</a:t>
                  </a:r>
                </a:p>
              </p:txBody>
            </p:sp>
          </p:grpSp>
          <p:grpSp>
            <p:nvGrpSpPr>
              <p:cNvPr id="7" name="Group 6"/>
              <p:cNvGrpSpPr/>
              <p:nvPr/>
            </p:nvGrpSpPr>
            <p:grpSpPr>
              <a:xfrm>
                <a:off x="2059564" y="2901609"/>
                <a:ext cx="2779063" cy="601388"/>
                <a:chOff x="2176903" y="4433247"/>
                <a:chExt cx="2779063" cy="601388"/>
              </a:xfrm>
            </p:grpSpPr>
            <p:pic>
              <p:nvPicPr>
                <p:cNvPr id="12" name="Picture 11"/>
                <p:cNvPicPr>
                  <a:picLocks noChangeAspect="1"/>
                </p:cNvPicPr>
                <p:nvPr/>
              </p:nvPicPr>
              <p:blipFill>
                <a:blip r:embed="rId5" cstate="print">
                  <a:biLevel thresh="75000"/>
                  <a:extLst>
                    <a:ext uri="{28A0092B-C50C-407E-A947-70E740481C1C}">
                      <a14:useLocalDpi xmlns:a14="http://schemas.microsoft.com/office/drawing/2010/main" val="0"/>
                    </a:ext>
                  </a:extLst>
                </a:blip>
                <a:stretch>
                  <a:fillRect/>
                </a:stretch>
              </p:blipFill>
              <p:spPr>
                <a:xfrm>
                  <a:off x="2176903" y="4478187"/>
                  <a:ext cx="552164" cy="552164"/>
                </a:xfrm>
                <a:prstGeom prst="rect">
                  <a:avLst/>
                </a:prstGeom>
              </p:spPr>
            </p:pic>
            <p:sp>
              <p:nvSpPr>
                <p:cNvPr id="13" name="TextBox 12"/>
                <p:cNvSpPr txBox="1"/>
                <p:nvPr/>
              </p:nvSpPr>
              <p:spPr>
                <a:xfrm>
                  <a:off x="2609831" y="4433247"/>
                  <a:ext cx="2346135" cy="601388"/>
                </a:xfrm>
                <a:prstGeom prst="rect">
                  <a:avLst/>
                </a:prstGeom>
                <a:noFill/>
              </p:spPr>
              <p:txBody>
                <a:bodyPr wrap="square" lIns="186521" tIns="149217" rIns="186521" bIns="149217" rtlCol="0">
                  <a:spAutoFit/>
                </a:bodyPr>
                <a:lstStyle/>
                <a:p>
                  <a:pPr>
                    <a:lnSpc>
                      <a:spcPct val="90000"/>
                    </a:lnSpc>
                    <a:spcAft>
                      <a:spcPts val="612"/>
                    </a:spcAft>
                  </a:pPr>
                  <a:r>
                    <a:rPr lang="en-US" sz="1836" dirty="0">
                      <a:solidFill>
                        <a:schemeClr val="tx1">
                          <a:lumMod val="50000"/>
                        </a:schemeClr>
                      </a:solidFill>
                    </a:rPr>
                    <a:t>Deployment script (PowerShell)</a:t>
                  </a:r>
                </a:p>
              </p:txBody>
            </p:sp>
          </p:grpSp>
          <p:grpSp>
            <p:nvGrpSpPr>
              <p:cNvPr id="8" name="Group 7"/>
              <p:cNvGrpSpPr/>
              <p:nvPr/>
            </p:nvGrpSpPr>
            <p:grpSpPr>
              <a:xfrm>
                <a:off x="2051482" y="2241671"/>
                <a:ext cx="3114662" cy="601388"/>
                <a:chOff x="2178667" y="3428017"/>
                <a:chExt cx="3114662" cy="601388"/>
              </a:xfrm>
            </p:grpSpPr>
            <p:pic>
              <p:nvPicPr>
                <p:cNvPr id="10" name="Picture 9"/>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2178667" y="3439845"/>
                  <a:ext cx="552164" cy="552164"/>
                </a:xfrm>
                <a:prstGeom prst="rect">
                  <a:avLst/>
                </a:prstGeom>
              </p:spPr>
            </p:pic>
            <p:sp>
              <p:nvSpPr>
                <p:cNvPr id="11" name="TextBox 10"/>
                <p:cNvSpPr txBox="1"/>
                <p:nvPr/>
              </p:nvSpPr>
              <p:spPr>
                <a:xfrm>
                  <a:off x="2629149" y="3428017"/>
                  <a:ext cx="2664180" cy="601388"/>
                </a:xfrm>
                <a:prstGeom prst="rect">
                  <a:avLst/>
                </a:prstGeom>
                <a:noFill/>
              </p:spPr>
              <p:txBody>
                <a:bodyPr wrap="square" lIns="186521" tIns="149217" rIns="186521" bIns="149217" rtlCol="0">
                  <a:spAutoFit/>
                </a:bodyPr>
                <a:lstStyle/>
                <a:p>
                  <a:pPr>
                    <a:lnSpc>
                      <a:spcPct val="90000"/>
                    </a:lnSpc>
                    <a:spcAft>
                      <a:spcPts val="612"/>
                    </a:spcAft>
                  </a:pPr>
                  <a:r>
                    <a:rPr lang="en-US" sz="1836" dirty="0">
                      <a:solidFill>
                        <a:schemeClr val="tx1">
                          <a:lumMod val="50000"/>
                        </a:schemeClr>
                      </a:solidFill>
                    </a:rPr>
                    <a:t>Deployment template parameters (JSON)</a:t>
                  </a:r>
                </a:p>
              </p:txBody>
            </p:sp>
          </p:grpSp>
          <p:sp>
            <p:nvSpPr>
              <p:cNvPr id="9" name="Left Brace 8"/>
              <p:cNvSpPr/>
              <p:nvPr/>
            </p:nvSpPr>
            <p:spPr>
              <a:xfrm>
                <a:off x="1470774" y="1560012"/>
                <a:ext cx="500885" cy="1898805"/>
              </a:xfrm>
              <a:prstGeom prst="leftBrace">
                <a:avLst/>
              </a:prstGeom>
              <a:ln w="57150">
                <a:solidFill>
                  <a:schemeClr val="tx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solidFill>
                    <a:schemeClr val="tx1">
                      <a:lumMod val="50000"/>
                    </a:schemeClr>
                  </a:solidFill>
                </a:endParaRPr>
              </a:p>
            </p:txBody>
          </p:sp>
        </p:grpSp>
        <p:pic>
          <p:nvPicPr>
            <p:cNvPr id="19" name="Picture 18"/>
            <p:cNvPicPr>
              <a:picLocks/>
            </p:cNvPicPr>
            <p:nvPr/>
          </p:nvPicPr>
          <p:blipFill>
            <a:blip r:embed="rId6"/>
            <a:stretch>
              <a:fillRect/>
            </a:stretch>
          </p:blipFill>
          <p:spPr>
            <a:xfrm flipV="1">
              <a:off x="6852605" y="4184723"/>
              <a:ext cx="393192" cy="246888"/>
            </a:xfrm>
            <a:prstGeom prst="rect">
              <a:avLst/>
            </a:prstGeom>
          </p:spPr>
        </p:pic>
      </p:grpSp>
    </p:spTree>
    <p:extLst>
      <p:ext uri="{BB962C8B-B14F-4D97-AF65-F5344CB8AC3E}">
        <p14:creationId xmlns:p14="http://schemas.microsoft.com/office/powerpoint/2010/main" val="158823548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5" name="Text Placeholder 4"/>
          <p:cNvSpPr>
            <a:spLocks noGrp="1"/>
          </p:cNvSpPr>
          <p:nvPr>
            <p:ph type="body" sz="quarter" idx="12"/>
          </p:nvPr>
        </p:nvSpPr>
        <p:spPr/>
        <p:txBody>
          <a:bodyPr/>
          <a:lstStyle/>
          <a:p>
            <a:r>
              <a:rPr lang="en-US" dirty="0"/>
              <a:t>Author an ARM template using Visual Studio</a:t>
            </a:r>
          </a:p>
        </p:txBody>
      </p:sp>
    </p:spTree>
    <p:extLst>
      <p:ext uri="{BB962C8B-B14F-4D97-AF65-F5344CB8AC3E}">
        <p14:creationId xmlns:p14="http://schemas.microsoft.com/office/powerpoint/2010/main" val="34125830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Deploying ARM templates</a:t>
            </a:r>
          </a:p>
        </p:txBody>
      </p:sp>
    </p:spTree>
    <p:extLst>
      <p:ext uri="{BB962C8B-B14F-4D97-AF65-F5344CB8AC3E}">
        <p14:creationId xmlns:p14="http://schemas.microsoft.com/office/powerpoint/2010/main" val="378836361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Methods for deploying ARM templates</a:t>
            </a:r>
          </a:p>
        </p:txBody>
      </p:sp>
      <p:sp>
        <p:nvSpPr>
          <p:cNvPr id="4" name="Text Placeholder 3"/>
          <p:cNvSpPr>
            <a:spLocks noGrp="1"/>
          </p:cNvSpPr>
          <p:nvPr>
            <p:ph type="body" sz="quarter" idx="10"/>
          </p:nvPr>
        </p:nvSpPr>
        <p:spPr>
          <a:xfrm>
            <a:off x="275481" y="1212851"/>
            <a:ext cx="11885514" cy="5431948"/>
          </a:xfrm>
        </p:spPr>
        <p:txBody>
          <a:bodyPr>
            <a:normAutofit fontScale="92500" lnSpcReduction="10000"/>
          </a:bodyPr>
          <a:lstStyle/>
          <a:p>
            <a:r>
              <a:rPr lang="en-US" dirty="0"/>
              <a:t>PowerShell</a:t>
            </a:r>
          </a:p>
          <a:p>
            <a:pPr lvl="1"/>
            <a:r>
              <a:rPr lang="en-US" dirty="0"/>
              <a:t>Azure PowerShell Cmdlets 1.0 (or newer) - “</a:t>
            </a:r>
            <a:r>
              <a:rPr lang="en-US" dirty="0" err="1"/>
              <a:t>AzureRM</a:t>
            </a:r>
            <a:r>
              <a:rPr lang="en-US" dirty="0"/>
              <a:t>” cmdlets</a:t>
            </a:r>
          </a:p>
          <a:p>
            <a:pPr lvl="1"/>
            <a:endParaRPr lang="en-US" dirty="0"/>
          </a:p>
          <a:p>
            <a:r>
              <a:rPr lang="en-US" dirty="0"/>
              <a:t>Azure Command-Line Interface (CLI)</a:t>
            </a:r>
          </a:p>
          <a:p>
            <a:pPr lvl="1"/>
            <a:r>
              <a:rPr lang="en-US" dirty="0"/>
              <a:t>Cross-platform tools for Mac, Linux, and Windows</a:t>
            </a:r>
          </a:p>
          <a:p>
            <a:pPr lvl="1"/>
            <a:endParaRPr lang="en-US" dirty="0"/>
          </a:p>
          <a:p>
            <a:r>
              <a:rPr lang="en-US" dirty="0"/>
              <a:t>Visual Studio</a:t>
            </a:r>
          </a:p>
          <a:p>
            <a:pPr lvl="1"/>
            <a:r>
              <a:rPr lang="en-US" dirty="0"/>
              <a:t>Azure Tools/SDK</a:t>
            </a:r>
          </a:p>
          <a:p>
            <a:pPr lvl="1"/>
            <a:endParaRPr lang="en-US" dirty="0"/>
          </a:p>
          <a:p>
            <a:r>
              <a:rPr lang="en-US" dirty="0"/>
              <a:t>Azure portal</a:t>
            </a:r>
          </a:p>
          <a:p>
            <a:pPr lvl="1"/>
            <a:r>
              <a:rPr lang="en-US" dirty="0"/>
              <a:t>Template deployment</a:t>
            </a:r>
          </a:p>
          <a:p>
            <a:pPr lvl="1"/>
            <a:endParaRPr lang="en-US" dirty="0"/>
          </a:p>
          <a:p>
            <a:r>
              <a:rPr lang="en-US" dirty="0"/>
              <a:t>Continuous deployment</a:t>
            </a:r>
          </a:p>
        </p:txBody>
      </p:sp>
    </p:spTree>
    <p:extLst>
      <p:ext uri="{BB962C8B-B14F-4D97-AF65-F5344CB8AC3E}">
        <p14:creationId xmlns:p14="http://schemas.microsoft.com/office/powerpoint/2010/main" val="137643551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hidden="1"/>
          <p:cNvSpPr/>
          <p:nvPr/>
        </p:nvSpPr>
        <p:spPr bwMode="auto">
          <a:xfrm>
            <a:off x="614198" y="1871183"/>
            <a:ext cx="11208078" cy="4575214"/>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solidFill>
                <a:schemeClr val="bg1"/>
              </a:solidFill>
              <a:ea typeface="Segoe UI" pitchFamily="34" charset="0"/>
              <a:cs typeface="Segoe UI" pitchFamily="34" charset="0"/>
            </a:endParaRPr>
          </a:p>
        </p:txBody>
      </p:sp>
      <p:sp>
        <p:nvSpPr>
          <p:cNvPr id="41" name="Title 40"/>
          <p:cNvSpPr>
            <a:spLocks noGrp="1"/>
          </p:cNvSpPr>
          <p:nvPr>
            <p:ph type="title"/>
          </p:nvPr>
        </p:nvSpPr>
        <p:spPr/>
        <p:txBody>
          <a:bodyPr/>
          <a:lstStyle/>
          <a:p>
            <a:r>
              <a:rPr lang="en-US" dirty="0"/>
              <a:t>Deploying ARM templates</a:t>
            </a:r>
          </a:p>
        </p:txBody>
      </p:sp>
      <p:grpSp>
        <p:nvGrpSpPr>
          <p:cNvPr id="42" name="Group 41"/>
          <p:cNvGrpSpPr/>
          <p:nvPr/>
        </p:nvGrpSpPr>
        <p:grpSpPr>
          <a:xfrm>
            <a:off x="697390" y="1859749"/>
            <a:ext cx="4898892" cy="2228151"/>
            <a:chOff x="362873" y="1446259"/>
            <a:chExt cx="4803271" cy="2184660"/>
          </a:xfrm>
        </p:grpSpPr>
        <p:grpSp>
          <p:nvGrpSpPr>
            <p:cNvPr id="43" name="Group 42"/>
            <p:cNvGrpSpPr/>
            <p:nvPr/>
          </p:nvGrpSpPr>
          <p:grpSpPr>
            <a:xfrm>
              <a:off x="362873" y="2224818"/>
              <a:ext cx="1015913" cy="667349"/>
              <a:chOff x="794886" y="4424768"/>
              <a:chExt cx="1015913" cy="667349"/>
            </a:xfrm>
          </p:grpSpPr>
          <p:pic>
            <p:nvPicPr>
              <p:cNvPr id="54" name="Picture 53"/>
              <p:cNvPicPr>
                <a:picLocks noChangeAspect="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saturation sat="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94886" y="4548873"/>
                <a:ext cx="543244" cy="543244"/>
              </a:xfrm>
              <a:prstGeom prst="rect">
                <a:avLst/>
              </a:prstGeom>
            </p:spPr>
          </p:pic>
          <p:pic>
            <p:nvPicPr>
              <p:cNvPr id="55" name="Picture 5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267555" y="4424768"/>
                <a:ext cx="543244" cy="543244"/>
              </a:xfrm>
              <a:prstGeom prst="rect">
                <a:avLst/>
              </a:prstGeom>
            </p:spPr>
          </p:pic>
        </p:grpSp>
        <p:grpSp>
          <p:nvGrpSpPr>
            <p:cNvPr id="44" name="Group 43"/>
            <p:cNvGrpSpPr/>
            <p:nvPr/>
          </p:nvGrpSpPr>
          <p:grpSpPr>
            <a:xfrm>
              <a:off x="2051482" y="1446259"/>
              <a:ext cx="2940833" cy="803938"/>
              <a:chOff x="2176903" y="2326056"/>
              <a:chExt cx="2940833" cy="803938"/>
            </a:xfrm>
          </p:grpSpPr>
          <p:pic>
            <p:nvPicPr>
              <p:cNvPr id="52" name="Picture 51"/>
              <p:cNvPicPr>
                <a:picLocks noChangeAspect="1"/>
              </p:cNvPicPr>
              <p:nvPr/>
            </p:nvPicPr>
            <p:blipFill>
              <a:blip r:embed="rId6" cstate="print">
                <a:biLevel thresh="75000"/>
                <a:extLst>
                  <a:ext uri="{28A0092B-C50C-407E-A947-70E740481C1C}">
                    <a14:useLocalDpi xmlns:a14="http://schemas.microsoft.com/office/drawing/2010/main" val="0"/>
                  </a:ext>
                </a:extLst>
              </a:blip>
              <a:stretch>
                <a:fillRect/>
              </a:stretch>
            </p:blipFill>
            <p:spPr>
              <a:xfrm>
                <a:off x="2176903" y="2439809"/>
                <a:ext cx="552164" cy="552164"/>
              </a:xfrm>
              <a:prstGeom prst="rect">
                <a:avLst/>
              </a:prstGeom>
            </p:spPr>
          </p:pic>
          <p:sp>
            <p:nvSpPr>
              <p:cNvPr id="53" name="TextBox 52"/>
              <p:cNvSpPr txBox="1"/>
              <p:nvPr/>
            </p:nvSpPr>
            <p:spPr>
              <a:xfrm>
                <a:off x="2632994" y="2326056"/>
                <a:ext cx="2484742" cy="803938"/>
              </a:xfrm>
              <a:prstGeom prst="rect">
                <a:avLst/>
              </a:prstGeom>
              <a:noFill/>
            </p:spPr>
            <p:txBody>
              <a:bodyPr wrap="square" lIns="186521" tIns="149217" rIns="186521" bIns="149217" rtlCol="0">
                <a:spAutoFit/>
              </a:bodyPr>
              <a:lstStyle/>
              <a:p>
                <a:pPr>
                  <a:lnSpc>
                    <a:spcPct val="90000"/>
                  </a:lnSpc>
                  <a:spcAft>
                    <a:spcPts val="612"/>
                  </a:spcAft>
                </a:pPr>
                <a:r>
                  <a:rPr lang="en-US" sz="1836" dirty="0">
                    <a:solidFill>
                      <a:schemeClr val="accent1"/>
                    </a:solidFill>
                  </a:rPr>
                  <a:t>Deployment template (JSON)</a:t>
                </a:r>
              </a:p>
            </p:txBody>
          </p:sp>
        </p:grpSp>
        <p:grpSp>
          <p:nvGrpSpPr>
            <p:cNvPr id="45" name="Group 44"/>
            <p:cNvGrpSpPr/>
            <p:nvPr/>
          </p:nvGrpSpPr>
          <p:grpSpPr>
            <a:xfrm>
              <a:off x="2059564" y="2826981"/>
              <a:ext cx="2779063" cy="803938"/>
              <a:chOff x="2176903" y="4358619"/>
              <a:chExt cx="2779063" cy="803938"/>
            </a:xfrm>
          </p:grpSpPr>
          <p:pic>
            <p:nvPicPr>
              <p:cNvPr id="50" name="Picture 49"/>
              <p:cNvPicPr>
                <a:picLocks noChangeAspect="1"/>
              </p:cNvPicPr>
              <p:nvPr/>
            </p:nvPicPr>
            <p:blipFill>
              <a:blip r:embed="rId7" cstate="print">
                <a:biLevel thresh="75000"/>
                <a:extLst>
                  <a:ext uri="{28A0092B-C50C-407E-A947-70E740481C1C}">
                    <a14:useLocalDpi xmlns:a14="http://schemas.microsoft.com/office/drawing/2010/main" val="0"/>
                  </a:ext>
                </a:extLst>
              </a:blip>
              <a:stretch>
                <a:fillRect/>
              </a:stretch>
            </p:blipFill>
            <p:spPr>
              <a:xfrm>
                <a:off x="2176903" y="4478187"/>
                <a:ext cx="552164" cy="552164"/>
              </a:xfrm>
              <a:prstGeom prst="rect">
                <a:avLst/>
              </a:prstGeom>
            </p:spPr>
          </p:pic>
          <p:sp>
            <p:nvSpPr>
              <p:cNvPr id="51" name="TextBox 50"/>
              <p:cNvSpPr txBox="1"/>
              <p:nvPr/>
            </p:nvSpPr>
            <p:spPr>
              <a:xfrm>
                <a:off x="2609831" y="4358619"/>
                <a:ext cx="2346135" cy="803938"/>
              </a:xfrm>
              <a:prstGeom prst="rect">
                <a:avLst/>
              </a:prstGeom>
              <a:noFill/>
            </p:spPr>
            <p:txBody>
              <a:bodyPr wrap="square" lIns="186521" tIns="149217" rIns="186521" bIns="149217" rtlCol="0">
                <a:spAutoFit/>
              </a:bodyPr>
              <a:lstStyle/>
              <a:p>
                <a:pPr>
                  <a:lnSpc>
                    <a:spcPct val="90000"/>
                  </a:lnSpc>
                  <a:spcAft>
                    <a:spcPts val="612"/>
                  </a:spcAft>
                </a:pPr>
                <a:r>
                  <a:rPr lang="en-US" sz="1836" dirty="0">
                    <a:solidFill>
                      <a:schemeClr val="accent1"/>
                    </a:solidFill>
                  </a:rPr>
                  <a:t>Deployment script (PowerShell)</a:t>
                </a:r>
              </a:p>
            </p:txBody>
          </p:sp>
        </p:grpSp>
        <p:grpSp>
          <p:nvGrpSpPr>
            <p:cNvPr id="46" name="Group 45"/>
            <p:cNvGrpSpPr/>
            <p:nvPr/>
          </p:nvGrpSpPr>
          <p:grpSpPr>
            <a:xfrm>
              <a:off x="2051482" y="2167043"/>
              <a:ext cx="3114662" cy="803938"/>
              <a:chOff x="2178667" y="3353389"/>
              <a:chExt cx="3114662" cy="803938"/>
            </a:xfrm>
          </p:grpSpPr>
          <p:pic>
            <p:nvPicPr>
              <p:cNvPr id="48" name="Picture 47"/>
              <p:cNvPicPr>
                <a:picLocks noChangeAspect="1"/>
              </p:cNvPicPr>
              <p:nvPr/>
            </p:nvPicPr>
            <p:blipFill>
              <a:blip r:embed="rId6" cstate="print">
                <a:biLevel thresh="75000"/>
                <a:extLst>
                  <a:ext uri="{28A0092B-C50C-407E-A947-70E740481C1C}">
                    <a14:useLocalDpi xmlns:a14="http://schemas.microsoft.com/office/drawing/2010/main" val="0"/>
                  </a:ext>
                </a:extLst>
              </a:blip>
              <a:stretch>
                <a:fillRect/>
              </a:stretch>
            </p:blipFill>
            <p:spPr>
              <a:xfrm>
                <a:off x="2178667" y="3439845"/>
                <a:ext cx="552164" cy="552164"/>
              </a:xfrm>
              <a:prstGeom prst="rect">
                <a:avLst/>
              </a:prstGeom>
            </p:spPr>
          </p:pic>
          <p:sp>
            <p:nvSpPr>
              <p:cNvPr id="49" name="TextBox 48"/>
              <p:cNvSpPr txBox="1"/>
              <p:nvPr/>
            </p:nvSpPr>
            <p:spPr>
              <a:xfrm>
                <a:off x="2629149" y="3353389"/>
                <a:ext cx="2664180" cy="803938"/>
              </a:xfrm>
              <a:prstGeom prst="rect">
                <a:avLst/>
              </a:prstGeom>
              <a:noFill/>
            </p:spPr>
            <p:txBody>
              <a:bodyPr wrap="square" lIns="186521" tIns="149217" rIns="186521" bIns="149217" rtlCol="0">
                <a:spAutoFit/>
              </a:bodyPr>
              <a:lstStyle/>
              <a:p>
                <a:pPr>
                  <a:lnSpc>
                    <a:spcPct val="90000"/>
                  </a:lnSpc>
                  <a:spcAft>
                    <a:spcPts val="612"/>
                  </a:spcAft>
                </a:pPr>
                <a:r>
                  <a:rPr lang="en-US" sz="1836" dirty="0">
                    <a:solidFill>
                      <a:schemeClr val="accent1"/>
                    </a:solidFill>
                  </a:rPr>
                  <a:t>Deployment template parameters (JSON)</a:t>
                </a:r>
              </a:p>
            </p:txBody>
          </p:sp>
        </p:grpSp>
        <p:sp>
          <p:nvSpPr>
            <p:cNvPr id="47" name="Left Brace 46"/>
            <p:cNvSpPr/>
            <p:nvPr/>
          </p:nvSpPr>
          <p:spPr>
            <a:xfrm>
              <a:off x="1470774" y="1560012"/>
              <a:ext cx="500885" cy="1995440"/>
            </a:xfrm>
            <a:prstGeom prst="leftBrac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solidFill>
                  <a:schemeClr val="accent1"/>
                </a:solidFill>
              </a:endParaRPr>
            </a:p>
          </p:txBody>
        </p:sp>
      </p:grpSp>
      <p:cxnSp>
        <p:nvCxnSpPr>
          <p:cNvPr id="56" name="Elbow Connector 48"/>
          <p:cNvCxnSpPr>
            <a:stCxn id="50" idx="2"/>
            <a:endCxn id="76" idx="1"/>
          </p:cNvCxnSpPr>
          <p:nvPr/>
        </p:nvCxnSpPr>
        <p:spPr>
          <a:xfrm rot="16200000" flipH="1">
            <a:off x="3923147" y="2739351"/>
            <a:ext cx="1125991" cy="3553412"/>
          </a:xfrm>
          <a:prstGeom prst="bentConnector2">
            <a:avLst/>
          </a:prstGeom>
          <a:ln w="190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51305" y="4347451"/>
            <a:ext cx="3401744" cy="819942"/>
          </a:xfrm>
          <a:prstGeom prst="rect">
            <a:avLst/>
          </a:prstGeom>
          <a:noFill/>
        </p:spPr>
        <p:txBody>
          <a:bodyPr wrap="square" lIns="186521" tIns="149217" rIns="186521" bIns="149217" rtlCol="0">
            <a:spAutoFit/>
          </a:bodyPr>
          <a:lstStyle/>
          <a:p>
            <a:pPr>
              <a:lnSpc>
                <a:spcPct val="90000"/>
              </a:lnSpc>
              <a:spcAft>
                <a:spcPts val="612"/>
              </a:spcAft>
            </a:pPr>
            <a:r>
              <a:rPr lang="en-US" sz="1836" dirty="0">
                <a:solidFill>
                  <a:schemeClr val="accent1"/>
                </a:solidFill>
              </a:rPr>
              <a:t>Push Deployment template and parameters to ARM</a:t>
            </a:r>
          </a:p>
        </p:txBody>
      </p:sp>
      <p:sp>
        <p:nvSpPr>
          <p:cNvPr id="58" name="Rectangle 57"/>
          <p:cNvSpPr/>
          <p:nvPr/>
        </p:nvSpPr>
        <p:spPr bwMode="auto">
          <a:xfrm>
            <a:off x="6055732" y="3510278"/>
            <a:ext cx="5489989" cy="2780512"/>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solidFill>
                <a:schemeClr val="accent1"/>
              </a:solidFill>
              <a:ea typeface="Segoe UI" pitchFamily="34" charset="0"/>
              <a:cs typeface="Segoe UI" pitchFamily="34" charset="0"/>
            </a:endParaRPr>
          </a:p>
        </p:txBody>
      </p:sp>
      <p:sp>
        <p:nvSpPr>
          <p:cNvPr id="59" name="TextBox 58"/>
          <p:cNvSpPr txBox="1"/>
          <p:nvPr/>
        </p:nvSpPr>
        <p:spPr>
          <a:xfrm>
            <a:off x="6767877" y="3089033"/>
            <a:ext cx="2678754" cy="583860"/>
          </a:xfrm>
          <a:prstGeom prst="rect">
            <a:avLst/>
          </a:prstGeom>
          <a:noFill/>
        </p:spPr>
        <p:txBody>
          <a:bodyPr wrap="square" lIns="186521" tIns="149217" rIns="186521" bIns="149217" rtlCol="0">
            <a:spAutoFit/>
          </a:bodyPr>
          <a:lstStyle/>
          <a:p>
            <a:pPr>
              <a:lnSpc>
                <a:spcPct val="90000"/>
              </a:lnSpc>
              <a:spcAft>
                <a:spcPts val="612"/>
              </a:spcAft>
            </a:pPr>
            <a:r>
              <a:rPr lang="en-US" sz="2040" dirty="0">
                <a:solidFill>
                  <a:schemeClr val="accent1"/>
                </a:solidFill>
              </a:rPr>
              <a:t>Microsoft Azure</a:t>
            </a:r>
          </a:p>
        </p:txBody>
      </p:sp>
      <p:pic>
        <p:nvPicPr>
          <p:cNvPr id="60" name="Picture 59"/>
          <p:cNvPicPr>
            <a:picLocks noChangeAspect="1"/>
          </p:cNvPicPr>
          <p:nvPr/>
        </p:nvPicPr>
        <p:blipFill>
          <a:blip r:embed="rId8" cstate="print">
            <a:grayscl/>
            <a:extLst>
              <a:ext uri="{28A0092B-C50C-407E-A947-70E740481C1C}">
                <a14:useLocalDpi xmlns:a14="http://schemas.microsoft.com/office/drawing/2010/main" val="0"/>
              </a:ext>
            </a:extLst>
          </a:blip>
          <a:stretch>
            <a:fillRect/>
          </a:stretch>
        </p:blipFill>
        <p:spPr>
          <a:xfrm>
            <a:off x="6239645" y="3125797"/>
            <a:ext cx="649898" cy="649898"/>
          </a:xfrm>
          <a:prstGeom prst="rect">
            <a:avLst/>
          </a:prstGeom>
        </p:spPr>
      </p:pic>
      <p:grpSp>
        <p:nvGrpSpPr>
          <p:cNvPr id="61" name="Group 60"/>
          <p:cNvGrpSpPr/>
          <p:nvPr/>
        </p:nvGrpSpPr>
        <p:grpSpPr>
          <a:xfrm>
            <a:off x="7718210" y="4347451"/>
            <a:ext cx="3255132" cy="1254783"/>
            <a:chOff x="3982213" y="1872383"/>
            <a:chExt cx="3191596" cy="1230291"/>
          </a:xfrm>
        </p:grpSpPr>
        <p:sp>
          <p:nvSpPr>
            <p:cNvPr id="62" name="Rounded Rectangle 18"/>
            <p:cNvSpPr/>
            <p:nvPr/>
          </p:nvSpPr>
          <p:spPr bwMode="auto">
            <a:xfrm>
              <a:off x="3982213" y="1984883"/>
              <a:ext cx="3162524" cy="1117791"/>
            </a:xfrm>
            <a:prstGeom prst="round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solidFill>
                  <a:schemeClr val="accent1"/>
                </a:solidFill>
                <a:ea typeface="Segoe UI" pitchFamily="34" charset="0"/>
                <a:cs typeface="Segoe UI" pitchFamily="34" charset="0"/>
              </a:endParaRPr>
            </a:p>
          </p:txBody>
        </p:sp>
        <p:pic>
          <p:nvPicPr>
            <p:cNvPr id="63" name="Picture 62"/>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4166188" y="2325551"/>
              <a:ext cx="687890" cy="687890"/>
            </a:xfrm>
            <a:prstGeom prst="rect">
              <a:avLst/>
            </a:prstGeom>
          </p:spPr>
        </p:pic>
        <p:pic>
          <p:nvPicPr>
            <p:cNvPr id="64" name="Picture 63"/>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5251284" y="2325551"/>
              <a:ext cx="687890" cy="687890"/>
            </a:xfrm>
            <a:prstGeom prst="rect">
              <a:avLst/>
            </a:prstGeom>
          </p:spPr>
        </p:pic>
        <p:pic>
          <p:nvPicPr>
            <p:cNvPr id="65" name="Picture 64"/>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6336380" y="2325551"/>
              <a:ext cx="687890" cy="687890"/>
            </a:xfrm>
            <a:prstGeom prst="rect">
              <a:avLst/>
            </a:prstGeom>
          </p:spPr>
        </p:pic>
        <p:sp>
          <p:nvSpPr>
            <p:cNvPr id="66" name="TextBox 65"/>
            <p:cNvSpPr txBox="1"/>
            <p:nvPr/>
          </p:nvSpPr>
          <p:spPr>
            <a:xfrm>
              <a:off x="4250241" y="1883562"/>
              <a:ext cx="2626468" cy="544765"/>
            </a:xfrm>
            <a:prstGeom prst="rect">
              <a:avLst/>
            </a:prstGeom>
            <a:noFill/>
          </p:spPr>
          <p:txBody>
            <a:bodyPr wrap="square" lIns="186521" tIns="149217" rIns="186521" bIns="149217" rtlCol="0">
              <a:spAutoFit/>
            </a:bodyPr>
            <a:lstStyle/>
            <a:p>
              <a:pPr algn="ctr">
                <a:lnSpc>
                  <a:spcPct val="90000"/>
                </a:lnSpc>
                <a:spcAft>
                  <a:spcPts val="612"/>
                </a:spcAft>
              </a:pPr>
              <a:r>
                <a:rPr lang="en-US" sz="1836" dirty="0">
                  <a:solidFill>
                    <a:schemeClr val="accent1"/>
                  </a:solidFill>
                </a:rPr>
                <a:t>Resource Group</a:t>
              </a:r>
            </a:p>
          </p:txBody>
        </p:sp>
        <p:sp>
          <p:nvSpPr>
            <p:cNvPr id="67" name="Rounded Rectangle 38"/>
            <p:cNvSpPr/>
            <p:nvPr/>
          </p:nvSpPr>
          <p:spPr bwMode="auto">
            <a:xfrm>
              <a:off x="4011285" y="1973704"/>
              <a:ext cx="3162524" cy="1117791"/>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836" dirty="0" err="1"/>
            </a:p>
          </p:txBody>
        </p:sp>
        <p:pic>
          <p:nvPicPr>
            <p:cNvPr id="68" name="Picture 67"/>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4195260" y="2314372"/>
              <a:ext cx="687890" cy="687890"/>
            </a:xfrm>
            <a:prstGeom prst="rect">
              <a:avLst/>
            </a:prstGeom>
          </p:spPr>
        </p:pic>
        <p:pic>
          <p:nvPicPr>
            <p:cNvPr id="69" name="Picture 68"/>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5280356" y="2314372"/>
              <a:ext cx="687890" cy="687890"/>
            </a:xfrm>
            <a:prstGeom prst="rect">
              <a:avLst/>
            </a:prstGeom>
          </p:spPr>
        </p:pic>
        <p:pic>
          <p:nvPicPr>
            <p:cNvPr id="70" name="Picture 69"/>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6365452" y="2314372"/>
              <a:ext cx="687890" cy="687890"/>
            </a:xfrm>
            <a:prstGeom prst="rect">
              <a:avLst/>
            </a:prstGeom>
          </p:spPr>
        </p:pic>
        <p:sp>
          <p:nvSpPr>
            <p:cNvPr id="71" name="TextBox 70"/>
            <p:cNvSpPr txBox="1"/>
            <p:nvPr/>
          </p:nvSpPr>
          <p:spPr>
            <a:xfrm>
              <a:off x="4279313" y="1872383"/>
              <a:ext cx="2626468" cy="544765"/>
            </a:xfrm>
            <a:prstGeom prst="rect">
              <a:avLst/>
            </a:prstGeom>
            <a:noFill/>
          </p:spPr>
          <p:txBody>
            <a:bodyPr wrap="square" lIns="186521" tIns="149217" rIns="186521" bIns="149217" rtlCol="0">
              <a:spAutoFit/>
            </a:bodyPr>
            <a:lstStyle/>
            <a:p>
              <a:pPr algn="ctr">
                <a:lnSpc>
                  <a:spcPct val="90000"/>
                </a:lnSpc>
                <a:spcAft>
                  <a:spcPts val="612"/>
                </a:spcAft>
              </a:pPr>
              <a:r>
                <a:rPr lang="en-US" sz="1836" dirty="0">
                  <a:solidFill>
                    <a:schemeClr val="bg1"/>
                  </a:solidFill>
                </a:rPr>
                <a:t>Resource Group</a:t>
              </a:r>
            </a:p>
          </p:txBody>
        </p:sp>
      </p:grpSp>
      <p:pic>
        <p:nvPicPr>
          <p:cNvPr id="72" name="Picture 71"/>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10651559" y="3554223"/>
            <a:ext cx="643566" cy="643566"/>
          </a:xfrm>
          <a:prstGeom prst="rect">
            <a:avLst/>
          </a:prstGeom>
        </p:spPr>
      </p:pic>
      <p:sp>
        <p:nvSpPr>
          <p:cNvPr id="73" name="Rectangle 72"/>
          <p:cNvSpPr/>
          <p:nvPr/>
        </p:nvSpPr>
        <p:spPr bwMode="auto">
          <a:xfrm>
            <a:off x="7147941" y="4020762"/>
            <a:ext cx="4226323" cy="2116581"/>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solidFill>
                <a:schemeClr val="accent1"/>
              </a:solidFill>
              <a:ea typeface="Segoe UI" pitchFamily="34" charset="0"/>
              <a:cs typeface="Segoe UI" pitchFamily="34" charset="0"/>
            </a:endParaRPr>
          </a:p>
        </p:txBody>
      </p:sp>
      <p:sp>
        <p:nvSpPr>
          <p:cNvPr id="74" name="TextBox 73"/>
          <p:cNvSpPr txBox="1"/>
          <p:nvPr/>
        </p:nvSpPr>
        <p:spPr>
          <a:xfrm>
            <a:off x="8224740" y="3574930"/>
            <a:ext cx="2678754" cy="583860"/>
          </a:xfrm>
          <a:prstGeom prst="rect">
            <a:avLst/>
          </a:prstGeom>
          <a:noFill/>
        </p:spPr>
        <p:txBody>
          <a:bodyPr wrap="square" lIns="186521" tIns="149217" rIns="186521" bIns="149217" rtlCol="0">
            <a:spAutoFit/>
          </a:bodyPr>
          <a:lstStyle/>
          <a:p>
            <a:pPr>
              <a:lnSpc>
                <a:spcPct val="90000"/>
              </a:lnSpc>
              <a:spcAft>
                <a:spcPts val="612"/>
              </a:spcAft>
            </a:pPr>
            <a:r>
              <a:rPr lang="en-US" sz="2040" dirty="0">
                <a:solidFill>
                  <a:schemeClr val="accent1"/>
                </a:solidFill>
              </a:rPr>
              <a:t>Azure Subscription</a:t>
            </a:r>
          </a:p>
        </p:txBody>
      </p:sp>
      <p:grpSp>
        <p:nvGrpSpPr>
          <p:cNvPr id="75" name="Group 74"/>
          <p:cNvGrpSpPr/>
          <p:nvPr/>
        </p:nvGrpSpPr>
        <p:grpSpPr>
          <a:xfrm>
            <a:off x="6127654" y="4020762"/>
            <a:ext cx="1044175" cy="2116581"/>
            <a:chOff x="6190607" y="3324054"/>
            <a:chExt cx="1023794" cy="2075268"/>
          </a:xfrm>
        </p:grpSpPr>
        <p:sp>
          <p:nvSpPr>
            <p:cNvPr id="76" name="Rectangle 75"/>
            <p:cNvSpPr/>
            <p:nvPr/>
          </p:nvSpPr>
          <p:spPr bwMode="auto">
            <a:xfrm>
              <a:off x="6323162" y="3324054"/>
              <a:ext cx="765701" cy="207526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solidFill>
                  <a:schemeClr val="accent1"/>
                </a:solidFill>
                <a:ea typeface="Segoe UI" pitchFamily="34" charset="0"/>
                <a:cs typeface="Segoe UI" pitchFamily="34" charset="0"/>
              </a:endParaRPr>
            </a:p>
          </p:txBody>
        </p:sp>
        <p:sp>
          <p:nvSpPr>
            <p:cNvPr id="77" name="TextBox 76"/>
            <p:cNvSpPr txBox="1"/>
            <p:nvPr/>
          </p:nvSpPr>
          <p:spPr>
            <a:xfrm>
              <a:off x="6190607" y="4047757"/>
              <a:ext cx="1023794"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lIns="186521" tIns="149217" rIns="186521" bIns="149217" rtlCol="0">
              <a:spAutoFit/>
            </a:bodyPr>
            <a:lstStyle/>
            <a:p>
              <a:pPr>
                <a:lnSpc>
                  <a:spcPct val="90000"/>
                </a:lnSpc>
                <a:spcAft>
                  <a:spcPts val="612"/>
                </a:spcAft>
              </a:pPr>
              <a:r>
                <a:rPr lang="en-US" sz="1836" dirty="0"/>
                <a:t>ARM</a:t>
              </a:r>
            </a:p>
          </p:txBody>
        </p:sp>
      </p:grpSp>
      <p:pic>
        <p:nvPicPr>
          <p:cNvPr id="78" name="Picture 77"/>
          <p:cNvPicPr>
            <a:picLocks/>
          </p:cNvPicPr>
          <p:nvPr/>
        </p:nvPicPr>
        <p:blipFill>
          <a:blip r:embed="rId13"/>
          <a:stretch>
            <a:fillRect/>
          </a:stretch>
        </p:blipFill>
        <p:spPr>
          <a:xfrm flipV="1">
            <a:off x="1248018" y="2780382"/>
            <a:ext cx="401019" cy="251803"/>
          </a:xfrm>
          <a:prstGeom prst="rect">
            <a:avLst/>
          </a:prstGeom>
        </p:spPr>
      </p:pic>
    </p:spTree>
    <p:extLst>
      <p:ext uri="{BB962C8B-B14F-4D97-AF65-F5344CB8AC3E}">
        <p14:creationId xmlns:p14="http://schemas.microsoft.com/office/powerpoint/2010/main" val="21280291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animBg="1"/>
      <p:bldP spid="59" grpId="0"/>
      <p:bldP spid="73" grpId="0" animBg="1"/>
      <p:bldP spid="7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Deploying ARM templates</a:t>
            </a:r>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6408108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Desired State Configuration (DSC)</a:t>
            </a:r>
          </a:p>
        </p:txBody>
      </p:sp>
    </p:spTree>
    <p:extLst>
      <p:ext uri="{BB962C8B-B14F-4D97-AF65-F5344CB8AC3E}">
        <p14:creationId xmlns:p14="http://schemas.microsoft.com/office/powerpoint/2010/main" val="388336208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DSC for Azure</a:t>
            </a:r>
          </a:p>
        </p:txBody>
      </p:sp>
      <p:sp>
        <p:nvSpPr>
          <p:cNvPr id="4" name="Text Placeholder 3"/>
          <p:cNvSpPr>
            <a:spLocks noGrp="1"/>
          </p:cNvSpPr>
          <p:nvPr>
            <p:ph type="body" sz="quarter" idx="10"/>
          </p:nvPr>
        </p:nvSpPr>
        <p:spPr>
          <a:xfrm>
            <a:off x="275482" y="1212849"/>
            <a:ext cx="5485621" cy="5431949"/>
          </a:xfrm>
        </p:spPr>
        <p:txBody>
          <a:bodyPr>
            <a:normAutofit/>
          </a:bodyPr>
          <a:lstStyle/>
          <a:p>
            <a:r>
              <a:rPr lang="en-US" dirty="0"/>
              <a:t>Declarative configuration of the virtual machine</a:t>
            </a:r>
          </a:p>
          <a:p>
            <a:pPr lvl="1"/>
            <a:endParaRPr lang="en-US" dirty="0"/>
          </a:p>
          <a:p>
            <a:pPr lvl="1"/>
            <a:r>
              <a:rPr lang="en-US" dirty="0"/>
              <a:t>Windows Features and Roles</a:t>
            </a:r>
          </a:p>
          <a:p>
            <a:pPr lvl="1"/>
            <a:endParaRPr lang="en-US" dirty="0"/>
          </a:p>
          <a:p>
            <a:pPr lvl="1"/>
            <a:r>
              <a:rPr lang="en-US" dirty="0"/>
              <a:t>Custom application configuration</a:t>
            </a:r>
          </a:p>
          <a:p>
            <a:endParaRPr lang="en-US" dirty="0"/>
          </a:p>
        </p:txBody>
      </p:sp>
      <p:sp>
        <p:nvSpPr>
          <p:cNvPr id="6" name="Text Placeholder 5"/>
          <p:cNvSpPr>
            <a:spLocks noGrp="1"/>
          </p:cNvSpPr>
          <p:nvPr>
            <p:ph type="body" sz="quarter" idx="11"/>
          </p:nvPr>
        </p:nvSpPr>
        <p:spPr>
          <a:xfrm>
            <a:off x="6675439" y="1212849"/>
            <a:ext cx="5486399" cy="683264"/>
          </a:xfrm>
        </p:spPr>
        <p:txBody>
          <a:bodyPr/>
          <a:lstStyle/>
          <a:p>
            <a:endParaRPr lang="en-US"/>
          </a:p>
        </p:txBody>
      </p:sp>
      <p:pic>
        <p:nvPicPr>
          <p:cNvPr id="5" name="Picture 4"/>
          <p:cNvPicPr>
            <a:picLocks noChangeAspect="1"/>
          </p:cNvPicPr>
          <p:nvPr/>
        </p:nvPicPr>
        <p:blipFill>
          <a:blip r:embed="rId2"/>
          <a:stretch>
            <a:fillRect/>
          </a:stretch>
        </p:blipFill>
        <p:spPr>
          <a:xfrm>
            <a:off x="5421040" y="1212849"/>
            <a:ext cx="6816516" cy="3597906"/>
          </a:xfrm>
          <a:prstGeom prst="rect">
            <a:avLst/>
          </a:prstGeom>
        </p:spPr>
      </p:pic>
    </p:spTree>
    <p:extLst>
      <p:ext uri="{BB962C8B-B14F-4D97-AF65-F5344CB8AC3E}">
        <p14:creationId xmlns:p14="http://schemas.microsoft.com/office/powerpoint/2010/main" val="130466189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a:t>
            </a:r>
            <a:endParaRPr lang="en-US" dirty="0"/>
          </a:p>
        </p:txBody>
      </p:sp>
      <p:sp>
        <p:nvSpPr>
          <p:cNvPr id="6" name="Text Placeholder 5"/>
          <p:cNvSpPr>
            <a:spLocks noGrp="1"/>
          </p:cNvSpPr>
          <p:nvPr>
            <p:ph type="body" sz="quarter" idx="10"/>
          </p:nvPr>
        </p:nvSpPr>
        <p:spPr/>
        <p:txBody>
          <a:bodyPr/>
          <a:lstStyle/>
          <a:p>
            <a:r>
              <a:rPr lang="en-US"/>
              <a:t>Azure Resource Manager (ARM)</a:t>
            </a:r>
          </a:p>
          <a:p>
            <a:r>
              <a:rPr lang="en-US"/>
              <a:t>ARM templates</a:t>
            </a:r>
          </a:p>
          <a:p>
            <a:r>
              <a:rPr lang="en-US"/>
              <a:t>Authoring ARM templates</a:t>
            </a:r>
          </a:p>
          <a:p>
            <a:r>
              <a:rPr lang="en-US"/>
              <a:t>Deploying ARM templates</a:t>
            </a:r>
          </a:p>
          <a:p>
            <a:r>
              <a:rPr lang="en-US"/>
              <a:t>Desired State Configuration (DSC)</a:t>
            </a:r>
            <a:endParaRPr lang="en-US" dirty="0"/>
          </a:p>
        </p:txBody>
      </p:sp>
    </p:spTree>
    <p:extLst>
      <p:ext uri="{BB962C8B-B14F-4D97-AF65-F5344CB8AC3E}">
        <p14:creationId xmlns:p14="http://schemas.microsoft.com/office/powerpoint/2010/main" val="202674757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DSC Example: Built-in Resources </a:t>
            </a:r>
          </a:p>
        </p:txBody>
      </p:sp>
      <p:sp>
        <p:nvSpPr>
          <p:cNvPr id="4" name="Text Placeholder 4"/>
          <p:cNvSpPr>
            <a:spLocks noGrp="1"/>
          </p:cNvSpPr>
          <p:nvPr>
            <p:ph type="body" sz="quarter" idx="10"/>
          </p:nvPr>
        </p:nvSpPr>
        <p:spPr>
          <a:xfrm>
            <a:off x="280987" y="1245467"/>
            <a:ext cx="12123842" cy="5433933"/>
          </a:xfrm>
        </p:spPr>
        <p:txBody>
          <a:bodyPr/>
          <a:lstStyle/>
          <a:p>
            <a:r>
              <a:rPr lang="en-US" sz="1224" dirty="0">
                <a:latin typeface="Courier New" panose="02070309020205020404" pitchFamily="49" charset="0"/>
                <a:cs typeface="Courier New" panose="02070309020205020404" pitchFamily="49" charset="0"/>
              </a:rPr>
              <a:t>Configuration Main {</a:t>
            </a:r>
          </a:p>
          <a:p>
            <a:r>
              <a:rPr lang="en-US" sz="1224" dirty="0">
                <a:latin typeface="Courier New" panose="02070309020205020404" pitchFamily="49" charset="0"/>
                <a:cs typeface="Courier New" panose="02070309020205020404" pitchFamily="49" charset="0"/>
              </a:rPr>
              <a:t>    </a:t>
            </a:r>
            <a:r>
              <a:rPr lang="en-US" sz="1224" dirty="0" err="1">
                <a:latin typeface="Courier New" panose="02070309020205020404" pitchFamily="49" charset="0"/>
                <a:cs typeface="Courier New" panose="02070309020205020404" pitchFamily="49" charset="0"/>
              </a:rPr>
              <a:t>Param</a:t>
            </a:r>
            <a:r>
              <a:rPr lang="en-US" sz="1224" dirty="0">
                <a:latin typeface="Courier New" panose="02070309020205020404" pitchFamily="49" charset="0"/>
                <a:cs typeface="Courier New" panose="02070309020205020404" pitchFamily="49" charset="0"/>
              </a:rPr>
              <a:t> ( [string] $</a:t>
            </a:r>
            <a:r>
              <a:rPr lang="en-US" sz="1224" dirty="0" err="1">
                <a:latin typeface="Courier New" panose="02070309020205020404" pitchFamily="49" charset="0"/>
                <a:cs typeface="Courier New" panose="02070309020205020404" pitchFamily="49" charset="0"/>
              </a:rPr>
              <a:t>nodeName</a:t>
            </a:r>
            <a:r>
              <a:rPr lang="en-US" sz="1224" dirty="0">
                <a:latin typeface="Courier New" panose="02070309020205020404" pitchFamily="49" charset="0"/>
                <a:cs typeface="Courier New" panose="02070309020205020404" pitchFamily="49" charset="0"/>
              </a:rPr>
              <a:t> )</a:t>
            </a:r>
          </a:p>
          <a:p>
            <a:endParaRPr lang="en-US" sz="1224" dirty="0">
              <a:latin typeface="Courier New" panose="02070309020205020404" pitchFamily="49" charset="0"/>
              <a:cs typeface="Courier New" panose="02070309020205020404" pitchFamily="49" charset="0"/>
            </a:endParaRPr>
          </a:p>
          <a:p>
            <a:r>
              <a:rPr lang="en-US" sz="1224" dirty="0">
                <a:latin typeface="Courier New" panose="02070309020205020404" pitchFamily="49" charset="0"/>
                <a:cs typeface="Courier New" panose="02070309020205020404" pitchFamily="49" charset="0"/>
              </a:rPr>
              <a:t>    Import-</a:t>
            </a:r>
            <a:r>
              <a:rPr lang="en-US" sz="1224" dirty="0" err="1">
                <a:latin typeface="Courier New" panose="02070309020205020404" pitchFamily="49" charset="0"/>
                <a:cs typeface="Courier New" panose="02070309020205020404" pitchFamily="49" charset="0"/>
              </a:rPr>
              <a:t>DscResource</a:t>
            </a:r>
            <a:r>
              <a:rPr lang="en-US" sz="1224" dirty="0">
                <a:latin typeface="Courier New" panose="02070309020205020404" pitchFamily="49" charset="0"/>
                <a:cs typeface="Courier New" panose="02070309020205020404" pitchFamily="49" charset="0"/>
              </a:rPr>
              <a:t> -</a:t>
            </a:r>
            <a:r>
              <a:rPr lang="en-US" sz="1224" dirty="0" err="1">
                <a:latin typeface="Courier New" panose="02070309020205020404" pitchFamily="49" charset="0"/>
                <a:cs typeface="Courier New" panose="02070309020205020404" pitchFamily="49" charset="0"/>
              </a:rPr>
              <a:t>ModuleName</a:t>
            </a:r>
            <a:r>
              <a:rPr lang="en-US" sz="1224" dirty="0">
                <a:latin typeface="Courier New" panose="02070309020205020404" pitchFamily="49" charset="0"/>
                <a:cs typeface="Courier New" panose="02070309020205020404" pitchFamily="49" charset="0"/>
              </a:rPr>
              <a:t> </a:t>
            </a:r>
            <a:r>
              <a:rPr lang="en-US" sz="1224" dirty="0" err="1">
                <a:latin typeface="Courier New" panose="02070309020205020404" pitchFamily="49" charset="0"/>
                <a:cs typeface="Courier New" panose="02070309020205020404" pitchFamily="49" charset="0"/>
              </a:rPr>
              <a:t>PSDesiredStateConfiguration</a:t>
            </a:r>
            <a:endParaRPr lang="en-US" sz="1224" dirty="0">
              <a:latin typeface="Courier New" panose="02070309020205020404" pitchFamily="49" charset="0"/>
              <a:cs typeface="Courier New" panose="02070309020205020404" pitchFamily="49" charset="0"/>
            </a:endParaRPr>
          </a:p>
          <a:p>
            <a:endParaRPr lang="en-US" sz="1224" dirty="0">
              <a:latin typeface="Courier New" panose="02070309020205020404" pitchFamily="49" charset="0"/>
              <a:cs typeface="Courier New" panose="02070309020205020404" pitchFamily="49" charset="0"/>
            </a:endParaRPr>
          </a:p>
          <a:p>
            <a:r>
              <a:rPr lang="en-US" sz="1224" dirty="0">
                <a:latin typeface="Courier New" panose="02070309020205020404" pitchFamily="49" charset="0"/>
                <a:cs typeface="Courier New" panose="02070309020205020404" pitchFamily="49" charset="0"/>
              </a:rPr>
              <a:t>Node $</a:t>
            </a:r>
            <a:r>
              <a:rPr lang="en-US" sz="1224" dirty="0" err="1">
                <a:latin typeface="Courier New" panose="02070309020205020404" pitchFamily="49" charset="0"/>
                <a:cs typeface="Courier New" panose="02070309020205020404" pitchFamily="49" charset="0"/>
              </a:rPr>
              <a:t>nodeName</a:t>
            </a:r>
            <a:r>
              <a:rPr lang="en-US" sz="1224" dirty="0">
                <a:latin typeface="Courier New" panose="02070309020205020404" pitchFamily="49" charset="0"/>
                <a:cs typeface="Courier New" panose="02070309020205020404" pitchFamily="49" charset="0"/>
              </a:rPr>
              <a:t> {</a:t>
            </a:r>
          </a:p>
          <a:p>
            <a:r>
              <a:rPr lang="en-US" sz="1224" dirty="0">
                <a:latin typeface="Courier New" panose="02070309020205020404" pitchFamily="49" charset="0"/>
                <a:cs typeface="Courier New" panose="02070309020205020404" pitchFamily="49" charset="0"/>
              </a:rPr>
              <a:t>    </a:t>
            </a:r>
            <a:r>
              <a:rPr lang="en-US" sz="1224" b="1" dirty="0" err="1">
                <a:latin typeface="Courier New" panose="02070309020205020404" pitchFamily="49" charset="0"/>
                <a:cs typeface="Courier New" panose="02070309020205020404" pitchFamily="49" charset="0"/>
              </a:rPr>
              <a:t>WindowsFeature</a:t>
            </a:r>
            <a:r>
              <a:rPr lang="en-US" sz="1224" dirty="0">
                <a:latin typeface="Courier New" panose="02070309020205020404" pitchFamily="49" charset="0"/>
                <a:cs typeface="Courier New" panose="02070309020205020404" pitchFamily="49" charset="0"/>
              </a:rPr>
              <a:t> </a:t>
            </a:r>
            <a:r>
              <a:rPr lang="en-US" sz="1224" dirty="0" err="1">
                <a:latin typeface="Courier New" panose="02070309020205020404" pitchFamily="49" charset="0"/>
                <a:cs typeface="Courier New" panose="02070309020205020404" pitchFamily="49" charset="0"/>
              </a:rPr>
              <a:t>WebServerRole</a:t>
            </a:r>
            <a:r>
              <a:rPr lang="en-US" sz="1224" dirty="0">
                <a:latin typeface="Courier New" panose="02070309020205020404" pitchFamily="49" charset="0"/>
                <a:cs typeface="Courier New" panose="02070309020205020404" pitchFamily="49" charset="0"/>
              </a:rPr>
              <a:t> {</a:t>
            </a:r>
          </a:p>
          <a:p>
            <a:r>
              <a:rPr lang="en-US" sz="1224" dirty="0">
                <a:latin typeface="Courier New" panose="02070309020205020404" pitchFamily="49" charset="0"/>
                <a:cs typeface="Courier New" panose="02070309020205020404" pitchFamily="49" charset="0"/>
              </a:rPr>
              <a:t>        Name = "Web-Server"</a:t>
            </a:r>
          </a:p>
          <a:p>
            <a:r>
              <a:rPr lang="en-US" sz="1224" dirty="0">
                <a:latin typeface="Courier New" panose="02070309020205020404" pitchFamily="49" charset="0"/>
                <a:cs typeface="Courier New" panose="02070309020205020404" pitchFamily="49" charset="0"/>
              </a:rPr>
              <a:t>        Ensure = "Present"</a:t>
            </a:r>
          </a:p>
          <a:p>
            <a:r>
              <a:rPr lang="en-US" sz="1224" dirty="0">
                <a:latin typeface="Courier New" panose="02070309020205020404" pitchFamily="49" charset="0"/>
                <a:cs typeface="Courier New" panose="02070309020205020404" pitchFamily="49" charset="0"/>
              </a:rPr>
              <a:t>    }</a:t>
            </a:r>
          </a:p>
          <a:p>
            <a:r>
              <a:rPr lang="en-US" sz="1224" dirty="0">
                <a:latin typeface="Courier New" panose="02070309020205020404" pitchFamily="49" charset="0"/>
                <a:cs typeface="Courier New" panose="02070309020205020404" pitchFamily="49" charset="0"/>
              </a:rPr>
              <a:t>    </a:t>
            </a:r>
            <a:r>
              <a:rPr lang="en-US" sz="1224" b="1" dirty="0">
                <a:latin typeface="Courier New" panose="02070309020205020404" pitchFamily="49" charset="0"/>
                <a:cs typeface="Courier New" panose="02070309020205020404" pitchFamily="49" charset="0"/>
              </a:rPr>
              <a:t>Package</a:t>
            </a:r>
            <a:r>
              <a:rPr lang="en-US" sz="1224" dirty="0">
                <a:latin typeface="Courier New" panose="02070309020205020404" pitchFamily="49" charset="0"/>
                <a:cs typeface="Courier New" panose="02070309020205020404" pitchFamily="49" charset="0"/>
              </a:rPr>
              <a:t> </a:t>
            </a:r>
            <a:r>
              <a:rPr lang="en-US" sz="1224" dirty="0" err="1">
                <a:latin typeface="Courier New" panose="02070309020205020404" pitchFamily="49" charset="0"/>
                <a:cs typeface="Courier New" panose="02070309020205020404" pitchFamily="49" charset="0"/>
              </a:rPr>
              <a:t>InstallWebDeploy</a:t>
            </a:r>
            <a:r>
              <a:rPr lang="en-US" sz="1224" dirty="0">
                <a:latin typeface="Courier New" panose="02070309020205020404" pitchFamily="49" charset="0"/>
                <a:cs typeface="Courier New" panose="02070309020205020404" pitchFamily="49" charset="0"/>
              </a:rPr>
              <a:t> {</a:t>
            </a:r>
          </a:p>
          <a:p>
            <a:r>
              <a:rPr lang="en-US" sz="1224" dirty="0">
                <a:latin typeface="Courier New" panose="02070309020205020404" pitchFamily="49" charset="0"/>
                <a:cs typeface="Courier New" panose="02070309020205020404" pitchFamily="49" charset="0"/>
              </a:rPr>
              <a:t>        Ensure = "Present"  </a:t>
            </a:r>
          </a:p>
          <a:p>
            <a:r>
              <a:rPr lang="en-US" sz="1224" dirty="0">
                <a:latin typeface="Courier New" panose="02070309020205020404" pitchFamily="49" charset="0"/>
                <a:cs typeface="Courier New" panose="02070309020205020404" pitchFamily="49" charset="0"/>
              </a:rPr>
              <a:t>        Path  = "C:\WindowsAzure\WebDeploy_amd64_en-US.msi"</a:t>
            </a:r>
          </a:p>
          <a:p>
            <a:r>
              <a:rPr lang="en-US" sz="1224" dirty="0">
                <a:latin typeface="Courier New" panose="02070309020205020404" pitchFamily="49" charset="0"/>
                <a:cs typeface="Courier New" panose="02070309020205020404" pitchFamily="49" charset="0"/>
              </a:rPr>
              <a:t>        Name = "Microsoft Web Deploy 3.6"</a:t>
            </a:r>
          </a:p>
          <a:p>
            <a:r>
              <a:rPr lang="en-US" sz="1224" dirty="0">
                <a:latin typeface="Courier New" panose="02070309020205020404" pitchFamily="49" charset="0"/>
                <a:cs typeface="Courier New" panose="02070309020205020404" pitchFamily="49" charset="0"/>
              </a:rPr>
              <a:t>        </a:t>
            </a:r>
            <a:r>
              <a:rPr lang="en-US" sz="1224" dirty="0" err="1">
                <a:latin typeface="Courier New" panose="02070309020205020404" pitchFamily="49" charset="0"/>
                <a:cs typeface="Courier New" panose="02070309020205020404" pitchFamily="49" charset="0"/>
              </a:rPr>
              <a:t>ProductId</a:t>
            </a:r>
            <a:r>
              <a:rPr lang="en-US" sz="1224" dirty="0">
                <a:latin typeface="Courier New" panose="02070309020205020404" pitchFamily="49" charset="0"/>
                <a:cs typeface="Courier New" panose="02070309020205020404" pitchFamily="49" charset="0"/>
              </a:rPr>
              <a:t> = "{ED4CC1E5-043E-4157-8452-B5E533FE2BA1}"</a:t>
            </a:r>
          </a:p>
          <a:p>
            <a:r>
              <a:rPr lang="en-US" sz="1224" dirty="0">
                <a:latin typeface="Courier New" panose="02070309020205020404" pitchFamily="49" charset="0"/>
                <a:cs typeface="Courier New" panose="02070309020205020404" pitchFamily="49" charset="0"/>
              </a:rPr>
              <a:t>        Arguments = "ADDLOCAL=ALL"</a:t>
            </a:r>
          </a:p>
          <a:p>
            <a:r>
              <a:rPr lang="en-US" sz="1224" dirty="0">
                <a:latin typeface="Courier New" panose="02070309020205020404" pitchFamily="49" charset="0"/>
                <a:cs typeface="Courier New" panose="02070309020205020404" pitchFamily="49" charset="0"/>
              </a:rPr>
              <a:t>    }</a:t>
            </a:r>
          </a:p>
          <a:p>
            <a:r>
              <a:rPr lang="en-US" sz="1224" dirty="0">
                <a:latin typeface="Courier New" panose="02070309020205020404" pitchFamily="49" charset="0"/>
                <a:cs typeface="Courier New" panose="02070309020205020404" pitchFamily="49" charset="0"/>
              </a:rPr>
              <a:t>    </a:t>
            </a:r>
            <a:r>
              <a:rPr lang="en-US" sz="1224" b="1" dirty="0">
                <a:latin typeface="Courier New" panose="02070309020205020404" pitchFamily="49" charset="0"/>
                <a:cs typeface="Courier New" panose="02070309020205020404" pitchFamily="49" charset="0"/>
              </a:rPr>
              <a:t>Service</a:t>
            </a:r>
            <a:r>
              <a:rPr lang="en-US" sz="1224" dirty="0">
                <a:latin typeface="Courier New" panose="02070309020205020404" pitchFamily="49" charset="0"/>
                <a:cs typeface="Courier New" panose="02070309020205020404" pitchFamily="49" charset="0"/>
              </a:rPr>
              <a:t> </a:t>
            </a:r>
            <a:r>
              <a:rPr lang="en-US" sz="1224" dirty="0" err="1">
                <a:latin typeface="Courier New" panose="02070309020205020404" pitchFamily="49" charset="0"/>
                <a:cs typeface="Courier New" panose="02070309020205020404" pitchFamily="49" charset="0"/>
              </a:rPr>
              <a:t>StartWebDeploy</a:t>
            </a:r>
            <a:r>
              <a:rPr lang="en-US" sz="1224" dirty="0">
                <a:latin typeface="Courier New" panose="02070309020205020404" pitchFamily="49" charset="0"/>
                <a:cs typeface="Courier New" panose="02070309020205020404" pitchFamily="49" charset="0"/>
              </a:rPr>
              <a:t> {                    </a:t>
            </a:r>
          </a:p>
          <a:p>
            <a:r>
              <a:rPr lang="en-US" sz="1224" dirty="0">
                <a:latin typeface="Courier New" panose="02070309020205020404" pitchFamily="49" charset="0"/>
                <a:cs typeface="Courier New" panose="02070309020205020404" pitchFamily="49" charset="0"/>
              </a:rPr>
              <a:t>        Name = "WMSVC"</a:t>
            </a:r>
          </a:p>
          <a:p>
            <a:r>
              <a:rPr lang="en-US" sz="1224" dirty="0">
                <a:latin typeface="Courier New" panose="02070309020205020404" pitchFamily="49" charset="0"/>
                <a:cs typeface="Courier New" panose="02070309020205020404" pitchFamily="49" charset="0"/>
              </a:rPr>
              <a:t>        </a:t>
            </a:r>
            <a:r>
              <a:rPr lang="en-US" sz="1224" dirty="0" err="1">
                <a:latin typeface="Courier New" panose="02070309020205020404" pitchFamily="49" charset="0"/>
                <a:cs typeface="Courier New" panose="02070309020205020404" pitchFamily="49" charset="0"/>
              </a:rPr>
              <a:t>StartupType</a:t>
            </a:r>
            <a:r>
              <a:rPr lang="en-US" sz="1224" dirty="0">
                <a:latin typeface="Courier New" panose="02070309020205020404" pitchFamily="49" charset="0"/>
                <a:cs typeface="Courier New" panose="02070309020205020404" pitchFamily="49" charset="0"/>
              </a:rPr>
              <a:t> = "Automatic"</a:t>
            </a:r>
          </a:p>
          <a:p>
            <a:r>
              <a:rPr lang="en-US" sz="1224" dirty="0">
                <a:latin typeface="Courier New" panose="02070309020205020404" pitchFamily="49" charset="0"/>
                <a:cs typeface="Courier New" panose="02070309020205020404" pitchFamily="49" charset="0"/>
              </a:rPr>
              <a:t>        State = "Running"</a:t>
            </a:r>
          </a:p>
          <a:p>
            <a:r>
              <a:rPr lang="en-US" sz="1224" dirty="0">
                <a:latin typeface="Courier New" panose="02070309020205020404" pitchFamily="49" charset="0"/>
                <a:cs typeface="Courier New" panose="02070309020205020404" pitchFamily="49" charset="0"/>
              </a:rPr>
              <a:t>        </a:t>
            </a:r>
            <a:r>
              <a:rPr lang="en-US" sz="1224" dirty="0" err="1">
                <a:latin typeface="Courier New" panose="02070309020205020404" pitchFamily="49" charset="0"/>
                <a:cs typeface="Courier New" panose="02070309020205020404" pitchFamily="49" charset="0"/>
              </a:rPr>
              <a:t>DependsOn</a:t>
            </a:r>
            <a:r>
              <a:rPr lang="en-US" sz="1224" dirty="0">
                <a:latin typeface="Courier New" panose="02070309020205020404" pitchFamily="49" charset="0"/>
                <a:cs typeface="Courier New" panose="02070309020205020404" pitchFamily="49" charset="0"/>
              </a:rPr>
              <a:t> = "[Package]</a:t>
            </a:r>
            <a:r>
              <a:rPr lang="en-US" sz="1224" dirty="0" err="1">
                <a:latin typeface="Courier New" panose="02070309020205020404" pitchFamily="49" charset="0"/>
                <a:cs typeface="Courier New" panose="02070309020205020404" pitchFamily="49" charset="0"/>
              </a:rPr>
              <a:t>InstallWebDeploy</a:t>
            </a:r>
            <a:r>
              <a:rPr lang="en-US" sz="1224" dirty="0">
                <a:latin typeface="Courier New" panose="02070309020205020404" pitchFamily="49" charset="0"/>
                <a:cs typeface="Courier New" panose="02070309020205020404" pitchFamily="49" charset="0"/>
              </a:rPr>
              <a:t>"</a:t>
            </a:r>
          </a:p>
          <a:p>
            <a:r>
              <a:rPr lang="en-US" sz="1224" dirty="0">
                <a:latin typeface="Courier New" panose="02070309020205020404" pitchFamily="49" charset="0"/>
                <a:cs typeface="Courier New" panose="02070309020205020404" pitchFamily="49" charset="0"/>
              </a:rPr>
              <a:t>    } </a:t>
            </a:r>
          </a:p>
          <a:p>
            <a:r>
              <a:rPr lang="en-US" sz="1224" dirty="0">
                <a:latin typeface="Courier New" panose="02070309020205020404" pitchFamily="49" charset="0"/>
                <a:cs typeface="Courier New" panose="02070309020205020404" pitchFamily="49" charset="0"/>
              </a:rPr>
              <a:t>  }</a:t>
            </a:r>
          </a:p>
          <a:p>
            <a:r>
              <a:rPr lang="en-US" sz="1224" dirty="0">
                <a:latin typeface="Courier New" panose="02070309020205020404" pitchFamily="49" charset="0"/>
                <a:cs typeface="Courier New" panose="02070309020205020404" pitchFamily="49" charset="0"/>
              </a:rPr>
              <a:t>}</a:t>
            </a:r>
          </a:p>
        </p:txBody>
      </p:sp>
      <p:sp>
        <p:nvSpPr>
          <p:cNvPr id="5" name="Rectangle 4"/>
          <p:cNvSpPr/>
          <p:nvPr/>
        </p:nvSpPr>
        <p:spPr bwMode="auto">
          <a:xfrm>
            <a:off x="617211" y="2465317"/>
            <a:ext cx="5790250" cy="908274"/>
          </a:xfrm>
          <a:prstGeom prst="rect">
            <a:avLst/>
          </a:prstGeom>
          <a:solidFill>
            <a:schemeClr val="accent6">
              <a:alpha val="1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617210" y="3373592"/>
            <a:ext cx="5790250" cy="1402959"/>
          </a:xfrm>
          <a:prstGeom prst="rect">
            <a:avLst/>
          </a:prstGeom>
          <a:solidFill>
            <a:schemeClr val="accent6">
              <a:alpha val="1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17209" y="4776551"/>
            <a:ext cx="5790250" cy="1248877"/>
          </a:xfrm>
          <a:prstGeom prst="rect">
            <a:avLst/>
          </a:prstGeom>
          <a:solidFill>
            <a:schemeClr val="accent6">
              <a:alpha val="1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617209" y="1461813"/>
            <a:ext cx="5790250" cy="735886"/>
          </a:xfrm>
          <a:prstGeom prst="rect">
            <a:avLst/>
          </a:prstGeom>
          <a:solidFill>
            <a:schemeClr val="accent6">
              <a:alpha val="1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523203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8" grpId="0" animBg="1"/>
      <p:bldP spid="8"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DSC Resources</a:t>
            </a:r>
            <a:endParaRPr lang="en-US" dirty="0"/>
          </a:p>
        </p:txBody>
      </p:sp>
      <p:sp>
        <p:nvSpPr>
          <p:cNvPr id="6" name="Content Placeholder 5"/>
          <p:cNvSpPr>
            <a:spLocks noGrp="1"/>
          </p:cNvSpPr>
          <p:nvPr>
            <p:ph sz="quarter" idx="10"/>
          </p:nvPr>
        </p:nvSpPr>
        <p:spPr>
          <a:xfrm>
            <a:off x="275481" y="1212851"/>
            <a:ext cx="11885514" cy="5431948"/>
          </a:xfrm>
        </p:spPr>
        <p:txBody>
          <a:bodyPr>
            <a:normAutofit fontScale="92500" lnSpcReduction="10000"/>
          </a:bodyPr>
          <a:lstStyle/>
          <a:p>
            <a:r>
              <a:rPr lang="en-US" dirty="0"/>
              <a:t>Built-in</a:t>
            </a:r>
          </a:p>
          <a:p>
            <a:pPr lvl="1"/>
            <a:r>
              <a:rPr lang="en-US" dirty="0" err="1"/>
              <a:t>WindowsFeature</a:t>
            </a:r>
            <a:r>
              <a:rPr lang="en-US" dirty="0"/>
              <a:t>, File, Package, Service, Script, etc.</a:t>
            </a:r>
          </a:p>
          <a:p>
            <a:endParaRPr lang="en-US" dirty="0"/>
          </a:p>
          <a:p>
            <a:r>
              <a:rPr lang="en-US" dirty="0"/>
              <a:t>DSC Resource Kit (~500 resources)</a:t>
            </a:r>
          </a:p>
          <a:p>
            <a:pPr lvl="1"/>
            <a:r>
              <a:rPr lang="en-US" dirty="0">
                <a:hlinkClick r:id="rId2"/>
              </a:rPr>
              <a:t>https://blogs.msdn.microsoft.com/powershell/2016/02/11/dsc-resource-kit-gets-even-bigger/</a:t>
            </a:r>
            <a:endParaRPr lang="en-US" dirty="0"/>
          </a:p>
          <a:p>
            <a:endParaRPr lang="en-US" dirty="0"/>
          </a:p>
          <a:p>
            <a:r>
              <a:rPr lang="en-US" dirty="0"/>
              <a:t>Experimental Resources</a:t>
            </a:r>
          </a:p>
          <a:p>
            <a:pPr lvl="1"/>
            <a:r>
              <a:rPr lang="en-US" dirty="0" err="1"/>
              <a:t>xNetworking</a:t>
            </a:r>
            <a:r>
              <a:rPr lang="en-US" dirty="0"/>
              <a:t>, </a:t>
            </a:r>
            <a:r>
              <a:rPr lang="en-US" dirty="0" err="1"/>
              <a:t>xDisk</a:t>
            </a:r>
            <a:r>
              <a:rPr lang="en-US" dirty="0"/>
              <a:t>, </a:t>
            </a:r>
            <a:r>
              <a:rPr lang="en-US" dirty="0" err="1"/>
              <a:t>xSqlServer</a:t>
            </a:r>
            <a:r>
              <a:rPr lang="en-US" dirty="0"/>
              <a:t>, </a:t>
            </a:r>
            <a:r>
              <a:rPr lang="en-US" dirty="0" err="1"/>
              <a:t>xActiveDirectory</a:t>
            </a:r>
            <a:r>
              <a:rPr lang="en-US" dirty="0"/>
              <a:t>, etc.</a:t>
            </a:r>
          </a:p>
          <a:p>
            <a:endParaRPr lang="en-US" dirty="0"/>
          </a:p>
          <a:p>
            <a:r>
              <a:rPr lang="en-US" dirty="0"/>
              <a:t>Community Resources</a:t>
            </a:r>
          </a:p>
          <a:p>
            <a:pPr lvl="1"/>
            <a:r>
              <a:rPr lang="en-US" dirty="0" err="1"/>
              <a:t>cUserRightsAssignment</a:t>
            </a:r>
            <a:r>
              <a:rPr lang="en-US" dirty="0"/>
              <a:t>, </a:t>
            </a:r>
            <a:r>
              <a:rPr lang="en-US" dirty="0" err="1"/>
              <a:t>cNtfsAccessControl</a:t>
            </a:r>
            <a:r>
              <a:rPr lang="en-US" dirty="0"/>
              <a:t>, etc.</a:t>
            </a:r>
          </a:p>
          <a:p>
            <a:pPr lvl="1"/>
            <a:endParaRPr lang="en-US" dirty="0"/>
          </a:p>
          <a:p>
            <a:endParaRPr lang="en-US" dirty="0"/>
          </a:p>
        </p:txBody>
      </p:sp>
      <p:sp>
        <p:nvSpPr>
          <p:cNvPr id="4" name="Content Placeholder 2"/>
          <p:cNvSpPr txBox="1">
            <a:spLocks/>
          </p:cNvSpPr>
          <p:nvPr/>
        </p:nvSpPr>
        <p:spPr>
          <a:xfrm>
            <a:off x="274511" y="1426235"/>
            <a:ext cx="11772284" cy="5143622"/>
          </a:xfrm>
          <a:prstGeom prst="rect">
            <a:avLst/>
          </a:prstGeom>
        </p:spPr>
        <p:txBody>
          <a:bodyPr vert="horz" wrap="square" lIns="149217" tIns="93260" rIns="149217" bIns="93260" rtlCol="0">
            <a:norm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sz="2040" dirty="0"/>
          </a:p>
        </p:txBody>
      </p:sp>
    </p:spTree>
    <p:extLst>
      <p:ext uri="{BB962C8B-B14F-4D97-AF65-F5344CB8AC3E}">
        <p14:creationId xmlns:p14="http://schemas.microsoft.com/office/powerpoint/2010/main" val="190202144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DSC Example: Resource-Kit Resources </a:t>
            </a:r>
          </a:p>
        </p:txBody>
      </p:sp>
      <p:sp>
        <p:nvSpPr>
          <p:cNvPr id="4" name="Text Placeholder 4"/>
          <p:cNvSpPr>
            <a:spLocks noGrp="1"/>
          </p:cNvSpPr>
          <p:nvPr>
            <p:ph type="body" sz="quarter" idx="10"/>
          </p:nvPr>
        </p:nvSpPr>
        <p:spPr>
          <a:xfrm>
            <a:off x="275481" y="1221158"/>
            <a:ext cx="11885513" cy="5470978"/>
          </a:xfrm>
        </p:spPr>
        <p:txBody>
          <a:bodyPr>
            <a:normAutofit lnSpcReduction="10000"/>
          </a:bodyPr>
          <a:lstStyle/>
          <a:p>
            <a:r>
              <a:rPr lang="en-US" sz="1224" dirty="0">
                <a:latin typeface="Courier New" panose="02070309020205020404" pitchFamily="49" charset="0"/>
                <a:cs typeface="Courier New" panose="02070309020205020404" pitchFamily="49" charset="0"/>
              </a:rPr>
              <a:t>Configuration Main {</a:t>
            </a:r>
          </a:p>
          <a:p>
            <a:r>
              <a:rPr lang="en-US" sz="1224" dirty="0">
                <a:latin typeface="Courier New" panose="02070309020205020404" pitchFamily="49" charset="0"/>
                <a:cs typeface="Courier New" panose="02070309020205020404" pitchFamily="49" charset="0"/>
              </a:rPr>
              <a:t>    </a:t>
            </a:r>
            <a:r>
              <a:rPr lang="en-US" sz="1224" dirty="0" err="1">
                <a:latin typeface="Courier New" panose="02070309020205020404" pitchFamily="49" charset="0"/>
                <a:cs typeface="Courier New" panose="02070309020205020404" pitchFamily="49" charset="0"/>
              </a:rPr>
              <a:t>Param</a:t>
            </a:r>
            <a:r>
              <a:rPr lang="en-US" sz="1224" dirty="0">
                <a:latin typeface="Courier New" panose="02070309020205020404" pitchFamily="49" charset="0"/>
                <a:cs typeface="Courier New" panose="02070309020205020404" pitchFamily="49" charset="0"/>
              </a:rPr>
              <a:t> ( [string] $</a:t>
            </a:r>
            <a:r>
              <a:rPr lang="en-US" sz="1224" dirty="0" err="1">
                <a:latin typeface="Courier New" panose="02070309020205020404" pitchFamily="49" charset="0"/>
                <a:cs typeface="Courier New" panose="02070309020205020404" pitchFamily="49" charset="0"/>
              </a:rPr>
              <a:t>nodeName</a:t>
            </a:r>
            <a:r>
              <a:rPr lang="en-US" sz="1224" dirty="0">
                <a:latin typeface="Courier New" panose="02070309020205020404" pitchFamily="49" charset="0"/>
                <a:cs typeface="Courier New" panose="02070309020205020404" pitchFamily="49" charset="0"/>
              </a:rPr>
              <a:t> )</a:t>
            </a:r>
          </a:p>
          <a:p>
            <a:endParaRPr lang="en-US" sz="1224" dirty="0">
              <a:latin typeface="Courier New" panose="02070309020205020404" pitchFamily="49" charset="0"/>
              <a:cs typeface="Courier New" panose="02070309020205020404" pitchFamily="49" charset="0"/>
            </a:endParaRPr>
          </a:p>
          <a:p>
            <a:r>
              <a:rPr lang="en-US" sz="1224" dirty="0">
                <a:latin typeface="Courier New" panose="02070309020205020404" pitchFamily="49" charset="0"/>
                <a:cs typeface="Courier New" panose="02070309020205020404" pitchFamily="49" charset="0"/>
              </a:rPr>
              <a:t>    Import-</a:t>
            </a:r>
            <a:r>
              <a:rPr lang="en-US" sz="1224" dirty="0" err="1">
                <a:latin typeface="Courier New" panose="02070309020205020404" pitchFamily="49" charset="0"/>
                <a:cs typeface="Courier New" panose="02070309020205020404" pitchFamily="49" charset="0"/>
              </a:rPr>
              <a:t>DscResource</a:t>
            </a:r>
            <a:r>
              <a:rPr lang="en-US" sz="1224" dirty="0">
                <a:latin typeface="Courier New" panose="02070309020205020404" pitchFamily="49" charset="0"/>
                <a:cs typeface="Courier New" panose="02070309020205020404" pitchFamily="49" charset="0"/>
              </a:rPr>
              <a:t> -</a:t>
            </a:r>
            <a:r>
              <a:rPr lang="en-US" sz="1224" dirty="0" err="1">
                <a:latin typeface="Courier New" panose="02070309020205020404" pitchFamily="49" charset="0"/>
                <a:cs typeface="Courier New" panose="02070309020205020404" pitchFamily="49" charset="0"/>
              </a:rPr>
              <a:t>ModuleName</a:t>
            </a:r>
            <a:r>
              <a:rPr lang="en-US" sz="1224" dirty="0">
                <a:latin typeface="Courier New" panose="02070309020205020404" pitchFamily="49" charset="0"/>
                <a:cs typeface="Courier New" panose="02070309020205020404" pitchFamily="49" charset="0"/>
              </a:rPr>
              <a:t> </a:t>
            </a:r>
            <a:r>
              <a:rPr lang="en-US" sz="1224" dirty="0" err="1">
                <a:latin typeface="Courier New" panose="02070309020205020404" pitchFamily="49" charset="0"/>
                <a:cs typeface="Courier New" panose="02070309020205020404" pitchFamily="49" charset="0"/>
              </a:rPr>
              <a:t>PSDesiredStateConfiguration</a:t>
            </a:r>
            <a:r>
              <a:rPr lang="en-US" sz="1224" dirty="0">
                <a:latin typeface="Courier New" panose="02070309020205020404" pitchFamily="49" charset="0"/>
                <a:cs typeface="Courier New" panose="02070309020205020404" pitchFamily="49" charset="0"/>
              </a:rPr>
              <a:t>, </a:t>
            </a:r>
            <a:r>
              <a:rPr lang="en-US" sz="1224" b="1" dirty="0" err="1">
                <a:solidFill>
                  <a:srgbClr val="FF0000"/>
                </a:solidFill>
                <a:latin typeface="Courier New" panose="02070309020205020404" pitchFamily="49" charset="0"/>
                <a:cs typeface="Courier New" panose="02070309020205020404" pitchFamily="49" charset="0"/>
              </a:rPr>
              <a:t>xNetworking</a:t>
            </a:r>
            <a:r>
              <a:rPr lang="en-US" sz="1224" dirty="0">
                <a:latin typeface="Courier New" panose="02070309020205020404" pitchFamily="49" charset="0"/>
                <a:cs typeface="Courier New" panose="02070309020205020404" pitchFamily="49" charset="0"/>
              </a:rPr>
              <a:t>, </a:t>
            </a:r>
            <a:r>
              <a:rPr lang="en-US" sz="1224" b="1" dirty="0" err="1">
                <a:solidFill>
                  <a:srgbClr val="00B050"/>
                </a:solidFill>
                <a:latin typeface="Courier New" panose="02070309020205020404" pitchFamily="49" charset="0"/>
                <a:cs typeface="Courier New" panose="02070309020205020404" pitchFamily="49" charset="0"/>
              </a:rPr>
              <a:t>cUserRightsAssignment</a:t>
            </a:r>
            <a:endParaRPr lang="en-US" sz="1224" b="1" dirty="0">
              <a:solidFill>
                <a:srgbClr val="00B050"/>
              </a:solidFill>
              <a:latin typeface="Courier New" panose="02070309020205020404" pitchFamily="49" charset="0"/>
              <a:cs typeface="Courier New" panose="02070309020205020404" pitchFamily="49" charset="0"/>
            </a:endParaRPr>
          </a:p>
          <a:p>
            <a:endParaRPr lang="en-US" sz="1224" dirty="0">
              <a:latin typeface="Courier New" panose="02070309020205020404" pitchFamily="49" charset="0"/>
              <a:cs typeface="Courier New" panose="02070309020205020404" pitchFamily="49" charset="0"/>
            </a:endParaRPr>
          </a:p>
          <a:p>
            <a:r>
              <a:rPr lang="en-US" sz="1224" dirty="0">
                <a:latin typeface="Courier New" panose="02070309020205020404" pitchFamily="49" charset="0"/>
                <a:cs typeface="Courier New" panose="02070309020205020404" pitchFamily="49" charset="0"/>
              </a:rPr>
              <a:t>Node $</a:t>
            </a:r>
            <a:r>
              <a:rPr lang="en-US" sz="1224" dirty="0" err="1">
                <a:latin typeface="Courier New" panose="02070309020205020404" pitchFamily="49" charset="0"/>
                <a:cs typeface="Courier New" panose="02070309020205020404" pitchFamily="49" charset="0"/>
              </a:rPr>
              <a:t>nodeName</a:t>
            </a:r>
            <a:r>
              <a:rPr lang="en-US" sz="1224" dirty="0">
                <a:latin typeface="Courier New" panose="02070309020205020404" pitchFamily="49" charset="0"/>
                <a:cs typeface="Courier New" panose="02070309020205020404" pitchFamily="49" charset="0"/>
              </a:rPr>
              <a:t> {</a:t>
            </a:r>
          </a:p>
          <a:p>
            <a:r>
              <a:rPr lang="en-US" sz="1224" dirty="0">
                <a:latin typeface="Courier New" panose="02070309020205020404" pitchFamily="49" charset="0"/>
                <a:cs typeface="Courier New" panose="02070309020205020404" pitchFamily="49" charset="0"/>
              </a:rPr>
              <a:t>    </a:t>
            </a:r>
            <a:r>
              <a:rPr lang="en-US" sz="1224" dirty="0" err="1">
                <a:latin typeface="Courier New" panose="02070309020205020404" pitchFamily="49" charset="0"/>
                <a:cs typeface="Courier New" panose="02070309020205020404" pitchFamily="49" charset="0"/>
              </a:rPr>
              <a:t>WindowsFeature</a:t>
            </a:r>
            <a:r>
              <a:rPr lang="en-US" sz="1224" dirty="0">
                <a:latin typeface="Courier New" panose="02070309020205020404" pitchFamily="49" charset="0"/>
                <a:cs typeface="Courier New" panose="02070309020205020404" pitchFamily="49" charset="0"/>
              </a:rPr>
              <a:t> DNS { </a:t>
            </a:r>
          </a:p>
          <a:p>
            <a:r>
              <a:rPr lang="en-US" sz="1224" dirty="0">
                <a:latin typeface="Courier New" panose="02070309020205020404" pitchFamily="49" charset="0"/>
                <a:cs typeface="Courier New" panose="02070309020205020404" pitchFamily="49" charset="0"/>
              </a:rPr>
              <a:t>        Ensure = "Present" </a:t>
            </a:r>
          </a:p>
          <a:p>
            <a:r>
              <a:rPr lang="en-US" sz="1224" dirty="0">
                <a:latin typeface="Courier New" panose="02070309020205020404" pitchFamily="49" charset="0"/>
                <a:cs typeface="Courier New" panose="02070309020205020404" pitchFamily="49" charset="0"/>
              </a:rPr>
              <a:t>        Name = "DNS"</a:t>
            </a:r>
          </a:p>
          <a:p>
            <a:r>
              <a:rPr lang="en-US" sz="1224" dirty="0">
                <a:latin typeface="Courier New" panose="02070309020205020404" pitchFamily="49" charset="0"/>
                <a:cs typeface="Courier New" panose="02070309020205020404" pitchFamily="49" charset="0"/>
              </a:rPr>
              <a:t>    }</a:t>
            </a:r>
          </a:p>
          <a:p>
            <a:endParaRPr lang="en-US" sz="1224" dirty="0">
              <a:latin typeface="Courier New" panose="02070309020205020404" pitchFamily="49" charset="0"/>
              <a:cs typeface="Courier New" panose="02070309020205020404" pitchFamily="49" charset="0"/>
            </a:endParaRPr>
          </a:p>
          <a:p>
            <a:r>
              <a:rPr lang="en-US" sz="1224" dirty="0">
                <a:latin typeface="Courier New" panose="02070309020205020404" pitchFamily="49" charset="0"/>
                <a:cs typeface="Courier New" panose="02070309020205020404" pitchFamily="49" charset="0"/>
              </a:rPr>
              <a:t>    </a:t>
            </a:r>
            <a:r>
              <a:rPr lang="en-US" sz="1224" b="1" dirty="0" err="1">
                <a:solidFill>
                  <a:srgbClr val="FF0000"/>
                </a:solidFill>
                <a:latin typeface="Courier New" panose="02070309020205020404" pitchFamily="49" charset="0"/>
                <a:cs typeface="Courier New" panose="02070309020205020404" pitchFamily="49" charset="0"/>
              </a:rPr>
              <a:t>xDnsServerAddress</a:t>
            </a:r>
            <a:r>
              <a:rPr lang="en-US" sz="1224" dirty="0">
                <a:latin typeface="Courier New" panose="02070309020205020404" pitchFamily="49" charset="0"/>
                <a:cs typeface="Courier New" panose="02070309020205020404" pitchFamily="49" charset="0"/>
              </a:rPr>
              <a:t> </a:t>
            </a:r>
            <a:r>
              <a:rPr lang="en-US" sz="1224" dirty="0" err="1">
                <a:latin typeface="Courier New" panose="02070309020205020404" pitchFamily="49" charset="0"/>
                <a:cs typeface="Courier New" panose="02070309020205020404" pitchFamily="49" charset="0"/>
              </a:rPr>
              <a:t>DnsServerAddress</a:t>
            </a:r>
            <a:r>
              <a:rPr lang="en-US" sz="1224" dirty="0">
                <a:latin typeface="Courier New" panose="02070309020205020404" pitchFamily="49" charset="0"/>
                <a:cs typeface="Courier New" panose="02070309020205020404" pitchFamily="49" charset="0"/>
              </a:rPr>
              <a:t> { </a:t>
            </a:r>
          </a:p>
          <a:p>
            <a:r>
              <a:rPr lang="en-US" sz="1224" dirty="0">
                <a:latin typeface="Courier New" panose="02070309020205020404" pitchFamily="49" charset="0"/>
                <a:cs typeface="Courier New" panose="02070309020205020404" pitchFamily="49" charset="0"/>
              </a:rPr>
              <a:t>        Address        = "127.0.0.1"</a:t>
            </a:r>
          </a:p>
          <a:p>
            <a:r>
              <a:rPr lang="en-US" sz="1224" dirty="0">
                <a:latin typeface="Courier New" panose="02070309020205020404" pitchFamily="49" charset="0"/>
                <a:cs typeface="Courier New" panose="02070309020205020404" pitchFamily="49" charset="0"/>
              </a:rPr>
              <a:t>        </a:t>
            </a:r>
            <a:r>
              <a:rPr lang="en-US" sz="1224" dirty="0" err="1">
                <a:latin typeface="Courier New" panose="02070309020205020404" pitchFamily="49" charset="0"/>
                <a:cs typeface="Courier New" panose="02070309020205020404" pitchFamily="49" charset="0"/>
              </a:rPr>
              <a:t>InterfaceAlias</a:t>
            </a:r>
            <a:r>
              <a:rPr lang="en-US" sz="1224" dirty="0">
                <a:latin typeface="Courier New" panose="02070309020205020404" pitchFamily="49" charset="0"/>
                <a:cs typeface="Courier New" panose="02070309020205020404" pitchFamily="49" charset="0"/>
              </a:rPr>
              <a:t> = "Ethernet"</a:t>
            </a:r>
          </a:p>
          <a:p>
            <a:r>
              <a:rPr lang="en-US" sz="1224" dirty="0">
                <a:latin typeface="Courier New" panose="02070309020205020404" pitchFamily="49" charset="0"/>
                <a:cs typeface="Courier New" panose="02070309020205020404" pitchFamily="49" charset="0"/>
              </a:rPr>
              <a:t>        </a:t>
            </a:r>
            <a:r>
              <a:rPr lang="en-US" sz="1224" dirty="0" err="1">
                <a:latin typeface="Courier New" panose="02070309020205020404" pitchFamily="49" charset="0"/>
                <a:cs typeface="Courier New" panose="02070309020205020404" pitchFamily="49" charset="0"/>
              </a:rPr>
              <a:t>AddressFamily</a:t>
            </a:r>
            <a:r>
              <a:rPr lang="en-US" sz="1224" dirty="0">
                <a:latin typeface="Courier New" panose="02070309020205020404" pitchFamily="49" charset="0"/>
                <a:cs typeface="Courier New" panose="02070309020205020404" pitchFamily="49" charset="0"/>
              </a:rPr>
              <a:t>  = "IPv4"</a:t>
            </a:r>
          </a:p>
          <a:p>
            <a:r>
              <a:rPr lang="en-US" sz="1224" dirty="0">
                <a:latin typeface="Courier New" panose="02070309020205020404" pitchFamily="49" charset="0"/>
                <a:cs typeface="Courier New" panose="02070309020205020404" pitchFamily="49" charset="0"/>
              </a:rPr>
              <a:t>        </a:t>
            </a:r>
            <a:r>
              <a:rPr lang="en-US" sz="1224" dirty="0" err="1">
                <a:latin typeface="Courier New" panose="02070309020205020404" pitchFamily="49" charset="0"/>
                <a:cs typeface="Courier New" panose="02070309020205020404" pitchFamily="49" charset="0"/>
              </a:rPr>
              <a:t>DependsOn</a:t>
            </a:r>
            <a:r>
              <a:rPr lang="en-US" sz="1224" dirty="0">
                <a:latin typeface="Courier New" panose="02070309020205020404" pitchFamily="49" charset="0"/>
                <a:cs typeface="Courier New" panose="02070309020205020404" pitchFamily="49" charset="0"/>
              </a:rPr>
              <a:t> = "[</a:t>
            </a:r>
            <a:r>
              <a:rPr lang="en-US" sz="1224" dirty="0" err="1">
                <a:latin typeface="Courier New" panose="02070309020205020404" pitchFamily="49" charset="0"/>
                <a:cs typeface="Courier New" panose="02070309020205020404" pitchFamily="49" charset="0"/>
              </a:rPr>
              <a:t>WindowsFeature</a:t>
            </a:r>
            <a:r>
              <a:rPr lang="en-US" sz="1224" dirty="0">
                <a:latin typeface="Courier New" panose="02070309020205020404" pitchFamily="49" charset="0"/>
                <a:cs typeface="Courier New" panose="02070309020205020404" pitchFamily="49" charset="0"/>
              </a:rPr>
              <a:t>]DNS"</a:t>
            </a:r>
          </a:p>
          <a:p>
            <a:r>
              <a:rPr lang="en-US" sz="1224" dirty="0">
                <a:latin typeface="Courier New" panose="02070309020205020404" pitchFamily="49" charset="0"/>
                <a:cs typeface="Courier New" panose="02070309020205020404" pitchFamily="49" charset="0"/>
              </a:rPr>
              <a:t>    }</a:t>
            </a:r>
          </a:p>
          <a:p>
            <a:r>
              <a:rPr lang="en-US" sz="1224" dirty="0">
                <a:latin typeface="Courier New" panose="02070309020205020404" pitchFamily="49" charset="0"/>
                <a:cs typeface="Courier New" panose="02070309020205020404" pitchFamily="49" charset="0"/>
              </a:rPr>
              <a:t>   </a:t>
            </a:r>
          </a:p>
          <a:p>
            <a:r>
              <a:rPr lang="en-US" sz="1224" dirty="0">
                <a:latin typeface="Courier New" panose="02070309020205020404" pitchFamily="49" charset="0"/>
                <a:cs typeface="Courier New" panose="02070309020205020404" pitchFamily="49" charset="0"/>
              </a:rPr>
              <a:t>    </a:t>
            </a:r>
            <a:r>
              <a:rPr lang="en-US" sz="1224" b="1" dirty="0" err="1">
                <a:solidFill>
                  <a:srgbClr val="00B050"/>
                </a:solidFill>
                <a:latin typeface="Courier New" panose="02070309020205020404" pitchFamily="49" charset="0"/>
                <a:cs typeface="Courier New" panose="02070309020205020404" pitchFamily="49" charset="0"/>
              </a:rPr>
              <a:t>cUserRight</a:t>
            </a:r>
            <a:r>
              <a:rPr lang="en-US" sz="1224" dirty="0">
                <a:latin typeface="Courier New" panose="02070309020205020404" pitchFamily="49" charset="0"/>
                <a:cs typeface="Courier New" panose="02070309020205020404" pitchFamily="49" charset="0"/>
              </a:rPr>
              <a:t> </a:t>
            </a:r>
            <a:r>
              <a:rPr lang="en-US" sz="1224" dirty="0" err="1">
                <a:latin typeface="Courier New" panose="02070309020205020404" pitchFamily="49" charset="0"/>
                <a:cs typeface="Courier New" panose="02070309020205020404" pitchFamily="49" charset="0"/>
              </a:rPr>
              <a:t>GrantIncreaseQuotaPrivilege</a:t>
            </a:r>
            <a:endParaRPr lang="en-US" sz="1224" dirty="0">
              <a:latin typeface="Courier New" panose="02070309020205020404" pitchFamily="49" charset="0"/>
              <a:cs typeface="Courier New" panose="02070309020205020404" pitchFamily="49" charset="0"/>
            </a:endParaRPr>
          </a:p>
          <a:p>
            <a:r>
              <a:rPr lang="en-US" sz="1224" dirty="0">
                <a:latin typeface="Courier New" panose="02070309020205020404" pitchFamily="49" charset="0"/>
                <a:cs typeface="Courier New" panose="02070309020205020404" pitchFamily="49" charset="0"/>
              </a:rPr>
              <a:t>    {</a:t>
            </a:r>
          </a:p>
          <a:p>
            <a:r>
              <a:rPr lang="en-US" sz="1224" dirty="0">
                <a:latin typeface="Courier New" panose="02070309020205020404" pitchFamily="49" charset="0"/>
                <a:cs typeface="Courier New" panose="02070309020205020404" pitchFamily="49" charset="0"/>
              </a:rPr>
              <a:t>        Ensure = "Present"</a:t>
            </a:r>
          </a:p>
          <a:p>
            <a:r>
              <a:rPr lang="en-US" sz="1224" dirty="0">
                <a:latin typeface="Courier New" panose="02070309020205020404" pitchFamily="49" charset="0"/>
                <a:cs typeface="Courier New" panose="02070309020205020404" pitchFamily="49" charset="0"/>
              </a:rPr>
              <a:t>        Constant = "</a:t>
            </a:r>
            <a:r>
              <a:rPr lang="en-US" sz="1224" dirty="0" err="1">
                <a:latin typeface="Courier New" panose="02070309020205020404" pitchFamily="49" charset="0"/>
                <a:cs typeface="Courier New" panose="02070309020205020404" pitchFamily="49" charset="0"/>
              </a:rPr>
              <a:t>SeIncreaseQuotaPrivilege</a:t>
            </a:r>
            <a:r>
              <a:rPr lang="en-US" sz="1224" dirty="0">
                <a:latin typeface="Courier New" panose="02070309020205020404" pitchFamily="49" charset="0"/>
                <a:cs typeface="Courier New" panose="02070309020205020404" pitchFamily="49" charset="0"/>
              </a:rPr>
              <a:t>"</a:t>
            </a:r>
          </a:p>
          <a:p>
            <a:r>
              <a:rPr lang="en-US" sz="1224" dirty="0">
                <a:latin typeface="Courier New" panose="02070309020205020404" pitchFamily="49" charset="0"/>
                <a:cs typeface="Courier New" panose="02070309020205020404" pitchFamily="49" charset="0"/>
              </a:rPr>
              <a:t>        Principal = "CONTOSO\</a:t>
            </a:r>
            <a:r>
              <a:rPr lang="en-US" sz="1224" dirty="0" err="1">
                <a:latin typeface="Courier New" panose="02070309020205020404" pitchFamily="49" charset="0"/>
                <a:cs typeface="Courier New" panose="02070309020205020404" pitchFamily="49" charset="0"/>
              </a:rPr>
              <a:t>AdminUser</a:t>
            </a:r>
            <a:r>
              <a:rPr lang="en-US" sz="1224" dirty="0">
                <a:latin typeface="Courier New" panose="02070309020205020404" pitchFamily="49" charset="0"/>
                <a:cs typeface="Courier New" panose="02070309020205020404" pitchFamily="49" charset="0"/>
              </a:rPr>
              <a:t>"</a:t>
            </a:r>
          </a:p>
          <a:p>
            <a:r>
              <a:rPr lang="en-US" sz="1224" dirty="0">
                <a:latin typeface="Courier New" panose="02070309020205020404" pitchFamily="49" charset="0"/>
                <a:cs typeface="Courier New" panose="02070309020205020404" pitchFamily="49" charset="0"/>
              </a:rPr>
              <a:t>    }</a:t>
            </a:r>
          </a:p>
          <a:p>
            <a:r>
              <a:rPr lang="en-US" sz="1224" dirty="0">
                <a:latin typeface="Courier New" panose="02070309020205020404" pitchFamily="49" charset="0"/>
                <a:cs typeface="Courier New" panose="02070309020205020404" pitchFamily="49" charset="0"/>
              </a:rPr>
              <a:t>  }</a:t>
            </a:r>
          </a:p>
          <a:p>
            <a:r>
              <a:rPr lang="en-US" sz="1224"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033174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DSC Logs (on the virtual machine)</a:t>
            </a:r>
            <a:endParaRPr lang="en-US" dirty="0"/>
          </a:p>
        </p:txBody>
      </p:sp>
      <p:sp>
        <p:nvSpPr>
          <p:cNvPr id="8" name="Content Placeholder 7"/>
          <p:cNvSpPr>
            <a:spLocks noGrp="1"/>
          </p:cNvSpPr>
          <p:nvPr>
            <p:ph sz="quarter" idx="10"/>
          </p:nvPr>
        </p:nvSpPr>
        <p:spPr>
          <a:xfrm>
            <a:off x="274511" y="1426236"/>
            <a:ext cx="11772284" cy="2923008"/>
          </a:xfrm>
        </p:spPr>
        <p:txBody>
          <a:bodyPr>
            <a:normAutofit/>
          </a:bodyPr>
          <a:lstStyle/>
          <a:p>
            <a:r>
              <a:rPr lang="en-US" dirty="0"/>
              <a:t>Provides details on the configuration (script) in the virtual machine</a:t>
            </a:r>
          </a:p>
          <a:p>
            <a:endParaRPr lang="en-US" dirty="0"/>
          </a:p>
          <a:p>
            <a:r>
              <a:rPr lang="en-US" dirty="0"/>
              <a:t>C:\WindowsAzure\Logs\Plugins\Microsoft.Powershell.DSC\&lt;version&gt;</a:t>
            </a:r>
          </a:p>
          <a:p>
            <a:endParaRPr lang="en-US" dirty="0"/>
          </a:p>
          <a:p>
            <a:endParaRPr lang="en-US" dirty="0"/>
          </a:p>
        </p:txBody>
      </p:sp>
      <p:sp>
        <p:nvSpPr>
          <p:cNvPr id="4" name="Content Placeholder 4"/>
          <p:cNvSpPr txBox="1">
            <a:spLocks/>
          </p:cNvSpPr>
          <p:nvPr/>
        </p:nvSpPr>
        <p:spPr>
          <a:xfrm>
            <a:off x="274511" y="1426237"/>
            <a:ext cx="11888850" cy="3192410"/>
          </a:xfrm>
          <a:prstGeom prst="rect">
            <a:avLst/>
          </a:prstGeom>
        </p:spPr>
        <p:txBody>
          <a:bodyPr vert="horz" wrap="square" lIns="149217" tIns="93260" rIns="149217" bIns="93260" rtlCol="0">
            <a:norm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4080" dirty="0"/>
          </a:p>
        </p:txBody>
      </p:sp>
      <p:pic>
        <p:nvPicPr>
          <p:cNvPr id="5" name="Picture 4"/>
          <p:cNvPicPr>
            <a:picLocks noChangeAspect="1"/>
          </p:cNvPicPr>
          <p:nvPr/>
        </p:nvPicPr>
        <p:blipFill>
          <a:blip r:embed="rId2"/>
          <a:stretch>
            <a:fillRect/>
          </a:stretch>
        </p:blipFill>
        <p:spPr>
          <a:xfrm>
            <a:off x="345567" y="4618646"/>
            <a:ext cx="11785847" cy="1770931"/>
          </a:xfrm>
          <a:prstGeom prst="rect">
            <a:avLst/>
          </a:prstGeom>
        </p:spPr>
      </p:pic>
      <p:sp>
        <p:nvSpPr>
          <p:cNvPr id="6" name="Rectangle 5"/>
          <p:cNvSpPr/>
          <p:nvPr/>
        </p:nvSpPr>
        <p:spPr bwMode="auto">
          <a:xfrm>
            <a:off x="345568" y="5178167"/>
            <a:ext cx="11701228" cy="452980"/>
          </a:xfrm>
          <a:prstGeom prst="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9965358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5" name="Text Placeholder 4"/>
          <p:cNvSpPr>
            <a:spLocks noGrp="1"/>
          </p:cNvSpPr>
          <p:nvPr>
            <p:ph type="body" sz="quarter" idx="12"/>
          </p:nvPr>
        </p:nvSpPr>
        <p:spPr/>
        <p:txBody>
          <a:bodyPr/>
          <a:lstStyle/>
          <a:p>
            <a:r>
              <a:rPr lang="en-US" dirty="0"/>
              <a:t>Desired State Configuration</a:t>
            </a:r>
          </a:p>
        </p:txBody>
      </p:sp>
    </p:spTree>
    <p:extLst>
      <p:ext uri="{BB962C8B-B14F-4D97-AF65-F5344CB8AC3E}">
        <p14:creationId xmlns:p14="http://schemas.microsoft.com/office/powerpoint/2010/main" val="6811364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41426"/>
            <a:ext cx="5486399" cy="1098762"/>
          </a:xfrm>
        </p:spPr>
        <p:txBody>
          <a:bodyPr/>
          <a:lstStyle/>
          <a:p>
            <a:r>
              <a:rPr lang="en-US" dirty="0"/>
              <a:t>Questions?</a:t>
            </a:r>
          </a:p>
        </p:txBody>
      </p:sp>
      <p:pic>
        <p:nvPicPr>
          <p:cNvPr id="4" name="Picture Placeholder 3"/>
          <p:cNvPicPr>
            <a:picLocks noGrp="1" noChangeAspect="1"/>
          </p:cNvPicPr>
          <p:nvPr>
            <p:ph type="pic" sz="quarter" idx="10"/>
          </p:nvPr>
        </p:nvPicPr>
        <p:blipFill>
          <a:blip r:embed="rId3"/>
          <a:srcRect t="12504" b="12504"/>
          <a:stretch>
            <a:fillRect/>
          </a:stretch>
        </p:blipFill>
        <p:spPr/>
      </p:pic>
    </p:spTree>
    <p:extLst>
      <p:ext uri="{BB962C8B-B14F-4D97-AF65-F5344CB8AC3E}">
        <p14:creationId xmlns:p14="http://schemas.microsoft.com/office/powerpoint/2010/main" val="371688079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Azure Resource Manager (ARM)</a:t>
            </a:r>
          </a:p>
        </p:txBody>
      </p:sp>
    </p:spTree>
    <p:extLst>
      <p:ext uri="{BB962C8B-B14F-4D97-AF65-F5344CB8AC3E}">
        <p14:creationId xmlns:p14="http://schemas.microsoft.com/office/powerpoint/2010/main" val="36875765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Provisioning Resources Using ARM</a:t>
            </a:r>
            <a:br>
              <a:rPr lang="en-US"/>
            </a:br>
            <a:endParaRPr lang="en-US" dirty="0"/>
          </a:p>
        </p:txBody>
      </p:sp>
      <p:sp>
        <p:nvSpPr>
          <p:cNvPr id="6" name="Text Placeholder 5"/>
          <p:cNvSpPr>
            <a:spLocks noGrp="1"/>
          </p:cNvSpPr>
          <p:nvPr>
            <p:ph type="body" sz="quarter" idx="10"/>
          </p:nvPr>
        </p:nvSpPr>
        <p:spPr>
          <a:xfrm>
            <a:off x="274638" y="1212850"/>
            <a:ext cx="11887200" cy="3385542"/>
          </a:xfrm>
        </p:spPr>
        <p:txBody>
          <a:bodyPr/>
          <a:lstStyle/>
          <a:p>
            <a:r>
              <a:rPr lang="en-US" dirty="0"/>
              <a:t>Declarative model – Described as JSON</a:t>
            </a:r>
          </a:p>
          <a:p>
            <a:r>
              <a:rPr lang="en-US" dirty="0"/>
              <a:t>Allows for parallel processing</a:t>
            </a:r>
          </a:p>
          <a:p>
            <a:r>
              <a:rPr lang="en-US" dirty="0"/>
              <a:t>Idempotent:</a:t>
            </a:r>
          </a:p>
          <a:p>
            <a:pPr lvl="1"/>
            <a:r>
              <a:rPr lang="en-US" dirty="0"/>
              <a:t>Specifies that an operation does not modify state information and returns the same results each time it is performed</a:t>
            </a:r>
          </a:p>
          <a:p>
            <a:endParaRPr lang="en-US" dirty="0"/>
          </a:p>
        </p:txBody>
      </p:sp>
    </p:spTree>
    <p:extLst>
      <p:ext uri="{BB962C8B-B14F-4D97-AF65-F5344CB8AC3E}">
        <p14:creationId xmlns:p14="http://schemas.microsoft.com/office/powerpoint/2010/main" val="16046177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75163" y="1635716"/>
            <a:ext cx="8287182" cy="4140523"/>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907018" y="1214472"/>
            <a:ext cx="2678754" cy="583860"/>
          </a:xfrm>
          <a:prstGeom prst="rect">
            <a:avLst/>
          </a:prstGeom>
          <a:noFill/>
        </p:spPr>
        <p:txBody>
          <a:bodyPr wrap="square" lIns="186521" tIns="149217" rIns="186521" bIns="149217" rtlCol="0">
            <a:spAutoFit/>
          </a:bodyPr>
          <a:lstStyle/>
          <a:p>
            <a:pPr>
              <a:lnSpc>
                <a:spcPct val="90000"/>
              </a:lnSpc>
              <a:spcAft>
                <a:spcPts val="612"/>
              </a:spcAft>
            </a:pPr>
            <a:r>
              <a:rPr lang="en-US" sz="2040" dirty="0">
                <a:gradFill>
                  <a:gsLst>
                    <a:gs pos="2917">
                      <a:schemeClr val="tx1"/>
                    </a:gs>
                    <a:gs pos="30000">
                      <a:schemeClr val="tx1"/>
                    </a:gs>
                  </a:gsLst>
                  <a:lin ang="5400000" scaled="0"/>
                </a:gradFill>
              </a:rPr>
              <a:t>Microsoft Azure</a:t>
            </a: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406124" y="1656441"/>
            <a:ext cx="643566" cy="643566"/>
          </a:xfrm>
          <a:prstGeom prst="rect">
            <a:avLst/>
          </a:prstGeom>
        </p:spPr>
      </p:pic>
      <p:sp>
        <p:nvSpPr>
          <p:cNvPr id="9" name="Rectangle 8"/>
          <p:cNvSpPr/>
          <p:nvPr/>
        </p:nvSpPr>
        <p:spPr bwMode="auto">
          <a:xfrm>
            <a:off x="469641" y="2106357"/>
            <a:ext cx="7872327" cy="2517238"/>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469641" y="5210111"/>
            <a:ext cx="7872327" cy="45694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gradFill>
                  <a:gsLst>
                    <a:gs pos="0">
                      <a:srgbClr val="FFFFFF"/>
                    </a:gs>
                    <a:gs pos="100000">
                      <a:srgbClr val="FFFFFF"/>
                    </a:gs>
                  </a:gsLst>
                  <a:lin ang="5400000" scaled="0"/>
                </a:gradFill>
                <a:ea typeface="Segoe UI" pitchFamily="34" charset="0"/>
                <a:cs typeface="Segoe UI" pitchFamily="34" charset="0"/>
              </a:rPr>
              <a:t>Azure Resource Manager (ARM)</a:t>
            </a:r>
          </a:p>
        </p:txBody>
      </p:sp>
      <p:sp>
        <p:nvSpPr>
          <p:cNvPr id="18" name="Rectangle 17"/>
          <p:cNvSpPr/>
          <p:nvPr/>
        </p:nvSpPr>
        <p:spPr bwMode="auto">
          <a:xfrm>
            <a:off x="469641" y="4697563"/>
            <a:ext cx="7872327" cy="459594"/>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gradFill>
                  <a:gsLst>
                    <a:gs pos="0">
                      <a:srgbClr val="FFFFFF"/>
                    </a:gs>
                    <a:gs pos="100000">
                      <a:srgbClr val="FFFFFF"/>
                    </a:gs>
                  </a:gsLst>
                  <a:lin ang="5400000" scaled="0"/>
                </a:gradFill>
                <a:ea typeface="Segoe UI" pitchFamily="34" charset="0"/>
                <a:cs typeface="Segoe UI" pitchFamily="34" charset="0"/>
              </a:rPr>
              <a:t>Resource Providers</a:t>
            </a:r>
          </a:p>
        </p:txBody>
      </p:sp>
      <p:grpSp>
        <p:nvGrpSpPr>
          <p:cNvPr id="37" name="Group 36"/>
          <p:cNvGrpSpPr/>
          <p:nvPr/>
        </p:nvGrpSpPr>
        <p:grpSpPr>
          <a:xfrm>
            <a:off x="549550" y="2328718"/>
            <a:ext cx="1794698" cy="1109404"/>
            <a:chOff x="1050462" y="2277416"/>
            <a:chExt cx="1759668" cy="1087750"/>
          </a:xfrm>
        </p:grpSpPr>
        <p:pic>
          <p:nvPicPr>
            <p:cNvPr id="21" name="Picture 20"/>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1540151" y="2277416"/>
              <a:ext cx="780290" cy="780290"/>
            </a:xfrm>
            <a:prstGeom prst="rect">
              <a:avLst/>
            </a:prstGeom>
          </p:spPr>
        </p:pic>
        <p:sp>
          <p:nvSpPr>
            <p:cNvPr id="34" name="TextBox 33"/>
            <p:cNvSpPr txBox="1"/>
            <p:nvPr/>
          </p:nvSpPr>
          <p:spPr>
            <a:xfrm>
              <a:off x="1050462" y="2820401"/>
              <a:ext cx="1759668" cy="544765"/>
            </a:xfrm>
            <a:prstGeom prst="rect">
              <a:avLst/>
            </a:prstGeom>
            <a:noFill/>
          </p:spPr>
          <p:txBody>
            <a:bodyPr wrap="square" lIns="186521" tIns="149217" rIns="186521" bIns="149217" rtlCol="0">
              <a:spAutoFit/>
            </a:bodyPr>
            <a:lstStyle/>
            <a:p>
              <a:pPr algn="ctr">
                <a:lnSpc>
                  <a:spcPct val="90000"/>
                </a:lnSpc>
                <a:spcAft>
                  <a:spcPts val="612"/>
                </a:spcAft>
              </a:pPr>
              <a:r>
                <a:rPr lang="en-US" sz="1836" dirty="0">
                  <a:gradFill>
                    <a:gsLst>
                      <a:gs pos="2917">
                        <a:schemeClr val="tx1"/>
                      </a:gs>
                      <a:gs pos="30000">
                        <a:schemeClr val="tx1"/>
                      </a:gs>
                    </a:gsLst>
                    <a:lin ang="5400000" scaled="0"/>
                  </a:gradFill>
                </a:rPr>
                <a:t>LOB App</a:t>
              </a:r>
            </a:p>
          </p:txBody>
        </p:sp>
      </p:grpSp>
      <p:sp>
        <p:nvSpPr>
          <p:cNvPr id="38" name="TextBox 37"/>
          <p:cNvSpPr txBox="1"/>
          <p:nvPr/>
        </p:nvSpPr>
        <p:spPr>
          <a:xfrm>
            <a:off x="4979305" y="1677149"/>
            <a:ext cx="2678754" cy="583860"/>
          </a:xfrm>
          <a:prstGeom prst="rect">
            <a:avLst/>
          </a:prstGeom>
          <a:noFill/>
        </p:spPr>
        <p:txBody>
          <a:bodyPr wrap="square" lIns="186521" tIns="149217" rIns="186521" bIns="149217" rtlCol="0">
            <a:spAutoFit/>
          </a:bodyPr>
          <a:lstStyle/>
          <a:p>
            <a:pPr>
              <a:lnSpc>
                <a:spcPct val="90000"/>
              </a:lnSpc>
              <a:spcAft>
                <a:spcPts val="612"/>
              </a:spcAft>
            </a:pPr>
            <a:r>
              <a:rPr lang="en-US" sz="2040" dirty="0">
                <a:gradFill>
                  <a:gsLst>
                    <a:gs pos="2917">
                      <a:schemeClr val="tx1"/>
                    </a:gs>
                    <a:gs pos="30000">
                      <a:schemeClr val="tx1"/>
                    </a:gs>
                  </a:gsLst>
                  <a:lin ang="5400000" scaled="0"/>
                </a:gradFill>
              </a:rPr>
              <a:t>Azure Subscription</a:t>
            </a:r>
          </a:p>
        </p:txBody>
      </p:sp>
      <p:pic>
        <p:nvPicPr>
          <p:cNvPr id="6" name="Picture 5"/>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78786" y="1251236"/>
            <a:ext cx="649898" cy="649898"/>
          </a:xfrm>
          <a:prstGeom prst="rect">
            <a:avLst/>
          </a:prstGeom>
        </p:spPr>
      </p:pic>
      <p:sp>
        <p:nvSpPr>
          <p:cNvPr id="39" name="Title 38"/>
          <p:cNvSpPr>
            <a:spLocks noGrp="1"/>
          </p:cNvSpPr>
          <p:nvPr>
            <p:ph type="title"/>
          </p:nvPr>
        </p:nvSpPr>
        <p:spPr/>
        <p:txBody>
          <a:bodyPr/>
          <a:lstStyle/>
          <a:p>
            <a:r>
              <a:rPr lang="en-US"/>
              <a:t>Azure Resource Manager Architecture</a:t>
            </a:r>
            <a:endParaRPr lang="en-US" dirty="0"/>
          </a:p>
        </p:txBody>
      </p:sp>
      <p:grpSp>
        <p:nvGrpSpPr>
          <p:cNvPr id="54" name="Group 53"/>
          <p:cNvGrpSpPr/>
          <p:nvPr/>
        </p:nvGrpSpPr>
        <p:grpSpPr>
          <a:xfrm>
            <a:off x="2437733" y="2081840"/>
            <a:ext cx="3225482" cy="1243381"/>
            <a:chOff x="3982213" y="1883562"/>
            <a:chExt cx="3162524" cy="1219112"/>
          </a:xfrm>
        </p:grpSpPr>
        <p:sp>
          <p:nvSpPr>
            <p:cNvPr id="40" name="Rounded Rectangle 39"/>
            <p:cNvSpPr/>
            <p:nvPr/>
          </p:nvSpPr>
          <p:spPr bwMode="auto">
            <a:xfrm>
              <a:off x="3982213" y="1984883"/>
              <a:ext cx="3162524" cy="1117791"/>
            </a:xfrm>
            <a:prstGeom prst="round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pic>
          <p:nvPicPr>
            <p:cNvPr id="24" name="Picture 23"/>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4166188" y="2325551"/>
              <a:ext cx="687890" cy="687890"/>
            </a:xfrm>
            <a:prstGeom prst="rect">
              <a:avLst/>
            </a:prstGeom>
          </p:spPr>
        </p:pic>
        <p:pic>
          <p:nvPicPr>
            <p:cNvPr id="25" name="Picture 2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5251284" y="2325551"/>
              <a:ext cx="687890" cy="687890"/>
            </a:xfrm>
            <a:prstGeom prst="rect">
              <a:avLst/>
            </a:prstGeom>
          </p:spPr>
        </p:pic>
        <p:pic>
          <p:nvPicPr>
            <p:cNvPr id="26" name="Picture 25"/>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336380" y="2325551"/>
              <a:ext cx="687890" cy="687890"/>
            </a:xfrm>
            <a:prstGeom prst="rect">
              <a:avLst/>
            </a:prstGeom>
          </p:spPr>
        </p:pic>
        <p:sp>
          <p:nvSpPr>
            <p:cNvPr id="41" name="TextBox 40"/>
            <p:cNvSpPr txBox="1"/>
            <p:nvPr/>
          </p:nvSpPr>
          <p:spPr>
            <a:xfrm>
              <a:off x="4250241" y="1883562"/>
              <a:ext cx="2626468" cy="544765"/>
            </a:xfrm>
            <a:prstGeom prst="rect">
              <a:avLst/>
            </a:prstGeom>
            <a:noFill/>
          </p:spPr>
          <p:txBody>
            <a:bodyPr wrap="square" lIns="186521" tIns="149217" rIns="186521" bIns="149217" rtlCol="0">
              <a:spAutoFit/>
            </a:bodyPr>
            <a:lstStyle/>
            <a:p>
              <a:pPr algn="ctr">
                <a:lnSpc>
                  <a:spcPct val="90000"/>
                </a:lnSpc>
                <a:spcAft>
                  <a:spcPts val="612"/>
                </a:spcAft>
              </a:pPr>
              <a:r>
                <a:rPr lang="en-US" sz="1836" dirty="0">
                  <a:solidFill>
                    <a:schemeClr val="bg1"/>
                  </a:solidFill>
                </a:rPr>
                <a:t>Resource Group</a:t>
              </a:r>
            </a:p>
          </p:txBody>
        </p:sp>
      </p:grpSp>
      <p:grpSp>
        <p:nvGrpSpPr>
          <p:cNvPr id="49" name="Group 48"/>
          <p:cNvGrpSpPr/>
          <p:nvPr/>
        </p:nvGrpSpPr>
        <p:grpSpPr>
          <a:xfrm>
            <a:off x="469642" y="3394660"/>
            <a:ext cx="1968092" cy="1105968"/>
            <a:chOff x="2120629" y="4033976"/>
            <a:chExt cx="1929677" cy="1084381"/>
          </a:xfrm>
        </p:grpSpPr>
        <p:sp>
          <p:nvSpPr>
            <p:cNvPr id="35" name="TextBox 34"/>
            <p:cNvSpPr txBox="1"/>
            <p:nvPr/>
          </p:nvSpPr>
          <p:spPr>
            <a:xfrm>
              <a:off x="2120629" y="4573592"/>
              <a:ext cx="1929677" cy="544765"/>
            </a:xfrm>
            <a:prstGeom prst="rect">
              <a:avLst/>
            </a:prstGeom>
            <a:noFill/>
          </p:spPr>
          <p:txBody>
            <a:bodyPr wrap="square" lIns="186521" tIns="149217" rIns="186521" bIns="149217" rtlCol="0">
              <a:spAutoFit/>
            </a:bodyPr>
            <a:lstStyle/>
            <a:p>
              <a:pPr algn="ctr">
                <a:lnSpc>
                  <a:spcPct val="90000"/>
                </a:lnSpc>
                <a:spcAft>
                  <a:spcPts val="612"/>
                </a:spcAft>
              </a:pPr>
              <a:r>
                <a:rPr lang="en-US" sz="1836" dirty="0">
                  <a:gradFill>
                    <a:gsLst>
                      <a:gs pos="2917">
                        <a:schemeClr val="tx1"/>
                      </a:gs>
                      <a:gs pos="30000">
                        <a:schemeClr val="tx1"/>
                      </a:gs>
                    </a:gsLst>
                    <a:lin ang="5400000" scaled="0"/>
                  </a:gradFill>
                </a:rPr>
                <a:t>IaaS Workload</a:t>
              </a:r>
            </a:p>
          </p:txBody>
        </p:sp>
        <p:pic>
          <p:nvPicPr>
            <p:cNvPr id="48" name="Picture 47"/>
            <p:cNvPicPr>
              <a:picLocks noChangeAspect="1"/>
            </p:cNvPicPr>
            <p:nvPr/>
          </p:nvPicPr>
          <p:blipFill>
            <a:blip r:embed="rId9" cstate="print">
              <a:grayscl/>
              <a:extLst>
                <a:ext uri="{28A0092B-C50C-407E-A947-70E740481C1C}">
                  <a14:useLocalDpi xmlns:a14="http://schemas.microsoft.com/office/drawing/2010/main" val="0"/>
                </a:ext>
              </a:extLst>
            </a:blip>
            <a:stretch>
              <a:fillRect/>
            </a:stretch>
          </p:blipFill>
          <p:spPr>
            <a:xfrm>
              <a:off x="2690313" y="4033976"/>
              <a:ext cx="780290" cy="780290"/>
            </a:xfrm>
            <a:prstGeom prst="rect">
              <a:avLst/>
            </a:prstGeom>
          </p:spPr>
        </p:pic>
      </p:grpSp>
      <p:sp>
        <p:nvSpPr>
          <p:cNvPr id="4" name="TextBox 3"/>
          <p:cNvSpPr txBox="1"/>
          <p:nvPr/>
        </p:nvSpPr>
        <p:spPr>
          <a:xfrm>
            <a:off x="8591369" y="1214472"/>
            <a:ext cx="3771504" cy="5535245"/>
          </a:xfrm>
          <a:prstGeom prst="rect">
            <a:avLst/>
          </a:prstGeom>
          <a:noFill/>
        </p:spPr>
        <p:txBody>
          <a:bodyPr wrap="square" lIns="186521" tIns="149217" rIns="186521" bIns="149217" rtlCol="0">
            <a:normAutofit/>
          </a:bodyPr>
          <a:lstStyle/>
          <a:p>
            <a:pPr marL="349724" indent="-349724">
              <a:lnSpc>
                <a:spcPct val="90000"/>
              </a:lnSpc>
              <a:spcAft>
                <a:spcPts val="612"/>
              </a:spcAft>
              <a:buFont typeface="Arial" panose="020B0604020202020204" pitchFamily="34" charset="0"/>
              <a:buChar char="•"/>
            </a:pPr>
            <a:r>
              <a:rPr lang="en-US" sz="2448" dirty="0">
                <a:gradFill>
                  <a:gsLst>
                    <a:gs pos="2917">
                      <a:schemeClr val="tx1"/>
                    </a:gs>
                    <a:gs pos="30000">
                      <a:schemeClr val="tx1"/>
                    </a:gs>
                  </a:gsLst>
                  <a:lin ang="5400000" scaled="0"/>
                </a:gradFill>
              </a:rPr>
              <a:t>A resource always belongs to a resource group</a:t>
            </a:r>
          </a:p>
          <a:p>
            <a:pPr marL="349724" indent="-349724">
              <a:lnSpc>
                <a:spcPct val="90000"/>
              </a:lnSpc>
              <a:spcAft>
                <a:spcPts val="612"/>
              </a:spcAft>
              <a:buFont typeface="Arial" panose="020B0604020202020204" pitchFamily="34" charset="0"/>
              <a:buChar char="•"/>
            </a:pPr>
            <a:endParaRPr lang="en-US" sz="2448" dirty="0">
              <a:gradFill>
                <a:gsLst>
                  <a:gs pos="2917">
                    <a:schemeClr val="tx1"/>
                  </a:gs>
                  <a:gs pos="30000">
                    <a:schemeClr val="tx1"/>
                  </a:gs>
                </a:gsLst>
                <a:lin ang="5400000" scaled="0"/>
              </a:gradFill>
            </a:endParaRPr>
          </a:p>
          <a:p>
            <a:pPr marL="349724" indent="-349724">
              <a:lnSpc>
                <a:spcPct val="90000"/>
              </a:lnSpc>
              <a:spcAft>
                <a:spcPts val="612"/>
              </a:spcAft>
              <a:buFont typeface="Arial" panose="020B0604020202020204" pitchFamily="34" charset="0"/>
              <a:buChar char="•"/>
            </a:pPr>
            <a:r>
              <a:rPr lang="en-US" sz="2448" dirty="0">
                <a:gradFill>
                  <a:gsLst>
                    <a:gs pos="2917">
                      <a:schemeClr val="tx1"/>
                    </a:gs>
                    <a:gs pos="30000">
                      <a:schemeClr val="tx1"/>
                    </a:gs>
                  </a:gsLst>
                  <a:lin ang="5400000" scaled="0"/>
                </a:gradFill>
              </a:rPr>
              <a:t>Resource group is a unit of management</a:t>
            </a:r>
          </a:p>
          <a:p>
            <a:pPr marL="349724" indent="-349724">
              <a:lnSpc>
                <a:spcPct val="90000"/>
              </a:lnSpc>
              <a:spcAft>
                <a:spcPts val="612"/>
              </a:spcAft>
              <a:buFont typeface="Arial" panose="020B0604020202020204" pitchFamily="34" charset="0"/>
              <a:buChar char="•"/>
            </a:pPr>
            <a:endParaRPr lang="en-US" sz="2448" dirty="0">
              <a:gradFill>
                <a:gsLst>
                  <a:gs pos="2917">
                    <a:schemeClr val="tx1"/>
                  </a:gs>
                  <a:gs pos="30000">
                    <a:schemeClr val="tx1"/>
                  </a:gs>
                </a:gsLst>
                <a:lin ang="5400000" scaled="0"/>
              </a:gradFill>
            </a:endParaRPr>
          </a:p>
          <a:p>
            <a:pPr marL="349724" indent="-349724">
              <a:lnSpc>
                <a:spcPct val="90000"/>
              </a:lnSpc>
              <a:spcAft>
                <a:spcPts val="612"/>
              </a:spcAft>
              <a:buFont typeface="Arial" panose="020B0604020202020204" pitchFamily="34" charset="0"/>
              <a:buChar char="•"/>
            </a:pPr>
            <a:r>
              <a:rPr lang="en-US" sz="2448" dirty="0">
                <a:gradFill>
                  <a:gsLst>
                    <a:gs pos="2917">
                      <a:schemeClr val="tx1"/>
                    </a:gs>
                    <a:gs pos="30000">
                      <a:schemeClr val="tx1"/>
                    </a:gs>
                  </a:gsLst>
                  <a:lin ang="5400000" scaled="0"/>
                </a:gradFill>
              </a:rPr>
              <a:t>Role Based Access Control (RBAC)</a:t>
            </a:r>
          </a:p>
          <a:p>
            <a:pPr marL="349724" indent="-349724">
              <a:lnSpc>
                <a:spcPct val="90000"/>
              </a:lnSpc>
              <a:spcAft>
                <a:spcPts val="612"/>
              </a:spcAft>
              <a:buFont typeface="Arial" panose="020B0604020202020204" pitchFamily="34" charset="0"/>
              <a:buChar char="•"/>
            </a:pPr>
            <a:endParaRPr lang="en-US" sz="2448" dirty="0">
              <a:gradFill>
                <a:gsLst>
                  <a:gs pos="2917">
                    <a:schemeClr val="tx1"/>
                  </a:gs>
                  <a:gs pos="30000">
                    <a:schemeClr val="tx1"/>
                  </a:gs>
                </a:gsLst>
                <a:lin ang="5400000" scaled="0"/>
              </a:gradFill>
            </a:endParaRPr>
          </a:p>
          <a:p>
            <a:pPr marL="349724" indent="-349724">
              <a:lnSpc>
                <a:spcPct val="90000"/>
              </a:lnSpc>
              <a:spcAft>
                <a:spcPts val="612"/>
              </a:spcAft>
              <a:buFont typeface="Arial" panose="020B0604020202020204" pitchFamily="34" charset="0"/>
              <a:buChar char="•"/>
            </a:pPr>
            <a:r>
              <a:rPr lang="en-US" sz="2448" dirty="0">
                <a:gradFill>
                  <a:gsLst>
                    <a:gs pos="2917">
                      <a:schemeClr val="tx1"/>
                    </a:gs>
                    <a:gs pos="30000">
                      <a:schemeClr val="tx1"/>
                    </a:gs>
                  </a:gsLst>
                  <a:lin ang="5400000" scaled="0"/>
                </a:gradFill>
              </a:rPr>
              <a:t>Custom policies</a:t>
            </a:r>
          </a:p>
        </p:txBody>
      </p:sp>
      <p:cxnSp>
        <p:nvCxnSpPr>
          <p:cNvPr id="42" name="Straight Arrow Connector 41"/>
          <p:cNvCxnSpPr/>
          <p:nvPr/>
        </p:nvCxnSpPr>
        <p:spPr>
          <a:xfrm>
            <a:off x="596150" y="5601376"/>
            <a:ext cx="0" cy="349726"/>
          </a:xfrm>
          <a:prstGeom prst="straightConnector1">
            <a:avLst/>
          </a:prstGeom>
          <a:ln w="254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751584" y="5601376"/>
            <a:ext cx="0" cy="349726"/>
          </a:xfrm>
          <a:prstGeom prst="straightConnector1">
            <a:avLst/>
          </a:prstGeom>
          <a:ln w="254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907018" y="5601376"/>
            <a:ext cx="0" cy="349726"/>
          </a:xfrm>
          <a:prstGeom prst="straightConnector1">
            <a:avLst/>
          </a:prstGeom>
          <a:ln w="254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00347" y="5877302"/>
            <a:ext cx="3088928" cy="583860"/>
          </a:xfrm>
          <a:prstGeom prst="rect">
            <a:avLst/>
          </a:prstGeom>
          <a:noFill/>
        </p:spPr>
        <p:txBody>
          <a:bodyPr wrap="square" lIns="186521" tIns="149217" rIns="186521" bIns="149217" rtlCol="0">
            <a:spAutoFit/>
          </a:bodyPr>
          <a:lstStyle/>
          <a:p>
            <a:pPr>
              <a:lnSpc>
                <a:spcPct val="90000"/>
              </a:lnSpc>
              <a:spcAft>
                <a:spcPts val="612"/>
              </a:spcAft>
            </a:pPr>
            <a:r>
              <a:rPr lang="en-US" sz="2040" dirty="0">
                <a:gradFill>
                  <a:gsLst>
                    <a:gs pos="2917">
                      <a:schemeClr val="tx1"/>
                    </a:gs>
                    <a:gs pos="30000">
                      <a:schemeClr val="tx1"/>
                    </a:gs>
                  </a:gsLst>
                  <a:lin ang="5400000" scaled="0"/>
                </a:gradFill>
              </a:rPr>
              <a:t>REST API Endpoints</a:t>
            </a:r>
          </a:p>
        </p:txBody>
      </p:sp>
      <p:grpSp>
        <p:nvGrpSpPr>
          <p:cNvPr id="15" name="Group 14"/>
          <p:cNvGrpSpPr/>
          <p:nvPr/>
        </p:nvGrpSpPr>
        <p:grpSpPr>
          <a:xfrm>
            <a:off x="2437732" y="3302200"/>
            <a:ext cx="5685999" cy="1220360"/>
            <a:chOff x="2389286" y="3237745"/>
            <a:chExt cx="5575015" cy="1196540"/>
          </a:xfrm>
        </p:grpSpPr>
        <p:sp>
          <p:nvSpPr>
            <p:cNvPr id="43" name="Rounded Rectangle 42"/>
            <p:cNvSpPr/>
            <p:nvPr/>
          </p:nvSpPr>
          <p:spPr bwMode="auto">
            <a:xfrm>
              <a:off x="2389286" y="3318717"/>
              <a:ext cx="5575015" cy="1115568"/>
            </a:xfrm>
            <a:prstGeom prst="round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pic>
          <p:nvPicPr>
            <p:cNvPr id="30" name="Picture 29"/>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5903994" y="3666621"/>
              <a:ext cx="687890" cy="687890"/>
            </a:xfrm>
            <a:prstGeom prst="rect">
              <a:avLst/>
            </a:prstGeom>
          </p:spPr>
        </p:pic>
        <p:pic>
          <p:nvPicPr>
            <p:cNvPr id="33" name="Picture 32"/>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813936" y="3666621"/>
              <a:ext cx="687890" cy="687890"/>
            </a:xfrm>
            <a:prstGeom prst="rect">
              <a:avLst/>
            </a:prstGeom>
          </p:spPr>
        </p:pic>
        <p:pic>
          <p:nvPicPr>
            <p:cNvPr id="2" name="Picture 1"/>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2633820" y="3666621"/>
              <a:ext cx="687890" cy="687890"/>
            </a:xfrm>
            <a:prstGeom prst="rect">
              <a:avLst/>
            </a:prstGeom>
          </p:spPr>
        </p:pic>
        <p:pic>
          <p:nvPicPr>
            <p:cNvPr id="3" name="Picture 2"/>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3723878" y="3666621"/>
              <a:ext cx="687890" cy="687890"/>
            </a:xfrm>
            <a:prstGeom prst="rect">
              <a:avLst/>
            </a:prstGeom>
          </p:spPr>
        </p:pic>
        <p:sp>
          <p:nvSpPr>
            <p:cNvPr id="44" name="TextBox 43"/>
            <p:cNvSpPr txBox="1"/>
            <p:nvPr/>
          </p:nvSpPr>
          <p:spPr>
            <a:xfrm>
              <a:off x="3844647" y="3237745"/>
              <a:ext cx="2626468" cy="544765"/>
            </a:xfrm>
            <a:prstGeom prst="rect">
              <a:avLst/>
            </a:prstGeom>
            <a:noFill/>
          </p:spPr>
          <p:txBody>
            <a:bodyPr wrap="square" lIns="186521" tIns="149217" rIns="186521" bIns="149217" rtlCol="0">
              <a:spAutoFit/>
            </a:bodyPr>
            <a:lstStyle/>
            <a:p>
              <a:pPr algn="ctr">
                <a:lnSpc>
                  <a:spcPct val="90000"/>
                </a:lnSpc>
                <a:spcAft>
                  <a:spcPts val="612"/>
                </a:spcAft>
              </a:pPr>
              <a:r>
                <a:rPr lang="en-US" sz="1836" dirty="0">
                  <a:solidFill>
                    <a:schemeClr val="bg1"/>
                  </a:solidFill>
                </a:rPr>
                <a:t>Resource Group</a:t>
              </a:r>
            </a:p>
          </p:txBody>
        </p:sp>
        <p:pic>
          <p:nvPicPr>
            <p:cNvPr id="11" name="Picture 10"/>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828686" y="3668711"/>
              <a:ext cx="685800" cy="685800"/>
            </a:xfrm>
            <a:prstGeom prst="rect">
              <a:avLst/>
            </a:prstGeom>
          </p:spPr>
        </p:pic>
      </p:grpSp>
    </p:spTree>
    <p:extLst>
      <p:ext uri="{BB962C8B-B14F-4D97-AF65-F5344CB8AC3E}">
        <p14:creationId xmlns:p14="http://schemas.microsoft.com/office/powerpoint/2010/main" val="17361028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Artifacts of a template</a:t>
            </a:r>
            <a:endParaRPr lang="en-US" dirty="0"/>
          </a:p>
        </p:txBody>
      </p:sp>
      <p:sp>
        <p:nvSpPr>
          <p:cNvPr id="4" name="Text Placeholder 3"/>
          <p:cNvSpPr>
            <a:spLocks noGrp="1"/>
          </p:cNvSpPr>
          <p:nvPr>
            <p:ph type="body" sz="quarter" idx="10"/>
          </p:nvPr>
        </p:nvSpPr>
        <p:spPr/>
        <p:txBody>
          <a:bodyPr/>
          <a:lstStyle/>
          <a:p>
            <a:r>
              <a:rPr lang="en-US"/>
              <a:t>JSON Files—Infrastructure as Code (IaC)</a:t>
            </a:r>
          </a:p>
          <a:p>
            <a:endParaRPr lang="en-US"/>
          </a:p>
          <a:p>
            <a:r>
              <a:rPr lang="en-US"/>
              <a:t>Artifacts (optional depending on resources)</a:t>
            </a:r>
          </a:p>
          <a:p>
            <a:pPr lvl="1"/>
            <a:r>
              <a:rPr lang="en-US"/>
              <a:t>Configuration scripts used to configure resources</a:t>
            </a:r>
          </a:p>
          <a:p>
            <a:pPr lvl="1"/>
            <a:r>
              <a:rPr lang="en-US"/>
              <a:t>Application code</a:t>
            </a:r>
          </a:p>
          <a:p>
            <a:pPr lvl="1"/>
            <a:r>
              <a:rPr lang="en-US"/>
              <a:t>Third-party tools</a:t>
            </a:r>
          </a:p>
          <a:p>
            <a:pPr lvl="1"/>
            <a:endParaRPr lang="en-US"/>
          </a:p>
          <a:p>
            <a:pPr lvl="1"/>
            <a:r>
              <a:rPr lang="en-US"/>
              <a:t>Examples</a:t>
            </a:r>
          </a:p>
          <a:p>
            <a:pPr lvl="2"/>
            <a:r>
              <a:rPr lang="en-US"/>
              <a:t>Web Deployment Package </a:t>
            </a:r>
          </a:p>
          <a:p>
            <a:pPr lvl="2"/>
            <a:r>
              <a:rPr lang="en-US"/>
              <a:t>Desired State Configuration (DSC) script</a:t>
            </a:r>
          </a:p>
          <a:p>
            <a:pPr lvl="2"/>
            <a:r>
              <a:rPr lang="en-US"/>
              <a:t>DSC resources</a:t>
            </a:r>
          </a:p>
          <a:p>
            <a:pPr lvl="2"/>
            <a:endParaRPr lang="en-US"/>
          </a:p>
          <a:p>
            <a:pPr lvl="1"/>
            <a:endParaRPr lang="en-US" dirty="0"/>
          </a:p>
        </p:txBody>
      </p:sp>
    </p:spTree>
    <p:extLst>
      <p:ext uri="{BB962C8B-B14F-4D97-AF65-F5344CB8AC3E}">
        <p14:creationId xmlns:p14="http://schemas.microsoft.com/office/powerpoint/2010/main" val="248189964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Taking advantage of existing templates</a:t>
            </a:r>
            <a:endParaRPr lang="en-US" dirty="0"/>
          </a:p>
        </p:txBody>
      </p:sp>
      <p:sp>
        <p:nvSpPr>
          <p:cNvPr id="3" name="Text Placeholder 2"/>
          <p:cNvSpPr>
            <a:spLocks noGrp="1"/>
          </p:cNvSpPr>
          <p:nvPr>
            <p:ph type="body" sz="quarter" idx="10"/>
          </p:nvPr>
        </p:nvSpPr>
        <p:spPr/>
        <p:txBody>
          <a:bodyPr/>
          <a:lstStyle/>
          <a:p>
            <a:r>
              <a:rPr lang="en-US"/>
              <a:t>Azure quick-start templates</a:t>
            </a:r>
          </a:p>
          <a:p>
            <a:pPr lvl="1"/>
            <a:r>
              <a:rPr lang="en-US"/>
              <a:t>http://aka.ms/qst</a:t>
            </a:r>
          </a:p>
          <a:p>
            <a:endParaRPr lang="en-US"/>
          </a:p>
          <a:p>
            <a:r>
              <a:rPr lang="en-US"/>
              <a:t>Azure Marketplace (portal)</a:t>
            </a:r>
          </a:p>
          <a:p>
            <a:pPr lvl="1"/>
            <a:r>
              <a:rPr lang="en-US"/>
              <a:t>Examples</a:t>
            </a:r>
          </a:p>
          <a:p>
            <a:pPr lvl="2"/>
            <a:r>
              <a:rPr lang="en-US"/>
              <a:t>SQL Server Always-On Cluster</a:t>
            </a:r>
          </a:p>
          <a:p>
            <a:pPr lvl="2"/>
            <a:r>
              <a:rPr lang="en-US"/>
              <a:t>SharePoint 2013 HA Farm</a:t>
            </a:r>
          </a:p>
          <a:p>
            <a:pPr lvl="2"/>
            <a:r>
              <a:rPr lang="en-US"/>
              <a:t>Preconfigured DC/OS cluster </a:t>
            </a:r>
          </a:p>
          <a:p>
            <a:pPr lvl="2"/>
            <a:endParaRPr lang="en-US" dirty="0"/>
          </a:p>
        </p:txBody>
      </p:sp>
      <p:sp>
        <p:nvSpPr>
          <p:cNvPr id="8" name="Text Placeholder 7"/>
          <p:cNvSpPr>
            <a:spLocks noGrp="1"/>
          </p:cNvSpPr>
          <p:nvPr>
            <p:ph type="body" sz="quarter" idx="11"/>
          </p:nvPr>
        </p:nvSpPr>
        <p:spPr/>
        <p:txBody>
          <a:bodyPr/>
          <a:lstStyle/>
          <a:p>
            <a:endParaRPr lang="en-US"/>
          </a:p>
        </p:txBody>
      </p:sp>
      <p:pic>
        <p:nvPicPr>
          <p:cNvPr id="4" name="Picture 3"/>
          <p:cNvPicPr>
            <a:picLocks noChangeAspect="1"/>
          </p:cNvPicPr>
          <p:nvPr/>
        </p:nvPicPr>
        <p:blipFill>
          <a:blip r:embed="rId2"/>
          <a:stretch>
            <a:fillRect/>
          </a:stretch>
        </p:blipFill>
        <p:spPr>
          <a:xfrm>
            <a:off x="6673009" y="1929142"/>
            <a:ext cx="5497632" cy="3349957"/>
          </a:xfrm>
          <a:prstGeom prst="rect">
            <a:avLst/>
          </a:prstGeom>
        </p:spPr>
      </p:pic>
    </p:spTree>
    <p:extLst>
      <p:ext uri="{BB962C8B-B14F-4D97-AF65-F5344CB8AC3E}">
        <p14:creationId xmlns:p14="http://schemas.microsoft.com/office/powerpoint/2010/main" val="7005375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endParaRPr lang="en-US" dirty="0"/>
          </a:p>
        </p:txBody>
      </p:sp>
      <p:sp>
        <p:nvSpPr>
          <p:cNvPr id="5" name="Text Placeholder 4"/>
          <p:cNvSpPr>
            <a:spLocks noGrp="1"/>
          </p:cNvSpPr>
          <p:nvPr>
            <p:ph type="body" sz="quarter" idx="12"/>
          </p:nvPr>
        </p:nvSpPr>
        <p:spPr/>
        <p:txBody>
          <a:bodyPr/>
          <a:lstStyle/>
          <a:p>
            <a:r>
              <a:rPr lang="en-US" dirty="0"/>
              <a:t>Azure Resource Manager templates</a:t>
            </a:r>
          </a:p>
        </p:txBody>
      </p:sp>
    </p:spTree>
    <p:extLst>
      <p:ext uri="{BB962C8B-B14F-4D97-AF65-F5344CB8AC3E}">
        <p14:creationId xmlns:p14="http://schemas.microsoft.com/office/powerpoint/2010/main" val="40247459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Authoring ARM templates</a:t>
            </a:r>
            <a:endParaRPr lang="en-US" dirty="0"/>
          </a:p>
        </p:txBody>
      </p:sp>
    </p:spTree>
    <p:extLst>
      <p:ext uri="{BB962C8B-B14F-4D97-AF65-F5344CB8AC3E}">
        <p14:creationId xmlns:p14="http://schemas.microsoft.com/office/powerpoint/2010/main" val="3616780529"/>
      </p:ext>
    </p:extLst>
  </p:cSld>
  <p:clrMapOvr>
    <a:masterClrMapping/>
  </p:clrMapOvr>
  <p:transition>
    <p:fade/>
  </p:transition>
</p:sld>
</file>

<file path=ppt/theme/theme1.xml><?xml version="1.0" encoding="utf-8"?>
<a:theme xmlns:a="http://schemas.openxmlformats.org/drawingml/2006/main" name="WHITE TEMPLATE">
  <a:themeElements>
    <a:clrScheme name="BT - Dark blue on white - red accent">
      <a:dk1>
        <a:srgbClr val="505050"/>
      </a:dk1>
      <a:lt1>
        <a:srgbClr val="FFFFFF"/>
      </a:lt1>
      <a:dk2>
        <a:srgbClr val="002050"/>
      </a:dk2>
      <a:lt2>
        <a:srgbClr val="CDF4FF"/>
      </a:lt2>
      <a:accent1>
        <a:srgbClr val="002050"/>
      </a:accent1>
      <a:accent2>
        <a:srgbClr val="D83B01"/>
      </a:accent2>
      <a:accent3>
        <a:srgbClr val="0078D7"/>
      </a:accent3>
      <a:accent4>
        <a:srgbClr val="5C2D91"/>
      </a:accent4>
      <a:accent5>
        <a:srgbClr val="107C10"/>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BLUE_2016_1.potx" id="{32CF034D-37A2-4D5E-BC9F-414114778C0E}" vid="{374C3F9A-52DF-4488-9625-FC4AE9EF9F1E}"/>
    </a:ext>
  </a:extLst>
</a:theme>
</file>

<file path=ppt/theme/theme2.xml><?xml version="1.0" encoding="utf-8"?>
<a:theme xmlns:a="http://schemas.openxmlformats.org/drawingml/2006/main" name="COLOR TEMPLATE">
  <a:themeElements>
    <a:clrScheme name="BT - Dark blue / red accent">
      <a:dk1>
        <a:srgbClr val="505050"/>
      </a:dk1>
      <a:lt1>
        <a:srgbClr val="FFFFFF"/>
      </a:lt1>
      <a:dk2>
        <a:srgbClr val="002050"/>
      </a:dk2>
      <a:lt2>
        <a:srgbClr val="CDF4FF"/>
      </a:lt2>
      <a:accent1>
        <a:srgbClr val="D83B01"/>
      </a:accent1>
      <a:accent2>
        <a:srgbClr val="0078D7"/>
      </a:accent2>
      <a:accent3>
        <a:srgbClr val="107C10"/>
      </a:accent3>
      <a:accent4>
        <a:srgbClr val="5C2D91"/>
      </a:accent4>
      <a:accent5>
        <a:srgbClr val="B4009E"/>
      </a:accent5>
      <a:accent6>
        <a:srgbClr val="008272"/>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BLUE_2016_1.potx" id="{32CF034D-37A2-4D5E-BC9F-414114778C0E}" vid="{C5884F92-0372-40FE-A41F-52E1C148CAA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Brand_template_16-9_Edu_DARK_BLUE_2016_1</Template>
  <TotalTime>14</TotalTime>
  <Words>1097</Words>
  <Application>Microsoft Office PowerPoint</Application>
  <PresentationFormat>Custom</PresentationFormat>
  <Paragraphs>240</Paragraphs>
  <Slides>26</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Arial</vt:lpstr>
      <vt:lpstr>Consolas</vt:lpstr>
      <vt:lpstr>Courier New</vt:lpstr>
      <vt:lpstr>Segoe UI</vt:lpstr>
      <vt:lpstr>Segoe UI Light</vt:lpstr>
      <vt:lpstr>Wingdings</vt:lpstr>
      <vt:lpstr>WHITE TEMPLATE</vt:lpstr>
      <vt:lpstr>COLOR TEMPLATE</vt:lpstr>
      <vt:lpstr>Azure Resource Manager (ARM)</vt:lpstr>
      <vt:lpstr>Agenda</vt:lpstr>
      <vt:lpstr>Azure Resource Manager (ARM)</vt:lpstr>
      <vt:lpstr>Provisioning Resources Using ARM </vt:lpstr>
      <vt:lpstr>Azure Resource Manager Architecture</vt:lpstr>
      <vt:lpstr>Artifacts of a template</vt:lpstr>
      <vt:lpstr>Taking advantage of existing templates</vt:lpstr>
      <vt:lpstr>Demo </vt:lpstr>
      <vt:lpstr>Authoring ARM templates</vt:lpstr>
      <vt:lpstr>ARM template structure</vt:lpstr>
      <vt:lpstr>Common ARM template functions</vt:lpstr>
      <vt:lpstr>Using Visual Studio to author ARM templates</vt:lpstr>
      <vt:lpstr>Demo</vt:lpstr>
      <vt:lpstr>Deploying ARM templates</vt:lpstr>
      <vt:lpstr>Methods for deploying ARM templates</vt:lpstr>
      <vt:lpstr>Deploying ARM templates</vt:lpstr>
      <vt:lpstr>Demo: Deploying ARM templates</vt:lpstr>
      <vt:lpstr>Desired State Configuration (DSC)</vt:lpstr>
      <vt:lpstr>DSC for Azure</vt:lpstr>
      <vt:lpstr>DSC Example: Built-in Resources </vt:lpstr>
      <vt:lpstr>DSC Resources</vt:lpstr>
      <vt:lpstr>DSC Example: Resource-Kit Resources </vt:lpstr>
      <vt:lpstr>DSC Logs (on the virtual machine)</vt:lpstr>
      <vt:lpstr>Demo</vt:lpstr>
      <vt:lpstr>Questions?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Israel Vega Jr.</dc:creator>
  <cp:keywords/>
  <dc:description>Template: Maryfj_x000d_
Formatting: _x000d_
Audience Type:</dc:description>
  <cp:lastModifiedBy>Israel Vega Jr.</cp:lastModifiedBy>
  <cp:revision>3</cp:revision>
  <dcterms:created xsi:type="dcterms:W3CDTF">2017-05-19T04:39:59Z</dcterms:created>
  <dcterms:modified xsi:type="dcterms:W3CDTF">2017-06-01T04:35:47Z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