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 id="2147483712" r:id="rId5"/>
  </p:sldMasterIdLst>
  <p:notesMasterIdLst>
    <p:notesMasterId r:id="rId46"/>
  </p:notesMasterIdLst>
  <p:sldIdLst>
    <p:sldId id="315" r:id="rId6"/>
    <p:sldId id="257" r:id="rId7"/>
    <p:sldId id="266" r:id="rId8"/>
    <p:sldId id="267" r:id="rId9"/>
    <p:sldId id="262" r:id="rId10"/>
    <p:sldId id="268" r:id="rId11"/>
    <p:sldId id="282" r:id="rId12"/>
    <p:sldId id="272" r:id="rId13"/>
    <p:sldId id="259" r:id="rId14"/>
    <p:sldId id="269" r:id="rId15"/>
    <p:sldId id="263" r:id="rId16"/>
    <p:sldId id="275" r:id="rId17"/>
    <p:sldId id="289" r:id="rId18"/>
    <p:sldId id="290" r:id="rId19"/>
    <p:sldId id="279" r:id="rId20"/>
    <p:sldId id="313" r:id="rId21"/>
    <p:sldId id="271" r:id="rId22"/>
    <p:sldId id="270" r:id="rId23"/>
    <p:sldId id="298" r:id="rId24"/>
    <p:sldId id="304" r:id="rId25"/>
    <p:sldId id="300" r:id="rId26"/>
    <p:sldId id="314" r:id="rId27"/>
    <p:sldId id="307" r:id="rId28"/>
    <p:sldId id="264" r:id="rId29"/>
    <p:sldId id="278" r:id="rId30"/>
    <p:sldId id="303" r:id="rId31"/>
    <p:sldId id="292" r:id="rId32"/>
    <p:sldId id="305" r:id="rId33"/>
    <p:sldId id="293" r:id="rId34"/>
    <p:sldId id="296" r:id="rId35"/>
    <p:sldId id="261" r:id="rId36"/>
    <p:sldId id="294" r:id="rId37"/>
    <p:sldId id="258" r:id="rId38"/>
    <p:sldId id="280" r:id="rId39"/>
    <p:sldId id="288" r:id="rId40"/>
    <p:sldId id="308" r:id="rId41"/>
    <p:sldId id="309" r:id="rId42"/>
    <p:sldId id="310" r:id="rId43"/>
    <p:sldId id="311" r:id="rId44"/>
    <p:sldId id="31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1574B8"/>
    <a:srgbClr val="636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72289" autoAdjust="0"/>
  </p:normalViewPr>
  <p:slideViewPr>
    <p:cSldViewPr snapToGrid="0">
      <p:cViewPr varScale="1">
        <p:scale>
          <a:sx n="64" d="100"/>
          <a:sy n="64" d="100"/>
        </p:scale>
        <p:origin x="153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F9801-00BF-41CF-8110-4F320880B942}"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D9431-DBDF-48EB-8056-C97F802A5CCB}" type="slidenum">
              <a:rPr lang="en-US" smtClean="0"/>
              <a:t>‹#›</a:t>
            </a:fld>
            <a:endParaRPr lang="en-US"/>
          </a:p>
        </p:txBody>
      </p:sp>
    </p:spTree>
    <p:extLst>
      <p:ext uri="{BB962C8B-B14F-4D97-AF65-F5344CB8AC3E}">
        <p14:creationId xmlns:p14="http://schemas.microsoft.com/office/powerpoint/2010/main" val="327577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documentation/articles/sql-database-elastic-pool-porta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come to a common understanding</a:t>
            </a:r>
            <a:r>
              <a:rPr lang="en-US" baseline="0" dirty="0"/>
              <a:t> of what we mean by the term scalability.  Wikipedia’s definition is spot-on: the ability to handle a growing amount of work, and the ability to be enlarged to accommodate that growth.  </a:t>
            </a:r>
          </a:p>
          <a:p>
            <a:r>
              <a:rPr lang="en-US" baseline="0" dirty="0"/>
              <a:t>&lt;CLICK&gt;</a:t>
            </a:r>
          </a:p>
          <a:p>
            <a:r>
              <a:rPr lang="en-US" baseline="0" dirty="0"/>
              <a:t>Let’s emphasize the two important clauses: a growing amount of work, and the ability to be enlarged.</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a:t>
            </a:fld>
            <a:endParaRPr lang="en-US"/>
          </a:p>
        </p:txBody>
      </p:sp>
    </p:spTree>
    <p:extLst>
      <p:ext uri="{BB962C8B-B14F-4D97-AF65-F5344CB8AC3E}">
        <p14:creationId xmlns:p14="http://schemas.microsoft.com/office/powerpoint/2010/main" val="52797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we made these changes leverages several capabilities of the cloud and uses a queue-based</a:t>
            </a:r>
            <a:r>
              <a:rPr lang="en-US" baseline="0" dirty="0"/>
              <a:t> pattern.  The user makes a request to our web application which is hosted in the East US region.  The web application includes a </a:t>
            </a:r>
            <a:r>
              <a:rPr lang="en-US" baseline="0" dirty="0" err="1"/>
              <a:t>WebJob</a:t>
            </a:r>
            <a:r>
              <a:rPr lang="en-US" baseline="0" dirty="0"/>
              <a:t> that enables background processing.  Data is written to an Azure SQL Database that is also in the East US region.  </a:t>
            </a:r>
          </a:p>
          <a:p>
            <a:endParaRPr lang="en-US" baseline="0" dirty="0"/>
          </a:p>
          <a:p>
            <a:r>
              <a:rPr lang="en-US" baseline="0" dirty="0"/>
              <a:t>We leverage Azure storage, creating a storage queue and two blob storage containers.  This storage account is in the same region as the web application.  One container will contain the full-sized image, another will contain a thumbnail image.</a:t>
            </a:r>
          </a:p>
          <a:p>
            <a:endParaRPr lang="en-US" baseline="0" dirty="0"/>
          </a:p>
          <a:p>
            <a:r>
              <a:rPr lang="en-US" baseline="0" dirty="0"/>
              <a:t>The Web App sends a message to the storage queue indicating that a new image has been uploaded to the server, providing the path to the file on the web server.  When the queue message is received, the </a:t>
            </a:r>
            <a:r>
              <a:rPr lang="en-US" baseline="0" dirty="0" err="1"/>
              <a:t>WebJob</a:t>
            </a:r>
            <a:r>
              <a:rPr lang="en-US" baseline="0" dirty="0"/>
              <a:t> receives the message and processes the image asynchronously.  It stores the full image in blob storage, and creates a thumbnail image of the same image and stores it separately.</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15</a:t>
            </a:fld>
            <a:endParaRPr lang="en-US"/>
          </a:p>
        </p:txBody>
      </p:sp>
    </p:spTree>
    <p:extLst>
      <p:ext uri="{BB962C8B-B14F-4D97-AF65-F5344CB8AC3E}">
        <p14:creationId xmlns:p14="http://schemas.microsoft.com/office/powerpoint/2010/main" val="1722301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is not yet optimized as it still renders assets such as JavaScript and CSS directly from the web application.  We could further</a:t>
            </a:r>
            <a:r>
              <a:rPr lang="en-US" baseline="0" dirty="0"/>
              <a:t> improve scalability by moving these assets from the web application.  This would also enable us to leverage a Content Delivery Network, or CDN, to cache those assets and reduce the number of requests served from our web application.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17</a:t>
            </a:fld>
            <a:endParaRPr lang="en-US"/>
          </a:p>
        </p:txBody>
      </p:sp>
    </p:spTree>
    <p:extLst>
      <p:ext uri="{BB962C8B-B14F-4D97-AF65-F5344CB8AC3E}">
        <p14:creationId xmlns:p14="http://schemas.microsoft.com/office/powerpoint/2010/main" val="1599960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these small changes, we drastically improve performance.  Where our application previously maxed</a:t>
            </a:r>
            <a:r>
              <a:rPr lang="en-US" baseline="0" dirty="0"/>
              <a:t> out at about 20 users, we can now easily handle up to 1000 users using the same resources with a significant reduction in page time to </a:t>
            </a:r>
            <a:r>
              <a:rPr lang="en-US" baseline="0" dirty="0" err="1"/>
              <a:t>subsecond</a:t>
            </a:r>
            <a:r>
              <a:rPr lang="en-US" baseline="0" dirty="0"/>
              <a:t> performance.  If we increase the number of nodes to 3 nodes, we see another significant jump to 1500 users.  The same application that previously handled just 20 users can now handle nearly 2000 users before failures start to occur.</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18</a:t>
            </a:fld>
            <a:endParaRPr lang="en-US"/>
          </a:p>
        </p:txBody>
      </p:sp>
    </p:spTree>
    <p:extLst>
      <p:ext uri="{BB962C8B-B14F-4D97-AF65-F5344CB8AC3E}">
        <p14:creationId xmlns:p14="http://schemas.microsoft.com/office/powerpoint/2010/main" val="1542600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Azure SQL Database Premium enables replication to up to 4 regions worldwide. </a:t>
            </a:r>
            <a:r>
              <a:rPr lang="en-US" i="1" dirty="0"/>
              <a:t>Active geo-replication</a:t>
            </a:r>
            <a:r>
              <a:rPr lang="en-US" dirty="0"/>
              <a:t>, available for Premium databases, provides the richest solution with the least risk of data loss and the most rapid recovery time.  It extends standard geo-replication with up to 4 geo-replicated </a:t>
            </a:r>
            <a:r>
              <a:rPr lang="en-US" dirty="0" err="1"/>
              <a:t>secondaries</a:t>
            </a:r>
            <a:r>
              <a:rPr lang="en-US" dirty="0"/>
              <a:t> that are online and readable at all times, and which can also be used for load balancing or to provide low-latency access to replicated data anywhere in the world. </a:t>
            </a:r>
          </a:p>
          <a:p>
            <a:endParaRPr lang="en-US" dirty="0"/>
          </a:p>
          <a:p>
            <a:r>
              <a:rPr lang="en-US" sz="1200" kern="1200" dirty="0">
                <a:solidFill>
                  <a:schemeClr val="tx1"/>
                </a:solidFill>
                <a:latin typeface="+mn-lt"/>
                <a:ea typeface="+mn-ea"/>
                <a:cs typeface="+mn-cs"/>
              </a:rPr>
              <a:t>https://azure.microsoft.com/en-us/blog/spotlight-on-sql-database-active-geo-replication/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thing</a:t>
            </a:r>
            <a:r>
              <a:rPr lang="en-US" sz="1200" kern="1200" baseline="0" dirty="0">
                <a:solidFill>
                  <a:schemeClr val="tx1"/>
                </a:solidFill>
                <a:latin typeface="+mn-lt"/>
                <a:ea typeface="+mn-ea"/>
                <a:cs typeface="+mn-cs"/>
              </a:rPr>
              <a:t> to remember is that all writes need to be performed in a single region, while all reads can be performed in up to 5 regions.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21</a:t>
            </a:fld>
            <a:endParaRPr lang="en-US"/>
          </a:p>
        </p:txBody>
      </p:sp>
    </p:spTree>
    <p:extLst>
      <p:ext uri="{BB962C8B-B14F-4D97-AF65-F5344CB8AC3E}">
        <p14:creationId xmlns:p14="http://schemas.microsoft.com/office/powerpoint/2010/main" val="1045860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fail over using SQL, the REST API, PowerShell,</a:t>
            </a:r>
            <a:r>
              <a:rPr lang="en-US" baseline="0" dirty="0"/>
              <a:t> or even using the Azure Portal.  Here is an example of using SQL to fail over.  </a:t>
            </a:r>
          </a:p>
          <a:p>
            <a:endParaRPr lang="en-US" baseline="0" dirty="0"/>
          </a:p>
          <a:p>
            <a:r>
              <a:rPr lang="en-US" baseline="0" dirty="0"/>
              <a:t>Note the </a:t>
            </a:r>
            <a:r>
              <a:rPr lang="en-US" baseline="0" dirty="0" err="1"/>
              <a:t>sp_wait_for_database_copy_sync</a:t>
            </a:r>
            <a:r>
              <a:rPr lang="en-US" baseline="0" dirty="0"/>
              <a:t> stored procedure.  This guarantees that the synchronization is complete prior to exiting.  This stored procedure can be used to guarantee there is no data loss in your application, but it comes with a performance penalty.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22</a:t>
            </a:fld>
            <a:endParaRPr lang="en-US"/>
          </a:p>
        </p:txBody>
      </p:sp>
    </p:spTree>
    <p:extLst>
      <p:ext uri="{BB962C8B-B14F-4D97-AF65-F5344CB8AC3E}">
        <p14:creationId xmlns:p14="http://schemas.microsoft.com/office/powerpoint/2010/main" val="780453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23</a:t>
            </a:fld>
            <a:endParaRPr lang="en-US"/>
          </a:p>
        </p:txBody>
      </p:sp>
    </p:spTree>
    <p:extLst>
      <p:ext uri="{BB962C8B-B14F-4D97-AF65-F5344CB8AC3E}">
        <p14:creationId xmlns:p14="http://schemas.microsoft.com/office/powerpoint/2010/main" val="332958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multi-region architecture has 3 main components</a:t>
            </a:r>
            <a:r>
              <a:rPr lang="en-US" baseline="0" dirty="0"/>
              <a:t> in each region: the Azure Web App, which contains a Web Job, the storage account, and the </a:t>
            </a:r>
            <a:r>
              <a:rPr lang="en-US" baseline="0" dirty="0" err="1"/>
              <a:t>Redis</a:t>
            </a:r>
            <a:r>
              <a:rPr lang="en-US" baseline="0" dirty="0"/>
              <a:t> cache.</a:t>
            </a:r>
          </a:p>
          <a:p>
            <a:endParaRPr lang="en-US" baseline="0" dirty="0"/>
          </a:p>
          <a:p>
            <a:r>
              <a:rPr lang="en-US" baseline="0" dirty="0"/>
              <a:t>When the Web Job is triggered, it will cause a server-side asynchronous replication to occur.  This enables a server-side copy operation from one container to another without first downloading the blob.</a:t>
            </a:r>
          </a:p>
          <a:p>
            <a:endParaRPr lang="en-US" baseline="0" dirty="0"/>
          </a:p>
          <a:p>
            <a:r>
              <a:rPr lang="en-US" baseline="0" dirty="0"/>
              <a:t>The entire architecture is replicated in each region, including storage.  When the Web Job receives a message in the queue, it contains the name of the source storage account.  The application then initiates a server-side copy from the source storage account to the local storage account.  Note that egress charges apply when copying data across storage accounts.</a:t>
            </a:r>
          </a:p>
          <a:p>
            <a:endParaRPr lang="en-US" baseline="0" dirty="0"/>
          </a:p>
          <a:p>
            <a:r>
              <a:rPr lang="en-US" baseline="0" dirty="0"/>
              <a:t>Note that this demo does not include an Azure SQL Database, we are using Azure table storage instead.  The same principles apply… if we chose to use a SQL database instead of (or in addition to) table storage, we would need a database in each region to be writeable.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25</a:t>
            </a:fld>
            <a:endParaRPr lang="en-US"/>
          </a:p>
        </p:txBody>
      </p:sp>
    </p:spTree>
    <p:extLst>
      <p:ext uri="{BB962C8B-B14F-4D97-AF65-F5344CB8AC3E}">
        <p14:creationId xmlns:p14="http://schemas.microsoft.com/office/powerpoint/2010/main" val="2254973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26</a:t>
            </a:fld>
            <a:endParaRPr lang="en-US"/>
          </a:p>
        </p:txBody>
      </p:sp>
    </p:spTree>
    <p:extLst>
      <p:ext uri="{BB962C8B-B14F-4D97-AF65-F5344CB8AC3E}">
        <p14:creationId xmlns:p14="http://schemas.microsoft.com/office/powerpoint/2010/main" val="2201777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application uses an Angular single page application to upload files directly to storage, eliminating IO</a:t>
            </a:r>
            <a:r>
              <a:rPr lang="en-US" baseline="0" dirty="0"/>
              <a:t> on our web server.  Instead of posting the file to our web server, we instead enable the user to upload directly to Azure storage and only for a short timeframe.  We do this using a Shared Access Signature URL.</a:t>
            </a:r>
          </a:p>
          <a:p>
            <a:endParaRPr lang="en-US" baseline="0" dirty="0"/>
          </a:p>
          <a:p>
            <a:r>
              <a:rPr lang="en-US" baseline="0" dirty="0"/>
              <a:t>The user first authenticates to Azure AD where it obtains an OAuth token.  The access token as well as a refresh token are cached locally.  This is needed because the upload could possibly take longer than the validity period of the access token.  If we were using a cookie-based system, this would force the user to log in again during the middle of an operation.  Using a refresh token, the token can be renewed without user interaction.</a:t>
            </a:r>
          </a:p>
          <a:p>
            <a:endParaRPr lang="en-US" baseline="0" dirty="0"/>
          </a:p>
          <a:p>
            <a:r>
              <a:rPr lang="en-US" baseline="0" dirty="0"/>
              <a:t>The client application then requests a SAS URL that enables the user to upload a file directly to the storage account.  We make sure that only authenticated users are able to perform this action.  The SAS URL is returned back to the client.</a:t>
            </a:r>
          </a:p>
          <a:p>
            <a:endParaRPr lang="en-US" baseline="0" dirty="0"/>
          </a:p>
          <a:p>
            <a:r>
              <a:rPr lang="en-US" baseline="0" dirty="0"/>
              <a:t>The client is uploading a Block Blob, which enables the client to parallelize the upload operation by uploading multiple blocks in parallel.  Once the blocks are uploaded, it signals to Azure storage to complete the upload by assembling the block list.  </a:t>
            </a:r>
          </a:p>
          <a:p>
            <a:endParaRPr lang="en-US" baseline="0" dirty="0"/>
          </a:p>
          <a:p>
            <a:r>
              <a:rPr lang="en-US" baseline="0" dirty="0"/>
              <a:t>Once the upload is complete, the client then signals to the Web API that the upload was successful.  The Web API then sends a message to every storage account in every region that is registered with the application.  It sends the file ID and source storage account name.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27</a:t>
            </a:fld>
            <a:endParaRPr lang="en-US"/>
          </a:p>
        </p:txBody>
      </p:sp>
    </p:spTree>
    <p:extLst>
      <p:ext uri="{BB962C8B-B14F-4D97-AF65-F5344CB8AC3E}">
        <p14:creationId xmlns:p14="http://schemas.microsoft.com/office/powerpoint/2010/main" val="333290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message is in the queue,</a:t>
            </a:r>
            <a:r>
              <a:rPr lang="en-US" baseline="0" dirty="0"/>
              <a:t> our Web Job will then process it.  The Web Job SDK is used to monitor a storage queue.  When the message is received, we start an asynchronous copy operation to tell Azure Storage to copy the blob from the source storage account to the local storage account.  The source storage account may be in the same region or in a completely separate region.  This is how we enable blob replication across regions.  We are only charged data egress if it goes across regions.</a:t>
            </a:r>
          </a:p>
          <a:p>
            <a:endParaRPr lang="en-US" baseline="0" dirty="0"/>
          </a:p>
          <a:p>
            <a:r>
              <a:rPr lang="en-US" baseline="0" dirty="0"/>
              <a:t>Since the copy operation is asynchronous within the Azure service, we have to query for the current operation state.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28</a:t>
            </a:fld>
            <a:endParaRPr lang="en-US"/>
          </a:p>
        </p:txBody>
      </p:sp>
    </p:spTree>
    <p:extLst>
      <p:ext uri="{BB962C8B-B14F-4D97-AF65-F5344CB8AC3E}">
        <p14:creationId xmlns:p14="http://schemas.microsoft.com/office/powerpoint/2010/main" val="413055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approaches</a:t>
            </a:r>
            <a:r>
              <a:rPr lang="en-US" baseline="0" dirty="0"/>
              <a:t> to scaling a system to meet demand: scaling up and scaling out.  </a:t>
            </a:r>
          </a:p>
          <a:p>
            <a:r>
              <a:rPr lang="en-US" baseline="0" dirty="0"/>
              <a:t>&lt;click&gt;</a:t>
            </a:r>
          </a:p>
          <a:p>
            <a:r>
              <a:rPr lang="en-US" baseline="0" dirty="0"/>
              <a:t>Scaling up means increasing resource capacity within existing nodes.  This means adding more memory, more CPU, more disk space.</a:t>
            </a:r>
          </a:p>
          <a:p>
            <a:r>
              <a:rPr lang="en-US" baseline="0" dirty="0"/>
              <a:t>&lt;click&gt;</a:t>
            </a:r>
          </a:p>
          <a:p>
            <a:r>
              <a:rPr lang="en-US" baseline="0" dirty="0"/>
              <a:t>We start with a server and, when we determine that the workload demands it, we increase existing resources.</a:t>
            </a:r>
          </a:p>
          <a:p>
            <a:r>
              <a:rPr lang="en-US" baseline="0" dirty="0"/>
              <a:t>&lt;click&gt;</a:t>
            </a:r>
          </a:p>
          <a:p>
            <a:r>
              <a:rPr lang="en-US" baseline="0" dirty="0"/>
              <a:t>Scaling out means that we increase resource capacity by adding nodes.  </a:t>
            </a:r>
          </a:p>
          <a:p>
            <a:r>
              <a:rPr lang="en-US" baseline="0" dirty="0"/>
              <a:t>&lt;click&gt;</a:t>
            </a:r>
          </a:p>
          <a:p>
            <a:r>
              <a:rPr lang="en-US" baseline="0" dirty="0"/>
              <a:t>We start with a server and, when we determine that the workload demands it, we add additional resources and spread the load across the resources.</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4</a:t>
            </a:fld>
            <a:endParaRPr lang="en-US"/>
          </a:p>
        </p:txBody>
      </p:sp>
    </p:spTree>
    <p:extLst>
      <p:ext uri="{BB962C8B-B14F-4D97-AF65-F5344CB8AC3E}">
        <p14:creationId xmlns:p14="http://schemas.microsoft.com/office/powerpoint/2010/main" val="410353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message is in the queue,</a:t>
            </a:r>
            <a:r>
              <a:rPr lang="en-US" baseline="0" dirty="0"/>
              <a:t> our Web Job will then process it.  The Web Job SDK is used to monitor a storage queue.  When the message is received, we start an asynchronous copy operation to tell Azure Storage to copy the blob from the source storage account to the local storage account.  The source storage account may be in the same region or in a completely separate region.  This is how we enable blob replication across regions.  We are only charged data egress if it goes across regions.</a:t>
            </a:r>
          </a:p>
          <a:p>
            <a:endParaRPr lang="en-US" baseline="0" dirty="0"/>
          </a:p>
          <a:p>
            <a:r>
              <a:rPr lang="en-US" baseline="0" dirty="0"/>
              <a:t>Since the copy operation is asynchronous within the Azure service, we have to query for the current operation state.  Once we query and determine the </a:t>
            </a:r>
            <a:r>
              <a:rPr lang="en-US" baseline="0" dirty="0" err="1"/>
              <a:t>CopyStatus</a:t>
            </a:r>
            <a:r>
              <a:rPr lang="en-US" baseline="0" dirty="0"/>
              <a:t> has a value of Complete, we download the blob locally, create a thumbnail, and upload it to the thumbnail store.  This demonstrates another approach to solving the replication problem:  we either are charged for storage egress or compute, you need to determine if it makes more sense to process the image in one location and replicate the changed image.</a:t>
            </a:r>
          </a:p>
          <a:p>
            <a:endParaRPr lang="en-US" baseline="0" dirty="0"/>
          </a:p>
          <a:p>
            <a:r>
              <a:rPr lang="en-US" baseline="0" dirty="0"/>
              <a:t>Once the image has been replicated and the thumbnail created, we push metadata to </a:t>
            </a:r>
            <a:r>
              <a:rPr lang="en-US" baseline="0" dirty="0" err="1"/>
              <a:t>Redis</a:t>
            </a:r>
            <a:r>
              <a:rPr lang="en-US" baseline="0" dirty="0"/>
              <a:t> cache.  Finally, we insert metadata into the backing table storage.  Once it appears in here, it will show up in the user’s list of photos on their web page.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29</a:t>
            </a:fld>
            <a:endParaRPr lang="en-US"/>
          </a:p>
        </p:txBody>
      </p:sp>
    </p:spTree>
    <p:extLst>
      <p:ext uri="{BB962C8B-B14F-4D97-AF65-F5344CB8AC3E}">
        <p14:creationId xmlns:p14="http://schemas.microsoft.com/office/powerpoint/2010/main" val="1314008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web application uses an output cache</a:t>
            </a:r>
            <a:r>
              <a:rPr lang="en-US" baseline="0" dirty="0"/>
              <a:t> whenever possible.  Caching for just 1 second when under a 20,000 request per second load saves 20,000 calls to the backing store.  Cache for 5 seconds saves 100,000 calls to the backing store.  Use output caching whenever possible.  </a:t>
            </a:r>
          </a:p>
          <a:p>
            <a:endParaRPr lang="en-US" baseline="0" dirty="0"/>
          </a:p>
          <a:p>
            <a:r>
              <a:rPr lang="en-US" baseline="0" dirty="0"/>
              <a:t>Our backing store includes several expensive queries that cause full table scans.  We implement a </a:t>
            </a:r>
            <a:r>
              <a:rPr lang="en-US" baseline="0" dirty="0" err="1"/>
              <a:t>Redis</a:t>
            </a:r>
            <a:r>
              <a:rPr lang="en-US" baseline="0" dirty="0"/>
              <a:t> cache to reduce the time required to go to the backing store.  </a:t>
            </a:r>
          </a:p>
          <a:p>
            <a:endParaRPr lang="en-US" baseline="0" dirty="0"/>
          </a:p>
          <a:p>
            <a:r>
              <a:rPr lang="en-US" baseline="0" dirty="0"/>
              <a:t>A note of caution:  the </a:t>
            </a:r>
            <a:r>
              <a:rPr lang="en-US" baseline="0" dirty="0" err="1"/>
              <a:t>Redis</a:t>
            </a:r>
            <a:r>
              <a:rPr lang="en-US" baseline="0" dirty="0"/>
              <a:t> cache implementation is a single-server instance.  Once per month the host will be patched, requiring downtime.  Your application should be prepared for the lack of cache availability during maintenance hours.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30</a:t>
            </a:fld>
            <a:endParaRPr lang="en-US"/>
          </a:p>
        </p:txBody>
      </p:sp>
    </p:spTree>
    <p:extLst>
      <p:ext uri="{BB962C8B-B14F-4D97-AF65-F5344CB8AC3E}">
        <p14:creationId xmlns:p14="http://schemas.microsoft.com/office/powerpoint/2010/main" val="109677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31</a:t>
            </a:fld>
            <a:endParaRPr lang="en-US"/>
          </a:p>
        </p:txBody>
      </p:sp>
    </p:spTree>
    <p:extLst>
      <p:ext uri="{BB962C8B-B14F-4D97-AF65-F5344CB8AC3E}">
        <p14:creationId xmlns:p14="http://schemas.microsoft.com/office/powerpoint/2010/main" val="3768567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solution is available for download</a:t>
            </a:r>
            <a:r>
              <a:rPr lang="en-US" baseline="0" dirty="0"/>
              <a:t> and an Azure Resource Manager template makes deploying the solution to multiple regions as simple as running a PowerShell script.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32</a:t>
            </a:fld>
            <a:endParaRPr lang="en-US"/>
          </a:p>
        </p:txBody>
      </p:sp>
    </p:spTree>
    <p:extLst>
      <p:ext uri="{BB962C8B-B14F-4D97-AF65-F5344CB8AC3E}">
        <p14:creationId xmlns:p14="http://schemas.microsoft.com/office/powerpoint/2010/main" val="2641051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know</a:t>
            </a:r>
            <a:r>
              <a:rPr lang="en-US" baseline="0" dirty="0"/>
              <a:t> that Azure Web Apps power incredibly high scale solutions with over 2 billion requests per day (actually higher than that!)  Microsoft has also taken a dependency on Azure Web Apps with core solutions including Skype, OneDrive, Bing, and Office 365.</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34</a:t>
            </a:fld>
            <a:endParaRPr lang="en-US"/>
          </a:p>
        </p:txBody>
      </p:sp>
    </p:spTree>
    <p:extLst>
      <p:ext uri="{BB962C8B-B14F-4D97-AF65-F5344CB8AC3E}">
        <p14:creationId xmlns:p14="http://schemas.microsoft.com/office/powerpoint/2010/main" val="30693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054734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865164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a SaaS developer with tens, hundreds, or even thousands of databases, an elastic database pool simplifies the process of creating, maintaining, and managing performance across these databases within a budget that you control. You can </a:t>
            </a:r>
            <a:r>
              <a:rPr lang="en-US" dirty="0">
                <a:hlinkClick r:id="rId3"/>
              </a:rPr>
              <a:t>create an elastic database pool</a:t>
            </a:r>
            <a:r>
              <a:rPr lang="en-US" dirty="0"/>
              <a:t> in minutes using the Microsoft Azure portal, PowerShell, or C#.</a:t>
            </a:r>
          </a:p>
          <a:p>
            <a:r>
              <a:rPr lang="en-US" dirty="0"/>
              <a:t>A common SaaS application pattern is for each database to have a different customer, each with varying and unpredictable resource consumption (CPU/IO/Memory summarized with DTU). With these peaks and valleys of demand for each database, it can be difficult to predict and therefore provision resources. You're faced with two options; either over-provision database resources based on peak usage--and overpay. Or under-provision to save cost--at the expense of performance and customer satisfaction during peaks. </a:t>
            </a:r>
          </a:p>
          <a:p>
            <a:endParaRPr lang="en-US" dirty="0"/>
          </a:p>
          <a:p>
            <a:r>
              <a:rPr lang="en-US" dirty="0"/>
              <a:t>Microsoft created elastic database pools specifically to help you solve this problem.</a:t>
            </a:r>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38</a:t>
            </a:fld>
            <a:endParaRPr lang="en-US"/>
          </a:p>
        </p:txBody>
      </p:sp>
    </p:spTree>
    <p:extLst>
      <p:ext uri="{BB962C8B-B14F-4D97-AF65-F5344CB8AC3E}">
        <p14:creationId xmlns:p14="http://schemas.microsoft.com/office/powerpoint/2010/main" val="306033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39</a:t>
            </a:fld>
            <a:endParaRPr lang="en-US"/>
          </a:p>
        </p:txBody>
      </p:sp>
    </p:spTree>
    <p:extLst>
      <p:ext uri="{BB962C8B-B14F-4D97-AF65-F5344CB8AC3E}">
        <p14:creationId xmlns:p14="http://schemas.microsoft.com/office/powerpoint/2010/main" val="544194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real customer with about 9000 databases.  Individual databases, they spiked to about 150 DTUs.  Would have been a LOT.  However, because they pool, only 16K DTUs.  They can manage the resources in aggregate to manage</a:t>
            </a:r>
            <a:r>
              <a:rPr lang="en-US" baseline="0" dirty="0"/>
              <a:t> both performance and cost.  Achieve a predictable performance at a predictable price across a group of databases that do not have predictable performance.</a:t>
            </a:r>
            <a:endParaRPr lang="en-US" dirty="0"/>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40</a:t>
            </a:fld>
            <a:endParaRPr lang="en-US"/>
          </a:p>
        </p:txBody>
      </p:sp>
    </p:spTree>
    <p:extLst>
      <p:ext uri="{BB962C8B-B14F-4D97-AF65-F5344CB8AC3E}">
        <p14:creationId xmlns:p14="http://schemas.microsoft.com/office/powerpoint/2010/main" val="275465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4 common architectural problems that limit scalability.  </a:t>
            </a:r>
          </a:p>
          <a:p>
            <a:endParaRPr lang="en-US" baseline="0" dirty="0"/>
          </a:p>
          <a:p>
            <a:pPr marL="171450" indent="-171450">
              <a:buFont typeface="Arial" panose="020B0604020202020204" pitchFamily="34" charset="0"/>
              <a:buChar char="•"/>
            </a:pPr>
            <a:r>
              <a:rPr lang="en-US" baseline="0" dirty="0" err="1"/>
              <a:t>Stateful</a:t>
            </a:r>
            <a:r>
              <a:rPr lang="en-US" baseline="0" dirty="0"/>
              <a:t> applications that hold state in memory requires that applications cannot be load-balanced.  Holding state in memory means that you increase pressure unevenly in each node, creating hotspots of memory usage.</a:t>
            </a:r>
          </a:p>
          <a:p>
            <a:pPr marL="171450" indent="-171450">
              <a:buFont typeface="Arial" panose="020B0604020202020204" pitchFamily="34" charset="0"/>
              <a:buChar char="•"/>
            </a:pPr>
            <a:r>
              <a:rPr lang="en-US" baseline="0" dirty="0"/>
              <a:t>Synchronous calls to dependent resources such as REST APIs blocks threads and creates CPU contention.  </a:t>
            </a:r>
          </a:p>
          <a:p>
            <a:pPr marL="171450" indent="-171450">
              <a:buFont typeface="Arial" panose="020B0604020202020204" pitchFamily="34" charset="0"/>
              <a:buChar char="•"/>
            </a:pPr>
            <a:r>
              <a:rPr lang="en-US" baseline="0" dirty="0"/>
              <a:t>Storage performance can limit an application’s ability to accommodate increased work when the system cannot persist data at a rate fast enough to match incoming work.</a:t>
            </a:r>
          </a:p>
          <a:p>
            <a:pPr marL="171450" indent="-171450">
              <a:buFont typeface="Arial" panose="020B0604020202020204" pitchFamily="34" charset="0"/>
              <a:buChar char="•"/>
            </a:pPr>
            <a:r>
              <a:rPr lang="en-US" baseline="0" dirty="0"/>
              <a:t>Communications latency also limits an application's ability to accommodate increased work when the system must wait on latent networks, such as communicating to resources that are not closely located.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Troubleshooting these symptoms means that you need to monitor the system’s performance in terms of memory, CPU, disk, and network.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When one becomes a bottleneck, the solution is to move the problem to one of the other 3 areas, making tradeoffs.  For instance, moving complex processing to another node across the network to reduce CPU, and increasing cached data in memory to reduce network usage.</a:t>
            </a:r>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6</a:t>
            </a:fld>
            <a:endParaRPr lang="en-US"/>
          </a:p>
        </p:txBody>
      </p:sp>
    </p:spTree>
    <p:extLst>
      <p:ext uri="{BB962C8B-B14F-4D97-AF65-F5344CB8AC3E}">
        <p14:creationId xmlns:p14="http://schemas.microsoft.com/office/powerpoint/2010/main" val="366074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a:t>
            </a:r>
            <a:r>
              <a:rPr lang="en-US" baseline="0" dirty="0"/>
              <a:t> some of these scale performance problems, we will use an application template that has been around for quite a few years: the Photo Gallery template.  Originally created as a sample application for ASP.NET developers to create data-driven applications, this application highlights these scale problems as we try to deploy the application in a cloud scenario.</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7</a:t>
            </a:fld>
            <a:endParaRPr lang="en-US"/>
          </a:p>
        </p:txBody>
      </p:sp>
    </p:spTree>
    <p:extLst>
      <p:ext uri="{BB962C8B-B14F-4D97-AF65-F5344CB8AC3E}">
        <p14:creationId xmlns:p14="http://schemas.microsoft.com/office/powerpoint/2010/main" val="73235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Photo Gallery template creates a web application that houses the web site’s code.  It also contains a database on the web server’s file system.  The application enables</a:t>
            </a:r>
            <a:r>
              <a:rPr lang="en-US" baseline="0" dirty="0"/>
              <a:t> users to upload photos to the site, which it stores in the database on the web server’s file system.   Think about this… we have the database file on the web server’s file system, which means we are going to cause both memory and disk IO contention.  As disk IO contention continues to increase, threads will start waiting on the resource.  As threads wait, we cause CPU contention.  </a:t>
            </a:r>
          </a:p>
          <a:p>
            <a:endParaRPr lang="en-US" baseline="0" dirty="0"/>
          </a:p>
          <a:p>
            <a:r>
              <a:rPr lang="en-US" baseline="0" dirty="0"/>
              <a:t>One  decision, putting the database in a file on the web server, has drastically reduced the scalability of our application.</a:t>
            </a:r>
          </a:p>
        </p:txBody>
      </p:sp>
      <p:sp>
        <p:nvSpPr>
          <p:cNvPr id="4" name="Slide Number Placeholder 3"/>
          <p:cNvSpPr>
            <a:spLocks noGrp="1"/>
          </p:cNvSpPr>
          <p:nvPr>
            <p:ph type="sldNum" sz="quarter" idx="10"/>
          </p:nvPr>
        </p:nvSpPr>
        <p:spPr/>
        <p:txBody>
          <a:bodyPr/>
          <a:lstStyle/>
          <a:p>
            <a:fld id="{191D9431-DBDF-48EB-8056-C97F802A5CCB}" type="slidenum">
              <a:rPr lang="en-US" smtClean="0"/>
              <a:t>8</a:t>
            </a:fld>
            <a:endParaRPr lang="en-US"/>
          </a:p>
        </p:txBody>
      </p:sp>
    </p:spTree>
    <p:extLst>
      <p:ext uri="{BB962C8B-B14F-4D97-AF65-F5344CB8AC3E}">
        <p14:creationId xmlns:p14="http://schemas.microsoft.com/office/powerpoint/2010/main" val="341147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ran load tests against the </a:t>
            </a:r>
            <a:r>
              <a:rPr lang="en-US" baseline="0" dirty="0" err="1"/>
              <a:t>stateful</a:t>
            </a:r>
            <a:r>
              <a:rPr lang="en-US" baseline="0" dirty="0"/>
              <a:t> application, increasing the user count to determine the application’s ability to handle increasing workloads.  With 2 users, the application performs adequately, yielding an average page time of just over 1 second without making any modifications.  However, when that workload increased to just 50 users, the average page time suffers significantly, jumping to just over 10 seconds per page.  When we increase that workload to 120 users, it jumps to 22.5 seconds per page, and we start to see errors in the application.  This is an indication that the application’s scalability is suffering.  </a:t>
            </a:r>
          </a:p>
          <a:p>
            <a:endParaRPr lang="en-US" baseline="0" dirty="0"/>
          </a:p>
          <a:p>
            <a:r>
              <a:rPr lang="en-US" baseline="0" dirty="0"/>
              <a:t>How do we address this?  Do we increase the size of the VM from MED to LARGE?  Would that have a noticeable effect?  We know the answer is, instead of scaling up, we scale out by adding additional servers.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10</a:t>
            </a:fld>
            <a:endParaRPr lang="en-US"/>
          </a:p>
        </p:txBody>
      </p:sp>
    </p:spTree>
    <p:extLst>
      <p:ext uri="{BB962C8B-B14F-4D97-AF65-F5344CB8AC3E}">
        <p14:creationId xmlns:p14="http://schemas.microsoft.com/office/powerpoint/2010/main" val="80167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application is deployed to an Azure Web App, there is a shared disk</a:t>
            </a:r>
            <a:r>
              <a:rPr lang="en-US" baseline="0" dirty="0"/>
              <a:t> across all instances of the app.  This is how you can add instantly add additional instances and your code is automatically deployed.  This is good for code because your code is typically compiled and loaded into memory, creating little if any IO contention.  However, this template places a database in the shared storage area, creating IO contention with no ability to scale the database horizontally or vertically.  Further, as we increase the number of web app instances, the additional nodes are competing for access to the database, which means that adding nodes increases IO contention.  We can no longer scale linearly, we have a definite upper bound for both the size of the database and number of IOPS the underlying disk can accommodate.</a:t>
            </a:r>
          </a:p>
          <a:p>
            <a:endParaRPr lang="en-US" dirty="0"/>
          </a:p>
          <a:p>
            <a:r>
              <a:rPr lang="en-US" dirty="0"/>
              <a:t>Realizing</a:t>
            </a:r>
            <a:r>
              <a:rPr lang="en-US" baseline="0" dirty="0"/>
              <a:t> that many developers have legacy </a:t>
            </a:r>
            <a:r>
              <a:rPr lang="en-US" baseline="0" dirty="0" err="1"/>
              <a:t>stateful</a:t>
            </a:r>
            <a:r>
              <a:rPr lang="en-US" baseline="0" dirty="0"/>
              <a:t> applications they are moving to the cloud, Microsoft Azure Web Apps use an HTTP cookie, </a:t>
            </a:r>
            <a:r>
              <a:rPr lang="en-US" baseline="0" dirty="0" err="1"/>
              <a:t>ARRAffinity</a:t>
            </a:r>
            <a:r>
              <a:rPr lang="en-US" baseline="0" dirty="0"/>
              <a:t>. </a:t>
            </a:r>
            <a:r>
              <a:rPr lang="en-US" dirty="0"/>
              <a:t>ARR cleverly keeps track of connecting users by giving them a special cookie (known as an </a:t>
            </a:r>
            <a:r>
              <a:rPr lang="en-US" b="1" dirty="0"/>
              <a:t>affinity cookie</a:t>
            </a:r>
            <a:r>
              <a:rPr lang="en-US" dirty="0"/>
              <a:t>), which allows it to know, upon subsequent requests, to which server instance they were talking to. This way, we can be sure that once a client establishes a session with a specific server instance, it will keep talking to the same server as long as his session is active.</a:t>
            </a:r>
          </a:p>
          <a:p>
            <a:endParaRPr lang="en-US" dirty="0"/>
          </a:p>
          <a:p>
            <a:r>
              <a:rPr lang="en-US" dirty="0"/>
              <a:t>Azure</a:t>
            </a:r>
            <a:r>
              <a:rPr lang="en-US" baseline="0" dirty="0"/>
              <a:t> Web Apps enable you to scale horizontally by adding more instances of the web app.  The Web App provides load balancing across instances.  </a:t>
            </a:r>
            <a:r>
              <a:rPr lang="en-US" baseline="0" dirty="0" err="1"/>
              <a:t>ARRAffinity</a:t>
            </a:r>
            <a:r>
              <a:rPr lang="en-US" baseline="0" dirty="0"/>
              <a:t> forces sticky sessions, reducing your ability to scale by adding additional instances.  </a:t>
            </a:r>
            <a:r>
              <a:rPr lang="en-US" dirty="0"/>
              <a:t>We</a:t>
            </a:r>
            <a:r>
              <a:rPr lang="en-US" baseline="0" dirty="0"/>
              <a:t> need to be aware of this because deploying an application to Azure Web Apps means that the </a:t>
            </a:r>
            <a:r>
              <a:rPr lang="en-US" baseline="0" dirty="0" err="1"/>
              <a:t>ARRAffinity</a:t>
            </a:r>
            <a:r>
              <a:rPr lang="en-US" baseline="0" dirty="0"/>
              <a:t> cookie is enabled by default, meaning you get sticky sessions whether you need them or not.  Disabling </a:t>
            </a:r>
            <a:r>
              <a:rPr lang="en-US" baseline="0" dirty="0" err="1"/>
              <a:t>ARRAffinity</a:t>
            </a:r>
            <a:r>
              <a:rPr lang="en-US" baseline="0" dirty="0"/>
              <a:t> is necessary to building applications that scale out.  </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12</a:t>
            </a:fld>
            <a:endParaRPr lang="en-US"/>
          </a:p>
        </p:txBody>
      </p:sp>
    </p:spTree>
    <p:extLst>
      <p:ext uri="{BB962C8B-B14F-4D97-AF65-F5344CB8AC3E}">
        <p14:creationId xmlns:p14="http://schemas.microsoft.com/office/powerpoint/2010/main" val="425294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Realizing there is often confusion between Traffic Manager and </a:t>
            </a:r>
            <a:r>
              <a:rPr lang="en-US" dirty="0" err="1"/>
              <a:t>ARRAffinity</a:t>
            </a:r>
            <a:r>
              <a:rPr lang="en-US" dirty="0"/>
              <a:t>, here is an</a:t>
            </a:r>
            <a:r>
              <a:rPr lang="en-US" baseline="0" dirty="0"/>
              <a:t> example.  </a:t>
            </a:r>
          </a:p>
          <a:p>
            <a:endParaRPr lang="en-US" baseline="0" dirty="0"/>
          </a:p>
          <a:p>
            <a:r>
              <a:rPr lang="en-US" baseline="0" dirty="0"/>
              <a:t>The user accesses Traffic Manager to determine how to resolve the DNS name for the web application.  If we are using the performance profile, it redirects to the closest data center to us.  </a:t>
            </a:r>
          </a:p>
          <a:p>
            <a:endParaRPr lang="en-US" baseline="0" dirty="0"/>
          </a:p>
          <a:p>
            <a:r>
              <a:rPr lang="en-US" baseline="0" dirty="0"/>
              <a:t>Azure Web Apps can scale horizontally, meaning we can add additional instances for each web application.  Here we show two web applications in two different regions, each web application has two instances.  The </a:t>
            </a:r>
            <a:r>
              <a:rPr lang="en-US" baseline="0" dirty="0" err="1"/>
              <a:t>ARRAffinity</a:t>
            </a:r>
            <a:r>
              <a:rPr lang="en-US" baseline="0" dirty="0"/>
              <a:t> cookie determines which instance within that web application that the traffic will be routed to.  If there is no </a:t>
            </a:r>
            <a:r>
              <a:rPr lang="en-US" baseline="0" dirty="0" err="1"/>
              <a:t>ARRAffinity</a:t>
            </a:r>
            <a:r>
              <a:rPr lang="en-US" baseline="0" dirty="0"/>
              <a:t> cookie, then the traffic is routed evenly between instances in a round-robin fashion.</a:t>
            </a:r>
          </a:p>
          <a:p>
            <a:endParaRPr lang="en-US" baseline="0" dirty="0"/>
          </a:p>
          <a:p>
            <a:r>
              <a:rPr lang="en-US" baseline="0" dirty="0"/>
              <a:t>You have no control over the load balancing algorithm for the internal load balancing across instances other than enabling/disabling the </a:t>
            </a:r>
            <a:r>
              <a:rPr lang="en-US" baseline="0" dirty="0" err="1"/>
              <a:t>ARRAffinity</a:t>
            </a:r>
            <a:r>
              <a:rPr lang="en-US" baseline="0" dirty="0"/>
              <a:t> cookie.</a:t>
            </a:r>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13</a:t>
            </a:fld>
            <a:endParaRPr lang="en-US"/>
          </a:p>
        </p:txBody>
      </p:sp>
    </p:spTree>
    <p:extLst>
      <p:ext uri="{BB962C8B-B14F-4D97-AF65-F5344CB8AC3E}">
        <p14:creationId xmlns:p14="http://schemas.microsoft.com/office/powerpoint/2010/main" val="404519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first</a:t>
            </a:r>
            <a:r>
              <a:rPr lang="en-US" baseline="0" dirty="0"/>
              <a:t> modification we need to make to the application is to enable scale-out by load-balancing the nodes.  We disable </a:t>
            </a:r>
            <a:r>
              <a:rPr lang="en-US" baseline="0" dirty="0" err="1"/>
              <a:t>ARRAffinity</a:t>
            </a:r>
            <a:r>
              <a:rPr lang="en-US" baseline="0" dirty="0"/>
              <a:t> so that we can take advantage of each of the nodes and load-balance in a round-robin fashion.  This means that the session state needs to be moved from the web application to external resources.  One way to do that is to leverage </a:t>
            </a:r>
            <a:r>
              <a:rPr lang="en-US" baseline="0" dirty="0" err="1"/>
              <a:t>Redis</a:t>
            </a:r>
            <a:r>
              <a:rPr lang="en-US" baseline="0" dirty="0"/>
              <a:t> Cache in Azure as a session state provider.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move the database to Azure SQL Database.  This allows us to scale the database vertically depending on the DTU requirements, also allowing us to independently scale the web application from the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we store images externally.  Storing images in the database can be OK for writes, but yields terrible read performance because every render of the image requires querying the database.  By moving the images externally to blob storage, we can take advantage of the ability to scale the storage independently of the web application.  </a:t>
            </a:r>
            <a:endParaRPr lang="en-US" dirty="0"/>
          </a:p>
          <a:p>
            <a:endParaRPr lang="en-US" dirty="0"/>
          </a:p>
        </p:txBody>
      </p:sp>
      <p:sp>
        <p:nvSpPr>
          <p:cNvPr id="4" name="Slide Number Placeholder 3"/>
          <p:cNvSpPr>
            <a:spLocks noGrp="1"/>
          </p:cNvSpPr>
          <p:nvPr>
            <p:ph type="sldNum" sz="quarter" idx="10"/>
          </p:nvPr>
        </p:nvSpPr>
        <p:spPr/>
        <p:txBody>
          <a:bodyPr/>
          <a:lstStyle/>
          <a:p>
            <a:fld id="{191D9431-DBDF-48EB-8056-C97F802A5CCB}" type="slidenum">
              <a:rPr lang="en-US" smtClean="0"/>
              <a:t>14</a:t>
            </a:fld>
            <a:endParaRPr lang="en-US"/>
          </a:p>
        </p:txBody>
      </p:sp>
    </p:spTree>
    <p:extLst>
      <p:ext uri="{BB962C8B-B14F-4D97-AF65-F5344CB8AC3E}">
        <p14:creationId xmlns:p14="http://schemas.microsoft.com/office/powerpoint/2010/main" val="2112720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42364495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092431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309624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9813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59237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31552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31628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00467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2741742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765127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6880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349122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76222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0191776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295970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994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1891917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3584622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6432465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6025015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1426769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7538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51541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53423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49669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Only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863636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27346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1695027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68248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89402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8513703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9170539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87732182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8"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94494189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15.emf"/><Relationship Id="rId10" Type="http://schemas.openxmlformats.org/officeDocument/2006/relationships/image" Target="../media/image12.png"/><Relationship Id="rId4" Type="http://schemas.openxmlformats.org/officeDocument/2006/relationships/image" Target="../media/image14.emf"/><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14.emf"/><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15.emf"/><Relationship Id="rId10" Type="http://schemas.openxmlformats.org/officeDocument/2006/relationships/image" Target="../media/image17.png"/><Relationship Id="rId4" Type="http://schemas.openxmlformats.org/officeDocument/2006/relationships/image" Target="../media/image14.emf"/><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Global Scale Solutions</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008649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Stateful</a:t>
            </a:r>
            <a:r>
              <a:rPr lang="en-US" dirty="0"/>
              <a:t> Application Testing Results</a:t>
            </a:r>
          </a:p>
        </p:txBody>
      </p:sp>
      <p:graphicFrame>
        <p:nvGraphicFramePr>
          <p:cNvPr id="5" name="Table 4"/>
          <p:cNvGraphicFramePr>
            <a:graphicFrameLocks noGrp="1"/>
          </p:cNvGraphicFramePr>
          <p:nvPr>
            <p:extLst>
              <p:ext uri="{D42A27DB-BD31-4B8C-83A1-F6EECF244321}">
                <p14:modId xmlns:p14="http://schemas.microsoft.com/office/powerpoint/2010/main" val="1302276057"/>
              </p:ext>
            </p:extLst>
          </p:nvPr>
        </p:nvGraphicFramePr>
        <p:xfrm>
          <a:off x="175491" y="1846549"/>
          <a:ext cx="11859496" cy="4332049"/>
        </p:xfrm>
        <a:graphic>
          <a:graphicData uri="http://schemas.openxmlformats.org/drawingml/2006/table">
            <a:tbl>
              <a:tblPr firstRow="1" bandRow="1">
                <a:tableStyleId>{5C22544A-7EE6-4342-B048-85BDC9FD1C3A}</a:tableStyleId>
              </a:tblPr>
              <a:tblGrid>
                <a:gridCol w="1078136">
                  <a:extLst>
                    <a:ext uri="{9D8B030D-6E8A-4147-A177-3AD203B41FA5}">
                      <a16:colId xmlns:a16="http://schemas.microsoft.com/office/drawing/2014/main" val="20000"/>
                    </a:ext>
                  </a:extLst>
                </a:gridCol>
                <a:gridCol w="695246">
                  <a:extLst>
                    <a:ext uri="{9D8B030D-6E8A-4147-A177-3AD203B41FA5}">
                      <a16:colId xmlns:a16="http://schemas.microsoft.com/office/drawing/2014/main" val="20001"/>
                    </a:ext>
                  </a:extLst>
                </a:gridCol>
                <a:gridCol w="1237673">
                  <a:extLst>
                    <a:ext uri="{9D8B030D-6E8A-4147-A177-3AD203B41FA5}">
                      <a16:colId xmlns:a16="http://schemas.microsoft.com/office/drawing/2014/main" val="20002"/>
                    </a:ext>
                  </a:extLst>
                </a:gridCol>
                <a:gridCol w="1043709">
                  <a:extLst>
                    <a:ext uri="{9D8B030D-6E8A-4147-A177-3AD203B41FA5}">
                      <a16:colId xmlns:a16="http://schemas.microsoft.com/office/drawing/2014/main" val="20003"/>
                    </a:ext>
                  </a:extLst>
                </a:gridCol>
                <a:gridCol w="1335916">
                  <a:extLst>
                    <a:ext uri="{9D8B030D-6E8A-4147-A177-3AD203B41FA5}">
                      <a16:colId xmlns:a16="http://schemas.microsoft.com/office/drawing/2014/main" val="20004"/>
                    </a:ext>
                  </a:extLst>
                </a:gridCol>
                <a:gridCol w="1078136">
                  <a:extLst>
                    <a:ext uri="{9D8B030D-6E8A-4147-A177-3AD203B41FA5}">
                      <a16:colId xmlns:a16="http://schemas.microsoft.com/office/drawing/2014/main" val="20005"/>
                    </a:ext>
                  </a:extLst>
                </a:gridCol>
                <a:gridCol w="1078136">
                  <a:extLst>
                    <a:ext uri="{9D8B030D-6E8A-4147-A177-3AD203B41FA5}">
                      <a16:colId xmlns:a16="http://schemas.microsoft.com/office/drawing/2014/main" val="20006"/>
                    </a:ext>
                  </a:extLst>
                </a:gridCol>
                <a:gridCol w="1078136">
                  <a:extLst>
                    <a:ext uri="{9D8B030D-6E8A-4147-A177-3AD203B41FA5}">
                      <a16:colId xmlns:a16="http://schemas.microsoft.com/office/drawing/2014/main" val="20007"/>
                    </a:ext>
                  </a:extLst>
                </a:gridCol>
                <a:gridCol w="1078136">
                  <a:extLst>
                    <a:ext uri="{9D8B030D-6E8A-4147-A177-3AD203B41FA5}">
                      <a16:colId xmlns:a16="http://schemas.microsoft.com/office/drawing/2014/main" val="20008"/>
                    </a:ext>
                  </a:extLst>
                </a:gridCol>
                <a:gridCol w="1078136">
                  <a:extLst>
                    <a:ext uri="{9D8B030D-6E8A-4147-A177-3AD203B41FA5}">
                      <a16:colId xmlns:a16="http://schemas.microsoft.com/office/drawing/2014/main" val="20009"/>
                    </a:ext>
                  </a:extLst>
                </a:gridCol>
                <a:gridCol w="1078136">
                  <a:extLst>
                    <a:ext uri="{9D8B030D-6E8A-4147-A177-3AD203B41FA5}">
                      <a16:colId xmlns:a16="http://schemas.microsoft.com/office/drawing/2014/main" val="20010"/>
                    </a:ext>
                  </a:extLst>
                </a:gridCol>
              </a:tblGrid>
              <a:tr h="1219924">
                <a:tc>
                  <a:txBody>
                    <a:bodyPr/>
                    <a:lstStyle/>
                    <a:p>
                      <a:r>
                        <a:rPr lang="en-US" dirty="0"/>
                        <a:t>VM Number</a:t>
                      </a:r>
                    </a:p>
                  </a:txBody>
                  <a:tcPr/>
                </a:tc>
                <a:tc>
                  <a:txBody>
                    <a:bodyPr/>
                    <a:lstStyle/>
                    <a:p>
                      <a:r>
                        <a:rPr lang="en-US" dirty="0"/>
                        <a:t>VM Size</a:t>
                      </a:r>
                    </a:p>
                  </a:txBody>
                  <a:tcPr/>
                </a:tc>
                <a:tc>
                  <a:txBody>
                    <a:bodyPr/>
                    <a:lstStyle/>
                    <a:p>
                      <a:r>
                        <a:rPr lang="en-US" dirty="0"/>
                        <a:t>Duration (min)</a:t>
                      </a:r>
                    </a:p>
                  </a:txBody>
                  <a:tcPr/>
                </a:tc>
                <a:tc>
                  <a:txBody>
                    <a:bodyPr/>
                    <a:lstStyle/>
                    <a:p>
                      <a:r>
                        <a:rPr lang="en-US" dirty="0"/>
                        <a:t>Max User Count</a:t>
                      </a:r>
                    </a:p>
                  </a:txBody>
                  <a:tcPr/>
                </a:tc>
                <a:tc>
                  <a:txBody>
                    <a:bodyPr/>
                    <a:lstStyle/>
                    <a:p>
                      <a:r>
                        <a:rPr lang="en-US" dirty="0" err="1"/>
                        <a:t>Avg</a:t>
                      </a:r>
                      <a:r>
                        <a:rPr lang="en-US" dirty="0"/>
                        <a:t> Pages/Sec</a:t>
                      </a:r>
                    </a:p>
                  </a:txBody>
                  <a:tcPr/>
                </a:tc>
                <a:tc>
                  <a:txBody>
                    <a:bodyPr/>
                    <a:lstStyle/>
                    <a:p>
                      <a:r>
                        <a:rPr lang="en-US" dirty="0" err="1"/>
                        <a:t>Avg</a:t>
                      </a:r>
                      <a:r>
                        <a:rPr lang="en-US" dirty="0"/>
                        <a:t> Page Time (sec)</a:t>
                      </a:r>
                    </a:p>
                  </a:txBody>
                  <a:tcPr/>
                </a:tc>
                <a:tc>
                  <a:txBody>
                    <a:bodyPr/>
                    <a:lstStyle/>
                    <a:p>
                      <a:r>
                        <a:rPr lang="en-US" dirty="0" err="1"/>
                        <a:t>Avg</a:t>
                      </a:r>
                      <a:r>
                        <a:rPr lang="en-US" baseline="0" dirty="0"/>
                        <a:t> RPS (Visual Studio)</a:t>
                      </a:r>
                      <a:endParaRPr lang="en-US" dirty="0"/>
                    </a:p>
                  </a:txBody>
                  <a:tcPr/>
                </a:tc>
                <a:tc>
                  <a:txBody>
                    <a:bodyPr/>
                    <a:lstStyle/>
                    <a:p>
                      <a:r>
                        <a:rPr lang="en-US" dirty="0"/>
                        <a:t>WAWS RPS</a:t>
                      </a:r>
                    </a:p>
                  </a:txBody>
                  <a:tcPr/>
                </a:tc>
                <a:tc>
                  <a:txBody>
                    <a:bodyPr/>
                    <a:lstStyle/>
                    <a:p>
                      <a:r>
                        <a:rPr lang="en-US" dirty="0"/>
                        <a:t>Failed</a:t>
                      </a:r>
                      <a:r>
                        <a:rPr lang="en-US" baseline="0" dirty="0"/>
                        <a:t> Tests</a:t>
                      </a:r>
                      <a:endParaRPr lang="en-US" dirty="0"/>
                    </a:p>
                  </a:txBody>
                  <a:tcPr/>
                </a:tc>
                <a:tc>
                  <a:txBody>
                    <a:bodyPr/>
                    <a:lstStyle/>
                    <a:p>
                      <a:r>
                        <a:rPr lang="en-US" dirty="0"/>
                        <a:t>Total Tests</a:t>
                      </a:r>
                    </a:p>
                  </a:txBody>
                  <a:tcPr/>
                </a:tc>
                <a:tc>
                  <a:txBody>
                    <a:bodyPr/>
                    <a:lstStyle/>
                    <a:p>
                      <a:r>
                        <a:rPr lang="en-US" dirty="0"/>
                        <a:t>Failed Tests (%)</a:t>
                      </a:r>
                    </a:p>
                  </a:txBody>
                  <a:tcPr/>
                </a:tc>
                <a:extLst>
                  <a:ext uri="{0D108BD9-81ED-4DB2-BD59-A6C34878D82A}">
                    <a16:rowId xmlns:a16="http://schemas.microsoft.com/office/drawing/2014/main" val="10000"/>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a:t>
                      </a:r>
                    </a:p>
                  </a:txBody>
                  <a:tcPr/>
                </a:tc>
                <a:tc>
                  <a:txBody>
                    <a:bodyPr/>
                    <a:lstStyle/>
                    <a:p>
                      <a:r>
                        <a:rPr lang="en-US" dirty="0">
                          <a:solidFill>
                            <a:srgbClr val="00B050"/>
                          </a:solidFill>
                        </a:rPr>
                        <a:t>0.27</a:t>
                      </a:r>
                    </a:p>
                  </a:txBody>
                  <a:tcPr/>
                </a:tc>
                <a:tc>
                  <a:txBody>
                    <a:bodyPr/>
                    <a:lstStyle/>
                    <a:p>
                      <a:r>
                        <a:rPr lang="en-US" dirty="0">
                          <a:solidFill>
                            <a:srgbClr val="00B050"/>
                          </a:solidFill>
                        </a:rPr>
                        <a:t>1.16</a:t>
                      </a:r>
                    </a:p>
                  </a:txBody>
                  <a:tcPr/>
                </a:tc>
                <a:tc>
                  <a:txBody>
                    <a:bodyPr/>
                    <a:lstStyle/>
                    <a:p>
                      <a:r>
                        <a:rPr lang="en-US" dirty="0">
                          <a:solidFill>
                            <a:srgbClr val="00B050"/>
                          </a:solidFill>
                        </a:rPr>
                        <a:t>1.77</a:t>
                      </a:r>
                    </a:p>
                  </a:txBody>
                  <a:tcPr/>
                </a:tc>
                <a:tc>
                  <a:txBody>
                    <a:bodyPr/>
                    <a:lstStyle/>
                    <a:p>
                      <a:r>
                        <a:rPr lang="en-US" dirty="0"/>
                        <a:t>1</a:t>
                      </a:r>
                    </a:p>
                  </a:txBody>
                  <a:tcPr/>
                </a:tc>
                <a:tc>
                  <a:txBody>
                    <a:bodyPr/>
                    <a:lstStyle/>
                    <a:p>
                      <a:r>
                        <a:rPr lang="en-US" dirty="0"/>
                        <a:t>0</a:t>
                      </a:r>
                    </a:p>
                  </a:txBody>
                  <a:tcPr/>
                </a:tc>
                <a:tc>
                  <a:txBody>
                    <a:bodyPr/>
                    <a:lstStyle/>
                    <a:p>
                      <a:r>
                        <a:rPr lang="en-US" dirty="0"/>
                        <a:t>77</a:t>
                      </a:r>
                    </a:p>
                  </a:txBody>
                  <a:tcPr/>
                </a:tc>
                <a:tc>
                  <a:txBody>
                    <a:bodyPr/>
                    <a:lstStyle/>
                    <a:p>
                      <a:r>
                        <a:rPr lang="en-US" dirty="0"/>
                        <a:t>0.0</a:t>
                      </a:r>
                    </a:p>
                  </a:txBody>
                  <a:tcPr/>
                </a:tc>
                <a:extLst>
                  <a:ext uri="{0D108BD9-81ED-4DB2-BD59-A6C34878D82A}">
                    <a16:rowId xmlns:a16="http://schemas.microsoft.com/office/drawing/2014/main" val="10001"/>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a:t>
                      </a:r>
                    </a:p>
                  </a:txBody>
                  <a:tcPr/>
                </a:tc>
                <a:tc>
                  <a:txBody>
                    <a:bodyPr/>
                    <a:lstStyle/>
                    <a:p>
                      <a:r>
                        <a:rPr lang="en-US" dirty="0"/>
                        <a:t>1.9</a:t>
                      </a:r>
                    </a:p>
                  </a:txBody>
                  <a:tcPr/>
                </a:tc>
                <a:tc>
                  <a:txBody>
                    <a:bodyPr/>
                    <a:lstStyle/>
                    <a:p>
                      <a:r>
                        <a:rPr lang="en-US" dirty="0"/>
                        <a:t>6.5</a:t>
                      </a:r>
                    </a:p>
                  </a:txBody>
                  <a:tcPr/>
                </a:tc>
                <a:tc>
                  <a:txBody>
                    <a:bodyPr/>
                    <a:lstStyle/>
                    <a:p>
                      <a:r>
                        <a:rPr lang="en-US" dirty="0"/>
                        <a:t>14.2</a:t>
                      </a:r>
                    </a:p>
                  </a:txBody>
                  <a:tcPr/>
                </a:tc>
                <a:tc>
                  <a:txBody>
                    <a:bodyPr/>
                    <a:lstStyle/>
                    <a:p>
                      <a:r>
                        <a:rPr lang="en-US" dirty="0"/>
                        <a:t>18</a:t>
                      </a:r>
                    </a:p>
                  </a:txBody>
                  <a:tcPr/>
                </a:tc>
                <a:tc>
                  <a:txBody>
                    <a:bodyPr/>
                    <a:lstStyle/>
                    <a:p>
                      <a:r>
                        <a:rPr lang="en-US" dirty="0"/>
                        <a:t>0</a:t>
                      </a:r>
                    </a:p>
                  </a:txBody>
                  <a:tcPr/>
                </a:tc>
                <a:tc>
                  <a:txBody>
                    <a:bodyPr/>
                    <a:lstStyle/>
                    <a:p>
                      <a:r>
                        <a:rPr lang="en-US" dirty="0"/>
                        <a:t>559</a:t>
                      </a:r>
                    </a:p>
                  </a:txBody>
                  <a:tcPr/>
                </a:tc>
                <a:tc>
                  <a:txBody>
                    <a:bodyPr/>
                    <a:lstStyle/>
                    <a:p>
                      <a:r>
                        <a:rPr lang="en-US" dirty="0"/>
                        <a:t>0.0</a:t>
                      </a:r>
                    </a:p>
                  </a:txBody>
                  <a:tcPr/>
                </a:tc>
                <a:extLst>
                  <a:ext uri="{0D108BD9-81ED-4DB2-BD59-A6C34878D82A}">
                    <a16:rowId xmlns:a16="http://schemas.microsoft.com/office/drawing/2014/main" val="10002"/>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50</a:t>
                      </a:r>
                    </a:p>
                  </a:txBody>
                  <a:tcPr/>
                </a:tc>
                <a:tc>
                  <a:txBody>
                    <a:bodyPr/>
                    <a:lstStyle/>
                    <a:p>
                      <a:r>
                        <a:rPr lang="en-US" dirty="0">
                          <a:solidFill>
                            <a:srgbClr val="FF0000"/>
                          </a:solidFill>
                        </a:rPr>
                        <a:t>3.48</a:t>
                      </a:r>
                    </a:p>
                  </a:txBody>
                  <a:tcPr/>
                </a:tc>
                <a:tc>
                  <a:txBody>
                    <a:bodyPr/>
                    <a:lstStyle/>
                    <a:p>
                      <a:r>
                        <a:rPr lang="en-US" dirty="0">
                          <a:solidFill>
                            <a:srgbClr val="FF0000"/>
                          </a:solidFill>
                        </a:rPr>
                        <a:t>10.4</a:t>
                      </a:r>
                    </a:p>
                  </a:txBody>
                  <a:tcPr/>
                </a:tc>
                <a:tc>
                  <a:txBody>
                    <a:bodyPr/>
                    <a:lstStyle/>
                    <a:p>
                      <a:r>
                        <a:rPr lang="en-US" dirty="0">
                          <a:solidFill>
                            <a:srgbClr val="FF0000"/>
                          </a:solidFill>
                        </a:rPr>
                        <a:t>39.5</a:t>
                      </a:r>
                    </a:p>
                  </a:txBody>
                  <a:tcPr/>
                </a:tc>
                <a:tc>
                  <a:txBody>
                    <a:bodyPr/>
                    <a:lstStyle/>
                    <a:p>
                      <a:r>
                        <a:rPr lang="en-US" dirty="0"/>
                        <a:t>45</a:t>
                      </a:r>
                    </a:p>
                  </a:txBody>
                  <a:tcPr/>
                </a:tc>
                <a:tc>
                  <a:txBody>
                    <a:bodyPr/>
                    <a:lstStyle/>
                    <a:p>
                      <a:r>
                        <a:rPr lang="en-US" dirty="0"/>
                        <a:t>1</a:t>
                      </a:r>
                    </a:p>
                  </a:txBody>
                  <a:tcPr/>
                </a:tc>
                <a:tc>
                  <a:txBody>
                    <a:bodyPr/>
                    <a:lstStyle/>
                    <a:p>
                      <a:r>
                        <a:rPr lang="en-US" dirty="0"/>
                        <a:t>980</a:t>
                      </a:r>
                    </a:p>
                  </a:txBody>
                  <a:tcPr/>
                </a:tc>
                <a:tc>
                  <a:txBody>
                    <a:bodyPr/>
                    <a:lstStyle/>
                    <a:p>
                      <a:r>
                        <a:rPr lang="en-US" dirty="0"/>
                        <a:t>0.1</a:t>
                      </a:r>
                    </a:p>
                  </a:txBody>
                  <a:tcPr/>
                </a:tc>
                <a:extLst>
                  <a:ext uri="{0D108BD9-81ED-4DB2-BD59-A6C34878D82A}">
                    <a16:rowId xmlns:a16="http://schemas.microsoft.com/office/drawing/2014/main" val="10003"/>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80</a:t>
                      </a:r>
                    </a:p>
                  </a:txBody>
                  <a:tcPr/>
                </a:tc>
                <a:tc>
                  <a:txBody>
                    <a:bodyPr/>
                    <a:lstStyle/>
                    <a:p>
                      <a:r>
                        <a:rPr lang="en-US" dirty="0">
                          <a:solidFill>
                            <a:srgbClr val="FF0000"/>
                          </a:solidFill>
                        </a:rPr>
                        <a:t>5.58</a:t>
                      </a:r>
                    </a:p>
                  </a:txBody>
                  <a:tcPr/>
                </a:tc>
                <a:tc>
                  <a:txBody>
                    <a:bodyPr/>
                    <a:lstStyle/>
                    <a:p>
                      <a:r>
                        <a:rPr lang="en-US" dirty="0">
                          <a:solidFill>
                            <a:srgbClr val="FF0000"/>
                          </a:solidFill>
                        </a:rPr>
                        <a:t>12.5</a:t>
                      </a:r>
                    </a:p>
                  </a:txBody>
                  <a:tcPr/>
                </a:tc>
                <a:tc>
                  <a:txBody>
                    <a:bodyPr/>
                    <a:lstStyle/>
                    <a:p>
                      <a:r>
                        <a:rPr lang="en-US" dirty="0">
                          <a:solidFill>
                            <a:srgbClr val="FF0000"/>
                          </a:solidFill>
                        </a:rPr>
                        <a:t>51.5</a:t>
                      </a:r>
                    </a:p>
                  </a:txBody>
                  <a:tcPr/>
                </a:tc>
                <a:tc>
                  <a:txBody>
                    <a:bodyPr/>
                    <a:lstStyle/>
                    <a:p>
                      <a:r>
                        <a:rPr lang="en-US" dirty="0"/>
                        <a:t>55</a:t>
                      </a:r>
                    </a:p>
                  </a:txBody>
                  <a:tcPr/>
                </a:tc>
                <a:tc>
                  <a:txBody>
                    <a:bodyPr/>
                    <a:lstStyle/>
                    <a:p>
                      <a:r>
                        <a:rPr lang="en-US" dirty="0"/>
                        <a:t>0</a:t>
                      </a:r>
                    </a:p>
                  </a:txBody>
                  <a:tcPr/>
                </a:tc>
                <a:tc>
                  <a:txBody>
                    <a:bodyPr/>
                    <a:lstStyle/>
                    <a:p>
                      <a:r>
                        <a:rPr lang="en-US" dirty="0"/>
                        <a:t>1639</a:t>
                      </a:r>
                    </a:p>
                  </a:txBody>
                  <a:tcPr/>
                </a:tc>
                <a:tc>
                  <a:txBody>
                    <a:bodyPr/>
                    <a:lstStyle/>
                    <a:p>
                      <a:r>
                        <a:rPr lang="en-US" dirty="0"/>
                        <a:t>0</a:t>
                      </a:r>
                    </a:p>
                  </a:txBody>
                  <a:tcPr/>
                </a:tc>
                <a:extLst>
                  <a:ext uri="{0D108BD9-81ED-4DB2-BD59-A6C34878D82A}">
                    <a16:rowId xmlns:a16="http://schemas.microsoft.com/office/drawing/2014/main" val="10004"/>
                  </a:ext>
                </a:extLst>
              </a:tr>
              <a:tr h="62242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120</a:t>
                      </a:r>
                    </a:p>
                  </a:txBody>
                  <a:tcPr/>
                </a:tc>
                <a:tc>
                  <a:txBody>
                    <a:bodyPr/>
                    <a:lstStyle/>
                    <a:p>
                      <a:r>
                        <a:rPr lang="en-US" dirty="0">
                          <a:solidFill>
                            <a:srgbClr val="FF0000"/>
                          </a:solidFill>
                        </a:rPr>
                        <a:t>4.95</a:t>
                      </a:r>
                    </a:p>
                  </a:txBody>
                  <a:tcPr/>
                </a:tc>
                <a:tc>
                  <a:txBody>
                    <a:bodyPr/>
                    <a:lstStyle/>
                    <a:p>
                      <a:r>
                        <a:rPr lang="en-US" dirty="0">
                          <a:solidFill>
                            <a:srgbClr val="FF0000"/>
                          </a:solidFill>
                        </a:rPr>
                        <a:t>22.5</a:t>
                      </a:r>
                    </a:p>
                  </a:txBody>
                  <a:tcPr/>
                </a:tc>
                <a:tc>
                  <a:txBody>
                    <a:bodyPr/>
                    <a:lstStyle/>
                    <a:p>
                      <a:r>
                        <a:rPr lang="en-US" dirty="0">
                          <a:solidFill>
                            <a:srgbClr val="FF0000"/>
                          </a:solidFill>
                        </a:rPr>
                        <a:t>47.8</a:t>
                      </a:r>
                    </a:p>
                  </a:txBody>
                  <a:tcPr/>
                </a:tc>
                <a:tc>
                  <a:txBody>
                    <a:bodyPr/>
                    <a:lstStyle/>
                    <a:p>
                      <a:r>
                        <a:rPr lang="en-US" dirty="0"/>
                        <a:t>50</a:t>
                      </a:r>
                    </a:p>
                  </a:txBody>
                  <a:tcPr/>
                </a:tc>
                <a:tc>
                  <a:txBody>
                    <a:bodyPr/>
                    <a:lstStyle/>
                    <a:p>
                      <a:r>
                        <a:rPr lang="en-US" dirty="0"/>
                        <a:t>19</a:t>
                      </a:r>
                    </a:p>
                  </a:txBody>
                  <a:tcPr/>
                </a:tc>
                <a:tc>
                  <a:txBody>
                    <a:bodyPr/>
                    <a:lstStyle/>
                    <a:p>
                      <a:r>
                        <a:rPr lang="en-US" dirty="0"/>
                        <a:t>1446</a:t>
                      </a:r>
                    </a:p>
                  </a:txBody>
                  <a:tcPr/>
                </a:tc>
                <a:tc>
                  <a:txBody>
                    <a:bodyPr/>
                    <a:lstStyle/>
                    <a:p>
                      <a:r>
                        <a:rPr lang="en-US" dirty="0">
                          <a:solidFill>
                            <a:srgbClr val="FF0000"/>
                          </a:solidFill>
                        </a:rPr>
                        <a:t>1.3</a:t>
                      </a:r>
                    </a:p>
                  </a:txBody>
                  <a:tcPr/>
                </a:tc>
                <a:extLst>
                  <a:ext uri="{0D108BD9-81ED-4DB2-BD59-A6C34878D82A}">
                    <a16:rowId xmlns:a16="http://schemas.microsoft.com/office/drawing/2014/main" val="10005"/>
                  </a:ext>
                </a:extLst>
              </a:tr>
            </a:tbl>
          </a:graphicData>
        </a:graphic>
      </p:graphicFrame>
      <p:sp>
        <p:nvSpPr>
          <p:cNvPr id="6" name="Rectangle 5"/>
          <p:cNvSpPr/>
          <p:nvPr/>
        </p:nvSpPr>
        <p:spPr bwMode="auto">
          <a:xfrm>
            <a:off x="4211782" y="3020291"/>
            <a:ext cx="3519054" cy="711200"/>
          </a:xfrm>
          <a:prstGeom prst="rect">
            <a:avLst/>
          </a:prstGeom>
          <a:noFill/>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211782" y="4358503"/>
            <a:ext cx="3519054" cy="1815211"/>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0926617" y="5551055"/>
            <a:ext cx="1108369" cy="627543"/>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9535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Scalability</a:t>
            </a:r>
          </a:p>
        </p:txBody>
      </p:sp>
    </p:spTree>
    <p:extLst>
      <p:ext uri="{BB962C8B-B14F-4D97-AF65-F5344CB8AC3E}">
        <p14:creationId xmlns:p14="http://schemas.microsoft.com/office/powerpoint/2010/main" val="10075404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1208113" y="5193912"/>
            <a:ext cx="9848287" cy="95951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208113" y="3298697"/>
            <a:ext cx="4185387" cy="17385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sp>
        <p:nvSpPr>
          <p:cNvPr id="2" name="Title 1"/>
          <p:cNvSpPr>
            <a:spLocks noGrp="1"/>
          </p:cNvSpPr>
          <p:nvPr>
            <p:ph type="title"/>
          </p:nvPr>
        </p:nvSpPr>
        <p:spPr/>
        <p:txBody>
          <a:bodyPr/>
          <a:lstStyle/>
          <a:p>
            <a:r>
              <a:rPr lang="en-US" dirty="0"/>
              <a:t>Photo Gallery Deployed to Azure</a:t>
            </a:r>
          </a:p>
        </p:txBody>
      </p:sp>
      <p:pic>
        <p:nvPicPr>
          <p:cNvPr id="4" name="Content Placeholder 3"/>
          <p:cNvPicPr>
            <a:picLocks noGrp="1" noChangeAspect="1"/>
          </p:cNvPicPr>
          <p:nvPr>
            <p:ph sz="quarter" idx="4294967295"/>
          </p:nvPr>
        </p:nvPicPr>
        <p:blipFill>
          <a:blip r:embed="rId3" cstate="print">
            <a:biLevel thresh="25000"/>
            <a:extLst>
              <a:ext uri="{28A0092B-C50C-407E-A947-70E740481C1C}">
                <a14:useLocalDpi xmlns:a14="http://schemas.microsoft.com/office/drawing/2010/main" val="0"/>
              </a:ext>
            </a:extLst>
          </a:blip>
          <a:stretch>
            <a:fillRect/>
          </a:stretch>
        </p:blipFill>
        <p:spPr>
          <a:xfrm>
            <a:off x="11639550" y="2282825"/>
            <a:ext cx="552450" cy="552450"/>
          </a:xfrm>
        </p:spPr>
      </p:pic>
      <p:pic>
        <p:nvPicPr>
          <p:cNvPr id="6" name="Picture 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57281" y="5428109"/>
            <a:ext cx="457200" cy="457200"/>
          </a:xfrm>
          <a:prstGeom prst="rect">
            <a:avLst/>
          </a:prstGeom>
        </p:spPr>
      </p:pic>
      <p:sp>
        <p:nvSpPr>
          <p:cNvPr id="7" name="Flowchart: Magnetic Disk 6"/>
          <p:cNvSpPr/>
          <p:nvPr/>
        </p:nvSpPr>
        <p:spPr bwMode="auto">
          <a:xfrm>
            <a:off x="6522219" y="5506413"/>
            <a:ext cx="562986" cy="457200"/>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082987" y="4045385"/>
            <a:ext cx="457200" cy="457200"/>
          </a:xfrm>
          <a:prstGeom prst="rect">
            <a:avLst/>
          </a:prstGeom>
        </p:spPr>
      </p:pic>
      <p:sp>
        <p:nvSpPr>
          <p:cNvPr id="9" name="TextBox 8"/>
          <p:cNvSpPr txBox="1"/>
          <p:nvPr/>
        </p:nvSpPr>
        <p:spPr>
          <a:xfrm>
            <a:off x="4385680" y="5421081"/>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0" name="TextBox 9"/>
          <p:cNvSpPr txBox="1"/>
          <p:nvPr/>
        </p:nvSpPr>
        <p:spPr>
          <a:xfrm>
            <a:off x="7117428" y="5421081"/>
            <a:ext cx="16284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Database</a:t>
            </a:r>
          </a:p>
        </p:txBody>
      </p:sp>
      <p:sp>
        <p:nvSpPr>
          <p:cNvPr id="11" name="TextBox 10"/>
          <p:cNvSpPr txBox="1"/>
          <p:nvPr/>
        </p:nvSpPr>
        <p:spPr>
          <a:xfrm>
            <a:off x="1208113" y="4409383"/>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pic>
        <p:nvPicPr>
          <p:cNvPr id="23" name="Picture 2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26477" y="1190767"/>
            <a:ext cx="780290" cy="780290"/>
          </a:xfrm>
          <a:prstGeom prst="rect">
            <a:avLst/>
          </a:prstGeom>
        </p:spPr>
      </p:pic>
      <p:cxnSp>
        <p:nvCxnSpPr>
          <p:cNvPr id="25" name="Elbow Connector 24"/>
          <p:cNvCxnSpPr>
            <a:stCxn id="23" idx="2"/>
            <a:endCxn id="5" idx="0"/>
          </p:cNvCxnSpPr>
          <p:nvPr/>
        </p:nvCxnSpPr>
        <p:spPr>
          <a:xfrm rot="5400000">
            <a:off x="4044895" y="1226970"/>
            <a:ext cx="1327640" cy="2815815"/>
          </a:xfrm>
          <a:prstGeom prst="bentConnector3">
            <a:avLst>
              <a:gd name="adj1" fmla="val 633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08919" y="2357865"/>
            <a:ext cx="1906612"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ARRAffinity</a:t>
            </a:r>
            <a:endParaRPr lang="en-US" sz="2400" dirty="0">
              <a:gradFill>
                <a:gsLst>
                  <a:gs pos="2917">
                    <a:schemeClr val="tx1"/>
                  </a:gs>
                  <a:gs pos="30000">
                    <a:schemeClr val="tx1"/>
                  </a:gs>
                </a:gsLst>
                <a:lin ang="5400000" scaled="0"/>
              </a:gradFill>
            </a:endParaRPr>
          </a:p>
        </p:txBody>
      </p:sp>
      <p:sp>
        <p:nvSpPr>
          <p:cNvPr id="43" name="Rectangle 42"/>
          <p:cNvSpPr/>
          <p:nvPr/>
        </p:nvSpPr>
        <p:spPr bwMode="auto">
          <a:xfrm>
            <a:off x="504967" y="2292825"/>
            <a:ext cx="11305824" cy="413527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410917" y="2151090"/>
            <a:ext cx="3651128"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myapp-eastus.azurewebsites.net</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2404" y="2288366"/>
            <a:ext cx="539703" cy="539703"/>
          </a:xfrm>
          <a:prstGeom prst="rect">
            <a:avLst/>
          </a:prstGeom>
        </p:spPr>
      </p:pic>
      <p:pic>
        <p:nvPicPr>
          <p:cNvPr id="50" name="Picture 4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551199" y="5193912"/>
            <a:ext cx="505201" cy="505201"/>
          </a:xfrm>
          <a:prstGeom prst="rect">
            <a:avLst/>
          </a:prstGeom>
        </p:spPr>
      </p:pic>
      <p:sp>
        <p:nvSpPr>
          <p:cNvPr id="54" name="Rectangle 53"/>
          <p:cNvSpPr/>
          <p:nvPr/>
        </p:nvSpPr>
        <p:spPr bwMode="auto">
          <a:xfrm>
            <a:off x="6871013" y="3298697"/>
            <a:ext cx="4185387" cy="17385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55" name="Picture 5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745887" y="4045385"/>
            <a:ext cx="457200" cy="457200"/>
          </a:xfrm>
          <a:prstGeom prst="rect">
            <a:avLst/>
          </a:prstGeom>
        </p:spPr>
      </p:pic>
      <p:sp>
        <p:nvSpPr>
          <p:cNvPr id="56" name="TextBox 55"/>
          <p:cNvSpPr txBox="1"/>
          <p:nvPr/>
        </p:nvSpPr>
        <p:spPr>
          <a:xfrm>
            <a:off x="6871013" y="4409383"/>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spTree>
    <p:extLst>
      <p:ext uri="{BB962C8B-B14F-4D97-AF65-F5344CB8AC3E}">
        <p14:creationId xmlns:p14="http://schemas.microsoft.com/office/powerpoint/2010/main" val="1001872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 presetClass="exit" presetSubtype="0" fill="hold" nodeType="afterEffect">
                                  <p:stCondLst>
                                    <p:cond delay="750"/>
                                  </p:stCondLst>
                                  <p:childTnLst>
                                    <p:set>
                                      <p:cBhvr>
                                        <p:cTn id="14" dur="1" fill="hold">
                                          <p:stCondLst>
                                            <p:cond delay="0"/>
                                          </p:stCondLst>
                                        </p:cTn>
                                        <p:tgtEl>
                                          <p:spTgt spid="25"/>
                                        </p:tgtEl>
                                        <p:attrNameLst>
                                          <p:attrName>style.visibility</p:attrName>
                                        </p:attrNameLst>
                                      </p:cBhvr>
                                      <p:to>
                                        <p:strVal val="hidden"/>
                                      </p:to>
                                    </p:set>
                                  </p:childTnLst>
                                </p:cTn>
                              </p:par>
                            </p:childTnLst>
                          </p:cTn>
                        </p:par>
                        <p:par>
                          <p:cTn id="15" fill="hold">
                            <p:stCondLst>
                              <p:cond delay="1750"/>
                            </p:stCondLst>
                            <p:childTnLst>
                              <p:par>
                                <p:cTn id="16" presetID="1" presetClass="exit" presetSubtype="0" fill="hold" grpId="1" nodeType="afterEffect">
                                  <p:stCondLst>
                                    <p:cond delay="0"/>
                                  </p:stCondLst>
                                  <p:childTnLst>
                                    <p:set>
                                      <p:cBhvr>
                                        <p:cTn id="17" dur="1" fill="hold">
                                          <p:stCondLst>
                                            <p:cond delay="0"/>
                                          </p:stCondLst>
                                        </p:cTn>
                                        <p:tgtEl>
                                          <p:spTgt spid="26"/>
                                        </p:tgtEl>
                                        <p:attrNameLst>
                                          <p:attrName>style.visibility</p:attrName>
                                        </p:attrNameLst>
                                      </p:cBhvr>
                                      <p:to>
                                        <p:strVal val="hidden"/>
                                      </p:to>
                                    </p:set>
                                  </p:childTnLst>
                                </p:cTn>
                              </p:par>
                            </p:childTnLst>
                          </p:cTn>
                        </p:par>
                        <p:par>
                          <p:cTn id="18" fill="hold">
                            <p:stCondLst>
                              <p:cond delay="175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250"/>
                            </p:stCondLst>
                            <p:childTnLst>
                              <p:par>
                                <p:cTn id="23" presetID="10" presetClass="entr" presetSubtype="0" fill="hold" grpId="2"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2750"/>
                            </p:stCondLst>
                            <p:childTnLst>
                              <p:par>
                                <p:cTn id="27" presetID="1" presetClass="exit" presetSubtype="0" fill="hold" nodeType="afterEffect">
                                  <p:stCondLst>
                                    <p:cond delay="750"/>
                                  </p:stCondLst>
                                  <p:childTnLst>
                                    <p:set>
                                      <p:cBhvr>
                                        <p:cTn id="28" dur="1" fill="hold">
                                          <p:stCondLst>
                                            <p:cond delay="0"/>
                                          </p:stCondLst>
                                        </p:cTn>
                                        <p:tgtEl>
                                          <p:spTgt spid="25"/>
                                        </p:tgtEl>
                                        <p:attrNameLst>
                                          <p:attrName>style.visibility</p:attrName>
                                        </p:attrNameLst>
                                      </p:cBhvr>
                                      <p:to>
                                        <p:strVal val="hidden"/>
                                      </p:to>
                                    </p:set>
                                  </p:childTnLst>
                                </p:cTn>
                              </p:par>
                            </p:childTnLst>
                          </p:cTn>
                        </p:par>
                        <p:par>
                          <p:cTn id="29" fill="hold">
                            <p:stCondLst>
                              <p:cond delay="3500"/>
                            </p:stCondLst>
                            <p:childTnLst>
                              <p:par>
                                <p:cTn id="30" presetID="22" presetClass="entr" presetSubtype="1"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4000"/>
                            </p:stCondLst>
                            <p:childTnLst>
                              <p:par>
                                <p:cTn id="34" presetID="1" presetClass="exit" presetSubtype="0" fill="hold" nodeType="afterEffect">
                                  <p:stCondLst>
                                    <p:cond delay="1000"/>
                                  </p:stCondLst>
                                  <p:childTnLst>
                                    <p:set>
                                      <p:cBhvr>
                                        <p:cTn id="35" dur="1" fill="hold">
                                          <p:stCondLst>
                                            <p:cond delay="0"/>
                                          </p:stCondLst>
                                        </p:cTn>
                                        <p:tgtEl>
                                          <p:spTgt spid="25"/>
                                        </p:tgtEl>
                                        <p:attrNameLst>
                                          <p:attrName>style.visibility</p:attrName>
                                        </p:attrNameLst>
                                      </p:cBhvr>
                                      <p:to>
                                        <p:strVal val="hidden"/>
                                      </p:to>
                                    </p:set>
                                  </p:childTnLst>
                                </p:cTn>
                              </p:par>
                            </p:childTnLst>
                          </p:cTn>
                        </p:par>
                        <p:par>
                          <p:cTn id="36" fill="hold">
                            <p:stCondLst>
                              <p:cond delay="50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6"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bwMode="auto">
          <a:xfrm>
            <a:off x="9288665" y="1579663"/>
            <a:ext cx="1163729" cy="181032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err="1"/>
              <a:t>ARRAffinity</a:t>
            </a:r>
            <a:r>
              <a:rPr lang="en-US" dirty="0"/>
              <a:t> versus Traffic Manager</a:t>
            </a:r>
          </a:p>
        </p:txBody>
      </p:sp>
      <p:cxnSp>
        <p:nvCxnSpPr>
          <p:cNvPr id="3" name="Straight Connector 2"/>
          <p:cNvCxnSpPr>
            <a:stCxn id="10" idx="1"/>
            <a:endCxn id="4" idx="3"/>
          </p:cNvCxnSpPr>
          <p:nvPr/>
        </p:nvCxnSpPr>
        <p:spPr>
          <a:xfrm flipH="1" flipV="1">
            <a:off x="1983678" y="3724869"/>
            <a:ext cx="580470" cy="1"/>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biLevel thresh="25000"/>
          </a:blip>
          <a:stretch>
            <a:fillRect/>
          </a:stretch>
        </p:blipFill>
        <p:spPr>
          <a:xfrm>
            <a:off x="1252668" y="3487447"/>
            <a:ext cx="731010" cy="474843"/>
          </a:xfrm>
          <a:prstGeom prst="rect">
            <a:avLst/>
          </a:prstGeom>
        </p:spPr>
      </p:pic>
      <p:pic>
        <p:nvPicPr>
          <p:cNvPr id="5" name="Picture 4"/>
          <p:cNvPicPr>
            <a:picLocks noChangeAspect="1"/>
          </p:cNvPicPr>
          <p:nvPr/>
        </p:nvPicPr>
        <p:blipFill>
          <a:blip r:embed="rId4">
            <a:biLevel thresh="25000"/>
          </a:blip>
          <a:stretch>
            <a:fillRect/>
          </a:stretch>
        </p:blipFill>
        <p:spPr>
          <a:xfrm>
            <a:off x="217514" y="3451745"/>
            <a:ext cx="506084" cy="530709"/>
          </a:xfrm>
          <a:prstGeom prst="rect">
            <a:avLst/>
          </a:prstGeom>
        </p:spPr>
      </p:pic>
      <p:cxnSp>
        <p:nvCxnSpPr>
          <p:cNvPr id="6" name="Straight Connector 5"/>
          <p:cNvCxnSpPr>
            <a:stCxn id="4" idx="1"/>
            <a:endCxn id="5" idx="3"/>
          </p:cNvCxnSpPr>
          <p:nvPr/>
        </p:nvCxnSpPr>
        <p:spPr>
          <a:xfrm flipH="1" flipV="1">
            <a:off x="723598" y="3717100"/>
            <a:ext cx="529070" cy="7769"/>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8" name="TextBox 7"/>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grpSp>
        <p:nvGrpSpPr>
          <p:cNvPr id="9" name="Group 8"/>
          <p:cNvGrpSpPr/>
          <p:nvPr/>
        </p:nvGrpSpPr>
        <p:grpSpPr>
          <a:xfrm>
            <a:off x="2272077" y="3451745"/>
            <a:ext cx="1199347" cy="1170439"/>
            <a:chOff x="2925220" y="3462631"/>
            <a:chExt cx="1199347" cy="1170439"/>
          </a:xfrm>
        </p:grpSpPr>
        <p:pic>
          <p:nvPicPr>
            <p:cNvPr id="10" name="Picture 9"/>
            <p:cNvPicPr>
              <a:picLocks noChangeAspect="1"/>
            </p:cNvPicPr>
            <p:nvPr/>
          </p:nvPicPr>
          <p:blipFill>
            <a:blip r:embed="rId5">
              <a:biLevel thresh="50000"/>
            </a:blip>
            <a:stretch>
              <a:fillRect/>
            </a:stretch>
          </p:blipFill>
          <p:spPr>
            <a:xfrm>
              <a:off x="3217291" y="3462631"/>
              <a:ext cx="534983" cy="546249"/>
            </a:xfrm>
            <a:prstGeom prst="rect">
              <a:avLst/>
            </a:prstGeom>
          </p:spPr>
        </p:pic>
        <p:sp>
          <p:nvSpPr>
            <p:cNvPr id="11" name="TextBox 10"/>
            <p:cNvSpPr txBox="1"/>
            <p:nvPr/>
          </p:nvSpPr>
          <p:spPr>
            <a:xfrm>
              <a:off x="2925220" y="3986739"/>
              <a:ext cx="1199347" cy="646331"/>
            </a:xfrm>
            <a:prstGeom prst="rect">
              <a:avLst/>
            </a:prstGeom>
            <a:noFill/>
          </p:spPr>
          <p:txBody>
            <a:bodyPr wrap="square" rtlCol="0">
              <a:spAutoFit/>
            </a:bodyPr>
            <a:lstStyle/>
            <a:p>
              <a:r>
                <a:rPr lang="en-US" altLang="zh-CN" dirty="0">
                  <a:solidFill>
                    <a:srgbClr val="FFFFFF"/>
                  </a:solidFill>
                </a:rPr>
                <a:t>Traffic Manager</a:t>
              </a:r>
              <a:endParaRPr lang="en-US" sz="1100" dirty="0">
                <a:solidFill>
                  <a:srgbClr val="FFFFFF"/>
                </a:solidFill>
              </a:endParaRPr>
            </a:p>
          </p:txBody>
        </p:sp>
      </p:grpSp>
      <p:sp>
        <p:nvSpPr>
          <p:cNvPr id="12" name="TextBox 11"/>
          <p:cNvSpPr txBox="1"/>
          <p:nvPr/>
        </p:nvSpPr>
        <p:spPr>
          <a:xfrm>
            <a:off x="1690861" y="4659630"/>
            <a:ext cx="2261178" cy="253916"/>
          </a:xfrm>
          <a:prstGeom prst="rect">
            <a:avLst/>
          </a:prstGeom>
          <a:noFill/>
        </p:spPr>
        <p:txBody>
          <a:bodyPr wrap="square" rtlCol="0">
            <a:spAutoFit/>
          </a:bodyPr>
          <a:lstStyle/>
          <a:p>
            <a:pPr algn="ctr"/>
            <a:r>
              <a:rPr lang="en-US" altLang="zh-CN" sz="1050" dirty="0">
                <a:solidFill>
                  <a:srgbClr val="FFFFFF"/>
                </a:solidFill>
              </a:rPr>
              <a:t>(Performance Profile)</a:t>
            </a:r>
            <a:endParaRPr lang="en-US" altLang="zh-CN" sz="700" dirty="0">
              <a:solidFill>
                <a:srgbClr val="FFFFFF"/>
              </a:solidFill>
            </a:endParaRPr>
          </a:p>
        </p:txBody>
      </p:sp>
      <p:sp>
        <p:nvSpPr>
          <p:cNvPr id="13" name="Rectangle 12"/>
          <p:cNvSpPr/>
          <p:nvPr/>
        </p:nvSpPr>
        <p:spPr bwMode="auto">
          <a:xfrm>
            <a:off x="6739103" y="1579663"/>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41405" y="1928077"/>
            <a:ext cx="260630" cy="260630"/>
          </a:xfrm>
          <a:prstGeom prst="rect">
            <a:avLst/>
          </a:prstGeom>
        </p:spPr>
      </p:pic>
      <p:sp>
        <p:nvSpPr>
          <p:cNvPr id="19" name="TextBox 18"/>
          <p:cNvSpPr txBox="1"/>
          <p:nvPr/>
        </p:nvSpPr>
        <p:spPr>
          <a:xfrm>
            <a:off x="7424035" y="2119964"/>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21" name="Rectangle 20"/>
          <p:cNvSpPr/>
          <p:nvPr/>
        </p:nvSpPr>
        <p:spPr bwMode="auto">
          <a:xfrm>
            <a:off x="4176215" y="1183152"/>
            <a:ext cx="6960357" cy="250050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Content Placeholder 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40191" y="952912"/>
            <a:ext cx="552818" cy="552818"/>
          </a:xfrm>
          <a:prstGeom prst="rect">
            <a:avLst/>
          </a:prstGeom>
        </p:spPr>
      </p:pic>
      <p:sp>
        <p:nvSpPr>
          <p:cNvPr id="30" name="TextBox 29"/>
          <p:cNvSpPr txBox="1"/>
          <p:nvPr/>
        </p:nvSpPr>
        <p:spPr>
          <a:xfrm>
            <a:off x="4080031" y="1111392"/>
            <a:ext cx="231390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eastus.azurewebsites.net</a:t>
            </a:r>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5756" y="2268462"/>
            <a:ext cx="539703" cy="539703"/>
          </a:xfrm>
          <a:prstGeom prst="rect">
            <a:avLst/>
          </a:prstGeom>
        </p:spPr>
      </p:pic>
      <p:sp>
        <p:nvSpPr>
          <p:cNvPr id="32" name="TextBox 31"/>
          <p:cNvSpPr txBox="1"/>
          <p:nvPr/>
        </p:nvSpPr>
        <p:spPr>
          <a:xfrm>
            <a:off x="4087814" y="2788384"/>
            <a:ext cx="217745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Web Apps</a:t>
            </a:r>
          </a:p>
          <a:p>
            <a:pPr algn="ctr">
              <a:lnSpc>
                <a:spcPct val="90000"/>
              </a:lnSpc>
              <a:spcAft>
                <a:spcPts val="600"/>
              </a:spcAft>
            </a:pPr>
            <a:r>
              <a:rPr lang="en-US" sz="1400" dirty="0">
                <a:gradFill>
                  <a:gsLst>
                    <a:gs pos="2917">
                      <a:schemeClr val="tx1"/>
                    </a:gs>
                    <a:gs pos="30000">
                      <a:schemeClr val="tx1"/>
                    </a:gs>
                  </a:gsLst>
                  <a:lin ang="5400000" scaled="0"/>
                </a:gradFill>
              </a:rPr>
              <a:t>Internal load balancing</a:t>
            </a:r>
          </a:p>
        </p:txBody>
      </p:sp>
      <p:sp>
        <p:nvSpPr>
          <p:cNvPr id="52" name="TextBox 51"/>
          <p:cNvSpPr txBox="1"/>
          <p:nvPr/>
        </p:nvSpPr>
        <p:spPr>
          <a:xfrm>
            <a:off x="7069680" y="1469481"/>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sp>
        <p:nvSpPr>
          <p:cNvPr id="53" name="Rectangle 52"/>
          <p:cNvSpPr/>
          <p:nvPr/>
        </p:nvSpPr>
        <p:spPr bwMode="auto">
          <a:xfrm>
            <a:off x="6739103" y="2524557"/>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796869" y="2157320"/>
            <a:ext cx="257242" cy="257242"/>
          </a:xfrm>
          <a:prstGeom prst="rect">
            <a:avLst/>
          </a:prstGeom>
        </p:spPr>
      </p:pic>
      <p:sp>
        <p:nvSpPr>
          <p:cNvPr id="55" name="Flowchart: Magnetic Disk 54"/>
          <p:cNvSpPr/>
          <p:nvPr/>
        </p:nvSpPr>
        <p:spPr bwMode="auto">
          <a:xfrm>
            <a:off x="9722078" y="2751905"/>
            <a:ext cx="396314" cy="257242"/>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9577318" y="2324563"/>
            <a:ext cx="696344"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Code</a:t>
            </a:r>
          </a:p>
        </p:txBody>
      </p:sp>
      <p:sp>
        <p:nvSpPr>
          <p:cNvPr id="58" name="TextBox 57"/>
          <p:cNvSpPr txBox="1"/>
          <p:nvPr/>
        </p:nvSpPr>
        <p:spPr>
          <a:xfrm>
            <a:off x="9439506" y="2943045"/>
            <a:ext cx="961457"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Database</a:t>
            </a:r>
          </a:p>
        </p:txBody>
      </p:sp>
      <p:sp>
        <p:nvSpPr>
          <p:cNvPr id="60" name="TextBox 59"/>
          <p:cNvSpPr txBox="1"/>
          <p:nvPr/>
        </p:nvSpPr>
        <p:spPr>
          <a:xfrm>
            <a:off x="7069680" y="2414375"/>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cxnSp>
        <p:nvCxnSpPr>
          <p:cNvPr id="62" name="Elbow Connector 61"/>
          <p:cNvCxnSpPr>
            <a:stCxn id="31" idx="3"/>
            <a:endCxn id="13" idx="1"/>
          </p:cNvCxnSpPr>
          <p:nvPr/>
        </p:nvCxnSpPr>
        <p:spPr>
          <a:xfrm flipV="1">
            <a:off x="4785459" y="2012380"/>
            <a:ext cx="1953644" cy="52593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auto">
          <a:xfrm>
            <a:off x="4176215" y="4035047"/>
            <a:ext cx="6960357" cy="236544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1" name="Content Placeholder 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591714" y="3810145"/>
            <a:ext cx="552818" cy="552818"/>
          </a:xfrm>
          <a:prstGeom prst="rect">
            <a:avLst/>
          </a:prstGeom>
        </p:spPr>
      </p:pic>
      <p:sp>
        <p:nvSpPr>
          <p:cNvPr id="72" name="TextBox 71"/>
          <p:cNvSpPr txBox="1"/>
          <p:nvPr/>
        </p:nvSpPr>
        <p:spPr>
          <a:xfrm>
            <a:off x="4107321" y="3963287"/>
            <a:ext cx="235147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westus.azurewebsites.net</a:t>
            </a:r>
          </a:p>
        </p:txBody>
      </p:sp>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5756" y="5120357"/>
            <a:ext cx="539703" cy="539703"/>
          </a:xfrm>
          <a:prstGeom prst="rect">
            <a:avLst/>
          </a:prstGeom>
        </p:spPr>
      </p:pic>
      <p:sp>
        <p:nvSpPr>
          <p:cNvPr id="74" name="TextBox 73"/>
          <p:cNvSpPr txBox="1"/>
          <p:nvPr/>
        </p:nvSpPr>
        <p:spPr>
          <a:xfrm>
            <a:off x="4087814" y="5640279"/>
            <a:ext cx="217745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Web Apps</a:t>
            </a:r>
          </a:p>
          <a:p>
            <a:pPr algn="ctr">
              <a:lnSpc>
                <a:spcPct val="90000"/>
              </a:lnSpc>
              <a:spcAft>
                <a:spcPts val="600"/>
              </a:spcAft>
            </a:pPr>
            <a:r>
              <a:rPr lang="en-US" sz="1400" dirty="0">
                <a:gradFill>
                  <a:gsLst>
                    <a:gs pos="2917">
                      <a:schemeClr val="tx1"/>
                    </a:gs>
                    <a:gs pos="30000">
                      <a:schemeClr val="tx1"/>
                    </a:gs>
                  </a:gsLst>
                  <a:lin ang="5400000" scaled="0"/>
                </a:gradFill>
              </a:rPr>
              <a:t>Internal load balancing</a:t>
            </a:r>
          </a:p>
        </p:txBody>
      </p:sp>
      <p:sp>
        <p:nvSpPr>
          <p:cNvPr id="75" name="TextBox 74"/>
          <p:cNvSpPr txBox="1"/>
          <p:nvPr/>
        </p:nvSpPr>
        <p:spPr>
          <a:xfrm>
            <a:off x="7069680" y="4321376"/>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cxnSp>
        <p:nvCxnSpPr>
          <p:cNvPr id="86" name="Elbow Connector 85"/>
          <p:cNvCxnSpPr>
            <a:stCxn id="10" idx="3"/>
            <a:endCxn id="21" idx="1"/>
          </p:cNvCxnSpPr>
          <p:nvPr/>
        </p:nvCxnSpPr>
        <p:spPr>
          <a:xfrm flipV="1">
            <a:off x="3099131" y="2433402"/>
            <a:ext cx="1077084" cy="129146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Oval Callout 86"/>
          <p:cNvSpPr/>
          <p:nvPr/>
        </p:nvSpPr>
        <p:spPr bwMode="auto">
          <a:xfrm>
            <a:off x="545910" y="1579663"/>
            <a:ext cx="2553221" cy="1208721"/>
          </a:xfrm>
          <a:prstGeom prst="wedgeEllipseCallout">
            <a:avLst>
              <a:gd name="adj1" fmla="val 70037"/>
              <a:gd name="adj2" fmla="val 6137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Which web app</a:t>
            </a:r>
          </a:p>
        </p:txBody>
      </p:sp>
      <p:sp>
        <p:nvSpPr>
          <p:cNvPr id="89" name="TextBox 88"/>
          <p:cNvSpPr txBox="1"/>
          <p:nvPr/>
        </p:nvSpPr>
        <p:spPr>
          <a:xfrm>
            <a:off x="5513376" y="1641157"/>
            <a:ext cx="1262205"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ARRAffinity</a:t>
            </a:r>
            <a:endParaRPr lang="en-US" sz="1400" dirty="0">
              <a:gradFill>
                <a:gsLst>
                  <a:gs pos="2917">
                    <a:schemeClr val="tx1"/>
                  </a:gs>
                  <a:gs pos="30000">
                    <a:schemeClr val="tx1"/>
                  </a:gs>
                </a:gsLst>
                <a:lin ang="5400000" scaled="0"/>
              </a:gradFill>
            </a:endParaRPr>
          </a:p>
        </p:txBody>
      </p:sp>
      <p:pic>
        <p:nvPicPr>
          <p:cNvPr id="93" name="Picture 9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43677" y="2858404"/>
            <a:ext cx="260630" cy="260630"/>
          </a:xfrm>
          <a:prstGeom prst="rect">
            <a:avLst/>
          </a:prstGeom>
        </p:spPr>
      </p:pic>
      <p:sp>
        <p:nvSpPr>
          <p:cNvPr id="94" name="TextBox 93"/>
          <p:cNvSpPr txBox="1"/>
          <p:nvPr/>
        </p:nvSpPr>
        <p:spPr>
          <a:xfrm>
            <a:off x="7426307" y="3050291"/>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pic>
        <p:nvPicPr>
          <p:cNvPr id="95" name="Picture 94"/>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018149" y="1578793"/>
            <a:ext cx="389663" cy="389663"/>
          </a:xfrm>
          <a:prstGeom prst="rect">
            <a:avLst/>
          </a:prstGeom>
        </p:spPr>
      </p:pic>
      <p:sp>
        <p:nvSpPr>
          <p:cNvPr id="97" name="Rectangle 96"/>
          <p:cNvSpPr/>
          <p:nvPr/>
        </p:nvSpPr>
        <p:spPr bwMode="auto">
          <a:xfrm>
            <a:off x="6755023" y="4338792"/>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98" name="Picture 9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57325" y="4687206"/>
            <a:ext cx="260630" cy="260630"/>
          </a:xfrm>
          <a:prstGeom prst="rect">
            <a:avLst/>
          </a:prstGeom>
        </p:spPr>
      </p:pic>
      <p:sp>
        <p:nvSpPr>
          <p:cNvPr id="99" name="TextBox 98"/>
          <p:cNvSpPr txBox="1"/>
          <p:nvPr/>
        </p:nvSpPr>
        <p:spPr>
          <a:xfrm>
            <a:off x="7439955" y="4879093"/>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100" name="TextBox 99"/>
          <p:cNvSpPr txBox="1"/>
          <p:nvPr/>
        </p:nvSpPr>
        <p:spPr>
          <a:xfrm>
            <a:off x="7085600" y="4228610"/>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sp>
        <p:nvSpPr>
          <p:cNvPr id="101" name="Rectangle 100"/>
          <p:cNvSpPr/>
          <p:nvPr/>
        </p:nvSpPr>
        <p:spPr bwMode="auto">
          <a:xfrm>
            <a:off x="6755023" y="5283686"/>
            <a:ext cx="2487564" cy="865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Box 105"/>
          <p:cNvSpPr txBox="1"/>
          <p:nvPr/>
        </p:nvSpPr>
        <p:spPr>
          <a:xfrm>
            <a:off x="7085600" y="5173504"/>
            <a:ext cx="181735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Web App Instance</a:t>
            </a:r>
          </a:p>
        </p:txBody>
      </p:sp>
      <p:pic>
        <p:nvPicPr>
          <p:cNvPr id="107" name="Picture 10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859597" y="5617533"/>
            <a:ext cx="260630" cy="260630"/>
          </a:xfrm>
          <a:prstGeom prst="rect">
            <a:avLst/>
          </a:prstGeom>
        </p:spPr>
      </p:pic>
      <p:sp>
        <p:nvSpPr>
          <p:cNvPr id="108" name="TextBox 107"/>
          <p:cNvSpPr txBox="1"/>
          <p:nvPr/>
        </p:nvSpPr>
        <p:spPr>
          <a:xfrm>
            <a:off x="7442227" y="5809420"/>
            <a:ext cx="1230850"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rPr>
              <a:t>Session State</a:t>
            </a:r>
          </a:p>
        </p:txBody>
      </p:sp>
      <p:sp>
        <p:nvSpPr>
          <p:cNvPr id="88" name="Oval Callout 87"/>
          <p:cNvSpPr/>
          <p:nvPr/>
        </p:nvSpPr>
        <p:spPr bwMode="auto">
          <a:xfrm>
            <a:off x="5886979" y="3496165"/>
            <a:ext cx="2553221" cy="1208721"/>
          </a:xfrm>
          <a:prstGeom prst="wedgeEllipseCallout">
            <a:avLst>
              <a:gd name="adj1" fmla="val -41680"/>
              <a:gd name="adj2" fmla="val -166708"/>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Which instance</a:t>
            </a:r>
          </a:p>
        </p:txBody>
      </p:sp>
      <p:sp>
        <p:nvSpPr>
          <p:cNvPr id="59" name="Rectangle 58"/>
          <p:cNvSpPr/>
          <p:nvPr/>
        </p:nvSpPr>
        <p:spPr bwMode="auto">
          <a:xfrm>
            <a:off x="9320327" y="4338792"/>
            <a:ext cx="1163729" cy="181032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828531" y="4916449"/>
            <a:ext cx="257242" cy="257242"/>
          </a:xfrm>
          <a:prstGeom prst="rect">
            <a:avLst/>
          </a:prstGeom>
        </p:spPr>
      </p:pic>
      <p:sp>
        <p:nvSpPr>
          <p:cNvPr id="63" name="Flowchart: Magnetic Disk 62"/>
          <p:cNvSpPr/>
          <p:nvPr/>
        </p:nvSpPr>
        <p:spPr bwMode="auto">
          <a:xfrm>
            <a:off x="9753740" y="5511034"/>
            <a:ext cx="396314" cy="257242"/>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TextBox 63"/>
          <p:cNvSpPr txBox="1"/>
          <p:nvPr/>
        </p:nvSpPr>
        <p:spPr>
          <a:xfrm>
            <a:off x="9608980" y="5083692"/>
            <a:ext cx="696344"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Code</a:t>
            </a:r>
          </a:p>
        </p:txBody>
      </p:sp>
      <p:sp>
        <p:nvSpPr>
          <p:cNvPr id="65" name="TextBox 64"/>
          <p:cNvSpPr txBox="1"/>
          <p:nvPr/>
        </p:nvSpPr>
        <p:spPr>
          <a:xfrm>
            <a:off x="9471168" y="5702174"/>
            <a:ext cx="961457"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Database</a:t>
            </a:r>
          </a:p>
        </p:txBody>
      </p:sp>
      <p:pic>
        <p:nvPicPr>
          <p:cNvPr id="66" name="Picture 6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049811" y="4337922"/>
            <a:ext cx="389663" cy="389663"/>
          </a:xfrm>
          <a:prstGeom prst="rect">
            <a:avLst/>
          </a:prstGeom>
        </p:spPr>
      </p:pic>
    </p:spTree>
    <p:extLst>
      <p:ext uri="{BB962C8B-B14F-4D97-AF65-F5344CB8AC3E}">
        <p14:creationId xmlns:p14="http://schemas.microsoft.com/office/powerpoint/2010/main" val="21789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left)">
                                      <p:cBhvr>
                                        <p:cTn id="18" dur="500"/>
                                        <p:tgtEl>
                                          <p:spTgt spid="8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7" grpId="0" animBg="1"/>
      <p:bldP spid="89" grpId="0"/>
      <p:bldP spid="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Stateless Photo Gallery</a:t>
            </a:r>
          </a:p>
        </p:txBody>
      </p:sp>
      <p:sp>
        <p:nvSpPr>
          <p:cNvPr id="4" name="Rectangle 3"/>
          <p:cNvSpPr/>
          <p:nvPr/>
        </p:nvSpPr>
        <p:spPr bwMode="auto">
          <a:xfrm>
            <a:off x="1208113" y="3844993"/>
            <a:ext cx="9848287" cy="65549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208113" y="3039388"/>
            <a:ext cx="4185387" cy="6728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6" name="Content Placeholder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277747" y="1828800"/>
            <a:ext cx="552818" cy="552818"/>
          </a:xfrm>
          <a:prstGeom prst="rect">
            <a:avLst/>
          </a:prstGeom>
        </p:spPr>
      </p:pic>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359945" y="3920458"/>
            <a:ext cx="457200" cy="457200"/>
          </a:xfrm>
          <a:prstGeom prst="rect">
            <a:avLst/>
          </a:prstGeom>
        </p:spPr>
      </p:pic>
      <p:sp>
        <p:nvSpPr>
          <p:cNvPr id="10" name="TextBox 9"/>
          <p:cNvSpPr txBox="1"/>
          <p:nvPr/>
        </p:nvSpPr>
        <p:spPr>
          <a:xfrm>
            <a:off x="5788344" y="3913430"/>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5" name="Rectangle 14"/>
          <p:cNvSpPr/>
          <p:nvPr/>
        </p:nvSpPr>
        <p:spPr bwMode="auto">
          <a:xfrm>
            <a:off x="504967" y="1828800"/>
            <a:ext cx="11305824" cy="2879677"/>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411765" y="1696001"/>
            <a:ext cx="3651128"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myapp-eastus.azurewebsites.net</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551199" y="3844993"/>
            <a:ext cx="505201" cy="505201"/>
          </a:xfrm>
          <a:prstGeom prst="rect">
            <a:avLst/>
          </a:prstGeom>
        </p:spPr>
      </p:pic>
      <p:sp>
        <p:nvSpPr>
          <p:cNvPr id="19" name="Rectangle 18"/>
          <p:cNvSpPr/>
          <p:nvPr/>
        </p:nvSpPr>
        <p:spPr bwMode="auto">
          <a:xfrm>
            <a:off x="6871013" y="3039388"/>
            <a:ext cx="4185387" cy="6728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 App Instance</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726477" y="1190767"/>
            <a:ext cx="457200" cy="457200"/>
          </a:xfrm>
          <a:prstGeom prst="rect">
            <a:avLst/>
          </a:prstGeom>
        </p:spPr>
      </p:pic>
      <p:cxnSp>
        <p:nvCxnSpPr>
          <p:cNvPr id="23" name="Elbow Connector 22"/>
          <p:cNvCxnSpPr>
            <a:stCxn id="22" idx="2"/>
            <a:endCxn id="5" idx="0"/>
          </p:cNvCxnSpPr>
          <p:nvPr/>
        </p:nvCxnSpPr>
        <p:spPr>
          <a:xfrm rot="5400000">
            <a:off x="3932232" y="1016542"/>
            <a:ext cx="1391421" cy="265427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99524" y="1837007"/>
            <a:ext cx="539703" cy="539703"/>
          </a:xfrm>
          <a:prstGeom prst="rect">
            <a:avLst/>
          </a:prstGeom>
        </p:spPr>
      </p:pic>
      <p:cxnSp>
        <p:nvCxnSpPr>
          <p:cNvPr id="28" name="Elbow Connector 27"/>
          <p:cNvCxnSpPr>
            <a:stCxn id="22" idx="2"/>
            <a:endCxn id="19" idx="0"/>
          </p:cNvCxnSpPr>
          <p:nvPr/>
        </p:nvCxnSpPr>
        <p:spPr>
          <a:xfrm rot="16200000" flipH="1">
            <a:off x="6763682" y="839362"/>
            <a:ext cx="1391421" cy="300863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97431" y="5743449"/>
            <a:ext cx="170020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Session State</a:t>
            </a:r>
          </a:p>
        </p:txBody>
      </p:sp>
      <p:pic>
        <p:nvPicPr>
          <p:cNvPr id="34" name="Picture 3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927781" y="5353305"/>
            <a:ext cx="457200" cy="457200"/>
          </a:xfrm>
          <a:prstGeom prst="rect">
            <a:avLst/>
          </a:prstGeom>
        </p:spPr>
      </p:pic>
      <p:pic>
        <p:nvPicPr>
          <p:cNvPr id="35" name="Picture 3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190361" y="5353305"/>
            <a:ext cx="457200" cy="457200"/>
          </a:xfrm>
          <a:prstGeom prst="rect">
            <a:avLst/>
          </a:prstGeom>
        </p:spPr>
      </p:pic>
      <p:sp>
        <p:nvSpPr>
          <p:cNvPr id="36" name="TextBox 35"/>
          <p:cNvSpPr txBox="1"/>
          <p:nvPr/>
        </p:nvSpPr>
        <p:spPr>
          <a:xfrm>
            <a:off x="5388885" y="5743449"/>
            <a:ext cx="1312089"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Database</a:t>
            </a:r>
          </a:p>
        </p:txBody>
      </p:sp>
      <p:sp>
        <p:nvSpPr>
          <p:cNvPr id="37" name="TextBox 36"/>
          <p:cNvSpPr txBox="1"/>
          <p:nvPr/>
        </p:nvSpPr>
        <p:spPr>
          <a:xfrm>
            <a:off x="7863405" y="5743449"/>
            <a:ext cx="1100301"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Images</a:t>
            </a:r>
          </a:p>
        </p:txBody>
      </p:sp>
      <p:pic>
        <p:nvPicPr>
          <p:cNvPr id="38" name="Picture 37"/>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18936" y="5353305"/>
            <a:ext cx="457200" cy="457200"/>
          </a:xfrm>
          <a:prstGeom prst="rect">
            <a:avLst/>
          </a:prstGeom>
        </p:spPr>
      </p:pic>
      <p:sp>
        <p:nvSpPr>
          <p:cNvPr id="39" name="TextBox 38"/>
          <p:cNvSpPr txBox="1"/>
          <p:nvPr/>
        </p:nvSpPr>
        <p:spPr>
          <a:xfrm>
            <a:off x="4471865" y="2224346"/>
            <a:ext cx="287322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Arr-Disable-Session-Affinity</a:t>
            </a:r>
          </a:p>
        </p:txBody>
      </p:sp>
      <p:cxnSp>
        <p:nvCxnSpPr>
          <p:cNvPr id="41" name="Elbow Connector 40"/>
          <p:cNvCxnSpPr>
            <a:stCxn id="15" idx="2"/>
            <a:endCxn id="38" idx="0"/>
          </p:cNvCxnSpPr>
          <p:nvPr/>
        </p:nvCxnSpPr>
        <p:spPr>
          <a:xfrm rot="5400000">
            <a:off x="4580294" y="3775720"/>
            <a:ext cx="644828" cy="251034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16200000" flipH="1">
            <a:off x="6966006" y="3900350"/>
            <a:ext cx="644828" cy="226108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4" idx="0"/>
          </p:cNvCxnSpPr>
          <p:nvPr/>
        </p:nvCxnSpPr>
        <p:spPr>
          <a:xfrm rot="5400000">
            <a:off x="5834716" y="5030142"/>
            <a:ext cx="644828" cy="149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192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1500"/>
                            </p:stCondLst>
                            <p:childTnLst>
                              <p:par>
                                <p:cTn id="9" presetID="22" presetClass="exit" presetSubtype="1" fill="hold" nodeType="afterEffect">
                                  <p:stCondLst>
                                    <p:cond delay="500"/>
                                  </p:stCondLst>
                                  <p:childTnLst>
                                    <p:animEffect transition="out" filter="wipe(up)">
                                      <p:cBhvr>
                                        <p:cTn id="10" dur="500"/>
                                        <p:tgtEl>
                                          <p:spTgt spid="23"/>
                                        </p:tgtEl>
                                      </p:cBhvr>
                                    </p:animEffect>
                                    <p:set>
                                      <p:cBhvr>
                                        <p:cTn id="11" dur="1" fill="hold">
                                          <p:stCondLst>
                                            <p:cond delay="499"/>
                                          </p:stCondLst>
                                        </p:cTn>
                                        <p:tgtEl>
                                          <p:spTgt spid="23"/>
                                        </p:tgtEl>
                                        <p:attrNameLst>
                                          <p:attrName>style.visibility</p:attrName>
                                        </p:attrNameLst>
                                      </p:cBhvr>
                                      <p:to>
                                        <p:strVal val="hidden"/>
                                      </p:to>
                                    </p:se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par>
                          <p:cTn id="16" fill="hold">
                            <p:stCondLst>
                              <p:cond delay="3000"/>
                            </p:stCondLst>
                            <p:childTnLst>
                              <p:par>
                                <p:cTn id="17" presetID="22" presetClass="exit" presetSubtype="1" fill="hold" nodeType="afterEffect">
                                  <p:stCondLst>
                                    <p:cond delay="0"/>
                                  </p:stCondLst>
                                  <p:childTnLst>
                                    <p:animEffect transition="out" filter="wipe(up)">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4000"/>
                            </p:stCondLst>
                            <p:childTnLst>
                              <p:par>
                                <p:cTn id="25" presetID="22" presetClass="exit" presetSubtype="1" fill="hold" nodeType="afterEffect">
                                  <p:stCondLst>
                                    <p:cond delay="0"/>
                                  </p:stCondLst>
                                  <p:childTnLst>
                                    <p:animEffect transition="out" filter="wipe(up)">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par>
                          <p:cTn id="28" fill="hold">
                            <p:stCondLst>
                              <p:cond delay="45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5000"/>
                            </p:stCondLst>
                            <p:childTnLst>
                              <p:par>
                                <p:cTn id="33" presetID="22" presetClass="exit" presetSubtype="1" fill="hold" nodeType="afterEffect">
                                  <p:stCondLst>
                                    <p:cond delay="0"/>
                                  </p:stCondLst>
                                  <p:childTnLst>
                                    <p:animEffect transition="out" filter="wipe(up)">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par>
                          <p:cTn id="36" fill="hold">
                            <p:stCondLst>
                              <p:cond delay="5500"/>
                            </p:stCondLst>
                            <p:childTnLst>
                              <p:par>
                                <p:cTn id="37" presetID="22" presetClass="entr" presetSubtype="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2807594" y="1190767"/>
            <a:ext cx="8397026" cy="4913820"/>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Stateless Photo Gallery Architecture</a:t>
            </a:r>
          </a:p>
        </p:txBody>
      </p:sp>
      <p:cxnSp>
        <p:nvCxnSpPr>
          <p:cNvPr id="10" name="Straight Connector 9"/>
          <p:cNvCxnSpPr>
            <a:stCxn id="136" idx="1"/>
            <a:endCxn id="23" idx="3"/>
          </p:cNvCxnSpPr>
          <p:nvPr/>
        </p:nvCxnSpPr>
        <p:spPr>
          <a:xfrm flipH="1" flipV="1">
            <a:off x="1983678" y="3724869"/>
            <a:ext cx="2269048" cy="551545"/>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biLevel thresh="25000"/>
          </a:blip>
          <a:stretch>
            <a:fillRect/>
          </a:stretch>
        </p:blipFill>
        <p:spPr>
          <a:xfrm>
            <a:off x="1252668" y="3487447"/>
            <a:ext cx="731010" cy="474843"/>
          </a:xfrm>
          <a:prstGeom prst="rect">
            <a:avLst/>
          </a:prstGeom>
        </p:spPr>
      </p:pic>
      <p:pic>
        <p:nvPicPr>
          <p:cNvPr id="24" name="Picture 23"/>
          <p:cNvPicPr>
            <a:picLocks noChangeAspect="1"/>
          </p:cNvPicPr>
          <p:nvPr/>
        </p:nvPicPr>
        <p:blipFill>
          <a:blip r:embed="rId4">
            <a:biLevel thresh="25000"/>
          </a:blip>
          <a:stretch>
            <a:fillRect/>
          </a:stretch>
        </p:blipFill>
        <p:spPr>
          <a:xfrm>
            <a:off x="217514" y="3451745"/>
            <a:ext cx="506084" cy="530709"/>
          </a:xfrm>
          <a:prstGeom prst="rect">
            <a:avLst/>
          </a:prstGeom>
        </p:spPr>
      </p:pic>
      <p:cxnSp>
        <p:nvCxnSpPr>
          <p:cNvPr id="25" name="Straight Connector 24"/>
          <p:cNvCxnSpPr>
            <a:stCxn id="23" idx="1"/>
            <a:endCxn id="24" idx="3"/>
          </p:cNvCxnSpPr>
          <p:nvPr/>
        </p:nvCxnSpPr>
        <p:spPr>
          <a:xfrm flipH="1" flipV="1">
            <a:off x="723598" y="3717100"/>
            <a:ext cx="529070" cy="776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27" name="TextBox 26"/>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sp>
        <p:nvSpPr>
          <p:cNvPr id="134" name="Rectangle 133"/>
          <p:cNvSpPr/>
          <p:nvPr/>
        </p:nvSpPr>
        <p:spPr bwMode="auto">
          <a:xfrm>
            <a:off x="4046517" y="3249315"/>
            <a:ext cx="2741691" cy="2139366"/>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36" name="Picture 13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252726" y="3819214"/>
            <a:ext cx="914400" cy="914400"/>
          </a:xfrm>
          <a:prstGeom prst="rect">
            <a:avLst/>
          </a:prstGeom>
        </p:spPr>
      </p:pic>
      <p:pic>
        <p:nvPicPr>
          <p:cNvPr id="118" name="Picture 11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670065" y="3819214"/>
            <a:ext cx="914400" cy="914400"/>
          </a:xfrm>
          <a:prstGeom prst="rect">
            <a:avLst/>
          </a:prstGeom>
        </p:spPr>
      </p:pic>
      <p:sp>
        <p:nvSpPr>
          <p:cNvPr id="137" name="TextBox 136"/>
          <p:cNvSpPr txBox="1"/>
          <p:nvPr/>
        </p:nvSpPr>
        <p:spPr>
          <a:xfrm>
            <a:off x="3983315" y="5408264"/>
            <a:ext cx="2261178" cy="253916"/>
          </a:xfrm>
          <a:prstGeom prst="rect">
            <a:avLst/>
          </a:prstGeom>
          <a:noFill/>
        </p:spPr>
        <p:txBody>
          <a:bodyPr wrap="square" rtlCol="0">
            <a:spAutoFit/>
          </a:bodyPr>
          <a:lstStyle/>
          <a:p>
            <a:pPr algn="ctr"/>
            <a:r>
              <a:rPr lang="en-US" altLang="zh-CN" sz="1050" dirty="0">
                <a:solidFill>
                  <a:srgbClr val="FFFFFF"/>
                </a:solidFill>
              </a:rPr>
              <a:t>photos-east.azurewebsites.net</a:t>
            </a:r>
            <a:endParaRPr lang="en-US" altLang="zh-CN" sz="700" dirty="0">
              <a:solidFill>
                <a:srgbClr val="FFFFFF"/>
              </a:solidFill>
            </a:endParaRPr>
          </a:p>
        </p:txBody>
      </p:sp>
      <p:pic>
        <p:nvPicPr>
          <p:cNvPr id="139" name="Picture 138"/>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934093" y="1466285"/>
            <a:ext cx="914400" cy="914400"/>
          </a:xfrm>
          <a:prstGeom prst="rect">
            <a:avLst/>
          </a:prstGeom>
        </p:spPr>
      </p:pic>
      <p:sp>
        <p:nvSpPr>
          <p:cNvPr id="140" name="TextBox 139"/>
          <p:cNvSpPr txBox="1"/>
          <p:nvPr/>
        </p:nvSpPr>
        <p:spPr>
          <a:xfrm>
            <a:off x="4078001" y="2424653"/>
            <a:ext cx="2286856" cy="253916"/>
          </a:xfrm>
          <a:prstGeom prst="rect">
            <a:avLst/>
          </a:prstGeom>
          <a:noFill/>
        </p:spPr>
        <p:txBody>
          <a:bodyPr wrap="square" rtlCol="0">
            <a:spAutoFit/>
          </a:bodyPr>
          <a:lstStyle/>
          <a:p>
            <a:pPr algn="ctr"/>
            <a:r>
              <a:rPr lang="en-US" altLang="zh-CN" sz="1050" dirty="0">
                <a:solidFill>
                  <a:srgbClr val="FFFFFF"/>
                </a:solidFill>
              </a:rPr>
              <a:t>photos-east.database.windows.net</a:t>
            </a:r>
          </a:p>
        </p:txBody>
      </p:sp>
      <p:sp>
        <p:nvSpPr>
          <p:cNvPr id="144" name="Rectangle 143"/>
          <p:cNvSpPr/>
          <p:nvPr/>
        </p:nvSpPr>
        <p:spPr bwMode="auto">
          <a:xfrm>
            <a:off x="7811786" y="1466285"/>
            <a:ext cx="2369257" cy="391492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45" name="Picture 14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643371" y="1739930"/>
            <a:ext cx="914400" cy="914400"/>
          </a:xfrm>
          <a:prstGeom prst="rect">
            <a:avLst/>
          </a:prstGeom>
        </p:spPr>
      </p:pic>
      <p:pic>
        <p:nvPicPr>
          <p:cNvPr id="147" name="Picture 14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643371" y="4207363"/>
            <a:ext cx="914400" cy="914400"/>
          </a:xfrm>
          <a:prstGeom prst="rect">
            <a:avLst/>
          </a:prstGeom>
        </p:spPr>
      </p:pic>
      <p:sp>
        <p:nvSpPr>
          <p:cNvPr id="148" name="TextBox 147"/>
          <p:cNvSpPr txBox="1"/>
          <p:nvPr/>
        </p:nvSpPr>
        <p:spPr>
          <a:xfrm>
            <a:off x="8556240" y="5028861"/>
            <a:ext cx="984303" cy="253916"/>
          </a:xfrm>
          <a:prstGeom prst="rect">
            <a:avLst/>
          </a:prstGeom>
          <a:noFill/>
        </p:spPr>
        <p:txBody>
          <a:bodyPr wrap="square" rtlCol="0">
            <a:spAutoFit/>
          </a:bodyPr>
          <a:lstStyle/>
          <a:p>
            <a:pPr algn="ctr"/>
            <a:r>
              <a:rPr lang="en-US" altLang="zh-CN" sz="1050" dirty="0">
                <a:solidFill>
                  <a:srgbClr val="FFFFFF"/>
                </a:solidFill>
              </a:rPr>
              <a:t>full</a:t>
            </a:r>
          </a:p>
        </p:txBody>
      </p:sp>
      <p:sp>
        <p:nvSpPr>
          <p:cNvPr id="149" name="TextBox 148"/>
          <p:cNvSpPr txBox="1"/>
          <p:nvPr/>
        </p:nvSpPr>
        <p:spPr>
          <a:xfrm>
            <a:off x="8573468" y="2536065"/>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50" name="Picture 14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643371" y="3047139"/>
            <a:ext cx="914400" cy="914400"/>
          </a:xfrm>
          <a:prstGeom prst="rect">
            <a:avLst/>
          </a:prstGeom>
        </p:spPr>
      </p:pic>
      <p:sp>
        <p:nvSpPr>
          <p:cNvPr id="151" name="TextBox 150"/>
          <p:cNvSpPr txBox="1"/>
          <p:nvPr/>
        </p:nvSpPr>
        <p:spPr>
          <a:xfrm>
            <a:off x="8546334" y="3844392"/>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52" name="TextBox 151"/>
          <p:cNvSpPr txBox="1"/>
          <p:nvPr/>
        </p:nvSpPr>
        <p:spPr>
          <a:xfrm>
            <a:off x="7564357" y="5411280"/>
            <a:ext cx="2779709" cy="253916"/>
          </a:xfrm>
          <a:prstGeom prst="rect">
            <a:avLst/>
          </a:prstGeom>
          <a:noFill/>
        </p:spPr>
        <p:txBody>
          <a:bodyPr wrap="square" rtlCol="0">
            <a:spAutoFit/>
          </a:bodyPr>
          <a:lstStyle/>
          <a:p>
            <a:pPr algn="ctr"/>
            <a:r>
              <a:rPr lang="en-US" altLang="zh-CN" sz="1050" dirty="0">
                <a:solidFill>
                  <a:srgbClr val="FFFFFF"/>
                </a:solidFill>
              </a:rPr>
              <a:t>photos-east.blob.core.windws.net</a:t>
            </a:r>
            <a:endParaRPr lang="en-US" altLang="zh-CN" sz="700" dirty="0">
              <a:solidFill>
                <a:srgbClr val="FFFFFF"/>
              </a:solidFill>
            </a:endParaRPr>
          </a:p>
        </p:txBody>
      </p:sp>
      <p:cxnSp>
        <p:nvCxnSpPr>
          <p:cNvPr id="6" name="Straight Arrow Connector 5"/>
          <p:cNvCxnSpPr>
            <a:stCxn id="136" idx="0"/>
            <a:endCxn id="140" idx="2"/>
          </p:cNvCxnSpPr>
          <p:nvPr/>
        </p:nvCxnSpPr>
        <p:spPr>
          <a:xfrm flipV="1">
            <a:off x="4709926" y="2678569"/>
            <a:ext cx="511503" cy="11406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36" idx="0"/>
            <a:endCxn id="145" idx="1"/>
          </p:cNvCxnSpPr>
          <p:nvPr/>
        </p:nvCxnSpPr>
        <p:spPr>
          <a:xfrm flipV="1">
            <a:off x="4709926" y="2197130"/>
            <a:ext cx="3933445" cy="16220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5" idx="1"/>
            <a:endCxn id="118" idx="3"/>
          </p:cNvCxnSpPr>
          <p:nvPr/>
        </p:nvCxnSpPr>
        <p:spPr>
          <a:xfrm flipH="1">
            <a:off x="6584465" y="2197130"/>
            <a:ext cx="2058906" cy="20792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8" idx="3"/>
            <a:endCxn id="150" idx="1"/>
          </p:cNvCxnSpPr>
          <p:nvPr/>
        </p:nvCxnSpPr>
        <p:spPr>
          <a:xfrm flipV="1">
            <a:off x="6584465" y="3504339"/>
            <a:ext cx="2058906" cy="7720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8" idx="3"/>
            <a:endCxn id="147" idx="1"/>
          </p:cNvCxnSpPr>
          <p:nvPr/>
        </p:nvCxnSpPr>
        <p:spPr>
          <a:xfrm>
            <a:off x="6584465" y="4276414"/>
            <a:ext cx="2058906" cy="3881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780590" y="925960"/>
            <a:ext cx="2424030" cy="253916"/>
          </a:xfrm>
          <a:prstGeom prst="rect">
            <a:avLst/>
          </a:prstGeom>
          <a:noFill/>
        </p:spPr>
        <p:txBody>
          <a:bodyPr wrap="square" rtlCol="0">
            <a:spAutoFit/>
          </a:bodyPr>
          <a:lstStyle/>
          <a:p>
            <a:pPr algn="r"/>
            <a:r>
              <a:rPr lang="en-US" altLang="zh-CN" sz="1050" dirty="0">
                <a:solidFill>
                  <a:srgbClr val="FFFFFF"/>
                </a:solidFill>
              </a:rPr>
              <a:t>East US</a:t>
            </a:r>
            <a:endParaRPr lang="en-US" altLang="zh-CN" sz="700" dirty="0">
              <a:solidFill>
                <a:srgbClr val="FFFFFF"/>
              </a:solidFill>
            </a:endParaRPr>
          </a:p>
        </p:txBody>
      </p:sp>
      <p:sp>
        <p:nvSpPr>
          <p:cNvPr id="82" name="TextBox 81"/>
          <p:cNvSpPr txBox="1"/>
          <p:nvPr/>
        </p:nvSpPr>
        <p:spPr>
          <a:xfrm>
            <a:off x="5575889" y="4697148"/>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83" name="TextBox 82"/>
          <p:cNvSpPr txBox="1"/>
          <p:nvPr/>
        </p:nvSpPr>
        <p:spPr>
          <a:xfrm>
            <a:off x="4241995" y="4730508"/>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spTree>
    <p:extLst>
      <p:ext uri="{BB962C8B-B14F-4D97-AF65-F5344CB8AC3E}">
        <p14:creationId xmlns:p14="http://schemas.microsoft.com/office/powerpoint/2010/main" val="837698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fade">
                                      <p:cBhvr>
                                        <p:cTn id="20" dur="500"/>
                                        <p:tgtEl>
                                          <p:spTgt spid="137"/>
                                        </p:tgtEl>
                                      </p:cBhvr>
                                    </p:animEffect>
                                  </p:childTnLst>
                                </p:cTn>
                              </p:par>
                              <p:par>
                                <p:cTn id="21" presetID="10"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500"/>
                                        <p:tgtEl>
                                          <p:spTgt spid="136"/>
                                        </p:tgtEl>
                                      </p:cBhvr>
                                    </p:animEffect>
                                  </p:childTnLst>
                                </p:cTn>
                              </p:par>
                              <p:par>
                                <p:cTn id="24" presetID="10" presetClass="entr" presetSubtype="0" fill="hold" nodeType="with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fade">
                                      <p:cBhvr>
                                        <p:cTn id="26" dur="500"/>
                                        <p:tgtEl>
                                          <p:spTgt spid="1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500"/>
                                        <p:tgtEl>
                                          <p:spTgt spid="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fade">
                                      <p:cBhvr>
                                        <p:cTn id="40" dur="500"/>
                                        <p:tgtEl>
                                          <p:spTgt spid="1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4"/>
                                        </p:tgtEl>
                                        <p:attrNameLst>
                                          <p:attrName>style.visibility</p:attrName>
                                        </p:attrNameLst>
                                      </p:cBhvr>
                                      <p:to>
                                        <p:strVal val="visible"/>
                                      </p:to>
                                    </p:set>
                                    <p:animEffect transition="in" filter="fade">
                                      <p:cBhvr>
                                        <p:cTn id="48" dur="500"/>
                                        <p:tgtEl>
                                          <p:spTgt spid="144"/>
                                        </p:tgtEl>
                                      </p:cBhvr>
                                    </p:animEffect>
                                  </p:childTnLst>
                                </p:cTn>
                              </p:par>
                              <p:par>
                                <p:cTn id="49" presetID="10" presetClass="entr" presetSubtype="0"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9"/>
                                        </p:tgtEl>
                                        <p:attrNameLst>
                                          <p:attrName>style.visibility</p:attrName>
                                        </p:attrNameLst>
                                      </p:cBhvr>
                                      <p:to>
                                        <p:strVal val="visible"/>
                                      </p:to>
                                    </p:set>
                                    <p:animEffect transition="in" filter="fade">
                                      <p:cBhvr>
                                        <p:cTn id="54" dur="500"/>
                                        <p:tgtEl>
                                          <p:spTgt spid="149"/>
                                        </p:tgtEl>
                                      </p:cBhvr>
                                    </p:animEffect>
                                  </p:childTnLst>
                                </p:cTn>
                              </p:par>
                              <p:par>
                                <p:cTn id="55" presetID="10" presetClass="entr" presetSubtype="0" fill="hold" nodeType="with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in" filter="fade">
                                      <p:cBhvr>
                                        <p:cTn id="57" dur="500"/>
                                        <p:tgtEl>
                                          <p:spTgt spid="15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fade">
                                      <p:cBhvr>
                                        <p:cTn id="60" dur="500"/>
                                        <p:tgtEl>
                                          <p:spTgt spid="151"/>
                                        </p:tgtEl>
                                      </p:cBhvr>
                                    </p:animEffect>
                                  </p:childTnLst>
                                </p:cTn>
                              </p:par>
                              <p:par>
                                <p:cTn id="61" presetID="10" presetClass="entr" presetSubtype="0" fill="hold" nodeType="withEffect">
                                  <p:stCondLst>
                                    <p:cond delay="0"/>
                                  </p:stCondLst>
                                  <p:childTnLst>
                                    <p:set>
                                      <p:cBhvr>
                                        <p:cTn id="62" dur="1" fill="hold">
                                          <p:stCondLst>
                                            <p:cond delay="0"/>
                                          </p:stCondLst>
                                        </p:cTn>
                                        <p:tgtEl>
                                          <p:spTgt spid="147"/>
                                        </p:tgtEl>
                                        <p:attrNameLst>
                                          <p:attrName>style.visibility</p:attrName>
                                        </p:attrNameLst>
                                      </p:cBhvr>
                                      <p:to>
                                        <p:strVal val="visible"/>
                                      </p:to>
                                    </p:set>
                                    <p:animEffect transition="in" filter="fade">
                                      <p:cBhvr>
                                        <p:cTn id="63" dur="500"/>
                                        <p:tgtEl>
                                          <p:spTgt spid="1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8"/>
                                        </p:tgtEl>
                                        <p:attrNameLst>
                                          <p:attrName>style.visibility</p:attrName>
                                        </p:attrNameLst>
                                      </p:cBhvr>
                                      <p:to>
                                        <p:strVal val="visible"/>
                                      </p:to>
                                    </p:set>
                                    <p:animEffect transition="in" filter="fade">
                                      <p:cBhvr>
                                        <p:cTn id="66" dur="500"/>
                                        <p:tgtEl>
                                          <p:spTgt spid="1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animEffect transition="in" filter="fade">
                                      <p:cBhvr>
                                        <p:cTn id="69" dur="500"/>
                                        <p:tgtEl>
                                          <p:spTgt spid="15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right)">
                                      <p:cBhvr>
                                        <p:cTn id="79" dur="500"/>
                                        <p:tgtEl>
                                          <p:spTgt spid="1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par>
                                <p:cTn id="84" presetID="22" presetClass="entr" presetSubtype="8"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4" grpId="0" animBg="1"/>
      <p:bldP spid="137" grpId="0"/>
      <p:bldP spid="140" grpId="0"/>
      <p:bldP spid="144" grpId="0" animBg="1"/>
      <p:bldP spid="148" grpId="0"/>
      <p:bldP spid="149" grpId="0"/>
      <p:bldP spid="151" grpId="0"/>
      <p:bldP spid="152" grpId="0"/>
      <p:bldP spid="43" grpId="0"/>
      <p:bldP spid="82" grpId="0"/>
      <p:bldP spid="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Scaling Azure Web Apps, Web Jobs</a:t>
            </a:r>
          </a:p>
        </p:txBody>
      </p:sp>
    </p:spTree>
    <p:extLst>
      <p:ext uri="{BB962C8B-B14F-4D97-AF65-F5344CB8AC3E}">
        <p14:creationId xmlns:p14="http://schemas.microsoft.com/office/powerpoint/2010/main" val="452509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Opportunities</a:t>
            </a:r>
          </a:p>
        </p:txBody>
      </p:sp>
      <p:pic>
        <p:nvPicPr>
          <p:cNvPr id="3" name="Picture 2" descr="image001"/>
          <p:cNvPicPr>
            <a:picLocks noChangeAspect="1" noChangeArrowheads="1"/>
          </p:cNvPicPr>
          <p:nvPr/>
        </p:nvPicPr>
        <p:blipFill rotWithShape="1">
          <a:blip r:embed="rId3">
            <a:extLst>
              <a:ext uri="{28A0092B-C50C-407E-A947-70E740481C1C}">
                <a14:useLocalDpi xmlns:a14="http://schemas.microsoft.com/office/drawing/2010/main" val="0"/>
              </a:ext>
            </a:extLst>
          </a:blip>
          <a:srcRect b="60114"/>
          <a:stretch/>
        </p:blipFill>
        <p:spPr bwMode="auto">
          <a:xfrm>
            <a:off x="0" y="2105891"/>
            <a:ext cx="12116197" cy="318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268928" y="2105891"/>
            <a:ext cx="11847269" cy="1071418"/>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7803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Improved Testing Results</a:t>
            </a:r>
          </a:p>
        </p:txBody>
      </p:sp>
      <p:graphicFrame>
        <p:nvGraphicFramePr>
          <p:cNvPr id="5" name="Table 4"/>
          <p:cNvGraphicFramePr>
            <a:graphicFrameLocks noGrp="1"/>
          </p:cNvGraphicFramePr>
          <p:nvPr>
            <p:extLst>
              <p:ext uri="{D42A27DB-BD31-4B8C-83A1-F6EECF244321}">
                <p14:modId xmlns:p14="http://schemas.microsoft.com/office/powerpoint/2010/main" val="270760668"/>
              </p:ext>
            </p:extLst>
          </p:nvPr>
        </p:nvGraphicFramePr>
        <p:xfrm>
          <a:off x="175491" y="1846550"/>
          <a:ext cx="11859496" cy="4855299"/>
        </p:xfrm>
        <a:graphic>
          <a:graphicData uri="http://schemas.openxmlformats.org/drawingml/2006/table">
            <a:tbl>
              <a:tblPr firstRow="1" bandRow="1">
                <a:tableStyleId>{5C22544A-7EE6-4342-B048-85BDC9FD1C3A}</a:tableStyleId>
              </a:tblPr>
              <a:tblGrid>
                <a:gridCol w="1078136">
                  <a:extLst>
                    <a:ext uri="{9D8B030D-6E8A-4147-A177-3AD203B41FA5}">
                      <a16:colId xmlns:a16="http://schemas.microsoft.com/office/drawing/2014/main" val="20000"/>
                    </a:ext>
                  </a:extLst>
                </a:gridCol>
                <a:gridCol w="889209">
                  <a:extLst>
                    <a:ext uri="{9D8B030D-6E8A-4147-A177-3AD203B41FA5}">
                      <a16:colId xmlns:a16="http://schemas.microsoft.com/office/drawing/2014/main" val="20001"/>
                    </a:ext>
                  </a:extLst>
                </a:gridCol>
                <a:gridCol w="1089891">
                  <a:extLst>
                    <a:ext uri="{9D8B030D-6E8A-4147-A177-3AD203B41FA5}">
                      <a16:colId xmlns:a16="http://schemas.microsoft.com/office/drawing/2014/main" val="20002"/>
                    </a:ext>
                  </a:extLst>
                </a:gridCol>
                <a:gridCol w="997528">
                  <a:extLst>
                    <a:ext uri="{9D8B030D-6E8A-4147-A177-3AD203B41FA5}">
                      <a16:colId xmlns:a16="http://schemas.microsoft.com/office/drawing/2014/main" val="20003"/>
                    </a:ext>
                  </a:extLst>
                </a:gridCol>
                <a:gridCol w="1335916">
                  <a:extLst>
                    <a:ext uri="{9D8B030D-6E8A-4147-A177-3AD203B41FA5}">
                      <a16:colId xmlns:a16="http://schemas.microsoft.com/office/drawing/2014/main" val="20004"/>
                    </a:ext>
                  </a:extLst>
                </a:gridCol>
                <a:gridCol w="1078136">
                  <a:extLst>
                    <a:ext uri="{9D8B030D-6E8A-4147-A177-3AD203B41FA5}">
                      <a16:colId xmlns:a16="http://schemas.microsoft.com/office/drawing/2014/main" val="20005"/>
                    </a:ext>
                  </a:extLst>
                </a:gridCol>
                <a:gridCol w="1078136">
                  <a:extLst>
                    <a:ext uri="{9D8B030D-6E8A-4147-A177-3AD203B41FA5}">
                      <a16:colId xmlns:a16="http://schemas.microsoft.com/office/drawing/2014/main" val="20006"/>
                    </a:ext>
                  </a:extLst>
                </a:gridCol>
                <a:gridCol w="1078136">
                  <a:extLst>
                    <a:ext uri="{9D8B030D-6E8A-4147-A177-3AD203B41FA5}">
                      <a16:colId xmlns:a16="http://schemas.microsoft.com/office/drawing/2014/main" val="20007"/>
                    </a:ext>
                  </a:extLst>
                </a:gridCol>
                <a:gridCol w="1078136">
                  <a:extLst>
                    <a:ext uri="{9D8B030D-6E8A-4147-A177-3AD203B41FA5}">
                      <a16:colId xmlns:a16="http://schemas.microsoft.com/office/drawing/2014/main" val="20008"/>
                    </a:ext>
                  </a:extLst>
                </a:gridCol>
                <a:gridCol w="1078136">
                  <a:extLst>
                    <a:ext uri="{9D8B030D-6E8A-4147-A177-3AD203B41FA5}">
                      <a16:colId xmlns:a16="http://schemas.microsoft.com/office/drawing/2014/main" val="20009"/>
                    </a:ext>
                  </a:extLst>
                </a:gridCol>
                <a:gridCol w="1078136">
                  <a:extLst>
                    <a:ext uri="{9D8B030D-6E8A-4147-A177-3AD203B41FA5}">
                      <a16:colId xmlns:a16="http://schemas.microsoft.com/office/drawing/2014/main" val="20010"/>
                    </a:ext>
                  </a:extLst>
                </a:gridCol>
              </a:tblGrid>
              <a:tr h="1032592">
                <a:tc>
                  <a:txBody>
                    <a:bodyPr/>
                    <a:lstStyle/>
                    <a:p>
                      <a:r>
                        <a:rPr lang="en-US" dirty="0"/>
                        <a:t>VM Number</a:t>
                      </a:r>
                    </a:p>
                  </a:txBody>
                  <a:tcPr/>
                </a:tc>
                <a:tc>
                  <a:txBody>
                    <a:bodyPr/>
                    <a:lstStyle/>
                    <a:p>
                      <a:r>
                        <a:rPr lang="en-US" dirty="0"/>
                        <a:t>VM Size</a:t>
                      </a:r>
                    </a:p>
                  </a:txBody>
                  <a:tcPr/>
                </a:tc>
                <a:tc>
                  <a:txBody>
                    <a:bodyPr/>
                    <a:lstStyle/>
                    <a:p>
                      <a:r>
                        <a:rPr lang="en-US" dirty="0"/>
                        <a:t>Duration (min)</a:t>
                      </a:r>
                    </a:p>
                  </a:txBody>
                  <a:tcPr/>
                </a:tc>
                <a:tc>
                  <a:txBody>
                    <a:bodyPr/>
                    <a:lstStyle/>
                    <a:p>
                      <a:r>
                        <a:rPr lang="en-US" dirty="0"/>
                        <a:t>Max User Count</a:t>
                      </a:r>
                    </a:p>
                  </a:txBody>
                  <a:tcPr/>
                </a:tc>
                <a:tc>
                  <a:txBody>
                    <a:bodyPr/>
                    <a:lstStyle/>
                    <a:p>
                      <a:r>
                        <a:rPr lang="en-US" dirty="0" err="1"/>
                        <a:t>Avg</a:t>
                      </a:r>
                      <a:r>
                        <a:rPr lang="en-US" dirty="0"/>
                        <a:t> Pages/Sec</a:t>
                      </a:r>
                    </a:p>
                  </a:txBody>
                  <a:tcPr/>
                </a:tc>
                <a:tc>
                  <a:txBody>
                    <a:bodyPr/>
                    <a:lstStyle/>
                    <a:p>
                      <a:r>
                        <a:rPr lang="en-US" dirty="0" err="1"/>
                        <a:t>Avg</a:t>
                      </a:r>
                      <a:r>
                        <a:rPr lang="en-US" dirty="0"/>
                        <a:t> Page Time (sec)</a:t>
                      </a:r>
                    </a:p>
                  </a:txBody>
                  <a:tcPr/>
                </a:tc>
                <a:tc>
                  <a:txBody>
                    <a:bodyPr/>
                    <a:lstStyle/>
                    <a:p>
                      <a:r>
                        <a:rPr lang="en-US" dirty="0" err="1"/>
                        <a:t>Avg</a:t>
                      </a:r>
                      <a:r>
                        <a:rPr lang="en-US" baseline="0" dirty="0"/>
                        <a:t> RPS (Visual Studio)</a:t>
                      </a:r>
                      <a:endParaRPr lang="en-US" dirty="0"/>
                    </a:p>
                  </a:txBody>
                  <a:tcPr/>
                </a:tc>
                <a:tc>
                  <a:txBody>
                    <a:bodyPr/>
                    <a:lstStyle/>
                    <a:p>
                      <a:r>
                        <a:rPr lang="en-US" dirty="0"/>
                        <a:t>WAWS RPS</a:t>
                      </a:r>
                    </a:p>
                  </a:txBody>
                  <a:tcPr/>
                </a:tc>
                <a:tc>
                  <a:txBody>
                    <a:bodyPr/>
                    <a:lstStyle/>
                    <a:p>
                      <a:r>
                        <a:rPr lang="en-US" dirty="0"/>
                        <a:t>Failed</a:t>
                      </a:r>
                      <a:r>
                        <a:rPr lang="en-US" baseline="0" dirty="0"/>
                        <a:t> Tests</a:t>
                      </a:r>
                      <a:endParaRPr lang="en-US" dirty="0"/>
                    </a:p>
                  </a:txBody>
                  <a:tcPr/>
                </a:tc>
                <a:tc>
                  <a:txBody>
                    <a:bodyPr/>
                    <a:lstStyle/>
                    <a:p>
                      <a:r>
                        <a:rPr lang="en-US" dirty="0"/>
                        <a:t>Total Tests</a:t>
                      </a:r>
                    </a:p>
                  </a:txBody>
                  <a:tcPr/>
                </a:tc>
                <a:tc>
                  <a:txBody>
                    <a:bodyPr/>
                    <a:lstStyle/>
                    <a:p>
                      <a:r>
                        <a:rPr lang="en-US" dirty="0"/>
                        <a:t>Failed Tests (%)</a:t>
                      </a:r>
                    </a:p>
                  </a:txBody>
                  <a:tcPr/>
                </a:tc>
                <a:extLst>
                  <a:ext uri="{0D108BD9-81ED-4DB2-BD59-A6C34878D82A}">
                    <a16:rowId xmlns:a16="http://schemas.microsoft.com/office/drawing/2014/main" val="10000"/>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a:t>
                      </a:r>
                    </a:p>
                  </a:txBody>
                  <a:tcPr/>
                </a:tc>
                <a:tc>
                  <a:txBody>
                    <a:bodyPr/>
                    <a:lstStyle/>
                    <a:p>
                      <a:r>
                        <a:rPr lang="en-US" dirty="0">
                          <a:solidFill>
                            <a:srgbClr val="00B050"/>
                          </a:solidFill>
                        </a:rPr>
                        <a:t>2.91</a:t>
                      </a:r>
                    </a:p>
                  </a:txBody>
                  <a:tcPr/>
                </a:tc>
                <a:tc>
                  <a:txBody>
                    <a:bodyPr/>
                    <a:lstStyle/>
                    <a:p>
                      <a:r>
                        <a:rPr lang="en-US" dirty="0">
                          <a:solidFill>
                            <a:srgbClr val="00B050"/>
                          </a:solidFill>
                        </a:rPr>
                        <a:t>0.13</a:t>
                      </a:r>
                    </a:p>
                  </a:txBody>
                  <a:tcPr/>
                </a:tc>
                <a:tc>
                  <a:txBody>
                    <a:bodyPr/>
                    <a:lstStyle/>
                    <a:p>
                      <a:r>
                        <a:rPr lang="en-US" dirty="0">
                          <a:solidFill>
                            <a:schemeClr val="bg1"/>
                          </a:solidFill>
                        </a:rPr>
                        <a:t>23.4</a:t>
                      </a:r>
                    </a:p>
                  </a:txBody>
                  <a:tcPr/>
                </a:tc>
                <a:tc>
                  <a:txBody>
                    <a:bodyPr/>
                    <a:lstStyle/>
                    <a:p>
                      <a:r>
                        <a:rPr lang="en-US" dirty="0"/>
                        <a:t>21</a:t>
                      </a:r>
                    </a:p>
                  </a:txBody>
                  <a:tcPr/>
                </a:tc>
                <a:tc>
                  <a:txBody>
                    <a:bodyPr/>
                    <a:lstStyle/>
                    <a:p>
                      <a:r>
                        <a:rPr lang="en-US" dirty="0"/>
                        <a:t>0</a:t>
                      </a:r>
                    </a:p>
                  </a:txBody>
                  <a:tcPr/>
                </a:tc>
                <a:tc>
                  <a:txBody>
                    <a:bodyPr/>
                    <a:lstStyle/>
                    <a:p>
                      <a:r>
                        <a:rPr lang="en-US" dirty="0"/>
                        <a:t>849</a:t>
                      </a:r>
                    </a:p>
                  </a:txBody>
                  <a:tcPr/>
                </a:tc>
                <a:tc>
                  <a:txBody>
                    <a:bodyPr/>
                    <a:lstStyle/>
                    <a:p>
                      <a:r>
                        <a:rPr lang="en-US" dirty="0"/>
                        <a:t>0.0</a:t>
                      </a:r>
                    </a:p>
                  </a:txBody>
                  <a:tcPr/>
                </a:tc>
                <a:extLst>
                  <a:ext uri="{0D108BD9-81ED-4DB2-BD59-A6C34878D82A}">
                    <a16:rowId xmlns:a16="http://schemas.microsoft.com/office/drawing/2014/main" val="10001"/>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100</a:t>
                      </a:r>
                    </a:p>
                  </a:txBody>
                  <a:tcPr/>
                </a:tc>
                <a:tc>
                  <a:txBody>
                    <a:bodyPr/>
                    <a:lstStyle/>
                    <a:p>
                      <a:r>
                        <a:rPr lang="en-US" dirty="0">
                          <a:solidFill>
                            <a:srgbClr val="00B050"/>
                          </a:solidFill>
                        </a:rPr>
                        <a:t>14.4</a:t>
                      </a:r>
                    </a:p>
                  </a:txBody>
                  <a:tcPr/>
                </a:tc>
                <a:tc>
                  <a:txBody>
                    <a:bodyPr/>
                    <a:lstStyle/>
                    <a:p>
                      <a:r>
                        <a:rPr lang="en-US" dirty="0">
                          <a:solidFill>
                            <a:srgbClr val="00B050"/>
                          </a:solidFill>
                        </a:rPr>
                        <a:t>0.15</a:t>
                      </a:r>
                    </a:p>
                  </a:txBody>
                  <a:tcPr/>
                </a:tc>
                <a:tc>
                  <a:txBody>
                    <a:bodyPr/>
                    <a:lstStyle/>
                    <a:p>
                      <a:r>
                        <a:rPr lang="en-US" dirty="0">
                          <a:solidFill>
                            <a:schemeClr val="bg1"/>
                          </a:solidFill>
                        </a:rPr>
                        <a:t>232</a:t>
                      </a:r>
                    </a:p>
                  </a:txBody>
                  <a:tcPr/>
                </a:tc>
                <a:tc>
                  <a:txBody>
                    <a:bodyPr/>
                    <a:lstStyle/>
                    <a:p>
                      <a:r>
                        <a:rPr lang="en-US" dirty="0"/>
                        <a:t>77</a:t>
                      </a:r>
                    </a:p>
                  </a:txBody>
                  <a:tcPr/>
                </a:tc>
                <a:tc>
                  <a:txBody>
                    <a:bodyPr/>
                    <a:lstStyle/>
                    <a:p>
                      <a:r>
                        <a:rPr lang="en-US" dirty="0"/>
                        <a:t>0</a:t>
                      </a:r>
                    </a:p>
                  </a:txBody>
                  <a:tcPr/>
                </a:tc>
                <a:tc>
                  <a:txBody>
                    <a:bodyPr/>
                    <a:lstStyle/>
                    <a:p>
                      <a:r>
                        <a:rPr lang="en-US" dirty="0"/>
                        <a:t>4247</a:t>
                      </a:r>
                    </a:p>
                  </a:txBody>
                  <a:tcPr/>
                </a:tc>
                <a:tc>
                  <a:txBody>
                    <a:bodyPr/>
                    <a:lstStyle/>
                    <a:p>
                      <a:r>
                        <a:rPr lang="en-US" dirty="0"/>
                        <a:t>0.0</a:t>
                      </a:r>
                    </a:p>
                  </a:txBody>
                  <a:tcPr/>
                </a:tc>
                <a:extLst>
                  <a:ext uri="{0D108BD9-81ED-4DB2-BD59-A6C34878D82A}">
                    <a16:rowId xmlns:a16="http://schemas.microsoft.com/office/drawing/2014/main" val="10002"/>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200</a:t>
                      </a:r>
                    </a:p>
                  </a:txBody>
                  <a:tcPr/>
                </a:tc>
                <a:tc>
                  <a:txBody>
                    <a:bodyPr/>
                    <a:lstStyle/>
                    <a:p>
                      <a:r>
                        <a:rPr lang="en-US" dirty="0">
                          <a:solidFill>
                            <a:srgbClr val="00B050"/>
                          </a:solidFill>
                        </a:rPr>
                        <a:t>29.2</a:t>
                      </a:r>
                    </a:p>
                  </a:txBody>
                  <a:tcPr/>
                </a:tc>
                <a:tc>
                  <a:txBody>
                    <a:bodyPr/>
                    <a:lstStyle/>
                    <a:p>
                      <a:r>
                        <a:rPr lang="en-US" dirty="0">
                          <a:solidFill>
                            <a:srgbClr val="00B050"/>
                          </a:solidFill>
                        </a:rPr>
                        <a:t>0.14</a:t>
                      </a:r>
                    </a:p>
                  </a:txBody>
                  <a:tcPr/>
                </a:tc>
                <a:tc>
                  <a:txBody>
                    <a:bodyPr/>
                    <a:lstStyle/>
                    <a:p>
                      <a:r>
                        <a:rPr lang="en-US" dirty="0">
                          <a:solidFill>
                            <a:schemeClr val="bg1"/>
                          </a:solidFill>
                        </a:rPr>
                        <a:t>966</a:t>
                      </a:r>
                    </a:p>
                  </a:txBody>
                  <a:tcPr/>
                </a:tc>
                <a:tc>
                  <a:txBody>
                    <a:bodyPr/>
                    <a:lstStyle/>
                    <a:p>
                      <a:r>
                        <a:rPr lang="en-US" dirty="0"/>
                        <a:t>155</a:t>
                      </a:r>
                    </a:p>
                  </a:txBody>
                  <a:tcPr/>
                </a:tc>
                <a:tc>
                  <a:txBody>
                    <a:bodyPr/>
                    <a:lstStyle/>
                    <a:p>
                      <a:r>
                        <a:rPr lang="en-US" dirty="0"/>
                        <a:t>0</a:t>
                      </a:r>
                    </a:p>
                  </a:txBody>
                  <a:tcPr/>
                </a:tc>
                <a:tc>
                  <a:txBody>
                    <a:bodyPr/>
                    <a:lstStyle/>
                    <a:p>
                      <a:r>
                        <a:rPr lang="en-US" dirty="0"/>
                        <a:t>8563</a:t>
                      </a:r>
                    </a:p>
                  </a:txBody>
                  <a:tcPr/>
                </a:tc>
                <a:tc>
                  <a:txBody>
                    <a:bodyPr/>
                    <a:lstStyle/>
                    <a:p>
                      <a:r>
                        <a:rPr lang="en-US" dirty="0"/>
                        <a:t>0.0</a:t>
                      </a:r>
                    </a:p>
                  </a:txBody>
                  <a:tcPr/>
                </a:tc>
                <a:extLst>
                  <a:ext uri="{0D108BD9-81ED-4DB2-BD59-A6C34878D82A}">
                    <a16:rowId xmlns:a16="http://schemas.microsoft.com/office/drawing/2014/main" val="10003"/>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300</a:t>
                      </a:r>
                    </a:p>
                  </a:txBody>
                  <a:tcPr/>
                </a:tc>
                <a:tc>
                  <a:txBody>
                    <a:bodyPr/>
                    <a:lstStyle/>
                    <a:p>
                      <a:r>
                        <a:rPr lang="en-US" dirty="0">
                          <a:solidFill>
                            <a:srgbClr val="00B050"/>
                          </a:solidFill>
                        </a:rPr>
                        <a:t>43.6</a:t>
                      </a:r>
                    </a:p>
                  </a:txBody>
                  <a:tcPr/>
                </a:tc>
                <a:tc>
                  <a:txBody>
                    <a:bodyPr/>
                    <a:lstStyle/>
                    <a:p>
                      <a:r>
                        <a:rPr lang="en-US" dirty="0">
                          <a:solidFill>
                            <a:srgbClr val="00B050"/>
                          </a:solidFill>
                        </a:rPr>
                        <a:t>0.24</a:t>
                      </a:r>
                    </a:p>
                  </a:txBody>
                  <a:tcPr/>
                </a:tc>
                <a:tc>
                  <a:txBody>
                    <a:bodyPr/>
                    <a:lstStyle/>
                    <a:p>
                      <a:r>
                        <a:rPr lang="en-US" dirty="0">
                          <a:solidFill>
                            <a:schemeClr val="bg1"/>
                          </a:solidFill>
                        </a:rPr>
                        <a:t>2535</a:t>
                      </a:r>
                    </a:p>
                  </a:txBody>
                  <a:tcPr/>
                </a:tc>
                <a:tc>
                  <a:txBody>
                    <a:bodyPr/>
                    <a:lstStyle/>
                    <a:p>
                      <a:r>
                        <a:rPr lang="en-US" dirty="0"/>
                        <a:t>231</a:t>
                      </a:r>
                    </a:p>
                  </a:txBody>
                  <a:tcPr/>
                </a:tc>
                <a:tc>
                  <a:txBody>
                    <a:bodyPr/>
                    <a:lstStyle/>
                    <a:p>
                      <a:r>
                        <a:rPr lang="en-US" dirty="0"/>
                        <a:t>0</a:t>
                      </a:r>
                    </a:p>
                  </a:txBody>
                  <a:tcPr/>
                </a:tc>
                <a:tc>
                  <a:txBody>
                    <a:bodyPr/>
                    <a:lstStyle/>
                    <a:p>
                      <a:r>
                        <a:rPr lang="en-US" dirty="0"/>
                        <a:t>12839</a:t>
                      </a:r>
                    </a:p>
                  </a:txBody>
                  <a:tcPr/>
                </a:tc>
                <a:tc>
                  <a:txBody>
                    <a:bodyPr/>
                    <a:lstStyle/>
                    <a:p>
                      <a:r>
                        <a:rPr lang="en-US" dirty="0"/>
                        <a:t>0.0</a:t>
                      </a:r>
                    </a:p>
                  </a:txBody>
                  <a:tcPr/>
                </a:tc>
                <a:extLst>
                  <a:ext uri="{0D108BD9-81ED-4DB2-BD59-A6C34878D82A}">
                    <a16:rowId xmlns:a16="http://schemas.microsoft.com/office/drawing/2014/main" val="10004"/>
                  </a:ext>
                </a:extLst>
              </a:tr>
              <a:tr h="526845">
                <a:tc>
                  <a:txBody>
                    <a:bodyPr/>
                    <a:lstStyle/>
                    <a:p>
                      <a:r>
                        <a:rPr lang="en-US" dirty="0"/>
                        <a:t>1</a:t>
                      </a:r>
                    </a:p>
                  </a:txBody>
                  <a:tcPr/>
                </a:tc>
                <a:tc>
                  <a:txBody>
                    <a:bodyPr/>
                    <a:lstStyle/>
                    <a:p>
                      <a:r>
                        <a:rPr lang="en-US" dirty="0"/>
                        <a:t>MED</a:t>
                      </a:r>
                    </a:p>
                  </a:txBody>
                  <a:tcPr/>
                </a:tc>
                <a:tc>
                  <a:txBody>
                    <a:bodyPr/>
                    <a:lstStyle/>
                    <a:p>
                      <a:r>
                        <a:rPr lang="en-US" dirty="0"/>
                        <a:t>15</a:t>
                      </a:r>
                    </a:p>
                  </a:txBody>
                  <a:tcPr/>
                </a:tc>
                <a:tc>
                  <a:txBody>
                    <a:bodyPr/>
                    <a:lstStyle/>
                    <a:p>
                      <a:r>
                        <a:rPr lang="en-US" dirty="0"/>
                        <a:t>1000</a:t>
                      </a:r>
                    </a:p>
                  </a:txBody>
                  <a:tcPr/>
                </a:tc>
                <a:tc>
                  <a:txBody>
                    <a:bodyPr/>
                    <a:lstStyle/>
                    <a:p>
                      <a:r>
                        <a:rPr lang="en-US" dirty="0">
                          <a:solidFill>
                            <a:srgbClr val="00B050"/>
                          </a:solidFill>
                        </a:rPr>
                        <a:t>141</a:t>
                      </a:r>
                    </a:p>
                  </a:txBody>
                  <a:tcPr/>
                </a:tc>
                <a:tc>
                  <a:txBody>
                    <a:bodyPr/>
                    <a:lstStyle/>
                    <a:p>
                      <a:r>
                        <a:rPr lang="en-US" dirty="0">
                          <a:solidFill>
                            <a:srgbClr val="00B050"/>
                          </a:solidFill>
                        </a:rPr>
                        <a:t>0.67</a:t>
                      </a:r>
                    </a:p>
                  </a:txBody>
                  <a:tcPr/>
                </a:tc>
                <a:tc>
                  <a:txBody>
                    <a:bodyPr/>
                    <a:lstStyle/>
                    <a:p>
                      <a:r>
                        <a:rPr lang="en-US" dirty="0">
                          <a:solidFill>
                            <a:schemeClr val="bg1"/>
                          </a:solidFill>
                        </a:rPr>
                        <a:t>8135</a:t>
                      </a:r>
                    </a:p>
                  </a:txBody>
                  <a:tcPr/>
                </a:tc>
                <a:tc>
                  <a:txBody>
                    <a:bodyPr/>
                    <a:lstStyle/>
                    <a:p>
                      <a:r>
                        <a:rPr lang="en-US" dirty="0"/>
                        <a:t>735</a:t>
                      </a:r>
                    </a:p>
                  </a:txBody>
                  <a:tcPr/>
                </a:tc>
                <a:tc>
                  <a:txBody>
                    <a:bodyPr/>
                    <a:lstStyle/>
                    <a:p>
                      <a:r>
                        <a:rPr lang="en-US" dirty="0"/>
                        <a:t>0</a:t>
                      </a:r>
                    </a:p>
                  </a:txBody>
                  <a:tcPr/>
                </a:tc>
                <a:tc>
                  <a:txBody>
                    <a:bodyPr/>
                    <a:lstStyle/>
                    <a:p>
                      <a:r>
                        <a:rPr lang="en-US" dirty="0"/>
                        <a:t>20591</a:t>
                      </a:r>
                    </a:p>
                  </a:txBody>
                  <a:tcPr/>
                </a:tc>
                <a:tc>
                  <a:txBody>
                    <a:bodyPr/>
                    <a:lstStyle/>
                    <a:p>
                      <a:r>
                        <a:rPr lang="en-US" dirty="0"/>
                        <a:t>0.0</a:t>
                      </a:r>
                      <a:endParaRPr lang="en-US" dirty="0">
                        <a:solidFill>
                          <a:schemeClr val="accent2"/>
                        </a:solidFill>
                      </a:endParaRPr>
                    </a:p>
                  </a:txBody>
                  <a:tcPr/>
                </a:tc>
                <a:extLst>
                  <a:ext uri="{0D108BD9-81ED-4DB2-BD59-A6C34878D82A}">
                    <a16:rowId xmlns:a16="http://schemas.microsoft.com/office/drawing/2014/main" val="10005"/>
                  </a:ext>
                </a:extLst>
              </a:tr>
              <a:tr h="526845">
                <a:tc>
                  <a:txBody>
                    <a:bodyPr/>
                    <a:lstStyle/>
                    <a:p>
                      <a:r>
                        <a:rPr lang="en-US" dirty="0"/>
                        <a:t>3</a:t>
                      </a:r>
                    </a:p>
                  </a:txBody>
                  <a:tcPr/>
                </a:tc>
                <a:tc>
                  <a:txBody>
                    <a:bodyPr/>
                    <a:lstStyle/>
                    <a:p>
                      <a:r>
                        <a:rPr lang="en-US" dirty="0"/>
                        <a:t>LARGE</a:t>
                      </a:r>
                    </a:p>
                  </a:txBody>
                  <a:tcPr/>
                </a:tc>
                <a:tc>
                  <a:txBody>
                    <a:bodyPr/>
                    <a:lstStyle/>
                    <a:p>
                      <a:r>
                        <a:rPr lang="en-US" dirty="0"/>
                        <a:t>20</a:t>
                      </a:r>
                    </a:p>
                  </a:txBody>
                  <a:tcPr/>
                </a:tc>
                <a:tc>
                  <a:txBody>
                    <a:bodyPr/>
                    <a:lstStyle/>
                    <a:p>
                      <a:r>
                        <a:rPr lang="en-US" dirty="0"/>
                        <a:t>1500</a:t>
                      </a:r>
                    </a:p>
                  </a:txBody>
                  <a:tcPr/>
                </a:tc>
                <a:tc>
                  <a:txBody>
                    <a:bodyPr/>
                    <a:lstStyle/>
                    <a:p>
                      <a:r>
                        <a:rPr lang="en-US" dirty="0">
                          <a:solidFill>
                            <a:srgbClr val="00B050"/>
                          </a:solidFill>
                        </a:rPr>
                        <a:t>198</a:t>
                      </a:r>
                    </a:p>
                  </a:txBody>
                  <a:tcPr/>
                </a:tc>
                <a:tc>
                  <a:txBody>
                    <a:bodyPr/>
                    <a:lstStyle/>
                    <a:p>
                      <a:r>
                        <a:rPr lang="en-US" dirty="0">
                          <a:solidFill>
                            <a:srgbClr val="00B050"/>
                          </a:solidFill>
                        </a:rPr>
                        <a:t>1.37</a:t>
                      </a:r>
                    </a:p>
                  </a:txBody>
                  <a:tcPr/>
                </a:tc>
                <a:tc>
                  <a:txBody>
                    <a:bodyPr/>
                    <a:lstStyle/>
                    <a:p>
                      <a:r>
                        <a:rPr lang="en-US" dirty="0">
                          <a:solidFill>
                            <a:schemeClr val="bg1"/>
                          </a:solidFill>
                        </a:rPr>
                        <a:t>19855</a:t>
                      </a:r>
                    </a:p>
                  </a:txBody>
                  <a:tcPr/>
                </a:tc>
                <a:tc>
                  <a:txBody>
                    <a:bodyPr/>
                    <a:lstStyle/>
                    <a:p>
                      <a:r>
                        <a:rPr lang="en-US" dirty="0"/>
                        <a:t>1297</a:t>
                      </a:r>
                    </a:p>
                  </a:txBody>
                  <a:tcPr/>
                </a:tc>
                <a:tc>
                  <a:txBody>
                    <a:bodyPr/>
                    <a:lstStyle/>
                    <a:p>
                      <a:r>
                        <a:rPr lang="en-US" dirty="0"/>
                        <a:t>1</a:t>
                      </a:r>
                    </a:p>
                  </a:txBody>
                  <a:tcPr/>
                </a:tc>
                <a:tc>
                  <a:txBody>
                    <a:bodyPr/>
                    <a:lstStyle/>
                    <a:p>
                      <a:r>
                        <a:rPr lang="en-US" dirty="0"/>
                        <a:t>32763</a:t>
                      </a:r>
                    </a:p>
                  </a:txBody>
                  <a:tcPr/>
                </a:tc>
                <a:tc>
                  <a:txBody>
                    <a:bodyPr/>
                    <a:lstStyle/>
                    <a:p>
                      <a:r>
                        <a:rPr lang="en-US" dirty="0"/>
                        <a:t>0.0</a:t>
                      </a:r>
                      <a:endParaRPr lang="en-US" dirty="0">
                        <a:solidFill>
                          <a:schemeClr val="accent2"/>
                        </a:solidFill>
                      </a:endParaRPr>
                    </a:p>
                  </a:txBody>
                  <a:tcPr/>
                </a:tc>
                <a:extLst>
                  <a:ext uri="{0D108BD9-81ED-4DB2-BD59-A6C34878D82A}">
                    <a16:rowId xmlns:a16="http://schemas.microsoft.com/office/drawing/2014/main" val="10006"/>
                  </a:ext>
                </a:extLst>
              </a:tr>
              <a:tr h="526845">
                <a:tc>
                  <a:txBody>
                    <a:bodyPr/>
                    <a:lstStyle/>
                    <a:p>
                      <a:r>
                        <a:rPr lang="en-US" dirty="0"/>
                        <a:t>3</a:t>
                      </a:r>
                    </a:p>
                  </a:txBody>
                  <a:tcPr/>
                </a:tc>
                <a:tc>
                  <a:txBody>
                    <a:bodyPr/>
                    <a:lstStyle/>
                    <a:p>
                      <a:r>
                        <a:rPr lang="en-US" dirty="0"/>
                        <a:t>LARGE</a:t>
                      </a:r>
                    </a:p>
                  </a:txBody>
                  <a:tcPr/>
                </a:tc>
                <a:tc>
                  <a:txBody>
                    <a:bodyPr/>
                    <a:lstStyle/>
                    <a:p>
                      <a:r>
                        <a:rPr lang="en-US" dirty="0"/>
                        <a:t>25</a:t>
                      </a:r>
                    </a:p>
                  </a:txBody>
                  <a:tcPr/>
                </a:tc>
                <a:tc>
                  <a:txBody>
                    <a:bodyPr/>
                    <a:lstStyle/>
                    <a:p>
                      <a:r>
                        <a:rPr lang="en-US" dirty="0"/>
                        <a:t>2000</a:t>
                      </a:r>
                    </a:p>
                  </a:txBody>
                  <a:tcPr/>
                </a:tc>
                <a:tc>
                  <a:txBody>
                    <a:bodyPr/>
                    <a:lstStyle/>
                    <a:p>
                      <a:r>
                        <a:rPr lang="en-US" dirty="0">
                          <a:solidFill>
                            <a:schemeClr val="bg1"/>
                          </a:solidFill>
                        </a:rPr>
                        <a:t>242</a:t>
                      </a:r>
                    </a:p>
                  </a:txBody>
                  <a:tcPr/>
                </a:tc>
                <a:tc>
                  <a:txBody>
                    <a:bodyPr/>
                    <a:lstStyle/>
                    <a:p>
                      <a:r>
                        <a:rPr lang="en-US" dirty="0">
                          <a:solidFill>
                            <a:schemeClr val="bg1"/>
                          </a:solidFill>
                        </a:rPr>
                        <a:t>2.12</a:t>
                      </a:r>
                    </a:p>
                  </a:txBody>
                  <a:tcPr/>
                </a:tc>
                <a:tc>
                  <a:txBody>
                    <a:bodyPr/>
                    <a:lstStyle/>
                    <a:p>
                      <a:r>
                        <a:rPr lang="en-US" dirty="0">
                          <a:solidFill>
                            <a:srgbClr val="FF0000"/>
                          </a:solidFill>
                        </a:rPr>
                        <a:t>24896</a:t>
                      </a:r>
                    </a:p>
                  </a:txBody>
                  <a:tcPr/>
                </a:tc>
                <a:tc>
                  <a:txBody>
                    <a:bodyPr/>
                    <a:lstStyle/>
                    <a:p>
                      <a:r>
                        <a:rPr lang="en-US" dirty="0"/>
                        <a:t>1547</a:t>
                      </a:r>
                    </a:p>
                  </a:txBody>
                  <a:tcPr/>
                </a:tc>
                <a:tc>
                  <a:txBody>
                    <a:bodyPr/>
                    <a:lstStyle/>
                    <a:p>
                      <a:r>
                        <a:rPr lang="en-US" dirty="0">
                          <a:solidFill>
                            <a:srgbClr val="FF0000"/>
                          </a:solidFill>
                        </a:rPr>
                        <a:t>870</a:t>
                      </a:r>
                    </a:p>
                  </a:txBody>
                  <a:tcPr/>
                </a:tc>
                <a:tc>
                  <a:txBody>
                    <a:bodyPr/>
                    <a:lstStyle/>
                    <a:p>
                      <a:r>
                        <a:rPr lang="en-US" dirty="0"/>
                        <a:t>53496</a:t>
                      </a:r>
                    </a:p>
                  </a:txBody>
                  <a:tcPr/>
                </a:tc>
                <a:tc>
                  <a:txBody>
                    <a:bodyPr/>
                    <a:lstStyle/>
                    <a:p>
                      <a:r>
                        <a:rPr lang="en-US" dirty="0">
                          <a:solidFill>
                            <a:srgbClr val="FF0000"/>
                          </a:solidFill>
                        </a:rPr>
                        <a:t>1.6</a:t>
                      </a:r>
                    </a:p>
                  </a:txBody>
                  <a:tcPr/>
                </a:tc>
                <a:extLst>
                  <a:ext uri="{0D108BD9-81ED-4DB2-BD59-A6C34878D82A}">
                    <a16:rowId xmlns:a16="http://schemas.microsoft.com/office/drawing/2014/main" val="10007"/>
                  </a:ext>
                </a:extLst>
              </a:tr>
            </a:tbl>
          </a:graphicData>
        </a:graphic>
      </p:graphicFrame>
      <p:sp>
        <p:nvSpPr>
          <p:cNvPr id="4" name="Rectangle 3"/>
          <p:cNvSpPr/>
          <p:nvPr/>
        </p:nvSpPr>
        <p:spPr bwMode="auto">
          <a:xfrm>
            <a:off x="4211782" y="3020291"/>
            <a:ext cx="2429163" cy="3140364"/>
          </a:xfrm>
          <a:prstGeom prst="rect">
            <a:avLst/>
          </a:prstGeom>
          <a:noFill/>
          <a:ln w="5715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640945"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783781"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0926618" y="6160655"/>
            <a:ext cx="1108369" cy="541194"/>
          </a:xfrm>
          <a:prstGeom prst="rect">
            <a:avLst/>
          </a:prstGeom>
          <a:noFill/>
          <a:ln w="5715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51540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Scale and </a:t>
            </a:r>
            <a:br>
              <a:rPr lang="en-US" dirty="0"/>
            </a:br>
            <a:r>
              <a:rPr lang="en-US" dirty="0"/>
              <a:t>Active/Passive Replication</a:t>
            </a:r>
          </a:p>
        </p:txBody>
      </p:sp>
    </p:spTree>
    <p:extLst>
      <p:ext uri="{BB962C8B-B14F-4D97-AF65-F5344CB8AC3E}">
        <p14:creationId xmlns:p14="http://schemas.microsoft.com/office/powerpoint/2010/main" val="775119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965324"/>
            <a:ext cx="11542503" cy="4124206"/>
          </a:xfrm>
        </p:spPr>
        <p:txBody>
          <a:bodyPr/>
          <a:lstStyle/>
          <a:p>
            <a:r>
              <a:rPr lang="en-US" dirty="0"/>
              <a:t>Factors that limit scalability</a:t>
            </a:r>
          </a:p>
          <a:p>
            <a:r>
              <a:rPr lang="en-US" dirty="0"/>
              <a:t>Improving scalability</a:t>
            </a:r>
          </a:p>
          <a:p>
            <a:r>
              <a:rPr lang="en-US" dirty="0"/>
              <a:t>Global scale and active/active replication</a:t>
            </a:r>
          </a:p>
          <a:p>
            <a:r>
              <a:rPr lang="en-US" dirty="0"/>
              <a:t>Global scale and active/passive replication</a:t>
            </a:r>
          </a:p>
          <a:p>
            <a:endParaRPr lang="en-US" dirty="0"/>
          </a:p>
          <a:p>
            <a:endParaRPr lang="en-US" dirty="0"/>
          </a:p>
        </p:txBody>
      </p:sp>
    </p:spTree>
    <p:extLst>
      <p:ext uri="{BB962C8B-B14F-4D97-AF65-F5344CB8AC3E}">
        <p14:creationId xmlns:p14="http://schemas.microsoft.com/office/powerpoint/2010/main" val="1617598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Scale</a:t>
            </a:r>
          </a:p>
        </p:txBody>
      </p:sp>
      <p:sp>
        <p:nvSpPr>
          <p:cNvPr id="4" name="Content Placeholder 3"/>
          <p:cNvSpPr>
            <a:spLocks noGrp="1"/>
          </p:cNvSpPr>
          <p:nvPr>
            <p:ph sz="quarter" idx="10"/>
          </p:nvPr>
        </p:nvSpPr>
        <p:spPr>
          <a:xfrm>
            <a:off x="268288" y="1398397"/>
            <a:ext cx="11542503" cy="4462760"/>
          </a:xfrm>
        </p:spPr>
        <p:txBody>
          <a:bodyPr/>
          <a:lstStyle/>
          <a:p>
            <a:r>
              <a:rPr lang="en-US" dirty="0"/>
              <a:t>Challenges</a:t>
            </a:r>
          </a:p>
          <a:p>
            <a:pPr lvl="1"/>
            <a:r>
              <a:rPr lang="en-US" dirty="0"/>
              <a:t>Data replication</a:t>
            </a:r>
          </a:p>
          <a:p>
            <a:pPr lvl="1"/>
            <a:r>
              <a:rPr lang="en-US" dirty="0"/>
              <a:t>Data consistency</a:t>
            </a:r>
          </a:p>
          <a:p>
            <a:pPr lvl="1"/>
            <a:r>
              <a:rPr lang="en-US" dirty="0"/>
              <a:t>Failover</a:t>
            </a:r>
          </a:p>
          <a:p>
            <a:r>
              <a:rPr lang="en-US" dirty="0"/>
              <a:t>Patterns</a:t>
            </a:r>
          </a:p>
          <a:p>
            <a:pPr lvl="1"/>
            <a:r>
              <a:rPr lang="en-US"/>
              <a:t>Eventual consistency</a:t>
            </a:r>
          </a:p>
          <a:p>
            <a:pPr lvl="1"/>
            <a:endParaRPr lang="en-US" dirty="0"/>
          </a:p>
        </p:txBody>
      </p:sp>
    </p:spTree>
    <p:extLst>
      <p:ext uri="{BB962C8B-B14F-4D97-AF65-F5344CB8AC3E}">
        <p14:creationId xmlns:p14="http://schemas.microsoft.com/office/powerpoint/2010/main" val="8764341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SQL Database Active Geo-Replication</a:t>
            </a:r>
          </a:p>
        </p:txBody>
      </p:sp>
      <p:sp>
        <p:nvSpPr>
          <p:cNvPr id="3" name="Content Placeholder 1"/>
          <p:cNvSpPr txBox="1">
            <a:spLocks/>
          </p:cNvSpPr>
          <p:nvPr/>
        </p:nvSpPr>
        <p:spPr>
          <a:xfrm>
            <a:off x="314815" y="2196407"/>
            <a:ext cx="8532197" cy="3925341"/>
          </a:xfrm>
          <a:prstGeom prst="rect">
            <a:avLst/>
          </a:prstGeom>
        </p:spPr>
        <p:txBody>
          <a:bodyPr lIns="253634" tIns="126817" rIns="253634" bIns="12681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34092">
              <a:spcAft>
                <a:spcPts val="1224"/>
              </a:spcAft>
              <a:buFont typeface="Arial"/>
              <a:buNone/>
            </a:pPr>
            <a:r>
              <a:rPr lang="en-US" sz="2040" dirty="0">
                <a:latin typeface="Segoe UI Light"/>
              </a:rPr>
              <a:t>Available across all service tiers</a:t>
            </a:r>
          </a:p>
          <a:p>
            <a:pPr marL="0" indent="0" defTabSz="634092">
              <a:spcAft>
                <a:spcPts val="1224"/>
              </a:spcAft>
              <a:buFont typeface="Arial"/>
              <a:buNone/>
            </a:pPr>
            <a:r>
              <a:rPr lang="en-US" sz="2040" dirty="0">
                <a:latin typeface="Segoe UI Light"/>
              </a:rPr>
              <a:t>Create up to 4 readable </a:t>
            </a:r>
            <a:r>
              <a:rPr lang="en-US" sz="2040" dirty="0" err="1">
                <a:latin typeface="Segoe UI Light"/>
              </a:rPr>
              <a:t>secondaries</a:t>
            </a:r>
            <a:endParaRPr lang="en-US" sz="2040" dirty="0">
              <a:latin typeface="Segoe UI Light"/>
            </a:endParaRPr>
          </a:p>
          <a:p>
            <a:pPr marL="0" indent="0" defTabSz="634092">
              <a:spcAft>
                <a:spcPts val="1224"/>
              </a:spcAft>
              <a:buFont typeface="Arial"/>
              <a:buNone/>
            </a:pPr>
            <a:r>
              <a:rPr lang="en-US" sz="2040" dirty="0">
                <a:latin typeface="Segoe UI Light"/>
              </a:rPr>
              <a:t>Replicate to any Azure region</a:t>
            </a:r>
          </a:p>
          <a:p>
            <a:pPr marL="0" indent="0" defTabSz="634092">
              <a:spcAft>
                <a:spcPts val="1224"/>
              </a:spcAft>
              <a:buFont typeface="Arial"/>
              <a:buNone/>
            </a:pPr>
            <a:r>
              <a:rPr lang="en-US" sz="2040" dirty="0">
                <a:latin typeface="Segoe UI Light"/>
              </a:rPr>
              <a:t>Automatic data replication, asynchronous</a:t>
            </a:r>
          </a:p>
          <a:p>
            <a:pPr marL="0" indent="0" defTabSz="634092">
              <a:spcAft>
                <a:spcPts val="1224"/>
              </a:spcAft>
              <a:buFont typeface="Arial"/>
              <a:buNone/>
            </a:pPr>
            <a:r>
              <a:rPr lang="en-US" sz="2040" dirty="0">
                <a:latin typeface="Segoe UI Light"/>
              </a:rPr>
              <a:t>REST API, PowerShell or Azure Portal </a:t>
            </a:r>
          </a:p>
        </p:txBody>
      </p:sp>
      <p:sp>
        <p:nvSpPr>
          <p:cNvPr id="4" name="Rectangle 3"/>
          <p:cNvSpPr/>
          <p:nvPr/>
        </p:nvSpPr>
        <p:spPr>
          <a:xfrm>
            <a:off x="440277" y="1132293"/>
            <a:ext cx="11409783" cy="542399"/>
          </a:xfrm>
          <a:prstGeom prst="rect">
            <a:avLst/>
          </a:prstGeom>
        </p:spPr>
        <p:txBody>
          <a:bodyPr wrap="square">
            <a:spAutoFit/>
          </a:bodyPr>
          <a:lstStyle/>
          <a:p>
            <a:pPr defTabSz="634092">
              <a:spcAft>
                <a:spcPts val="1224"/>
              </a:spcAft>
            </a:pPr>
            <a:r>
              <a:rPr lang="en-US" sz="2856" dirty="0">
                <a:solidFill>
                  <a:srgbClr val="FFFFFF"/>
                </a:solidFill>
                <a:latin typeface="Segoe UI Light"/>
              </a:rPr>
              <a:t>Mission-critical business continuity on your terms, via programmatic APIs</a:t>
            </a:r>
          </a:p>
        </p:txBody>
      </p:sp>
      <p:pic>
        <p:nvPicPr>
          <p:cNvPr id="5" name="Picture 4"/>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535692" y="2268300"/>
            <a:ext cx="7899901" cy="3708874"/>
          </a:xfrm>
          <a:prstGeom prst="rect">
            <a:avLst/>
          </a:prstGeom>
        </p:spPr>
      </p:pic>
      <p:grpSp>
        <p:nvGrpSpPr>
          <p:cNvPr id="6" name="Group 5"/>
          <p:cNvGrpSpPr/>
          <p:nvPr/>
        </p:nvGrpSpPr>
        <p:grpSpPr>
          <a:xfrm>
            <a:off x="5404872" y="3679312"/>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5836023" y="3895962"/>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29518" y="3385478"/>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6414585" y="3661939"/>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7921562" y="2788535"/>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8334795" y="3289662"/>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10968654" y="5335853"/>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10841002" y="4942380"/>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10232092" y="4648545"/>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10711504" y="3895424"/>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10251074" y="3460084"/>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11262489" y="3287984"/>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10783145" y="33157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10448578" y="3150726"/>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6862788" y="4832079"/>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51" name="Group 332"/>
          <p:cNvGrpSpPr/>
          <p:nvPr/>
        </p:nvGrpSpPr>
        <p:grpSpPr>
          <a:xfrm>
            <a:off x="11489647" y="3038803"/>
            <a:ext cx="304716" cy="465830"/>
            <a:chOff x="11312677" y="4385379"/>
            <a:chExt cx="420734" cy="643192"/>
          </a:xfrm>
        </p:grpSpPr>
        <p:sp>
          <p:nvSpPr>
            <p:cNvPr id="52"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3"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4"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5"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6"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7"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8"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59"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0"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1"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2"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63" name="Group 332"/>
          <p:cNvGrpSpPr/>
          <p:nvPr/>
        </p:nvGrpSpPr>
        <p:grpSpPr>
          <a:xfrm>
            <a:off x="10220426" y="3990959"/>
            <a:ext cx="304716" cy="465830"/>
            <a:chOff x="11312677" y="4385379"/>
            <a:chExt cx="420734" cy="643192"/>
          </a:xfrm>
        </p:grpSpPr>
        <p:sp>
          <p:nvSpPr>
            <p:cNvPr id="6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6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75" name="Group 332"/>
          <p:cNvGrpSpPr/>
          <p:nvPr/>
        </p:nvGrpSpPr>
        <p:grpSpPr>
          <a:xfrm>
            <a:off x="10854888" y="3609577"/>
            <a:ext cx="304716" cy="465830"/>
            <a:chOff x="11312677" y="4385379"/>
            <a:chExt cx="420734" cy="643192"/>
          </a:xfrm>
        </p:grpSpPr>
        <p:sp>
          <p:nvSpPr>
            <p:cNvPr id="76"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7"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8"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79"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0"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1"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2"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3"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4"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5"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86"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87" name="Straight Connector 86"/>
          <p:cNvCxnSpPr>
            <a:endCxn id="64" idx="1"/>
          </p:cNvCxnSpPr>
          <p:nvPr/>
        </p:nvCxnSpPr>
        <p:spPr>
          <a:xfrm>
            <a:off x="8500124" y="3444560"/>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8551444" y="3462660"/>
            <a:ext cx="2533395" cy="1972979"/>
          </a:xfrm>
          <a:prstGeom prst="line">
            <a:avLst/>
          </a:prstGeom>
          <a:noFill/>
          <a:ln w="28575" cap="flat" cmpd="sng" algn="ctr">
            <a:solidFill>
              <a:srgbClr val="DC3C00"/>
            </a:solidFill>
            <a:prstDash val="sysDash"/>
            <a:headEnd type="none"/>
            <a:tailEnd type="none"/>
          </a:ln>
          <a:effectLst/>
        </p:spPr>
      </p:cxnSp>
      <p:grpSp>
        <p:nvGrpSpPr>
          <p:cNvPr id="89" name="Group 332"/>
          <p:cNvGrpSpPr/>
          <p:nvPr/>
        </p:nvGrpSpPr>
        <p:grpSpPr>
          <a:xfrm>
            <a:off x="11032945" y="5161570"/>
            <a:ext cx="304716" cy="465830"/>
            <a:chOff x="11312677" y="4385379"/>
            <a:chExt cx="420734" cy="643192"/>
          </a:xfrm>
        </p:grpSpPr>
        <p:sp>
          <p:nvSpPr>
            <p:cNvPr id="9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3"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9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cxnSp>
        <p:nvCxnSpPr>
          <p:cNvPr id="101" name="Straight Connector 100"/>
          <p:cNvCxnSpPr>
            <a:stCxn id="108" idx="8"/>
            <a:endCxn id="76" idx="1"/>
          </p:cNvCxnSpPr>
          <p:nvPr/>
        </p:nvCxnSpPr>
        <p:spPr>
          <a:xfrm>
            <a:off x="8537315" y="3483750"/>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8500124" y="3271718"/>
            <a:ext cx="2989523" cy="186097"/>
          </a:xfrm>
          <a:prstGeom prst="line">
            <a:avLst/>
          </a:prstGeom>
          <a:noFill/>
          <a:ln w="28575" cap="flat" cmpd="sng" algn="ctr">
            <a:solidFill>
              <a:srgbClr val="DC3C00"/>
            </a:solidFill>
            <a:prstDash val="sysDash"/>
            <a:headEnd type="none"/>
            <a:tailEnd type="none"/>
          </a:ln>
          <a:effectLst/>
        </p:spPr>
      </p:cxnSp>
      <p:grpSp>
        <p:nvGrpSpPr>
          <p:cNvPr id="103" name="Group 332"/>
          <p:cNvGrpSpPr/>
          <p:nvPr/>
        </p:nvGrpSpPr>
        <p:grpSpPr>
          <a:xfrm>
            <a:off x="8294362" y="3068852"/>
            <a:ext cx="461291" cy="705194"/>
            <a:chOff x="11312677" y="4385379"/>
            <a:chExt cx="420734" cy="643192"/>
          </a:xfrm>
        </p:grpSpPr>
        <p:sp>
          <p:nvSpPr>
            <p:cNvPr id="10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0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sp>
          <p:nvSpPr>
            <p:cNvPr id="11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836" kern="0" dirty="0">
                <a:solidFill>
                  <a:srgbClr val="FFFFFF"/>
                </a:solidFill>
              </a:endParaRPr>
            </a:p>
          </p:txBody>
        </p:sp>
      </p:grpSp>
      <p:grpSp>
        <p:nvGrpSpPr>
          <p:cNvPr id="115" name="Group 329"/>
          <p:cNvGrpSpPr/>
          <p:nvPr/>
        </p:nvGrpSpPr>
        <p:grpSpPr>
          <a:xfrm>
            <a:off x="8216820" y="5632167"/>
            <a:ext cx="2472655" cy="1009320"/>
            <a:chOff x="10549903" y="1901406"/>
            <a:chExt cx="1690306" cy="1013499"/>
          </a:xfrm>
        </p:grpSpPr>
        <p:sp>
          <p:nvSpPr>
            <p:cNvPr id="116" name="Rectangle 336"/>
            <p:cNvSpPr/>
            <p:nvPr/>
          </p:nvSpPr>
          <p:spPr bwMode="auto">
            <a:xfrm>
              <a:off x="10549903" y="1901406"/>
              <a:ext cx="1580849" cy="1013499"/>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505050">
                    <a:lumMod val="50000"/>
                  </a:srgbClr>
                </a:solidFill>
                <a:ea typeface="Segoe UI" pitchFamily="34" charset="0"/>
                <a:cs typeface="Segoe UI" pitchFamily="34" charset="0"/>
              </a:endParaRPr>
            </a:p>
          </p:txBody>
        </p:sp>
        <p:sp>
          <p:nvSpPr>
            <p:cNvPr id="117" name="TextBox 338"/>
            <p:cNvSpPr txBox="1"/>
            <p:nvPr/>
          </p:nvSpPr>
          <p:spPr>
            <a:xfrm>
              <a:off x="10661135" y="2006772"/>
              <a:ext cx="1579074" cy="852298"/>
            </a:xfrm>
            <a:prstGeom prst="rect">
              <a:avLst/>
            </a:prstGeom>
            <a:noFill/>
          </p:spPr>
          <p:txBody>
            <a:bodyPr wrap="square" lIns="186521" tIns="149217" rIns="186521" bIns="149217" rtlCol="0">
              <a:spAutoFit/>
            </a:bodyPr>
            <a:lstStyle/>
            <a:p>
              <a:pPr defTabSz="932597">
                <a:lnSpc>
                  <a:spcPct val="90000"/>
                </a:lnSpc>
                <a:defRPr/>
              </a:pPr>
              <a:r>
                <a:rPr lang="en-US" sz="1836" kern="0" dirty="0">
                  <a:solidFill>
                    <a:srgbClr val="505050">
                      <a:lumMod val="50000"/>
                    </a:srgbClr>
                  </a:solidFill>
                  <a:latin typeface="Segoe UI Light"/>
                </a:rPr>
                <a:t>Up to </a:t>
              </a:r>
              <a:r>
                <a:rPr lang="en-US" sz="2040" kern="0" dirty="0">
                  <a:solidFill>
                    <a:srgbClr val="505050">
                      <a:lumMod val="50000"/>
                    </a:srgbClr>
                  </a:solidFill>
                  <a:latin typeface="Segoe UI Light"/>
                </a:rPr>
                <a:t>4</a:t>
              </a:r>
              <a:r>
                <a:rPr lang="en-US" sz="1836" kern="0" dirty="0">
                  <a:solidFill>
                    <a:srgbClr val="505050">
                      <a:lumMod val="50000"/>
                    </a:srgbClr>
                  </a:solidFill>
                  <a:latin typeface="Segoe UI Light"/>
                </a:rPr>
                <a:t> </a:t>
              </a:r>
              <a:r>
                <a:rPr lang="en-US" sz="1836" kern="0" dirty="0" err="1">
                  <a:solidFill>
                    <a:srgbClr val="505050">
                      <a:lumMod val="50000"/>
                    </a:srgbClr>
                  </a:solidFill>
                  <a:latin typeface="Segoe UI Light"/>
                </a:rPr>
                <a:t>secondaries</a:t>
              </a:r>
              <a:endParaRPr lang="en-US" sz="1836" kern="0" dirty="0">
                <a:solidFill>
                  <a:srgbClr val="505050">
                    <a:lumMod val="50000"/>
                  </a:srgbClr>
                </a:solidFill>
                <a:latin typeface="Segoe UI Light"/>
              </a:endParaRPr>
            </a:p>
          </p:txBody>
        </p:sp>
      </p:grpSp>
      <p:sp>
        <p:nvSpPr>
          <p:cNvPr id="118" name="Rectangle 117"/>
          <p:cNvSpPr/>
          <p:nvPr/>
        </p:nvSpPr>
        <p:spPr>
          <a:xfrm>
            <a:off x="4617981" y="5205232"/>
            <a:ext cx="1295226" cy="646331"/>
          </a:xfrm>
          <a:prstGeom prst="rect">
            <a:avLst/>
          </a:prstGeom>
        </p:spPr>
        <p:txBody>
          <a:bodyPr wrap="none">
            <a:spAutoFit/>
          </a:bodyPr>
          <a:lstStyle/>
          <a:p>
            <a:r>
              <a:rPr lang="en-US" dirty="0"/>
              <a:t>RTO &lt; 30s </a:t>
            </a:r>
          </a:p>
          <a:p>
            <a:r>
              <a:rPr lang="en-US" dirty="0"/>
              <a:t>RPO &lt; 5s</a:t>
            </a:r>
          </a:p>
        </p:txBody>
      </p:sp>
    </p:spTree>
    <p:extLst>
      <p:ext uri="{BB962C8B-B14F-4D97-AF65-F5344CB8AC3E}">
        <p14:creationId xmlns:p14="http://schemas.microsoft.com/office/powerpoint/2010/main" val="2655810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par>
                                <p:cTn id="8" presetID="22" presetClass="entr" presetSubtype="8"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500"/>
                                        <p:tgtEl>
                                          <p:spTgt spid="101"/>
                                        </p:tgtEl>
                                      </p:cBhvr>
                                    </p:animEffect>
                                  </p:childTnLst>
                                </p:cTn>
                              </p:par>
                              <p:par>
                                <p:cTn id="11" presetID="22" presetClass="entr" presetSubtype="8"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8"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left)">
                                      <p:cBhvr>
                                        <p:cTn id="1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Failover</a:t>
            </a:r>
          </a:p>
        </p:txBody>
      </p:sp>
      <p:sp>
        <p:nvSpPr>
          <p:cNvPr id="4" name="Text Placeholder 3"/>
          <p:cNvSpPr>
            <a:spLocks noGrp="1"/>
          </p:cNvSpPr>
          <p:nvPr>
            <p:ph type="body" sz="quarter" idx="10"/>
          </p:nvPr>
        </p:nvSpPr>
        <p:spPr>
          <a:xfrm>
            <a:off x="269239" y="1411758"/>
            <a:ext cx="11653523" cy="3390352"/>
          </a:xfrm>
        </p:spPr>
        <p:txBody>
          <a:bodyPr/>
          <a:lstStyle/>
          <a:p>
            <a:r>
              <a:rPr lang="en-US" dirty="0"/>
              <a:t>-- procedure will wait until all queued transactions </a:t>
            </a:r>
          </a:p>
          <a:p>
            <a:r>
              <a:rPr lang="en-US" dirty="0"/>
              <a:t>-- have been acknowledged by the online secondary database</a:t>
            </a:r>
          </a:p>
          <a:p>
            <a:r>
              <a:rPr lang="en-US" dirty="0"/>
              <a:t>ALTER DATABASE </a:t>
            </a:r>
            <a:r>
              <a:rPr lang="en-US" dirty="0" err="1"/>
              <a:t>TestGeoDB</a:t>
            </a:r>
            <a:r>
              <a:rPr lang="en-US" dirty="0"/>
              <a:t> SET READ_ONLY </a:t>
            </a:r>
          </a:p>
          <a:p>
            <a:r>
              <a:rPr lang="en-US" dirty="0"/>
              <a:t>-- Wait for sync</a:t>
            </a:r>
          </a:p>
          <a:p>
            <a:r>
              <a:rPr lang="en-US" dirty="0" err="1"/>
              <a:t>sp_wait_for_database_copy_sync</a:t>
            </a:r>
            <a:r>
              <a:rPr lang="en-US" dirty="0"/>
              <a:t> @</a:t>
            </a:r>
            <a:r>
              <a:rPr lang="en-US" dirty="0" err="1"/>
              <a:t>target_server</a:t>
            </a:r>
            <a:r>
              <a:rPr lang="en-US" dirty="0"/>
              <a:t>= '</a:t>
            </a:r>
            <a:r>
              <a:rPr lang="en-US" dirty="0" err="1"/>
              <a:t>denzilrjapan</a:t>
            </a:r>
            <a:r>
              <a:rPr lang="en-US" dirty="0"/>
              <a:t>' , @</a:t>
            </a:r>
            <a:r>
              <a:rPr lang="en-US" dirty="0" err="1"/>
              <a:t>target_database</a:t>
            </a:r>
            <a:r>
              <a:rPr lang="en-US" dirty="0"/>
              <a:t> =  '</a:t>
            </a:r>
            <a:r>
              <a:rPr lang="en-US" dirty="0" err="1"/>
              <a:t>TestGeoDB</a:t>
            </a:r>
            <a:r>
              <a:rPr lang="en-US" dirty="0"/>
              <a:t>'</a:t>
            </a:r>
          </a:p>
          <a:p>
            <a:r>
              <a:rPr lang="en-US" dirty="0"/>
              <a:t> </a:t>
            </a:r>
          </a:p>
          <a:p>
            <a:r>
              <a:rPr lang="en-US" dirty="0"/>
              <a:t>-- Failover or </a:t>
            </a:r>
            <a:r>
              <a:rPr lang="en-US" dirty="0" err="1"/>
              <a:t>Powershell</a:t>
            </a:r>
            <a:r>
              <a:rPr lang="en-US" dirty="0"/>
              <a:t>/</a:t>
            </a:r>
            <a:r>
              <a:rPr lang="en-US" dirty="0" err="1"/>
              <a:t>RestAPI</a:t>
            </a:r>
            <a:r>
              <a:rPr lang="en-US" dirty="0"/>
              <a:t>.</a:t>
            </a:r>
          </a:p>
          <a:p>
            <a:r>
              <a:rPr lang="en-US" dirty="0"/>
              <a:t>select * from </a:t>
            </a:r>
            <a:r>
              <a:rPr lang="en-US" dirty="0" err="1"/>
              <a:t>sys.dm_operation_status</a:t>
            </a:r>
            <a:endParaRPr lang="en-US" dirty="0"/>
          </a:p>
          <a:p>
            <a:endParaRPr lang="en-US" dirty="0"/>
          </a:p>
        </p:txBody>
      </p:sp>
    </p:spTree>
    <p:extLst>
      <p:ext uri="{BB962C8B-B14F-4D97-AF65-F5344CB8AC3E}">
        <p14:creationId xmlns:p14="http://schemas.microsoft.com/office/powerpoint/2010/main" val="18591019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Active/Passive Replication</a:t>
            </a:r>
          </a:p>
        </p:txBody>
      </p:sp>
    </p:spTree>
    <p:extLst>
      <p:ext uri="{BB962C8B-B14F-4D97-AF65-F5344CB8AC3E}">
        <p14:creationId xmlns:p14="http://schemas.microsoft.com/office/powerpoint/2010/main" val="16543606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Scale and </a:t>
            </a:r>
            <a:br>
              <a:rPr lang="en-US" dirty="0"/>
            </a:br>
            <a:r>
              <a:rPr lang="en-US" dirty="0"/>
              <a:t>Active/Active Replication</a:t>
            </a:r>
          </a:p>
        </p:txBody>
      </p:sp>
    </p:spTree>
    <p:extLst>
      <p:ext uri="{BB962C8B-B14F-4D97-AF65-F5344CB8AC3E}">
        <p14:creationId xmlns:p14="http://schemas.microsoft.com/office/powerpoint/2010/main" val="37393925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59618" y="1048369"/>
            <a:ext cx="8155173" cy="242590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Multi-Region Architecture</a:t>
            </a:r>
          </a:p>
        </p:txBody>
      </p:sp>
      <p:cxnSp>
        <p:nvCxnSpPr>
          <p:cNvPr id="10" name="Straight Connector 9"/>
          <p:cNvCxnSpPr>
            <a:stCxn id="29" idx="1"/>
            <a:endCxn id="23" idx="3"/>
          </p:cNvCxnSpPr>
          <p:nvPr/>
        </p:nvCxnSpPr>
        <p:spPr>
          <a:xfrm flipH="1">
            <a:off x="1956517" y="3680344"/>
            <a:ext cx="607631" cy="3570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biLevel thresh="25000"/>
          </a:blip>
          <a:stretch>
            <a:fillRect/>
          </a:stretch>
        </p:blipFill>
        <p:spPr>
          <a:xfrm>
            <a:off x="1252668" y="3487446"/>
            <a:ext cx="703849" cy="457200"/>
          </a:xfrm>
          <a:prstGeom prst="rect">
            <a:avLst/>
          </a:prstGeom>
        </p:spPr>
      </p:pic>
      <p:pic>
        <p:nvPicPr>
          <p:cNvPr id="24" name="Picture 23"/>
          <p:cNvPicPr>
            <a:picLocks noChangeAspect="1"/>
          </p:cNvPicPr>
          <p:nvPr/>
        </p:nvPicPr>
        <p:blipFill>
          <a:blip r:embed="rId4">
            <a:biLevel thresh="25000"/>
          </a:blip>
          <a:stretch>
            <a:fillRect/>
          </a:stretch>
        </p:blipFill>
        <p:spPr>
          <a:xfrm>
            <a:off x="217514" y="3451744"/>
            <a:ext cx="435986" cy="457200"/>
          </a:xfrm>
          <a:prstGeom prst="rect">
            <a:avLst/>
          </a:prstGeom>
        </p:spPr>
      </p:pic>
      <p:cxnSp>
        <p:nvCxnSpPr>
          <p:cNvPr id="25" name="Straight Connector 24"/>
          <p:cNvCxnSpPr>
            <a:stCxn id="23" idx="1"/>
            <a:endCxn id="24" idx="3"/>
          </p:cNvCxnSpPr>
          <p:nvPr/>
        </p:nvCxnSpPr>
        <p:spPr>
          <a:xfrm flipH="1" flipV="1">
            <a:off x="653500" y="3680344"/>
            <a:ext cx="599168" cy="3570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733" y="3982454"/>
            <a:ext cx="828877" cy="369332"/>
          </a:xfrm>
          <a:prstGeom prst="rect">
            <a:avLst/>
          </a:prstGeom>
          <a:noFill/>
        </p:spPr>
        <p:txBody>
          <a:bodyPr wrap="square" rtlCol="0">
            <a:spAutoFit/>
          </a:bodyPr>
          <a:lstStyle/>
          <a:p>
            <a:r>
              <a:rPr lang="en-US" dirty="0">
                <a:solidFill>
                  <a:srgbClr val="FFFFFF"/>
                </a:solidFill>
              </a:rPr>
              <a:t>User</a:t>
            </a:r>
          </a:p>
        </p:txBody>
      </p:sp>
      <p:sp>
        <p:nvSpPr>
          <p:cNvPr id="27" name="TextBox 26"/>
          <p:cNvSpPr txBox="1"/>
          <p:nvPr/>
        </p:nvSpPr>
        <p:spPr>
          <a:xfrm>
            <a:off x="1238000" y="3978981"/>
            <a:ext cx="1199347" cy="369332"/>
          </a:xfrm>
          <a:prstGeom prst="rect">
            <a:avLst/>
          </a:prstGeom>
          <a:noFill/>
        </p:spPr>
        <p:txBody>
          <a:bodyPr wrap="square" rtlCol="0">
            <a:spAutoFit/>
          </a:bodyPr>
          <a:lstStyle/>
          <a:p>
            <a:r>
              <a:rPr lang="en-US" altLang="zh-CN" dirty="0">
                <a:solidFill>
                  <a:srgbClr val="FFFFFF"/>
                </a:solidFill>
              </a:rPr>
              <a:t>Internet</a:t>
            </a:r>
            <a:endParaRPr lang="en-US" dirty="0">
              <a:solidFill>
                <a:srgbClr val="FFFFFF"/>
              </a:solidFill>
            </a:endParaRPr>
          </a:p>
        </p:txBody>
      </p:sp>
      <p:pic>
        <p:nvPicPr>
          <p:cNvPr id="29" name="Picture 28"/>
          <p:cNvPicPr>
            <a:picLocks noChangeAspect="1"/>
          </p:cNvPicPr>
          <p:nvPr/>
        </p:nvPicPr>
        <p:blipFill>
          <a:blip r:embed="rId5">
            <a:biLevel thresh="50000"/>
          </a:blip>
          <a:stretch>
            <a:fillRect/>
          </a:stretch>
        </p:blipFill>
        <p:spPr>
          <a:xfrm>
            <a:off x="2564148" y="3451744"/>
            <a:ext cx="447771" cy="457200"/>
          </a:xfrm>
          <a:prstGeom prst="rect">
            <a:avLst/>
          </a:prstGeom>
        </p:spPr>
      </p:pic>
      <p:sp>
        <p:nvSpPr>
          <p:cNvPr id="30" name="TextBox 29"/>
          <p:cNvSpPr txBox="1"/>
          <p:nvPr/>
        </p:nvSpPr>
        <p:spPr>
          <a:xfrm>
            <a:off x="2272077" y="3975853"/>
            <a:ext cx="1199347" cy="646331"/>
          </a:xfrm>
          <a:prstGeom prst="rect">
            <a:avLst/>
          </a:prstGeom>
          <a:noFill/>
        </p:spPr>
        <p:txBody>
          <a:bodyPr wrap="square" rtlCol="0">
            <a:spAutoFit/>
          </a:bodyPr>
          <a:lstStyle/>
          <a:p>
            <a:r>
              <a:rPr lang="en-US" altLang="zh-CN" dirty="0">
                <a:solidFill>
                  <a:srgbClr val="FFFFFF"/>
                </a:solidFill>
              </a:rPr>
              <a:t>Traffic Manager</a:t>
            </a:r>
            <a:endParaRPr lang="en-US" sz="1100" dirty="0">
              <a:solidFill>
                <a:srgbClr val="FFFFFF"/>
              </a:solidFill>
            </a:endParaRPr>
          </a:p>
        </p:txBody>
      </p:sp>
      <p:sp>
        <p:nvSpPr>
          <p:cNvPr id="134" name="Rectangle 133"/>
          <p:cNvSpPr/>
          <p:nvPr/>
        </p:nvSpPr>
        <p:spPr bwMode="auto">
          <a:xfrm>
            <a:off x="4076174" y="1190767"/>
            <a:ext cx="2037384" cy="188489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36" name="Picture 13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796047" y="1332551"/>
            <a:ext cx="457200" cy="457200"/>
          </a:xfrm>
          <a:prstGeom prst="rect">
            <a:avLst/>
          </a:prstGeom>
        </p:spPr>
      </p:pic>
      <p:pic>
        <p:nvPicPr>
          <p:cNvPr id="118" name="Picture 11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785079" y="2313656"/>
            <a:ext cx="457200" cy="457200"/>
          </a:xfrm>
          <a:prstGeom prst="rect">
            <a:avLst/>
          </a:prstGeom>
        </p:spPr>
      </p:pic>
      <p:sp>
        <p:nvSpPr>
          <p:cNvPr id="137" name="TextBox 136"/>
          <p:cNvSpPr txBox="1"/>
          <p:nvPr/>
        </p:nvSpPr>
        <p:spPr>
          <a:xfrm>
            <a:off x="4076174" y="3126874"/>
            <a:ext cx="2037384" cy="230832"/>
          </a:xfrm>
          <a:prstGeom prst="rect">
            <a:avLst/>
          </a:prstGeom>
          <a:noFill/>
        </p:spPr>
        <p:txBody>
          <a:bodyPr wrap="square" rtlCol="0">
            <a:spAutoFit/>
          </a:bodyPr>
          <a:lstStyle/>
          <a:p>
            <a:pPr algn="ctr"/>
            <a:r>
              <a:rPr lang="en-US" altLang="zh-CN" sz="900" dirty="0">
                <a:solidFill>
                  <a:srgbClr val="FFFFFF"/>
                </a:solidFill>
              </a:rPr>
              <a:t>photos-eastus.azurewebsites.net</a:t>
            </a:r>
          </a:p>
        </p:txBody>
      </p:sp>
      <p:sp>
        <p:nvSpPr>
          <p:cNvPr id="144" name="Rectangle 143"/>
          <p:cNvSpPr/>
          <p:nvPr/>
        </p:nvSpPr>
        <p:spPr bwMode="auto">
          <a:xfrm>
            <a:off x="6200639" y="1197854"/>
            <a:ext cx="3485709"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45" name="Picture 14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287910" y="1394165"/>
            <a:ext cx="457200" cy="457200"/>
          </a:xfrm>
          <a:prstGeom prst="rect">
            <a:avLst/>
          </a:prstGeom>
        </p:spPr>
      </p:pic>
      <p:pic>
        <p:nvPicPr>
          <p:cNvPr id="147" name="Picture 14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694639" y="2324678"/>
            <a:ext cx="457200" cy="457200"/>
          </a:xfrm>
          <a:prstGeom prst="rect">
            <a:avLst/>
          </a:prstGeom>
        </p:spPr>
      </p:pic>
      <p:sp>
        <p:nvSpPr>
          <p:cNvPr id="148" name="TextBox 147"/>
          <p:cNvSpPr txBox="1"/>
          <p:nvPr/>
        </p:nvSpPr>
        <p:spPr>
          <a:xfrm>
            <a:off x="6397235" y="2747406"/>
            <a:ext cx="984303" cy="253916"/>
          </a:xfrm>
          <a:prstGeom prst="rect">
            <a:avLst/>
          </a:prstGeom>
          <a:noFill/>
        </p:spPr>
        <p:txBody>
          <a:bodyPr wrap="square" rtlCol="0">
            <a:spAutoFit/>
          </a:bodyPr>
          <a:lstStyle/>
          <a:p>
            <a:pPr algn="ctr"/>
            <a:r>
              <a:rPr lang="en-US" altLang="zh-CN" sz="1050" dirty="0">
                <a:solidFill>
                  <a:srgbClr val="FFFFFF"/>
                </a:solidFill>
              </a:rPr>
              <a:t>uploads</a:t>
            </a:r>
          </a:p>
        </p:txBody>
      </p:sp>
      <p:sp>
        <p:nvSpPr>
          <p:cNvPr id="149" name="TextBox 148"/>
          <p:cNvSpPr txBox="1"/>
          <p:nvPr/>
        </p:nvSpPr>
        <p:spPr>
          <a:xfrm>
            <a:off x="7062159" y="1782193"/>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50" name="Picture 14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41085" y="2331661"/>
            <a:ext cx="457200" cy="457200"/>
          </a:xfrm>
          <a:prstGeom prst="rect">
            <a:avLst/>
          </a:prstGeom>
        </p:spPr>
      </p:pic>
      <p:sp>
        <p:nvSpPr>
          <p:cNvPr id="151" name="TextBox 150"/>
          <p:cNvSpPr txBox="1"/>
          <p:nvPr/>
        </p:nvSpPr>
        <p:spPr>
          <a:xfrm>
            <a:off x="8702045" y="2757696"/>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52" name="TextBox 151"/>
          <p:cNvSpPr txBox="1"/>
          <p:nvPr/>
        </p:nvSpPr>
        <p:spPr>
          <a:xfrm>
            <a:off x="6713650" y="3132007"/>
            <a:ext cx="2779709" cy="230832"/>
          </a:xfrm>
          <a:prstGeom prst="rect">
            <a:avLst/>
          </a:prstGeom>
          <a:noFill/>
        </p:spPr>
        <p:txBody>
          <a:bodyPr wrap="square" rtlCol="0">
            <a:spAutoFit/>
          </a:bodyPr>
          <a:lstStyle/>
          <a:p>
            <a:pPr algn="ctr"/>
            <a:r>
              <a:rPr lang="en-US" altLang="zh-CN" sz="900" dirty="0">
                <a:solidFill>
                  <a:srgbClr val="FFFFFF"/>
                </a:solidFill>
              </a:rPr>
              <a:t>photos-eastus.blob.core.windows.net</a:t>
            </a:r>
          </a:p>
        </p:txBody>
      </p:sp>
      <p:cxnSp>
        <p:nvCxnSpPr>
          <p:cNvPr id="4" name="Straight Arrow Connector 3"/>
          <p:cNvCxnSpPr>
            <a:stCxn id="29" idx="3"/>
            <a:endCxn id="136" idx="1"/>
          </p:cNvCxnSpPr>
          <p:nvPr/>
        </p:nvCxnSpPr>
        <p:spPr>
          <a:xfrm flipV="1">
            <a:off x="3011919" y="1561151"/>
            <a:ext cx="1784128" cy="21191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586095" y="825180"/>
            <a:ext cx="2424030" cy="307777"/>
          </a:xfrm>
          <a:prstGeom prst="rect">
            <a:avLst/>
          </a:prstGeom>
          <a:noFill/>
        </p:spPr>
        <p:txBody>
          <a:bodyPr wrap="square" rtlCol="0">
            <a:spAutoFit/>
          </a:bodyPr>
          <a:lstStyle/>
          <a:p>
            <a:pPr algn="r"/>
            <a:r>
              <a:rPr lang="en-US" altLang="zh-CN" sz="1400" dirty="0">
                <a:solidFill>
                  <a:srgbClr val="FFFFFF"/>
                </a:solidFill>
              </a:rPr>
              <a:t>East US</a:t>
            </a:r>
            <a:endParaRPr lang="en-US" altLang="zh-CN" sz="1000" dirty="0">
              <a:solidFill>
                <a:srgbClr val="FFFFFF"/>
              </a:solidFill>
            </a:endParaRPr>
          </a:p>
        </p:txBody>
      </p:sp>
      <p:sp>
        <p:nvSpPr>
          <p:cNvPr id="82" name="TextBox 81"/>
          <p:cNvSpPr txBox="1"/>
          <p:nvPr/>
        </p:nvSpPr>
        <p:spPr>
          <a:xfrm>
            <a:off x="4506808" y="2721870"/>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83" name="TextBox 82"/>
          <p:cNvSpPr txBox="1"/>
          <p:nvPr/>
        </p:nvSpPr>
        <p:spPr>
          <a:xfrm>
            <a:off x="4509264" y="1771171"/>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sp>
        <p:nvSpPr>
          <p:cNvPr id="98" name="TextBox 97"/>
          <p:cNvSpPr txBox="1"/>
          <p:nvPr/>
        </p:nvSpPr>
        <p:spPr>
          <a:xfrm>
            <a:off x="1690861" y="4659630"/>
            <a:ext cx="2261178" cy="253916"/>
          </a:xfrm>
          <a:prstGeom prst="rect">
            <a:avLst/>
          </a:prstGeom>
          <a:noFill/>
        </p:spPr>
        <p:txBody>
          <a:bodyPr wrap="square" rtlCol="0">
            <a:spAutoFit/>
          </a:bodyPr>
          <a:lstStyle/>
          <a:p>
            <a:pPr algn="ctr"/>
            <a:r>
              <a:rPr lang="en-US" altLang="zh-CN" sz="1050" dirty="0">
                <a:solidFill>
                  <a:srgbClr val="FFFFFF"/>
                </a:solidFill>
              </a:rPr>
              <a:t>(Performance Profile)</a:t>
            </a:r>
            <a:endParaRPr lang="en-US" altLang="zh-CN" sz="700" dirty="0">
              <a:solidFill>
                <a:srgbClr val="FFFFFF"/>
              </a:solidFill>
            </a:endParaRPr>
          </a:p>
        </p:txBody>
      </p:sp>
      <p:pic>
        <p:nvPicPr>
          <p:cNvPr id="66" name="Picture 6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378875" y="1381193"/>
            <a:ext cx="457200" cy="457200"/>
          </a:xfrm>
          <a:prstGeom prst="rect">
            <a:avLst/>
          </a:prstGeom>
        </p:spPr>
      </p:pic>
      <p:sp>
        <p:nvSpPr>
          <p:cNvPr id="67" name="TextBox 66"/>
          <p:cNvSpPr txBox="1"/>
          <p:nvPr/>
        </p:nvSpPr>
        <p:spPr>
          <a:xfrm>
            <a:off x="8115323" y="1793354"/>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68" name="Picture 6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17862" y="2338592"/>
            <a:ext cx="457200" cy="457200"/>
          </a:xfrm>
          <a:prstGeom prst="rect">
            <a:avLst/>
          </a:prstGeom>
        </p:spPr>
      </p:pic>
      <p:sp>
        <p:nvSpPr>
          <p:cNvPr id="69" name="TextBox 68"/>
          <p:cNvSpPr txBox="1"/>
          <p:nvPr/>
        </p:nvSpPr>
        <p:spPr>
          <a:xfrm>
            <a:off x="7539766" y="2757696"/>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70" name="Picture 69"/>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605554" y="1906610"/>
            <a:ext cx="457200" cy="457200"/>
          </a:xfrm>
          <a:prstGeom prst="rect">
            <a:avLst/>
          </a:prstGeom>
        </p:spPr>
      </p:pic>
      <p:sp>
        <p:nvSpPr>
          <p:cNvPr id="71" name="TextBox 70"/>
          <p:cNvSpPr txBox="1"/>
          <p:nvPr/>
        </p:nvSpPr>
        <p:spPr>
          <a:xfrm>
            <a:off x="10306252" y="2380793"/>
            <a:ext cx="984303" cy="253916"/>
          </a:xfrm>
          <a:prstGeom prst="rect">
            <a:avLst/>
          </a:prstGeom>
          <a:noFill/>
        </p:spPr>
        <p:txBody>
          <a:bodyPr wrap="square" rtlCol="0">
            <a:spAutoFit/>
          </a:bodyPr>
          <a:lstStyle/>
          <a:p>
            <a:pPr algn="ctr"/>
            <a:r>
              <a:rPr lang="en-US" altLang="zh-CN" sz="1050" dirty="0" err="1">
                <a:solidFill>
                  <a:srgbClr val="FFFFFF"/>
                </a:solidFill>
              </a:rPr>
              <a:t>Redis</a:t>
            </a:r>
            <a:endParaRPr lang="en-US" altLang="zh-CN" sz="1050" dirty="0">
              <a:solidFill>
                <a:srgbClr val="FFFFFF"/>
              </a:solidFill>
            </a:endParaRPr>
          </a:p>
        </p:txBody>
      </p:sp>
      <p:sp>
        <p:nvSpPr>
          <p:cNvPr id="77" name="Rectangle 76"/>
          <p:cNvSpPr/>
          <p:nvPr/>
        </p:nvSpPr>
        <p:spPr bwMode="auto">
          <a:xfrm>
            <a:off x="9767775" y="1201564"/>
            <a:ext cx="2029968"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9667521" y="3108799"/>
            <a:ext cx="2261178" cy="230832"/>
          </a:xfrm>
          <a:prstGeom prst="rect">
            <a:avLst/>
          </a:prstGeom>
          <a:noFill/>
        </p:spPr>
        <p:txBody>
          <a:bodyPr wrap="square" rtlCol="0">
            <a:spAutoFit/>
          </a:bodyPr>
          <a:lstStyle/>
          <a:p>
            <a:pPr algn="ctr"/>
            <a:r>
              <a:rPr lang="en-US" altLang="zh-CN" sz="900" dirty="0">
                <a:solidFill>
                  <a:srgbClr val="FFFFFF"/>
                </a:solidFill>
              </a:rPr>
              <a:t>redis-east.usredis.cache.windows.net</a:t>
            </a:r>
          </a:p>
        </p:txBody>
      </p:sp>
      <p:sp>
        <p:nvSpPr>
          <p:cNvPr id="110" name="Rectangle 109"/>
          <p:cNvSpPr/>
          <p:nvPr/>
        </p:nvSpPr>
        <p:spPr bwMode="auto">
          <a:xfrm>
            <a:off x="3887088" y="3844655"/>
            <a:ext cx="8155173" cy="2425902"/>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4103644" y="3987053"/>
            <a:ext cx="2037384" cy="188489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12" name="Picture 11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823517" y="4128837"/>
            <a:ext cx="457200" cy="457200"/>
          </a:xfrm>
          <a:prstGeom prst="rect">
            <a:avLst/>
          </a:prstGeom>
        </p:spPr>
      </p:pic>
      <p:pic>
        <p:nvPicPr>
          <p:cNvPr id="113" name="Picture 1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2549" y="5109942"/>
            <a:ext cx="457200" cy="457200"/>
          </a:xfrm>
          <a:prstGeom prst="rect">
            <a:avLst/>
          </a:prstGeom>
        </p:spPr>
      </p:pic>
      <p:sp>
        <p:nvSpPr>
          <p:cNvPr id="114" name="TextBox 113"/>
          <p:cNvSpPr txBox="1"/>
          <p:nvPr/>
        </p:nvSpPr>
        <p:spPr>
          <a:xfrm>
            <a:off x="4103644" y="5923160"/>
            <a:ext cx="2037384" cy="230832"/>
          </a:xfrm>
          <a:prstGeom prst="rect">
            <a:avLst/>
          </a:prstGeom>
          <a:noFill/>
        </p:spPr>
        <p:txBody>
          <a:bodyPr wrap="square" rtlCol="0">
            <a:spAutoFit/>
          </a:bodyPr>
          <a:lstStyle/>
          <a:p>
            <a:pPr algn="ctr"/>
            <a:r>
              <a:rPr lang="en-US" altLang="zh-CN" sz="900" dirty="0">
                <a:solidFill>
                  <a:srgbClr val="FFFFFF"/>
                </a:solidFill>
              </a:rPr>
              <a:t>photos-westeu.azurewebsites.net</a:t>
            </a:r>
          </a:p>
        </p:txBody>
      </p:sp>
      <p:sp>
        <p:nvSpPr>
          <p:cNvPr id="115" name="Rectangle 114"/>
          <p:cNvSpPr/>
          <p:nvPr/>
        </p:nvSpPr>
        <p:spPr bwMode="auto">
          <a:xfrm>
            <a:off x="6228109" y="3994140"/>
            <a:ext cx="3485709"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116" name="Picture 11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315380" y="4190451"/>
            <a:ext cx="457200" cy="457200"/>
          </a:xfrm>
          <a:prstGeom prst="rect">
            <a:avLst/>
          </a:prstGeom>
        </p:spPr>
      </p:pic>
      <p:pic>
        <p:nvPicPr>
          <p:cNvPr id="117" name="Picture 11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722109" y="5120964"/>
            <a:ext cx="457200" cy="457200"/>
          </a:xfrm>
          <a:prstGeom prst="rect">
            <a:avLst/>
          </a:prstGeom>
        </p:spPr>
      </p:pic>
      <p:sp>
        <p:nvSpPr>
          <p:cNvPr id="119" name="TextBox 118"/>
          <p:cNvSpPr txBox="1"/>
          <p:nvPr/>
        </p:nvSpPr>
        <p:spPr>
          <a:xfrm>
            <a:off x="6424705" y="5543692"/>
            <a:ext cx="984303" cy="253916"/>
          </a:xfrm>
          <a:prstGeom prst="rect">
            <a:avLst/>
          </a:prstGeom>
          <a:noFill/>
        </p:spPr>
        <p:txBody>
          <a:bodyPr wrap="square" rtlCol="0">
            <a:spAutoFit/>
          </a:bodyPr>
          <a:lstStyle/>
          <a:p>
            <a:pPr algn="ctr"/>
            <a:r>
              <a:rPr lang="en-US" altLang="zh-CN" sz="1050" dirty="0">
                <a:solidFill>
                  <a:srgbClr val="FFFFFF"/>
                </a:solidFill>
              </a:rPr>
              <a:t>uploads</a:t>
            </a:r>
          </a:p>
        </p:txBody>
      </p:sp>
      <p:sp>
        <p:nvSpPr>
          <p:cNvPr id="120" name="TextBox 119"/>
          <p:cNvSpPr txBox="1"/>
          <p:nvPr/>
        </p:nvSpPr>
        <p:spPr>
          <a:xfrm>
            <a:off x="7089629" y="4578479"/>
            <a:ext cx="984303" cy="253916"/>
          </a:xfrm>
          <a:prstGeom prst="rect">
            <a:avLst/>
          </a:prstGeom>
          <a:noFill/>
        </p:spPr>
        <p:txBody>
          <a:bodyPr wrap="square" rtlCol="0">
            <a:spAutoFit/>
          </a:bodyPr>
          <a:lstStyle/>
          <a:p>
            <a:pPr algn="ctr"/>
            <a:r>
              <a:rPr lang="en-US" altLang="zh-CN" sz="1050" dirty="0" err="1">
                <a:solidFill>
                  <a:srgbClr val="FFFFFF"/>
                </a:solidFill>
              </a:rPr>
              <a:t>uploadqueue</a:t>
            </a:r>
            <a:endParaRPr lang="en-US" altLang="zh-CN" sz="700" dirty="0">
              <a:solidFill>
                <a:srgbClr val="FFFFFF"/>
              </a:solidFill>
            </a:endParaRPr>
          </a:p>
        </p:txBody>
      </p:sp>
      <p:pic>
        <p:nvPicPr>
          <p:cNvPr id="121" name="Picture 1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49404" y="5137632"/>
            <a:ext cx="457200" cy="457200"/>
          </a:xfrm>
          <a:prstGeom prst="rect">
            <a:avLst/>
          </a:prstGeom>
        </p:spPr>
      </p:pic>
      <p:sp>
        <p:nvSpPr>
          <p:cNvPr id="122" name="TextBox 121"/>
          <p:cNvSpPr txBox="1"/>
          <p:nvPr/>
        </p:nvSpPr>
        <p:spPr>
          <a:xfrm>
            <a:off x="8675343" y="5553982"/>
            <a:ext cx="984303" cy="253916"/>
          </a:xfrm>
          <a:prstGeom prst="rect">
            <a:avLst/>
          </a:prstGeom>
          <a:noFill/>
        </p:spPr>
        <p:txBody>
          <a:bodyPr wrap="square" rtlCol="0">
            <a:spAutoFit/>
          </a:bodyPr>
          <a:lstStyle/>
          <a:p>
            <a:pPr algn="ctr"/>
            <a:r>
              <a:rPr lang="en-US" altLang="zh-CN" sz="1050" dirty="0">
                <a:solidFill>
                  <a:srgbClr val="FFFFFF"/>
                </a:solidFill>
              </a:rPr>
              <a:t>thumbnail</a:t>
            </a:r>
          </a:p>
        </p:txBody>
      </p:sp>
      <p:sp>
        <p:nvSpPr>
          <p:cNvPr id="123" name="TextBox 122"/>
          <p:cNvSpPr txBox="1"/>
          <p:nvPr/>
        </p:nvSpPr>
        <p:spPr>
          <a:xfrm>
            <a:off x="6741120" y="5928293"/>
            <a:ext cx="2779709" cy="230832"/>
          </a:xfrm>
          <a:prstGeom prst="rect">
            <a:avLst/>
          </a:prstGeom>
          <a:noFill/>
        </p:spPr>
        <p:txBody>
          <a:bodyPr wrap="square" rtlCol="0">
            <a:spAutoFit/>
          </a:bodyPr>
          <a:lstStyle/>
          <a:p>
            <a:pPr algn="ctr"/>
            <a:r>
              <a:rPr lang="en-US" altLang="zh-CN" sz="900" dirty="0">
                <a:solidFill>
                  <a:srgbClr val="FFFFFF"/>
                </a:solidFill>
              </a:rPr>
              <a:t>photos-westeu.blob.core.windows.net</a:t>
            </a:r>
          </a:p>
        </p:txBody>
      </p:sp>
      <p:sp>
        <p:nvSpPr>
          <p:cNvPr id="124" name="TextBox 123"/>
          <p:cNvSpPr txBox="1"/>
          <p:nvPr/>
        </p:nvSpPr>
        <p:spPr>
          <a:xfrm>
            <a:off x="9613565" y="3607138"/>
            <a:ext cx="2424030" cy="307777"/>
          </a:xfrm>
          <a:prstGeom prst="rect">
            <a:avLst/>
          </a:prstGeom>
          <a:noFill/>
        </p:spPr>
        <p:txBody>
          <a:bodyPr wrap="square" rtlCol="0">
            <a:spAutoFit/>
          </a:bodyPr>
          <a:lstStyle/>
          <a:p>
            <a:pPr algn="r"/>
            <a:r>
              <a:rPr lang="en-US" altLang="zh-CN" sz="1400" dirty="0">
                <a:solidFill>
                  <a:srgbClr val="FFFFFF"/>
                </a:solidFill>
              </a:rPr>
              <a:t>West Europe</a:t>
            </a:r>
            <a:endParaRPr lang="en-US" altLang="zh-CN" sz="1000" dirty="0">
              <a:solidFill>
                <a:srgbClr val="FFFFFF"/>
              </a:solidFill>
            </a:endParaRPr>
          </a:p>
        </p:txBody>
      </p:sp>
      <p:sp>
        <p:nvSpPr>
          <p:cNvPr id="125" name="TextBox 124"/>
          <p:cNvSpPr txBox="1"/>
          <p:nvPr/>
        </p:nvSpPr>
        <p:spPr>
          <a:xfrm>
            <a:off x="4534278" y="5518156"/>
            <a:ext cx="984303" cy="253916"/>
          </a:xfrm>
          <a:prstGeom prst="rect">
            <a:avLst/>
          </a:prstGeom>
          <a:noFill/>
        </p:spPr>
        <p:txBody>
          <a:bodyPr wrap="square" rtlCol="0">
            <a:spAutoFit/>
          </a:bodyPr>
          <a:lstStyle/>
          <a:p>
            <a:pPr algn="ctr"/>
            <a:r>
              <a:rPr lang="en-US" altLang="zh-CN" sz="1050" dirty="0" err="1">
                <a:solidFill>
                  <a:srgbClr val="FFFFFF"/>
                </a:solidFill>
              </a:rPr>
              <a:t>PhotoJob</a:t>
            </a:r>
            <a:endParaRPr lang="en-US" altLang="zh-CN" sz="1050" dirty="0">
              <a:solidFill>
                <a:srgbClr val="FFFFFF"/>
              </a:solidFill>
            </a:endParaRPr>
          </a:p>
        </p:txBody>
      </p:sp>
      <p:sp>
        <p:nvSpPr>
          <p:cNvPr id="126" name="TextBox 125"/>
          <p:cNvSpPr txBox="1"/>
          <p:nvPr/>
        </p:nvSpPr>
        <p:spPr>
          <a:xfrm>
            <a:off x="4536734" y="4567457"/>
            <a:ext cx="984303" cy="253916"/>
          </a:xfrm>
          <a:prstGeom prst="rect">
            <a:avLst/>
          </a:prstGeom>
          <a:noFill/>
        </p:spPr>
        <p:txBody>
          <a:bodyPr wrap="square" rtlCol="0">
            <a:spAutoFit/>
          </a:bodyPr>
          <a:lstStyle/>
          <a:p>
            <a:pPr algn="ctr"/>
            <a:r>
              <a:rPr lang="en-US" altLang="zh-CN" sz="1050" dirty="0" err="1">
                <a:solidFill>
                  <a:srgbClr val="FFFFFF"/>
                </a:solidFill>
              </a:rPr>
              <a:t>PhotoGallery</a:t>
            </a:r>
            <a:endParaRPr lang="en-US" altLang="zh-CN" sz="1050" dirty="0">
              <a:solidFill>
                <a:srgbClr val="FFFFFF"/>
              </a:solidFill>
            </a:endParaRPr>
          </a:p>
        </p:txBody>
      </p:sp>
      <p:pic>
        <p:nvPicPr>
          <p:cNvPr id="127" name="Picture 126"/>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406345" y="4177479"/>
            <a:ext cx="457200" cy="457200"/>
          </a:xfrm>
          <a:prstGeom prst="rect">
            <a:avLst/>
          </a:prstGeom>
        </p:spPr>
      </p:pic>
      <p:sp>
        <p:nvSpPr>
          <p:cNvPr id="128" name="TextBox 127"/>
          <p:cNvSpPr txBox="1"/>
          <p:nvPr/>
        </p:nvSpPr>
        <p:spPr>
          <a:xfrm>
            <a:off x="8142793" y="4589640"/>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129" name="Picture 12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5332" y="5134878"/>
            <a:ext cx="457200" cy="457200"/>
          </a:xfrm>
          <a:prstGeom prst="rect">
            <a:avLst/>
          </a:prstGeom>
        </p:spPr>
      </p:pic>
      <p:sp>
        <p:nvSpPr>
          <p:cNvPr id="130" name="TextBox 129"/>
          <p:cNvSpPr txBox="1"/>
          <p:nvPr/>
        </p:nvSpPr>
        <p:spPr>
          <a:xfrm>
            <a:off x="7567236" y="5553982"/>
            <a:ext cx="984303" cy="253916"/>
          </a:xfrm>
          <a:prstGeom prst="rect">
            <a:avLst/>
          </a:prstGeom>
          <a:noFill/>
        </p:spPr>
        <p:txBody>
          <a:bodyPr wrap="square" rtlCol="0">
            <a:spAutoFit/>
          </a:bodyPr>
          <a:lstStyle/>
          <a:p>
            <a:pPr algn="ctr"/>
            <a:r>
              <a:rPr lang="en-US" altLang="zh-CN" sz="1050" dirty="0">
                <a:solidFill>
                  <a:srgbClr val="FFFFFF"/>
                </a:solidFill>
              </a:rPr>
              <a:t>photos</a:t>
            </a:r>
          </a:p>
        </p:txBody>
      </p:sp>
      <p:pic>
        <p:nvPicPr>
          <p:cNvPr id="131" name="Picture 13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633024" y="4702896"/>
            <a:ext cx="457200" cy="457200"/>
          </a:xfrm>
          <a:prstGeom prst="rect">
            <a:avLst/>
          </a:prstGeom>
        </p:spPr>
      </p:pic>
      <p:sp>
        <p:nvSpPr>
          <p:cNvPr id="132" name="TextBox 131"/>
          <p:cNvSpPr txBox="1"/>
          <p:nvPr/>
        </p:nvSpPr>
        <p:spPr>
          <a:xfrm>
            <a:off x="10333722" y="5177079"/>
            <a:ext cx="984303" cy="253916"/>
          </a:xfrm>
          <a:prstGeom prst="rect">
            <a:avLst/>
          </a:prstGeom>
          <a:noFill/>
        </p:spPr>
        <p:txBody>
          <a:bodyPr wrap="square" rtlCol="0">
            <a:spAutoFit/>
          </a:bodyPr>
          <a:lstStyle/>
          <a:p>
            <a:pPr algn="ctr"/>
            <a:r>
              <a:rPr lang="en-US" altLang="zh-CN" sz="1050" dirty="0" err="1">
                <a:solidFill>
                  <a:srgbClr val="FFFFFF"/>
                </a:solidFill>
              </a:rPr>
              <a:t>Redis</a:t>
            </a:r>
            <a:endParaRPr lang="en-US" altLang="zh-CN" sz="1050" dirty="0">
              <a:solidFill>
                <a:srgbClr val="FFFFFF"/>
              </a:solidFill>
            </a:endParaRPr>
          </a:p>
        </p:txBody>
      </p:sp>
      <p:sp>
        <p:nvSpPr>
          <p:cNvPr id="133" name="Rectangle 132"/>
          <p:cNvSpPr/>
          <p:nvPr/>
        </p:nvSpPr>
        <p:spPr bwMode="auto">
          <a:xfrm>
            <a:off x="9795245" y="3997850"/>
            <a:ext cx="2029968" cy="1892893"/>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TextBox 134"/>
          <p:cNvSpPr txBox="1"/>
          <p:nvPr/>
        </p:nvSpPr>
        <p:spPr>
          <a:xfrm>
            <a:off x="9694991" y="5905085"/>
            <a:ext cx="2261178" cy="230832"/>
          </a:xfrm>
          <a:prstGeom prst="rect">
            <a:avLst/>
          </a:prstGeom>
          <a:noFill/>
        </p:spPr>
        <p:txBody>
          <a:bodyPr wrap="square" rtlCol="0">
            <a:spAutoFit/>
          </a:bodyPr>
          <a:lstStyle/>
          <a:p>
            <a:pPr algn="ctr"/>
            <a:r>
              <a:rPr lang="en-US" altLang="zh-CN" sz="900" dirty="0">
                <a:solidFill>
                  <a:srgbClr val="FFFFFF"/>
                </a:solidFill>
              </a:rPr>
              <a:t>redis-westeu.redis.cache.windows.net</a:t>
            </a:r>
          </a:p>
        </p:txBody>
      </p:sp>
      <p:cxnSp>
        <p:nvCxnSpPr>
          <p:cNvPr id="22" name="Straight Arrow Connector 21"/>
          <p:cNvCxnSpPr>
            <a:stCxn id="147" idx="3"/>
            <a:endCxn id="68" idx="1"/>
          </p:cNvCxnSpPr>
          <p:nvPr/>
        </p:nvCxnSpPr>
        <p:spPr>
          <a:xfrm>
            <a:off x="7151839" y="2553278"/>
            <a:ext cx="666023" cy="13914"/>
          </a:xfrm>
          <a:prstGeom prst="straightConnector1">
            <a:avLst/>
          </a:prstGeom>
          <a:ln w="76200">
            <a:solidFill>
              <a:srgbClr val="FFC000"/>
            </a:solidFill>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38" name="Straight Arrow Connector 137"/>
          <p:cNvCxnSpPr>
            <a:stCxn id="147" idx="3"/>
            <a:endCxn id="129" idx="1"/>
          </p:cNvCxnSpPr>
          <p:nvPr/>
        </p:nvCxnSpPr>
        <p:spPr>
          <a:xfrm>
            <a:off x="7151839" y="2553278"/>
            <a:ext cx="693493" cy="2810200"/>
          </a:xfrm>
          <a:prstGeom prst="straightConnector1">
            <a:avLst/>
          </a:prstGeom>
          <a:ln w="76200">
            <a:solidFill>
              <a:srgbClr val="FFC000"/>
            </a:solidFill>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9573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fade">
                                      <p:cBhvr>
                                        <p:cTn id="15" dur="500"/>
                                        <p:tgtEl>
                                          <p:spTgt spid="111"/>
                                        </p:tgtEl>
                                      </p:cBhvr>
                                    </p:animEffect>
                                  </p:childTnLst>
                                </p:cTn>
                              </p:par>
                              <p:par>
                                <p:cTn id="16" presetID="10" presetClass="entr" presetSubtype="0" fill="hold" nodeType="with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fade">
                                      <p:cBhvr>
                                        <p:cTn id="18" dur="500"/>
                                        <p:tgtEl>
                                          <p:spTgt spid="112"/>
                                        </p:tgtEl>
                                      </p:cBhvr>
                                    </p:animEffect>
                                  </p:childTnLst>
                                </p:cTn>
                              </p:par>
                              <p:par>
                                <p:cTn id="19" presetID="10" presetClass="entr" presetSubtype="0" fill="hold" nodeType="with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fade">
                                      <p:cBhvr>
                                        <p:cTn id="21" dur="500"/>
                                        <p:tgtEl>
                                          <p:spTgt spid="1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500"/>
                                        <p:tgtEl>
                                          <p:spTgt spid="1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par>
                                <p:cTn id="28" presetID="10" presetClass="entr" presetSubtype="0" fill="hold" nodeType="with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par>
                                <p:cTn id="31" presetID="10" presetClass="entr" presetSubtype="0"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par>
                                <p:cTn id="40" presetID="10" presetClass="entr" presetSubtype="0" fill="hold" nodeType="with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fade">
                                      <p:cBhvr>
                                        <p:cTn id="42" dur="500"/>
                                        <p:tgtEl>
                                          <p:spTgt spid="1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2"/>
                                        </p:tgtEl>
                                        <p:attrNameLst>
                                          <p:attrName>style.visibility</p:attrName>
                                        </p:attrNameLst>
                                      </p:cBhvr>
                                      <p:to>
                                        <p:strVal val="visible"/>
                                      </p:to>
                                    </p:set>
                                    <p:animEffect transition="in" filter="fade">
                                      <p:cBhvr>
                                        <p:cTn id="45" dur="500"/>
                                        <p:tgtEl>
                                          <p:spTgt spid="1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fade">
                                      <p:cBhvr>
                                        <p:cTn id="51" dur="500"/>
                                        <p:tgtEl>
                                          <p:spTgt spid="1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par>
                                <p:cTn id="58" presetID="10" presetClass="entr" presetSubtype="0" fill="hold" nodeType="withEffect">
                                  <p:stCondLst>
                                    <p:cond delay="0"/>
                                  </p:stCondLst>
                                  <p:childTnLst>
                                    <p:set>
                                      <p:cBhvr>
                                        <p:cTn id="59" dur="1" fill="hold">
                                          <p:stCondLst>
                                            <p:cond delay="0"/>
                                          </p:stCondLst>
                                        </p:cTn>
                                        <p:tgtEl>
                                          <p:spTgt spid="127"/>
                                        </p:tgtEl>
                                        <p:attrNameLst>
                                          <p:attrName>style.visibility</p:attrName>
                                        </p:attrNameLst>
                                      </p:cBhvr>
                                      <p:to>
                                        <p:strVal val="visible"/>
                                      </p:to>
                                    </p:set>
                                    <p:animEffect transition="in" filter="fade">
                                      <p:cBhvr>
                                        <p:cTn id="60" dur="500"/>
                                        <p:tgtEl>
                                          <p:spTgt spid="1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fade">
                                      <p:cBhvr>
                                        <p:cTn id="63" dur="500"/>
                                        <p:tgtEl>
                                          <p:spTgt spid="128"/>
                                        </p:tgtEl>
                                      </p:cBhvr>
                                    </p:animEffect>
                                  </p:childTnLst>
                                </p:cTn>
                              </p:par>
                              <p:par>
                                <p:cTn id="64" presetID="10" presetClass="entr" presetSubtype="0" fill="hold" nodeType="withEffect">
                                  <p:stCondLst>
                                    <p:cond delay="0"/>
                                  </p:stCondLst>
                                  <p:childTnLst>
                                    <p:set>
                                      <p:cBhvr>
                                        <p:cTn id="65" dur="1" fill="hold">
                                          <p:stCondLst>
                                            <p:cond delay="0"/>
                                          </p:stCondLst>
                                        </p:cTn>
                                        <p:tgtEl>
                                          <p:spTgt spid="129"/>
                                        </p:tgtEl>
                                        <p:attrNameLst>
                                          <p:attrName>style.visibility</p:attrName>
                                        </p:attrNameLst>
                                      </p:cBhvr>
                                      <p:to>
                                        <p:strVal val="visible"/>
                                      </p:to>
                                    </p:set>
                                    <p:animEffect transition="in" filter="fade">
                                      <p:cBhvr>
                                        <p:cTn id="66" dur="500"/>
                                        <p:tgtEl>
                                          <p:spTgt spid="1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500"/>
                                        <p:tgtEl>
                                          <p:spTgt spid="130"/>
                                        </p:tgtEl>
                                      </p:cBhvr>
                                    </p:animEffect>
                                  </p:childTnLst>
                                </p:cTn>
                              </p:par>
                              <p:par>
                                <p:cTn id="70" presetID="10" presetClass="entr" presetSubtype="0" fill="hold"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fade">
                                      <p:cBhvr>
                                        <p:cTn id="72" dur="500"/>
                                        <p:tgtEl>
                                          <p:spTgt spid="13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animEffect transition="in" filter="fade">
                                      <p:cBhvr>
                                        <p:cTn id="75" dur="500"/>
                                        <p:tgtEl>
                                          <p:spTgt spid="13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3"/>
                                        </p:tgtEl>
                                        <p:attrNameLst>
                                          <p:attrName>style.visibility</p:attrName>
                                        </p:attrNameLst>
                                      </p:cBhvr>
                                      <p:to>
                                        <p:strVal val="visible"/>
                                      </p:to>
                                    </p:set>
                                    <p:animEffect transition="in" filter="fade">
                                      <p:cBhvr>
                                        <p:cTn id="78" dur="500"/>
                                        <p:tgtEl>
                                          <p:spTgt spid="13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5"/>
                                        </p:tgtEl>
                                        <p:attrNameLst>
                                          <p:attrName>style.visibility</p:attrName>
                                        </p:attrNameLst>
                                      </p:cBhvr>
                                      <p:to>
                                        <p:strVal val="visible"/>
                                      </p:to>
                                    </p:set>
                                    <p:animEffect transition="in" filter="fade">
                                      <p:cBhvr>
                                        <p:cTn id="81" dur="500"/>
                                        <p:tgtEl>
                                          <p:spTgt spid="135"/>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138"/>
                                        </p:tgtEl>
                                        <p:attrNameLst>
                                          <p:attrName>style.visibility</p:attrName>
                                        </p:attrNameLst>
                                      </p:cBhvr>
                                      <p:to>
                                        <p:strVal val="visible"/>
                                      </p:to>
                                    </p:set>
                                    <p:animEffect transition="in" filter="wipe(up)">
                                      <p:cBhvr>
                                        <p:cTn id="85"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4" grpId="0"/>
      <p:bldP spid="115" grpId="0" animBg="1"/>
      <p:bldP spid="119" grpId="0"/>
      <p:bldP spid="120" grpId="0"/>
      <p:bldP spid="122" grpId="0"/>
      <p:bldP spid="123" grpId="0"/>
      <p:bldP spid="124" grpId="0"/>
      <p:bldP spid="125" grpId="0"/>
      <p:bldP spid="126" grpId="0"/>
      <p:bldP spid="128" grpId="0"/>
      <p:bldP spid="130" grpId="0"/>
      <p:bldP spid="132" grpId="0"/>
      <p:bldP spid="133" grpId="0" animBg="1"/>
      <p:bldP spid="1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Active/Active Replication</a:t>
            </a:r>
          </a:p>
        </p:txBody>
      </p:sp>
      <p:sp>
        <p:nvSpPr>
          <p:cNvPr id="3" name="Content Placeholder 2"/>
          <p:cNvSpPr>
            <a:spLocks noGrp="1"/>
          </p:cNvSpPr>
          <p:nvPr>
            <p:ph sz="quarter" idx="10"/>
          </p:nvPr>
        </p:nvSpPr>
        <p:spPr>
          <a:xfrm>
            <a:off x="268288" y="1398397"/>
            <a:ext cx="11542503" cy="2092881"/>
          </a:xfrm>
        </p:spPr>
        <p:txBody>
          <a:bodyPr/>
          <a:lstStyle/>
          <a:p>
            <a:r>
              <a:rPr lang="en-US" dirty="0"/>
              <a:t>Every region is writeable</a:t>
            </a:r>
          </a:p>
          <a:p>
            <a:r>
              <a:rPr lang="en-US" dirty="0"/>
              <a:t>Eventual consistency pattern </a:t>
            </a:r>
          </a:p>
          <a:p>
            <a:r>
              <a:rPr lang="en-US" dirty="0"/>
              <a:t>Requires reconciliation processing </a:t>
            </a:r>
          </a:p>
        </p:txBody>
      </p:sp>
      <p:grpSp>
        <p:nvGrpSpPr>
          <p:cNvPr id="129" name="Group 128"/>
          <p:cNvGrpSpPr/>
          <p:nvPr/>
        </p:nvGrpSpPr>
        <p:grpSpPr>
          <a:xfrm>
            <a:off x="2971379" y="3698908"/>
            <a:ext cx="6136319" cy="3031765"/>
            <a:chOff x="2418134" y="3021799"/>
            <a:chExt cx="7899901" cy="3708874"/>
          </a:xfrm>
        </p:grpSpPr>
        <p:pic>
          <p:nvPicPr>
            <p:cNvPr id="5" name="Picture 4"/>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6" name="Group 5"/>
            <p:cNvGrpSpPr/>
            <p:nvPr/>
          </p:nvGrpSpPr>
          <p:grpSpPr>
            <a:xfrm>
              <a:off x="3287314" y="4432811"/>
              <a:ext cx="293834" cy="293834"/>
              <a:chOff x="5298510" y="3607496"/>
              <a:chExt cx="288099" cy="288099"/>
            </a:xfrm>
          </p:grpSpPr>
          <p:sp>
            <p:nvSpPr>
              <p:cNvPr id="7" name="Oval 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8" name="Oval 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3718465" y="4649461"/>
              <a:ext cx="293834" cy="293834"/>
              <a:chOff x="5298510" y="3607496"/>
              <a:chExt cx="288099" cy="288099"/>
            </a:xfrm>
          </p:grpSpPr>
          <p:sp>
            <p:nvSpPr>
              <p:cNvPr id="10" name="Oval 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1" name="Oval 1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4111960" y="4138977"/>
              <a:ext cx="293834" cy="293834"/>
              <a:chOff x="5298510" y="3607496"/>
              <a:chExt cx="288099" cy="288099"/>
            </a:xfrm>
          </p:grpSpPr>
          <p:sp>
            <p:nvSpPr>
              <p:cNvPr id="13" name="Oval 1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4" name="Oval 1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4297027" y="4415438"/>
              <a:ext cx="293834" cy="293834"/>
              <a:chOff x="5298510" y="3607496"/>
              <a:chExt cx="288099" cy="288099"/>
            </a:xfrm>
          </p:grpSpPr>
          <p:sp>
            <p:nvSpPr>
              <p:cNvPr id="16" name="Oval 1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17" name="Oval 1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5804004" y="3542034"/>
              <a:ext cx="1192735" cy="1192735"/>
              <a:chOff x="5321459" y="3630988"/>
              <a:chExt cx="236552" cy="236552"/>
            </a:xfrm>
          </p:grpSpPr>
          <p:sp>
            <p:nvSpPr>
              <p:cNvPr id="19" name="Oval 18"/>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0" name="Oval 19"/>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6217237" y="4043161"/>
              <a:ext cx="293834" cy="293834"/>
              <a:chOff x="5298510" y="3607496"/>
              <a:chExt cx="288099" cy="288099"/>
            </a:xfrm>
          </p:grpSpPr>
          <p:sp>
            <p:nvSpPr>
              <p:cNvPr id="22" name="Oval 2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3" name="Oval 2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4" name="Group 23"/>
            <p:cNvGrpSpPr/>
            <p:nvPr/>
          </p:nvGrpSpPr>
          <p:grpSpPr>
            <a:xfrm>
              <a:off x="8851096" y="6089352"/>
              <a:ext cx="293834" cy="293834"/>
              <a:chOff x="5298510" y="3607496"/>
              <a:chExt cx="288099" cy="288099"/>
            </a:xfrm>
          </p:grpSpPr>
          <p:sp>
            <p:nvSpPr>
              <p:cNvPr id="25" name="Oval 2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6" name="Oval 2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7" name="Group 26"/>
            <p:cNvGrpSpPr/>
            <p:nvPr/>
          </p:nvGrpSpPr>
          <p:grpSpPr>
            <a:xfrm>
              <a:off x="8723444" y="5695879"/>
              <a:ext cx="293834" cy="293834"/>
              <a:chOff x="5298510" y="3607496"/>
              <a:chExt cx="288099" cy="288099"/>
            </a:xfrm>
          </p:grpSpPr>
          <p:sp>
            <p:nvSpPr>
              <p:cNvPr id="28" name="Oval 2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29" name="Oval 2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0" name="Group 29"/>
            <p:cNvGrpSpPr/>
            <p:nvPr/>
          </p:nvGrpSpPr>
          <p:grpSpPr>
            <a:xfrm>
              <a:off x="8114534" y="5402044"/>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3" name="Group 32"/>
            <p:cNvGrpSpPr/>
            <p:nvPr/>
          </p:nvGrpSpPr>
          <p:grpSpPr>
            <a:xfrm>
              <a:off x="8593946" y="4648923"/>
              <a:ext cx="293834" cy="293834"/>
              <a:chOff x="5298510" y="3607496"/>
              <a:chExt cx="288099" cy="288099"/>
            </a:xfrm>
          </p:grpSpPr>
          <p:sp>
            <p:nvSpPr>
              <p:cNvPr id="34" name="Oval 3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5" name="Oval 3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6" name="Group 35"/>
            <p:cNvGrpSpPr/>
            <p:nvPr/>
          </p:nvGrpSpPr>
          <p:grpSpPr>
            <a:xfrm>
              <a:off x="8133516" y="42135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39" name="Group 38"/>
            <p:cNvGrpSpPr/>
            <p:nvPr/>
          </p:nvGrpSpPr>
          <p:grpSpPr>
            <a:xfrm>
              <a:off x="9144931" y="4041483"/>
              <a:ext cx="293834" cy="293834"/>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2" name="Group 41"/>
            <p:cNvGrpSpPr/>
            <p:nvPr/>
          </p:nvGrpSpPr>
          <p:grpSpPr>
            <a:xfrm>
              <a:off x="8665587" y="4069243"/>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5" name="Group 44"/>
            <p:cNvGrpSpPr/>
            <p:nvPr/>
          </p:nvGrpSpPr>
          <p:grpSpPr>
            <a:xfrm>
              <a:off x="8331020" y="3904225"/>
              <a:ext cx="293834" cy="293834"/>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48" name="Group 47"/>
            <p:cNvGrpSpPr/>
            <p:nvPr/>
          </p:nvGrpSpPr>
          <p:grpSpPr>
            <a:xfrm>
              <a:off x="4745230" y="5585578"/>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87" name="Straight Connector 86"/>
            <p:cNvCxnSpPr>
              <a:endCxn id="64" idx="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88" name="Straight Connector 87"/>
            <p:cNvCxnSpPr>
              <a:endCxn id="94" idx="0"/>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101" name="Straight Connector 100"/>
            <p:cNvCxnSpPr>
              <a:stCxn id="108" idx="8"/>
              <a:endCxn id="76" idx="1"/>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102" name="Straight Connector 101"/>
            <p:cNvCxnSpPr>
              <a:endCxn id="52" idx="1"/>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116" name="Straight Connector 115"/>
            <p:cNvCxnSpPr>
              <a:stCxn id="23" idx="6"/>
              <a:endCxn id="49"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120" name="Straight Connector 119"/>
            <p:cNvCxnSpPr>
              <a:stCxn id="23" idx="5"/>
              <a:endCxn id="17"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123" name="Straight Connector 122"/>
            <p:cNvCxnSpPr>
              <a:endCxn id="7"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125" name="Straight Connector 124"/>
            <p:cNvCxnSpPr>
              <a:endCxn id="13"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127" name="Straight Connector 126"/>
            <p:cNvCxnSpPr>
              <a:endCxn id="10"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83405755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Uploading a File Directly to Storage</a:t>
            </a:r>
          </a:p>
        </p:txBody>
      </p:sp>
      <p:pic>
        <p:nvPicPr>
          <p:cNvPr id="5" name="Picture 4"/>
          <p:cNvPicPr>
            <a:picLocks noChangeAspect="1"/>
          </p:cNvPicPr>
          <p:nvPr/>
        </p:nvPicPr>
        <p:blipFill>
          <a:blip r:embed="rId3">
            <a:biLevel thresh="25000"/>
          </a:blip>
          <a:stretch>
            <a:fillRect/>
          </a:stretch>
        </p:blipFill>
        <p:spPr>
          <a:xfrm>
            <a:off x="695185" y="1170608"/>
            <a:ext cx="435986" cy="457200"/>
          </a:xfrm>
          <a:prstGeom prst="rect">
            <a:avLst/>
          </a:prstGeom>
        </p:spPr>
      </p:pic>
      <p:sp>
        <p:nvSpPr>
          <p:cNvPr id="6" name="TextBox 5"/>
          <p:cNvSpPr txBox="1"/>
          <p:nvPr/>
        </p:nvSpPr>
        <p:spPr>
          <a:xfrm>
            <a:off x="527230" y="1501609"/>
            <a:ext cx="77649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User</a:t>
            </a:r>
          </a:p>
        </p:txBody>
      </p:sp>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5073" y="1170608"/>
            <a:ext cx="457200" cy="457200"/>
          </a:xfrm>
          <a:prstGeom prst="rect">
            <a:avLst/>
          </a:prstGeom>
        </p:spPr>
      </p:pic>
      <p:sp>
        <p:nvSpPr>
          <p:cNvPr id="8" name="TextBox 7"/>
          <p:cNvSpPr txBox="1"/>
          <p:nvPr/>
        </p:nvSpPr>
        <p:spPr>
          <a:xfrm>
            <a:off x="5256730" y="1501609"/>
            <a:ext cx="11434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API</a:t>
            </a:r>
          </a:p>
        </p:txBody>
      </p:sp>
      <p:pic>
        <p:nvPicPr>
          <p:cNvPr id="9" name="Picture 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536173" y="1170608"/>
            <a:ext cx="457200" cy="457200"/>
          </a:xfrm>
          <a:prstGeom prst="rect">
            <a:avLst/>
          </a:prstGeom>
        </p:spPr>
      </p:pic>
      <p:sp>
        <p:nvSpPr>
          <p:cNvPr id="10" name="TextBox 9"/>
          <p:cNvSpPr txBox="1"/>
          <p:nvPr/>
        </p:nvSpPr>
        <p:spPr>
          <a:xfrm>
            <a:off x="9994543" y="1501609"/>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070624" y="1170608"/>
            <a:ext cx="457200" cy="457200"/>
          </a:xfrm>
          <a:prstGeom prst="rect">
            <a:avLst/>
          </a:prstGeom>
        </p:spPr>
      </p:pic>
      <p:sp>
        <p:nvSpPr>
          <p:cNvPr id="12" name="TextBox 11"/>
          <p:cNvSpPr txBox="1"/>
          <p:nvPr/>
        </p:nvSpPr>
        <p:spPr>
          <a:xfrm>
            <a:off x="7757041" y="1501609"/>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pic>
        <p:nvPicPr>
          <p:cNvPr id="13" name="Picture 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139522" y="1170608"/>
            <a:ext cx="457200" cy="457200"/>
          </a:xfrm>
          <a:prstGeom prst="rect">
            <a:avLst/>
          </a:prstGeom>
        </p:spPr>
      </p:pic>
      <p:sp>
        <p:nvSpPr>
          <p:cNvPr id="14" name="TextBox 13"/>
          <p:cNvSpPr txBox="1"/>
          <p:nvPr/>
        </p:nvSpPr>
        <p:spPr>
          <a:xfrm>
            <a:off x="2747812" y="1501609"/>
            <a:ext cx="12210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56032"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829320"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312962"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750700" y="201867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3178" y="2156346"/>
            <a:ext cx="2442854"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60310" y="2018671"/>
            <a:ext cx="137621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Authenticate</a:t>
            </a:r>
          </a:p>
        </p:txBody>
      </p:sp>
      <p:cxnSp>
        <p:nvCxnSpPr>
          <p:cNvPr id="25" name="Straight Arrow Connector 24"/>
          <p:cNvCxnSpPr/>
          <p:nvPr/>
        </p:nvCxnSpPr>
        <p:spPr>
          <a:xfrm>
            <a:off x="893479" y="2482435"/>
            <a:ext cx="2442854" cy="0"/>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6469" y="2344760"/>
            <a:ext cx="137665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OAuth token</a:t>
            </a:r>
          </a:p>
        </p:txBody>
      </p:sp>
      <p:cxnSp>
        <p:nvCxnSpPr>
          <p:cNvPr id="27" name="Straight Arrow Connector 26"/>
          <p:cNvCxnSpPr/>
          <p:nvPr/>
        </p:nvCxnSpPr>
        <p:spPr>
          <a:xfrm>
            <a:off x="893479" y="3070890"/>
            <a:ext cx="4908944"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32944" y="2984818"/>
            <a:ext cx="36182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Request Storage SAS URL + OAuth token</a:t>
            </a:r>
          </a:p>
        </p:txBody>
      </p:sp>
      <p:cxnSp>
        <p:nvCxnSpPr>
          <p:cNvPr id="32" name="Straight Arrow Connector 31"/>
          <p:cNvCxnSpPr/>
          <p:nvPr/>
        </p:nvCxnSpPr>
        <p:spPr>
          <a:xfrm>
            <a:off x="5828457" y="3229500"/>
            <a:ext cx="247017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45812" y="3098644"/>
            <a:ext cx="137120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Get SAS URL</a:t>
            </a:r>
          </a:p>
        </p:txBody>
      </p:sp>
      <p:cxnSp>
        <p:nvCxnSpPr>
          <p:cNvPr id="34" name="Straight Arrow Connector 33"/>
          <p:cNvCxnSpPr/>
          <p:nvPr/>
        </p:nvCxnSpPr>
        <p:spPr>
          <a:xfrm>
            <a:off x="5855354" y="3632911"/>
            <a:ext cx="2470175" cy="0"/>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07103" y="3543107"/>
            <a:ext cx="10425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SAS URL</a:t>
            </a:r>
          </a:p>
        </p:txBody>
      </p:sp>
      <p:cxnSp>
        <p:nvCxnSpPr>
          <p:cNvPr id="36" name="Straight Arrow Connector 35"/>
          <p:cNvCxnSpPr/>
          <p:nvPr/>
        </p:nvCxnSpPr>
        <p:spPr>
          <a:xfrm>
            <a:off x="920376" y="3814957"/>
            <a:ext cx="4908944" cy="0"/>
          </a:xfrm>
          <a:prstGeom prst="straightConnector1">
            <a:avLst/>
          </a:prstGeom>
          <a:ln>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53551" y="3706616"/>
            <a:ext cx="10425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SAS URL</a:t>
            </a:r>
          </a:p>
        </p:txBody>
      </p:sp>
      <p:cxnSp>
        <p:nvCxnSpPr>
          <p:cNvPr id="38" name="Straight Arrow Connector 37"/>
          <p:cNvCxnSpPr/>
          <p:nvPr/>
        </p:nvCxnSpPr>
        <p:spPr>
          <a:xfrm>
            <a:off x="929344" y="5628898"/>
            <a:ext cx="4908944" cy="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36031" y="5541993"/>
            <a:ext cx="296305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Upload complete + OAuth token</a:t>
            </a:r>
          </a:p>
        </p:txBody>
      </p:sp>
      <p:cxnSp>
        <p:nvCxnSpPr>
          <p:cNvPr id="41" name="Straight Arrow Connector 40"/>
          <p:cNvCxnSpPr/>
          <p:nvPr/>
        </p:nvCxnSpPr>
        <p:spPr>
          <a:xfrm>
            <a:off x="913178" y="4482353"/>
            <a:ext cx="738545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45854" y="4446903"/>
            <a:ext cx="110991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Put block</a:t>
            </a:r>
          </a:p>
        </p:txBody>
      </p:sp>
      <p:cxnSp>
        <p:nvCxnSpPr>
          <p:cNvPr id="43" name="Straight Arrow Connector 42"/>
          <p:cNvCxnSpPr/>
          <p:nvPr/>
        </p:nvCxnSpPr>
        <p:spPr>
          <a:xfrm>
            <a:off x="940075" y="4816160"/>
            <a:ext cx="738545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50717" y="4764178"/>
            <a:ext cx="138403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Put block list</a:t>
            </a:r>
          </a:p>
        </p:txBody>
      </p:sp>
      <p:cxnSp>
        <p:nvCxnSpPr>
          <p:cNvPr id="45" name="Straight Arrow Connector 44"/>
          <p:cNvCxnSpPr/>
          <p:nvPr/>
        </p:nvCxnSpPr>
        <p:spPr>
          <a:xfrm>
            <a:off x="5866838" y="5883313"/>
            <a:ext cx="4908944" cy="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63246" y="5803883"/>
            <a:ext cx="310508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File ID and source storage account</a:t>
            </a:r>
          </a:p>
        </p:txBody>
      </p:sp>
    </p:spTree>
    <p:extLst>
      <p:ext uri="{BB962C8B-B14F-4D97-AF65-F5344CB8AC3E}">
        <p14:creationId xmlns:p14="http://schemas.microsoft.com/office/powerpoint/2010/main" val="4156222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left)">
                                      <p:cBhvr>
                                        <p:cTn id="76" dur="500"/>
                                        <p:tgtEl>
                                          <p:spTgt spid="4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3" grpId="0"/>
      <p:bldP spid="35" grpId="0"/>
      <p:bldP spid="37" grpId="0"/>
      <p:bldP spid="39" grpId="0"/>
      <p:bldP spid="42" grpId="0"/>
      <p:bldP spid="44"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Asynchronous Blob Copy Across Accounts</a:t>
            </a: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788831" y="1170608"/>
            <a:ext cx="457200" cy="457200"/>
          </a:xfrm>
          <a:prstGeom prst="rect">
            <a:avLst/>
          </a:prstGeom>
        </p:spPr>
      </p:pic>
      <p:sp>
        <p:nvSpPr>
          <p:cNvPr id="12" name="TextBox 11"/>
          <p:cNvSpPr txBox="1"/>
          <p:nvPr/>
        </p:nvSpPr>
        <p:spPr>
          <a:xfrm>
            <a:off x="5482023" y="1501606"/>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482251"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407"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573063"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8187" y="1170608"/>
            <a:ext cx="457200" cy="457200"/>
          </a:xfrm>
          <a:prstGeom prst="rect">
            <a:avLst/>
          </a:prstGeom>
        </p:spPr>
      </p:pic>
      <p:sp>
        <p:nvSpPr>
          <p:cNvPr id="48" name="TextBox 47"/>
          <p:cNvSpPr txBox="1"/>
          <p:nvPr/>
        </p:nvSpPr>
        <p:spPr>
          <a:xfrm>
            <a:off x="146557" y="1501606"/>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sp>
        <p:nvSpPr>
          <p:cNvPr id="50" name="TextBox 49"/>
          <p:cNvSpPr txBox="1"/>
          <p:nvPr/>
        </p:nvSpPr>
        <p:spPr>
          <a:xfrm>
            <a:off x="2891720" y="1501606"/>
            <a:ext cx="115467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Job</a:t>
            </a:r>
          </a:p>
        </p:txBody>
      </p:sp>
      <p:cxnSp>
        <p:nvCxnSpPr>
          <p:cNvPr id="21" name="Straight Arrow Connector 20"/>
          <p:cNvCxnSpPr/>
          <p:nvPr/>
        </p:nvCxnSpPr>
        <p:spPr>
          <a:xfrm flipV="1">
            <a:off x="913178" y="2172603"/>
            <a:ext cx="2537156" cy="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9153" y="1199979"/>
            <a:ext cx="457200" cy="457200"/>
          </a:xfrm>
          <a:prstGeom prst="rect">
            <a:avLst/>
          </a:prstGeom>
        </p:spPr>
      </p:pic>
      <p:sp>
        <p:nvSpPr>
          <p:cNvPr id="59" name="TextBox 58"/>
          <p:cNvSpPr txBox="1"/>
          <p:nvPr/>
        </p:nvSpPr>
        <p:spPr>
          <a:xfrm>
            <a:off x="8097101" y="1501605"/>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sp>
        <p:nvSpPr>
          <p:cNvPr id="68" name="TextBox 67"/>
          <p:cNvSpPr txBox="1"/>
          <p:nvPr/>
        </p:nvSpPr>
        <p:spPr>
          <a:xfrm>
            <a:off x="1268688" y="2018670"/>
            <a:ext cx="925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receive</a:t>
            </a:r>
          </a:p>
        </p:txBody>
      </p:sp>
      <p:cxnSp>
        <p:nvCxnSpPr>
          <p:cNvPr id="69" name="Straight Arrow Connector 68"/>
          <p:cNvCxnSpPr/>
          <p:nvPr/>
        </p:nvCxnSpPr>
        <p:spPr>
          <a:xfrm flipV="1">
            <a:off x="3462364" y="3112624"/>
            <a:ext cx="2541626" cy="38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77517" y="3062610"/>
            <a:ext cx="16575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blob.StartCopy</a:t>
            </a:r>
            <a:r>
              <a:rPr lang="en-US" sz="1400" dirty="0">
                <a:gradFill>
                  <a:gsLst>
                    <a:gs pos="2917">
                      <a:schemeClr val="tx1"/>
                    </a:gs>
                    <a:gs pos="30000">
                      <a:schemeClr val="tx1"/>
                    </a:gs>
                  </a:gsLst>
                  <a:lin ang="5400000" scaled="0"/>
                </a:gradFill>
              </a:rPr>
              <a:t>()</a:t>
            </a:r>
          </a:p>
        </p:txBody>
      </p:sp>
      <p:cxnSp>
        <p:nvCxnSpPr>
          <p:cNvPr id="71" name="Straight Arrow Connector 70"/>
          <p:cNvCxnSpPr/>
          <p:nvPr/>
        </p:nvCxnSpPr>
        <p:spPr>
          <a:xfrm flipV="1">
            <a:off x="6026209" y="3411901"/>
            <a:ext cx="2526935"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37124" y="3307292"/>
            <a:ext cx="2714846" cy="871008"/>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Server-side copying </a:t>
            </a:r>
          </a:p>
          <a:p>
            <a:pPr>
              <a:lnSpc>
                <a:spcPct val="90000"/>
              </a:lnSpc>
              <a:spcAft>
                <a:spcPts val="600"/>
              </a:spcAft>
            </a:pPr>
            <a:r>
              <a:rPr lang="en-US" i="1" dirty="0">
                <a:gradFill>
                  <a:gsLst>
                    <a:gs pos="2917">
                      <a:schemeClr val="tx1"/>
                    </a:gs>
                    <a:gs pos="30000">
                      <a:schemeClr val="tx1"/>
                    </a:gs>
                  </a:gsLst>
                  <a:lin ang="5400000" scaled="0"/>
                </a:gradFill>
              </a:rPr>
              <a:t>across storage accounts</a:t>
            </a:r>
          </a:p>
        </p:txBody>
      </p:sp>
      <p:cxnSp>
        <p:nvCxnSpPr>
          <p:cNvPr id="73" name="Straight Arrow Connector 72"/>
          <p:cNvCxnSpPr/>
          <p:nvPr/>
        </p:nvCxnSpPr>
        <p:spPr>
          <a:xfrm>
            <a:off x="3484729" y="4802858"/>
            <a:ext cx="5068415" cy="150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026943" y="4698248"/>
            <a:ext cx="45703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container.ListBlobs</a:t>
            </a:r>
            <a:r>
              <a:rPr lang="en-US" sz="1400" dirty="0">
                <a:gradFill>
                  <a:gsLst>
                    <a:gs pos="2917">
                      <a:schemeClr val="tx1"/>
                    </a:gs>
                    <a:gs pos="30000">
                      <a:schemeClr val="tx1"/>
                    </a:gs>
                  </a:gsLst>
                  <a:lin ang="5400000" scaled="0"/>
                </a:gradFill>
              </a:rPr>
              <a:t>(filename, </a:t>
            </a:r>
            <a:r>
              <a:rPr lang="en-US" sz="1400" dirty="0" err="1">
                <a:gradFill>
                  <a:gsLst>
                    <a:gs pos="2917">
                      <a:schemeClr val="tx1"/>
                    </a:gs>
                    <a:gs pos="30000">
                      <a:schemeClr val="tx1"/>
                    </a:gs>
                  </a:gsLst>
                  <a:lin ang="5400000" scaled="0"/>
                </a:gradFill>
              </a:rPr>
              <a:t>BlobListingDetails.Copy</a:t>
            </a:r>
            <a:r>
              <a:rPr lang="en-US" sz="1400" dirty="0">
                <a:gradFill>
                  <a:gsLst>
                    <a:gs pos="2917">
                      <a:schemeClr val="tx1"/>
                    </a:gs>
                    <a:gs pos="30000">
                      <a:schemeClr val="tx1"/>
                    </a:gs>
                  </a:gsLst>
                  <a:lin ang="5400000" scaled="0"/>
                </a:gradFill>
              </a:rPr>
              <a:t>)</a:t>
            </a:r>
          </a:p>
        </p:txBody>
      </p:sp>
      <p:cxnSp>
        <p:nvCxnSpPr>
          <p:cNvPr id="76" name="Straight Arrow Connector 75"/>
          <p:cNvCxnSpPr/>
          <p:nvPr/>
        </p:nvCxnSpPr>
        <p:spPr>
          <a:xfrm>
            <a:off x="3482638" y="5348261"/>
            <a:ext cx="5090425" cy="23285"/>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35074" y="5270430"/>
            <a:ext cx="225048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CopyStatus</a:t>
            </a:r>
            <a:r>
              <a:rPr lang="en-US" sz="1400" dirty="0">
                <a:gradFill>
                  <a:gsLst>
                    <a:gs pos="2917">
                      <a:schemeClr val="tx1"/>
                    </a:gs>
                    <a:gs pos="30000">
                      <a:schemeClr val="tx1"/>
                    </a:gs>
                  </a:gsLst>
                  <a:lin ang="5400000" scaled="0"/>
                </a:gradFill>
              </a:rPr>
              <a:t> = Complete</a:t>
            </a:r>
          </a:p>
        </p:txBody>
      </p:sp>
      <p:sp>
        <p:nvSpPr>
          <p:cNvPr id="113" name="Rounded Rectangle 112"/>
          <p:cNvSpPr/>
          <p:nvPr/>
        </p:nvSpPr>
        <p:spPr bwMode="auto">
          <a:xfrm>
            <a:off x="1145388" y="2845519"/>
            <a:ext cx="10941992" cy="1345125"/>
          </a:xfrm>
          <a:prstGeom prst="roundRect">
            <a:avLst/>
          </a:prstGeom>
          <a:solidFill>
            <a:schemeClr val="accent1">
              <a:alpha val="2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Async</a:t>
            </a:r>
            <a:r>
              <a:rPr lang="en-US" sz="2400" dirty="0">
                <a:gradFill>
                  <a:gsLst>
                    <a:gs pos="0">
                      <a:srgbClr val="FFFFFF"/>
                    </a:gs>
                    <a:gs pos="100000">
                      <a:srgbClr val="FFFFFF"/>
                    </a:gs>
                  </a:gsLst>
                  <a:lin ang="5400000" scaled="0"/>
                </a:gradFill>
                <a:ea typeface="Segoe UI" pitchFamily="34" charset="0"/>
                <a:cs typeface="Segoe UI" pitchFamily="34" charset="0"/>
              </a:rPr>
              <a:t> Replication</a:t>
            </a:r>
          </a:p>
        </p:txBody>
      </p:sp>
      <p:pic>
        <p:nvPicPr>
          <p:cNvPr id="114" name="Picture 11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238509" y="1189107"/>
            <a:ext cx="457200" cy="457200"/>
          </a:xfrm>
          <a:prstGeom prst="rect">
            <a:avLst/>
          </a:prstGeom>
        </p:spPr>
      </p:pic>
      <p:sp>
        <p:nvSpPr>
          <p:cNvPr id="61" name="Rounded Rectangle 60"/>
          <p:cNvSpPr/>
          <p:nvPr/>
        </p:nvSpPr>
        <p:spPr bwMode="auto">
          <a:xfrm>
            <a:off x="1145387" y="4600242"/>
            <a:ext cx="10941991" cy="1345125"/>
          </a:xfrm>
          <a:prstGeom prst="roundRect">
            <a:avLst/>
          </a:prstGeom>
          <a:solidFill>
            <a:schemeClr val="accent1">
              <a:alpha val="2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Monitor</a:t>
            </a:r>
          </a:p>
        </p:txBody>
      </p:sp>
    </p:spTree>
    <p:extLst>
      <p:ext uri="{BB962C8B-B14F-4D97-AF65-F5344CB8AC3E}">
        <p14:creationId xmlns:p14="http://schemas.microsoft.com/office/powerpoint/2010/main" val="2901770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left)">
                                      <p:cBhvr>
                                        <p:cTn id="35" dur="50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right)">
                                      <p:cBhvr>
                                        <p:cTn id="42" dur="500"/>
                                        <p:tgtEl>
                                          <p:spTgt spid="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2" grpId="0"/>
      <p:bldP spid="75" grpId="0"/>
      <p:bldP spid="77" grpId="0"/>
      <p:bldP spid="113"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Processing</a:t>
            </a:r>
          </a:p>
        </p:txBody>
      </p:sp>
      <p:sp>
        <p:nvSpPr>
          <p:cNvPr id="10" name="TextBox 9"/>
          <p:cNvSpPr txBox="1"/>
          <p:nvPr/>
        </p:nvSpPr>
        <p:spPr>
          <a:xfrm>
            <a:off x="9434526" y="1501606"/>
            <a:ext cx="802656"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redis</a:t>
            </a:r>
            <a:endParaRPr lang="en-US" sz="1600" dirty="0">
              <a:gradFill>
                <a:gsLst>
                  <a:gs pos="2917">
                    <a:schemeClr val="tx1"/>
                  </a:gs>
                  <a:gs pos="30000">
                    <a:schemeClr val="tx1"/>
                  </a:gs>
                </a:gsLst>
                <a:lin ang="5400000" scaled="0"/>
              </a:gradFill>
            </a:endParaRP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248787" y="1170608"/>
            <a:ext cx="457200" cy="457200"/>
          </a:xfrm>
          <a:prstGeom prst="rect">
            <a:avLst/>
          </a:prstGeom>
        </p:spPr>
      </p:pic>
      <p:sp>
        <p:nvSpPr>
          <p:cNvPr id="12" name="TextBox 11"/>
          <p:cNvSpPr txBox="1"/>
          <p:nvPr/>
        </p:nvSpPr>
        <p:spPr>
          <a:xfrm>
            <a:off x="3941982" y="1501606"/>
            <a:ext cx="10831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uploads</a:t>
            </a:r>
          </a:p>
        </p:txBody>
      </p:sp>
      <p:cxnSp>
        <p:nvCxnSpPr>
          <p:cNvPr id="16" name="Straight Connector 15"/>
          <p:cNvCxnSpPr>
            <a:stCxn id="6" idx="2"/>
          </p:cNvCxnSpPr>
          <p:nvPr/>
        </p:nvCxnSpPr>
        <p:spPr>
          <a:xfrm flipH="1">
            <a:off x="913178" y="2018674"/>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688171" y="2018673"/>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503429"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250968" y="2018672"/>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042130" y="201867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8187" y="1170608"/>
            <a:ext cx="457200" cy="457200"/>
          </a:xfrm>
          <a:prstGeom prst="rect">
            <a:avLst/>
          </a:prstGeom>
        </p:spPr>
      </p:pic>
      <p:sp>
        <p:nvSpPr>
          <p:cNvPr id="48" name="TextBox 47"/>
          <p:cNvSpPr txBox="1"/>
          <p:nvPr/>
        </p:nvSpPr>
        <p:spPr>
          <a:xfrm>
            <a:off x="146557" y="1501606"/>
            <a:ext cx="1562479"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uploadqueue</a:t>
            </a:r>
            <a:endParaRPr lang="en-US" sz="1600" dirty="0">
              <a:gradFill>
                <a:gsLst>
                  <a:gs pos="2917">
                    <a:schemeClr val="tx1"/>
                  </a:gs>
                  <a:gs pos="30000">
                    <a:schemeClr val="tx1"/>
                  </a:gs>
                </a:gsLst>
                <a:lin ang="5400000" scaled="0"/>
              </a:gradFill>
            </a:endParaRPr>
          </a:p>
        </p:txBody>
      </p:sp>
      <p:sp>
        <p:nvSpPr>
          <p:cNvPr id="50" name="TextBox 49"/>
          <p:cNvSpPr txBox="1"/>
          <p:nvPr/>
        </p:nvSpPr>
        <p:spPr>
          <a:xfrm>
            <a:off x="2121694" y="1501606"/>
            <a:ext cx="115467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Job</a:t>
            </a:r>
          </a:p>
        </p:txBody>
      </p: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09387" y="1170608"/>
            <a:ext cx="457200" cy="457200"/>
          </a:xfrm>
          <a:prstGeom prst="rect">
            <a:avLst/>
          </a:prstGeom>
        </p:spPr>
      </p:pic>
      <p:sp>
        <p:nvSpPr>
          <p:cNvPr id="52" name="TextBox 51"/>
          <p:cNvSpPr txBox="1"/>
          <p:nvPr/>
        </p:nvSpPr>
        <p:spPr>
          <a:xfrm>
            <a:off x="7384345" y="1501606"/>
            <a:ext cx="137120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thumbnails</a:t>
            </a:r>
          </a:p>
        </p:txBody>
      </p:sp>
      <p:pic>
        <p:nvPicPr>
          <p:cNvPr id="2" name="Picture 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589687" y="1170608"/>
            <a:ext cx="457200" cy="457200"/>
          </a:xfrm>
          <a:prstGeom prst="rect">
            <a:avLst/>
          </a:prstGeom>
        </p:spPr>
      </p:pic>
      <p:pic>
        <p:nvPicPr>
          <p:cNvPr id="3" name="Picture 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1369988" y="1170608"/>
            <a:ext cx="457200" cy="457200"/>
          </a:xfrm>
          <a:prstGeom prst="rect">
            <a:avLst/>
          </a:prstGeom>
        </p:spPr>
      </p:pic>
      <p:sp>
        <p:nvSpPr>
          <p:cNvPr id="53" name="TextBox 52"/>
          <p:cNvSpPr txBox="1"/>
          <p:nvPr/>
        </p:nvSpPr>
        <p:spPr>
          <a:xfrm>
            <a:off x="11090708" y="1501606"/>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cxnSp>
        <p:nvCxnSpPr>
          <p:cNvPr id="54" name="Straight Connector 53"/>
          <p:cNvCxnSpPr/>
          <p:nvPr/>
        </p:nvCxnSpPr>
        <p:spPr>
          <a:xfrm flipH="1">
            <a:off x="11599136" y="2034591"/>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37688" y="2143654"/>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29087" y="1199979"/>
            <a:ext cx="457200" cy="457200"/>
          </a:xfrm>
          <a:prstGeom prst="rect">
            <a:avLst/>
          </a:prstGeom>
        </p:spPr>
      </p:pic>
      <p:sp>
        <p:nvSpPr>
          <p:cNvPr id="59" name="TextBox 58"/>
          <p:cNvSpPr txBox="1"/>
          <p:nvPr/>
        </p:nvSpPr>
        <p:spPr>
          <a:xfrm>
            <a:off x="5726882" y="1501605"/>
            <a:ext cx="99931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photos</a:t>
            </a:r>
          </a:p>
        </p:txBody>
      </p:sp>
      <p:cxnSp>
        <p:nvCxnSpPr>
          <p:cNvPr id="60" name="Straight Connector 59"/>
          <p:cNvCxnSpPr/>
          <p:nvPr/>
        </p:nvCxnSpPr>
        <p:spPr>
          <a:xfrm flipH="1">
            <a:off x="9846353" y="2023586"/>
            <a:ext cx="2300" cy="44503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268688" y="2018670"/>
            <a:ext cx="925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receive</a:t>
            </a:r>
          </a:p>
        </p:txBody>
      </p:sp>
      <p:cxnSp>
        <p:nvCxnSpPr>
          <p:cNvPr id="69" name="Straight Arrow Connector 68"/>
          <p:cNvCxnSpPr/>
          <p:nvPr/>
        </p:nvCxnSpPr>
        <p:spPr>
          <a:xfrm flipV="1">
            <a:off x="2728436" y="2370482"/>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878683" y="2245498"/>
            <a:ext cx="16575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blob.StartCopy</a:t>
            </a:r>
            <a:r>
              <a:rPr lang="en-US" sz="1400" dirty="0">
                <a:gradFill>
                  <a:gsLst>
                    <a:gs pos="2917">
                      <a:schemeClr val="tx1"/>
                    </a:gs>
                    <a:gs pos="30000">
                      <a:schemeClr val="tx1"/>
                    </a:gs>
                  </a:gsLst>
                  <a:lin ang="5400000" scaled="0"/>
                </a:gradFill>
              </a:rPr>
              <a:t>()</a:t>
            </a:r>
          </a:p>
        </p:txBody>
      </p:sp>
      <p:cxnSp>
        <p:nvCxnSpPr>
          <p:cNvPr id="71" name="Straight Arrow Connector 70"/>
          <p:cNvCxnSpPr/>
          <p:nvPr/>
        </p:nvCxnSpPr>
        <p:spPr>
          <a:xfrm flipV="1">
            <a:off x="4509872" y="2482864"/>
            <a:ext cx="1741096"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840872" y="2357880"/>
            <a:ext cx="114678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copy task</a:t>
            </a:r>
          </a:p>
        </p:txBody>
      </p:sp>
      <p:cxnSp>
        <p:nvCxnSpPr>
          <p:cNvPr id="73" name="Straight Arrow Connector 72"/>
          <p:cNvCxnSpPr/>
          <p:nvPr/>
        </p:nvCxnSpPr>
        <p:spPr>
          <a:xfrm flipV="1">
            <a:off x="2707949" y="2982679"/>
            <a:ext cx="3512495" cy="7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29400" y="2839838"/>
            <a:ext cx="235500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container.ListBlobs</a:t>
            </a:r>
            <a:r>
              <a:rPr lang="en-US" sz="1400" dirty="0">
                <a:gradFill>
                  <a:gsLst>
                    <a:gs pos="2917">
                      <a:schemeClr val="tx1"/>
                    </a:gs>
                    <a:gs pos="30000">
                      <a:schemeClr val="tx1"/>
                    </a:gs>
                  </a:gsLst>
                  <a:lin ang="5400000" scaled="0"/>
                </a:gradFill>
              </a:rPr>
              <a:t>(Copy)</a:t>
            </a:r>
          </a:p>
        </p:txBody>
      </p:sp>
      <p:cxnSp>
        <p:nvCxnSpPr>
          <p:cNvPr id="76" name="Straight Arrow Connector 75"/>
          <p:cNvCxnSpPr/>
          <p:nvPr/>
        </p:nvCxnSpPr>
        <p:spPr>
          <a:xfrm flipV="1">
            <a:off x="2705858" y="3251358"/>
            <a:ext cx="3512495" cy="726"/>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327309" y="3108517"/>
            <a:ext cx="225048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CopyStatus</a:t>
            </a:r>
            <a:r>
              <a:rPr lang="en-US" sz="1400" dirty="0">
                <a:gradFill>
                  <a:gsLst>
                    <a:gs pos="2917">
                      <a:schemeClr val="tx1"/>
                    </a:gs>
                    <a:gs pos="30000">
                      <a:schemeClr val="tx1"/>
                    </a:gs>
                  </a:gsLst>
                  <a:lin ang="5400000" scaled="0"/>
                </a:gradFill>
              </a:rPr>
              <a:t> = Complete</a:t>
            </a:r>
          </a:p>
        </p:txBody>
      </p:sp>
      <p:cxnSp>
        <p:nvCxnSpPr>
          <p:cNvPr id="82" name="Straight Arrow Connector 81"/>
          <p:cNvCxnSpPr/>
          <p:nvPr/>
        </p:nvCxnSpPr>
        <p:spPr>
          <a:xfrm flipV="1">
            <a:off x="2751165" y="3899355"/>
            <a:ext cx="3512495" cy="7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749074" y="4168034"/>
            <a:ext cx="3512495" cy="726"/>
          </a:xfrm>
          <a:prstGeom prst="straightConnector1">
            <a:avLst/>
          </a:prstGeom>
          <a:ln>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381658" y="3776927"/>
            <a:ext cx="28811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blob.DownloadToStreamAsync</a:t>
            </a:r>
            <a:r>
              <a:rPr lang="en-US" sz="1400" dirty="0">
                <a:gradFill>
                  <a:gsLst>
                    <a:gs pos="2917">
                      <a:schemeClr val="tx1"/>
                    </a:gs>
                    <a:gs pos="30000">
                      <a:schemeClr val="tx1"/>
                    </a:gs>
                  </a:gsLst>
                  <a:lin ang="5400000" scaled="0"/>
                </a:gradFill>
              </a:rPr>
              <a:t>()</a:t>
            </a:r>
          </a:p>
        </p:txBody>
      </p:sp>
      <p:sp>
        <p:nvSpPr>
          <p:cNvPr id="85" name="TextBox 84"/>
          <p:cNvSpPr txBox="1"/>
          <p:nvPr/>
        </p:nvSpPr>
        <p:spPr>
          <a:xfrm>
            <a:off x="3693359" y="4065287"/>
            <a:ext cx="1593065"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MemoryStream</a:t>
            </a:r>
            <a:endParaRPr lang="en-US" sz="1400" dirty="0">
              <a:gradFill>
                <a:gsLst>
                  <a:gs pos="2917">
                    <a:schemeClr val="tx1"/>
                  </a:gs>
                  <a:gs pos="30000">
                    <a:schemeClr val="tx1"/>
                  </a:gs>
                </a:gsLst>
                <a:lin ang="5400000" scaled="0"/>
              </a:gradFill>
            </a:endParaRPr>
          </a:p>
        </p:txBody>
      </p:sp>
      <p:sp>
        <p:nvSpPr>
          <p:cNvPr id="92" name="Isosceles Triangle 91"/>
          <p:cNvSpPr/>
          <p:nvPr/>
        </p:nvSpPr>
        <p:spPr bwMode="auto">
          <a:xfrm>
            <a:off x="2666033" y="4747781"/>
            <a:ext cx="45719" cy="955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Isosceles Triangle 96"/>
          <p:cNvSpPr/>
          <p:nvPr/>
        </p:nvSpPr>
        <p:spPr bwMode="auto">
          <a:xfrm>
            <a:off x="2667611" y="4500600"/>
            <a:ext cx="45719" cy="955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Elbow Connector 98"/>
          <p:cNvCxnSpPr>
            <a:stCxn id="97" idx="1"/>
            <a:endCxn id="92" idx="1"/>
          </p:cNvCxnSpPr>
          <p:nvPr/>
        </p:nvCxnSpPr>
        <p:spPr>
          <a:xfrm rot="10800000" flipV="1">
            <a:off x="2677463" y="4548367"/>
            <a:ext cx="1578" cy="247181"/>
          </a:xfrm>
          <a:prstGeom prst="bentConnector3">
            <a:avLst>
              <a:gd name="adj1" fmla="val 8277142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062688" y="4661818"/>
            <a:ext cx="1764970"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Create Thumbnail</a:t>
            </a:r>
          </a:p>
        </p:txBody>
      </p:sp>
      <p:cxnSp>
        <p:nvCxnSpPr>
          <p:cNvPr id="103" name="Straight Arrow Connector 102"/>
          <p:cNvCxnSpPr/>
          <p:nvPr/>
        </p:nvCxnSpPr>
        <p:spPr>
          <a:xfrm>
            <a:off x="2726520" y="5005148"/>
            <a:ext cx="5241463" cy="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357013" y="4924526"/>
            <a:ext cx="2873159"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blob.UploadFromStreamAsync</a:t>
            </a:r>
            <a:r>
              <a:rPr lang="en-US" sz="1400" dirty="0">
                <a:gradFill>
                  <a:gsLst>
                    <a:gs pos="2917">
                      <a:schemeClr val="tx1"/>
                    </a:gs>
                    <a:gs pos="30000">
                      <a:schemeClr val="tx1"/>
                    </a:gs>
                  </a:gsLst>
                  <a:lin ang="5400000" scaled="0"/>
                </a:gradFill>
              </a:rPr>
              <a:t>()</a:t>
            </a:r>
          </a:p>
        </p:txBody>
      </p:sp>
      <p:cxnSp>
        <p:nvCxnSpPr>
          <p:cNvPr id="106" name="Straight Arrow Connector 105"/>
          <p:cNvCxnSpPr/>
          <p:nvPr/>
        </p:nvCxnSpPr>
        <p:spPr>
          <a:xfrm>
            <a:off x="2704340" y="5663657"/>
            <a:ext cx="7079538" cy="106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881353" y="5574184"/>
            <a:ext cx="24068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cache.ListLeftPushAsync</a:t>
            </a:r>
            <a:r>
              <a:rPr lang="en-US" sz="1400" dirty="0">
                <a:gradFill>
                  <a:gsLst>
                    <a:gs pos="2917">
                      <a:schemeClr val="tx1"/>
                    </a:gs>
                    <a:gs pos="30000">
                      <a:schemeClr val="tx1"/>
                    </a:gs>
                  </a:gsLst>
                  <a:lin ang="5400000" scaled="0"/>
                </a:gradFill>
              </a:rPr>
              <a:t>()</a:t>
            </a:r>
          </a:p>
        </p:txBody>
      </p:sp>
      <p:cxnSp>
        <p:nvCxnSpPr>
          <p:cNvPr id="109" name="Straight Arrow Connector 108"/>
          <p:cNvCxnSpPr/>
          <p:nvPr/>
        </p:nvCxnSpPr>
        <p:spPr>
          <a:xfrm flipV="1">
            <a:off x="2690403" y="6100698"/>
            <a:ext cx="8908733" cy="165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425217" y="5986802"/>
            <a:ext cx="3287567"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table.ExecuteAsync</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upsertOperation</a:t>
            </a:r>
            <a:r>
              <a:rPr lang="en-US" sz="1400" dirty="0">
                <a:gradFill>
                  <a:gsLst>
                    <a:gs pos="2917">
                      <a:schemeClr val="tx1"/>
                    </a:gs>
                    <a:gs pos="30000">
                      <a:schemeClr val="tx1"/>
                    </a:gs>
                  </a:gsLst>
                  <a:lin ang="5400000" scaled="0"/>
                </a:gradFill>
              </a:rPr>
              <a:t>)</a:t>
            </a:r>
          </a:p>
        </p:txBody>
      </p:sp>
      <p:sp>
        <p:nvSpPr>
          <p:cNvPr id="113" name="Rounded Rectangle 112"/>
          <p:cNvSpPr/>
          <p:nvPr/>
        </p:nvSpPr>
        <p:spPr bwMode="auto">
          <a:xfrm>
            <a:off x="2488623" y="2225022"/>
            <a:ext cx="9218468" cy="1345125"/>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Replication and Monitoring</a:t>
            </a:r>
          </a:p>
        </p:txBody>
      </p:sp>
      <p:pic>
        <p:nvPicPr>
          <p:cNvPr id="114" name="Picture 11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2443507" y="1189107"/>
            <a:ext cx="457200" cy="457200"/>
          </a:xfrm>
          <a:prstGeom prst="rect">
            <a:avLst/>
          </a:prstGeom>
        </p:spPr>
      </p:pic>
      <p:sp>
        <p:nvSpPr>
          <p:cNvPr id="49" name="Rounded Rectangle 48"/>
          <p:cNvSpPr/>
          <p:nvPr/>
        </p:nvSpPr>
        <p:spPr bwMode="auto">
          <a:xfrm>
            <a:off x="1100389" y="3695131"/>
            <a:ext cx="10606702" cy="1650463"/>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Thumbnails</a:t>
            </a:r>
          </a:p>
        </p:txBody>
      </p:sp>
      <p:sp>
        <p:nvSpPr>
          <p:cNvPr id="55" name="Rounded Rectangle 54"/>
          <p:cNvSpPr/>
          <p:nvPr/>
        </p:nvSpPr>
        <p:spPr bwMode="auto">
          <a:xfrm>
            <a:off x="2488623" y="5454299"/>
            <a:ext cx="9218468" cy="1030657"/>
          </a:xfrm>
          <a:prstGeom prst="roundRect">
            <a:avLst/>
          </a:prstGeom>
          <a:solidFill>
            <a:schemeClr val="accent1">
              <a:alpha val="4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Cache</a:t>
            </a:r>
          </a:p>
        </p:txBody>
      </p:sp>
    </p:spTree>
    <p:extLst>
      <p:ext uri="{BB962C8B-B14F-4D97-AF65-F5344CB8AC3E}">
        <p14:creationId xmlns:p14="http://schemas.microsoft.com/office/powerpoint/2010/main" val="4210089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ipe(left)">
                                      <p:cBhvr>
                                        <p:cTn id="14" dur="500"/>
                                        <p:tgtEl>
                                          <p:spTgt spid="6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right)">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right)">
                                      <p:cBhvr>
                                        <p:cTn id="54" dur="500"/>
                                        <p:tgtEl>
                                          <p:spTgt spid="8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up)">
                                      <p:cBhvr>
                                        <p:cTn id="61" dur="500"/>
                                        <p:tgtEl>
                                          <p:spTgt spid="9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4"/>
                                        </p:tgtEl>
                                        <p:attrNameLst>
                                          <p:attrName>style.visibility</p:attrName>
                                        </p:attrNameLst>
                                      </p:cBhvr>
                                      <p:to>
                                        <p:strVal val="visible"/>
                                      </p:to>
                                    </p:set>
                                    <p:animEffect transition="in" filter="fade">
                                      <p:cBhvr>
                                        <p:cTn id="71" dur="500"/>
                                        <p:tgtEl>
                                          <p:spTgt spid="1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wipe(left)">
                                      <p:cBhvr>
                                        <p:cTn id="81" dur="500"/>
                                        <p:tgtEl>
                                          <p:spTgt spid="10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fade">
                                      <p:cBhvr>
                                        <p:cTn id="84" dur="500"/>
                                        <p:tgtEl>
                                          <p:spTgt spid="107"/>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wipe(left)">
                                      <p:cBhvr>
                                        <p:cTn id="88" dur="500"/>
                                        <p:tgtEl>
                                          <p:spTgt spid="10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fade">
                                      <p:cBhvr>
                                        <p:cTn id="91" dur="500"/>
                                        <p:tgtEl>
                                          <p:spTgt spid="1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2" grpId="0"/>
      <p:bldP spid="75" grpId="0"/>
      <p:bldP spid="77" grpId="0"/>
      <p:bldP spid="84" grpId="0"/>
      <p:bldP spid="85" grpId="0"/>
      <p:bldP spid="102" grpId="0"/>
      <p:bldP spid="104" grpId="0"/>
      <p:bldP spid="107" grpId="0"/>
      <p:bldP spid="110" grpId="0"/>
      <p:bldP spid="113" grpId="0" animBg="1"/>
      <p:bldP spid="49"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sz="quarter" idx="10"/>
          </p:nvPr>
        </p:nvSpPr>
        <p:spPr>
          <a:xfrm>
            <a:off x="268288" y="2081933"/>
            <a:ext cx="11542503" cy="3447098"/>
          </a:xfrm>
        </p:spPr>
        <p:txBody>
          <a:bodyPr/>
          <a:lstStyle/>
          <a:p>
            <a:pPr marL="0" indent="0">
              <a:buNone/>
            </a:pPr>
            <a:r>
              <a:rPr lang="en-US" dirty="0"/>
              <a:t>the ability of a system to handle a </a:t>
            </a:r>
          </a:p>
          <a:p>
            <a:pPr marL="0" indent="0">
              <a:buNone/>
            </a:pPr>
            <a:r>
              <a:rPr lang="en-US" b="1" dirty="0"/>
              <a:t>growing amount of work</a:t>
            </a:r>
            <a:r>
              <a:rPr lang="en-US" dirty="0"/>
              <a:t> </a:t>
            </a:r>
          </a:p>
          <a:p>
            <a:pPr marL="0" indent="0">
              <a:buNone/>
            </a:pPr>
            <a:r>
              <a:rPr lang="en-US" dirty="0"/>
              <a:t>in a capable manner or its </a:t>
            </a:r>
          </a:p>
          <a:p>
            <a:pPr marL="0" indent="0">
              <a:buNone/>
            </a:pPr>
            <a:r>
              <a:rPr lang="en-US" b="1" dirty="0"/>
              <a:t>ability to be enlarged </a:t>
            </a:r>
          </a:p>
          <a:p>
            <a:pPr marL="0" indent="0">
              <a:buNone/>
            </a:pPr>
            <a:r>
              <a:rPr lang="en-US" dirty="0"/>
              <a:t>to accommodate that growth</a:t>
            </a:r>
          </a:p>
        </p:txBody>
      </p:sp>
      <p:sp>
        <p:nvSpPr>
          <p:cNvPr id="4" name="TextBox 3"/>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
        <p:nvSpPr>
          <p:cNvPr id="5" name="Rectangle 4"/>
          <p:cNvSpPr/>
          <p:nvPr/>
        </p:nvSpPr>
        <p:spPr bwMode="auto">
          <a:xfrm>
            <a:off x="192728" y="2730500"/>
            <a:ext cx="11008672" cy="850900"/>
          </a:xfrm>
          <a:prstGeom prst="rect">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7200" dirty="0">
                <a:gradFill>
                  <a:gsLst>
                    <a:gs pos="0">
                      <a:srgbClr val="FFFFFF"/>
                    </a:gs>
                    <a:gs pos="100000">
                      <a:srgbClr val="FFFFFF"/>
                    </a:gs>
                  </a:gsLst>
                  <a:lin ang="5400000" scaled="0"/>
                </a:gradFill>
                <a:ea typeface="Segoe UI" pitchFamily="34" charset="0"/>
                <a:cs typeface="Segoe UI" pitchFamily="34" charset="0"/>
              </a:rPr>
              <a:t>growing amount of work</a:t>
            </a:r>
          </a:p>
        </p:txBody>
      </p:sp>
      <p:sp>
        <p:nvSpPr>
          <p:cNvPr id="6" name="Rectangle 5"/>
          <p:cNvSpPr/>
          <p:nvPr/>
        </p:nvSpPr>
        <p:spPr bwMode="auto">
          <a:xfrm>
            <a:off x="192728" y="4154877"/>
            <a:ext cx="9789472" cy="813088"/>
          </a:xfrm>
          <a:prstGeom prst="rect">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7200" dirty="0">
                <a:gradFill>
                  <a:gsLst>
                    <a:gs pos="0">
                      <a:srgbClr val="FFFFFF"/>
                    </a:gs>
                    <a:gs pos="100000">
                      <a:srgbClr val="FFFFFF"/>
                    </a:gs>
                  </a:gsLst>
                  <a:lin ang="5400000" scaled="0"/>
                </a:gradFill>
                <a:ea typeface="Segoe UI" pitchFamily="34" charset="0"/>
                <a:cs typeface="Segoe UI" pitchFamily="34" charset="0"/>
              </a:rPr>
              <a:t>ability to be enlarged</a:t>
            </a:r>
          </a:p>
        </p:txBody>
      </p:sp>
    </p:spTree>
    <p:extLst>
      <p:ext uri="{BB962C8B-B14F-4D97-AF65-F5344CB8AC3E}">
        <p14:creationId xmlns:p14="http://schemas.microsoft.com/office/powerpoint/2010/main" val="1501605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Every Layer</a:t>
            </a:r>
          </a:p>
        </p:txBody>
      </p:sp>
      <p:pic>
        <p:nvPicPr>
          <p:cNvPr id="3" name="Picture 2"/>
          <p:cNvPicPr>
            <a:picLocks noChangeAspect="1"/>
          </p:cNvPicPr>
          <p:nvPr/>
        </p:nvPicPr>
        <p:blipFill>
          <a:blip r:embed="rId3">
            <a:biLevel thresh="25000"/>
          </a:blip>
          <a:stretch>
            <a:fillRect/>
          </a:stretch>
        </p:blipFill>
        <p:spPr>
          <a:xfrm>
            <a:off x="2460190" y="2914347"/>
            <a:ext cx="435986" cy="457200"/>
          </a:xfrm>
          <a:prstGeom prst="rect">
            <a:avLst/>
          </a:prstGeom>
        </p:spPr>
      </p:pic>
      <p:sp>
        <p:nvSpPr>
          <p:cNvPr id="4" name="TextBox 3"/>
          <p:cNvSpPr txBox="1"/>
          <p:nvPr/>
        </p:nvSpPr>
        <p:spPr>
          <a:xfrm>
            <a:off x="2292235" y="3245348"/>
            <a:ext cx="879087"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User</a:t>
            </a:r>
          </a:p>
        </p:txBody>
      </p:sp>
      <p:pic>
        <p:nvPicPr>
          <p:cNvPr id="5" name="Picture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710987" y="2914347"/>
            <a:ext cx="457200" cy="457200"/>
          </a:xfrm>
          <a:prstGeom prst="rect">
            <a:avLst/>
          </a:prstGeom>
        </p:spPr>
      </p:pic>
      <p:sp>
        <p:nvSpPr>
          <p:cNvPr id="6" name="TextBox 5"/>
          <p:cNvSpPr txBox="1"/>
          <p:nvPr/>
        </p:nvSpPr>
        <p:spPr>
          <a:xfrm>
            <a:off x="4197172" y="3352967"/>
            <a:ext cx="1488559" cy="400110"/>
          </a:xfrm>
          <a:prstGeom prst="rect">
            <a:avLst/>
          </a:prstGeom>
          <a:noFill/>
        </p:spPr>
        <p:txBody>
          <a:bodyPr wrap="square" rtlCol="0">
            <a:spAutoFit/>
          </a:bodyPr>
          <a:lstStyle/>
          <a:p>
            <a:pPr algn="ctr"/>
            <a:r>
              <a:rPr lang="en-US" altLang="zh-CN" sz="2000" dirty="0">
                <a:solidFill>
                  <a:srgbClr val="FFFFFF"/>
                </a:solidFill>
              </a:rPr>
              <a:t>Web Site</a:t>
            </a:r>
          </a:p>
        </p:txBody>
      </p:sp>
      <p:pic>
        <p:nvPicPr>
          <p:cNvPr id="7" name="Picture 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998754" y="4214759"/>
            <a:ext cx="457200" cy="457200"/>
          </a:xfrm>
          <a:prstGeom prst="rect">
            <a:avLst/>
          </a:prstGeom>
        </p:spPr>
      </p:pic>
      <p:sp>
        <p:nvSpPr>
          <p:cNvPr id="8" name="TextBox 7"/>
          <p:cNvSpPr txBox="1"/>
          <p:nvPr/>
        </p:nvSpPr>
        <p:spPr>
          <a:xfrm>
            <a:off x="5411366" y="4646824"/>
            <a:ext cx="1631976" cy="400110"/>
          </a:xfrm>
          <a:prstGeom prst="rect">
            <a:avLst/>
          </a:prstGeom>
          <a:noFill/>
        </p:spPr>
        <p:txBody>
          <a:bodyPr wrap="square" rtlCol="0">
            <a:spAutoFit/>
          </a:bodyPr>
          <a:lstStyle/>
          <a:p>
            <a:pPr algn="ctr"/>
            <a:r>
              <a:rPr lang="en-US" altLang="zh-CN" sz="2000" dirty="0" err="1">
                <a:solidFill>
                  <a:srgbClr val="FFFFFF"/>
                </a:solidFill>
              </a:rPr>
              <a:t>Redis</a:t>
            </a:r>
            <a:r>
              <a:rPr lang="en-US" altLang="zh-CN" sz="2000" dirty="0">
                <a:solidFill>
                  <a:srgbClr val="FFFFFF"/>
                </a:solidFill>
              </a:rPr>
              <a:t> cache</a:t>
            </a:r>
          </a:p>
        </p:txBody>
      </p:sp>
      <p:pic>
        <p:nvPicPr>
          <p:cNvPr id="9" name="Picture 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043342" y="2895767"/>
            <a:ext cx="457200" cy="457200"/>
          </a:xfrm>
          <a:prstGeom prst="rect">
            <a:avLst/>
          </a:prstGeom>
        </p:spPr>
      </p:pic>
      <p:sp>
        <p:nvSpPr>
          <p:cNvPr id="10" name="TextBox 9"/>
          <p:cNvSpPr txBox="1"/>
          <p:nvPr/>
        </p:nvSpPr>
        <p:spPr>
          <a:xfrm>
            <a:off x="6691526" y="3226768"/>
            <a:ext cx="116083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photos</a:t>
            </a:r>
          </a:p>
        </p:txBody>
      </p:sp>
      <p:sp>
        <p:nvSpPr>
          <p:cNvPr id="13" name="Left Brace 12"/>
          <p:cNvSpPr/>
          <p:nvPr/>
        </p:nvSpPr>
        <p:spPr>
          <a:xfrm rot="5400000">
            <a:off x="3596971" y="1519382"/>
            <a:ext cx="366569" cy="2263972"/>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811115" y="1949769"/>
            <a:ext cx="22031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Output cache</a:t>
            </a:r>
          </a:p>
        </p:txBody>
      </p:sp>
      <p:sp>
        <p:nvSpPr>
          <p:cNvPr id="16" name="Left Brace 15"/>
          <p:cNvSpPr/>
          <p:nvPr/>
        </p:nvSpPr>
        <p:spPr>
          <a:xfrm rot="16200000">
            <a:off x="5974207" y="2793152"/>
            <a:ext cx="359804" cy="227965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64653" y="5512036"/>
            <a:ext cx="1186077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gradFill>
                  <a:gsLst>
                    <a:gs pos="2917">
                      <a:schemeClr val="tx1"/>
                    </a:gs>
                    <a:gs pos="30000">
                      <a:schemeClr val="tx1"/>
                    </a:gs>
                  </a:gsLst>
                  <a:lin ang="5400000" scaled="0"/>
                </a:gradFill>
              </a:rPr>
              <a:t>At 20,000 RPS, cache for 1 second saves 20,000 calls to backing store</a:t>
            </a:r>
          </a:p>
        </p:txBody>
      </p:sp>
    </p:spTree>
    <p:extLst>
      <p:ext uri="{BB962C8B-B14F-4D97-AF65-F5344CB8AC3E}">
        <p14:creationId xmlns:p14="http://schemas.microsoft.com/office/powerpoint/2010/main" val="924278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Active/Active Replication.  Globally.</a:t>
            </a:r>
          </a:p>
        </p:txBody>
      </p:sp>
    </p:spTree>
    <p:extLst>
      <p:ext uri="{BB962C8B-B14F-4D97-AF65-F5344CB8AC3E}">
        <p14:creationId xmlns:p14="http://schemas.microsoft.com/office/powerpoint/2010/main" val="6195733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 the Code</a:t>
            </a:r>
          </a:p>
        </p:txBody>
      </p:sp>
      <p:pic>
        <p:nvPicPr>
          <p:cNvPr id="4" name="Picture 3"/>
          <p:cNvPicPr>
            <a:picLocks noChangeAspect="1"/>
          </p:cNvPicPr>
          <p:nvPr/>
        </p:nvPicPr>
        <p:blipFill>
          <a:blip r:embed="rId3"/>
          <a:stretch>
            <a:fillRect/>
          </a:stretch>
        </p:blipFill>
        <p:spPr>
          <a:xfrm>
            <a:off x="3338625" y="2424246"/>
            <a:ext cx="6137106" cy="2973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0" y="1679944"/>
            <a:ext cx="976068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http://github.com/kaevans/globalscaledemo</a:t>
            </a:r>
          </a:p>
        </p:txBody>
      </p:sp>
      <p:sp>
        <p:nvSpPr>
          <p:cNvPr id="6" name="TextBox 5"/>
          <p:cNvSpPr txBox="1"/>
          <p:nvPr/>
        </p:nvSpPr>
        <p:spPr>
          <a:xfrm>
            <a:off x="268928" y="3541287"/>
            <a:ext cx="3165388"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Deploy using Visual Studio 2015 or Azure PowerShell</a:t>
            </a:r>
          </a:p>
        </p:txBody>
      </p:sp>
    </p:spTree>
    <p:extLst>
      <p:ext uri="{BB962C8B-B14F-4D97-AF65-F5344CB8AC3E}">
        <p14:creationId xmlns:p14="http://schemas.microsoft.com/office/powerpoint/2010/main" val="40459695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769989"/>
          </a:xfrm>
        </p:spPr>
        <p:txBody>
          <a:bodyPr/>
          <a:lstStyle/>
          <a:p>
            <a:r>
              <a:rPr lang="en-US" dirty="0"/>
              <a:t>Scale capability starts at the application</a:t>
            </a:r>
          </a:p>
          <a:p>
            <a:r>
              <a:rPr lang="en-US" dirty="0"/>
              <a:t>Small changes can have large performance gains</a:t>
            </a:r>
          </a:p>
          <a:p>
            <a:r>
              <a:rPr lang="en-US" dirty="0"/>
              <a:t>Think globally</a:t>
            </a:r>
          </a:p>
          <a:p>
            <a:r>
              <a:rPr lang="en-US" dirty="0"/>
              <a:t>Data location matters</a:t>
            </a:r>
          </a:p>
        </p:txBody>
      </p:sp>
    </p:spTree>
    <p:extLst>
      <p:ext uri="{BB962C8B-B14F-4D97-AF65-F5344CB8AC3E}">
        <p14:creationId xmlns:p14="http://schemas.microsoft.com/office/powerpoint/2010/main" val="14438347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Who Uses Azure Web Apps?</a:t>
            </a:r>
          </a:p>
        </p:txBody>
      </p:sp>
      <p:pic>
        <p:nvPicPr>
          <p:cNvPr id="5" name="Picture 2" descr="C:\Users\donovanf\AppData\Local\Temp\SNAGHTML5b062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46" y="1398397"/>
            <a:ext cx="4157662" cy="4289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donovanf\AppData\Local\Temp\SNAGHTML5b191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084" y="1906908"/>
            <a:ext cx="4166559" cy="44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donovanf\AppData\Local\Temp\SNAGHTML5b3184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3698" y="2582862"/>
            <a:ext cx="4178206" cy="4123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7045" y="5564938"/>
            <a:ext cx="18063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And more!</a:t>
            </a:r>
          </a:p>
        </p:txBody>
      </p:sp>
      <p:sp>
        <p:nvSpPr>
          <p:cNvPr id="9" name="TextBox 8"/>
          <p:cNvSpPr txBox="1"/>
          <p:nvPr/>
        </p:nvSpPr>
        <p:spPr>
          <a:xfrm>
            <a:off x="8549490" y="1726398"/>
            <a:ext cx="35937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&gt;2 billion requests/day!</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4692" y="5658663"/>
            <a:ext cx="1078142" cy="47653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33611" y="6469745"/>
            <a:ext cx="1320305" cy="447961"/>
          </a:xfrm>
          <a:prstGeom prst="rect">
            <a:avLst/>
          </a:prstGeom>
        </p:spPr>
      </p:pic>
      <p:pic>
        <p:nvPicPr>
          <p:cNvPr id="12" name="Picture 11"/>
          <p:cNvPicPr>
            <a:picLocks noChangeAspect="1"/>
          </p:cNvPicPr>
          <p:nvPr/>
        </p:nvPicPr>
        <p:blipFill>
          <a:blip r:embed="rId8"/>
          <a:stretch>
            <a:fillRect/>
          </a:stretch>
        </p:blipFill>
        <p:spPr>
          <a:xfrm>
            <a:off x="952336" y="6169858"/>
            <a:ext cx="1532101" cy="257684"/>
          </a:xfrm>
          <a:prstGeom prst="rect">
            <a:avLst/>
          </a:prstGeom>
        </p:spPr>
      </p:pic>
      <p:pic>
        <p:nvPicPr>
          <p:cNvPr id="13" name="Picture 12"/>
          <p:cNvPicPr>
            <a:picLocks noChangeAspect="1"/>
          </p:cNvPicPr>
          <p:nvPr/>
        </p:nvPicPr>
        <p:blipFill>
          <a:blip r:embed="rId9"/>
          <a:stretch>
            <a:fillRect/>
          </a:stretch>
        </p:blipFill>
        <p:spPr>
          <a:xfrm>
            <a:off x="2977287" y="6163779"/>
            <a:ext cx="802550" cy="308355"/>
          </a:xfrm>
          <a:prstGeom prst="rect">
            <a:avLst/>
          </a:prstGeom>
        </p:spPr>
      </p:pic>
      <p:sp>
        <p:nvSpPr>
          <p:cNvPr id="16" name="TextBox 15"/>
          <p:cNvSpPr txBox="1"/>
          <p:nvPr/>
        </p:nvSpPr>
        <p:spPr>
          <a:xfrm>
            <a:off x="350837" y="953473"/>
            <a:ext cx="72186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microsoft.com/customers, search “azure web sites”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513348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062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Monitoring</a:t>
            </a:r>
          </a:p>
        </p:txBody>
      </p:sp>
      <p:sp>
        <p:nvSpPr>
          <p:cNvPr id="2" name="Text Placeholder 1"/>
          <p:cNvSpPr>
            <a:spLocks noGrp="1"/>
          </p:cNvSpPr>
          <p:nvPr>
            <p:ph sz="quarter" idx="10"/>
          </p:nvPr>
        </p:nvSpPr>
        <p:spPr/>
        <p:txBody>
          <a:bodyPr/>
          <a:lstStyle/>
          <a:p>
            <a:r>
              <a:rPr lang="en-US" sz="3529" dirty="0" err="1"/>
              <a:t>master.sys.resource_stats</a:t>
            </a:r>
            <a:endParaRPr lang="en-US" sz="3529" dirty="0"/>
          </a:p>
          <a:p>
            <a:pPr lvl="1"/>
            <a:r>
              <a:rPr lang="en-US" sz="1961" dirty="0"/>
              <a:t>Based on </a:t>
            </a:r>
            <a:r>
              <a:rPr lang="en-US" sz="1961" b="1" dirty="0"/>
              <a:t>5 minute averages</a:t>
            </a:r>
          </a:p>
          <a:p>
            <a:r>
              <a:rPr lang="en-US" sz="3529" dirty="0" err="1"/>
              <a:t>userdb.sys.dm_db_resource_stats</a:t>
            </a:r>
            <a:endParaRPr lang="en-US" sz="3529" dirty="0"/>
          </a:p>
          <a:p>
            <a:pPr lvl="1"/>
            <a:r>
              <a:rPr lang="en-US" sz="1961" dirty="0"/>
              <a:t>Based on </a:t>
            </a:r>
            <a:r>
              <a:rPr lang="en-US" sz="1961" b="1" dirty="0"/>
              <a:t>15 second averages</a:t>
            </a:r>
          </a:p>
          <a:p>
            <a:r>
              <a:rPr lang="en-US" sz="3529" dirty="0"/>
              <a:t>Percentages relative to </a:t>
            </a:r>
            <a:br>
              <a:rPr lang="en-US" sz="3529" dirty="0"/>
            </a:br>
            <a:r>
              <a:rPr lang="en-US" sz="3529" dirty="0"/>
              <a:t>performance level</a:t>
            </a:r>
          </a:p>
          <a:p>
            <a:r>
              <a:rPr lang="en-US" sz="3529" dirty="0"/>
              <a:t>Accessible though Azure Portal</a:t>
            </a:r>
          </a:p>
          <a:p>
            <a:pPr lvl="1"/>
            <a:r>
              <a:rPr lang="en-US" sz="1961" dirty="0"/>
              <a:t>Allows to configure alerting!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67" y="3055490"/>
            <a:ext cx="5281503" cy="3016051"/>
          </a:xfrm>
          <a:prstGeom prst="rect">
            <a:avLst/>
          </a:prstGeom>
        </p:spPr>
      </p:pic>
    </p:spTree>
    <p:extLst>
      <p:ext uri="{BB962C8B-B14F-4D97-AF65-F5344CB8AC3E}">
        <p14:creationId xmlns:p14="http://schemas.microsoft.com/office/powerpoint/2010/main" val="248966552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Choosing Performance Levels</a:t>
            </a:r>
          </a:p>
        </p:txBody>
      </p:sp>
      <p:sp>
        <p:nvSpPr>
          <p:cNvPr id="2" name="Text Placeholder 1"/>
          <p:cNvSpPr>
            <a:spLocks noGrp="1"/>
          </p:cNvSpPr>
          <p:nvPr>
            <p:ph sz="quarter" idx="10"/>
          </p:nvPr>
        </p:nvSpPr>
        <p:spPr/>
        <p:txBody>
          <a:bodyPr/>
          <a:lstStyle/>
          <a:p>
            <a:r>
              <a:rPr lang="en-US" sz="2400" dirty="0"/>
              <a:t>Migration from </a:t>
            </a:r>
            <a:r>
              <a:rPr lang="en-US" sz="2400" dirty="0" err="1"/>
              <a:t>on-premise</a:t>
            </a:r>
            <a:r>
              <a:rPr lang="en-US" sz="2400" dirty="0"/>
              <a:t> installations</a:t>
            </a:r>
          </a:p>
          <a:p>
            <a:pPr lvl="1"/>
            <a:r>
              <a:rPr lang="en-US" sz="2000" dirty="0"/>
              <a:t>You have to test!</a:t>
            </a:r>
          </a:p>
          <a:p>
            <a:r>
              <a:rPr lang="en-US" sz="2400" dirty="0"/>
              <a:t>Migration from </a:t>
            </a:r>
            <a:r>
              <a:rPr lang="en-US" sz="2400" dirty="0" err="1"/>
              <a:t>Web&amp;Business</a:t>
            </a:r>
            <a:endParaRPr lang="en-US" sz="2400" dirty="0"/>
          </a:p>
          <a:p>
            <a:pPr lvl="1"/>
            <a:r>
              <a:rPr lang="en-US" sz="2000" dirty="0"/>
              <a:t>See Recommendation wizard</a:t>
            </a:r>
          </a:p>
          <a:p>
            <a:r>
              <a:rPr lang="en-US" sz="2400" dirty="0"/>
              <a:t>Switching between levels</a:t>
            </a:r>
          </a:p>
          <a:p>
            <a:pPr lvl="1"/>
            <a:r>
              <a:rPr lang="en-US" sz="2000" dirty="0"/>
              <a:t>Use </a:t>
            </a:r>
            <a:r>
              <a:rPr lang="en-US" sz="2000" dirty="0" err="1"/>
              <a:t>userdb.sys.dm_db_resource_stats</a:t>
            </a:r>
            <a:endParaRPr lang="en-US" sz="2000" dirty="0"/>
          </a:p>
          <a:p>
            <a:r>
              <a:rPr lang="en-US" sz="2400" dirty="0"/>
              <a:t>Query tuning</a:t>
            </a:r>
          </a:p>
          <a:p>
            <a:pPr lvl="1"/>
            <a:r>
              <a:rPr lang="en-US" sz="2000" dirty="0" err="1"/>
              <a:t>sys.dm_exec_query_stats</a:t>
            </a:r>
            <a:endParaRPr lang="en-US" sz="2000" dirty="0"/>
          </a:p>
          <a:p>
            <a:pPr lvl="1"/>
            <a:r>
              <a:rPr lang="en-US" sz="2000" dirty="0" err="1"/>
              <a:t>sys.dm_exec_query_sql_text</a:t>
            </a:r>
            <a:r>
              <a:rPr lang="en-US" sz="2000" dirty="0"/>
              <a:t>()</a:t>
            </a:r>
          </a:p>
          <a:p>
            <a:pPr lvl="1"/>
            <a:r>
              <a:rPr lang="en-US" sz="2000" dirty="0" err="1"/>
              <a:t>sys.dm_exec_query_plan</a:t>
            </a:r>
            <a:endParaRPr lang="en-US" sz="2000" dirty="0"/>
          </a:p>
          <a:p>
            <a:pPr lvl="1"/>
            <a:r>
              <a:rPr lang="en-US" sz="2000" dirty="0" err="1"/>
              <a:t>sys.dm_exec_requests</a:t>
            </a:r>
            <a:endParaRPr lang="en-US" sz="2000" dirty="0"/>
          </a:p>
          <a:p>
            <a:pPr lvl="1"/>
            <a:r>
              <a:rPr lang="en-US" sz="2000" dirty="0" err="1"/>
              <a:t>sys.dm_exec_sessions</a:t>
            </a:r>
            <a:endParaRPr lang="en-US" sz="2400" dirty="0"/>
          </a:p>
        </p:txBody>
      </p:sp>
      <p:pic>
        <p:nvPicPr>
          <p:cNvPr id="27" name="Picture 26"/>
          <p:cNvPicPr>
            <a:picLocks noChangeAspect="1"/>
          </p:cNvPicPr>
          <p:nvPr/>
        </p:nvPicPr>
        <p:blipFill>
          <a:blip r:embed="rId3"/>
          <a:stretch>
            <a:fillRect/>
          </a:stretch>
        </p:blipFill>
        <p:spPr>
          <a:xfrm>
            <a:off x="7726388" y="1511129"/>
            <a:ext cx="3943735" cy="5246931"/>
          </a:xfrm>
          <a:prstGeom prst="rect">
            <a:avLst/>
          </a:prstGeom>
        </p:spPr>
      </p:pic>
      <p:sp>
        <p:nvSpPr>
          <p:cNvPr id="28" name="Rectangle 27"/>
          <p:cNvSpPr/>
          <p:nvPr/>
        </p:nvSpPr>
        <p:spPr>
          <a:xfrm>
            <a:off x="7657746" y="1148738"/>
            <a:ext cx="2645323" cy="362072"/>
          </a:xfrm>
          <a:prstGeom prst="rect">
            <a:avLst/>
          </a:prstGeom>
        </p:spPr>
        <p:txBody>
          <a:bodyPr wrap="none">
            <a:spAutoFit/>
          </a:bodyPr>
          <a:lstStyle/>
          <a:p>
            <a:r>
              <a:rPr lang="en-US" sz="1765" dirty="0">
                <a:solidFill>
                  <a:srgbClr val="442359"/>
                </a:solidFill>
              </a:rPr>
              <a:t>Recommendation wizard</a:t>
            </a:r>
          </a:p>
        </p:txBody>
      </p:sp>
    </p:spTree>
    <p:extLst>
      <p:ext uri="{BB962C8B-B14F-4D97-AF65-F5344CB8AC3E}">
        <p14:creationId xmlns:p14="http://schemas.microsoft.com/office/powerpoint/2010/main" val="12072314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Database Model</a:t>
            </a:r>
          </a:p>
        </p:txBody>
      </p:sp>
      <p:sp>
        <p:nvSpPr>
          <p:cNvPr id="3" name="Content Placeholder 2"/>
          <p:cNvSpPr>
            <a:spLocks noGrp="1"/>
          </p:cNvSpPr>
          <p:nvPr>
            <p:ph sz="quarter" idx="10"/>
          </p:nvPr>
        </p:nvSpPr>
        <p:spPr>
          <a:xfrm>
            <a:off x="288888" y="1720681"/>
            <a:ext cx="11542503" cy="3416320"/>
          </a:xfrm>
        </p:spPr>
        <p:txBody>
          <a:bodyPr/>
          <a:lstStyle/>
          <a:p>
            <a:pPr>
              <a:lnSpc>
                <a:spcPct val="100000"/>
              </a:lnSpc>
            </a:pPr>
            <a:r>
              <a:rPr lang="en-US" sz="2000" dirty="0">
                <a:solidFill>
                  <a:srgbClr val="FFFFFF"/>
                </a:solidFill>
              </a:rPr>
              <a:t>Elastic databases, Elastic database pools</a:t>
            </a:r>
          </a:p>
          <a:p>
            <a:pPr>
              <a:lnSpc>
                <a:spcPct val="100000"/>
              </a:lnSpc>
            </a:pPr>
            <a:r>
              <a:rPr lang="en-US" sz="2000" dirty="0">
                <a:solidFill>
                  <a:srgbClr val="FFFFFF"/>
                </a:solidFill>
              </a:rPr>
              <a:t>Pooled resources leveraged by many databases</a:t>
            </a:r>
            <a:endParaRPr lang="en-US" sz="2000" dirty="0">
              <a:solidFill>
                <a:srgbClr val="00B050"/>
              </a:solidFill>
            </a:endParaRPr>
          </a:p>
          <a:p>
            <a:pPr>
              <a:lnSpc>
                <a:spcPct val="100000"/>
              </a:lnSpc>
            </a:pPr>
            <a:r>
              <a:rPr lang="en-US" sz="2000" b="1" dirty="0">
                <a:solidFill>
                  <a:srgbClr val="00B050"/>
                </a:solidFill>
              </a:rPr>
              <a:t>Standard</a:t>
            </a:r>
            <a:r>
              <a:rPr lang="en-US" sz="2000" dirty="0">
                <a:solidFill>
                  <a:srgbClr val="FFFFFF"/>
                </a:solidFill>
              </a:rPr>
              <a:t> elastic pool provides 200-1200* DTUs for up to 100 databases</a:t>
            </a:r>
          </a:p>
          <a:p>
            <a:pPr>
              <a:lnSpc>
                <a:spcPct val="100000"/>
              </a:lnSpc>
            </a:pPr>
            <a:r>
              <a:rPr lang="en-US" sz="2000" b="1" dirty="0">
                <a:solidFill>
                  <a:srgbClr val="00B050"/>
                </a:solidFill>
              </a:rPr>
              <a:t>Elastic Standard </a:t>
            </a:r>
            <a:r>
              <a:rPr lang="en-US" sz="2000" dirty="0">
                <a:solidFill>
                  <a:srgbClr val="FFFFFF"/>
                </a:solidFill>
              </a:rPr>
              <a:t>databases can burst up to 100 DTUs (S3 level)</a:t>
            </a:r>
          </a:p>
          <a:p>
            <a:pPr>
              <a:lnSpc>
                <a:spcPct val="100000"/>
              </a:lnSpc>
            </a:pPr>
            <a:r>
              <a:rPr lang="en-US" sz="2000" dirty="0">
                <a:solidFill>
                  <a:srgbClr val="FFFFFF"/>
                </a:solidFill>
              </a:rPr>
              <a:t>Created/configure pool via portal, PowerShell, REST APIs </a:t>
            </a:r>
          </a:p>
          <a:p>
            <a:pPr>
              <a:lnSpc>
                <a:spcPct val="100000"/>
              </a:lnSpc>
            </a:pPr>
            <a:r>
              <a:rPr lang="en-US" sz="2000" dirty="0">
                <a:solidFill>
                  <a:srgbClr val="FFFFFF"/>
                </a:solidFill>
              </a:rPr>
              <a:t>Move databases in/out using portal, PowerShell, REST APIs, T-SQL</a:t>
            </a:r>
          </a:p>
          <a:p>
            <a:pPr>
              <a:lnSpc>
                <a:spcPct val="100000"/>
              </a:lnSpc>
            </a:pPr>
            <a:r>
              <a:rPr lang="en-US" sz="2000" dirty="0">
                <a:solidFill>
                  <a:srgbClr val="FFFFFF"/>
                </a:solidFill>
              </a:rPr>
              <a:t>Databases remain online throughout</a:t>
            </a:r>
          </a:p>
          <a:p>
            <a:pPr>
              <a:lnSpc>
                <a:spcPct val="100000"/>
              </a:lnSpc>
            </a:pPr>
            <a:r>
              <a:rPr lang="en-US" sz="2000" dirty="0">
                <a:solidFill>
                  <a:srgbClr val="FFFFFF"/>
                </a:solidFill>
              </a:rPr>
              <a:t>Monitoring and alerting is available on both pool and databases  </a:t>
            </a:r>
          </a:p>
          <a:p>
            <a:pPr marL="0" indent="0">
              <a:buNone/>
            </a:pPr>
            <a:endParaRPr lang="en-US" sz="2000" dirty="0"/>
          </a:p>
        </p:txBody>
      </p:sp>
      <p:grpSp>
        <p:nvGrpSpPr>
          <p:cNvPr id="4" name="Group 3"/>
          <p:cNvGrpSpPr/>
          <p:nvPr/>
        </p:nvGrpSpPr>
        <p:grpSpPr>
          <a:xfrm>
            <a:off x="4350351" y="5676507"/>
            <a:ext cx="7742391" cy="293642"/>
            <a:chOff x="4131411" y="5751738"/>
            <a:chExt cx="7742391" cy="260124"/>
          </a:xfrm>
        </p:grpSpPr>
        <p:sp>
          <p:nvSpPr>
            <p:cNvPr id="5" name="Rectangle 4"/>
            <p:cNvSpPr/>
            <p:nvPr/>
          </p:nvSpPr>
          <p:spPr bwMode="auto">
            <a:xfrm>
              <a:off x="6102696"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111579"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0149783"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131411"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a:off x="4350351" y="5426972"/>
            <a:ext cx="1719611" cy="520248"/>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0" name="Rectangle 9"/>
          <p:cNvSpPr/>
          <p:nvPr/>
        </p:nvSpPr>
        <p:spPr bwMode="auto">
          <a:xfrm>
            <a:off x="10347353" y="2236349"/>
            <a:ext cx="1719611" cy="371087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1" name="TextBox 10"/>
          <p:cNvSpPr txBox="1"/>
          <p:nvPr/>
        </p:nvSpPr>
        <p:spPr>
          <a:xfrm>
            <a:off x="4699098"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200</a:t>
            </a:r>
          </a:p>
        </p:txBody>
      </p:sp>
      <p:sp>
        <p:nvSpPr>
          <p:cNvPr id="12" name="TextBox 11"/>
          <p:cNvSpPr txBox="1"/>
          <p:nvPr/>
        </p:nvSpPr>
        <p:spPr>
          <a:xfrm>
            <a:off x="10658795" y="5893949"/>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1200</a:t>
            </a:r>
          </a:p>
        </p:txBody>
      </p:sp>
      <p:sp>
        <p:nvSpPr>
          <p:cNvPr id="13" name="TextBox 12"/>
          <p:cNvSpPr txBox="1"/>
          <p:nvPr/>
        </p:nvSpPr>
        <p:spPr>
          <a:xfrm>
            <a:off x="3096069" y="5893949"/>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DTUs</a:t>
            </a:r>
          </a:p>
        </p:txBody>
      </p:sp>
      <p:sp>
        <p:nvSpPr>
          <p:cNvPr id="14" name="Rectangle 13"/>
          <p:cNvSpPr/>
          <p:nvPr/>
        </p:nvSpPr>
        <p:spPr bwMode="auto">
          <a:xfrm>
            <a:off x="6318957" y="4848726"/>
            <a:ext cx="1719611" cy="109849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5" name="Rectangle 14"/>
          <p:cNvSpPr/>
          <p:nvPr/>
        </p:nvSpPr>
        <p:spPr bwMode="auto">
          <a:xfrm>
            <a:off x="8333941" y="3724975"/>
            <a:ext cx="1719611" cy="2222245"/>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B050"/>
              </a:solidFill>
              <a:ea typeface="Segoe UI" pitchFamily="34" charset="0"/>
              <a:cs typeface="Segoe UI" pitchFamily="34" charset="0"/>
            </a:endParaRPr>
          </a:p>
        </p:txBody>
      </p:sp>
      <p:sp>
        <p:nvSpPr>
          <p:cNvPr id="16" name="TextBox 15"/>
          <p:cNvSpPr txBox="1"/>
          <p:nvPr/>
        </p:nvSpPr>
        <p:spPr>
          <a:xfrm>
            <a:off x="6769421"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400</a:t>
            </a:r>
          </a:p>
        </p:txBody>
      </p:sp>
      <p:sp>
        <p:nvSpPr>
          <p:cNvPr id="17" name="TextBox 16"/>
          <p:cNvSpPr txBox="1"/>
          <p:nvPr/>
        </p:nvSpPr>
        <p:spPr>
          <a:xfrm>
            <a:off x="8714108" y="5893949"/>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800</a:t>
            </a:r>
          </a:p>
        </p:txBody>
      </p:sp>
      <p:grpSp>
        <p:nvGrpSpPr>
          <p:cNvPr id="18" name="Group 17"/>
          <p:cNvGrpSpPr/>
          <p:nvPr/>
        </p:nvGrpSpPr>
        <p:grpSpPr>
          <a:xfrm>
            <a:off x="4532177" y="5540635"/>
            <a:ext cx="1306743" cy="277114"/>
            <a:chOff x="4313237" y="5582348"/>
            <a:chExt cx="1306743" cy="277114"/>
          </a:xfrm>
        </p:grpSpPr>
        <p:grpSp>
          <p:nvGrpSpPr>
            <p:cNvPr id="19" name="Group 18"/>
            <p:cNvGrpSpPr/>
            <p:nvPr/>
          </p:nvGrpSpPr>
          <p:grpSpPr>
            <a:xfrm>
              <a:off x="4387586" y="5582348"/>
              <a:ext cx="602070" cy="223776"/>
              <a:chOff x="621719" y="4712770"/>
              <a:chExt cx="1904166" cy="707737"/>
            </a:xfrm>
          </p:grpSpPr>
          <p:sp>
            <p:nvSpPr>
              <p:cNvPr id="40" name="Can 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 name="Can 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 name="Can 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0" name="Group 19"/>
            <p:cNvGrpSpPr/>
            <p:nvPr/>
          </p:nvGrpSpPr>
          <p:grpSpPr>
            <a:xfrm>
              <a:off x="4353433" y="5611941"/>
              <a:ext cx="602070" cy="223776"/>
              <a:chOff x="621719" y="4712770"/>
              <a:chExt cx="1904166" cy="707737"/>
            </a:xfrm>
          </p:grpSpPr>
          <p:sp>
            <p:nvSpPr>
              <p:cNvPr id="37" name="Can 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 name="Can 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 name="Can 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1" name="Group 20"/>
            <p:cNvGrpSpPr/>
            <p:nvPr/>
          </p:nvGrpSpPr>
          <p:grpSpPr>
            <a:xfrm>
              <a:off x="4313237" y="5635686"/>
              <a:ext cx="602070" cy="223776"/>
              <a:chOff x="621719" y="4712770"/>
              <a:chExt cx="1904166" cy="707737"/>
            </a:xfrm>
          </p:grpSpPr>
          <p:sp>
            <p:nvSpPr>
              <p:cNvPr id="34" name="Can 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 name="Can 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 name="Can 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 name="Group 21"/>
            <p:cNvGrpSpPr/>
            <p:nvPr/>
          </p:nvGrpSpPr>
          <p:grpSpPr>
            <a:xfrm>
              <a:off x="5017910" y="5582348"/>
              <a:ext cx="602070" cy="223776"/>
              <a:chOff x="621719" y="4712770"/>
              <a:chExt cx="1904166" cy="707737"/>
            </a:xfrm>
          </p:grpSpPr>
          <p:sp>
            <p:nvSpPr>
              <p:cNvPr id="31" name="Can 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 name="Can 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 name="Can 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3" name="Group 22"/>
            <p:cNvGrpSpPr/>
            <p:nvPr/>
          </p:nvGrpSpPr>
          <p:grpSpPr>
            <a:xfrm>
              <a:off x="4983757" y="5611941"/>
              <a:ext cx="602070" cy="223776"/>
              <a:chOff x="621719" y="4712770"/>
              <a:chExt cx="1904166" cy="707737"/>
            </a:xfrm>
          </p:grpSpPr>
          <p:sp>
            <p:nvSpPr>
              <p:cNvPr id="28" name="Can 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 name="Can 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 name="Can 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 name="Group 23"/>
            <p:cNvGrpSpPr/>
            <p:nvPr/>
          </p:nvGrpSpPr>
          <p:grpSpPr>
            <a:xfrm>
              <a:off x="4943561" y="5635686"/>
              <a:ext cx="602070" cy="223776"/>
              <a:chOff x="621719" y="4712770"/>
              <a:chExt cx="1904166" cy="707737"/>
            </a:xfrm>
          </p:grpSpPr>
          <p:sp>
            <p:nvSpPr>
              <p:cNvPr id="25" name="Can 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 name="Can 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 name="Can 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3" name="Group 42"/>
          <p:cNvGrpSpPr/>
          <p:nvPr/>
        </p:nvGrpSpPr>
        <p:grpSpPr>
          <a:xfrm>
            <a:off x="6513377" y="5535624"/>
            <a:ext cx="1306743" cy="277114"/>
            <a:chOff x="4313237" y="5582348"/>
            <a:chExt cx="1306743" cy="277114"/>
          </a:xfrm>
        </p:grpSpPr>
        <p:grpSp>
          <p:nvGrpSpPr>
            <p:cNvPr id="44" name="Group 43"/>
            <p:cNvGrpSpPr/>
            <p:nvPr/>
          </p:nvGrpSpPr>
          <p:grpSpPr>
            <a:xfrm>
              <a:off x="4387586" y="5582348"/>
              <a:ext cx="602070" cy="223776"/>
              <a:chOff x="621719" y="4712770"/>
              <a:chExt cx="1904166" cy="707737"/>
            </a:xfrm>
          </p:grpSpPr>
          <p:sp>
            <p:nvSpPr>
              <p:cNvPr id="65" name="Can 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 name="Can 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7" name="Can 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5" name="Group 44"/>
            <p:cNvGrpSpPr/>
            <p:nvPr/>
          </p:nvGrpSpPr>
          <p:grpSpPr>
            <a:xfrm>
              <a:off x="4353433" y="5611941"/>
              <a:ext cx="602070" cy="223776"/>
              <a:chOff x="621719" y="4712770"/>
              <a:chExt cx="1904166" cy="707737"/>
            </a:xfrm>
          </p:grpSpPr>
          <p:sp>
            <p:nvSpPr>
              <p:cNvPr id="62" name="Can 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6" name="Group 45"/>
            <p:cNvGrpSpPr/>
            <p:nvPr/>
          </p:nvGrpSpPr>
          <p:grpSpPr>
            <a:xfrm>
              <a:off x="4313237" y="5635686"/>
              <a:ext cx="602070" cy="223776"/>
              <a:chOff x="621719" y="4712770"/>
              <a:chExt cx="1904166" cy="707737"/>
            </a:xfrm>
          </p:grpSpPr>
          <p:sp>
            <p:nvSpPr>
              <p:cNvPr id="59" name="Can 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 name="Group 46"/>
            <p:cNvGrpSpPr/>
            <p:nvPr/>
          </p:nvGrpSpPr>
          <p:grpSpPr>
            <a:xfrm>
              <a:off x="5017910" y="5582348"/>
              <a:ext cx="602070" cy="223776"/>
              <a:chOff x="621719" y="4712770"/>
              <a:chExt cx="1904166" cy="707737"/>
            </a:xfrm>
          </p:grpSpPr>
          <p:sp>
            <p:nvSpPr>
              <p:cNvPr id="56" name="Can 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 name="Can 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 name="Can 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8" name="Group 47"/>
            <p:cNvGrpSpPr/>
            <p:nvPr/>
          </p:nvGrpSpPr>
          <p:grpSpPr>
            <a:xfrm>
              <a:off x="4983757" y="5611941"/>
              <a:ext cx="602070" cy="223776"/>
              <a:chOff x="621719" y="4712770"/>
              <a:chExt cx="1904166" cy="707737"/>
            </a:xfrm>
          </p:grpSpPr>
          <p:sp>
            <p:nvSpPr>
              <p:cNvPr id="53" name="Can 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 name="Can 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 name="Can 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 name="Group 48"/>
            <p:cNvGrpSpPr/>
            <p:nvPr/>
          </p:nvGrpSpPr>
          <p:grpSpPr>
            <a:xfrm>
              <a:off x="4943561" y="5635686"/>
              <a:ext cx="602070" cy="223776"/>
              <a:chOff x="621719" y="4712770"/>
              <a:chExt cx="1904166" cy="707737"/>
            </a:xfrm>
          </p:grpSpPr>
          <p:sp>
            <p:nvSpPr>
              <p:cNvPr id="50" name="Can 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 name="Can 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 name="Can 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8" name="Group 67"/>
          <p:cNvGrpSpPr/>
          <p:nvPr/>
        </p:nvGrpSpPr>
        <p:grpSpPr>
          <a:xfrm>
            <a:off x="6513377" y="5312035"/>
            <a:ext cx="1306743" cy="277114"/>
            <a:chOff x="4313237" y="5582348"/>
            <a:chExt cx="1306743" cy="277114"/>
          </a:xfrm>
        </p:grpSpPr>
        <p:grpSp>
          <p:nvGrpSpPr>
            <p:cNvPr id="69" name="Group 68"/>
            <p:cNvGrpSpPr/>
            <p:nvPr/>
          </p:nvGrpSpPr>
          <p:grpSpPr>
            <a:xfrm>
              <a:off x="4387586" y="5582348"/>
              <a:ext cx="602070" cy="223776"/>
              <a:chOff x="621719" y="4712770"/>
              <a:chExt cx="1904166" cy="707737"/>
            </a:xfrm>
          </p:grpSpPr>
          <p:sp>
            <p:nvSpPr>
              <p:cNvPr id="90" name="Can 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91" name="Can 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92" name="Can 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0" name="Group 69"/>
            <p:cNvGrpSpPr/>
            <p:nvPr/>
          </p:nvGrpSpPr>
          <p:grpSpPr>
            <a:xfrm>
              <a:off x="4353433" y="5611941"/>
              <a:ext cx="602070" cy="223776"/>
              <a:chOff x="621719" y="4712770"/>
              <a:chExt cx="1904166" cy="707737"/>
            </a:xfrm>
          </p:grpSpPr>
          <p:sp>
            <p:nvSpPr>
              <p:cNvPr id="87" name="Can 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8" name="Can 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9" name="Can 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1" name="Group 70"/>
            <p:cNvGrpSpPr/>
            <p:nvPr/>
          </p:nvGrpSpPr>
          <p:grpSpPr>
            <a:xfrm>
              <a:off x="4313237" y="5635686"/>
              <a:ext cx="602070" cy="223776"/>
              <a:chOff x="621719" y="4712770"/>
              <a:chExt cx="1904166" cy="707737"/>
            </a:xfrm>
          </p:grpSpPr>
          <p:sp>
            <p:nvSpPr>
              <p:cNvPr id="84" name="Can 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5" name="Can 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6" name="Can 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2" name="Group 71"/>
            <p:cNvGrpSpPr/>
            <p:nvPr/>
          </p:nvGrpSpPr>
          <p:grpSpPr>
            <a:xfrm>
              <a:off x="5017910" y="5582348"/>
              <a:ext cx="602070" cy="223776"/>
              <a:chOff x="621719" y="4712770"/>
              <a:chExt cx="1904166" cy="707737"/>
            </a:xfrm>
          </p:grpSpPr>
          <p:sp>
            <p:nvSpPr>
              <p:cNvPr id="81" name="Can 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2" name="Can 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3" name="Can 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3" name="Group 72"/>
            <p:cNvGrpSpPr/>
            <p:nvPr/>
          </p:nvGrpSpPr>
          <p:grpSpPr>
            <a:xfrm>
              <a:off x="4983757" y="5611941"/>
              <a:ext cx="602070" cy="223776"/>
              <a:chOff x="621719" y="4712770"/>
              <a:chExt cx="1904166" cy="707737"/>
            </a:xfrm>
          </p:grpSpPr>
          <p:sp>
            <p:nvSpPr>
              <p:cNvPr id="78" name="Can 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9" name="Can 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80" name="Can 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74" name="Group 73"/>
            <p:cNvGrpSpPr/>
            <p:nvPr/>
          </p:nvGrpSpPr>
          <p:grpSpPr>
            <a:xfrm>
              <a:off x="4943561" y="5635686"/>
              <a:ext cx="602070" cy="223776"/>
              <a:chOff x="621719" y="4712770"/>
              <a:chExt cx="1904166" cy="707737"/>
            </a:xfrm>
          </p:grpSpPr>
          <p:sp>
            <p:nvSpPr>
              <p:cNvPr id="75" name="Can 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6" name="Can 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77" name="Can 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93" name="Group 92"/>
          <p:cNvGrpSpPr/>
          <p:nvPr/>
        </p:nvGrpSpPr>
        <p:grpSpPr>
          <a:xfrm>
            <a:off x="6513377" y="5077684"/>
            <a:ext cx="1306743" cy="277114"/>
            <a:chOff x="4313237" y="5582348"/>
            <a:chExt cx="1306743" cy="277114"/>
          </a:xfrm>
        </p:grpSpPr>
        <p:grpSp>
          <p:nvGrpSpPr>
            <p:cNvPr id="94" name="Group 93"/>
            <p:cNvGrpSpPr/>
            <p:nvPr/>
          </p:nvGrpSpPr>
          <p:grpSpPr>
            <a:xfrm>
              <a:off x="4387586" y="5582348"/>
              <a:ext cx="602070" cy="223776"/>
              <a:chOff x="621719" y="4712770"/>
              <a:chExt cx="1904166" cy="707737"/>
            </a:xfrm>
          </p:grpSpPr>
          <p:sp>
            <p:nvSpPr>
              <p:cNvPr id="115" name="Can 1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6" name="Can 1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7" name="Can 1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5" name="Group 94"/>
            <p:cNvGrpSpPr/>
            <p:nvPr/>
          </p:nvGrpSpPr>
          <p:grpSpPr>
            <a:xfrm>
              <a:off x="4353433" y="5611941"/>
              <a:ext cx="602070" cy="223776"/>
              <a:chOff x="621719" y="4712770"/>
              <a:chExt cx="1904166" cy="707737"/>
            </a:xfrm>
          </p:grpSpPr>
          <p:sp>
            <p:nvSpPr>
              <p:cNvPr id="112" name="Can 1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3" name="Can 1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4" name="Can 1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6" name="Group 95"/>
            <p:cNvGrpSpPr/>
            <p:nvPr/>
          </p:nvGrpSpPr>
          <p:grpSpPr>
            <a:xfrm>
              <a:off x="4313237" y="5635686"/>
              <a:ext cx="602070" cy="223776"/>
              <a:chOff x="621719" y="4712770"/>
              <a:chExt cx="1904166" cy="707737"/>
            </a:xfrm>
          </p:grpSpPr>
          <p:sp>
            <p:nvSpPr>
              <p:cNvPr id="109" name="Can 1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0" name="Can 1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11" name="Can 1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7" name="Group 96"/>
            <p:cNvGrpSpPr/>
            <p:nvPr/>
          </p:nvGrpSpPr>
          <p:grpSpPr>
            <a:xfrm>
              <a:off x="5017910" y="5582348"/>
              <a:ext cx="602070" cy="223776"/>
              <a:chOff x="621719" y="4712770"/>
              <a:chExt cx="1904166" cy="707737"/>
            </a:xfrm>
          </p:grpSpPr>
          <p:sp>
            <p:nvSpPr>
              <p:cNvPr id="106" name="Can 1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7" name="Can 1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8" name="Can 1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8" name="Group 97"/>
            <p:cNvGrpSpPr/>
            <p:nvPr/>
          </p:nvGrpSpPr>
          <p:grpSpPr>
            <a:xfrm>
              <a:off x="4983757" y="5611941"/>
              <a:ext cx="602070" cy="223776"/>
              <a:chOff x="621719" y="4712770"/>
              <a:chExt cx="1904166" cy="707737"/>
            </a:xfrm>
          </p:grpSpPr>
          <p:sp>
            <p:nvSpPr>
              <p:cNvPr id="103" name="Can 1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4" name="Can 1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5" name="Can 1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99" name="Group 98"/>
            <p:cNvGrpSpPr/>
            <p:nvPr/>
          </p:nvGrpSpPr>
          <p:grpSpPr>
            <a:xfrm>
              <a:off x="4943561" y="5635686"/>
              <a:ext cx="602070" cy="223776"/>
              <a:chOff x="621719" y="4712770"/>
              <a:chExt cx="1904166" cy="707737"/>
            </a:xfrm>
          </p:grpSpPr>
          <p:sp>
            <p:nvSpPr>
              <p:cNvPr id="100" name="Can 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1" name="Can 1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02" name="Can 1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18" name="Group 117"/>
          <p:cNvGrpSpPr/>
          <p:nvPr/>
        </p:nvGrpSpPr>
        <p:grpSpPr>
          <a:xfrm>
            <a:off x="8570777" y="5535624"/>
            <a:ext cx="1306743" cy="277114"/>
            <a:chOff x="4313237" y="5582348"/>
            <a:chExt cx="1306743" cy="277114"/>
          </a:xfrm>
        </p:grpSpPr>
        <p:grpSp>
          <p:nvGrpSpPr>
            <p:cNvPr id="119" name="Group 118"/>
            <p:cNvGrpSpPr/>
            <p:nvPr/>
          </p:nvGrpSpPr>
          <p:grpSpPr>
            <a:xfrm>
              <a:off x="4387586" y="5582348"/>
              <a:ext cx="602070" cy="223776"/>
              <a:chOff x="621719" y="4712770"/>
              <a:chExt cx="1904166" cy="707737"/>
            </a:xfrm>
          </p:grpSpPr>
          <p:sp>
            <p:nvSpPr>
              <p:cNvPr id="140" name="Can 1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41" name="Can 1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42" name="Can 1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0" name="Group 119"/>
            <p:cNvGrpSpPr/>
            <p:nvPr/>
          </p:nvGrpSpPr>
          <p:grpSpPr>
            <a:xfrm>
              <a:off x="4353433" y="5611941"/>
              <a:ext cx="602070" cy="223776"/>
              <a:chOff x="621719" y="4712770"/>
              <a:chExt cx="1904166" cy="707737"/>
            </a:xfrm>
          </p:grpSpPr>
          <p:sp>
            <p:nvSpPr>
              <p:cNvPr id="137" name="Can 1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8" name="Can 1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9" name="Can 1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1" name="Group 120"/>
            <p:cNvGrpSpPr/>
            <p:nvPr/>
          </p:nvGrpSpPr>
          <p:grpSpPr>
            <a:xfrm>
              <a:off x="4313237" y="5635686"/>
              <a:ext cx="602070" cy="223776"/>
              <a:chOff x="621719" y="4712770"/>
              <a:chExt cx="1904166" cy="707737"/>
            </a:xfrm>
          </p:grpSpPr>
          <p:sp>
            <p:nvSpPr>
              <p:cNvPr id="134" name="Can 1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5" name="Can 1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6" name="Can 1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2" name="Group 121"/>
            <p:cNvGrpSpPr/>
            <p:nvPr/>
          </p:nvGrpSpPr>
          <p:grpSpPr>
            <a:xfrm>
              <a:off x="5017910" y="5582348"/>
              <a:ext cx="602070" cy="223776"/>
              <a:chOff x="621719" y="4712770"/>
              <a:chExt cx="1904166" cy="707737"/>
            </a:xfrm>
          </p:grpSpPr>
          <p:sp>
            <p:nvSpPr>
              <p:cNvPr id="131" name="Can 1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2" name="Can 1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3" name="Can 1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3" name="Group 122"/>
            <p:cNvGrpSpPr/>
            <p:nvPr/>
          </p:nvGrpSpPr>
          <p:grpSpPr>
            <a:xfrm>
              <a:off x="4983757" y="5611941"/>
              <a:ext cx="602070" cy="223776"/>
              <a:chOff x="621719" y="4712770"/>
              <a:chExt cx="1904166" cy="707737"/>
            </a:xfrm>
          </p:grpSpPr>
          <p:sp>
            <p:nvSpPr>
              <p:cNvPr id="128" name="Can 1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9" name="Can 1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30" name="Can 1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24" name="Group 123"/>
            <p:cNvGrpSpPr/>
            <p:nvPr/>
          </p:nvGrpSpPr>
          <p:grpSpPr>
            <a:xfrm>
              <a:off x="4943561" y="5635686"/>
              <a:ext cx="602070" cy="223776"/>
              <a:chOff x="621719" y="4712770"/>
              <a:chExt cx="1904166" cy="707737"/>
            </a:xfrm>
          </p:grpSpPr>
          <p:sp>
            <p:nvSpPr>
              <p:cNvPr id="125" name="Can 1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6" name="Can 1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27" name="Can 1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43" name="Group 142"/>
          <p:cNvGrpSpPr/>
          <p:nvPr/>
        </p:nvGrpSpPr>
        <p:grpSpPr>
          <a:xfrm>
            <a:off x="8570777" y="5312035"/>
            <a:ext cx="1306743" cy="277114"/>
            <a:chOff x="4313237" y="5582348"/>
            <a:chExt cx="1306743" cy="277114"/>
          </a:xfrm>
        </p:grpSpPr>
        <p:grpSp>
          <p:nvGrpSpPr>
            <p:cNvPr id="144" name="Group 143"/>
            <p:cNvGrpSpPr/>
            <p:nvPr/>
          </p:nvGrpSpPr>
          <p:grpSpPr>
            <a:xfrm>
              <a:off x="4387586" y="5582348"/>
              <a:ext cx="602070" cy="223776"/>
              <a:chOff x="621719" y="4712770"/>
              <a:chExt cx="1904166" cy="707737"/>
            </a:xfrm>
          </p:grpSpPr>
          <p:sp>
            <p:nvSpPr>
              <p:cNvPr id="165" name="Can 1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6" name="Can 1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7" name="Can 1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5" name="Group 144"/>
            <p:cNvGrpSpPr/>
            <p:nvPr/>
          </p:nvGrpSpPr>
          <p:grpSpPr>
            <a:xfrm>
              <a:off x="4353433" y="5611941"/>
              <a:ext cx="602070" cy="223776"/>
              <a:chOff x="621719" y="4712770"/>
              <a:chExt cx="1904166" cy="707737"/>
            </a:xfrm>
          </p:grpSpPr>
          <p:sp>
            <p:nvSpPr>
              <p:cNvPr id="162" name="Can 1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3" name="Can 1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4" name="Can 1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6" name="Group 145"/>
            <p:cNvGrpSpPr/>
            <p:nvPr/>
          </p:nvGrpSpPr>
          <p:grpSpPr>
            <a:xfrm>
              <a:off x="4313237" y="5635686"/>
              <a:ext cx="602070" cy="223776"/>
              <a:chOff x="621719" y="4712770"/>
              <a:chExt cx="1904166" cy="707737"/>
            </a:xfrm>
          </p:grpSpPr>
          <p:sp>
            <p:nvSpPr>
              <p:cNvPr id="159" name="Can 1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0" name="Can 1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61" name="Can 1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7" name="Group 146"/>
            <p:cNvGrpSpPr/>
            <p:nvPr/>
          </p:nvGrpSpPr>
          <p:grpSpPr>
            <a:xfrm>
              <a:off x="5017910" y="5582348"/>
              <a:ext cx="602070" cy="223776"/>
              <a:chOff x="621719" y="4712770"/>
              <a:chExt cx="1904166" cy="707737"/>
            </a:xfrm>
          </p:grpSpPr>
          <p:sp>
            <p:nvSpPr>
              <p:cNvPr id="156" name="Can 1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7" name="Can 1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8" name="Can 1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8" name="Group 147"/>
            <p:cNvGrpSpPr/>
            <p:nvPr/>
          </p:nvGrpSpPr>
          <p:grpSpPr>
            <a:xfrm>
              <a:off x="4983757" y="5611941"/>
              <a:ext cx="602070" cy="223776"/>
              <a:chOff x="621719" y="4712770"/>
              <a:chExt cx="1904166" cy="707737"/>
            </a:xfrm>
          </p:grpSpPr>
          <p:sp>
            <p:nvSpPr>
              <p:cNvPr id="153" name="Can 1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4" name="Can 1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5" name="Can 1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49" name="Group 148"/>
            <p:cNvGrpSpPr/>
            <p:nvPr/>
          </p:nvGrpSpPr>
          <p:grpSpPr>
            <a:xfrm>
              <a:off x="4943561" y="5635686"/>
              <a:ext cx="602070" cy="223776"/>
              <a:chOff x="621719" y="4712770"/>
              <a:chExt cx="1904166" cy="707737"/>
            </a:xfrm>
          </p:grpSpPr>
          <p:sp>
            <p:nvSpPr>
              <p:cNvPr id="150" name="Can 1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1" name="Can 1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52" name="Can 1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68" name="Group 167"/>
          <p:cNvGrpSpPr/>
          <p:nvPr/>
        </p:nvGrpSpPr>
        <p:grpSpPr>
          <a:xfrm>
            <a:off x="8570777" y="5077684"/>
            <a:ext cx="1306743" cy="277114"/>
            <a:chOff x="4313237" y="5582348"/>
            <a:chExt cx="1306743" cy="277114"/>
          </a:xfrm>
        </p:grpSpPr>
        <p:grpSp>
          <p:nvGrpSpPr>
            <p:cNvPr id="169" name="Group 168"/>
            <p:cNvGrpSpPr/>
            <p:nvPr/>
          </p:nvGrpSpPr>
          <p:grpSpPr>
            <a:xfrm>
              <a:off x="4387586" y="5582348"/>
              <a:ext cx="602070" cy="223776"/>
              <a:chOff x="621719" y="4712770"/>
              <a:chExt cx="1904166" cy="707737"/>
            </a:xfrm>
          </p:grpSpPr>
          <p:sp>
            <p:nvSpPr>
              <p:cNvPr id="190" name="Can 1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91" name="Can 1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92" name="Can 1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0" name="Group 169"/>
            <p:cNvGrpSpPr/>
            <p:nvPr/>
          </p:nvGrpSpPr>
          <p:grpSpPr>
            <a:xfrm>
              <a:off x="4353433" y="5611941"/>
              <a:ext cx="602070" cy="223776"/>
              <a:chOff x="621719" y="4712770"/>
              <a:chExt cx="1904166" cy="707737"/>
            </a:xfrm>
          </p:grpSpPr>
          <p:sp>
            <p:nvSpPr>
              <p:cNvPr id="187" name="Can 1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8" name="Can 1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9" name="Can 1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1" name="Group 170"/>
            <p:cNvGrpSpPr/>
            <p:nvPr/>
          </p:nvGrpSpPr>
          <p:grpSpPr>
            <a:xfrm>
              <a:off x="4313237" y="5635686"/>
              <a:ext cx="602070" cy="223776"/>
              <a:chOff x="621719" y="4712770"/>
              <a:chExt cx="1904166" cy="707737"/>
            </a:xfrm>
          </p:grpSpPr>
          <p:sp>
            <p:nvSpPr>
              <p:cNvPr id="184" name="Can 1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5" name="Can 1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6" name="Can 1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2" name="Group 171"/>
            <p:cNvGrpSpPr/>
            <p:nvPr/>
          </p:nvGrpSpPr>
          <p:grpSpPr>
            <a:xfrm>
              <a:off x="5017910" y="5582348"/>
              <a:ext cx="602070" cy="223776"/>
              <a:chOff x="621719" y="4712770"/>
              <a:chExt cx="1904166" cy="707737"/>
            </a:xfrm>
          </p:grpSpPr>
          <p:sp>
            <p:nvSpPr>
              <p:cNvPr id="181" name="Can 1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2" name="Can 1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3" name="Can 1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3" name="Group 172"/>
            <p:cNvGrpSpPr/>
            <p:nvPr/>
          </p:nvGrpSpPr>
          <p:grpSpPr>
            <a:xfrm>
              <a:off x="4983757" y="5611941"/>
              <a:ext cx="602070" cy="223776"/>
              <a:chOff x="621719" y="4712770"/>
              <a:chExt cx="1904166" cy="707737"/>
            </a:xfrm>
          </p:grpSpPr>
          <p:sp>
            <p:nvSpPr>
              <p:cNvPr id="178" name="Can 1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9" name="Can 1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80" name="Can 1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74" name="Group 173"/>
            <p:cNvGrpSpPr/>
            <p:nvPr/>
          </p:nvGrpSpPr>
          <p:grpSpPr>
            <a:xfrm>
              <a:off x="4943561" y="5635686"/>
              <a:ext cx="602070" cy="223776"/>
              <a:chOff x="621719" y="4712770"/>
              <a:chExt cx="1904166" cy="707737"/>
            </a:xfrm>
          </p:grpSpPr>
          <p:sp>
            <p:nvSpPr>
              <p:cNvPr id="175" name="Can 1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6" name="Can 1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177" name="Can 1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193" name="Group 192"/>
          <p:cNvGrpSpPr/>
          <p:nvPr/>
        </p:nvGrpSpPr>
        <p:grpSpPr>
          <a:xfrm>
            <a:off x="8570777" y="4853908"/>
            <a:ext cx="1306743" cy="277114"/>
            <a:chOff x="4313237" y="5582348"/>
            <a:chExt cx="1306743" cy="277114"/>
          </a:xfrm>
        </p:grpSpPr>
        <p:grpSp>
          <p:nvGrpSpPr>
            <p:cNvPr id="194" name="Group 193"/>
            <p:cNvGrpSpPr/>
            <p:nvPr/>
          </p:nvGrpSpPr>
          <p:grpSpPr>
            <a:xfrm>
              <a:off x="4387586" y="5582348"/>
              <a:ext cx="602070" cy="223776"/>
              <a:chOff x="621719" y="4712770"/>
              <a:chExt cx="1904166" cy="707737"/>
            </a:xfrm>
          </p:grpSpPr>
          <p:sp>
            <p:nvSpPr>
              <p:cNvPr id="215" name="Can 2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6" name="Can 2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7" name="Can 2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5" name="Group 194"/>
            <p:cNvGrpSpPr/>
            <p:nvPr/>
          </p:nvGrpSpPr>
          <p:grpSpPr>
            <a:xfrm>
              <a:off x="4353433" y="5611941"/>
              <a:ext cx="602070" cy="223776"/>
              <a:chOff x="621719" y="4712770"/>
              <a:chExt cx="1904166" cy="707737"/>
            </a:xfrm>
          </p:grpSpPr>
          <p:sp>
            <p:nvSpPr>
              <p:cNvPr id="212" name="Can 2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3" name="Can 2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4" name="Can 2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6" name="Group 195"/>
            <p:cNvGrpSpPr/>
            <p:nvPr/>
          </p:nvGrpSpPr>
          <p:grpSpPr>
            <a:xfrm>
              <a:off x="4313237" y="5635686"/>
              <a:ext cx="602070" cy="223776"/>
              <a:chOff x="621719" y="4712770"/>
              <a:chExt cx="1904166" cy="707737"/>
            </a:xfrm>
          </p:grpSpPr>
          <p:sp>
            <p:nvSpPr>
              <p:cNvPr id="209" name="Can 2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0" name="Can 2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11" name="Can 2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7" name="Group 196"/>
            <p:cNvGrpSpPr/>
            <p:nvPr/>
          </p:nvGrpSpPr>
          <p:grpSpPr>
            <a:xfrm>
              <a:off x="5017910" y="5582348"/>
              <a:ext cx="602070" cy="223776"/>
              <a:chOff x="621719" y="4712770"/>
              <a:chExt cx="1904166" cy="707737"/>
            </a:xfrm>
          </p:grpSpPr>
          <p:sp>
            <p:nvSpPr>
              <p:cNvPr id="206" name="Can 2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7" name="Can 2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8" name="Can 2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8" name="Group 197"/>
            <p:cNvGrpSpPr/>
            <p:nvPr/>
          </p:nvGrpSpPr>
          <p:grpSpPr>
            <a:xfrm>
              <a:off x="4983757" y="5611941"/>
              <a:ext cx="602070" cy="223776"/>
              <a:chOff x="621719" y="4712770"/>
              <a:chExt cx="1904166" cy="707737"/>
            </a:xfrm>
          </p:grpSpPr>
          <p:sp>
            <p:nvSpPr>
              <p:cNvPr id="203" name="Can 2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4" name="Can 2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5" name="Can 2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199" name="Group 198"/>
            <p:cNvGrpSpPr/>
            <p:nvPr/>
          </p:nvGrpSpPr>
          <p:grpSpPr>
            <a:xfrm>
              <a:off x="4943561" y="5635686"/>
              <a:ext cx="602070" cy="223776"/>
              <a:chOff x="621719" y="4712770"/>
              <a:chExt cx="1904166" cy="707737"/>
            </a:xfrm>
          </p:grpSpPr>
          <p:sp>
            <p:nvSpPr>
              <p:cNvPr id="200" name="Can 1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1" name="Can 2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02" name="Can 2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18" name="Group 217"/>
          <p:cNvGrpSpPr/>
          <p:nvPr/>
        </p:nvGrpSpPr>
        <p:grpSpPr>
          <a:xfrm>
            <a:off x="8570777" y="4626235"/>
            <a:ext cx="1306743" cy="277114"/>
            <a:chOff x="4313237" y="5582348"/>
            <a:chExt cx="1306743" cy="277114"/>
          </a:xfrm>
        </p:grpSpPr>
        <p:grpSp>
          <p:nvGrpSpPr>
            <p:cNvPr id="219" name="Group 218"/>
            <p:cNvGrpSpPr/>
            <p:nvPr/>
          </p:nvGrpSpPr>
          <p:grpSpPr>
            <a:xfrm>
              <a:off x="4387586" y="5582348"/>
              <a:ext cx="602070" cy="223776"/>
              <a:chOff x="621719" y="4712770"/>
              <a:chExt cx="1904166" cy="707737"/>
            </a:xfrm>
          </p:grpSpPr>
          <p:sp>
            <p:nvSpPr>
              <p:cNvPr id="240" name="Can 2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41" name="Can 2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42" name="Can 2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0" name="Group 219"/>
            <p:cNvGrpSpPr/>
            <p:nvPr/>
          </p:nvGrpSpPr>
          <p:grpSpPr>
            <a:xfrm>
              <a:off x="4353433" y="5611941"/>
              <a:ext cx="602070" cy="223776"/>
              <a:chOff x="621719" y="4712770"/>
              <a:chExt cx="1904166" cy="707737"/>
            </a:xfrm>
          </p:grpSpPr>
          <p:sp>
            <p:nvSpPr>
              <p:cNvPr id="237" name="Can 2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8" name="Can 2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9" name="Can 2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1" name="Group 220"/>
            <p:cNvGrpSpPr/>
            <p:nvPr/>
          </p:nvGrpSpPr>
          <p:grpSpPr>
            <a:xfrm>
              <a:off x="4313237" y="5635686"/>
              <a:ext cx="602070" cy="223776"/>
              <a:chOff x="621719" y="4712770"/>
              <a:chExt cx="1904166" cy="707737"/>
            </a:xfrm>
          </p:grpSpPr>
          <p:sp>
            <p:nvSpPr>
              <p:cNvPr id="234" name="Can 2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5" name="Can 2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6" name="Can 2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2" name="Group 221"/>
            <p:cNvGrpSpPr/>
            <p:nvPr/>
          </p:nvGrpSpPr>
          <p:grpSpPr>
            <a:xfrm>
              <a:off x="5017910" y="5582348"/>
              <a:ext cx="602070" cy="223776"/>
              <a:chOff x="621719" y="4712770"/>
              <a:chExt cx="1904166" cy="707737"/>
            </a:xfrm>
          </p:grpSpPr>
          <p:sp>
            <p:nvSpPr>
              <p:cNvPr id="231" name="Can 2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2" name="Can 2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3" name="Can 2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3" name="Group 222"/>
            <p:cNvGrpSpPr/>
            <p:nvPr/>
          </p:nvGrpSpPr>
          <p:grpSpPr>
            <a:xfrm>
              <a:off x="4983757" y="5611941"/>
              <a:ext cx="602070" cy="223776"/>
              <a:chOff x="621719" y="4712770"/>
              <a:chExt cx="1904166" cy="707737"/>
            </a:xfrm>
          </p:grpSpPr>
          <p:sp>
            <p:nvSpPr>
              <p:cNvPr id="228" name="Can 2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9" name="Can 2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30" name="Can 2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24" name="Group 223"/>
            <p:cNvGrpSpPr/>
            <p:nvPr/>
          </p:nvGrpSpPr>
          <p:grpSpPr>
            <a:xfrm>
              <a:off x="4943561" y="5635686"/>
              <a:ext cx="602070" cy="223776"/>
              <a:chOff x="621719" y="4712770"/>
              <a:chExt cx="1904166" cy="707737"/>
            </a:xfrm>
          </p:grpSpPr>
          <p:sp>
            <p:nvSpPr>
              <p:cNvPr id="225" name="Can 2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6" name="Can 2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27" name="Can 2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43" name="Group 242"/>
          <p:cNvGrpSpPr/>
          <p:nvPr/>
        </p:nvGrpSpPr>
        <p:grpSpPr>
          <a:xfrm>
            <a:off x="8570777" y="4397635"/>
            <a:ext cx="1306743" cy="277114"/>
            <a:chOff x="4313237" y="5582348"/>
            <a:chExt cx="1306743" cy="277114"/>
          </a:xfrm>
        </p:grpSpPr>
        <p:grpSp>
          <p:nvGrpSpPr>
            <p:cNvPr id="244" name="Group 243"/>
            <p:cNvGrpSpPr/>
            <p:nvPr/>
          </p:nvGrpSpPr>
          <p:grpSpPr>
            <a:xfrm>
              <a:off x="4387586" y="5582348"/>
              <a:ext cx="602070" cy="223776"/>
              <a:chOff x="621719" y="4712770"/>
              <a:chExt cx="1904166" cy="707737"/>
            </a:xfrm>
          </p:grpSpPr>
          <p:sp>
            <p:nvSpPr>
              <p:cNvPr id="265" name="Can 2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6" name="Can 2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7" name="Can 2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5" name="Group 244"/>
            <p:cNvGrpSpPr/>
            <p:nvPr/>
          </p:nvGrpSpPr>
          <p:grpSpPr>
            <a:xfrm>
              <a:off x="4353433" y="5611941"/>
              <a:ext cx="602070" cy="223776"/>
              <a:chOff x="621719" y="4712770"/>
              <a:chExt cx="1904166" cy="707737"/>
            </a:xfrm>
          </p:grpSpPr>
          <p:sp>
            <p:nvSpPr>
              <p:cNvPr id="262" name="Can 2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3" name="Can 2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4" name="Can 2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6" name="Group 245"/>
            <p:cNvGrpSpPr/>
            <p:nvPr/>
          </p:nvGrpSpPr>
          <p:grpSpPr>
            <a:xfrm>
              <a:off x="4313237" y="5635686"/>
              <a:ext cx="602070" cy="223776"/>
              <a:chOff x="621719" y="4712770"/>
              <a:chExt cx="1904166" cy="707737"/>
            </a:xfrm>
          </p:grpSpPr>
          <p:sp>
            <p:nvSpPr>
              <p:cNvPr id="259" name="Can 2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0" name="Can 2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61" name="Can 2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7" name="Group 246"/>
            <p:cNvGrpSpPr/>
            <p:nvPr/>
          </p:nvGrpSpPr>
          <p:grpSpPr>
            <a:xfrm>
              <a:off x="5017910" y="5582348"/>
              <a:ext cx="602070" cy="223776"/>
              <a:chOff x="621719" y="4712770"/>
              <a:chExt cx="1904166" cy="707737"/>
            </a:xfrm>
          </p:grpSpPr>
          <p:sp>
            <p:nvSpPr>
              <p:cNvPr id="256" name="Can 2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7" name="Can 2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8" name="Can 2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8" name="Group 247"/>
            <p:cNvGrpSpPr/>
            <p:nvPr/>
          </p:nvGrpSpPr>
          <p:grpSpPr>
            <a:xfrm>
              <a:off x="4983757" y="5611941"/>
              <a:ext cx="602070" cy="223776"/>
              <a:chOff x="621719" y="4712770"/>
              <a:chExt cx="1904166" cy="707737"/>
            </a:xfrm>
          </p:grpSpPr>
          <p:sp>
            <p:nvSpPr>
              <p:cNvPr id="253" name="Can 2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4" name="Can 2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5" name="Can 2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49" name="Group 248"/>
            <p:cNvGrpSpPr/>
            <p:nvPr/>
          </p:nvGrpSpPr>
          <p:grpSpPr>
            <a:xfrm>
              <a:off x="4943561" y="5635686"/>
              <a:ext cx="602070" cy="223776"/>
              <a:chOff x="621719" y="4712770"/>
              <a:chExt cx="1904166" cy="707737"/>
            </a:xfrm>
          </p:grpSpPr>
          <p:sp>
            <p:nvSpPr>
              <p:cNvPr id="250" name="Can 2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1" name="Can 2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52" name="Can 2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68" name="Group 267"/>
          <p:cNvGrpSpPr/>
          <p:nvPr/>
        </p:nvGrpSpPr>
        <p:grpSpPr>
          <a:xfrm>
            <a:off x="8570777" y="4179976"/>
            <a:ext cx="1306743" cy="277114"/>
            <a:chOff x="4313237" y="5582348"/>
            <a:chExt cx="1306743" cy="277114"/>
          </a:xfrm>
        </p:grpSpPr>
        <p:grpSp>
          <p:nvGrpSpPr>
            <p:cNvPr id="269" name="Group 268"/>
            <p:cNvGrpSpPr/>
            <p:nvPr/>
          </p:nvGrpSpPr>
          <p:grpSpPr>
            <a:xfrm>
              <a:off x="4387586" y="5582348"/>
              <a:ext cx="602070" cy="223776"/>
              <a:chOff x="621719" y="4712770"/>
              <a:chExt cx="1904166" cy="707737"/>
            </a:xfrm>
          </p:grpSpPr>
          <p:sp>
            <p:nvSpPr>
              <p:cNvPr id="290" name="Can 2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1" name="Can 2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92" name="Can 2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0" name="Group 269"/>
            <p:cNvGrpSpPr/>
            <p:nvPr/>
          </p:nvGrpSpPr>
          <p:grpSpPr>
            <a:xfrm>
              <a:off x="4353433" y="5611941"/>
              <a:ext cx="602070" cy="223776"/>
              <a:chOff x="621719" y="4712770"/>
              <a:chExt cx="1904166" cy="707737"/>
            </a:xfrm>
          </p:grpSpPr>
          <p:sp>
            <p:nvSpPr>
              <p:cNvPr id="287" name="Can 2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8" name="Can 2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9" name="Can 2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1" name="Group 270"/>
            <p:cNvGrpSpPr/>
            <p:nvPr/>
          </p:nvGrpSpPr>
          <p:grpSpPr>
            <a:xfrm>
              <a:off x="4313237" y="5635686"/>
              <a:ext cx="602070" cy="223776"/>
              <a:chOff x="621719" y="4712770"/>
              <a:chExt cx="1904166" cy="707737"/>
            </a:xfrm>
          </p:grpSpPr>
          <p:sp>
            <p:nvSpPr>
              <p:cNvPr id="284" name="Can 2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5" name="Can 2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6" name="Can 2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2" name="Group 271"/>
            <p:cNvGrpSpPr/>
            <p:nvPr/>
          </p:nvGrpSpPr>
          <p:grpSpPr>
            <a:xfrm>
              <a:off x="5017910" y="5582348"/>
              <a:ext cx="602070" cy="223776"/>
              <a:chOff x="621719" y="4712770"/>
              <a:chExt cx="1904166" cy="707737"/>
            </a:xfrm>
          </p:grpSpPr>
          <p:sp>
            <p:nvSpPr>
              <p:cNvPr id="281" name="Can 2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2" name="Can 2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3" name="Can 2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3" name="Group 272"/>
            <p:cNvGrpSpPr/>
            <p:nvPr/>
          </p:nvGrpSpPr>
          <p:grpSpPr>
            <a:xfrm>
              <a:off x="4983757" y="5611941"/>
              <a:ext cx="602070" cy="223776"/>
              <a:chOff x="621719" y="4712770"/>
              <a:chExt cx="1904166" cy="707737"/>
            </a:xfrm>
          </p:grpSpPr>
          <p:sp>
            <p:nvSpPr>
              <p:cNvPr id="278" name="Can 2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9" name="Can 2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80" name="Can 2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74" name="Group 273"/>
            <p:cNvGrpSpPr/>
            <p:nvPr/>
          </p:nvGrpSpPr>
          <p:grpSpPr>
            <a:xfrm>
              <a:off x="4943561" y="5635686"/>
              <a:ext cx="602070" cy="223776"/>
              <a:chOff x="621719" y="4712770"/>
              <a:chExt cx="1904166" cy="707737"/>
            </a:xfrm>
          </p:grpSpPr>
          <p:sp>
            <p:nvSpPr>
              <p:cNvPr id="275" name="Can 2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6" name="Can 2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277" name="Can 2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293" name="Group 292"/>
          <p:cNvGrpSpPr/>
          <p:nvPr/>
        </p:nvGrpSpPr>
        <p:grpSpPr>
          <a:xfrm>
            <a:off x="8570777" y="3945625"/>
            <a:ext cx="1306743" cy="277114"/>
            <a:chOff x="4313237" y="5582348"/>
            <a:chExt cx="1306743" cy="277114"/>
          </a:xfrm>
        </p:grpSpPr>
        <p:grpSp>
          <p:nvGrpSpPr>
            <p:cNvPr id="294" name="Group 293"/>
            <p:cNvGrpSpPr/>
            <p:nvPr/>
          </p:nvGrpSpPr>
          <p:grpSpPr>
            <a:xfrm>
              <a:off x="4387586" y="5582348"/>
              <a:ext cx="602070" cy="223776"/>
              <a:chOff x="621719" y="4712770"/>
              <a:chExt cx="1904166" cy="707737"/>
            </a:xfrm>
          </p:grpSpPr>
          <p:sp>
            <p:nvSpPr>
              <p:cNvPr id="315" name="Can 3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6" name="Can 3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7" name="Can 3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5" name="Group 294"/>
            <p:cNvGrpSpPr/>
            <p:nvPr/>
          </p:nvGrpSpPr>
          <p:grpSpPr>
            <a:xfrm>
              <a:off x="4353433" y="5611941"/>
              <a:ext cx="602070" cy="223776"/>
              <a:chOff x="621719" y="4712770"/>
              <a:chExt cx="1904166" cy="707737"/>
            </a:xfrm>
          </p:grpSpPr>
          <p:sp>
            <p:nvSpPr>
              <p:cNvPr id="312" name="Can 3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3" name="Can 3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4" name="Can 3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6" name="Group 295"/>
            <p:cNvGrpSpPr/>
            <p:nvPr/>
          </p:nvGrpSpPr>
          <p:grpSpPr>
            <a:xfrm>
              <a:off x="4313237" y="5635686"/>
              <a:ext cx="602070" cy="223776"/>
              <a:chOff x="621719" y="4712770"/>
              <a:chExt cx="1904166" cy="707737"/>
            </a:xfrm>
          </p:grpSpPr>
          <p:sp>
            <p:nvSpPr>
              <p:cNvPr id="309" name="Can 3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0" name="Can 3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1" name="Can 3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7" name="Group 296"/>
            <p:cNvGrpSpPr/>
            <p:nvPr/>
          </p:nvGrpSpPr>
          <p:grpSpPr>
            <a:xfrm>
              <a:off x="5017910" y="5582348"/>
              <a:ext cx="602070" cy="223776"/>
              <a:chOff x="621719" y="4712770"/>
              <a:chExt cx="1904166" cy="707737"/>
            </a:xfrm>
          </p:grpSpPr>
          <p:sp>
            <p:nvSpPr>
              <p:cNvPr id="306" name="Can 3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7" name="Can 3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8" name="Can 3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8" name="Group 297"/>
            <p:cNvGrpSpPr/>
            <p:nvPr/>
          </p:nvGrpSpPr>
          <p:grpSpPr>
            <a:xfrm>
              <a:off x="4983757" y="5611941"/>
              <a:ext cx="602070" cy="223776"/>
              <a:chOff x="621719" y="4712770"/>
              <a:chExt cx="1904166" cy="707737"/>
            </a:xfrm>
          </p:grpSpPr>
          <p:sp>
            <p:nvSpPr>
              <p:cNvPr id="303" name="Can 3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4" name="Can 3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5" name="Can 3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299" name="Group 298"/>
            <p:cNvGrpSpPr/>
            <p:nvPr/>
          </p:nvGrpSpPr>
          <p:grpSpPr>
            <a:xfrm>
              <a:off x="4943561" y="5635686"/>
              <a:ext cx="602070" cy="223776"/>
              <a:chOff x="621719" y="4712770"/>
              <a:chExt cx="1904166" cy="707737"/>
            </a:xfrm>
          </p:grpSpPr>
          <p:sp>
            <p:nvSpPr>
              <p:cNvPr id="300" name="Can 2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1" name="Can 3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02" name="Can 3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18" name="Group 317"/>
          <p:cNvGrpSpPr/>
          <p:nvPr/>
        </p:nvGrpSpPr>
        <p:grpSpPr>
          <a:xfrm>
            <a:off x="10560213" y="5535624"/>
            <a:ext cx="1306743" cy="277114"/>
            <a:chOff x="4313237" y="5582348"/>
            <a:chExt cx="1306743" cy="277114"/>
          </a:xfrm>
        </p:grpSpPr>
        <p:grpSp>
          <p:nvGrpSpPr>
            <p:cNvPr id="319" name="Group 318"/>
            <p:cNvGrpSpPr/>
            <p:nvPr/>
          </p:nvGrpSpPr>
          <p:grpSpPr>
            <a:xfrm>
              <a:off x="4387586" y="5582348"/>
              <a:ext cx="602070" cy="223776"/>
              <a:chOff x="621719" y="4712770"/>
              <a:chExt cx="1904166" cy="707737"/>
            </a:xfrm>
          </p:grpSpPr>
          <p:sp>
            <p:nvSpPr>
              <p:cNvPr id="340" name="Can 3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1" name="Can 3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2" name="Can 3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0" name="Group 319"/>
            <p:cNvGrpSpPr/>
            <p:nvPr/>
          </p:nvGrpSpPr>
          <p:grpSpPr>
            <a:xfrm>
              <a:off x="4353433" y="5611941"/>
              <a:ext cx="602070" cy="223776"/>
              <a:chOff x="621719" y="4712770"/>
              <a:chExt cx="1904166" cy="707737"/>
            </a:xfrm>
          </p:grpSpPr>
          <p:sp>
            <p:nvSpPr>
              <p:cNvPr id="337" name="Can 3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8" name="Can 3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9" name="Can 3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1" name="Group 320"/>
            <p:cNvGrpSpPr/>
            <p:nvPr/>
          </p:nvGrpSpPr>
          <p:grpSpPr>
            <a:xfrm>
              <a:off x="4313237" y="5635686"/>
              <a:ext cx="602070" cy="223776"/>
              <a:chOff x="621719" y="4712770"/>
              <a:chExt cx="1904166" cy="707737"/>
            </a:xfrm>
          </p:grpSpPr>
          <p:sp>
            <p:nvSpPr>
              <p:cNvPr id="334" name="Can 3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5" name="Can 3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6" name="Can 3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2" name="Group 321"/>
            <p:cNvGrpSpPr/>
            <p:nvPr/>
          </p:nvGrpSpPr>
          <p:grpSpPr>
            <a:xfrm>
              <a:off x="5017910" y="5582348"/>
              <a:ext cx="602070" cy="223776"/>
              <a:chOff x="621719" y="4712770"/>
              <a:chExt cx="1904166" cy="707737"/>
            </a:xfrm>
          </p:grpSpPr>
          <p:sp>
            <p:nvSpPr>
              <p:cNvPr id="331" name="Can 3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2" name="Can 3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3" name="Can 3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3" name="Group 322"/>
            <p:cNvGrpSpPr/>
            <p:nvPr/>
          </p:nvGrpSpPr>
          <p:grpSpPr>
            <a:xfrm>
              <a:off x="4983757" y="5611941"/>
              <a:ext cx="602070" cy="223776"/>
              <a:chOff x="621719" y="4712770"/>
              <a:chExt cx="1904166" cy="707737"/>
            </a:xfrm>
          </p:grpSpPr>
          <p:sp>
            <p:nvSpPr>
              <p:cNvPr id="328" name="Can 3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9" name="Can 3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0" name="Can 3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24" name="Group 323"/>
            <p:cNvGrpSpPr/>
            <p:nvPr/>
          </p:nvGrpSpPr>
          <p:grpSpPr>
            <a:xfrm>
              <a:off x="4943561" y="5635686"/>
              <a:ext cx="602070" cy="223776"/>
              <a:chOff x="621719" y="4712770"/>
              <a:chExt cx="1904166" cy="707737"/>
            </a:xfrm>
          </p:grpSpPr>
          <p:sp>
            <p:nvSpPr>
              <p:cNvPr id="325" name="Can 3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6" name="Can 3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7" name="Can 3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43" name="Group 342"/>
          <p:cNvGrpSpPr/>
          <p:nvPr/>
        </p:nvGrpSpPr>
        <p:grpSpPr>
          <a:xfrm>
            <a:off x="10560213" y="5312035"/>
            <a:ext cx="1306743" cy="277114"/>
            <a:chOff x="4313237" y="5582348"/>
            <a:chExt cx="1306743" cy="277114"/>
          </a:xfrm>
        </p:grpSpPr>
        <p:grpSp>
          <p:nvGrpSpPr>
            <p:cNvPr id="344" name="Group 343"/>
            <p:cNvGrpSpPr/>
            <p:nvPr/>
          </p:nvGrpSpPr>
          <p:grpSpPr>
            <a:xfrm>
              <a:off x="4387586" y="5582348"/>
              <a:ext cx="602070" cy="223776"/>
              <a:chOff x="621719" y="4712770"/>
              <a:chExt cx="1904166" cy="707737"/>
            </a:xfrm>
          </p:grpSpPr>
          <p:sp>
            <p:nvSpPr>
              <p:cNvPr id="365" name="Can 3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6" name="Can 3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7" name="Can 3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5" name="Group 344"/>
            <p:cNvGrpSpPr/>
            <p:nvPr/>
          </p:nvGrpSpPr>
          <p:grpSpPr>
            <a:xfrm>
              <a:off x="4353433" y="5611941"/>
              <a:ext cx="602070" cy="223776"/>
              <a:chOff x="621719" y="4712770"/>
              <a:chExt cx="1904166" cy="707737"/>
            </a:xfrm>
          </p:grpSpPr>
          <p:sp>
            <p:nvSpPr>
              <p:cNvPr id="362" name="Can 3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3" name="Can 3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4" name="Can 3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6" name="Group 345"/>
            <p:cNvGrpSpPr/>
            <p:nvPr/>
          </p:nvGrpSpPr>
          <p:grpSpPr>
            <a:xfrm>
              <a:off x="4313237" y="5635686"/>
              <a:ext cx="602070" cy="223776"/>
              <a:chOff x="621719" y="4712770"/>
              <a:chExt cx="1904166" cy="707737"/>
            </a:xfrm>
          </p:grpSpPr>
          <p:sp>
            <p:nvSpPr>
              <p:cNvPr id="359" name="Can 3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0" name="Can 3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1" name="Can 3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7" name="Group 346"/>
            <p:cNvGrpSpPr/>
            <p:nvPr/>
          </p:nvGrpSpPr>
          <p:grpSpPr>
            <a:xfrm>
              <a:off x="5017910" y="5582348"/>
              <a:ext cx="602070" cy="223776"/>
              <a:chOff x="621719" y="4712770"/>
              <a:chExt cx="1904166" cy="707737"/>
            </a:xfrm>
          </p:grpSpPr>
          <p:sp>
            <p:nvSpPr>
              <p:cNvPr id="356" name="Can 3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7" name="Can 3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8" name="Can 3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8" name="Group 347"/>
            <p:cNvGrpSpPr/>
            <p:nvPr/>
          </p:nvGrpSpPr>
          <p:grpSpPr>
            <a:xfrm>
              <a:off x="4983757" y="5611941"/>
              <a:ext cx="602070" cy="223776"/>
              <a:chOff x="621719" y="4712770"/>
              <a:chExt cx="1904166" cy="707737"/>
            </a:xfrm>
          </p:grpSpPr>
          <p:sp>
            <p:nvSpPr>
              <p:cNvPr id="353" name="Can 3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4" name="Can 3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5" name="Can 3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49" name="Group 348"/>
            <p:cNvGrpSpPr/>
            <p:nvPr/>
          </p:nvGrpSpPr>
          <p:grpSpPr>
            <a:xfrm>
              <a:off x="4943561" y="5635686"/>
              <a:ext cx="602070" cy="223776"/>
              <a:chOff x="621719" y="4712770"/>
              <a:chExt cx="1904166" cy="707737"/>
            </a:xfrm>
          </p:grpSpPr>
          <p:sp>
            <p:nvSpPr>
              <p:cNvPr id="350" name="Can 3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1" name="Can 3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2" name="Can 3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68" name="Group 367"/>
          <p:cNvGrpSpPr/>
          <p:nvPr/>
        </p:nvGrpSpPr>
        <p:grpSpPr>
          <a:xfrm>
            <a:off x="10560213" y="5077684"/>
            <a:ext cx="1306743" cy="277114"/>
            <a:chOff x="4313237" y="5582348"/>
            <a:chExt cx="1306743" cy="277114"/>
          </a:xfrm>
        </p:grpSpPr>
        <p:grpSp>
          <p:nvGrpSpPr>
            <p:cNvPr id="369" name="Group 368"/>
            <p:cNvGrpSpPr/>
            <p:nvPr/>
          </p:nvGrpSpPr>
          <p:grpSpPr>
            <a:xfrm>
              <a:off x="4387586" y="5582348"/>
              <a:ext cx="602070" cy="223776"/>
              <a:chOff x="621719" y="4712770"/>
              <a:chExt cx="1904166" cy="707737"/>
            </a:xfrm>
          </p:grpSpPr>
          <p:sp>
            <p:nvSpPr>
              <p:cNvPr id="390" name="Can 3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1" name="Can 3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92" name="Can 3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0" name="Group 369"/>
            <p:cNvGrpSpPr/>
            <p:nvPr/>
          </p:nvGrpSpPr>
          <p:grpSpPr>
            <a:xfrm>
              <a:off x="4353433" y="5611941"/>
              <a:ext cx="602070" cy="223776"/>
              <a:chOff x="621719" y="4712770"/>
              <a:chExt cx="1904166" cy="707737"/>
            </a:xfrm>
          </p:grpSpPr>
          <p:sp>
            <p:nvSpPr>
              <p:cNvPr id="387" name="Can 3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8" name="Can 3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9" name="Can 3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1" name="Group 370"/>
            <p:cNvGrpSpPr/>
            <p:nvPr/>
          </p:nvGrpSpPr>
          <p:grpSpPr>
            <a:xfrm>
              <a:off x="4313237" y="5635686"/>
              <a:ext cx="602070" cy="223776"/>
              <a:chOff x="621719" y="4712770"/>
              <a:chExt cx="1904166" cy="707737"/>
            </a:xfrm>
          </p:grpSpPr>
          <p:sp>
            <p:nvSpPr>
              <p:cNvPr id="384" name="Can 3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5" name="Can 3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6" name="Can 3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2" name="Group 371"/>
            <p:cNvGrpSpPr/>
            <p:nvPr/>
          </p:nvGrpSpPr>
          <p:grpSpPr>
            <a:xfrm>
              <a:off x="5017910" y="5582348"/>
              <a:ext cx="602070" cy="223776"/>
              <a:chOff x="621719" y="4712770"/>
              <a:chExt cx="1904166" cy="707737"/>
            </a:xfrm>
          </p:grpSpPr>
          <p:sp>
            <p:nvSpPr>
              <p:cNvPr id="381" name="Can 3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2" name="Can 3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3" name="Can 3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3" name="Group 372"/>
            <p:cNvGrpSpPr/>
            <p:nvPr/>
          </p:nvGrpSpPr>
          <p:grpSpPr>
            <a:xfrm>
              <a:off x="4983757" y="5611941"/>
              <a:ext cx="602070" cy="223776"/>
              <a:chOff x="621719" y="4712770"/>
              <a:chExt cx="1904166" cy="707737"/>
            </a:xfrm>
          </p:grpSpPr>
          <p:sp>
            <p:nvSpPr>
              <p:cNvPr id="378" name="Can 3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9" name="Can 3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80" name="Can 3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74" name="Group 373"/>
            <p:cNvGrpSpPr/>
            <p:nvPr/>
          </p:nvGrpSpPr>
          <p:grpSpPr>
            <a:xfrm>
              <a:off x="4943561" y="5635686"/>
              <a:ext cx="602070" cy="223776"/>
              <a:chOff x="621719" y="4712770"/>
              <a:chExt cx="1904166" cy="707737"/>
            </a:xfrm>
          </p:grpSpPr>
          <p:sp>
            <p:nvSpPr>
              <p:cNvPr id="375" name="Can 3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6" name="Can 3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7" name="Can 3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393" name="Group 392"/>
          <p:cNvGrpSpPr/>
          <p:nvPr/>
        </p:nvGrpSpPr>
        <p:grpSpPr>
          <a:xfrm>
            <a:off x="10560213" y="4853908"/>
            <a:ext cx="1306743" cy="277114"/>
            <a:chOff x="4313237" y="5582348"/>
            <a:chExt cx="1306743" cy="277114"/>
          </a:xfrm>
        </p:grpSpPr>
        <p:grpSp>
          <p:nvGrpSpPr>
            <p:cNvPr id="394" name="Group 393"/>
            <p:cNvGrpSpPr/>
            <p:nvPr/>
          </p:nvGrpSpPr>
          <p:grpSpPr>
            <a:xfrm>
              <a:off x="4387586" y="5582348"/>
              <a:ext cx="602070" cy="223776"/>
              <a:chOff x="621719" y="4712770"/>
              <a:chExt cx="1904166" cy="707737"/>
            </a:xfrm>
          </p:grpSpPr>
          <p:sp>
            <p:nvSpPr>
              <p:cNvPr id="415" name="Can 4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6" name="Can 4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7" name="Can 4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5" name="Group 394"/>
            <p:cNvGrpSpPr/>
            <p:nvPr/>
          </p:nvGrpSpPr>
          <p:grpSpPr>
            <a:xfrm>
              <a:off x="4353433" y="5611941"/>
              <a:ext cx="602070" cy="223776"/>
              <a:chOff x="621719" y="4712770"/>
              <a:chExt cx="1904166" cy="707737"/>
            </a:xfrm>
          </p:grpSpPr>
          <p:sp>
            <p:nvSpPr>
              <p:cNvPr id="412" name="Can 4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3" name="Can 4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4" name="Can 4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6" name="Group 395"/>
            <p:cNvGrpSpPr/>
            <p:nvPr/>
          </p:nvGrpSpPr>
          <p:grpSpPr>
            <a:xfrm>
              <a:off x="4313237" y="5635686"/>
              <a:ext cx="602070" cy="223776"/>
              <a:chOff x="621719" y="4712770"/>
              <a:chExt cx="1904166" cy="707737"/>
            </a:xfrm>
          </p:grpSpPr>
          <p:sp>
            <p:nvSpPr>
              <p:cNvPr id="409" name="Can 4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0" name="Can 4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11" name="Can 4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7" name="Group 396"/>
            <p:cNvGrpSpPr/>
            <p:nvPr/>
          </p:nvGrpSpPr>
          <p:grpSpPr>
            <a:xfrm>
              <a:off x="5017910" y="5582348"/>
              <a:ext cx="602070" cy="223776"/>
              <a:chOff x="621719" y="4712770"/>
              <a:chExt cx="1904166" cy="707737"/>
            </a:xfrm>
          </p:grpSpPr>
          <p:sp>
            <p:nvSpPr>
              <p:cNvPr id="406" name="Can 4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7" name="Can 4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8" name="Can 4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8" name="Group 397"/>
            <p:cNvGrpSpPr/>
            <p:nvPr/>
          </p:nvGrpSpPr>
          <p:grpSpPr>
            <a:xfrm>
              <a:off x="4983757" y="5611941"/>
              <a:ext cx="602070" cy="223776"/>
              <a:chOff x="621719" y="4712770"/>
              <a:chExt cx="1904166" cy="707737"/>
            </a:xfrm>
          </p:grpSpPr>
          <p:sp>
            <p:nvSpPr>
              <p:cNvPr id="403" name="Can 4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4" name="Can 4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5" name="Can 4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399" name="Group 398"/>
            <p:cNvGrpSpPr/>
            <p:nvPr/>
          </p:nvGrpSpPr>
          <p:grpSpPr>
            <a:xfrm>
              <a:off x="4943561" y="5635686"/>
              <a:ext cx="602070" cy="223776"/>
              <a:chOff x="621719" y="4712770"/>
              <a:chExt cx="1904166" cy="707737"/>
            </a:xfrm>
          </p:grpSpPr>
          <p:sp>
            <p:nvSpPr>
              <p:cNvPr id="400" name="Can 3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1" name="Can 4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02" name="Can 4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18" name="Group 417"/>
          <p:cNvGrpSpPr/>
          <p:nvPr/>
        </p:nvGrpSpPr>
        <p:grpSpPr>
          <a:xfrm>
            <a:off x="10560213" y="4626235"/>
            <a:ext cx="1306743" cy="277114"/>
            <a:chOff x="4313237" y="5582348"/>
            <a:chExt cx="1306743" cy="277114"/>
          </a:xfrm>
        </p:grpSpPr>
        <p:grpSp>
          <p:nvGrpSpPr>
            <p:cNvPr id="419" name="Group 418"/>
            <p:cNvGrpSpPr/>
            <p:nvPr/>
          </p:nvGrpSpPr>
          <p:grpSpPr>
            <a:xfrm>
              <a:off x="4387586" y="5582348"/>
              <a:ext cx="602070" cy="223776"/>
              <a:chOff x="621719" y="4712770"/>
              <a:chExt cx="1904166" cy="707737"/>
            </a:xfrm>
          </p:grpSpPr>
          <p:sp>
            <p:nvSpPr>
              <p:cNvPr id="440" name="Can 4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41" name="Can 4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42" name="Can 4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0" name="Group 419"/>
            <p:cNvGrpSpPr/>
            <p:nvPr/>
          </p:nvGrpSpPr>
          <p:grpSpPr>
            <a:xfrm>
              <a:off x="4353433" y="5611941"/>
              <a:ext cx="602070" cy="223776"/>
              <a:chOff x="621719" y="4712770"/>
              <a:chExt cx="1904166" cy="707737"/>
            </a:xfrm>
          </p:grpSpPr>
          <p:sp>
            <p:nvSpPr>
              <p:cNvPr id="437" name="Can 4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8" name="Can 4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9" name="Can 4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1" name="Group 420"/>
            <p:cNvGrpSpPr/>
            <p:nvPr/>
          </p:nvGrpSpPr>
          <p:grpSpPr>
            <a:xfrm>
              <a:off x="4313237" y="5635686"/>
              <a:ext cx="602070" cy="223776"/>
              <a:chOff x="621719" y="4712770"/>
              <a:chExt cx="1904166" cy="707737"/>
            </a:xfrm>
          </p:grpSpPr>
          <p:sp>
            <p:nvSpPr>
              <p:cNvPr id="434" name="Can 4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5" name="Can 4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6" name="Can 4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2" name="Group 421"/>
            <p:cNvGrpSpPr/>
            <p:nvPr/>
          </p:nvGrpSpPr>
          <p:grpSpPr>
            <a:xfrm>
              <a:off x="5017910" y="5582348"/>
              <a:ext cx="602070" cy="223776"/>
              <a:chOff x="621719" y="4712770"/>
              <a:chExt cx="1904166" cy="707737"/>
            </a:xfrm>
          </p:grpSpPr>
          <p:sp>
            <p:nvSpPr>
              <p:cNvPr id="431" name="Can 4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2" name="Can 4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3" name="Can 4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3" name="Group 422"/>
            <p:cNvGrpSpPr/>
            <p:nvPr/>
          </p:nvGrpSpPr>
          <p:grpSpPr>
            <a:xfrm>
              <a:off x="4983757" y="5611941"/>
              <a:ext cx="602070" cy="223776"/>
              <a:chOff x="621719" y="4712770"/>
              <a:chExt cx="1904166" cy="707737"/>
            </a:xfrm>
          </p:grpSpPr>
          <p:sp>
            <p:nvSpPr>
              <p:cNvPr id="428" name="Can 4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9" name="Can 4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30" name="Can 4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24" name="Group 423"/>
            <p:cNvGrpSpPr/>
            <p:nvPr/>
          </p:nvGrpSpPr>
          <p:grpSpPr>
            <a:xfrm>
              <a:off x="4943561" y="5635686"/>
              <a:ext cx="602070" cy="223776"/>
              <a:chOff x="621719" y="4712770"/>
              <a:chExt cx="1904166" cy="707737"/>
            </a:xfrm>
          </p:grpSpPr>
          <p:sp>
            <p:nvSpPr>
              <p:cNvPr id="425" name="Can 4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6" name="Can 4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27" name="Can 4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43" name="Group 442"/>
          <p:cNvGrpSpPr/>
          <p:nvPr/>
        </p:nvGrpSpPr>
        <p:grpSpPr>
          <a:xfrm>
            <a:off x="10560213" y="4397635"/>
            <a:ext cx="1306743" cy="277114"/>
            <a:chOff x="4313237" y="5582348"/>
            <a:chExt cx="1306743" cy="277114"/>
          </a:xfrm>
        </p:grpSpPr>
        <p:grpSp>
          <p:nvGrpSpPr>
            <p:cNvPr id="444" name="Group 443"/>
            <p:cNvGrpSpPr/>
            <p:nvPr/>
          </p:nvGrpSpPr>
          <p:grpSpPr>
            <a:xfrm>
              <a:off x="4387586" y="5582348"/>
              <a:ext cx="602070" cy="223776"/>
              <a:chOff x="621719" y="4712770"/>
              <a:chExt cx="1904166" cy="707737"/>
            </a:xfrm>
          </p:grpSpPr>
          <p:sp>
            <p:nvSpPr>
              <p:cNvPr id="465" name="Can 4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6" name="Can 4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7" name="Can 4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5" name="Group 444"/>
            <p:cNvGrpSpPr/>
            <p:nvPr/>
          </p:nvGrpSpPr>
          <p:grpSpPr>
            <a:xfrm>
              <a:off x="4353433" y="5611941"/>
              <a:ext cx="602070" cy="223776"/>
              <a:chOff x="621719" y="4712770"/>
              <a:chExt cx="1904166" cy="707737"/>
            </a:xfrm>
          </p:grpSpPr>
          <p:sp>
            <p:nvSpPr>
              <p:cNvPr id="462" name="Can 4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3" name="Can 4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4" name="Can 4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6" name="Group 445"/>
            <p:cNvGrpSpPr/>
            <p:nvPr/>
          </p:nvGrpSpPr>
          <p:grpSpPr>
            <a:xfrm>
              <a:off x="4313237" y="5635686"/>
              <a:ext cx="602070" cy="223776"/>
              <a:chOff x="621719" y="4712770"/>
              <a:chExt cx="1904166" cy="707737"/>
            </a:xfrm>
          </p:grpSpPr>
          <p:sp>
            <p:nvSpPr>
              <p:cNvPr id="459" name="Can 4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0" name="Can 4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61" name="Can 4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7" name="Group 446"/>
            <p:cNvGrpSpPr/>
            <p:nvPr/>
          </p:nvGrpSpPr>
          <p:grpSpPr>
            <a:xfrm>
              <a:off x="5017910" y="5582348"/>
              <a:ext cx="602070" cy="223776"/>
              <a:chOff x="621719" y="4712770"/>
              <a:chExt cx="1904166" cy="707737"/>
            </a:xfrm>
          </p:grpSpPr>
          <p:sp>
            <p:nvSpPr>
              <p:cNvPr id="456" name="Can 4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7" name="Can 4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8" name="Can 4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8" name="Group 447"/>
            <p:cNvGrpSpPr/>
            <p:nvPr/>
          </p:nvGrpSpPr>
          <p:grpSpPr>
            <a:xfrm>
              <a:off x="4983757" y="5611941"/>
              <a:ext cx="602070" cy="223776"/>
              <a:chOff x="621719" y="4712770"/>
              <a:chExt cx="1904166" cy="707737"/>
            </a:xfrm>
          </p:grpSpPr>
          <p:sp>
            <p:nvSpPr>
              <p:cNvPr id="453" name="Can 4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4" name="Can 4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5" name="Can 4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49" name="Group 448"/>
            <p:cNvGrpSpPr/>
            <p:nvPr/>
          </p:nvGrpSpPr>
          <p:grpSpPr>
            <a:xfrm>
              <a:off x="4943561" y="5635686"/>
              <a:ext cx="602070" cy="223776"/>
              <a:chOff x="621719" y="4712770"/>
              <a:chExt cx="1904166" cy="707737"/>
            </a:xfrm>
          </p:grpSpPr>
          <p:sp>
            <p:nvSpPr>
              <p:cNvPr id="450" name="Can 4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1" name="Can 4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52" name="Can 4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68" name="Group 467"/>
          <p:cNvGrpSpPr/>
          <p:nvPr/>
        </p:nvGrpSpPr>
        <p:grpSpPr>
          <a:xfrm>
            <a:off x="10560213" y="4179976"/>
            <a:ext cx="1306743" cy="277114"/>
            <a:chOff x="4313237" y="5582348"/>
            <a:chExt cx="1306743" cy="277114"/>
          </a:xfrm>
        </p:grpSpPr>
        <p:grpSp>
          <p:nvGrpSpPr>
            <p:cNvPr id="469" name="Group 468"/>
            <p:cNvGrpSpPr/>
            <p:nvPr/>
          </p:nvGrpSpPr>
          <p:grpSpPr>
            <a:xfrm>
              <a:off x="4387586" y="5582348"/>
              <a:ext cx="602070" cy="223776"/>
              <a:chOff x="621719" y="4712770"/>
              <a:chExt cx="1904166" cy="707737"/>
            </a:xfrm>
          </p:grpSpPr>
          <p:sp>
            <p:nvSpPr>
              <p:cNvPr id="490" name="Can 4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91" name="Can 4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92" name="Can 4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0" name="Group 469"/>
            <p:cNvGrpSpPr/>
            <p:nvPr/>
          </p:nvGrpSpPr>
          <p:grpSpPr>
            <a:xfrm>
              <a:off x="4353433" y="5611941"/>
              <a:ext cx="602070" cy="223776"/>
              <a:chOff x="621719" y="4712770"/>
              <a:chExt cx="1904166" cy="707737"/>
            </a:xfrm>
          </p:grpSpPr>
          <p:sp>
            <p:nvSpPr>
              <p:cNvPr id="487" name="Can 4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8" name="Can 4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9" name="Can 4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1" name="Group 470"/>
            <p:cNvGrpSpPr/>
            <p:nvPr/>
          </p:nvGrpSpPr>
          <p:grpSpPr>
            <a:xfrm>
              <a:off x="4313237" y="5635686"/>
              <a:ext cx="602070" cy="223776"/>
              <a:chOff x="621719" y="4712770"/>
              <a:chExt cx="1904166" cy="707737"/>
            </a:xfrm>
          </p:grpSpPr>
          <p:sp>
            <p:nvSpPr>
              <p:cNvPr id="484" name="Can 4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5" name="Can 4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6" name="Can 4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2" name="Group 471"/>
            <p:cNvGrpSpPr/>
            <p:nvPr/>
          </p:nvGrpSpPr>
          <p:grpSpPr>
            <a:xfrm>
              <a:off x="5017910" y="5582348"/>
              <a:ext cx="602070" cy="223776"/>
              <a:chOff x="621719" y="4712770"/>
              <a:chExt cx="1904166" cy="707737"/>
            </a:xfrm>
          </p:grpSpPr>
          <p:sp>
            <p:nvSpPr>
              <p:cNvPr id="481" name="Can 4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2" name="Can 4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3" name="Can 4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3" name="Group 472"/>
            <p:cNvGrpSpPr/>
            <p:nvPr/>
          </p:nvGrpSpPr>
          <p:grpSpPr>
            <a:xfrm>
              <a:off x="4983757" y="5611941"/>
              <a:ext cx="602070" cy="223776"/>
              <a:chOff x="621719" y="4712770"/>
              <a:chExt cx="1904166" cy="707737"/>
            </a:xfrm>
          </p:grpSpPr>
          <p:sp>
            <p:nvSpPr>
              <p:cNvPr id="478" name="Can 4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9" name="Can 4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80" name="Can 4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74" name="Group 473"/>
            <p:cNvGrpSpPr/>
            <p:nvPr/>
          </p:nvGrpSpPr>
          <p:grpSpPr>
            <a:xfrm>
              <a:off x="4943561" y="5635686"/>
              <a:ext cx="602070" cy="223776"/>
              <a:chOff x="621719" y="4712770"/>
              <a:chExt cx="1904166" cy="707737"/>
            </a:xfrm>
          </p:grpSpPr>
          <p:sp>
            <p:nvSpPr>
              <p:cNvPr id="475" name="Can 4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6" name="Can 4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477" name="Can 4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493" name="Group 492"/>
          <p:cNvGrpSpPr/>
          <p:nvPr/>
        </p:nvGrpSpPr>
        <p:grpSpPr>
          <a:xfrm>
            <a:off x="10560213" y="3945625"/>
            <a:ext cx="1306743" cy="277114"/>
            <a:chOff x="4313237" y="5582348"/>
            <a:chExt cx="1306743" cy="277114"/>
          </a:xfrm>
        </p:grpSpPr>
        <p:grpSp>
          <p:nvGrpSpPr>
            <p:cNvPr id="494" name="Group 493"/>
            <p:cNvGrpSpPr/>
            <p:nvPr/>
          </p:nvGrpSpPr>
          <p:grpSpPr>
            <a:xfrm>
              <a:off x="4387586" y="5582348"/>
              <a:ext cx="602070" cy="223776"/>
              <a:chOff x="621719" y="4712770"/>
              <a:chExt cx="1904166" cy="707737"/>
            </a:xfrm>
          </p:grpSpPr>
          <p:sp>
            <p:nvSpPr>
              <p:cNvPr id="515" name="Can 5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6" name="Can 5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7" name="Can 5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5" name="Group 494"/>
            <p:cNvGrpSpPr/>
            <p:nvPr/>
          </p:nvGrpSpPr>
          <p:grpSpPr>
            <a:xfrm>
              <a:off x="4353433" y="5611941"/>
              <a:ext cx="602070" cy="223776"/>
              <a:chOff x="621719" y="4712770"/>
              <a:chExt cx="1904166" cy="707737"/>
            </a:xfrm>
          </p:grpSpPr>
          <p:sp>
            <p:nvSpPr>
              <p:cNvPr id="512" name="Can 5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3" name="Can 5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4" name="Can 5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6" name="Group 495"/>
            <p:cNvGrpSpPr/>
            <p:nvPr/>
          </p:nvGrpSpPr>
          <p:grpSpPr>
            <a:xfrm>
              <a:off x="4313237" y="5635686"/>
              <a:ext cx="602070" cy="223776"/>
              <a:chOff x="621719" y="4712770"/>
              <a:chExt cx="1904166" cy="707737"/>
            </a:xfrm>
          </p:grpSpPr>
          <p:sp>
            <p:nvSpPr>
              <p:cNvPr id="509" name="Can 5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0" name="Can 5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11" name="Can 5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7" name="Group 496"/>
            <p:cNvGrpSpPr/>
            <p:nvPr/>
          </p:nvGrpSpPr>
          <p:grpSpPr>
            <a:xfrm>
              <a:off x="5017910" y="5582348"/>
              <a:ext cx="602070" cy="223776"/>
              <a:chOff x="621719" y="4712770"/>
              <a:chExt cx="1904166" cy="707737"/>
            </a:xfrm>
          </p:grpSpPr>
          <p:sp>
            <p:nvSpPr>
              <p:cNvPr id="506" name="Can 5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7" name="Can 5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8" name="Can 5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8" name="Group 497"/>
            <p:cNvGrpSpPr/>
            <p:nvPr/>
          </p:nvGrpSpPr>
          <p:grpSpPr>
            <a:xfrm>
              <a:off x="4983757" y="5611941"/>
              <a:ext cx="602070" cy="223776"/>
              <a:chOff x="621719" y="4712770"/>
              <a:chExt cx="1904166" cy="707737"/>
            </a:xfrm>
          </p:grpSpPr>
          <p:sp>
            <p:nvSpPr>
              <p:cNvPr id="503" name="Can 5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4" name="Can 5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5" name="Can 5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499" name="Group 498"/>
            <p:cNvGrpSpPr/>
            <p:nvPr/>
          </p:nvGrpSpPr>
          <p:grpSpPr>
            <a:xfrm>
              <a:off x="4943561" y="5635686"/>
              <a:ext cx="602070" cy="223776"/>
              <a:chOff x="621719" y="4712770"/>
              <a:chExt cx="1904166" cy="707737"/>
            </a:xfrm>
          </p:grpSpPr>
          <p:sp>
            <p:nvSpPr>
              <p:cNvPr id="500" name="Can 4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1" name="Can 5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02" name="Can 5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18" name="Group 517"/>
          <p:cNvGrpSpPr/>
          <p:nvPr/>
        </p:nvGrpSpPr>
        <p:grpSpPr>
          <a:xfrm>
            <a:off x="10560213" y="3706758"/>
            <a:ext cx="1306743" cy="277114"/>
            <a:chOff x="4313237" y="5582348"/>
            <a:chExt cx="1306743" cy="277114"/>
          </a:xfrm>
        </p:grpSpPr>
        <p:grpSp>
          <p:nvGrpSpPr>
            <p:cNvPr id="519" name="Group 518"/>
            <p:cNvGrpSpPr/>
            <p:nvPr/>
          </p:nvGrpSpPr>
          <p:grpSpPr>
            <a:xfrm>
              <a:off x="4387586" y="5582348"/>
              <a:ext cx="602070" cy="223776"/>
              <a:chOff x="621719" y="4712770"/>
              <a:chExt cx="1904166" cy="707737"/>
            </a:xfrm>
          </p:grpSpPr>
          <p:sp>
            <p:nvSpPr>
              <p:cNvPr id="540" name="Can 5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1" name="Can 5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42" name="Can 5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0" name="Group 519"/>
            <p:cNvGrpSpPr/>
            <p:nvPr/>
          </p:nvGrpSpPr>
          <p:grpSpPr>
            <a:xfrm>
              <a:off x="4353433" y="5611941"/>
              <a:ext cx="602070" cy="223776"/>
              <a:chOff x="621719" y="4712770"/>
              <a:chExt cx="1904166" cy="707737"/>
            </a:xfrm>
          </p:grpSpPr>
          <p:sp>
            <p:nvSpPr>
              <p:cNvPr id="537" name="Can 5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8" name="Can 5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9" name="Can 5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1" name="Group 520"/>
            <p:cNvGrpSpPr/>
            <p:nvPr/>
          </p:nvGrpSpPr>
          <p:grpSpPr>
            <a:xfrm>
              <a:off x="4313237" y="5635686"/>
              <a:ext cx="602070" cy="223776"/>
              <a:chOff x="621719" y="4712770"/>
              <a:chExt cx="1904166" cy="707737"/>
            </a:xfrm>
          </p:grpSpPr>
          <p:sp>
            <p:nvSpPr>
              <p:cNvPr id="534" name="Can 5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5" name="Can 5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6" name="Can 5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2" name="Group 521"/>
            <p:cNvGrpSpPr/>
            <p:nvPr/>
          </p:nvGrpSpPr>
          <p:grpSpPr>
            <a:xfrm>
              <a:off x="5017910" y="5582348"/>
              <a:ext cx="602070" cy="223776"/>
              <a:chOff x="621719" y="4712770"/>
              <a:chExt cx="1904166" cy="707737"/>
            </a:xfrm>
          </p:grpSpPr>
          <p:sp>
            <p:nvSpPr>
              <p:cNvPr id="531" name="Can 5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2" name="Can 5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3" name="Can 5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3" name="Group 522"/>
            <p:cNvGrpSpPr/>
            <p:nvPr/>
          </p:nvGrpSpPr>
          <p:grpSpPr>
            <a:xfrm>
              <a:off x="4983757" y="5611941"/>
              <a:ext cx="602070" cy="223776"/>
              <a:chOff x="621719" y="4712770"/>
              <a:chExt cx="1904166" cy="707737"/>
            </a:xfrm>
          </p:grpSpPr>
          <p:sp>
            <p:nvSpPr>
              <p:cNvPr id="528" name="Can 5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9" name="Can 5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30" name="Can 5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24" name="Group 523"/>
            <p:cNvGrpSpPr/>
            <p:nvPr/>
          </p:nvGrpSpPr>
          <p:grpSpPr>
            <a:xfrm>
              <a:off x="4943561" y="5635686"/>
              <a:ext cx="602070" cy="223776"/>
              <a:chOff x="621719" y="4712770"/>
              <a:chExt cx="1904166" cy="707737"/>
            </a:xfrm>
          </p:grpSpPr>
          <p:sp>
            <p:nvSpPr>
              <p:cNvPr id="525" name="Can 5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6" name="Can 5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27" name="Can 5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43" name="Group 542"/>
          <p:cNvGrpSpPr/>
          <p:nvPr/>
        </p:nvGrpSpPr>
        <p:grpSpPr>
          <a:xfrm>
            <a:off x="10560213" y="3472407"/>
            <a:ext cx="1306743" cy="277114"/>
            <a:chOff x="4313237" y="5582348"/>
            <a:chExt cx="1306743" cy="277114"/>
          </a:xfrm>
        </p:grpSpPr>
        <p:grpSp>
          <p:nvGrpSpPr>
            <p:cNvPr id="544" name="Group 543"/>
            <p:cNvGrpSpPr/>
            <p:nvPr/>
          </p:nvGrpSpPr>
          <p:grpSpPr>
            <a:xfrm>
              <a:off x="4387586" y="5582348"/>
              <a:ext cx="602070" cy="223776"/>
              <a:chOff x="621719" y="4712770"/>
              <a:chExt cx="1904166" cy="707737"/>
            </a:xfrm>
          </p:grpSpPr>
          <p:sp>
            <p:nvSpPr>
              <p:cNvPr id="565" name="Can 5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6" name="Can 5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7" name="Can 5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5" name="Group 544"/>
            <p:cNvGrpSpPr/>
            <p:nvPr/>
          </p:nvGrpSpPr>
          <p:grpSpPr>
            <a:xfrm>
              <a:off x="4353433" y="5611941"/>
              <a:ext cx="602070" cy="223776"/>
              <a:chOff x="621719" y="4712770"/>
              <a:chExt cx="1904166" cy="707737"/>
            </a:xfrm>
          </p:grpSpPr>
          <p:sp>
            <p:nvSpPr>
              <p:cNvPr id="562" name="Can 5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3" name="Can 5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4" name="Can 5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6" name="Group 545"/>
            <p:cNvGrpSpPr/>
            <p:nvPr/>
          </p:nvGrpSpPr>
          <p:grpSpPr>
            <a:xfrm>
              <a:off x="4313237" y="5635686"/>
              <a:ext cx="602070" cy="223776"/>
              <a:chOff x="621719" y="4712770"/>
              <a:chExt cx="1904166" cy="707737"/>
            </a:xfrm>
          </p:grpSpPr>
          <p:sp>
            <p:nvSpPr>
              <p:cNvPr id="559" name="Can 5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0" name="Can 5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61" name="Can 5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7" name="Group 546"/>
            <p:cNvGrpSpPr/>
            <p:nvPr/>
          </p:nvGrpSpPr>
          <p:grpSpPr>
            <a:xfrm>
              <a:off x="5017910" y="5582348"/>
              <a:ext cx="602070" cy="223776"/>
              <a:chOff x="621719" y="4712770"/>
              <a:chExt cx="1904166" cy="707737"/>
            </a:xfrm>
          </p:grpSpPr>
          <p:sp>
            <p:nvSpPr>
              <p:cNvPr id="556" name="Can 5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7" name="Can 5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8" name="Can 5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8" name="Group 547"/>
            <p:cNvGrpSpPr/>
            <p:nvPr/>
          </p:nvGrpSpPr>
          <p:grpSpPr>
            <a:xfrm>
              <a:off x="4983757" y="5611941"/>
              <a:ext cx="602070" cy="223776"/>
              <a:chOff x="621719" y="4712770"/>
              <a:chExt cx="1904166" cy="707737"/>
            </a:xfrm>
          </p:grpSpPr>
          <p:sp>
            <p:nvSpPr>
              <p:cNvPr id="553" name="Can 5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4" name="Can 5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5" name="Can 5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49" name="Group 548"/>
            <p:cNvGrpSpPr/>
            <p:nvPr/>
          </p:nvGrpSpPr>
          <p:grpSpPr>
            <a:xfrm>
              <a:off x="4943561" y="5635686"/>
              <a:ext cx="602070" cy="223776"/>
              <a:chOff x="621719" y="4712770"/>
              <a:chExt cx="1904166" cy="707737"/>
            </a:xfrm>
          </p:grpSpPr>
          <p:sp>
            <p:nvSpPr>
              <p:cNvPr id="550" name="Can 5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1" name="Can 5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52" name="Can 5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68" name="Group 567"/>
          <p:cNvGrpSpPr/>
          <p:nvPr/>
        </p:nvGrpSpPr>
        <p:grpSpPr>
          <a:xfrm>
            <a:off x="10560213" y="3254748"/>
            <a:ext cx="1306743" cy="277114"/>
            <a:chOff x="4313237" y="5582348"/>
            <a:chExt cx="1306743" cy="277114"/>
          </a:xfrm>
        </p:grpSpPr>
        <p:grpSp>
          <p:nvGrpSpPr>
            <p:cNvPr id="569" name="Group 568"/>
            <p:cNvGrpSpPr/>
            <p:nvPr/>
          </p:nvGrpSpPr>
          <p:grpSpPr>
            <a:xfrm>
              <a:off x="4387586" y="5582348"/>
              <a:ext cx="602070" cy="223776"/>
              <a:chOff x="621719" y="4712770"/>
              <a:chExt cx="1904166" cy="707737"/>
            </a:xfrm>
          </p:grpSpPr>
          <p:sp>
            <p:nvSpPr>
              <p:cNvPr id="590" name="Can 5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1" name="Can 5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2" name="Can 5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0" name="Group 569"/>
            <p:cNvGrpSpPr/>
            <p:nvPr/>
          </p:nvGrpSpPr>
          <p:grpSpPr>
            <a:xfrm>
              <a:off x="4353433" y="5611941"/>
              <a:ext cx="602070" cy="223776"/>
              <a:chOff x="621719" y="4712770"/>
              <a:chExt cx="1904166" cy="707737"/>
            </a:xfrm>
          </p:grpSpPr>
          <p:sp>
            <p:nvSpPr>
              <p:cNvPr id="587" name="Can 5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8" name="Can 5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9" name="Can 5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1" name="Group 570"/>
            <p:cNvGrpSpPr/>
            <p:nvPr/>
          </p:nvGrpSpPr>
          <p:grpSpPr>
            <a:xfrm>
              <a:off x="4313237" y="5635686"/>
              <a:ext cx="602070" cy="223776"/>
              <a:chOff x="621719" y="4712770"/>
              <a:chExt cx="1904166" cy="707737"/>
            </a:xfrm>
          </p:grpSpPr>
          <p:sp>
            <p:nvSpPr>
              <p:cNvPr id="584" name="Can 5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5" name="Can 5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6" name="Can 5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2" name="Group 571"/>
            <p:cNvGrpSpPr/>
            <p:nvPr/>
          </p:nvGrpSpPr>
          <p:grpSpPr>
            <a:xfrm>
              <a:off x="5017910" y="5582348"/>
              <a:ext cx="602070" cy="223776"/>
              <a:chOff x="621719" y="4712770"/>
              <a:chExt cx="1904166" cy="707737"/>
            </a:xfrm>
          </p:grpSpPr>
          <p:sp>
            <p:nvSpPr>
              <p:cNvPr id="581" name="Can 5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2" name="Can 5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3" name="Can 5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3" name="Group 572"/>
            <p:cNvGrpSpPr/>
            <p:nvPr/>
          </p:nvGrpSpPr>
          <p:grpSpPr>
            <a:xfrm>
              <a:off x="4983757" y="5611941"/>
              <a:ext cx="602070" cy="223776"/>
              <a:chOff x="621719" y="4712770"/>
              <a:chExt cx="1904166" cy="707737"/>
            </a:xfrm>
          </p:grpSpPr>
          <p:sp>
            <p:nvSpPr>
              <p:cNvPr id="578" name="Can 5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9" name="Can 5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80" name="Can 5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74" name="Group 573"/>
            <p:cNvGrpSpPr/>
            <p:nvPr/>
          </p:nvGrpSpPr>
          <p:grpSpPr>
            <a:xfrm>
              <a:off x="4943561" y="5635686"/>
              <a:ext cx="602070" cy="223776"/>
              <a:chOff x="621719" y="4712770"/>
              <a:chExt cx="1904166" cy="707737"/>
            </a:xfrm>
          </p:grpSpPr>
          <p:sp>
            <p:nvSpPr>
              <p:cNvPr id="575" name="Can 5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6" name="Can 5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77" name="Can 5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593" name="Group 592"/>
          <p:cNvGrpSpPr/>
          <p:nvPr/>
        </p:nvGrpSpPr>
        <p:grpSpPr>
          <a:xfrm>
            <a:off x="10560213" y="3020397"/>
            <a:ext cx="1306743" cy="277114"/>
            <a:chOff x="4313237" y="5582348"/>
            <a:chExt cx="1306743" cy="277114"/>
          </a:xfrm>
        </p:grpSpPr>
        <p:grpSp>
          <p:nvGrpSpPr>
            <p:cNvPr id="594" name="Group 593"/>
            <p:cNvGrpSpPr/>
            <p:nvPr/>
          </p:nvGrpSpPr>
          <p:grpSpPr>
            <a:xfrm>
              <a:off x="4387586" y="5582348"/>
              <a:ext cx="602070" cy="223776"/>
              <a:chOff x="621719" y="4712770"/>
              <a:chExt cx="1904166" cy="707737"/>
            </a:xfrm>
          </p:grpSpPr>
          <p:sp>
            <p:nvSpPr>
              <p:cNvPr id="615" name="Can 6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6" name="Can 6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7" name="Can 6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5" name="Group 594"/>
            <p:cNvGrpSpPr/>
            <p:nvPr/>
          </p:nvGrpSpPr>
          <p:grpSpPr>
            <a:xfrm>
              <a:off x="4353433" y="5611941"/>
              <a:ext cx="602070" cy="223776"/>
              <a:chOff x="621719" y="4712770"/>
              <a:chExt cx="1904166" cy="707737"/>
            </a:xfrm>
          </p:grpSpPr>
          <p:sp>
            <p:nvSpPr>
              <p:cNvPr id="612" name="Can 61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3" name="Can 61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4" name="Can 61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6" name="Group 595"/>
            <p:cNvGrpSpPr/>
            <p:nvPr/>
          </p:nvGrpSpPr>
          <p:grpSpPr>
            <a:xfrm>
              <a:off x="4313237" y="5635686"/>
              <a:ext cx="602070" cy="223776"/>
              <a:chOff x="621719" y="4712770"/>
              <a:chExt cx="1904166" cy="707737"/>
            </a:xfrm>
          </p:grpSpPr>
          <p:sp>
            <p:nvSpPr>
              <p:cNvPr id="609" name="Can 60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0" name="Can 60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1" name="Can 61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7" name="Group 596"/>
            <p:cNvGrpSpPr/>
            <p:nvPr/>
          </p:nvGrpSpPr>
          <p:grpSpPr>
            <a:xfrm>
              <a:off x="5017910" y="5582348"/>
              <a:ext cx="602070" cy="223776"/>
              <a:chOff x="621719" y="4712770"/>
              <a:chExt cx="1904166" cy="707737"/>
            </a:xfrm>
          </p:grpSpPr>
          <p:sp>
            <p:nvSpPr>
              <p:cNvPr id="606" name="Can 6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7" name="Can 6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8" name="Can 6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8" name="Group 597"/>
            <p:cNvGrpSpPr/>
            <p:nvPr/>
          </p:nvGrpSpPr>
          <p:grpSpPr>
            <a:xfrm>
              <a:off x="4983757" y="5611941"/>
              <a:ext cx="602070" cy="223776"/>
              <a:chOff x="621719" y="4712770"/>
              <a:chExt cx="1904166" cy="707737"/>
            </a:xfrm>
          </p:grpSpPr>
          <p:sp>
            <p:nvSpPr>
              <p:cNvPr id="603" name="Can 6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4" name="Can 6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5" name="Can 6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599" name="Group 598"/>
            <p:cNvGrpSpPr/>
            <p:nvPr/>
          </p:nvGrpSpPr>
          <p:grpSpPr>
            <a:xfrm>
              <a:off x="4943561" y="5635686"/>
              <a:ext cx="602070" cy="223776"/>
              <a:chOff x="621719" y="4712770"/>
              <a:chExt cx="1904166" cy="707737"/>
            </a:xfrm>
          </p:grpSpPr>
          <p:sp>
            <p:nvSpPr>
              <p:cNvPr id="600" name="Can 5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1" name="Can 6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2" name="Can 6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18" name="Group 617"/>
          <p:cNvGrpSpPr/>
          <p:nvPr/>
        </p:nvGrpSpPr>
        <p:grpSpPr>
          <a:xfrm>
            <a:off x="10560213" y="2788609"/>
            <a:ext cx="1306743" cy="277114"/>
            <a:chOff x="4313237" y="5582348"/>
            <a:chExt cx="1306743" cy="277114"/>
          </a:xfrm>
        </p:grpSpPr>
        <p:grpSp>
          <p:nvGrpSpPr>
            <p:cNvPr id="619" name="Group 618"/>
            <p:cNvGrpSpPr/>
            <p:nvPr/>
          </p:nvGrpSpPr>
          <p:grpSpPr>
            <a:xfrm>
              <a:off x="4387586" y="5582348"/>
              <a:ext cx="602070" cy="223776"/>
              <a:chOff x="621719" y="4712770"/>
              <a:chExt cx="1904166" cy="707737"/>
            </a:xfrm>
          </p:grpSpPr>
          <p:sp>
            <p:nvSpPr>
              <p:cNvPr id="640" name="Can 6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1" name="Can 6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2" name="Can 6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0" name="Group 619"/>
            <p:cNvGrpSpPr/>
            <p:nvPr/>
          </p:nvGrpSpPr>
          <p:grpSpPr>
            <a:xfrm>
              <a:off x="4353433" y="5611941"/>
              <a:ext cx="602070" cy="223776"/>
              <a:chOff x="621719" y="4712770"/>
              <a:chExt cx="1904166" cy="707737"/>
            </a:xfrm>
          </p:grpSpPr>
          <p:sp>
            <p:nvSpPr>
              <p:cNvPr id="637" name="Can 6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8" name="Can 6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9" name="Can 63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1" name="Group 620"/>
            <p:cNvGrpSpPr/>
            <p:nvPr/>
          </p:nvGrpSpPr>
          <p:grpSpPr>
            <a:xfrm>
              <a:off x="4313237" y="5635686"/>
              <a:ext cx="602070" cy="223776"/>
              <a:chOff x="621719" y="4712770"/>
              <a:chExt cx="1904166" cy="707737"/>
            </a:xfrm>
          </p:grpSpPr>
          <p:sp>
            <p:nvSpPr>
              <p:cNvPr id="634" name="Can 63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5" name="Can 63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6" name="Can 63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2" name="Group 621"/>
            <p:cNvGrpSpPr/>
            <p:nvPr/>
          </p:nvGrpSpPr>
          <p:grpSpPr>
            <a:xfrm>
              <a:off x="5017910" y="5582348"/>
              <a:ext cx="602070" cy="223776"/>
              <a:chOff x="621719" y="4712770"/>
              <a:chExt cx="1904166" cy="707737"/>
            </a:xfrm>
          </p:grpSpPr>
          <p:sp>
            <p:nvSpPr>
              <p:cNvPr id="631" name="Can 6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2" name="Can 6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3" name="Can 6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3" name="Group 622"/>
            <p:cNvGrpSpPr/>
            <p:nvPr/>
          </p:nvGrpSpPr>
          <p:grpSpPr>
            <a:xfrm>
              <a:off x="4983757" y="5611941"/>
              <a:ext cx="602070" cy="223776"/>
              <a:chOff x="621719" y="4712770"/>
              <a:chExt cx="1904166" cy="707737"/>
            </a:xfrm>
          </p:grpSpPr>
          <p:sp>
            <p:nvSpPr>
              <p:cNvPr id="628" name="Can 6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9" name="Can 6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0" name="Can 6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24" name="Group 623"/>
            <p:cNvGrpSpPr/>
            <p:nvPr/>
          </p:nvGrpSpPr>
          <p:grpSpPr>
            <a:xfrm>
              <a:off x="4943561" y="5635686"/>
              <a:ext cx="602070" cy="223776"/>
              <a:chOff x="621719" y="4712770"/>
              <a:chExt cx="1904166" cy="707737"/>
            </a:xfrm>
          </p:grpSpPr>
          <p:sp>
            <p:nvSpPr>
              <p:cNvPr id="625" name="Can 6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6" name="Can 6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7" name="Can 6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43" name="Group 642"/>
          <p:cNvGrpSpPr/>
          <p:nvPr/>
        </p:nvGrpSpPr>
        <p:grpSpPr>
          <a:xfrm>
            <a:off x="10560213" y="2567706"/>
            <a:ext cx="1306743" cy="277114"/>
            <a:chOff x="4313237" y="5582348"/>
            <a:chExt cx="1306743" cy="277114"/>
          </a:xfrm>
        </p:grpSpPr>
        <p:grpSp>
          <p:nvGrpSpPr>
            <p:cNvPr id="644" name="Group 643"/>
            <p:cNvGrpSpPr/>
            <p:nvPr/>
          </p:nvGrpSpPr>
          <p:grpSpPr>
            <a:xfrm>
              <a:off x="4387586" y="5582348"/>
              <a:ext cx="602070" cy="223776"/>
              <a:chOff x="621719" y="4712770"/>
              <a:chExt cx="1904166" cy="707737"/>
            </a:xfrm>
          </p:grpSpPr>
          <p:sp>
            <p:nvSpPr>
              <p:cNvPr id="665" name="Can 6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6" name="Can 6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7" name="Can 6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5" name="Group 644"/>
            <p:cNvGrpSpPr/>
            <p:nvPr/>
          </p:nvGrpSpPr>
          <p:grpSpPr>
            <a:xfrm>
              <a:off x="4353433" y="5611941"/>
              <a:ext cx="602070" cy="223776"/>
              <a:chOff x="621719" y="4712770"/>
              <a:chExt cx="1904166" cy="707737"/>
            </a:xfrm>
          </p:grpSpPr>
          <p:sp>
            <p:nvSpPr>
              <p:cNvPr id="662" name="Can 66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3" name="Can 66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4" name="Can 66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6" name="Group 645"/>
            <p:cNvGrpSpPr/>
            <p:nvPr/>
          </p:nvGrpSpPr>
          <p:grpSpPr>
            <a:xfrm>
              <a:off x="4313237" y="5635686"/>
              <a:ext cx="602070" cy="223776"/>
              <a:chOff x="621719" y="4712770"/>
              <a:chExt cx="1904166" cy="707737"/>
            </a:xfrm>
          </p:grpSpPr>
          <p:sp>
            <p:nvSpPr>
              <p:cNvPr id="659" name="Can 65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0" name="Can 65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61" name="Can 66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7" name="Group 646"/>
            <p:cNvGrpSpPr/>
            <p:nvPr/>
          </p:nvGrpSpPr>
          <p:grpSpPr>
            <a:xfrm>
              <a:off x="5017910" y="5582348"/>
              <a:ext cx="602070" cy="223776"/>
              <a:chOff x="621719" y="4712770"/>
              <a:chExt cx="1904166" cy="707737"/>
            </a:xfrm>
          </p:grpSpPr>
          <p:sp>
            <p:nvSpPr>
              <p:cNvPr id="656" name="Can 6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7" name="Can 6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8" name="Can 6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8" name="Group 647"/>
            <p:cNvGrpSpPr/>
            <p:nvPr/>
          </p:nvGrpSpPr>
          <p:grpSpPr>
            <a:xfrm>
              <a:off x="4983757" y="5611941"/>
              <a:ext cx="602070" cy="223776"/>
              <a:chOff x="621719" y="4712770"/>
              <a:chExt cx="1904166" cy="707737"/>
            </a:xfrm>
          </p:grpSpPr>
          <p:sp>
            <p:nvSpPr>
              <p:cNvPr id="653" name="Can 6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4" name="Can 6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5" name="Can 6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49" name="Group 648"/>
            <p:cNvGrpSpPr/>
            <p:nvPr/>
          </p:nvGrpSpPr>
          <p:grpSpPr>
            <a:xfrm>
              <a:off x="4943561" y="5635686"/>
              <a:ext cx="602070" cy="223776"/>
              <a:chOff x="621719" y="4712770"/>
              <a:chExt cx="1904166" cy="707737"/>
            </a:xfrm>
          </p:grpSpPr>
          <p:sp>
            <p:nvSpPr>
              <p:cNvPr id="650" name="Can 6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1" name="Can 6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2" name="Can 6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grpSp>
        <p:nvGrpSpPr>
          <p:cNvPr id="668" name="Group 667"/>
          <p:cNvGrpSpPr/>
          <p:nvPr/>
        </p:nvGrpSpPr>
        <p:grpSpPr>
          <a:xfrm>
            <a:off x="874577" y="5484012"/>
            <a:ext cx="3434549" cy="369332"/>
            <a:chOff x="655637" y="5525725"/>
            <a:chExt cx="3434549" cy="369332"/>
          </a:xfrm>
        </p:grpSpPr>
        <p:sp>
          <p:nvSpPr>
            <p:cNvPr id="669" name="Right Arrow 668"/>
            <p:cNvSpPr/>
            <p:nvPr/>
          </p:nvSpPr>
          <p:spPr bwMode="auto">
            <a:xfrm>
              <a:off x="3785386" y="5630675"/>
              <a:ext cx="304800" cy="22377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a:xfrm>
              <a:off x="655637" y="5525725"/>
              <a:ext cx="3126625" cy="369332"/>
            </a:xfrm>
            <a:prstGeom prst="rect">
              <a:avLst/>
            </a:prstGeom>
          </p:spPr>
          <p:txBody>
            <a:bodyPr wrap="none">
              <a:spAutoFit/>
            </a:bodyPr>
            <a:lstStyle/>
            <a:p>
              <a:r>
                <a:rPr lang="en-US" dirty="0">
                  <a:solidFill>
                    <a:srgbClr val="FFFFFF"/>
                  </a:solidFill>
                </a:rPr>
                <a:t>Max per-database burst level</a:t>
              </a:r>
            </a:p>
          </p:txBody>
        </p:sp>
      </p:grpSp>
      <p:grpSp>
        <p:nvGrpSpPr>
          <p:cNvPr id="671" name="Group 670"/>
          <p:cNvGrpSpPr/>
          <p:nvPr/>
        </p:nvGrpSpPr>
        <p:grpSpPr>
          <a:xfrm>
            <a:off x="10558801" y="2348651"/>
            <a:ext cx="1306743" cy="277114"/>
            <a:chOff x="4313237" y="5582348"/>
            <a:chExt cx="1306743" cy="277114"/>
          </a:xfrm>
        </p:grpSpPr>
        <p:grpSp>
          <p:nvGrpSpPr>
            <p:cNvPr id="672" name="Group 671"/>
            <p:cNvGrpSpPr/>
            <p:nvPr/>
          </p:nvGrpSpPr>
          <p:grpSpPr>
            <a:xfrm>
              <a:off x="4387586" y="5582348"/>
              <a:ext cx="602070" cy="223776"/>
              <a:chOff x="621719" y="4712770"/>
              <a:chExt cx="1904166" cy="707737"/>
            </a:xfrm>
          </p:grpSpPr>
          <p:sp>
            <p:nvSpPr>
              <p:cNvPr id="693" name="Can 69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4" name="Can 69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5" name="Can 69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3" name="Group 672"/>
            <p:cNvGrpSpPr/>
            <p:nvPr/>
          </p:nvGrpSpPr>
          <p:grpSpPr>
            <a:xfrm>
              <a:off x="4353433" y="5611941"/>
              <a:ext cx="602070" cy="223776"/>
              <a:chOff x="621719" y="4712770"/>
              <a:chExt cx="1904166" cy="707737"/>
            </a:xfrm>
          </p:grpSpPr>
          <p:sp>
            <p:nvSpPr>
              <p:cNvPr id="690" name="Can 6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1" name="Can 6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92" name="Can 6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4" name="Group 673"/>
            <p:cNvGrpSpPr/>
            <p:nvPr/>
          </p:nvGrpSpPr>
          <p:grpSpPr>
            <a:xfrm>
              <a:off x="4313237" y="5635686"/>
              <a:ext cx="602070" cy="223776"/>
              <a:chOff x="621719" y="4712770"/>
              <a:chExt cx="1904166" cy="707737"/>
            </a:xfrm>
          </p:grpSpPr>
          <p:sp>
            <p:nvSpPr>
              <p:cNvPr id="687" name="Can 68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8" name="Can 68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9" name="Can 68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5" name="Group 674"/>
            <p:cNvGrpSpPr/>
            <p:nvPr/>
          </p:nvGrpSpPr>
          <p:grpSpPr>
            <a:xfrm>
              <a:off x="5017910" y="5582348"/>
              <a:ext cx="602070" cy="223776"/>
              <a:chOff x="621719" y="4712770"/>
              <a:chExt cx="1904166" cy="707737"/>
            </a:xfrm>
          </p:grpSpPr>
          <p:sp>
            <p:nvSpPr>
              <p:cNvPr id="684" name="Can 6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5" name="Can 6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6" name="Can 6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6" name="Group 675"/>
            <p:cNvGrpSpPr/>
            <p:nvPr/>
          </p:nvGrpSpPr>
          <p:grpSpPr>
            <a:xfrm>
              <a:off x="4983757" y="5611941"/>
              <a:ext cx="602070" cy="223776"/>
              <a:chOff x="621719" y="4712770"/>
              <a:chExt cx="1904166" cy="707737"/>
            </a:xfrm>
          </p:grpSpPr>
          <p:sp>
            <p:nvSpPr>
              <p:cNvPr id="681" name="Can 6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2" name="Can 6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3" name="Can 6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nvGrpSpPr>
            <p:cNvPr id="677" name="Group 676"/>
            <p:cNvGrpSpPr/>
            <p:nvPr/>
          </p:nvGrpSpPr>
          <p:grpSpPr>
            <a:xfrm>
              <a:off x="4943561" y="5635686"/>
              <a:ext cx="602070" cy="223776"/>
              <a:chOff x="621719" y="4712770"/>
              <a:chExt cx="1904166" cy="707737"/>
            </a:xfrm>
          </p:grpSpPr>
          <p:sp>
            <p:nvSpPr>
              <p:cNvPr id="678" name="Can 6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79" name="Can 6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80" name="Can 6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grpSp>
      <p:sp>
        <p:nvSpPr>
          <p:cNvPr id="696" name="Rectangle 695"/>
          <p:cNvSpPr/>
          <p:nvPr/>
        </p:nvSpPr>
        <p:spPr>
          <a:xfrm>
            <a:off x="364881" y="994039"/>
            <a:ext cx="11409783" cy="542399"/>
          </a:xfrm>
          <a:prstGeom prst="rect">
            <a:avLst/>
          </a:prstGeom>
        </p:spPr>
        <p:txBody>
          <a:bodyPr wrap="square">
            <a:spAutoFit/>
          </a:bodyPr>
          <a:lstStyle/>
          <a:p>
            <a:pPr defTabSz="634092">
              <a:spcAft>
                <a:spcPts val="1224"/>
              </a:spcAft>
            </a:pPr>
            <a:r>
              <a:rPr lang="en-US" sz="2856" dirty="0">
                <a:solidFill>
                  <a:srgbClr val="FFFFFF"/>
                </a:solidFill>
                <a:latin typeface="Segoe UI Light"/>
              </a:rPr>
              <a:t>Predictable pricing where performance is unpredictable </a:t>
            </a:r>
          </a:p>
        </p:txBody>
      </p:sp>
    </p:spTree>
    <p:extLst>
      <p:ext uri="{BB962C8B-B14F-4D97-AF65-F5344CB8AC3E}">
        <p14:creationId xmlns:p14="http://schemas.microsoft.com/office/powerpoint/2010/main" val="3531760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668"/>
                                        </p:tgtEl>
                                        <p:attrNameLst>
                                          <p:attrName>style.visibility</p:attrName>
                                        </p:attrNameLst>
                                      </p:cBhvr>
                                      <p:to>
                                        <p:strVal val="visible"/>
                                      </p:to>
                                    </p:set>
                                    <p:animEffect transition="in" filter="wipe(left)">
                                      <p:cBhvr>
                                        <p:cTn id="11" dur="500"/>
                                        <p:tgtEl>
                                          <p:spTgt spid="66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668"/>
                                        </p:tgtEl>
                                        <p:attrNameLst>
                                          <p:attrName>style.visibility</p:attrName>
                                        </p:attrNameLst>
                                      </p:cBhvr>
                                      <p:to>
                                        <p:strVal val="hidden"/>
                                      </p:to>
                                    </p:set>
                                  </p:childTnLst>
                                </p:cTn>
                              </p:par>
                              <p:par>
                                <p:cTn id="18" presetID="42"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ppt_x</p:attrName>
                                        </p:attrNameLst>
                                      </p:cBhvr>
                                      <p:tavLst>
                                        <p:tav tm="0">
                                          <p:val>
                                            <p:strVal val="#ppt_x"/>
                                          </p:val>
                                        </p:tav>
                                        <p:tav tm="100000">
                                          <p:val>
                                            <p:strVal val="#ppt_x"/>
                                          </p:val>
                                        </p:tav>
                                      </p:tavLst>
                                    </p:anim>
                                    <p:anim calcmode="lin" valueType="num">
                                      <p:cBhvr>
                                        <p:cTn id="27" dur="500" fill="hold"/>
                                        <p:tgtEl>
                                          <p:spTgt spid="4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anim calcmode="lin" valueType="num">
                                      <p:cBhvr>
                                        <p:cTn id="31" dur="500" fill="hold"/>
                                        <p:tgtEl>
                                          <p:spTgt spid="118"/>
                                        </p:tgtEl>
                                        <p:attrNameLst>
                                          <p:attrName>ppt_x</p:attrName>
                                        </p:attrNameLst>
                                      </p:cBhvr>
                                      <p:tavLst>
                                        <p:tav tm="0">
                                          <p:val>
                                            <p:strVal val="#ppt_x"/>
                                          </p:val>
                                        </p:tav>
                                        <p:tav tm="100000">
                                          <p:val>
                                            <p:strVal val="#ppt_x"/>
                                          </p:val>
                                        </p:tav>
                                      </p:tavLst>
                                    </p:anim>
                                    <p:anim calcmode="lin" valueType="num">
                                      <p:cBhvr>
                                        <p:cTn id="32" dur="500" fill="hold"/>
                                        <p:tgtEl>
                                          <p:spTgt spid="11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18"/>
                                        </p:tgtEl>
                                        <p:attrNameLst>
                                          <p:attrName>style.visibility</p:attrName>
                                        </p:attrNameLst>
                                      </p:cBhvr>
                                      <p:to>
                                        <p:strVal val="visible"/>
                                      </p:to>
                                    </p:set>
                                    <p:animEffect transition="in" filter="fade">
                                      <p:cBhvr>
                                        <p:cTn id="35" dur="500"/>
                                        <p:tgtEl>
                                          <p:spTgt spid="318"/>
                                        </p:tgtEl>
                                      </p:cBhvr>
                                    </p:animEffect>
                                    <p:anim calcmode="lin" valueType="num">
                                      <p:cBhvr>
                                        <p:cTn id="36" dur="500" fill="hold"/>
                                        <p:tgtEl>
                                          <p:spTgt spid="318"/>
                                        </p:tgtEl>
                                        <p:attrNameLst>
                                          <p:attrName>ppt_x</p:attrName>
                                        </p:attrNameLst>
                                      </p:cBhvr>
                                      <p:tavLst>
                                        <p:tav tm="0">
                                          <p:val>
                                            <p:strVal val="#ppt_x"/>
                                          </p:val>
                                        </p:tav>
                                        <p:tav tm="100000">
                                          <p:val>
                                            <p:strVal val="#ppt_x"/>
                                          </p:val>
                                        </p:tav>
                                      </p:tavLst>
                                    </p:anim>
                                    <p:anim calcmode="lin" valueType="num">
                                      <p:cBhvr>
                                        <p:cTn id="37" dur="500" fill="hold"/>
                                        <p:tgtEl>
                                          <p:spTgt spid="318"/>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2"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anim calcmode="lin" valueType="num">
                                      <p:cBhvr>
                                        <p:cTn id="42" dur="500" fill="hold"/>
                                        <p:tgtEl>
                                          <p:spTgt spid="68"/>
                                        </p:tgtEl>
                                        <p:attrNameLst>
                                          <p:attrName>ppt_x</p:attrName>
                                        </p:attrNameLst>
                                      </p:cBhvr>
                                      <p:tavLst>
                                        <p:tav tm="0">
                                          <p:val>
                                            <p:strVal val="#ppt_x"/>
                                          </p:val>
                                        </p:tav>
                                        <p:tav tm="100000">
                                          <p:val>
                                            <p:strVal val="#ppt_x"/>
                                          </p:val>
                                        </p:tav>
                                      </p:tavLst>
                                    </p:anim>
                                    <p:anim calcmode="lin" valueType="num">
                                      <p:cBhvr>
                                        <p:cTn id="43" dur="5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fade">
                                      <p:cBhvr>
                                        <p:cTn id="46" dur="500"/>
                                        <p:tgtEl>
                                          <p:spTgt spid="143"/>
                                        </p:tgtEl>
                                      </p:cBhvr>
                                    </p:animEffect>
                                    <p:anim calcmode="lin" valueType="num">
                                      <p:cBhvr>
                                        <p:cTn id="47" dur="500" fill="hold"/>
                                        <p:tgtEl>
                                          <p:spTgt spid="143"/>
                                        </p:tgtEl>
                                        <p:attrNameLst>
                                          <p:attrName>ppt_x</p:attrName>
                                        </p:attrNameLst>
                                      </p:cBhvr>
                                      <p:tavLst>
                                        <p:tav tm="0">
                                          <p:val>
                                            <p:strVal val="#ppt_x"/>
                                          </p:val>
                                        </p:tav>
                                        <p:tav tm="100000">
                                          <p:val>
                                            <p:strVal val="#ppt_x"/>
                                          </p:val>
                                        </p:tav>
                                      </p:tavLst>
                                    </p:anim>
                                    <p:anim calcmode="lin" valueType="num">
                                      <p:cBhvr>
                                        <p:cTn id="48" dur="500" fill="hold"/>
                                        <p:tgtEl>
                                          <p:spTgt spid="143"/>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3"/>
                                        </p:tgtEl>
                                        <p:attrNameLst>
                                          <p:attrName>style.visibility</p:attrName>
                                        </p:attrNameLst>
                                      </p:cBhvr>
                                      <p:to>
                                        <p:strVal val="visible"/>
                                      </p:to>
                                    </p:set>
                                    <p:animEffect transition="in" filter="fade">
                                      <p:cBhvr>
                                        <p:cTn id="51" dur="500"/>
                                        <p:tgtEl>
                                          <p:spTgt spid="343"/>
                                        </p:tgtEl>
                                      </p:cBhvr>
                                    </p:animEffect>
                                    <p:anim calcmode="lin" valueType="num">
                                      <p:cBhvr>
                                        <p:cTn id="52" dur="500" fill="hold"/>
                                        <p:tgtEl>
                                          <p:spTgt spid="343"/>
                                        </p:tgtEl>
                                        <p:attrNameLst>
                                          <p:attrName>ppt_x</p:attrName>
                                        </p:attrNameLst>
                                      </p:cBhvr>
                                      <p:tavLst>
                                        <p:tav tm="0">
                                          <p:val>
                                            <p:strVal val="#ppt_x"/>
                                          </p:val>
                                        </p:tav>
                                        <p:tav tm="100000">
                                          <p:val>
                                            <p:strVal val="#ppt_x"/>
                                          </p:val>
                                        </p:tav>
                                      </p:tavLst>
                                    </p:anim>
                                    <p:anim calcmode="lin" valueType="num">
                                      <p:cBhvr>
                                        <p:cTn id="53" dur="500" fill="hold"/>
                                        <p:tgtEl>
                                          <p:spTgt spid="343"/>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42" presetClass="entr" presetSubtype="0" fill="hold" nodeType="after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anim calcmode="lin" valueType="num">
                                      <p:cBhvr>
                                        <p:cTn id="58" dur="500" fill="hold"/>
                                        <p:tgtEl>
                                          <p:spTgt spid="93"/>
                                        </p:tgtEl>
                                        <p:attrNameLst>
                                          <p:attrName>ppt_x</p:attrName>
                                        </p:attrNameLst>
                                      </p:cBhvr>
                                      <p:tavLst>
                                        <p:tav tm="0">
                                          <p:val>
                                            <p:strVal val="#ppt_x"/>
                                          </p:val>
                                        </p:tav>
                                        <p:tav tm="100000">
                                          <p:val>
                                            <p:strVal val="#ppt_x"/>
                                          </p:val>
                                        </p:tav>
                                      </p:tavLst>
                                    </p:anim>
                                    <p:anim calcmode="lin" valueType="num">
                                      <p:cBhvr>
                                        <p:cTn id="59" dur="500" fill="hold"/>
                                        <p:tgtEl>
                                          <p:spTgt spid="9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68"/>
                                        </p:tgtEl>
                                        <p:attrNameLst>
                                          <p:attrName>style.visibility</p:attrName>
                                        </p:attrNameLst>
                                      </p:cBhvr>
                                      <p:to>
                                        <p:strVal val="visible"/>
                                      </p:to>
                                    </p:set>
                                    <p:animEffect transition="in" filter="fade">
                                      <p:cBhvr>
                                        <p:cTn id="62" dur="500"/>
                                        <p:tgtEl>
                                          <p:spTgt spid="168"/>
                                        </p:tgtEl>
                                      </p:cBhvr>
                                    </p:animEffect>
                                    <p:anim calcmode="lin" valueType="num">
                                      <p:cBhvr>
                                        <p:cTn id="63" dur="500" fill="hold"/>
                                        <p:tgtEl>
                                          <p:spTgt spid="168"/>
                                        </p:tgtEl>
                                        <p:attrNameLst>
                                          <p:attrName>ppt_x</p:attrName>
                                        </p:attrNameLst>
                                      </p:cBhvr>
                                      <p:tavLst>
                                        <p:tav tm="0">
                                          <p:val>
                                            <p:strVal val="#ppt_x"/>
                                          </p:val>
                                        </p:tav>
                                        <p:tav tm="100000">
                                          <p:val>
                                            <p:strVal val="#ppt_x"/>
                                          </p:val>
                                        </p:tav>
                                      </p:tavLst>
                                    </p:anim>
                                    <p:anim calcmode="lin" valueType="num">
                                      <p:cBhvr>
                                        <p:cTn id="64" dur="500" fill="hold"/>
                                        <p:tgtEl>
                                          <p:spTgt spid="16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68"/>
                                        </p:tgtEl>
                                        <p:attrNameLst>
                                          <p:attrName>style.visibility</p:attrName>
                                        </p:attrNameLst>
                                      </p:cBhvr>
                                      <p:to>
                                        <p:strVal val="visible"/>
                                      </p:to>
                                    </p:set>
                                    <p:animEffect transition="in" filter="fade">
                                      <p:cBhvr>
                                        <p:cTn id="67" dur="500"/>
                                        <p:tgtEl>
                                          <p:spTgt spid="368"/>
                                        </p:tgtEl>
                                      </p:cBhvr>
                                    </p:animEffect>
                                    <p:anim calcmode="lin" valueType="num">
                                      <p:cBhvr>
                                        <p:cTn id="68" dur="500" fill="hold"/>
                                        <p:tgtEl>
                                          <p:spTgt spid="368"/>
                                        </p:tgtEl>
                                        <p:attrNameLst>
                                          <p:attrName>ppt_x</p:attrName>
                                        </p:attrNameLst>
                                      </p:cBhvr>
                                      <p:tavLst>
                                        <p:tav tm="0">
                                          <p:val>
                                            <p:strVal val="#ppt_x"/>
                                          </p:val>
                                        </p:tav>
                                        <p:tav tm="100000">
                                          <p:val>
                                            <p:strVal val="#ppt_x"/>
                                          </p:val>
                                        </p:tav>
                                      </p:tavLst>
                                    </p:anim>
                                    <p:anim calcmode="lin" valueType="num">
                                      <p:cBhvr>
                                        <p:cTn id="69" dur="500" fill="hold"/>
                                        <p:tgtEl>
                                          <p:spTgt spid="368"/>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42" presetClass="entr" presetSubtype="0" fill="hold" nodeType="after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fade">
                                      <p:cBhvr>
                                        <p:cTn id="73" dur="500"/>
                                        <p:tgtEl>
                                          <p:spTgt spid="193"/>
                                        </p:tgtEl>
                                      </p:cBhvr>
                                    </p:animEffect>
                                    <p:anim calcmode="lin" valueType="num">
                                      <p:cBhvr>
                                        <p:cTn id="74" dur="500" fill="hold"/>
                                        <p:tgtEl>
                                          <p:spTgt spid="193"/>
                                        </p:tgtEl>
                                        <p:attrNameLst>
                                          <p:attrName>ppt_x</p:attrName>
                                        </p:attrNameLst>
                                      </p:cBhvr>
                                      <p:tavLst>
                                        <p:tav tm="0">
                                          <p:val>
                                            <p:strVal val="#ppt_x"/>
                                          </p:val>
                                        </p:tav>
                                        <p:tav tm="100000">
                                          <p:val>
                                            <p:strVal val="#ppt_x"/>
                                          </p:val>
                                        </p:tav>
                                      </p:tavLst>
                                    </p:anim>
                                    <p:anim calcmode="lin" valueType="num">
                                      <p:cBhvr>
                                        <p:cTn id="75" dur="500" fill="hold"/>
                                        <p:tgtEl>
                                          <p:spTgt spid="19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93"/>
                                        </p:tgtEl>
                                        <p:attrNameLst>
                                          <p:attrName>style.visibility</p:attrName>
                                        </p:attrNameLst>
                                      </p:cBhvr>
                                      <p:to>
                                        <p:strVal val="visible"/>
                                      </p:to>
                                    </p:set>
                                    <p:animEffect transition="in" filter="fade">
                                      <p:cBhvr>
                                        <p:cTn id="78" dur="500"/>
                                        <p:tgtEl>
                                          <p:spTgt spid="393"/>
                                        </p:tgtEl>
                                      </p:cBhvr>
                                    </p:animEffect>
                                    <p:anim calcmode="lin" valueType="num">
                                      <p:cBhvr>
                                        <p:cTn id="79" dur="500" fill="hold"/>
                                        <p:tgtEl>
                                          <p:spTgt spid="393"/>
                                        </p:tgtEl>
                                        <p:attrNameLst>
                                          <p:attrName>ppt_x</p:attrName>
                                        </p:attrNameLst>
                                      </p:cBhvr>
                                      <p:tavLst>
                                        <p:tav tm="0">
                                          <p:val>
                                            <p:strVal val="#ppt_x"/>
                                          </p:val>
                                        </p:tav>
                                        <p:tav tm="100000">
                                          <p:val>
                                            <p:strVal val="#ppt_x"/>
                                          </p:val>
                                        </p:tav>
                                      </p:tavLst>
                                    </p:anim>
                                    <p:anim calcmode="lin" valueType="num">
                                      <p:cBhvr>
                                        <p:cTn id="80" dur="500" fill="hold"/>
                                        <p:tgtEl>
                                          <p:spTgt spid="393"/>
                                        </p:tgtEl>
                                        <p:attrNameLst>
                                          <p:attrName>ppt_y</p:attrName>
                                        </p:attrNameLst>
                                      </p:cBhvr>
                                      <p:tavLst>
                                        <p:tav tm="0">
                                          <p:val>
                                            <p:strVal val="#ppt_y+.1"/>
                                          </p:val>
                                        </p:tav>
                                        <p:tav tm="100000">
                                          <p:val>
                                            <p:strVal val="#ppt_y"/>
                                          </p:val>
                                        </p:tav>
                                      </p:tavLst>
                                    </p:anim>
                                  </p:childTnLst>
                                </p:cTn>
                              </p:par>
                            </p:childTnLst>
                          </p:cTn>
                        </p:par>
                        <p:par>
                          <p:cTn id="81" fill="hold">
                            <p:stCondLst>
                              <p:cond delay="2000"/>
                            </p:stCondLst>
                            <p:childTnLst>
                              <p:par>
                                <p:cTn id="82" presetID="42" presetClass="entr" presetSubtype="0" fill="hold" nodeType="afterEffect">
                                  <p:stCondLst>
                                    <p:cond delay="0"/>
                                  </p:stCondLst>
                                  <p:childTnLst>
                                    <p:set>
                                      <p:cBhvr>
                                        <p:cTn id="83" dur="1" fill="hold">
                                          <p:stCondLst>
                                            <p:cond delay="0"/>
                                          </p:stCondLst>
                                        </p:cTn>
                                        <p:tgtEl>
                                          <p:spTgt spid="218"/>
                                        </p:tgtEl>
                                        <p:attrNameLst>
                                          <p:attrName>style.visibility</p:attrName>
                                        </p:attrNameLst>
                                      </p:cBhvr>
                                      <p:to>
                                        <p:strVal val="visible"/>
                                      </p:to>
                                    </p:set>
                                    <p:animEffect transition="in" filter="fade">
                                      <p:cBhvr>
                                        <p:cTn id="84" dur="500"/>
                                        <p:tgtEl>
                                          <p:spTgt spid="218"/>
                                        </p:tgtEl>
                                      </p:cBhvr>
                                    </p:animEffect>
                                    <p:anim calcmode="lin" valueType="num">
                                      <p:cBhvr>
                                        <p:cTn id="85" dur="500" fill="hold"/>
                                        <p:tgtEl>
                                          <p:spTgt spid="218"/>
                                        </p:tgtEl>
                                        <p:attrNameLst>
                                          <p:attrName>ppt_x</p:attrName>
                                        </p:attrNameLst>
                                      </p:cBhvr>
                                      <p:tavLst>
                                        <p:tav tm="0">
                                          <p:val>
                                            <p:strVal val="#ppt_x"/>
                                          </p:val>
                                        </p:tav>
                                        <p:tav tm="100000">
                                          <p:val>
                                            <p:strVal val="#ppt_x"/>
                                          </p:val>
                                        </p:tav>
                                      </p:tavLst>
                                    </p:anim>
                                    <p:anim calcmode="lin" valueType="num">
                                      <p:cBhvr>
                                        <p:cTn id="86" dur="500" fill="hold"/>
                                        <p:tgtEl>
                                          <p:spTgt spid="218"/>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18"/>
                                        </p:tgtEl>
                                        <p:attrNameLst>
                                          <p:attrName>style.visibility</p:attrName>
                                        </p:attrNameLst>
                                      </p:cBhvr>
                                      <p:to>
                                        <p:strVal val="visible"/>
                                      </p:to>
                                    </p:set>
                                    <p:animEffect transition="in" filter="fade">
                                      <p:cBhvr>
                                        <p:cTn id="89" dur="500"/>
                                        <p:tgtEl>
                                          <p:spTgt spid="418"/>
                                        </p:tgtEl>
                                      </p:cBhvr>
                                    </p:animEffect>
                                    <p:anim calcmode="lin" valueType="num">
                                      <p:cBhvr>
                                        <p:cTn id="90" dur="500" fill="hold"/>
                                        <p:tgtEl>
                                          <p:spTgt spid="418"/>
                                        </p:tgtEl>
                                        <p:attrNameLst>
                                          <p:attrName>ppt_x</p:attrName>
                                        </p:attrNameLst>
                                      </p:cBhvr>
                                      <p:tavLst>
                                        <p:tav tm="0">
                                          <p:val>
                                            <p:strVal val="#ppt_x"/>
                                          </p:val>
                                        </p:tav>
                                        <p:tav tm="100000">
                                          <p:val>
                                            <p:strVal val="#ppt_x"/>
                                          </p:val>
                                        </p:tav>
                                      </p:tavLst>
                                    </p:anim>
                                    <p:anim calcmode="lin" valueType="num">
                                      <p:cBhvr>
                                        <p:cTn id="91" dur="500" fill="hold"/>
                                        <p:tgtEl>
                                          <p:spTgt spid="418"/>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nodeType="afterEffect">
                                  <p:stCondLst>
                                    <p:cond delay="0"/>
                                  </p:stCondLst>
                                  <p:childTnLst>
                                    <p:set>
                                      <p:cBhvr>
                                        <p:cTn id="94" dur="1" fill="hold">
                                          <p:stCondLst>
                                            <p:cond delay="0"/>
                                          </p:stCondLst>
                                        </p:cTn>
                                        <p:tgtEl>
                                          <p:spTgt spid="243"/>
                                        </p:tgtEl>
                                        <p:attrNameLst>
                                          <p:attrName>style.visibility</p:attrName>
                                        </p:attrNameLst>
                                      </p:cBhvr>
                                      <p:to>
                                        <p:strVal val="visible"/>
                                      </p:to>
                                    </p:set>
                                    <p:animEffect transition="in" filter="fade">
                                      <p:cBhvr>
                                        <p:cTn id="95" dur="500"/>
                                        <p:tgtEl>
                                          <p:spTgt spid="243"/>
                                        </p:tgtEl>
                                      </p:cBhvr>
                                    </p:animEffect>
                                    <p:anim calcmode="lin" valueType="num">
                                      <p:cBhvr>
                                        <p:cTn id="96" dur="500" fill="hold"/>
                                        <p:tgtEl>
                                          <p:spTgt spid="243"/>
                                        </p:tgtEl>
                                        <p:attrNameLst>
                                          <p:attrName>ppt_x</p:attrName>
                                        </p:attrNameLst>
                                      </p:cBhvr>
                                      <p:tavLst>
                                        <p:tav tm="0">
                                          <p:val>
                                            <p:strVal val="#ppt_x"/>
                                          </p:val>
                                        </p:tav>
                                        <p:tav tm="100000">
                                          <p:val>
                                            <p:strVal val="#ppt_x"/>
                                          </p:val>
                                        </p:tav>
                                      </p:tavLst>
                                    </p:anim>
                                    <p:anim calcmode="lin" valueType="num">
                                      <p:cBhvr>
                                        <p:cTn id="97" dur="500" fill="hold"/>
                                        <p:tgtEl>
                                          <p:spTgt spid="24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43"/>
                                        </p:tgtEl>
                                        <p:attrNameLst>
                                          <p:attrName>style.visibility</p:attrName>
                                        </p:attrNameLst>
                                      </p:cBhvr>
                                      <p:to>
                                        <p:strVal val="visible"/>
                                      </p:to>
                                    </p:set>
                                    <p:animEffect transition="in" filter="fade">
                                      <p:cBhvr>
                                        <p:cTn id="100" dur="500"/>
                                        <p:tgtEl>
                                          <p:spTgt spid="443"/>
                                        </p:tgtEl>
                                      </p:cBhvr>
                                    </p:animEffect>
                                    <p:anim calcmode="lin" valueType="num">
                                      <p:cBhvr>
                                        <p:cTn id="101" dur="500" fill="hold"/>
                                        <p:tgtEl>
                                          <p:spTgt spid="443"/>
                                        </p:tgtEl>
                                        <p:attrNameLst>
                                          <p:attrName>ppt_x</p:attrName>
                                        </p:attrNameLst>
                                      </p:cBhvr>
                                      <p:tavLst>
                                        <p:tav tm="0">
                                          <p:val>
                                            <p:strVal val="#ppt_x"/>
                                          </p:val>
                                        </p:tav>
                                        <p:tav tm="100000">
                                          <p:val>
                                            <p:strVal val="#ppt_x"/>
                                          </p:val>
                                        </p:tav>
                                      </p:tavLst>
                                    </p:anim>
                                    <p:anim calcmode="lin" valueType="num">
                                      <p:cBhvr>
                                        <p:cTn id="102" dur="500" fill="hold"/>
                                        <p:tgtEl>
                                          <p:spTgt spid="443"/>
                                        </p:tgtEl>
                                        <p:attrNameLst>
                                          <p:attrName>ppt_y</p:attrName>
                                        </p:attrNameLst>
                                      </p:cBhvr>
                                      <p:tavLst>
                                        <p:tav tm="0">
                                          <p:val>
                                            <p:strVal val="#ppt_y+.1"/>
                                          </p:val>
                                        </p:tav>
                                        <p:tav tm="100000">
                                          <p:val>
                                            <p:strVal val="#ppt_y"/>
                                          </p:val>
                                        </p:tav>
                                      </p:tavLst>
                                    </p:anim>
                                  </p:childTnLst>
                                </p:cTn>
                              </p:par>
                            </p:childTnLst>
                          </p:cTn>
                        </p:par>
                        <p:par>
                          <p:cTn id="103" fill="hold">
                            <p:stCondLst>
                              <p:cond delay="3000"/>
                            </p:stCondLst>
                            <p:childTnLst>
                              <p:par>
                                <p:cTn id="104" presetID="42" presetClass="entr" presetSubtype="0" fill="hold" nodeType="afterEffect">
                                  <p:stCondLst>
                                    <p:cond delay="0"/>
                                  </p:stCondLst>
                                  <p:childTnLst>
                                    <p:set>
                                      <p:cBhvr>
                                        <p:cTn id="105" dur="1" fill="hold">
                                          <p:stCondLst>
                                            <p:cond delay="0"/>
                                          </p:stCondLst>
                                        </p:cTn>
                                        <p:tgtEl>
                                          <p:spTgt spid="268"/>
                                        </p:tgtEl>
                                        <p:attrNameLst>
                                          <p:attrName>style.visibility</p:attrName>
                                        </p:attrNameLst>
                                      </p:cBhvr>
                                      <p:to>
                                        <p:strVal val="visible"/>
                                      </p:to>
                                    </p:set>
                                    <p:animEffect transition="in" filter="fade">
                                      <p:cBhvr>
                                        <p:cTn id="106" dur="450"/>
                                        <p:tgtEl>
                                          <p:spTgt spid="268"/>
                                        </p:tgtEl>
                                      </p:cBhvr>
                                    </p:animEffect>
                                    <p:anim calcmode="lin" valueType="num">
                                      <p:cBhvr>
                                        <p:cTn id="107" dur="450" fill="hold"/>
                                        <p:tgtEl>
                                          <p:spTgt spid="268"/>
                                        </p:tgtEl>
                                        <p:attrNameLst>
                                          <p:attrName>ppt_x</p:attrName>
                                        </p:attrNameLst>
                                      </p:cBhvr>
                                      <p:tavLst>
                                        <p:tav tm="0">
                                          <p:val>
                                            <p:strVal val="#ppt_x"/>
                                          </p:val>
                                        </p:tav>
                                        <p:tav tm="100000">
                                          <p:val>
                                            <p:strVal val="#ppt_x"/>
                                          </p:val>
                                        </p:tav>
                                      </p:tavLst>
                                    </p:anim>
                                    <p:anim calcmode="lin" valueType="num">
                                      <p:cBhvr>
                                        <p:cTn id="108" dur="450" fill="hold"/>
                                        <p:tgtEl>
                                          <p:spTgt spid="268"/>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68"/>
                                        </p:tgtEl>
                                        <p:attrNameLst>
                                          <p:attrName>style.visibility</p:attrName>
                                        </p:attrNameLst>
                                      </p:cBhvr>
                                      <p:to>
                                        <p:strVal val="visible"/>
                                      </p:to>
                                    </p:set>
                                    <p:animEffect transition="in" filter="fade">
                                      <p:cBhvr>
                                        <p:cTn id="111" dur="450"/>
                                        <p:tgtEl>
                                          <p:spTgt spid="468"/>
                                        </p:tgtEl>
                                      </p:cBhvr>
                                    </p:animEffect>
                                    <p:anim calcmode="lin" valueType="num">
                                      <p:cBhvr>
                                        <p:cTn id="112" dur="450" fill="hold"/>
                                        <p:tgtEl>
                                          <p:spTgt spid="468"/>
                                        </p:tgtEl>
                                        <p:attrNameLst>
                                          <p:attrName>ppt_x</p:attrName>
                                        </p:attrNameLst>
                                      </p:cBhvr>
                                      <p:tavLst>
                                        <p:tav tm="0">
                                          <p:val>
                                            <p:strVal val="#ppt_x"/>
                                          </p:val>
                                        </p:tav>
                                        <p:tav tm="100000">
                                          <p:val>
                                            <p:strVal val="#ppt_x"/>
                                          </p:val>
                                        </p:tav>
                                      </p:tavLst>
                                    </p:anim>
                                    <p:anim calcmode="lin" valueType="num">
                                      <p:cBhvr>
                                        <p:cTn id="113" dur="450" fill="hold"/>
                                        <p:tgtEl>
                                          <p:spTgt spid="468"/>
                                        </p:tgtEl>
                                        <p:attrNameLst>
                                          <p:attrName>ppt_y</p:attrName>
                                        </p:attrNameLst>
                                      </p:cBhvr>
                                      <p:tavLst>
                                        <p:tav tm="0">
                                          <p:val>
                                            <p:strVal val="#ppt_y+.1"/>
                                          </p:val>
                                        </p:tav>
                                        <p:tav tm="100000">
                                          <p:val>
                                            <p:strVal val="#ppt_y"/>
                                          </p:val>
                                        </p:tav>
                                      </p:tavLst>
                                    </p:anim>
                                  </p:childTnLst>
                                </p:cTn>
                              </p:par>
                            </p:childTnLst>
                          </p:cTn>
                        </p:par>
                        <p:par>
                          <p:cTn id="114" fill="hold">
                            <p:stCondLst>
                              <p:cond delay="3450"/>
                            </p:stCondLst>
                            <p:childTnLst>
                              <p:par>
                                <p:cTn id="115" presetID="42" presetClass="entr" presetSubtype="0" fill="hold" nodeType="after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fade">
                                      <p:cBhvr>
                                        <p:cTn id="117" dur="400"/>
                                        <p:tgtEl>
                                          <p:spTgt spid="293"/>
                                        </p:tgtEl>
                                      </p:cBhvr>
                                    </p:animEffect>
                                    <p:anim calcmode="lin" valueType="num">
                                      <p:cBhvr>
                                        <p:cTn id="118" dur="400" fill="hold"/>
                                        <p:tgtEl>
                                          <p:spTgt spid="293"/>
                                        </p:tgtEl>
                                        <p:attrNameLst>
                                          <p:attrName>ppt_x</p:attrName>
                                        </p:attrNameLst>
                                      </p:cBhvr>
                                      <p:tavLst>
                                        <p:tav tm="0">
                                          <p:val>
                                            <p:strVal val="#ppt_x"/>
                                          </p:val>
                                        </p:tav>
                                        <p:tav tm="100000">
                                          <p:val>
                                            <p:strVal val="#ppt_x"/>
                                          </p:val>
                                        </p:tav>
                                      </p:tavLst>
                                    </p:anim>
                                    <p:anim calcmode="lin" valueType="num">
                                      <p:cBhvr>
                                        <p:cTn id="119" dur="400" fill="hold"/>
                                        <p:tgtEl>
                                          <p:spTgt spid="293"/>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93"/>
                                        </p:tgtEl>
                                        <p:attrNameLst>
                                          <p:attrName>style.visibility</p:attrName>
                                        </p:attrNameLst>
                                      </p:cBhvr>
                                      <p:to>
                                        <p:strVal val="visible"/>
                                      </p:to>
                                    </p:set>
                                    <p:animEffect transition="in" filter="fade">
                                      <p:cBhvr>
                                        <p:cTn id="122" dur="400"/>
                                        <p:tgtEl>
                                          <p:spTgt spid="493"/>
                                        </p:tgtEl>
                                      </p:cBhvr>
                                    </p:animEffect>
                                    <p:anim calcmode="lin" valueType="num">
                                      <p:cBhvr>
                                        <p:cTn id="123" dur="400" fill="hold"/>
                                        <p:tgtEl>
                                          <p:spTgt spid="493"/>
                                        </p:tgtEl>
                                        <p:attrNameLst>
                                          <p:attrName>ppt_x</p:attrName>
                                        </p:attrNameLst>
                                      </p:cBhvr>
                                      <p:tavLst>
                                        <p:tav tm="0">
                                          <p:val>
                                            <p:strVal val="#ppt_x"/>
                                          </p:val>
                                        </p:tav>
                                        <p:tav tm="100000">
                                          <p:val>
                                            <p:strVal val="#ppt_x"/>
                                          </p:val>
                                        </p:tav>
                                      </p:tavLst>
                                    </p:anim>
                                    <p:anim calcmode="lin" valueType="num">
                                      <p:cBhvr>
                                        <p:cTn id="124" dur="400" fill="hold"/>
                                        <p:tgtEl>
                                          <p:spTgt spid="493"/>
                                        </p:tgtEl>
                                        <p:attrNameLst>
                                          <p:attrName>ppt_y</p:attrName>
                                        </p:attrNameLst>
                                      </p:cBhvr>
                                      <p:tavLst>
                                        <p:tav tm="0">
                                          <p:val>
                                            <p:strVal val="#ppt_y+.1"/>
                                          </p:val>
                                        </p:tav>
                                        <p:tav tm="100000">
                                          <p:val>
                                            <p:strVal val="#ppt_y"/>
                                          </p:val>
                                        </p:tav>
                                      </p:tavLst>
                                    </p:anim>
                                  </p:childTnLst>
                                </p:cTn>
                              </p:par>
                            </p:childTnLst>
                          </p:cTn>
                        </p:par>
                        <p:par>
                          <p:cTn id="125" fill="hold">
                            <p:stCondLst>
                              <p:cond delay="3850"/>
                            </p:stCondLst>
                            <p:childTnLst>
                              <p:par>
                                <p:cTn id="126" presetID="42" presetClass="entr" presetSubtype="0" fill="hold" nodeType="afterEffect">
                                  <p:stCondLst>
                                    <p:cond delay="0"/>
                                  </p:stCondLst>
                                  <p:childTnLst>
                                    <p:set>
                                      <p:cBhvr>
                                        <p:cTn id="127" dur="1" fill="hold">
                                          <p:stCondLst>
                                            <p:cond delay="0"/>
                                          </p:stCondLst>
                                        </p:cTn>
                                        <p:tgtEl>
                                          <p:spTgt spid="518"/>
                                        </p:tgtEl>
                                        <p:attrNameLst>
                                          <p:attrName>style.visibility</p:attrName>
                                        </p:attrNameLst>
                                      </p:cBhvr>
                                      <p:to>
                                        <p:strVal val="visible"/>
                                      </p:to>
                                    </p:set>
                                    <p:animEffect transition="in" filter="fade">
                                      <p:cBhvr>
                                        <p:cTn id="128" dur="300"/>
                                        <p:tgtEl>
                                          <p:spTgt spid="518"/>
                                        </p:tgtEl>
                                      </p:cBhvr>
                                    </p:animEffect>
                                    <p:anim calcmode="lin" valueType="num">
                                      <p:cBhvr>
                                        <p:cTn id="129" dur="300" fill="hold"/>
                                        <p:tgtEl>
                                          <p:spTgt spid="518"/>
                                        </p:tgtEl>
                                        <p:attrNameLst>
                                          <p:attrName>ppt_x</p:attrName>
                                        </p:attrNameLst>
                                      </p:cBhvr>
                                      <p:tavLst>
                                        <p:tav tm="0">
                                          <p:val>
                                            <p:strVal val="#ppt_x"/>
                                          </p:val>
                                        </p:tav>
                                        <p:tav tm="100000">
                                          <p:val>
                                            <p:strVal val="#ppt_x"/>
                                          </p:val>
                                        </p:tav>
                                      </p:tavLst>
                                    </p:anim>
                                    <p:anim calcmode="lin" valueType="num">
                                      <p:cBhvr>
                                        <p:cTn id="130" dur="300" fill="hold"/>
                                        <p:tgtEl>
                                          <p:spTgt spid="518"/>
                                        </p:tgtEl>
                                        <p:attrNameLst>
                                          <p:attrName>ppt_y</p:attrName>
                                        </p:attrNameLst>
                                      </p:cBhvr>
                                      <p:tavLst>
                                        <p:tav tm="0">
                                          <p:val>
                                            <p:strVal val="#ppt_y+.1"/>
                                          </p:val>
                                        </p:tav>
                                        <p:tav tm="100000">
                                          <p:val>
                                            <p:strVal val="#ppt_y"/>
                                          </p:val>
                                        </p:tav>
                                      </p:tavLst>
                                    </p:anim>
                                  </p:childTnLst>
                                </p:cTn>
                              </p:par>
                            </p:childTnLst>
                          </p:cTn>
                        </p:par>
                        <p:par>
                          <p:cTn id="131" fill="hold">
                            <p:stCondLst>
                              <p:cond delay="4150"/>
                            </p:stCondLst>
                            <p:childTnLst>
                              <p:par>
                                <p:cTn id="132" presetID="42" presetClass="entr" presetSubtype="0" fill="hold" nodeType="afterEffect">
                                  <p:stCondLst>
                                    <p:cond delay="0"/>
                                  </p:stCondLst>
                                  <p:childTnLst>
                                    <p:set>
                                      <p:cBhvr>
                                        <p:cTn id="133" dur="1" fill="hold">
                                          <p:stCondLst>
                                            <p:cond delay="0"/>
                                          </p:stCondLst>
                                        </p:cTn>
                                        <p:tgtEl>
                                          <p:spTgt spid="543"/>
                                        </p:tgtEl>
                                        <p:attrNameLst>
                                          <p:attrName>style.visibility</p:attrName>
                                        </p:attrNameLst>
                                      </p:cBhvr>
                                      <p:to>
                                        <p:strVal val="visible"/>
                                      </p:to>
                                    </p:set>
                                    <p:animEffect transition="in" filter="fade">
                                      <p:cBhvr>
                                        <p:cTn id="134" dur="250"/>
                                        <p:tgtEl>
                                          <p:spTgt spid="543"/>
                                        </p:tgtEl>
                                      </p:cBhvr>
                                    </p:animEffect>
                                    <p:anim calcmode="lin" valueType="num">
                                      <p:cBhvr>
                                        <p:cTn id="135" dur="250" fill="hold"/>
                                        <p:tgtEl>
                                          <p:spTgt spid="543"/>
                                        </p:tgtEl>
                                        <p:attrNameLst>
                                          <p:attrName>ppt_x</p:attrName>
                                        </p:attrNameLst>
                                      </p:cBhvr>
                                      <p:tavLst>
                                        <p:tav tm="0">
                                          <p:val>
                                            <p:strVal val="#ppt_x"/>
                                          </p:val>
                                        </p:tav>
                                        <p:tav tm="100000">
                                          <p:val>
                                            <p:strVal val="#ppt_x"/>
                                          </p:val>
                                        </p:tav>
                                      </p:tavLst>
                                    </p:anim>
                                    <p:anim calcmode="lin" valueType="num">
                                      <p:cBhvr>
                                        <p:cTn id="136" dur="250" fill="hold"/>
                                        <p:tgtEl>
                                          <p:spTgt spid="543"/>
                                        </p:tgtEl>
                                        <p:attrNameLst>
                                          <p:attrName>ppt_y</p:attrName>
                                        </p:attrNameLst>
                                      </p:cBhvr>
                                      <p:tavLst>
                                        <p:tav tm="0">
                                          <p:val>
                                            <p:strVal val="#ppt_y+.1"/>
                                          </p:val>
                                        </p:tav>
                                        <p:tav tm="100000">
                                          <p:val>
                                            <p:strVal val="#ppt_y"/>
                                          </p:val>
                                        </p:tav>
                                      </p:tavLst>
                                    </p:anim>
                                  </p:childTnLst>
                                </p:cTn>
                              </p:par>
                            </p:childTnLst>
                          </p:cTn>
                        </p:par>
                        <p:par>
                          <p:cTn id="137" fill="hold">
                            <p:stCondLst>
                              <p:cond delay="4400"/>
                            </p:stCondLst>
                            <p:childTnLst>
                              <p:par>
                                <p:cTn id="138" presetID="42" presetClass="entr" presetSubtype="0" fill="hold" nodeType="afterEffect">
                                  <p:stCondLst>
                                    <p:cond delay="0"/>
                                  </p:stCondLst>
                                  <p:childTnLst>
                                    <p:set>
                                      <p:cBhvr>
                                        <p:cTn id="139" dur="1" fill="hold">
                                          <p:stCondLst>
                                            <p:cond delay="0"/>
                                          </p:stCondLst>
                                        </p:cTn>
                                        <p:tgtEl>
                                          <p:spTgt spid="568"/>
                                        </p:tgtEl>
                                        <p:attrNameLst>
                                          <p:attrName>style.visibility</p:attrName>
                                        </p:attrNameLst>
                                      </p:cBhvr>
                                      <p:to>
                                        <p:strVal val="visible"/>
                                      </p:to>
                                    </p:set>
                                    <p:animEffect transition="in" filter="fade">
                                      <p:cBhvr>
                                        <p:cTn id="140" dur="250"/>
                                        <p:tgtEl>
                                          <p:spTgt spid="568"/>
                                        </p:tgtEl>
                                      </p:cBhvr>
                                    </p:animEffect>
                                    <p:anim calcmode="lin" valueType="num">
                                      <p:cBhvr>
                                        <p:cTn id="141" dur="250" fill="hold"/>
                                        <p:tgtEl>
                                          <p:spTgt spid="568"/>
                                        </p:tgtEl>
                                        <p:attrNameLst>
                                          <p:attrName>ppt_x</p:attrName>
                                        </p:attrNameLst>
                                      </p:cBhvr>
                                      <p:tavLst>
                                        <p:tav tm="0">
                                          <p:val>
                                            <p:strVal val="#ppt_x"/>
                                          </p:val>
                                        </p:tav>
                                        <p:tav tm="100000">
                                          <p:val>
                                            <p:strVal val="#ppt_x"/>
                                          </p:val>
                                        </p:tav>
                                      </p:tavLst>
                                    </p:anim>
                                    <p:anim calcmode="lin" valueType="num">
                                      <p:cBhvr>
                                        <p:cTn id="142" dur="250" fill="hold"/>
                                        <p:tgtEl>
                                          <p:spTgt spid="568"/>
                                        </p:tgtEl>
                                        <p:attrNameLst>
                                          <p:attrName>ppt_y</p:attrName>
                                        </p:attrNameLst>
                                      </p:cBhvr>
                                      <p:tavLst>
                                        <p:tav tm="0">
                                          <p:val>
                                            <p:strVal val="#ppt_y+.1"/>
                                          </p:val>
                                        </p:tav>
                                        <p:tav tm="100000">
                                          <p:val>
                                            <p:strVal val="#ppt_y"/>
                                          </p:val>
                                        </p:tav>
                                      </p:tavLst>
                                    </p:anim>
                                  </p:childTnLst>
                                </p:cTn>
                              </p:par>
                            </p:childTnLst>
                          </p:cTn>
                        </p:par>
                        <p:par>
                          <p:cTn id="143" fill="hold">
                            <p:stCondLst>
                              <p:cond delay="4650"/>
                            </p:stCondLst>
                            <p:childTnLst>
                              <p:par>
                                <p:cTn id="144" presetID="42" presetClass="entr" presetSubtype="0" fill="hold" nodeType="afterEffect">
                                  <p:stCondLst>
                                    <p:cond delay="0"/>
                                  </p:stCondLst>
                                  <p:childTnLst>
                                    <p:set>
                                      <p:cBhvr>
                                        <p:cTn id="145" dur="1" fill="hold">
                                          <p:stCondLst>
                                            <p:cond delay="0"/>
                                          </p:stCondLst>
                                        </p:cTn>
                                        <p:tgtEl>
                                          <p:spTgt spid="593"/>
                                        </p:tgtEl>
                                        <p:attrNameLst>
                                          <p:attrName>style.visibility</p:attrName>
                                        </p:attrNameLst>
                                      </p:cBhvr>
                                      <p:to>
                                        <p:strVal val="visible"/>
                                      </p:to>
                                    </p:set>
                                    <p:animEffect transition="in" filter="fade">
                                      <p:cBhvr>
                                        <p:cTn id="146" dur="250"/>
                                        <p:tgtEl>
                                          <p:spTgt spid="593"/>
                                        </p:tgtEl>
                                      </p:cBhvr>
                                    </p:animEffect>
                                    <p:anim calcmode="lin" valueType="num">
                                      <p:cBhvr>
                                        <p:cTn id="147" dur="250" fill="hold"/>
                                        <p:tgtEl>
                                          <p:spTgt spid="593"/>
                                        </p:tgtEl>
                                        <p:attrNameLst>
                                          <p:attrName>ppt_x</p:attrName>
                                        </p:attrNameLst>
                                      </p:cBhvr>
                                      <p:tavLst>
                                        <p:tav tm="0">
                                          <p:val>
                                            <p:strVal val="#ppt_x"/>
                                          </p:val>
                                        </p:tav>
                                        <p:tav tm="100000">
                                          <p:val>
                                            <p:strVal val="#ppt_x"/>
                                          </p:val>
                                        </p:tav>
                                      </p:tavLst>
                                    </p:anim>
                                    <p:anim calcmode="lin" valueType="num">
                                      <p:cBhvr>
                                        <p:cTn id="148" dur="250" fill="hold"/>
                                        <p:tgtEl>
                                          <p:spTgt spid="593"/>
                                        </p:tgtEl>
                                        <p:attrNameLst>
                                          <p:attrName>ppt_y</p:attrName>
                                        </p:attrNameLst>
                                      </p:cBhvr>
                                      <p:tavLst>
                                        <p:tav tm="0">
                                          <p:val>
                                            <p:strVal val="#ppt_y+.1"/>
                                          </p:val>
                                        </p:tav>
                                        <p:tav tm="100000">
                                          <p:val>
                                            <p:strVal val="#ppt_y"/>
                                          </p:val>
                                        </p:tav>
                                      </p:tavLst>
                                    </p:anim>
                                  </p:childTnLst>
                                </p:cTn>
                              </p:par>
                            </p:childTnLst>
                          </p:cTn>
                        </p:par>
                        <p:par>
                          <p:cTn id="149" fill="hold">
                            <p:stCondLst>
                              <p:cond delay="4900"/>
                            </p:stCondLst>
                            <p:childTnLst>
                              <p:par>
                                <p:cTn id="150" presetID="42" presetClass="entr" presetSubtype="0" fill="hold" nodeType="afterEffect">
                                  <p:stCondLst>
                                    <p:cond delay="0"/>
                                  </p:stCondLst>
                                  <p:childTnLst>
                                    <p:set>
                                      <p:cBhvr>
                                        <p:cTn id="151" dur="1" fill="hold">
                                          <p:stCondLst>
                                            <p:cond delay="0"/>
                                          </p:stCondLst>
                                        </p:cTn>
                                        <p:tgtEl>
                                          <p:spTgt spid="618"/>
                                        </p:tgtEl>
                                        <p:attrNameLst>
                                          <p:attrName>style.visibility</p:attrName>
                                        </p:attrNameLst>
                                      </p:cBhvr>
                                      <p:to>
                                        <p:strVal val="visible"/>
                                      </p:to>
                                    </p:set>
                                    <p:animEffect transition="in" filter="fade">
                                      <p:cBhvr>
                                        <p:cTn id="152" dur="250"/>
                                        <p:tgtEl>
                                          <p:spTgt spid="618"/>
                                        </p:tgtEl>
                                      </p:cBhvr>
                                    </p:animEffect>
                                    <p:anim calcmode="lin" valueType="num">
                                      <p:cBhvr>
                                        <p:cTn id="153" dur="250" fill="hold"/>
                                        <p:tgtEl>
                                          <p:spTgt spid="618"/>
                                        </p:tgtEl>
                                        <p:attrNameLst>
                                          <p:attrName>ppt_x</p:attrName>
                                        </p:attrNameLst>
                                      </p:cBhvr>
                                      <p:tavLst>
                                        <p:tav tm="0">
                                          <p:val>
                                            <p:strVal val="#ppt_x"/>
                                          </p:val>
                                        </p:tav>
                                        <p:tav tm="100000">
                                          <p:val>
                                            <p:strVal val="#ppt_x"/>
                                          </p:val>
                                        </p:tav>
                                      </p:tavLst>
                                    </p:anim>
                                    <p:anim calcmode="lin" valueType="num">
                                      <p:cBhvr>
                                        <p:cTn id="154" dur="250" fill="hold"/>
                                        <p:tgtEl>
                                          <p:spTgt spid="618"/>
                                        </p:tgtEl>
                                        <p:attrNameLst>
                                          <p:attrName>ppt_y</p:attrName>
                                        </p:attrNameLst>
                                      </p:cBhvr>
                                      <p:tavLst>
                                        <p:tav tm="0">
                                          <p:val>
                                            <p:strVal val="#ppt_y+.1"/>
                                          </p:val>
                                        </p:tav>
                                        <p:tav tm="100000">
                                          <p:val>
                                            <p:strVal val="#ppt_y"/>
                                          </p:val>
                                        </p:tav>
                                      </p:tavLst>
                                    </p:anim>
                                  </p:childTnLst>
                                </p:cTn>
                              </p:par>
                            </p:childTnLst>
                          </p:cTn>
                        </p:par>
                        <p:par>
                          <p:cTn id="155" fill="hold">
                            <p:stCondLst>
                              <p:cond delay="5150"/>
                            </p:stCondLst>
                            <p:childTnLst>
                              <p:par>
                                <p:cTn id="156" presetID="42" presetClass="entr" presetSubtype="0" fill="hold" nodeType="afterEffect">
                                  <p:stCondLst>
                                    <p:cond delay="0"/>
                                  </p:stCondLst>
                                  <p:childTnLst>
                                    <p:set>
                                      <p:cBhvr>
                                        <p:cTn id="157" dur="1" fill="hold">
                                          <p:stCondLst>
                                            <p:cond delay="0"/>
                                          </p:stCondLst>
                                        </p:cTn>
                                        <p:tgtEl>
                                          <p:spTgt spid="643"/>
                                        </p:tgtEl>
                                        <p:attrNameLst>
                                          <p:attrName>style.visibility</p:attrName>
                                        </p:attrNameLst>
                                      </p:cBhvr>
                                      <p:to>
                                        <p:strVal val="visible"/>
                                      </p:to>
                                    </p:set>
                                    <p:animEffect transition="in" filter="fade">
                                      <p:cBhvr>
                                        <p:cTn id="158" dur="200"/>
                                        <p:tgtEl>
                                          <p:spTgt spid="643"/>
                                        </p:tgtEl>
                                      </p:cBhvr>
                                    </p:animEffect>
                                    <p:anim calcmode="lin" valueType="num">
                                      <p:cBhvr>
                                        <p:cTn id="159" dur="200" fill="hold"/>
                                        <p:tgtEl>
                                          <p:spTgt spid="643"/>
                                        </p:tgtEl>
                                        <p:attrNameLst>
                                          <p:attrName>ppt_x</p:attrName>
                                        </p:attrNameLst>
                                      </p:cBhvr>
                                      <p:tavLst>
                                        <p:tav tm="0">
                                          <p:val>
                                            <p:strVal val="#ppt_x"/>
                                          </p:val>
                                        </p:tav>
                                        <p:tav tm="100000">
                                          <p:val>
                                            <p:strVal val="#ppt_x"/>
                                          </p:val>
                                        </p:tav>
                                      </p:tavLst>
                                    </p:anim>
                                    <p:anim calcmode="lin" valueType="num">
                                      <p:cBhvr>
                                        <p:cTn id="160" dur="200" fill="hold"/>
                                        <p:tgtEl>
                                          <p:spTgt spid="643"/>
                                        </p:tgtEl>
                                        <p:attrNameLst>
                                          <p:attrName>ppt_y</p:attrName>
                                        </p:attrNameLst>
                                      </p:cBhvr>
                                      <p:tavLst>
                                        <p:tav tm="0">
                                          <p:val>
                                            <p:strVal val="#ppt_y+.1"/>
                                          </p:val>
                                        </p:tav>
                                        <p:tav tm="100000">
                                          <p:val>
                                            <p:strVal val="#ppt_y"/>
                                          </p:val>
                                        </p:tav>
                                      </p:tavLst>
                                    </p:anim>
                                  </p:childTnLst>
                                </p:cTn>
                              </p:par>
                            </p:childTnLst>
                          </p:cTn>
                        </p:par>
                        <p:par>
                          <p:cTn id="161" fill="hold">
                            <p:stCondLst>
                              <p:cond delay="5350"/>
                            </p:stCondLst>
                            <p:childTnLst>
                              <p:par>
                                <p:cTn id="162" presetID="42" presetClass="entr" presetSubtype="0" fill="hold" nodeType="afterEffect">
                                  <p:stCondLst>
                                    <p:cond delay="0"/>
                                  </p:stCondLst>
                                  <p:childTnLst>
                                    <p:set>
                                      <p:cBhvr>
                                        <p:cTn id="163" dur="1" fill="hold">
                                          <p:stCondLst>
                                            <p:cond delay="0"/>
                                          </p:stCondLst>
                                        </p:cTn>
                                        <p:tgtEl>
                                          <p:spTgt spid="671"/>
                                        </p:tgtEl>
                                        <p:attrNameLst>
                                          <p:attrName>style.visibility</p:attrName>
                                        </p:attrNameLst>
                                      </p:cBhvr>
                                      <p:to>
                                        <p:strVal val="visible"/>
                                      </p:to>
                                    </p:set>
                                    <p:animEffect transition="in" filter="fade">
                                      <p:cBhvr>
                                        <p:cTn id="164" dur="150"/>
                                        <p:tgtEl>
                                          <p:spTgt spid="671"/>
                                        </p:tgtEl>
                                      </p:cBhvr>
                                    </p:animEffect>
                                    <p:anim calcmode="lin" valueType="num">
                                      <p:cBhvr>
                                        <p:cTn id="165" dur="150" fill="hold"/>
                                        <p:tgtEl>
                                          <p:spTgt spid="671"/>
                                        </p:tgtEl>
                                        <p:attrNameLst>
                                          <p:attrName>ppt_x</p:attrName>
                                        </p:attrNameLst>
                                      </p:cBhvr>
                                      <p:tavLst>
                                        <p:tav tm="0">
                                          <p:val>
                                            <p:strVal val="#ppt_x"/>
                                          </p:val>
                                        </p:tav>
                                        <p:tav tm="100000">
                                          <p:val>
                                            <p:strVal val="#ppt_x"/>
                                          </p:val>
                                        </p:tav>
                                      </p:tavLst>
                                    </p:anim>
                                    <p:anim calcmode="lin" valueType="num">
                                      <p:cBhvr>
                                        <p:cTn id="166" dur="150" fill="hold"/>
                                        <p:tgtEl>
                                          <p:spTgt spid="6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Throughput Units</a:t>
            </a:r>
          </a:p>
        </p:txBody>
      </p:sp>
      <p:sp>
        <p:nvSpPr>
          <p:cNvPr id="44" name="Content Placeholder 43"/>
          <p:cNvSpPr>
            <a:spLocks noGrp="1"/>
          </p:cNvSpPr>
          <p:nvPr>
            <p:ph sz="quarter" idx="10"/>
          </p:nvPr>
        </p:nvSpPr>
        <p:spPr>
          <a:xfrm>
            <a:off x="268288" y="1398397"/>
            <a:ext cx="11542503" cy="2646878"/>
          </a:xfrm>
        </p:spPr>
        <p:txBody>
          <a:bodyPr/>
          <a:lstStyle/>
          <a:p>
            <a:r>
              <a:rPr lang="en-US" dirty="0"/>
              <a:t>Relative power of database based on transaction</a:t>
            </a:r>
          </a:p>
          <a:p>
            <a:r>
              <a:rPr lang="en-US" dirty="0"/>
              <a:t>Result after testing based on compute, memory, writes, and reads</a:t>
            </a:r>
          </a:p>
          <a:p>
            <a:r>
              <a:rPr lang="en-US" dirty="0"/>
              <a:t>Pricing tier </a:t>
            </a:r>
          </a:p>
        </p:txBody>
      </p:sp>
      <p:grpSp>
        <p:nvGrpSpPr>
          <p:cNvPr id="47" name="Group 46"/>
          <p:cNvGrpSpPr/>
          <p:nvPr/>
        </p:nvGrpSpPr>
        <p:grpSpPr>
          <a:xfrm>
            <a:off x="1354917" y="3021987"/>
            <a:ext cx="9634402" cy="3674219"/>
            <a:chOff x="1265237" y="2769899"/>
            <a:chExt cx="9634402" cy="3674219"/>
          </a:xfrm>
        </p:grpSpPr>
        <p:grpSp>
          <p:nvGrpSpPr>
            <p:cNvPr id="4" name="Group 3"/>
            <p:cNvGrpSpPr/>
            <p:nvPr/>
          </p:nvGrpSpPr>
          <p:grpSpPr>
            <a:xfrm>
              <a:off x="1265237" y="2769899"/>
              <a:ext cx="9634402" cy="3674219"/>
              <a:chOff x="2411223" y="1817612"/>
              <a:chExt cx="9634402" cy="3674219"/>
            </a:xfrm>
          </p:grpSpPr>
          <p:sp>
            <p:nvSpPr>
              <p:cNvPr id="5" name="Rectangle 4"/>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5</a:t>
                </a:r>
              </a:p>
            </p:txBody>
          </p:sp>
          <p:sp>
            <p:nvSpPr>
              <p:cNvPr id="13" name="TextBox 12"/>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a:t>
                </a:r>
              </a:p>
            </p:txBody>
          </p:sp>
          <p:sp>
            <p:nvSpPr>
              <p:cNvPr id="14" name="TextBox 13"/>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20</a:t>
                </a:r>
              </a:p>
            </p:txBody>
          </p:sp>
          <p:sp>
            <p:nvSpPr>
              <p:cNvPr id="15" name="TextBox 14"/>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50</a:t>
                </a:r>
              </a:p>
            </p:txBody>
          </p:sp>
          <p:sp>
            <p:nvSpPr>
              <p:cNvPr id="16" name="TextBox 15"/>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100</a:t>
                </a:r>
              </a:p>
            </p:txBody>
          </p:sp>
          <p:sp>
            <p:nvSpPr>
              <p:cNvPr id="17" name="TextBox 16"/>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250</a:t>
                </a:r>
              </a:p>
            </p:txBody>
          </p:sp>
          <p:sp>
            <p:nvSpPr>
              <p:cNvPr id="18" name="TextBox 17"/>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1000</a:t>
                </a:r>
              </a:p>
            </p:txBody>
          </p:sp>
          <p:sp>
            <p:nvSpPr>
              <p:cNvPr id="19" name="TextBox 18"/>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DTUs</a:t>
                </a:r>
              </a:p>
            </p:txBody>
          </p:sp>
          <p:sp>
            <p:nvSpPr>
              <p:cNvPr id="20" name="TextBox 19"/>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BAD80A"/>
                    </a:solidFill>
                  </a:rPr>
                  <a:t>B</a:t>
                </a:r>
              </a:p>
            </p:txBody>
          </p:sp>
          <p:sp>
            <p:nvSpPr>
              <p:cNvPr id="21" name="TextBox 20"/>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S0</a:t>
                </a:r>
              </a:p>
            </p:txBody>
          </p:sp>
          <p:sp>
            <p:nvSpPr>
              <p:cNvPr id="22" name="TextBox 21"/>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S1</a:t>
                </a:r>
              </a:p>
            </p:txBody>
          </p:sp>
          <p:sp>
            <p:nvSpPr>
              <p:cNvPr id="23" name="TextBox 22"/>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S2</a:t>
                </a:r>
              </a:p>
            </p:txBody>
          </p:sp>
          <p:sp>
            <p:nvSpPr>
              <p:cNvPr id="24" name="TextBox 23"/>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050"/>
                    </a:solidFill>
                  </a:rPr>
                  <a:t>S3</a:t>
                </a:r>
              </a:p>
            </p:txBody>
          </p:sp>
          <p:sp>
            <p:nvSpPr>
              <p:cNvPr id="25" name="TextBox 24"/>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P2</a:t>
                </a:r>
              </a:p>
            </p:txBody>
          </p:sp>
          <p:sp>
            <p:nvSpPr>
              <p:cNvPr id="26" name="TextBox 25"/>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P3</a:t>
                </a:r>
              </a:p>
            </p:txBody>
          </p:sp>
          <p:sp>
            <p:nvSpPr>
              <p:cNvPr id="27" name="Rectangle 26"/>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solidFill>
                      <a:srgbClr val="00BCF2">
                        <a:lumMod val="60000"/>
                        <a:lumOff val="40000"/>
                      </a:srgbClr>
                    </a:solidFill>
                  </a:rPr>
                  <a:t>P1</a:t>
                </a:r>
              </a:p>
            </p:txBody>
          </p:sp>
          <p:sp>
            <p:nvSpPr>
              <p:cNvPr id="29" name="TextBox 28"/>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125</a:t>
                </a:r>
              </a:p>
            </p:txBody>
          </p:sp>
        </p:grpSp>
        <p:sp>
          <p:nvSpPr>
            <p:cNvPr id="30" name="Can 29"/>
            <p:cNvSpPr/>
            <p:nvPr/>
          </p:nvSpPr>
          <p:spPr>
            <a:xfrm>
              <a:off x="2541655" y="5725302"/>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1" name="Can 30"/>
            <p:cNvSpPr/>
            <p:nvPr/>
          </p:nvSpPr>
          <p:spPr>
            <a:xfrm>
              <a:off x="2887963" y="5650577"/>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2" name="Can 31"/>
            <p:cNvSpPr/>
            <p:nvPr/>
          </p:nvSpPr>
          <p:spPr>
            <a:xfrm>
              <a:off x="3368508" y="5505797"/>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3" name="Can 32"/>
            <p:cNvSpPr/>
            <p:nvPr/>
          </p:nvSpPr>
          <p:spPr>
            <a:xfrm>
              <a:off x="3958806" y="5341967"/>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4" name="Can 33"/>
            <p:cNvSpPr/>
            <p:nvPr/>
          </p:nvSpPr>
          <p:spPr>
            <a:xfrm>
              <a:off x="4716338" y="5197187"/>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5" name="Can 34"/>
            <p:cNvSpPr/>
            <p:nvPr/>
          </p:nvSpPr>
          <p:spPr>
            <a:xfrm>
              <a:off x="5583820" y="4999067"/>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6" name="Can 35"/>
            <p:cNvSpPr/>
            <p:nvPr/>
          </p:nvSpPr>
          <p:spPr>
            <a:xfrm>
              <a:off x="6664746" y="4615718"/>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37" name="Can 36"/>
            <p:cNvSpPr/>
            <p:nvPr/>
          </p:nvSpPr>
          <p:spPr>
            <a:xfrm>
              <a:off x="8238073" y="3279339"/>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grpSp>
    </p:spTree>
    <p:extLst>
      <p:ext uri="{BB962C8B-B14F-4D97-AF65-F5344CB8AC3E}">
        <p14:creationId xmlns:p14="http://schemas.microsoft.com/office/powerpoint/2010/main" val="26423929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Options</a:t>
            </a:r>
          </a:p>
        </p:txBody>
      </p:sp>
      <p:sp>
        <p:nvSpPr>
          <p:cNvPr id="3" name="Content Placeholder 2"/>
          <p:cNvSpPr>
            <a:spLocks noGrp="1"/>
          </p:cNvSpPr>
          <p:nvPr>
            <p:ph sz="quarter" idx="10"/>
          </p:nvPr>
        </p:nvSpPr>
        <p:spPr>
          <a:xfrm>
            <a:off x="268288" y="1398397"/>
            <a:ext cx="5402839" cy="2265236"/>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b="1" dirty="0"/>
              <a:t>Scale Up</a:t>
            </a:r>
          </a:p>
          <a:p>
            <a:r>
              <a:rPr lang="en-US" sz="3200" dirty="0"/>
              <a:t>Vertical scale</a:t>
            </a:r>
          </a:p>
          <a:p>
            <a:r>
              <a:rPr lang="en-US" sz="3200" dirty="0"/>
              <a:t>Increase resource capacity within existing nodes</a:t>
            </a:r>
          </a:p>
        </p:txBody>
      </p:sp>
      <p:sp>
        <p:nvSpPr>
          <p:cNvPr id="4" name="Content Placeholder 2"/>
          <p:cNvSpPr txBox="1">
            <a:spLocks/>
          </p:cNvSpPr>
          <p:nvPr/>
        </p:nvSpPr>
        <p:spPr>
          <a:xfrm>
            <a:off x="6039859" y="1402103"/>
            <a:ext cx="5402839" cy="226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a:latin typeface="+mn-lt"/>
              </a:rPr>
              <a:t>Scale Out</a:t>
            </a:r>
          </a:p>
          <a:p>
            <a:r>
              <a:rPr lang="en-US" sz="3200" dirty="0">
                <a:latin typeface="+mn-lt"/>
              </a:rPr>
              <a:t>Horizontal scale</a:t>
            </a:r>
          </a:p>
          <a:p>
            <a:r>
              <a:rPr lang="en-US" sz="3200" dirty="0">
                <a:latin typeface="+mn-lt"/>
              </a:rPr>
              <a:t>Increase resource capacity by adding nodes</a:t>
            </a:r>
          </a:p>
        </p:txBody>
      </p:sp>
      <p:pic>
        <p:nvPicPr>
          <p:cNvPr id="5" name="Picture 4"/>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74163" y="5000374"/>
            <a:ext cx="780290" cy="780290"/>
          </a:xfrm>
          <a:prstGeom prst="rect">
            <a:avLst/>
          </a:prstGeom>
        </p:spPr>
      </p:pic>
      <p:pic>
        <p:nvPicPr>
          <p:cNvPr id="6" name="Picture 5"/>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16451" y="4474152"/>
            <a:ext cx="1306512" cy="130651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752" y="3871263"/>
            <a:ext cx="1909401" cy="1909401"/>
          </a:xfrm>
          <a:prstGeom prst="rect">
            <a:avLst/>
          </a:prstGeom>
        </p:spPr>
      </p:pic>
      <p:pic>
        <p:nvPicPr>
          <p:cNvPr id="10" name="Picture 9"/>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4445" y="4220084"/>
            <a:ext cx="780290" cy="780290"/>
          </a:xfrm>
          <a:prstGeom prst="rect">
            <a:avLst/>
          </a:prstGeom>
        </p:spPr>
      </p:pic>
      <p:pic>
        <p:nvPicPr>
          <p:cNvPr id="11" name="Picture 10"/>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79426" y="4220084"/>
            <a:ext cx="780290" cy="780290"/>
          </a:xfrm>
          <a:prstGeom prst="rect">
            <a:avLst/>
          </a:prstGeom>
        </p:spPr>
      </p:pic>
      <p:pic>
        <p:nvPicPr>
          <p:cNvPr id="12" name="Picture 11"/>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4407" y="4220084"/>
            <a:ext cx="780290" cy="780290"/>
          </a:xfrm>
          <a:prstGeom prst="rect">
            <a:avLst/>
          </a:prstGeom>
        </p:spPr>
      </p:pic>
      <p:pic>
        <p:nvPicPr>
          <p:cNvPr id="13" name="Picture 12"/>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89388" y="4220084"/>
            <a:ext cx="780290" cy="780290"/>
          </a:xfrm>
          <a:prstGeom prst="rect">
            <a:avLst/>
          </a:prstGeom>
        </p:spPr>
      </p:pic>
      <p:pic>
        <p:nvPicPr>
          <p:cNvPr id="14" name="Picture 13"/>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794369" y="4220084"/>
            <a:ext cx="780290" cy="780290"/>
          </a:xfrm>
          <a:prstGeom prst="rect">
            <a:avLst/>
          </a:prstGeom>
        </p:spPr>
      </p:pic>
      <p:pic>
        <p:nvPicPr>
          <p:cNvPr id="15" name="Picture 14"/>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99350" y="4220084"/>
            <a:ext cx="780290" cy="78029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331" y="4220084"/>
            <a:ext cx="780290" cy="78029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9312" y="4220084"/>
            <a:ext cx="780290" cy="78029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4445" y="5000374"/>
            <a:ext cx="780290" cy="7802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9426" y="5000374"/>
            <a:ext cx="780290" cy="78029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4407" y="5000374"/>
            <a:ext cx="780290" cy="78029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9388" y="5000374"/>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369" y="5000374"/>
            <a:ext cx="780290" cy="7802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9350" y="5000374"/>
            <a:ext cx="780290" cy="78029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331" y="5000374"/>
            <a:ext cx="780290" cy="78029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9312" y="5000374"/>
            <a:ext cx="780290" cy="780290"/>
          </a:xfrm>
          <a:prstGeom prst="rect">
            <a:avLst/>
          </a:prstGeom>
        </p:spPr>
      </p:pic>
    </p:spTree>
    <p:extLst>
      <p:ext uri="{BB962C8B-B14F-4D97-AF65-F5344CB8AC3E}">
        <p14:creationId xmlns:p14="http://schemas.microsoft.com/office/powerpoint/2010/main" val="1837918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500"/>
                            </p:stCondLst>
                            <p:childTnLst>
                              <p:par>
                                <p:cTn id="27" presetID="10" presetClass="entr" presetSubtype="0" fill="hold" nodeType="after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
                            </p:stCondLst>
                            <p:childTnLst>
                              <p:par>
                                <p:cTn id="41" presetID="10" presetClass="entr" presetSubtype="0" fill="hold" nodeType="afterEffect">
                                  <p:stCondLst>
                                    <p:cond delay="5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2000"/>
                            </p:stCondLst>
                            <p:childTnLst>
                              <p:par>
                                <p:cTn id="58" presetID="10" presetClass="entr" presetSubtype="0" fill="hold" nodeType="afterEffect">
                                  <p:stCondLst>
                                    <p:cond delay="5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par>
                                <p:cTn id="86" presetID="10"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Example Using Elastic Model</a:t>
            </a:r>
          </a:p>
        </p:txBody>
      </p:sp>
      <p:pic>
        <p:nvPicPr>
          <p:cNvPr id="3" name="Picture 2"/>
          <p:cNvPicPr>
            <a:picLocks noChangeAspect="1"/>
          </p:cNvPicPr>
          <p:nvPr/>
        </p:nvPicPr>
        <p:blipFill>
          <a:blip r:embed="rId3"/>
          <a:stretch>
            <a:fillRect/>
          </a:stretch>
        </p:blipFill>
        <p:spPr>
          <a:xfrm>
            <a:off x="428004" y="1190767"/>
            <a:ext cx="11223709" cy="4810161"/>
          </a:xfrm>
          <a:prstGeom prst="rect">
            <a:avLst/>
          </a:prstGeom>
          <a:solidFill>
            <a:schemeClr val="bg2">
              <a:lumMod val="20000"/>
              <a:lumOff val="80000"/>
            </a:schemeClr>
          </a:solidFill>
        </p:spPr>
      </p:pic>
    </p:spTree>
    <p:extLst>
      <p:ext uri="{BB962C8B-B14F-4D97-AF65-F5344CB8AC3E}">
        <p14:creationId xmlns:p14="http://schemas.microsoft.com/office/powerpoint/2010/main" val="25982371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Limit Scalability</a:t>
            </a:r>
          </a:p>
        </p:txBody>
      </p:sp>
    </p:spTree>
    <p:extLst>
      <p:ext uri="{BB962C8B-B14F-4D97-AF65-F5344CB8AC3E}">
        <p14:creationId xmlns:p14="http://schemas.microsoft.com/office/powerpoint/2010/main" val="24385153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603517125"/>
              </p:ext>
            </p:extLst>
          </p:nvPr>
        </p:nvGraphicFramePr>
        <p:xfrm>
          <a:off x="1968299" y="1506828"/>
          <a:ext cx="8399193" cy="4069723"/>
        </p:xfrm>
        <a:graphic>
          <a:graphicData uri="http://schemas.openxmlformats.org/drawingml/2006/table">
            <a:tbl>
              <a:tblPr firstRow="1" bandRow="1">
                <a:tableStyleId>{5C22544A-7EE6-4342-B048-85BDC9FD1C3A}</a:tableStyleId>
              </a:tblPr>
              <a:tblGrid>
                <a:gridCol w="4976271">
                  <a:extLst>
                    <a:ext uri="{9D8B030D-6E8A-4147-A177-3AD203B41FA5}">
                      <a16:colId xmlns:a16="http://schemas.microsoft.com/office/drawing/2014/main" val="1696192218"/>
                    </a:ext>
                  </a:extLst>
                </a:gridCol>
                <a:gridCol w="3422922">
                  <a:extLst>
                    <a:ext uri="{9D8B030D-6E8A-4147-A177-3AD203B41FA5}">
                      <a16:colId xmlns:a16="http://schemas.microsoft.com/office/drawing/2014/main" val="2119784782"/>
                    </a:ext>
                  </a:extLst>
                </a:gridCol>
              </a:tblGrid>
              <a:tr h="686119">
                <a:tc>
                  <a:txBody>
                    <a:bodyPr/>
                    <a:lstStyle/>
                    <a:p>
                      <a:r>
                        <a:rPr lang="en-US" sz="2400" dirty="0"/>
                        <a:t>Problem</a:t>
                      </a:r>
                    </a:p>
                  </a:txBody>
                  <a:tcPr/>
                </a:tc>
                <a:tc>
                  <a:txBody>
                    <a:bodyPr/>
                    <a:lstStyle/>
                    <a:p>
                      <a:r>
                        <a:rPr lang="en-US" sz="2400" dirty="0"/>
                        <a:t>Symptom Area</a:t>
                      </a:r>
                    </a:p>
                  </a:txBody>
                  <a:tcPr/>
                </a:tc>
                <a:extLst>
                  <a:ext uri="{0D108BD9-81ED-4DB2-BD59-A6C34878D82A}">
                    <a16:rowId xmlns:a16="http://schemas.microsoft.com/office/drawing/2014/main" val="1396179336"/>
                  </a:ext>
                </a:extLst>
              </a:tr>
              <a:tr h="845901">
                <a:tc>
                  <a:txBody>
                    <a:bodyPr/>
                    <a:lstStyle/>
                    <a:p>
                      <a:r>
                        <a:rPr lang="en-US" sz="2400" dirty="0" err="1"/>
                        <a:t>Stateful</a:t>
                      </a:r>
                      <a:r>
                        <a:rPr lang="en-US" sz="2400" dirty="0"/>
                        <a:t> applications</a:t>
                      </a:r>
                    </a:p>
                  </a:txBody>
                  <a:tcPr/>
                </a:tc>
                <a:tc>
                  <a:txBody>
                    <a:bodyPr/>
                    <a:lstStyle/>
                    <a:p>
                      <a:r>
                        <a:rPr lang="en-US" sz="2400" dirty="0"/>
                        <a:t>MEMORY</a:t>
                      </a:r>
                    </a:p>
                  </a:txBody>
                  <a:tcPr/>
                </a:tc>
                <a:extLst>
                  <a:ext uri="{0D108BD9-81ED-4DB2-BD59-A6C34878D82A}">
                    <a16:rowId xmlns:a16="http://schemas.microsoft.com/office/drawing/2014/main" val="1025124387"/>
                  </a:ext>
                </a:extLst>
              </a:tr>
              <a:tr h="845901">
                <a:tc>
                  <a:txBody>
                    <a:bodyPr/>
                    <a:lstStyle/>
                    <a:p>
                      <a:r>
                        <a:rPr lang="en-US" sz="2400" dirty="0"/>
                        <a:t>Synchronous calls</a:t>
                      </a:r>
                    </a:p>
                  </a:txBody>
                  <a:tcPr/>
                </a:tc>
                <a:tc>
                  <a:txBody>
                    <a:bodyPr/>
                    <a:lstStyle/>
                    <a:p>
                      <a:r>
                        <a:rPr lang="en-US" sz="2400" dirty="0"/>
                        <a:t>CPU</a:t>
                      </a:r>
                    </a:p>
                  </a:txBody>
                  <a:tcPr/>
                </a:tc>
                <a:extLst>
                  <a:ext uri="{0D108BD9-81ED-4DB2-BD59-A6C34878D82A}">
                    <a16:rowId xmlns:a16="http://schemas.microsoft.com/office/drawing/2014/main" val="888960164"/>
                  </a:ext>
                </a:extLst>
              </a:tr>
              <a:tr h="845901">
                <a:tc>
                  <a:txBody>
                    <a:bodyPr/>
                    <a:lstStyle/>
                    <a:p>
                      <a:r>
                        <a:rPr lang="en-US" sz="2400" dirty="0"/>
                        <a:t>Storage bottlenecks</a:t>
                      </a:r>
                    </a:p>
                  </a:txBody>
                  <a:tcPr/>
                </a:tc>
                <a:tc>
                  <a:txBody>
                    <a:bodyPr/>
                    <a:lstStyle/>
                    <a:p>
                      <a:r>
                        <a:rPr lang="en-US" sz="2400" dirty="0"/>
                        <a:t>DISK</a:t>
                      </a:r>
                    </a:p>
                  </a:txBody>
                  <a:tcPr/>
                </a:tc>
                <a:extLst>
                  <a:ext uri="{0D108BD9-81ED-4DB2-BD59-A6C34878D82A}">
                    <a16:rowId xmlns:a16="http://schemas.microsoft.com/office/drawing/2014/main" val="1576874349"/>
                  </a:ext>
                </a:extLst>
              </a:tr>
              <a:tr h="845901">
                <a:tc>
                  <a:txBody>
                    <a:bodyPr/>
                    <a:lstStyle/>
                    <a:p>
                      <a:r>
                        <a:rPr lang="en-US" sz="2400" dirty="0"/>
                        <a:t>Communication</a:t>
                      </a:r>
                      <a:r>
                        <a:rPr lang="en-US" sz="2400" baseline="0" dirty="0"/>
                        <a:t> latency</a:t>
                      </a:r>
                      <a:endParaRPr lang="en-US" sz="2400" dirty="0"/>
                    </a:p>
                  </a:txBody>
                  <a:tcPr/>
                </a:tc>
                <a:tc>
                  <a:txBody>
                    <a:bodyPr/>
                    <a:lstStyle/>
                    <a:p>
                      <a:r>
                        <a:rPr lang="en-US" sz="2400" dirty="0"/>
                        <a:t>NETWORK</a:t>
                      </a:r>
                    </a:p>
                  </a:txBody>
                  <a:tcP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2583103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Gallery Template</a:t>
            </a:r>
          </a:p>
        </p:txBody>
      </p:sp>
      <p:sp>
        <p:nvSpPr>
          <p:cNvPr id="3" name="Content Placeholder 2"/>
          <p:cNvSpPr>
            <a:spLocks noGrp="1"/>
          </p:cNvSpPr>
          <p:nvPr>
            <p:ph sz="quarter" idx="10"/>
          </p:nvPr>
        </p:nvSpPr>
        <p:spPr/>
        <p:txBody>
          <a:bodyPr/>
          <a:lstStyle/>
          <a:p>
            <a:endParaRPr lang="en-US"/>
          </a:p>
        </p:txBody>
      </p:sp>
      <p:pic>
        <p:nvPicPr>
          <p:cNvPr id="6" name="Picture 5"/>
          <p:cNvPicPr>
            <a:picLocks noChangeAspect="1"/>
          </p:cNvPicPr>
          <p:nvPr/>
        </p:nvPicPr>
        <p:blipFill>
          <a:blip r:embed="rId3"/>
          <a:stretch>
            <a:fillRect/>
          </a:stretch>
        </p:blipFill>
        <p:spPr>
          <a:xfrm>
            <a:off x="479743" y="1398396"/>
            <a:ext cx="5663479" cy="3755133"/>
          </a:xfrm>
          <a:prstGeom prst="rect">
            <a:avLst/>
          </a:prstGeom>
        </p:spPr>
      </p:pic>
      <p:pic>
        <p:nvPicPr>
          <p:cNvPr id="5" name="Picture 4"/>
          <p:cNvPicPr>
            <a:picLocks noChangeAspect="1"/>
          </p:cNvPicPr>
          <p:nvPr/>
        </p:nvPicPr>
        <p:blipFill>
          <a:blip r:embed="rId4"/>
          <a:stretch>
            <a:fillRect/>
          </a:stretch>
        </p:blipFill>
        <p:spPr>
          <a:xfrm>
            <a:off x="5542622" y="2099256"/>
            <a:ext cx="6268169" cy="4515871"/>
          </a:xfrm>
          <a:prstGeom prst="rect">
            <a:avLst/>
          </a:prstGeom>
        </p:spPr>
      </p:pic>
    </p:spTree>
    <p:extLst>
      <p:ext uri="{BB962C8B-B14F-4D97-AF65-F5344CB8AC3E}">
        <p14:creationId xmlns:p14="http://schemas.microsoft.com/office/powerpoint/2010/main" val="25607673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1108364" y="2336800"/>
            <a:ext cx="9781309" cy="33897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Photo Gallery Template</a:t>
            </a:r>
          </a:p>
        </p:txBody>
      </p:sp>
      <p:pic>
        <p:nvPicPr>
          <p:cNvPr id="4" name="Content Placeholder 3"/>
          <p:cNvPicPr>
            <a:picLocks noGrp="1" noChangeAspect="1"/>
          </p:cNvPicPr>
          <p:nvPr>
            <p:ph sz="quarter" idx="10"/>
          </p:nvPr>
        </p:nvPicPr>
        <p:blipFill>
          <a:blip r:embed="rId3" cstate="print">
            <a:biLevel thresh="25000"/>
            <a:extLst>
              <a:ext uri="{28A0092B-C50C-407E-A947-70E740481C1C}">
                <a14:useLocalDpi xmlns:a14="http://schemas.microsoft.com/office/drawing/2010/main" val="0"/>
              </a:ext>
            </a:extLst>
          </a:blip>
          <a:stretch>
            <a:fillRect/>
          </a:stretch>
        </p:blipFill>
        <p:spPr>
          <a:xfrm>
            <a:off x="1108364" y="2336800"/>
            <a:ext cx="780290" cy="780290"/>
          </a:xfrm>
        </p:spPr>
      </p:pic>
      <p:pic>
        <p:nvPicPr>
          <p:cNvPr id="6" name="Picture 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750883" y="3641527"/>
            <a:ext cx="780290" cy="780290"/>
          </a:xfrm>
          <a:prstGeom prst="rect">
            <a:avLst/>
          </a:prstGeom>
        </p:spPr>
      </p:pic>
      <p:sp>
        <p:nvSpPr>
          <p:cNvPr id="7" name="Flowchart: Magnetic Disk 6"/>
          <p:cNvSpPr/>
          <p:nvPr/>
        </p:nvSpPr>
        <p:spPr bwMode="auto">
          <a:xfrm>
            <a:off x="5333906" y="3645097"/>
            <a:ext cx="1602509" cy="738910"/>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599693" y="4434759"/>
            <a:ext cx="1082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Code</a:t>
            </a:r>
          </a:p>
        </p:txBody>
      </p:sp>
      <p:sp>
        <p:nvSpPr>
          <p:cNvPr id="10" name="TextBox 9"/>
          <p:cNvSpPr txBox="1"/>
          <p:nvPr/>
        </p:nvSpPr>
        <p:spPr>
          <a:xfrm>
            <a:off x="5320932" y="4434759"/>
            <a:ext cx="16284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Database</a:t>
            </a:r>
          </a:p>
        </p:txBody>
      </p:sp>
      <p:sp>
        <p:nvSpPr>
          <p:cNvPr id="12" name="TextBox 11"/>
          <p:cNvSpPr txBox="1"/>
          <p:nvPr/>
        </p:nvSpPr>
        <p:spPr>
          <a:xfrm>
            <a:off x="1887490" y="2443984"/>
            <a:ext cx="163634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Web App</a:t>
            </a:r>
          </a:p>
        </p:txBody>
      </p:sp>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199340" y="3657519"/>
            <a:ext cx="777240" cy="777240"/>
          </a:xfrm>
          <a:prstGeom prst="rect">
            <a:avLst/>
          </a:prstGeom>
        </p:spPr>
      </p:pic>
      <p:sp>
        <p:nvSpPr>
          <p:cNvPr id="13" name="TextBox 12"/>
          <p:cNvSpPr txBox="1"/>
          <p:nvPr/>
        </p:nvSpPr>
        <p:spPr>
          <a:xfrm>
            <a:off x="7495267" y="4434759"/>
            <a:ext cx="41853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session state</a:t>
            </a:r>
          </a:p>
        </p:txBody>
      </p:sp>
    </p:spTree>
    <p:extLst>
      <p:ext uri="{BB962C8B-B14F-4D97-AF65-F5344CB8AC3E}">
        <p14:creationId xmlns:p14="http://schemas.microsoft.com/office/powerpoint/2010/main" val="29273161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Photo Gallery Template</a:t>
            </a:r>
          </a:p>
        </p:txBody>
      </p:sp>
    </p:spTree>
    <p:extLst>
      <p:ext uri="{BB962C8B-B14F-4D97-AF65-F5344CB8AC3E}">
        <p14:creationId xmlns:p14="http://schemas.microsoft.com/office/powerpoint/2010/main" val="2686118135"/>
      </p:ext>
    </p:extLst>
  </p:cSld>
  <p:clrMapOvr>
    <a:masterClrMapping/>
  </p:clrMapOvr>
  <p:transition>
    <p:fade/>
  </p:transition>
</p:sld>
</file>

<file path=ppt/theme/theme1.xml><?xml version="1.0" encoding="utf-8"?>
<a:theme xmlns:a="http://schemas.openxmlformats.org/drawingml/2006/main" name="2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97DADF-F2C5-4559-B7F6-DF7044EB8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9028E-907A-4215-8184-D389547ED83D}">
  <ds:schemaRefs>
    <ds:schemaRef ds:uri="c58f79d2-8dd2-43f0-9a03-e1b9f874d667"/>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32DECDE5-52E3-45B3-B830-5B5A311944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3217</TotalTime>
  <Words>4342</Words>
  <Application>Microsoft Office PowerPoint</Application>
  <PresentationFormat>Widescreen</PresentationFormat>
  <Paragraphs>580</Paragraphs>
  <Slides>40</Slides>
  <Notes>29</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Courier New</vt:lpstr>
      <vt:lpstr>Segoe UI</vt:lpstr>
      <vt:lpstr>Segoe UI Light</vt:lpstr>
      <vt:lpstr>2_Windows Azure</vt:lpstr>
      <vt:lpstr>Windows Azure</vt:lpstr>
      <vt:lpstr>PowerPoint Presentation</vt:lpstr>
      <vt:lpstr>Agenda</vt:lpstr>
      <vt:lpstr>Scalability</vt:lpstr>
      <vt:lpstr>Scaling Options</vt:lpstr>
      <vt:lpstr>Factors That Limit Scalability</vt:lpstr>
      <vt:lpstr>Common Scale Limitations</vt:lpstr>
      <vt:lpstr>Photo Gallery Template</vt:lpstr>
      <vt:lpstr>Photo Gallery Template</vt:lpstr>
      <vt:lpstr>PowerPoint Presentation</vt:lpstr>
      <vt:lpstr>Stateful Application Testing Results</vt:lpstr>
      <vt:lpstr>Improving Scalability</vt:lpstr>
      <vt:lpstr>Photo Gallery Deployed to Azure</vt:lpstr>
      <vt:lpstr>ARRAffinity versus Traffic Manager</vt:lpstr>
      <vt:lpstr>Stateless Photo Gallery</vt:lpstr>
      <vt:lpstr>Stateless Photo Gallery Architecture</vt:lpstr>
      <vt:lpstr>PowerPoint Presentation</vt:lpstr>
      <vt:lpstr>CDN Opportunities</vt:lpstr>
      <vt:lpstr>Improved Testing Results</vt:lpstr>
      <vt:lpstr>Global Scale and  Active/Passive Replication</vt:lpstr>
      <vt:lpstr>Global Scale</vt:lpstr>
      <vt:lpstr>Azure SQL Database Active Geo-Replication</vt:lpstr>
      <vt:lpstr>Failover</vt:lpstr>
      <vt:lpstr>PowerPoint Presentation</vt:lpstr>
      <vt:lpstr>Global Scale and  Active/Active Replication</vt:lpstr>
      <vt:lpstr>Multi-Region Architecture</vt:lpstr>
      <vt:lpstr>Active/Active Replication</vt:lpstr>
      <vt:lpstr>Uploading a File Directly to Storage</vt:lpstr>
      <vt:lpstr>Asynchronous Blob Copy Across Accounts</vt:lpstr>
      <vt:lpstr>Asynchronous Processing</vt:lpstr>
      <vt:lpstr>Cache at Every Layer</vt:lpstr>
      <vt:lpstr>PowerPoint Presentation</vt:lpstr>
      <vt:lpstr>Download the Code</vt:lpstr>
      <vt:lpstr>Summary</vt:lpstr>
      <vt:lpstr>Who Uses Azure Web Apps?</vt:lpstr>
      <vt:lpstr>PowerPoint Presentation</vt:lpstr>
      <vt:lpstr>Resource Monitoring</vt:lpstr>
      <vt:lpstr>Choosing Performance Levels</vt:lpstr>
      <vt:lpstr>Elastic Database Model</vt:lpstr>
      <vt:lpstr>Database Throughput Units</vt:lpstr>
      <vt:lpstr>Customer Example Using Elastic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Casey Watson</cp:lastModifiedBy>
  <cp:revision>96</cp:revision>
  <dcterms:created xsi:type="dcterms:W3CDTF">2015-09-08T18:48:39Z</dcterms:created>
  <dcterms:modified xsi:type="dcterms:W3CDTF">2016-06-22T21:23:59Z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