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notesMasterIdLst>
    <p:notesMasterId r:id="rId45"/>
  </p:notesMasterIdLst>
  <p:sldIdLst>
    <p:sldId id="315" r:id="rId5"/>
    <p:sldId id="257" r:id="rId6"/>
    <p:sldId id="266" r:id="rId7"/>
    <p:sldId id="267" r:id="rId8"/>
    <p:sldId id="262" r:id="rId9"/>
    <p:sldId id="268" r:id="rId10"/>
    <p:sldId id="282" r:id="rId11"/>
    <p:sldId id="272" r:id="rId12"/>
    <p:sldId id="259" r:id="rId13"/>
    <p:sldId id="269" r:id="rId14"/>
    <p:sldId id="263" r:id="rId15"/>
    <p:sldId id="275" r:id="rId16"/>
    <p:sldId id="289" r:id="rId17"/>
    <p:sldId id="290" r:id="rId18"/>
    <p:sldId id="279" r:id="rId19"/>
    <p:sldId id="313" r:id="rId20"/>
    <p:sldId id="271" r:id="rId21"/>
    <p:sldId id="270" r:id="rId22"/>
    <p:sldId id="298" r:id="rId23"/>
    <p:sldId id="304" r:id="rId24"/>
    <p:sldId id="300" r:id="rId25"/>
    <p:sldId id="314" r:id="rId26"/>
    <p:sldId id="307" r:id="rId27"/>
    <p:sldId id="264" r:id="rId28"/>
    <p:sldId id="278" r:id="rId29"/>
    <p:sldId id="303" r:id="rId30"/>
    <p:sldId id="292" r:id="rId31"/>
    <p:sldId id="305" r:id="rId32"/>
    <p:sldId id="293" r:id="rId33"/>
    <p:sldId id="296" r:id="rId34"/>
    <p:sldId id="261" r:id="rId35"/>
    <p:sldId id="294" r:id="rId36"/>
    <p:sldId id="258" r:id="rId37"/>
    <p:sldId id="280" r:id="rId38"/>
    <p:sldId id="288" r:id="rId39"/>
    <p:sldId id="308" r:id="rId40"/>
    <p:sldId id="309" r:id="rId41"/>
    <p:sldId id="310" r:id="rId42"/>
    <p:sldId id="311" r:id="rId43"/>
    <p:sldId id="31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1574B8"/>
    <a:srgbClr val="6364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72289" autoAdjust="0"/>
  </p:normalViewPr>
  <p:slideViewPr>
    <p:cSldViewPr snapToGrid="0">
      <p:cViewPr varScale="1">
        <p:scale>
          <a:sx n="64" d="100"/>
          <a:sy n="64" d="100"/>
        </p:scale>
        <p:origin x="153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F9801-00BF-41CF-8110-4F320880B942}" type="datetimeFigureOut">
              <a:rPr lang="en-US" smtClean="0"/>
              <a:t>6/22/2016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D9431-DBDF-48EB-8056-C97F802A5CCB}" type="slidenum">
              <a:rPr lang="en-US" smtClean="0"/>
              <a:t>‹#›</a:t>
            </a:fld>
            <a:endParaRPr lang="en-US"/>
          </a:p>
        </p:txBody>
      </p:sp>
    </p:spTree>
    <p:extLst>
      <p:ext uri="{BB962C8B-B14F-4D97-AF65-F5344CB8AC3E}">
        <p14:creationId xmlns:p14="http://schemas.microsoft.com/office/powerpoint/2010/main" val="3275773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icrosoft.com/en-us/documentation/articles/sql-database-elastic-pool-porta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come to a common understanding</a:t>
            </a:r>
            <a:r>
              <a:rPr lang="en-US" baseline="0" dirty="0"/>
              <a:t> of what we mean by the term scalability.  Wikipedia’s definition is spot-on: the ability to handle a growing amount of work, and the ability to be enlarged to accommodate that growth.  </a:t>
            </a:r>
          </a:p>
          <a:p>
            <a:r>
              <a:rPr lang="en-US" baseline="0" dirty="0"/>
              <a:t>&lt;CLICK&gt;</a:t>
            </a:r>
          </a:p>
          <a:p>
            <a:r>
              <a:rPr lang="en-US" baseline="0" dirty="0"/>
              <a:t>Let’s emphasize the two important clauses: a growing amount of work, and the ability to be enlarged.</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a:t>
            </a:fld>
            <a:endParaRPr lang="en-US"/>
          </a:p>
        </p:txBody>
      </p:sp>
    </p:spTree>
    <p:extLst>
      <p:ext uri="{BB962C8B-B14F-4D97-AF65-F5344CB8AC3E}">
        <p14:creationId xmlns:p14="http://schemas.microsoft.com/office/powerpoint/2010/main" val="527978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we made these changes leverages several capabilities of the cloud and uses a queue-based</a:t>
            </a:r>
            <a:r>
              <a:rPr lang="en-US" baseline="0" dirty="0"/>
              <a:t> pattern.  The user makes a request to our web application which is hosted in the East US region.  The web application includes a </a:t>
            </a:r>
            <a:r>
              <a:rPr lang="en-US" baseline="0" dirty="0" err="1"/>
              <a:t>WebJob</a:t>
            </a:r>
            <a:r>
              <a:rPr lang="en-US" baseline="0" dirty="0"/>
              <a:t> that enables background processing.  Data is written to an Azure SQL Database that is also in the East US region.  </a:t>
            </a:r>
          </a:p>
          <a:p>
            <a:endParaRPr lang="en-US" baseline="0" dirty="0"/>
          </a:p>
          <a:p>
            <a:r>
              <a:rPr lang="en-US" baseline="0" dirty="0"/>
              <a:t>We leverage Azure storage, creating a storage queue and two blob storage containers.  This storage account is in the same region as the web application.  One container will contain the full-sized image, another will contain a thumbnail image.</a:t>
            </a:r>
          </a:p>
          <a:p>
            <a:endParaRPr lang="en-US" baseline="0" dirty="0"/>
          </a:p>
          <a:p>
            <a:r>
              <a:rPr lang="en-US" baseline="0" dirty="0"/>
              <a:t>The Web App sends a message to the storage queue indicating that a new image has been uploaded to the server, providing the path to the file on the web server.  When the queue message is received, the </a:t>
            </a:r>
            <a:r>
              <a:rPr lang="en-US" baseline="0" dirty="0" err="1"/>
              <a:t>WebJob</a:t>
            </a:r>
            <a:r>
              <a:rPr lang="en-US" baseline="0" dirty="0"/>
              <a:t> receives the message and processes the image asynchronously.  It stores the full image in blob storage, and creates a thumbnail image of the same image and stores it separately.</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15</a:t>
            </a:fld>
            <a:endParaRPr lang="en-US"/>
          </a:p>
        </p:txBody>
      </p:sp>
    </p:spTree>
    <p:extLst>
      <p:ext uri="{BB962C8B-B14F-4D97-AF65-F5344CB8AC3E}">
        <p14:creationId xmlns:p14="http://schemas.microsoft.com/office/powerpoint/2010/main" val="1722301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application is not yet optimized as it still renders assets such as JavaScript and CSS directly from the web application.  We could further</a:t>
            </a:r>
            <a:r>
              <a:rPr lang="en-US" baseline="0" dirty="0"/>
              <a:t> improve scalability by moving these assets from the web application.  This would also enable us to leverage a Content Delivery Network, or CDN, to cache those assets and reduce the number of requests served from our web application.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17</a:t>
            </a:fld>
            <a:endParaRPr lang="en-US"/>
          </a:p>
        </p:txBody>
      </p:sp>
    </p:spTree>
    <p:extLst>
      <p:ext uri="{BB962C8B-B14F-4D97-AF65-F5344CB8AC3E}">
        <p14:creationId xmlns:p14="http://schemas.microsoft.com/office/powerpoint/2010/main" val="1599960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making these small changes, we drastically improve performance.  Where our application previously maxed</a:t>
            </a:r>
            <a:r>
              <a:rPr lang="en-US" baseline="0" dirty="0"/>
              <a:t> out at about 20 users, we can now easily handle up to 1000 users using the same resources with a significant reduction in page time to </a:t>
            </a:r>
            <a:r>
              <a:rPr lang="en-US" baseline="0" dirty="0" err="1"/>
              <a:t>subsecond</a:t>
            </a:r>
            <a:r>
              <a:rPr lang="en-US" baseline="0" dirty="0"/>
              <a:t> performance.  If we increase the number of nodes to 3 nodes, we see another significant jump to 1500 users.  The same application that previously handled just 20 users can now handle nearly 2000 users before failures start to occur.</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18</a:t>
            </a:fld>
            <a:endParaRPr lang="en-US"/>
          </a:p>
        </p:txBody>
      </p:sp>
    </p:spTree>
    <p:extLst>
      <p:ext uri="{BB962C8B-B14F-4D97-AF65-F5344CB8AC3E}">
        <p14:creationId xmlns:p14="http://schemas.microsoft.com/office/powerpoint/2010/main" val="1542600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Azure SQL Database Premium enables replication to up to 4 regions worldwide. </a:t>
            </a:r>
            <a:r>
              <a:rPr lang="en-US" i="1" dirty="0"/>
              <a:t>Active geo-replication</a:t>
            </a:r>
            <a:r>
              <a:rPr lang="en-US" dirty="0"/>
              <a:t>, available for Premium databases, provides the richest solution with the least risk of data loss and the most rapid recovery time.  It extends standard geo-replication with up to 4 geo-replicated </a:t>
            </a:r>
            <a:r>
              <a:rPr lang="en-US" dirty="0" err="1"/>
              <a:t>secondaries</a:t>
            </a:r>
            <a:r>
              <a:rPr lang="en-US" dirty="0"/>
              <a:t> that are online and readable at all times, and which can also be used for load balancing or to provide low-latency access to replicated data anywhere in the world. </a:t>
            </a:r>
          </a:p>
          <a:p>
            <a:endParaRPr lang="en-US" dirty="0"/>
          </a:p>
          <a:p>
            <a:r>
              <a:rPr lang="en-US" sz="1200" kern="1200" dirty="0">
                <a:solidFill>
                  <a:schemeClr val="tx1"/>
                </a:solidFill>
                <a:latin typeface="+mn-lt"/>
                <a:ea typeface="+mn-ea"/>
                <a:cs typeface="+mn-cs"/>
              </a:rPr>
              <a:t>https://azure.microsoft.com/en-us/blog/spotlight-on-sql-database-active-geo-replication/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thing</a:t>
            </a:r>
            <a:r>
              <a:rPr lang="en-US" sz="1200" kern="1200" baseline="0" dirty="0">
                <a:solidFill>
                  <a:schemeClr val="tx1"/>
                </a:solidFill>
                <a:latin typeface="+mn-lt"/>
                <a:ea typeface="+mn-ea"/>
                <a:cs typeface="+mn-cs"/>
              </a:rPr>
              <a:t> to remember is that all writes need to be performed in a single region, while all reads can be performed in up to 5 regions.</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21</a:t>
            </a:fld>
            <a:endParaRPr lang="en-US"/>
          </a:p>
        </p:txBody>
      </p:sp>
    </p:spTree>
    <p:extLst>
      <p:ext uri="{BB962C8B-B14F-4D97-AF65-F5344CB8AC3E}">
        <p14:creationId xmlns:p14="http://schemas.microsoft.com/office/powerpoint/2010/main" val="1045860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fail over using SQL, the REST API, PowerShell,</a:t>
            </a:r>
            <a:r>
              <a:rPr lang="en-US" baseline="0" dirty="0"/>
              <a:t> or even using the Azure Portal.  Here is an example of using SQL to fail over.  </a:t>
            </a:r>
          </a:p>
          <a:p>
            <a:endParaRPr lang="en-US" baseline="0" dirty="0"/>
          </a:p>
          <a:p>
            <a:r>
              <a:rPr lang="en-US" baseline="0" dirty="0"/>
              <a:t>Note the </a:t>
            </a:r>
            <a:r>
              <a:rPr lang="en-US" baseline="0" dirty="0" err="1"/>
              <a:t>sp_wait_for_database_copy_sync</a:t>
            </a:r>
            <a:r>
              <a:rPr lang="en-US" baseline="0" dirty="0"/>
              <a:t> stored procedure.  This guarantees that the synchronization is complete prior to exiting.  This stored procedure can be used to guarantee there is no data loss in your application, but it comes with a performance penalty.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22</a:t>
            </a:fld>
            <a:endParaRPr lang="en-US"/>
          </a:p>
        </p:txBody>
      </p:sp>
    </p:spTree>
    <p:extLst>
      <p:ext uri="{BB962C8B-B14F-4D97-AF65-F5344CB8AC3E}">
        <p14:creationId xmlns:p14="http://schemas.microsoft.com/office/powerpoint/2010/main" val="780453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23</a:t>
            </a:fld>
            <a:endParaRPr lang="en-US"/>
          </a:p>
        </p:txBody>
      </p:sp>
    </p:spTree>
    <p:extLst>
      <p:ext uri="{BB962C8B-B14F-4D97-AF65-F5344CB8AC3E}">
        <p14:creationId xmlns:p14="http://schemas.microsoft.com/office/powerpoint/2010/main" val="3329580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multi-region architecture has 3 main components</a:t>
            </a:r>
            <a:r>
              <a:rPr lang="en-US" baseline="0" dirty="0"/>
              <a:t> in each region: the Azure Web App, which contains a Web Job, the storage account, and the </a:t>
            </a:r>
            <a:r>
              <a:rPr lang="en-US" baseline="0" dirty="0" err="1"/>
              <a:t>Redis</a:t>
            </a:r>
            <a:r>
              <a:rPr lang="en-US" baseline="0" dirty="0"/>
              <a:t> cache.</a:t>
            </a:r>
          </a:p>
          <a:p>
            <a:endParaRPr lang="en-US" baseline="0" dirty="0"/>
          </a:p>
          <a:p>
            <a:r>
              <a:rPr lang="en-US" baseline="0" dirty="0"/>
              <a:t>When the Web Job is triggered, it will cause a server-side asynchronous replication to occur.  This enables a server-side copy operation from one container to another without first downloading the blob.</a:t>
            </a:r>
          </a:p>
          <a:p>
            <a:endParaRPr lang="en-US" baseline="0" dirty="0"/>
          </a:p>
          <a:p>
            <a:r>
              <a:rPr lang="en-US" baseline="0" dirty="0"/>
              <a:t>The entire architecture is replicated in each region, including storage.  When the Web Job receives a message in the queue, it contains the name of the source storage account.  The application then initiates a server-side copy from the source storage account to the local storage account.  Note that egress charges apply when copying data across storage accounts.</a:t>
            </a:r>
          </a:p>
          <a:p>
            <a:endParaRPr lang="en-US" baseline="0" dirty="0"/>
          </a:p>
          <a:p>
            <a:r>
              <a:rPr lang="en-US" baseline="0" dirty="0"/>
              <a:t>Note that this demo does not include an Azure SQL Database, we are using Azure table storage instead.  The same principles apply… if we chose to use a SQL database instead of (or in addition to) table storage, we would need a database in each region to be writeable.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25</a:t>
            </a:fld>
            <a:endParaRPr lang="en-US"/>
          </a:p>
        </p:txBody>
      </p:sp>
    </p:spTree>
    <p:extLst>
      <p:ext uri="{BB962C8B-B14F-4D97-AF65-F5344CB8AC3E}">
        <p14:creationId xmlns:p14="http://schemas.microsoft.com/office/powerpoint/2010/main" val="2254973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26</a:t>
            </a:fld>
            <a:endParaRPr lang="en-US"/>
          </a:p>
        </p:txBody>
      </p:sp>
    </p:spTree>
    <p:extLst>
      <p:ext uri="{BB962C8B-B14F-4D97-AF65-F5344CB8AC3E}">
        <p14:creationId xmlns:p14="http://schemas.microsoft.com/office/powerpoint/2010/main" val="2201777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application uses an Angular single page application to upload files directly to storage, eliminating IO</a:t>
            </a:r>
            <a:r>
              <a:rPr lang="en-US" baseline="0" dirty="0"/>
              <a:t> on our web server.  Instead of posting the file to our web server, we instead enable the user to upload directly to Azure storage and only for a short timeframe.  We do this using a Shared Access Signature URL.</a:t>
            </a:r>
          </a:p>
          <a:p>
            <a:endParaRPr lang="en-US" baseline="0" dirty="0"/>
          </a:p>
          <a:p>
            <a:r>
              <a:rPr lang="en-US" baseline="0" dirty="0"/>
              <a:t>The user first authenticates to Azure AD where it obtains an OAuth token.  The access token as well as a refresh token are cached locally.  This is needed because the upload could possibly take longer than the validity period of the access token.  If we were using a cookie-based system, this would force the user to log in again during the middle of an operation.  Using a refresh token, the token can be renewed without user interaction.</a:t>
            </a:r>
          </a:p>
          <a:p>
            <a:endParaRPr lang="en-US" baseline="0" dirty="0"/>
          </a:p>
          <a:p>
            <a:r>
              <a:rPr lang="en-US" baseline="0" dirty="0"/>
              <a:t>The client application then requests a SAS URL that enables the user to upload a file directly to the storage account.  We make sure that only authenticated users are able to perform this action.  The SAS URL is returned back to the client.</a:t>
            </a:r>
          </a:p>
          <a:p>
            <a:endParaRPr lang="en-US" baseline="0" dirty="0"/>
          </a:p>
          <a:p>
            <a:r>
              <a:rPr lang="en-US" baseline="0" dirty="0"/>
              <a:t>The client is uploading a Block Blob, which enables the client to parallelize the upload operation by uploading multiple blocks in parallel.  Once the blocks are uploaded, it signals to Azure storage to complete the upload by assembling the block list.  </a:t>
            </a:r>
          </a:p>
          <a:p>
            <a:endParaRPr lang="en-US" baseline="0" dirty="0"/>
          </a:p>
          <a:p>
            <a:r>
              <a:rPr lang="en-US" baseline="0" dirty="0"/>
              <a:t>Once the upload is complete, the client then signals to the Web API that the upload was successful.  The Web API then sends a message to every storage account in every region that is registered with the application.  It sends the file ID and source storage account name.</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27</a:t>
            </a:fld>
            <a:endParaRPr lang="en-US"/>
          </a:p>
        </p:txBody>
      </p:sp>
    </p:spTree>
    <p:extLst>
      <p:ext uri="{BB962C8B-B14F-4D97-AF65-F5344CB8AC3E}">
        <p14:creationId xmlns:p14="http://schemas.microsoft.com/office/powerpoint/2010/main" val="3332909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message is in the queue,</a:t>
            </a:r>
            <a:r>
              <a:rPr lang="en-US" baseline="0" dirty="0"/>
              <a:t> our Web Job will then process it.  The Web Job SDK is used to monitor a storage queue.  When the message is received, we start an asynchronous copy operation to tell Azure Storage to copy the blob from the source storage account to the local storage account.  The source storage account may be in the same region or in a completely separate region.  This is how we enable blob replication across regions.  We are only charged data egress if it goes across regions.</a:t>
            </a:r>
          </a:p>
          <a:p>
            <a:endParaRPr lang="en-US" baseline="0" dirty="0"/>
          </a:p>
          <a:p>
            <a:r>
              <a:rPr lang="en-US" baseline="0" dirty="0"/>
              <a:t>Since the copy operation is asynchronous within the Azure service, we have to query for the current operation state.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28</a:t>
            </a:fld>
            <a:endParaRPr lang="en-US"/>
          </a:p>
        </p:txBody>
      </p:sp>
    </p:spTree>
    <p:extLst>
      <p:ext uri="{BB962C8B-B14F-4D97-AF65-F5344CB8AC3E}">
        <p14:creationId xmlns:p14="http://schemas.microsoft.com/office/powerpoint/2010/main" val="413055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approaches</a:t>
            </a:r>
            <a:r>
              <a:rPr lang="en-US" baseline="0" dirty="0"/>
              <a:t> to scaling a system to meet demand: scaling up and scaling out.  </a:t>
            </a:r>
          </a:p>
          <a:p>
            <a:r>
              <a:rPr lang="en-US" baseline="0" dirty="0"/>
              <a:t>&lt;click&gt;</a:t>
            </a:r>
          </a:p>
          <a:p>
            <a:r>
              <a:rPr lang="en-US" baseline="0" dirty="0"/>
              <a:t>Scaling up means increasing resource capacity within existing nodes.  This means adding more memory, more CPU, more disk space.</a:t>
            </a:r>
          </a:p>
          <a:p>
            <a:r>
              <a:rPr lang="en-US" baseline="0" dirty="0"/>
              <a:t>&lt;click&gt;</a:t>
            </a:r>
          </a:p>
          <a:p>
            <a:r>
              <a:rPr lang="en-US" baseline="0" dirty="0"/>
              <a:t>We start with a server and, when we determine that the workload demands it, we increase existing resources.</a:t>
            </a:r>
          </a:p>
          <a:p>
            <a:r>
              <a:rPr lang="en-US" baseline="0" dirty="0"/>
              <a:t>&lt;click&gt;</a:t>
            </a:r>
          </a:p>
          <a:p>
            <a:r>
              <a:rPr lang="en-US" baseline="0" dirty="0"/>
              <a:t>Scaling out means that we increase resource capacity by adding nodes.  </a:t>
            </a:r>
          </a:p>
          <a:p>
            <a:r>
              <a:rPr lang="en-US" baseline="0" dirty="0"/>
              <a:t>&lt;click&gt;</a:t>
            </a:r>
          </a:p>
          <a:p>
            <a:r>
              <a:rPr lang="en-US" baseline="0" dirty="0"/>
              <a:t>We start with a server and, when we determine that the workload demands it, we add additional resources and spread the load across the resources.</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4</a:t>
            </a:fld>
            <a:endParaRPr lang="en-US"/>
          </a:p>
        </p:txBody>
      </p:sp>
    </p:spTree>
    <p:extLst>
      <p:ext uri="{BB962C8B-B14F-4D97-AF65-F5344CB8AC3E}">
        <p14:creationId xmlns:p14="http://schemas.microsoft.com/office/powerpoint/2010/main" val="4103532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message is in the queue,</a:t>
            </a:r>
            <a:r>
              <a:rPr lang="en-US" baseline="0" dirty="0"/>
              <a:t> our Web Job will then process it.  The Web Job SDK is used to monitor a storage queue.  When the message is received, we start an asynchronous copy operation to tell Azure Storage to copy the blob from the source storage account to the local storage account.  The source storage account may be in the same region or in a completely separate region.  This is how we enable blob replication across regions.  We are only charged data egress if it goes across regions.</a:t>
            </a:r>
          </a:p>
          <a:p>
            <a:endParaRPr lang="en-US" baseline="0" dirty="0"/>
          </a:p>
          <a:p>
            <a:r>
              <a:rPr lang="en-US" baseline="0" dirty="0"/>
              <a:t>Since the copy operation is asynchronous within the Azure service, we have to query for the current operation state.  Once we query and determine the </a:t>
            </a:r>
            <a:r>
              <a:rPr lang="en-US" baseline="0" dirty="0" err="1"/>
              <a:t>CopyStatus</a:t>
            </a:r>
            <a:r>
              <a:rPr lang="en-US" baseline="0" dirty="0"/>
              <a:t> has a value of Complete, we download the blob locally, create a thumbnail, and upload it to the thumbnail store.  This demonstrates another approach to solving the replication problem:  we either are charged for storage egress or compute, you need to determine if it makes more sense to process the image in one location and replicate the changed image.</a:t>
            </a:r>
          </a:p>
          <a:p>
            <a:endParaRPr lang="en-US" baseline="0" dirty="0"/>
          </a:p>
          <a:p>
            <a:r>
              <a:rPr lang="en-US" baseline="0" dirty="0"/>
              <a:t>Once the image has been replicated and the thumbnail created, we push metadata to </a:t>
            </a:r>
            <a:r>
              <a:rPr lang="en-US" baseline="0" dirty="0" err="1"/>
              <a:t>Redis</a:t>
            </a:r>
            <a:r>
              <a:rPr lang="en-US" baseline="0" dirty="0"/>
              <a:t> cache.  Finally, we insert metadata into the backing table storage.  Once it appears in here, it will show up in the user’s list of photos on their web page.</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29</a:t>
            </a:fld>
            <a:endParaRPr lang="en-US"/>
          </a:p>
        </p:txBody>
      </p:sp>
    </p:spTree>
    <p:extLst>
      <p:ext uri="{BB962C8B-B14F-4D97-AF65-F5344CB8AC3E}">
        <p14:creationId xmlns:p14="http://schemas.microsoft.com/office/powerpoint/2010/main" val="1314008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web application uses an output cache</a:t>
            </a:r>
            <a:r>
              <a:rPr lang="en-US" baseline="0" dirty="0"/>
              <a:t> whenever possible.  Caching for just 1 second when under a 20,000 request per second load saves 20,000 calls to the backing store.  Cache for 5 seconds saves 100,000 calls to the backing store.  Use output caching whenever possible.  </a:t>
            </a:r>
          </a:p>
          <a:p>
            <a:endParaRPr lang="en-US" baseline="0" dirty="0"/>
          </a:p>
          <a:p>
            <a:r>
              <a:rPr lang="en-US" baseline="0" dirty="0"/>
              <a:t>Our backing store includes several expensive queries that cause full table scans.  We implement a </a:t>
            </a:r>
            <a:r>
              <a:rPr lang="en-US" baseline="0" dirty="0" err="1"/>
              <a:t>Redis</a:t>
            </a:r>
            <a:r>
              <a:rPr lang="en-US" baseline="0" dirty="0"/>
              <a:t> cache to reduce the time required to go to the backing store.  </a:t>
            </a:r>
          </a:p>
          <a:p>
            <a:endParaRPr lang="en-US" baseline="0" dirty="0"/>
          </a:p>
          <a:p>
            <a:r>
              <a:rPr lang="en-US" baseline="0" dirty="0"/>
              <a:t>A note of caution:  the </a:t>
            </a:r>
            <a:r>
              <a:rPr lang="en-US" baseline="0" dirty="0" err="1"/>
              <a:t>Redis</a:t>
            </a:r>
            <a:r>
              <a:rPr lang="en-US" baseline="0" dirty="0"/>
              <a:t> cache implementation is a single-server instance.  Once per month the host will be patched, requiring downtime.  Your application should be prepared for the lack of cache availability during maintenance hours.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30</a:t>
            </a:fld>
            <a:endParaRPr lang="en-US"/>
          </a:p>
        </p:txBody>
      </p:sp>
    </p:spTree>
    <p:extLst>
      <p:ext uri="{BB962C8B-B14F-4D97-AF65-F5344CB8AC3E}">
        <p14:creationId xmlns:p14="http://schemas.microsoft.com/office/powerpoint/2010/main" val="1096772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31</a:t>
            </a:fld>
            <a:endParaRPr lang="en-US"/>
          </a:p>
        </p:txBody>
      </p:sp>
    </p:spTree>
    <p:extLst>
      <p:ext uri="{BB962C8B-B14F-4D97-AF65-F5344CB8AC3E}">
        <p14:creationId xmlns:p14="http://schemas.microsoft.com/office/powerpoint/2010/main" val="3768567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solution is available for download</a:t>
            </a:r>
            <a:r>
              <a:rPr lang="en-US" baseline="0" dirty="0"/>
              <a:t> and an Azure Resource Manager template makes deploying the solution to multiple regions as simple as running a PowerShell script.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32</a:t>
            </a:fld>
            <a:endParaRPr lang="en-US"/>
          </a:p>
        </p:txBody>
      </p:sp>
    </p:spTree>
    <p:extLst>
      <p:ext uri="{BB962C8B-B14F-4D97-AF65-F5344CB8AC3E}">
        <p14:creationId xmlns:p14="http://schemas.microsoft.com/office/powerpoint/2010/main" val="2641051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know</a:t>
            </a:r>
            <a:r>
              <a:rPr lang="en-US" baseline="0" dirty="0"/>
              <a:t> that Azure Web Apps power incredibly high scale solutions with over 2 billion requests per day (actually higher than that!)  Microsoft has also taken a dependency on Azure Web Apps with core solutions including Skype, OneDrive, Bing, and Office 365.</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34</a:t>
            </a:fld>
            <a:endParaRPr lang="en-US"/>
          </a:p>
        </p:txBody>
      </p:sp>
    </p:spTree>
    <p:extLst>
      <p:ext uri="{BB962C8B-B14F-4D97-AF65-F5344CB8AC3E}">
        <p14:creationId xmlns:p14="http://schemas.microsoft.com/office/powerpoint/2010/main" val="30693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6/22/2016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054734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6/22/2016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865164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a SaaS developer with tens, hundreds, or even thousands of databases, an elastic database pool simplifies the process of creating, maintaining, and managing performance across these databases within a budget that you control. You can </a:t>
            </a:r>
            <a:r>
              <a:rPr lang="en-US" dirty="0">
                <a:hlinkClick r:id="rId3"/>
              </a:rPr>
              <a:t>create an elastic database pool</a:t>
            </a:r>
            <a:r>
              <a:rPr lang="en-US" dirty="0"/>
              <a:t> in minutes using the Microsoft Azure portal, PowerShell, or C#.</a:t>
            </a:r>
          </a:p>
          <a:p>
            <a:r>
              <a:rPr lang="en-US" dirty="0"/>
              <a:t>A common SaaS application pattern is for each database to have a different customer, each with varying and unpredictable resource consumption (CPU/IO/Memory summarized with DTU). With these peaks and valleys of demand for each database, it can be difficult to predict and therefore provision resources. You're faced with two options; either over-provision database resources based on peak usage--and overpay. Or under-provision to save cost--at the expense of performance and customer satisfaction during peaks. </a:t>
            </a:r>
          </a:p>
          <a:p>
            <a:endParaRPr lang="en-US" dirty="0"/>
          </a:p>
          <a:p>
            <a:r>
              <a:rPr lang="en-US" dirty="0"/>
              <a:t>Microsoft created elastic database pools specifically to help you solve this problem.</a:t>
            </a:r>
          </a:p>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38</a:t>
            </a:fld>
            <a:endParaRPr lang="en-US"/>
          </a:p>
        </p:txBody>
      </p:sp>
    </p:spTree>
    <p:extLst>
      <p:ext uri="{BB962C8B-B14F-4D97-AF65-F5344CB8AC3E}">
        <p14:creationId xmlns:p14="http://schemas.microsoft.com/office/powerpoint/2010/main" val="3060332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39</a:t>
            </a:fld>
            <a:endParaRPr lang="en-US"/>
          </a:p>
        </p:txBody>
      </p:sp>
    </p:spTree>
    <p:extLst>
      <p:ext uri="{BB962C8B-B14F-4D97-AF65-F5344CB8AC3E}">
        <p14:creationId xmlns:p14="http://schemas.microsoft.com/office/powerpoint/2010/main" val="544194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real customer with about 9000 databases.  Individual databases, they spiked to about 150 DTUs.  Would have been a LOT.  However, because they pool, only 16K DTUs.  They can manage the resources in aggregate to manage</a:t>
            </a:r>
            <a:r>
              <a:rPr lang="en-US" baseline="0" dirty="0"/>
              <a:t> both performance and cost.  Achieve a predictable performance at a predictable price across a group of databases that do not have predictable performance.</a:t>
            </a:r>
            <a:endParaRPr lang="en-US" dirty="0"/>
          </a:p>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40</a:t>
            </a:fld>
            <a:endParaRPr lang="en-US"/>
          </a:p>
        </p:txBody>
      </p:sp>
    </p:spTree>
    <p:extLst>
      <p:ext uri="{BB962C8B-B14F-4D97-AF65-F5344CB8AC3E}">
        <p14:creationId xmlns:p14="http://schemas.microsoft.com/office/powerpoint/2010/main" val="2754651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4 common architectural problems that limit scalability.  </a:t>
            </a:r>
          </a:p>
          <a:p>
            <a:endParaRPr lang="en-US" baseline="0" dirty="0"/>
          </a:p>
          <a:p>
            <a:pPr marL="171450" indent="-171450">
              <a:buFont typeface="Arial" panose="020B0604020202020204" pitchFamily="34" charset="0"/>
              <a:buChar char="•"/>
            </a:pPr>
            <a:r>
              <a:rPr lang="en-US" baseline="0" dirty="0" err="1"/>
              <a:t>Stateful</a:t>
            </a:r>
            <a:r>
              <a:rPr lang="en-US" baseline="0" dirty="0"/>
              <a:t> applications that hold state in memory requires that applications cannot be load-balanced.  Holding state in memory means that you increase pressure unevenly in each node, creating hotspots of memory usage.</a:t>
            </a:r>
          </a:p>
          <a:p>
            <a:pPr marL="171450" indent="-171450">
              <a:buFont typeface="Arial" panose="020B0604020202020204" pitchFamily="34" charset="0"/>
              <a:buChar char="•"/>
            </a:pPr>
            <a:r>
              <a:rPr lang="en-US" baseline="0" dirty="0"/>
              <a:t>Synchronous calls to dependent resources such as REST APIs blocks threads and creates CPU contention.  </a:t>
            </a:r>
          </a:p>
          <a:p>
            <a:pPr marL="171450" indent="-171450">
              <a:buFont typeface="Arial" panose="020B0604020202020204" pitchFamily="34" charset="0"/>
              <a:buChar char="•"/>
            </a:pPr>
            <a:r>
              <a:rPr lang="en-US" baseline="0" dirty="0"/>
              <a:t>Storage performance can limit an application’s ability to accommodate increased work when the system cannot persist data at a rate fast enough to match incoming work.</a:t>
            </a:r>
          </a:p>
          <a:p>
            <a:pPr marL="171450" indent="-171450">
              <a:buFont typeface="Arial" panose="020B0604020202020204" pitchFamily="34" charset="0"/>
              <a:buChar char="•"/>
            </a:pPr>
            <a:r>
              <a:rPr lang="en-US" baseline="0" dirty="0"/>
              <a:t>Communications latency also limits an application's ability to accommodate increased work when the system must wait on latent networks, such as communicating to resources that are not closely located.  </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Troubleshooting these symptoms means that you need to monitor the system’s performance in terms of memory, CPU, disk, and network.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When one becomes a bottleneck, the solution is to move the problem to one of the other 3 areas, making tradeoffs.  For instance, moving complex processing to another node across the network to reduce CPU, and increasing cached data in memory to reduce network usage.</a:t>
            </a:r>
          </a:p>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6</a:t>
            </a:fld>
            <a:endParaRPr lang="en-US"/>
          </a:p>
        </p:txBody>
      </p:sp>
    </p:spTree>
    <p:extLst>
      <p:ext uri="{BB962C8B-B14F-4D97-AF65-F5344CB8AC3E}">
        <p14:creationId xmlns:p14="http://schemas.microsoft.com/office/powerpoint/2010/main" val="3660741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a:t>
            </a:r>
            <a:r>
              <a:rPr lang="en-US" baseline="0" dirty="0"/>
              <a:t> some of these scale performance problems, we will use an application template that has been around for quite a few years: the Photo Gallery template.  Originally created as a sample application for ASP.NET developers to create data-driven applications, this application highlights these scale problems as we try to deploy the application in a cloud scenario.</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7</a:t>
            </a:fld>
            <a:endParaRPr lang="en-US"/>
          </a:p>
        </p:txBody>
      </p:sp>
    </p:spTree>
    <p:extLst>
      <p:ext uri="{BB962C8B-B14F-4D97-AF65-F5344CB8AC3E}">
        <p14:creationId xmlns:p14="http://schemas.microsoft.com/office/powerpoint/2010/main" val="732353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Photo Gallery template creates a web application that houses the web site’s code.  It also contains a database on the web server’s file system.  The application enables</a:t>
            </a:r>
            <a:r>
              <a:rPr lang="en-US" baseline="0" dirty="0"/>
              <a:t> users to upload photos to the site, which it stores in the database on the web server’s file system.   Think about this… we have the database file on the web server’s file system, which means we are going to cause both memory and disk IO contention.  As disk IO contention continues to increase, threads will start waiting on the resource.  As threads wait, we cause CPU contention.  </a:t>
            </a:r>
          </a:p>
          <a:p>
            <a:endParaRPr lang="en-US" baseline="0" dirty="0"/>
          </a:p>
          <a:p>
            <a:r>
              <a:rPr lang="en-US" baseline="0" dirty="0"/>
              <a:t>One  decision, putting the database in a file on the web server, has drastically reduced the scalability of our application.</a:t>
            </a:r>
          </a:p>
        </p:txBody>
      </p:sp>
      <p:sp>
        <p:nvSpPr>
          <p:cNvPr id="4" name="Slide Number Placeholder 3"/>
          <p:cNvSpPr>
            <a:spLocks noGrp="1"/>
          </p:cNvSpPr>
          <p:nvPr>
            <p:ph type="sldNum" sz="quarter" idx="10"/>
          </p:nvPr>
        </p:nvSpPr>
        <p:spPr/>
        <p:txBody>
          <a:bodyPr/>
          <a:lstStyle/>
          <a:p>
            <a:fld id="{191D9431-DBDF-48EB-8056-C97F802A5CCB}" type="slidenum">
              <a:rPr lang="en-US" smtClean="0"/>
              <a:t>8</a:t>
            </a:fld>
            <a:endParaRPr lang="en-US"/>
          </a:p>
        </p:txBody>
      </p:sp>
    </p:spTree>
    <p:extLst>
      <p:ext uri="{BB962C8B-B14F-4D97-AF65-F5344CB8AC3E}">
        <p14:creationId xmlns:p14="http://schemas.microsoft.com/office/powerpoint/2010/main" val="341147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ran load tests against the </a:t>
            </a:r>
            <a:r>
              <a:rPr lang="en-US" baseline="0" dirty="0" err="1"/>
              <a:t>stateful</a:t>
            </a:r>
            <a:r>
              <a:rPr lang="en-US" baseline="0" dirty="0"/>
              <a:t> application, increasing the user count to determine the application’s ability to handle increasing workloads.  With 2 users, the application performs adequately, yielding an average page time of just over 1 second without making any modifications.  However, when that workload increased to just 50 users, the average page time suffers significantly, jumping to just over 10 seconds per page.  When we increase that workload to 120 users, it jumps to 22.5 seconds per page, and we start to see errors in the application.  This is an indication that the application’s scalability is suffering.  </a:t>
            </a:r>
          </a:p>
          <a:p>
            <a:endParaRPr lang="en-US" baseline="0" dirty="0"/>
          </a:p>
          <a:p>
            <a:r>
              <a:rPr lang="en-US" baseline="0" dirty="0"/>
              <a:t>How do we address this?  Do we increase the size of the VM from MED to LARGE?  Would that have a noticeable effect?  We know the answer is, instead of scaling up, we scale out by adding additional servers.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10</a:t>
            </a:fld>
            <a:endParaRPr lang="en-US"/>
          </a:p>
        </p:txBody>
      </p:sp>
    </p:spTree>
    <p:extLst>
      <p:ext uri="{BB962C8B-B14F-4D97-AF65-F5344CB8AC3E}">
        <p14:creationId xmlns:p14="http://schemas.microsoft.com/office/powerpoint/2010/main" val="80167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application is deployed to an Azure Web App, there is a shared disk</a:t>
            </a:r>
            <a:r>
              <a:rPr lang="en-US" baseline="0" dirty="0"/>
              <a:t> across all instances of the app.  This is how you can add instantly add additional instances and your code is automatically deployed.  This is good for code because your code is typically compiled and loaded into memory, creating little if any IO contention.  However, this template places a database in the shared storage area, creating IO contention with no ability to scale the database horizontally or vertically.  Further, as we increase the number of web app instances, the additional nodes are competing for access to the database, which means that adding nodes increases IO contention.  We can no longer scale linearly, we have a definite upper bound for both the size of the database and number of IOPS the underlying disk can accommodate.</a:t>
            </a:r>
          </a:p>
          <a:p>
            <a:endParaRPr lang="en-US" dirty="0"/>
          </a:p>
          <a:p>
            <a:r>
              <a:rPr lang="en-US" dirty="0"/>
              <a:t>Realizing</a:t>
            </a:r>
            <a:r>
              <a:rPr lang="en-US" baseline="0" dirty="0"/>
              <a:t> that many developers have legacy </a:t>
            </a:r>
            <a:r>
              <a:rPr lang="en-US" baseline="0" dirty="0" err="1"/>
              <a:t>stateful</a:t>
            </a:r>
            <a:r>
              <a:rPr lang="en-US" baseline="0" dirty="0"/>
              <a:t> applications they are moving to the cloud, Microsoft Azure Web Apps use an HTTP cookie, </a:t>
            </a:r>
            <a:r>
              <a:rPr lang="en-US" baseline="0" dirty="0" err="1"/>
              <a:t>ARRAffinity</a:t>
            </a:r>
            <a:r>
              <a:rPr lang="en-US" baseline="0" dirty="0"/>
              <a:t>. </a:t>
            </a:r>
            <a:r>
              <a:rPr lang="en-US" dirty="0"/>
              <a:t>ARR cleverly keeps track of connecting users by giving them a special cookie (known as an </a:t>
            </a:r>
            <a:r>
              <a:rPr lang="en-US" b="1" dirty="0"/>
              <a:t>affinity cookie</a:t>
            </a:r>
            <a:r>
              <a:rPr lang="en-US" dirty="0"/>
              <a:t>), which allows it to know, upon subsequent requests, to which server instance they were talking to. This way, we can be sure that once a client establishes a session with a specific server instance, it will keep talking to the same server as long as his session is active.</a:t>
            </a:r>
          </a:p>
          <a:p>
            <a:endParaRPr lang="en-US" dirty="0"/>
          </a:p>
          <a:p>
            <a:r>
              <a:rPr lang="en-US" dirty="0"/>
              <a:t>Azure</a:t>
            </a:r>
            <a:r>
              <a:rPr lang="en-US" baseline="0" dirty="0"/>
              <a:t> Web Apps enable you to scale horizontally by adding more instances of the web app.  The Web App provides load balancing across instances.  </a:t>
            </a:r>
            <a:r>
              <a:rPr lang="en-US" baseline="0" dirty="0" err="1"/>
              <a:t>ARRAffinity</a:t>
            </a:r>
            <a:r>
              <a:rPr lang="en-US" baseline="0" dirty="0"/>
              <a:t> forces sticky sessions, reducing your ability to scale by adding additional instances.  </a:t>
            </a:r>
            <a:r>
              <a:rPr lang="en-US" dirty="0"/>
              <a:t>We</a:t>
            </a:r>
            <a:r>
              <a:rPr lang="en-US" baseline="0" dirty="0"/>
              <a:t> need to be aware of this because deploying an application to Azure Web Apps means that the </a:t>
            </a:r>
            <a:r>
              <a:rPr lang="en-US" baseline="0" dirty="0" err="1"/>
              <a:t>ARRAffinity</a:t>
            </a:r>
            <a:r>
              <a:rPr lang="en-US" baseline="0" dirty="0"/>
              <a:t> cookie is enabled by default, meaning you get sticky sessions whether you need them or not.  Disabling </a:t>
            </a:r>
            <a:r>
              <a:rPr lang="en-US" baseline="0" dirty="0" err="1"/>
              <a:t>ARRAffinity</a:t>
            </a:r>
            <a:r>
              <a:rPr lang="en-US" baseline="0" dirty="0"/>
              <a:t> is necessary to building applications that scale out.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12</a:t>
            </a:fld>
            <a:endParaRPr lang="en-US"/>
          </a:p>
        </p:txBody>
      </p:sp>
    </p:spTree>
    <p:extLst>
      <p:ext uri="{BB962C8B-B14F-4D97-AF65-F5344CB8AC3E}">
        <p14:creationId xmlns:p14="http://schemas.microsoft.com/office/powerpoint/2010/main" val="4252941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Realizing there is often confusion between Traffic Manager and </a:t>
            </a:r>
            <a:r>
              <a:rPr lang="en-US" dirty="0" err="1"/>
              <a:t>ARRAffinity</a:t>
            </a:r>
            <a:r>
              <a:rPr lang="en-US" dirty="0"/>
              <a:t>, here is an</a:t>
            </a:r>
            <a:r>
              <a:rPr lang="en-US" baseline="0" dirty="0"/>
              <a:t> example.  </a:t>
            </a:r>
          </a:p>
          <a:p>
            <a:endParaRPr lang="en-US" baseline="0" dirty="0"/>
          </a:p>
          <a:p>
            <a:r>
              <a:rPr lang="en-US" baseline="0" dirty="0"/>
              <a:t>The user accesses Traffic Manager to determine how to resolve the DNS name for the web application.  If we are using the performance profile, it redirects to the closest data center to us.  </a:t>
            </a:r>
          </a:p>
          <a:p>
            <a:endParaRPr lang="en-US" baseline="0" dirty="0"/>
          </a:p>
          <a:p>
            <a:r>
              <a:rPr lang="en-US" baseline="0" dirty="0"/>
              <a:t>Azure Web Apps can scale horizontally, meaning we can add additional instances for each web application.  Here we show two web applications in two different regions, each web application has two instances.  The </a:t>
            </a:r>
            <a:r>
              <a:rPr lang="en-US" baseline="0" dirty="0" err="1"/>
              <a:t>ARRAffinity</a:t>
            </a:r>
            <a:r>
              <a:rPr lang="en-US" baseline="0" dirty="0"/>
              <a:t> cookie determines which instance within that web application that the traffic will be routed to.  If there is no </a:t>
            </a:r>
            <a:r>
              <a:rPr lang="en-US" baseline="0" dirty="0" err="1"/>
              <a:t>ARRAffinity</a:t>
            </a:r>
            <a:r>
              <a:rPr lang="en-US" baseline="0" dirty="0"/>
              <a:t> cookie, then the traffic is routed evenly between instances in a round-robin fashion.</a:t>
            </a:r>
          </a:p>
          <a:p>
            <a:endParaRPr lang="en-US" baseline="0" dirty="0"/>
          </a:p>
          <a:p>
            <a:r>
              <a:rPr lang="en-US" baseline="0" dirty="0"/>
              <a:t>You have no control over the load balancing algorithm for the internal load balancing across instances other than enabling/disabling the </a:t>
            </a:r>
            <a:r>
              <a:rPr lang="en-US" baseline="0" dirty="0" err="1"/>
              <a:t>ARRAffinity</a:t>
            </a:r>
            <a:r>
              <a:rPr lang="en-US" baseline="0" dirty="0"/>
              <a:t> cookie.</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13</a:t>
            </a:fld>
            <a:endParaRPr lang="en-US"/>
          </a:p>
        </p:txBody>
      </p:sp>
    </p:spTree>
    <p:extLst>
      <p:ext uri="{BB962C8B-B14F-4D97-AF65-F5344CB8AC3E}">
        <p14:creationId xmlns:p14="http://schemas.microsoft.com/office/powerpoint/2010/main" val="404519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first</a:t>
            </a:r>
            <a:r>
              <a:rPr lang="en-US" baseline="0" dirty="0"/>
              <a:t> modification we need to make to the application is to enable scale-out by load-balancing the nodes.  We disable </a:t>
            </a:r>
            <a:r>
              <a:rPr lang="en-US" baseline="0" dirty="0" err="1"/>
              <a:t>ARRAffinity</a:t>
            </a:r>
            <a:r>
              <a:rPr lang="en-US" baseline="0" dirty="0"/>
              <a:t> so that we can take advantage of each of the nodes and load-balance in a round-robin fashion.  This means that the session state needs to be moved from the web application to external resources.  One way to do that is to leverage </a:t>
            </a:r>
            <a:r>
              <a:rPr lang="en-US" baseline="0" dirty="0" err="1"/>
              <a:t>Redis</a:t>
            </a:r>
            <a:r>
              <a:rPr lang="en-US" baseline="0" dirty="0"/>
              <a:t> Cache in Azure as a session state provider.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move the database to Azure SQL Database.  This allows us to scale the database vertically depending on the DTU requirements, also allowing us to independently scale the web application from the database.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Finally, we store images externally.  Storing images in the database can be OK for writes, but yields terrible read performance because every render of the image requires querying the database.  By moving the images externally to blob storage, we can take advantage of the ability to scale the storage independently of the web application.  </a:t>
            </a:r>
            <a:endParaRPr lang="en-US" dirty="0"/>
          </a:p>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14</a:t>
            </a:fld>
            <a:endParaRPr lang="en-US"/>
          </a:p>
        </p:txBody>
      </p:sp>
    </p:spTree>
    <p:extLst>
      <p:ext uri="{BB962C8B-B14F-4D97-AF65-F5344CB8AC3E}">
        <p14:creationId xmlns:p14="http://schemas.microsoft.com/office/powerpoint/2010/main" val="2112720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42364495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4092431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309624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 Graphic Top">
    <p:spTree>
      <p:nvGrpSpPr>
        <p:cNvPr id="1" name=""/>
        <p:cNvGrpSpPr/>
        <p:nvPr/>
      </p:nvGrpSpPr>
      <p:grpSpPr>
        <a:xfrm>
          <a:off x="0" y="0"/>
          <a:ext cx="0" cy="0"/>
          <a:chOff x="0" y="0"/>
          <a:chExt cx="0" cy="0"/>
        </a:xfrm>
      </p:grpSpPr>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98138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59237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315520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31628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900467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1349122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5154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27346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16950276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568248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189402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8513703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91705396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8"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87732182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emf"/><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15.emf"/><Relationship Id="rId10" Type="http://schemas.openxmlformats.org/officeDocument/2006/relationships/image" Target="../media/image12.png"/><Relationship Id="rId4" Type="http://schemas.openxmlformats.org/officeDocument/2006/relationships/image" Target="../media/image14.emf"/><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emf"/><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14.emf"/><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emf"/><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18.png"/><Relationship Id="rId5" Type="http://schemas.openxmlformats.org/officeDocument/2006/relationships/image" Target="../media/image15.emf"/><Relationship Id="rId10" Type="http://schemas.openxmlformats.org/officeDocument/2006/relationships/image" Target="../media/image17.png"/><Relationship Id="rId4" Type="http://schemas.openxmlformats.org/officeDocument/2006/relationships/image" Target="../media/image14.emf"/><Relationship Id="rId9"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20.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Architecting Global Scale Solutions</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008649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Stateful</a:t>
            </a:r>
            <a:r>
              <a:rPr lang="en-US" dirty="0"/>
              <a:t> Application Testing Results</a:t>
            </a:r>
          </a:p>
        </p:txBody>
      </p:sp>
      <p:graphicFrame>
        <p:nvGraphicFramePr>
          <p:cNvPr id="5" name="Table 4"/>
          <p:cNvGraphicFramePr>
            <a:graphicFrameLocks noGrp="1"/>
          </p:cNvGraphicFramePr>
          <p:nvPr>
            <p:extLst>
              <p:ext uri="{D42A27DB-BD31-4B8C-83A1-F6EECF244321}">
                <p14:modId xmlns:p14="http://schemas.microsoft.com/office/powerpoint/2010/main" val="1302276057"/>
              </p:ext>
            </p:extLst>
          </p:nvPr>
        </p:nvGraphicFramePr>
        <p:xfrm>
          <a:off x="175491" y="1846549"/>
          <a:ext cx="11859496" cy="4332049"/>
        </p:xfrm>
        <a:graphic>
          <a:graphicData uri="http://schemas.openxmlformats.org/drawingml/2006/table">
            <a:tbl>
              <a:tblPr firstRow="1" bandRow="1">
                <a:tableStyleId>{5C22544A-7EE6-4342-B048-85BDC9FD1C3A}</a:tableStyleId>
              </a:tblPr>
              <a:tblGrid>
                <a:gridCol w="1078136">
                  <a:extLst>
                    <a:ext uri="{9D8B030D-6E8A-4147-A177-3AD203B41FA5}">
                      <a16:colId xmlns:a16="http://schemas.microsoft.com/office/drawing/2014/main" val="20000"/>
                    </a:ext>
                  </a:extLst>
                </a:gridCol>
                <a:gridCol w="695246">
                  <a:extLst>
                    <a:ext uri="{9D8B030D-6E8A-4147-A177-3AD203B41FA5}">
                      <a16:colId xmlns:a16="http://schemas.microsoft.com/office/drawing/2014/main" val="20001"/>
                    </a:ext>
                  </a:extLst>
                </a:gridCol>
                <a:gridCol w="1237673">
                  <a:extLst>
                    <a:ext uri="{9D8B030D-6E8A-4147-A177-3AD203B41FA5}">
                      <a16:colId xmlns:a16="http://schemas.microsoft.com/office/drawing/2014/main" val="20002"/>
                    </a:ext>
                  </a:extLst>
                </a:gridCol>
                <a:gridCol w="1043709">
                  <a:extLst>
                    <a:ext uri="{9D8B030D-6E8A-4147-A177-3AD203B41FA5}">
                      <a16:colId xmlns:a16="http://schemas.microsoft.com/office/drawing/2014/main" val="20003"/>
                    </a:ext>
                  </a:extLst>
                </a:gridCol>
                <a:gridCol w="1335916">
                  <a:extLst>
                    <a:ext uri="{9D8B030D-6E8A-4147-A177-3AD203B41FA5}">
                      <a16:colId xmlns:a16="http://schemas.microsoft.com/office/drawing/2014/main" val="20004"/>
                    </a:ext>
                  </a:extLst>
                </a:gridCol>
                <a:gridCol w="1078136">
                  <a:extLst>
                    <a:ext uri="{9D8B030D-6E8A-4147-A177-3AD203B41FA5}">
                      <a16:colId xmlns:a16="http://schemas.microsoft.com/office/drawing/2014/main" val="20005"/>
                    </a:ext>
                  </a:extLst>
                </a:gridCol>
                <a:gridCol w="1078136">
                  <a:extLst>
                    <a:ext uri="{9D8B030D-6E8A-4147-A177-3AD203B41FA5}">
                      <a16:colId xmlns:a16="http://schemas.microsoft.com/office/drawing/2014/main" val="20006"/>
                    </a:ext>
                  </a:extLst>
                </a:gridCol>
                <a:gridCol w="1078136">
                  <a:extLst>
                    <a:ext uri="{9D8B030D-6E8A-4147-A177-3AD203B41FA5}">
                      <a16:colId xmlns:a16="http://schemas.microsoft.com/office/drawing/2014/main" val="20007"/>
                    </a:ext>
                  </a:extLst>
                </a:gridCol>
                <a:gridCol w="1078136">
                  <a:extLst>
                    <a:ext uri="{9D8B030D-6E8A-4147-A177-3AD203B41FA5}">
                      <a16:colId xmlns:a16="http://schemas.microsoft.com/office/drawing/2014/main" val="20008"/>
                    </a:ext>
                  </a:extLst>
                </a:gridCol>
                <a:gridCol w="1078136">
                  <a:extLst>
                    <a:ext uri="{9D8B030D-6E8A-4147-A177-3AD203B41FA5}">
                      <a16:colId xmlns:a16="http://schemas.microsoft.com/office/drawing/2014/main" val="20009"/>
                    </a:ext>
                  </a:extLst>
                </a:gridCol>
                <a:gridCol w="1078136">
                  <a:extLst>
                    <a:ext uri="{9D8B030D-6E8A-4147-A177-3AD203B41FA5}">
                      <a16:colId xmlns:a16="http://schemas.microsoft.com/office/drawing/2014/main" val="20010"/>
                    </a:ext>
                  </a:extLst>
                </a:gridCol>
              </a:tblGrid>
              <a:tr h="1219924">
                <a:tc>
                  <a:txBody>
                    <a:bodyPr/>
                    <a:lstStyle/>
                    <a:p>
                      <a:r>
                        <a:rPr lang="en-US" dirty="0"/>
                        <a:t>VM Number</a:t>
                      </a:r>
                    </a:p>
                  </a:txBody>
                  <a:tcPr/>
                </a:tc>
                <a:tc>
                  <a:txBody>
                    <a:bodyPr/>
                    <a:lstStyle/>
                    <a:p>
                      <a:r>
                        <a:rPr lang="en-US" dirty="0"/>
                        <a:t>VM Size</a:t>
                      </a:r>
                    </a:p>
                  </a:txBody>
                  <a:tcPr/>
                </a:tc>
                <a:tc>
                  <a:txBody>
                    <a:bodyPr/>
                    <a:lstStyle/>
                    <a:p>
                      <a:r>
                        <a:rPr lang="en-US" dirty="0"/>
                        <a:t>Duration (min)</a:t>
                      </a:r>
                    </a:p>
                  </a:txBody>
                  <a:tcPr/>
                </a:tc>
                <a:tc>
                  <a:txBody>
                    <a:bodyPr/>
                    <a:lstStyle/>
                    <a:p>
                      <a:r>
                        <a:rPr lang="en-US" dirty="0"/>
                        <a:t>Max User Count</a:t>
                      </a:r>
                    </a:p>
                  </a:txBody>
                  <a:tcPr/>
                </a:tc>
                <a:tc>
                  <a:txBody>
                    <a:bodyPr/>
                    <a:lstStyle/>
                    <a:p>
                      <a:r>
                        <a:rPr lang="en-US" dirty="0" err="1"/>
                        <a:t>Avg</a:t>
                      </a:r>
                      <a:r>
                        <a:rPr lang="en-US" dirty="0"/>
                        <a:t> Pages/Sec</a:t>
                      </a:r>
                    </a:p>
                  </a:txBody>
                  <a:tcPr/>
                </a:tc>
                <a:tc>
                  <a:txBody>
                    <a:bodyPr/>
                    <a:lstStyle/>
                    <a:p>
                      <a:r>
                        <a:rPr lang="en-US" dirty="0" err="1"/>
                        <a:t>Avg</a:t>
                      </a:r>
                      <a:r>
                        <a:rPr lang="en-US" dirty="0"/>
                        <a:t> Page Time (sec)</a:t>
                      </a:r>
                    </a:p>
                  </a:txBody>
                  <a:tcPr/>
                </a:tc>
                <a:tc>
                  <a:txBody>
                    <a:bodyPr/>
                    <a:lstStyle/>
                    <a:p>
                      <a:r>
                        <a:rPr lang="en-US" dirty="0" err="1"/>
                        <a:t>Avg</a:t>
                      </a:r>
                      <a:r>
                        <a:rPr lang="en-US" baseline="0" dirty="0"/>
                        <a:t> RPS (Visual Studio)</a:t>
                      </a:r>
                      <a:endParaRPr lang="en-US" dirty="0"/>
                    </a:p>
                  </a:txBody>
                  <a:tcPr/>
                </a:tc>
                <a:tc>
                  <a:txBody>
                    <a:bodyPr/>
                    <a:lstStyle/>
                    <a:p>
                      <a:r>
                        <a:rPr lang="en-US" dirty="0"/>
                        <a:t>WAWS RPS</a:t>
                      </a:r>
                    </a:p>
                  </a:txBody>
                  <a:tcPr/>
                </a:tc>
                <a:tc>
                  <a:txBody>
                    <a:bodyPr/>
                    <a:lstStyle/>
                    <a:p>
                      <a:r>
                        <a:rPr lang="en-US" dirty="0"/>
                        <a:t>Failed</a:t>
                      </a:r>
                      <a:r>
                        <a:rPr lang="en-US" baseline="0" dirty="0"/>
                        <a:t> Tests</a:t>
                      </a:r>
                      <a:endParaRPr lang="en-US" dirty="0"/>
                    </a:p>
                  </a:txBody>
                  <a:tcPr/>
                </a:tc>
                <a:tc>
                  <a:txBody>
                    <a:bodyPr/>
                    <a:lstStyle/>
                    <a:p>
                      <a:r>
                        <a:rPr lang="en-US" dirty="0"/>
                        <a:t>Total Tests</a:t>
                      </a:r>
                    </a:p>
                  </a:txBody>
                  <a:tcPr/>
                </a:tc>
                <a:tc>
                  <a:txBody>
                    <a:bodyPr/>
                    <a:lstStyle/>
                    <a:p>
                      <a:r>
                        <a:rPr lang="en-US" dirty="0"/>
                        <a:t>Failed Tests (%)</a:t>
                      </a:r>
                    </a:p>
                  </a:txBody>
                  <a:tcPr/>
                </a:tc>
                <a:extLst>
                  <a:ext uri="{0D108BD9-81ED-4DB2-BD59-A6C34878D82A}">
                    <a16:rowId xmlns:a16="http://schemas.microsoft.com/office/drawing/2014/main" val="10000"/>
                  </a:ext>
                </a:extLst>
              </a:tr>
              <a:tr h="62242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2</a:t>
                      </a:r>
                    </a:p>
                  </a:txBody>
                  <a:tcPr/>
                </a:tc>
                <a:tc>
                  <a:txBody>
                    <a:bodyPr/>
                    <a:lstStyle/>
                    <a:p>
                      <a:r>
                        <a:rPr lang="en-US" dirty="0">
                          <a:solidFill>
                            <a:srgbClr val="00B050"/>
                          </a:solidFill>
                        </a:rPr>
                        <a:t>0.27</a:t>
                      </a:r>
                    </a:p>
                  </a:txBody>
                  <a:tcPr/>
                </a:tc>
                <a:tc>
                  <a:txBody>
                    <a:bodyPr/>
                    <a:lstStyle/>
                    <a:p>
                      <a:r>
                        <a:rPr lang="en-US" dirty="0">
                          <a:solidFill>
                            <a:srgbClr val="00B050"/>
                          </a:solidFill>
                        </a:rPr>
                        <a:t>1.16</a:t>
                      </a:r>
                    </a:p>
                  </a:txBody>
                  <a:tcPr/>
                </a:tc>
                <a:tc>
                  <a:txBody>
                    <a:bodyPr/>
                    <a:lstStyle/>
                    <a:p>
                      <a:r>
                        <a:rPr lang="en-US" dirty="0">
                          <a:solidFill>
                            <a:srgbClr val="00B050"/>
                          </a:solidFill>
                        </a:rPr>
                        <a:t>1.77</a:t>
                      </a:r>
                    </a:p>
                  </a:txBody>
                  <a:tcPr/>
                </a:tc>
                <a:tc>
                  <a:txBody>
                    <a:bodyPr/>
                    <a:lstStyle/>
                    <a:p>
                      <a:r>
                        <a:rPr lang="en-US" dirty="0"/>
                        <a:t>1</a:t>
                      </a:r>
                    </a:p>
                  </a:txBody>
                  <a:tcPr/>
                </a:tc>
                <a:tc>
                  <a:txBody>
                    <a:bodyPr/>
                    <a:lstStyle/>
                    <a:p>
                      <a:r>
                        <a:rPr lang="en-US" dirty="0"/>
                        <a:t>0</a:t>
                      </a:r>
                    </a:p>
                  </a:txBody>
                  <a:tcPr/>
                </a:tc>
                <a:tc>
                  <a:txBody>
                    <a:bodyPr/>
                    <a:lstStyle/>
                    <a:p>
                      <a:r>
                        <a:rPr lang="en-US" dirty="0"/>
                        <a:t>77</a:t>
                      </a:r>
                    </a:p>
                  </a:txBody>
                  <a:tcPr/>
                </a:tc>
                <a:tc>
                  <a:txBody>
                    <a:bodyPr/>
                    <a:lstStyle/>
                    <a:p>
                      <a:r>
                        <a:rPr lang="en-US" dirty="0"/>
                        <a:t>0.0</a:t>
                      </a:r>
                    </a:p>
                  </a:txBody>
                  <a:tcPr/>
                </a:tc>
                <a:extLst>
                  <a:ext uri="{0D108BD9-81ED-4DB2-BD59-A6C34878D82A}">
                    <a16:rowId xmlns:a16="http://schemas.microsoft.com/office/drawing/2014/main" val="10001"/>
                  </a:ext>
                </a:extLst>
              </a:tr>
              <a:tr h="62242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20</a:t>
                      </a:r>
                    </a:p>
                  </a:txBody>
                  <a:tcPr/>
                </a:tc>
                <a:tc>
                  <a:txBody>
                    <a:bodyPr/>
                    <a:lstStyle/>
                    <a:p>
                      <a:r>
                        <a:rPr lang="en-US" dirty="0"/>
                        <a:t>1.9</a:t>
                      </a:r>
                    </a:p>
                  </a:txBody>
                  <a:tcPr/>
                </a:tc>
                <a:tc>
                  <a:txBody>
                    <a:bodyPr/>
                    <a:lstStyle/>
                    <a:p>
                      <a:r>
                        <a:rPr lang="en-US" dirty="0"/>
                        <a:t>6.5</a:t>
                      </a:r>
                    </a:p>
                  </a:txBody>
                  <a:tcPr/>
                </a:tc>
                <a:tc>
                  <a:txBody>
                    <a:bodyPr/>
                    <a:lstStyle/>
                    <a:p>
                      <a:r>
                        <a:rPr lang="en-US" dirty="0"/>
                        <a:t>14.2</a:t>
                      </a:r>
                    </a:p>
                  </a:txBody>
                  <a:tcPr/>
                </a:tc>
                <a:tc>
                  <a:txBody>
                    <a:bodyPr/>
                    <a:lstStyle/>
                    <a:p>
                      <a:r>
                        <a:rPr lang="en-US" dirty="0"/>
                        <a:t>18</a:t>
                      </a:r>
                    </a:p>
                  </a:txBody>
                  <a:tcPr/>
                </a:tc>
                <a:tc>
                  <a:txBody>
                    <a:bodyPr/>
                    <a:lstStyle/>
                    <a:p>
                      <a:r>
                        <a:rPr lang="en-US" dirty="0"/>
                        <a:t>0</a:t>
                      </a:r>
                    </a:p>
                  </a:txBody>
                  <a:tcPr/>
                </a:tc>
                <a:tc>
                  <a:txBody>
                    <a:bodyPr/>
                    <a:lstStyle/>
                    <a:p>
                      <a:r>
                        <a:rPr lang="en-US" dirty="0"/>
                        <a:t>559</a:t>
                      </a:r>
                    </a:p>
                  </a:txBody>
                  <a:tcPr/>
                </a:tc>
                <a:tc>
                  <a:txBody>
                    <a:bodyPr/>
                    <a:lstStyle/>
                    <a:p>
                      <a:r>
                        <a:rPr lang="en-US" dirty="0"/>
                        <a:t>0.0</a:t>
                      </a:r>
                    </a:p>
                  </a:txBody>
                  <a:tcPr/>
                </a:tc>
                <a:extLst>
                  <a:ext uri="{0D108BD9-81ED-4DB2-BD59-A6C34878D82A}">
                    <a16:rowId xmlns:a16="http://schemas.microsoft.com/office/drawing/2014/main" val="10002"/>
                  </a:ext>
                </a:extLst>
              </a:tr>
              <a:tr h="62242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50</a:t>
                      </a:r>
                    </a:p>
                  </a:txBody>
                  <a:tcPr/>
                </a:tc>
                <a:tc>
                  <a:txBody>
                    <a:bodyPr/>
                    <a:lstStyle/>
                    <a:p>
                      <a:r>
                        <a:rPr lang="en-US" dirty="0">
                          <a:solidFill>
                            <a:srgbClr val="FF0000"/>
                          </a:solidFill>
                        </a:rPr>
                        <a:t>3.48</a:t>
                      </a:r>
                    </a:p>
                  </a:txBody>
                  <a:tcPr/>
                </a:tc>
                <a:tc>
                  <a:txBody>
                    <a:bodyPr/>
                    <a:lstStyle/>
                    <a:p>
                      <a:r>
                        <a:rPr lang="en-US" dirty="0">
                          <a:solidFill>
                            <a:srgbClr val="FF0000"/>
                          </a:solidFill>
                        </a:rPr>
                        <a:t>10.4</a:t>
                      </a:r>
                    </a:p>
                  </a:txBody>
                  <a:tcPr/>
                </a:tc>
                <a:tc>
                  <a:txBody>
                    <a:bodyPr/>
                    <a:lstStyle/>
                    <a:p>
                      <a:r>
                        <a:rPr lang="en-US" dirty="0">
                          <a:solidFill>
                            <a:srgbClr val="FF0000"/>
                          </a:solidFill>
                        </a:rPr>
                        <a:t>39.5</a:t>
                      </a:r>
                    </a:p>
                  </a:txBody>
                  <a:tcPr/>
                </a:tc>
                <a:tc>
                  <a:txBody>
                    <a:bodyPr/>
                    <a:lstStyle/>
                    <a:p>
                      <a:r>
                        <a:rPr lang="en-US" dirty="0"/>
                        <a:t>45</a:t>
                      </a:r>
                    </a:p>
                  </a:txBody>
                  <a:tcPr/>
                </a:tc>
                <a:tc>
                  <a:txBody>
                    <a:bodyPr/>
                    <a:lstStyle/>
                    <a:p>
                      <a:r>
                        <a:rPr lang="en-US" dirty="0"/>
                        <a:t>1</a:t>
                      </a:r>
                    </a:p>
                  </a:txBody>
                  <a:tcPr/>
                </a:tc>
                <a:tc>
                  <a:txBody>
                    <a:bodyPr/>
                    <a:lstStyle/>
                    <a:p>
                      <a:r>
                        <a:rPr lang="en-US" dirty="0"/>
                        <a:t>980</a:t>
                      </a:r>
                    </a:p>
                  </a:txBody>
                  <a:tcPr/>
                </a:tc>
                <a:tc>
                  <a:txBody>
                    <a:bodyPr/>
                    <a:lstStyle/>
                    <a:p>
                      <a:r>
                        <a:rPr lang="en-US" dirty="0"/>
                        <a:t>0.1</a:t>
                      </a:r>
                    </a:p>
                  </a:txBody>
                  <a:tcPr/>
                </a:tc>
                <a:extLst>
                  <a:ext uri="{0D108BD9-81ED-4DB2-BD59-A6C34878D82A}">
                    <a16:rowId xmlns:a16="http://schemas.microsoft.com/office/drawing/2014/main" val="10003"/>
                  </a:ext>
                </a:extLst>
              </a:tr>
              <a:tr h="62242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80</a:t>
                      </a:r>
                    </a:p>
                  </a:txBody>
                  <a:tcPr/>
                </a:tc>
                <a:tc>
                  <a:txBody>
                    <a:bodyPr/>
                    <a:lstStyle/>
                    <a:p>
                      <a:r>
                        <a:rPr lang="en-US" dirty="0">
                          <a:solidFill>
                            <a:srgbClr val="FF0000"/>
                          </a:solidFill>
                        </a:rPr>
                        <a:t>5.58</a:t>
                      </a:r>
                    </a:p>
                  </a:txBody>
                  <a:tcPr/>
                </a:tc>
                <a:tc>
                  <a:txBody>
                    <a:bodyPr/>
                    <a:lstStyle/>
                    <a:p>
                      <a:r>
                        <a:rPr lang="en-US" dirty="0">
                          <a:solidFill>
                            <a:srgbClr val="FF0000"/>
                          </a:solidFill>
                        </a:rPr>
                        <a:t>12.5</a:t>
                      </a:r>
                    </a:p>
                  </a:txBody>
                  <a:tcPr/>
                </a:tc>
                <a:tc>
                  <a:txBody>
                    <a:bodyPr/>
                    <a:lstStyle/>
                    <a:p>
                      <a:r>
                        <a:rPr lang="en-US" dirty="0">
                          <a:solidFill>
                            <a:srgbClr val="FF0000"/>
                          </a:solidFill>
                        </a:rPr>
                        <a:t>51.5</a:t>
                      </a:r>
                    </a:p>
                  </a:txBody>
                  <a:tcPr/>
                </a:tc>
                <a:tc>
                  <a:txBody>
                    <a:bodyPr/>
                    <a:lstStyle/>
                    <a:p>
                      <a:r>
                        <a:rPr lang="en-US" dirty="0"/>
                        <a:t>55</a:t>
                      </a:r>
                    </a:p>
                  </a:txBody>
                  <a:tcPr/>
                </a:tc>
                <a:tc>
                  <a:txBody>
                    <a:bodyPr/>
                    <a:lstStyle/>
                    <a:p>
                      <a:r>
                        <a:rPr lang="en-US" dirty="0"/>
                        <a:t>0</a:t>
                      </a:r>
                    </a:p>
                  </a:txBody>
                  <a:tcPr/>
                </a:tc>
                <a:tc>
                  <a:txBody>
                    <a:bodyPr/>
                    <a:lstStyle/>
                    <a:p>
                      <a:r>
                        <a:rPr lang="en-US" dirty="0"/>
                        <a:t>1639</a:t>
                      </a:r>
                    </a:p>
                  </a:txBody>
                  <a:tcPr/>
                </a:tc>
                <a:tc>
                  <a:txBody>
                    <a:bodyPr/>
                    <a:lstStyle/>
                    <a:p>
                      <a:r>
                        <a:rPr lang="en-US" dirty="0"/>
                        <a:t>0</a:t>
                      </a:r>
                    </a:p>
                  </a:txBody>
                  <a:tcPr/>
                </a:tc>
                <a:extLst>
                  <a:ext uri="{0D108BD9-81ED-4DB2-BD59-A6C34878D82A}">
                    <a16:rowId xmlns:a16="http://schemas.microsoft.com/office/drawing/2014/main" val="10004"/>
                  </a:ext>
                </a:extLst>
              </a:tr>
              <a:tr h="62242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120</a:t>
                      </a:r>
                    </a:p>
                  </a:txBody>
                  <a:tcPr/>
                </a:tc>
                <a:tc>
                  <a:txBody>
                    <a:bodyPr/>
                    <a:lstStyle/>
                    <a:p>
                      <a:r>
                        <a:rPr lang="en-US" dirty="0">
                          <a:solidFill>
                            <a:srgbClr val="FF0000"/>
                          </a:solidFill>
                        </a:rPr>
                        <a:t>4.95</a:t>
                      </a:r>
                    </a:p>
                  </a:txBody>
                  <a:tcPr/>
                </a:tc>
                <a:tc>
                  <a:txBody>
                    <a:bodyPr/>
                    <a:lstStyle/>
                    <a:p>
                      <a:r>
                        <a:rPr lang="en-US" dirty="0">
                          <a:solidFill>
                            <a:srgbClr val="FF0000"/>
                          </a:solidFill>
                        </a:rPr>
                        <a:t>22.5</a:t>
                      </a:r>
                    </a:p>
                  </a:txBody>
                  <a:tcPr/>
                </a:tc>
                <a:tc>
                  <a:txBody>
                    <a:bodyPr/>
                    <a:lstStyle/>
                    <a:p>
                      <a:r>
                        <a:rPr lang="en-US" dirty="0">
                          <a:solidFill>
                            <a:srgbClr val="FF0000"/>
                          </a:solidFill>
                        </a:rPr>
                        <a:t>47.8</a:t>
                      </a:r>
                    </a:p>
                  </a:txBody>
                  <a:tcPr/>
                </a:tc>
                <a:tc>
                  <a:txBody>
                    <a:bodyPr/>
                    <a:lstStyle/>
                    <a:p>
                      <a:r>
                        <a:rPr lang="en-US" dirty="0"/>
                        <a:t>50</a:t>
                      </a:r>
                    </a:p>
                  </a:txBody>
                  <a:tcPr/>
                </a:tc>
                <a:tc>
                  <a:txBody>
                    <a:bodyPr/>
                    <a:lstStyle/>
                    <a:p>
                      <a:r>
                        <a:rPr lang="en-US" dirty="0"/>
                        <a:t>19</a:t>
                      </a:r>
                    </a:p>
                  </a:txBody>
                  <a:tcPr/>
                </a:tc>
                <a:tc>
                  <a:txBody>
                    <a:bodyPr/>
                    <a:lstStyle/>
                    <a:p>
                      <a:r>
                        <a:rPr lang="en-US" dirty="0"/>
                        <a:t>1446</a:t>
                      </a:r>
                    </a:p>
                  </a:txBody>
                  <a:tcPr/>
                </a:tc>
                <a:tc>
                  <a:txBody>
                    <a:bodyPr/>
                    <a:lstStyle/>
                    <a:p>
                      <a:r>
                        <a:rPr lang="en-US" dirty="0">
                          <a:solidFill>
                            <a:srgbClr val="FF0000"/>
                          </a:solidFill>
                        </a:rPr>
                        <a:t>1.3</a:t>
                      </a:r>
                    </a:p>
                  </a:txBody>
                  <a:tcPr/>
                </a:tc>
                <a:extLst>
                  <a:ext uri="{0D108BD9-81ED-4DB2-BD59-A6C34878D82A}">
                    <a16:rowId xmlns:a16="http://schemas.microsoft.com/office/drawing/2014/main" val="10005"/>
                  </a:ext>
                </a:extLst>
              </a:tr>
            </a:tbl>
          </a:graphicData>
        </a:graphic>
      </p:graphicFrame>
      <p:sp>
        <p:nvSpPr>
          <p:cNvPr id="6" name="Rectangle 5"/>
          <p:cNvSpPr/>
          <p:nvPr/>
        </p:nvSpPr>
        <p:spPr bwMode="auto">
          <a:xfrm>
            <a:off x="4211782" y="3020291"/>
            <a:ext cx="3519054" cy="711200"/>
          </a:xfrm>
          <a:prstGeom prst="rect">
            <a:avLst/>
          </a:prstGeom>
          <a:noFill/>
          <a:ln w="5715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211782" y="4358503"/>
            <a:ext cx="3519054" cy="1815211"/>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0926617" y="5551055"/>
            <a:ext cx="1108369" cy="627543"/>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19535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Scalability</a:t>
            </a:r>
          </a:p>
        </p:txBody>
      </p:sp>
    </p:spTree>
    <p:extLst>
      <p:ext uri="{BB962C8B-B14F-4D97-AF65-F5344CB8AC3E}">
        <p14:creationId xmlns:p14="http://schemas.microsoft.com/office/powerpoint/2010/main" val="10075404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1208113" y="5193912"/>
            <a:ext cx="9848287" cy="95951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208113" y="3298697"/>
            <a:ext cx="4185387" cy="17385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Web App Instance</a:t>
            </a:r>
          </a:p>
        </p:txBody>
      </p:sp>
      <p:sp>
        <p:nvSpPr>
          <p:cNvPr id="2" name="Title 1"/>
          <p:cNvSpPr>
            <a:spLocks noGrp="1"/>
          </p:cNvSpPr>
          <p:nvPr>
            <p:ph type="title"/>
          </p:nvPr>
        </p:nvSpPr>
        <p:spPr/>
        <p:txBody>
          <a:bodyPr/>
          <a:lstStyle/>
          <a:p>
            <a:r>
              <a:rPr lang="en-US" dirty="0"/>
              <a:t>Photo Gallery Deployed to Azure</a:t>
            </a:r>
          </a:p>
        </p:txBody>
      </p:sp>
      <p:pic>
        <p:nvPicPr>
          <p:cNvPr id="4" name="Content Placeholder 3"/>
          <p:cNvPicPr>
            <a:picLocks noGrp="1" noChangeAspect="1"/>
          </p:cNvPicPr>
          <p:nvPr>
            <p:ph sz="quarter" idx="4294967295"/>
          </p:nvPr>
        </p:nvPicPr>
        <p:blipFill>
          <a:blip r:embed="rId3" cstate="print">
            <a:biLevel thresh="25000"/>
            <a:extLst>
              <a:ext uri="{28A0092B-C50C-407E-A947-70E740481C1C}">
                <a14:useLocalDpi xmlns:a14="http://schemas.microsoft.com/office/drawing/2010/main" val="0"/>
              </a:ext>
            </a:extLst>
          </a:blip>
          <a:stretch>
            <a:fillRect/>
          </a:stretch>
        </p:blipFill>
        <p:spPr>
          <a:xfrm>
            <a:off x="11639550" y="2282825"/>
            <a:ext cx="552450" cy="552450"/>
          </a:xfrm>
        </p:spPr>
      </p:pic>
      <p:pic>
        <p:nvPicPr>
          <p:cNvPr id="6" name="Picture 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957281" y="5428109"/>
            <a:ext cx="457200" cy="457200"/>
          </a:xfrm>
          <a:prstGeom prst="rect">
            <a:avLst/>
          </a:prstGeom>
        </p:spPr>
      </p:pic>
      <p:sp>
        <p:nvSpPr>
          <p:cNvPr id="7" name="Flowchart: Magnetic Disk 6"/>
          <p:cNvSpPr/>
          <p:nvPr/>
        </p:nvSpPr>
        <p:spPr bwMode="auto">
          <a:xfrm>
            <a:off x="6522219" y="5506413"/>
            <a:ext cx="562986" cy="457200"/>
          </a:xfrm>
          <a:prstGeom prst="flowChartMagneticDisk">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082987" y="4045385"/>
            <a:ext cx="457200" cy="457200"/>
          </a:xfrm>
          <a:prstGeom prst="rect">
            <a:avLst/>
          </a:prstGeom>
        </p:spPr>
      </p:pic>
      <p:sp>
        <p:nvSpPr>
          <p:cNvPr id="9" name="TextBox 8"/>
          <p:cNvSpPr txBox="1"/>
          <p:nvPr/>
        </p:nvSpPr>
        <p:spPr>
          <a:xfrm>
            <a:off x="4385680" y="5421081"/>
            <a:ext cx="10826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a:t>
            </a:r>
          </a:p>
        </p:txBody>
      </p:sp>
      <p:sp>
        <p:nvSpPr>
          <p:cNvPr id="10" name="TextBox 9"/>
          <p:cNvSpPr txBox="1"/>
          <p:nvPr/>
        </p:nvSpPr>
        <p:spPr>
          <a:xfrm>
            <a:off x="7117428" y="5421081"/>
            <a:ext cx="16284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Database</a:t>
            </a:r>
          </a:p>
        </p:txBody>
      </p:sp>
      <p:sp>
        <p:nvSpPr>
          <p:cNvPr id="11" name="TextBox 10"/>
          <p:cNvSpPr txBox="1"/>
          <p:nvPr/>
        </p:nvSpPr>
        <p:spPr>
          <a:xfrm>
            <a:off x="1208113" y="4409383"/>
            <a:ext cx="418538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session state</a:t>
            </a:r>
          </a:p>
        </p:txBody>
      </p:sp>
      <p:pic>
        <p:nvPicPr>
          <p:cNvPr id="23" name="Picture 22"/>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726477" y="1190767"/>
            <a:ext cx="780290" cy="780290"/>
          </a:xfrm>
          <a:prstGeom prst="rect">
            <a:avLst/>
          </a:prstGeom>
        </p:spPr>
      </p:pic>
      <p:cxnSp>
        <p:nvCxnSpPr>
          <p:cNvPr id="25" name="Elbow Connector 24"/>
          <p:cNvCxnSpPr>
            <a:stCxn id="23" idx="2"/>
            <a:endCxn id="5" idx="0"/>
          </p:cNvCxnSpPr>
          <p:nvPr/>
        </p:nvCxnSpPr>
        <p:spPr>
          <a:xfrm rot="5400000">
            <a:off x="4044895" y="1226970"/>
            <a:ext cx="1327640" cy="2815815"/>
          </a:xfrm>
          <a:prstGeom prst="bentConnector3">
            <a:avLst>
              <a:gd name="adj1" fmla="val 6336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08919" y="2357865"/>
            <a:ext cx="1906612"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ARRAffinity</a:t>
            </a:r>
            <a:endParaRPr lang="en-US" sz="2400" dirty="0">
              <a:gradFill>
                <a:gsLst>
                  <a:gs pos="2917">
                    <a:schemeClr val="tx1"/>
                  </a:gs>
                  <a:gs pos="30000">
                    <a:schemeClr val="tx1"/>
                  </a:gs>
                </a:gsLst>
                <a:lin ang="5400000" scaled="0"/>
              </a:gradFill>
            </a:endParaRPr>
          </a:p>
        </p:txBody>
      </p:sp>
      <p:sp>
        <p:nvSpPr>
          <p:cNvPr id="43" name="Rectangle 42"/>
          <p:cNvSpPr/>
          <p:nvPr/>
        </p:nvSpPr>
        <p:spPr bwMode="auto">
          <a:xfrm>
            <a:off x="504967" y="2292825"/>
            <a:ext cx="11305824" cy="4135272"/>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p:cNvSpPr txBox="1"/>
          <p:nvPr/>
        </p:nvSpPr>
        <p:spPr>
          <a:xfrm>
            <a:off x="410917" y="2151090"/>
            <a:ext cx="3651128"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myapp-eastus.azurewebsites.net</a:t>
            </a:r>
          </a:p>
        </p:txBody>
      </p:sp>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2404" y="2288366"/>
            <a:ext cx="539703" cy="539703"/>
          </a:xfrm>
          <a:prstGeom prst="rect">
            <a:avLst/>
          </a:prstGeom>
        </p:spPr>
      </p:pic>
      <p:pic>
        <p:nvPicPr>
          <p:cNvPr id="50" name="Picture 4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551199" y="5193912"/>
            <a:ext cx="505201" cy="505201"/>
          </a:xfrm>
          <a:prstGeom prst="rect">
            <a:avLst/>
          </a:prstGeom>
        </p:spPr>
      </p:pic>
      <p:sp>
        <p:nvSpPr>
          <p:cNvPr id="54" name="Rectangle 53"/>
          <p:cNvSpPr/>
          <p:nvPr/>
        </p:nvSpPr>
        <p:spPr bwMode="auto">
          <a:xfrm>
            <a:off x="6871013" y="3298697"/>
            <a:ext cx="4185387" cy="17385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Web App Instance</a:t>
            </a:r>
          </a:p>
        </p:txBody>
      </p:sp>
      <p:pic>
        <p:nvPicPr>
          <p:cNvPr id="55" name="Picture 5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745887" y="4045385"/>
            <a:ext cx="457200" cy="457200"/>
          </a:xfrm>
          <a:prstGeom prst="rect">
            <a:avLst/>
          </a:prstGeom>
        </p:spPr>
      </p:pic>
      <p:sp>
        <p:nvSpPr>
          <p:cNvPr id="56" name="TextBox 55"/>
          <p:cNvSpPr txBox="1"/>
          <p:nvPr/>
        </p:nvSpPr>
        <p:spPr>
          <a:xfrm>
            <a:off x="6871013" y="4409383"/>
            <a:ext cx="418538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session state</a:t>
            </a:r>
          </a:p>
        </p:txBody>
      </p:sp>
    </p:spTree>
    <p:extLst>
      <p:ext uri="{BB962C8B-B14F-4D97-AF65-F5344CB8AC3E}">
        <p14:creationId xmlns:p14="http://schemas.microsoft.com/office/powerpoint/2010/main" val="1001872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 presetClass="exit" presetSubtype="0" fill="hold" nodeType="afterEffect">
                                  <p:stCondLst>
                                    <p:cond delay="750"/>
                                  </p:stCondLst>
                                  <p:childTnLst>
                                    <p:set>
                                      <p:cBhvr>
                                        <p:cTn id="14" dur="1" fill="hold">
                                          <p:stCondLst>
                                            <p:cond delay="0"/>
                                          </p:stCondLst>
                                        </p:cTn>
                                        <p:tgtEl>
                                          <p:spTgt spid="25"/>
                                        </p:tgtEl>
                                        <p:attrNameLst>
                                          <p:attrName>style.visibility</p:attrName>
                                        </p:attrNameLst>
                                      </p:cBhvr>
                                      <p:to>
                                        <p:strVal val="hidden"/>
                                      </p:to>
                                    </p:set>
                                  </p:childTnLst>
                                </p:cTn>
                              </p:par>
                            </p:childTnLst>
                          </p:cTn>
                        </p:par>
                        <p:par>
                          <p:cTn id="15" fill="hold">
                            <p:stCondLst>
                              <p:cond delay="1750"/>
                            </p:stCondLst>
                            <p:childTnLst>
                              <p:par>
                                <p:cTn id="16" presetID="1" presetClass="exit" presetSubtype="0" fill="hold" grpId="1" nodeType="afterEffect">
                                  <p:stCondLst>
                                    <p:cond delay="0"/>
                                  </p:stCondLst>
                                  <p:childTnLst>
                                    <p:set>
                                      <p:cBhvr>
                                        <p:cTn id="17" dur="1" fill="hold">
                                          <p:stCondLst>
                                            <p:cond delay="0"/>
                                          </p:stCondLst>
                                        </p:cTn>
                                        <p:tgtEl>
                                          <p:spTgt spid="26"/>
                                        </p:tgtEl>
                                        <p:attrNameLst>
                                          <p:attrName>style.visibility</p:attrName>
                                        </p:attrNameLst>
                                      </p:cBhvr>
                                      <p:to>
                                        <p:strVal val="hidden"/>
                                      </p:to>
                                    </p:set>
                                  </p:childTnLst>
                                </p:cTn>
                              </p:par>
                            </p:childTnLst>
                          </p:cTn>
                        </p:par>
                        <p:par>
                          <p:cTn id="18" fill="hold">
                            <p:stCondLst>
                              <p:cond delay="1750"/>
                            </p:stCondLst>
                            <p:childTnLst>
                              <p:par>
                                <p:cTn id="19" presetID="22" presetClass="entr" presetSubtype="1"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p:stCondLst>
                              <p:cond delay="2250"/>
                            </p:stCondLst>
                            <p:childTnLst>
                              <p:par>
                                <p:cTn id="23" presetID="10" presetClass="entr" presetSubtype="0" fill="hold" grpId="2"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par>
                          <p:cTn id="26" fill="hold">
                            <p:stCondLst>
                              <p:cond delay="2750"/>
                            </p:stCondLst>
                            <p:childTnLst>
                              <p:par>
                                <p:cTn id="27" presetID="1" presetClass="exit" presetSubtype="0" fill="hold" nodeType="afterEffect">
                                  <p:stCondLst>
                                    <p:cond delay="750"/>
                                  </p:stCondLst>
                                  <p:childTnLst>
                                    <p:set>
                                      <p:cBhvr>
                                        <p:cTn id="28" dur="1" fill="hold">
                                          <p:stCondLst>
                                            <p:cond delay="0"/>
                                          </p:stCondLst>
                                        </p:cTn>
                                        <p:tgtEl>
                                          <p:spTgt spid="25"/>
                                        </p:tgtEl>
                                        <p:attrNameLst>
                                          <p:attrName>style.visibility</p:attrName>
                                        </p:attrNameLst>
                                      </p:cBhvr>
                                      <p:to>
                                        <p:strVal val="hidden"/>
                                      </p:to>
                                    </p:set>
                                  </p:childTnLst>
                                </p:cTn>
                              </p:par>
                            </p:childTnLst>
                          </p:cTn>
                        </p:par>
                        <p:par>
                          <p:cTn id="29" fill="hold">
                            <p:stCondLst>
                              <p:cond delay="3500"/>
                            </p:stCondLst>
                            <p:childTnLst>
                              <p:par>
                                <p:cTn id="30" presetID="22" presetClass="entr" presetSubtype="1"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par>
                          <p:cTn id="33" fill="hold">
                            <p:stCondLst>
                              <p:cond delay="4000"/>
                            </p:stCondLst>
                            <p:childTnLst>
                              <p:par>
                                <p:cTn id="34" presetID="1" presetClass="exit" presetSubtype="0" fill="hold" nodeType="afterEffect">
                                  <p:stCondLst>
                                    <p:cond delay="1000"/>
                                  </p:stCondLst>
                                  <p:childTnLst>
                                    <p:set>
                                      <p:cBhvr>
                                        <p:cTn id="35" dur="1" fill="hold">
                                          <p:stCondLst>
                                            <p:cond delay="0"/>
                                          </p:stCondLst>
                                        </p:cTn>
                                        <p:tgtEl>
                                          <p:spTgt spid="25"/>
                                        </p:tgtEl>
                                        <p:attrNameLst>
                                          <p:attrName>style.visibility</p:attrName>
                                        </p:attrNameLst>
                                      </p:cBhvr>
                                      <p:to>
                                        <p:strVal val="hidden"/>
                                      </p:to>
                                    </p:set>
                                  </p:childTnLst>
                                </p:cTn>
                              </p:par>
                            </p:childTnLst>
                          </p:cTn>
                        </p:par>
                        <p:par>
                          <p:cTn id="36" fill="hold">
                            <p:stCondLst>
                              <p:cond delay="50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6"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bwMode="auto">
          <a:xfrm>
            <a:off x="9288665" y="1579663"/>
            <a:ext cx="1163729" cy="181032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err="1"/>
              <a:t>ARRAffinity</a:t>
            </a:r>
            <a:r>
              <a:rPr lang="en-US" dirty="0"/>
              <a:t> versus Traffic Manager</a:t>
            </a:r>
          </a:p>
        </p:txBody>
      </p:sp>
      <p:cxnSp>
        <p:nvCxnSpPr>
          <p:cNvPr id="3" name="Straight Connector 2"/>
          <p:cNvCxnSpPr>
            <a:stCxn id="10" idx="1"/>
            <a:endCxn id="4" idx="3"/>
          </p:cNvCxnSpPr>
          <p:nvPr/>
        </p:nvCxnSpPr>
        <p:spPr>
          <a:xfrm flipH="1" flipV="1">
            <a:off x="1983678" y="3724869"/>
            <a:ext cx="580470" cy="1"/>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biLevel thresh="25000"/>
          </a:blip>
          <a:stretch>
            <a:fillRect/>
          </a:stretch>
        </p:blipFill>
        <p:spPr>
          <a:xfrm>
            <a:off x="1252668" y="3487447"/>
            <a:ext cx="731010" cy="474843"/>
          </a:xfrm>
          <a:prstGeom prst="rect">
            <a:avLst/>
          </a:prstGeom>
        </p:spPr>
      </p:pic>
      <p:pic>
        <p:nvPicPr>
          <p:cNvPr id="5" name="Picture 4"/>
          <p:cNvPicPr>
            <a:picLocks noChangeAspect="1"/>
          </p:cNvPicPr>
          <p:nvPr/>
        </p:nvPicPr>
        <p:blipFill>
          <a:blip r:embed="rId4">
            <a:biLevel thresh="25000"/>
          </a:blip>
          <a:stretch>
            <a:fillRect/>
          </a:stretch>
        </p:blipFill>
        <p:spPr>
          <a:xfrm>
            <a:off x="217514" y="3451745"/>
            <a:ext cx="506084" cy="530709"/>
          </a:xfrm>
          <a:prstGeom prst="rect">
            <a:avLst/>
          </a:prstGeom>
        </p:spPr>
      </p:pic>
      <p:cxnSp>
        <p:nvCxnSpPr>
          <p:cNvPr id="6" name="Straight Connector 5"/>
          <p:cNvCxnSpPr>
            <a:stCxn id="4" idx="1"/>
            <a:endCxn id="5" idx="3"/>
          </p:cNvCxnSpPr>
          <p:nvPr/>
        </p:nvCxnSpPr>
        <p:spPr>
          <a:xfrm flipH="1" flipV="1">
            <a:off x="723598" y="3717100"/>
            <a:ext cx="529070" cy="7769"/>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733" y="3982454"/>
            <a:ext cx="828877" cy="369332"/>
          </a:xfrm>
          <a:prstGeom prst="rect">
            <a:avLst/>
          </a:prstGeom>
          <a:noFill/>
        </p:spPr>
        <p:txBody>
          <a:bodyPr wrap="square" rtlCol="0">
            <a:spAutoFit/>
          </a:bodyPr>
          <a:lstStyle/>
          <a:p>
            <a:r>
              <a:rPr lang="en-US" dirty="0">
                <a:solidFill>
                  <a:srgbClr val="FFFFFF"/>
                </a:solidFill>
              </a:rPr>
              <a:t>User</a:t>
            </a:r>
          </a:p>
        </p:txBody>
      </p:sp>
      <p:sp>
        <p:nvSpPr>
          <p:cNvPr id="8" name="TextBox 7"/>
          <p:cNvSpPr txBox="1"/>
          <p:nvPr/>
        </p:nvSpPr>
        <p:spPr>
          <a:xfrm>
            <a:off x="1238000" y="3978981"/>
            <a:ext cx="1199347" cy="369332"/>
          </a:xfrm>
          <a:prstGeom prst="rect">
            <a:avLst/>
          </a:prstGeom>
          <a:noFill/>
        </p:spPr>
        <p:txBody>
          <a:bodyPr wrap="square" rtlCol="0">
            <a:spAutoFit/>
          </a:bodyPr>
          <a:lstStyle/>
          <a:p>
            <a:r>
              <a:rPr lang="en-US" altLang="zh-CN" dirty="0">
                <a:solidFill>
                  <a:srgbClr val="FFFFFF"/>
                </a:solidFill>
              </a:rPr>
              <a:t>Internet</a:t>
            </a:r>
            <a:endParaRPr lang="en-US" dirty="0">
              <a:solidFill>
                <a:srgbClr val="FFFFFF"/>
              </a:solidFill>
            </a:endParaRPr>
          </a:p>
        </p:txBody>
      </p:sp>
      <p:grpSp>
        <p:nvGrpSpPr>
          <p:cNvPr id="9" name="Group 8"/>
          <p:cNvGrpSpPr/>
          <p:nvPr/>
        </p:nvGrpSpPr>
        <p:grpSpPr>
          <a:xfrm>
            <a:off x="2272077" y="3451745"/>
            <a:ext cx="1199347" cy="1170439"/>
            <a:chOff x="2925220" y="3462631"/>
            <a:chExt cx="1199347" cy="1170439"/>
          </a:xfrm>
        </p:grpSpPr>
        <p:pic>
          <p:nvPicPr>
            <p:cNvPr id="10" name="Picture 9"/>
            <p:cNvPicPr>
              <a:picLocks noChangeAspect="1"/>
            </p:cNvPicPr>
            <p:nvPr/>
          </p:nvPicPr>
          <p:blipFill>
            <a:blip r:embed="rId5">
              <a:biLevel thresh="50000"/>
            </a:blip>
            <a:stretch>
              <a:fillRect/>
            </a:stretch>
          </p:blipFill>
          <p:spPr>
            <a:xfrm>
              <a:off x="3217291" y="3462631"/>
              <a:ext cx="534983" cy="546249"/>
            </a:xfrm>
            <a:prstGeom prst="rect">
              <a:avLst/>
            </a:prstGeom>
          </p:spPr>
        </p:pic>
        <p:sp>
          <p:nvSpPr>
            <p:cNvPr id="11" name="TextBox 10"/>
            <p:cNvSpPr txBox="1"/>
            <p:nvPr/>
          </p:nvSpPr>
          <p:spPr>
            <a:xfrm>
              <a:off x="2925220" y="3986739"/>
              <a:ext cx="1199347" cy="646331"/>
            </a:xfrm>
            <a:prstGeom prst="rect">
              <a:avLst/>
            </a:prstGeom>
            <a:noFill/>
          </p:spPr>
          <p:txBody>
            <a:bodyPr wrap="square" rtlCol="0">
              <a:spAutoFit/>
            </a:bodyPr>
            <a:lstStyle/>
            <a:p>
              <a:r>
                <a:rPr lang="en-US" altLang="zh-CN" dirty="0">
                  <a:solidFill>
                    <a:srgbClr val="FFFFFF"/>
                  </a:solidFill>
                </a:rPr>
                <a:t>Traffic Manager</a:t>
              </a:r>
              <a:endParaRPr lang="en-US" sz="1100" dirty="0">
                <a:solidFill>
                  <a:srgbClr val="FFFFFF"/>
                </a:solidFill>
              </a:endParaRPr>
            </a:p>
          </p:txBody>
        </p:sp>
      </p:grpSp>
      <p:sp>
        <p:nvSpPr>
          <p:cNvPr id="12" name="TextBox 11"/>
          <p:cNvSpPr txBox="1"/>
          <p:nvPr/>
        </p:nvSpPr>
        <p:spPr>
          <a:xfrm>
            <a:off x="1690861" y="4659630"/>
            <a:ext cx="2261178" cy="253916"/>
          </a:xfrm>
          <a:prstGeom prst="rect">
            <a:avLst/>
          </a:prstGeom>
          <a:noFill/>
        </p:spPr>
        <p:txBody>
          <a:bodyPr wrap="square" rtlCol="0">
            <a:spAutoFit/>
          </a:bodyPr>
          <a:lstStyle/>
          <a:p>
            <a:pPr algn="ctr"/>
            <a:r>
              <a:rPr lang="en-US" altLang="zh-CN" sz="1050" dirty="0">
                <a:solidFill>
                  <a:srgbClr val="FFFFFF"/>
                </a:solidFill>
              </a:rPr>
              <a:t>(Performance Profile)</a:t>
            </a:r>
            <a:endParaRPr lang="en-US" altLang="zh-CN" sz="700" dirty="0">
              <a:solidFill>
                <a:srgbClr val="FFFFFF"/>
              </a:solidFill>
            </a:endParaRPr>
          </a:p>
        </p:txBody>
      </p:sp>
      <p:sp>
        <p:nvSpPr>
          <p:cNvPr id="13" name="Rectangle 12"/>
          <p:cNvSpPr/>
          <p:nvPr/>
        </p:nvSpPr>
        <p:spPr bwMode="auto">
          <a:xfrm>
            <a:off x="6739103" y="1579663"/>
            <a:ext cx="2487564" cy="865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841405" y="1928077"/>
            <a:ext cx="260630" cy="260630"/>
          </a:xfrm>
          <a:prstGeom prst="rect">
            <a:avLst/>
          </a:prstGeom>
        </p:spPr>
      </p:pic>
      <p:sp>
        <p:nvSpPr>
          <p:cNvPr id="19" name="TextBox 18"/>
          <p:cNvSpPr txBox="1"/>
          <p:nvPr/>
        </p:nvSpPr>
        <p:spPr>
          <a:xfrm>
            <a:off x="7424035" y="2119964"/>
            <a:ext cx="1230850" cy="44781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rPr>
              <a:t>Session State</a:t>
            </a:r>
          </a:p>
        </p:txBody>
      </p:sp>
      <p:sp>
        <p:nvSpPr>
          <p:cNvPr id="21" name="Rectangle 20"/>
          <p:cNvSpPr/>
          <p:nvPr/>
        </p:nvSpPr>
        <p:spPr bwMode="auto">
          <a:xfrm>
            <a:off x="4176215" y="1183152"/>
            <a:ext cx="6960357" cy="2500500"/>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9" name="Content Placeholder 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640191" y="952912"/>
            <a:ext cx="552818" cy="552818"/>
          </a:xfrm>
          <a:prstGeom prst="rect">
            <a:avLst/>
          </a:prstGeom>
        </p:spPr>
      </p:pic>
      <p:sp>
        <p:nvSpPr>
          <p:cNvPr id="30" name="TextBox 29"/>
          <p:cNvSpPr txBox="1"/>
          <p:nvPr/>
        </p:nvSpPr>
        <p:spPr>
          <a:xfrm>
            <a:off x="4080031" y="1111392"/>
            <a:ext cx="231390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eastus.azurewebsites.net</a:t>
            </a:r>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45756" y="2268462"/>
            <a:ext cx="539703" cy="539703"/>
          </a:xfrm>
          <a:prstGeom prst="rect">
            <a:avLst/>
          </a:prstGeom>
        </p:spPr>
      </p:pic>
      <p:sp>
        <p:nvSpPr>
          <p:cNvPr id="32" name="TextBox 31"/>
          <p:cNvSpPr txBox="1"/>
          <p:nvPr/>
        </p:nvSpPr>
        <p:spPr>
          <a:xfrm>
            <a:off x="4087814" y="2788384"/>
            <a:ext cx="2177456"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Web Apps</a:t>
            </a:r>
          </a:p>
          <a:p>
            <a:pPr algn="ctr">
              <a:lnSpc>
                <a:spcPct val="90000"/>
              </a:lnSpc>
              <a:spcAft>
                <a:spcPts val="600"/>
              </a:spcAft>
            </a:pPr>
            <a:r>
              <a:rPr lang="en-US" sz="1400" dirty="0">
                <a:gradFill>
                  <a:gsLst>
                    <a:gs pos="2917">
                      <a:schemeClr val="tx1"/>
                    </a:gs>
                    <a:gs pos="30000">
                      <a:schemeClr val="tx1"/>
                    </a:gs>
                  </a:gsLst>
                  <a:lin ang="5400000" scaled="0"/>
                </a:gradFill>
              </a:rPr>
              <a:t>Internal load balancing</a:t>
            </a:r>
          </a:p>
        </p:txBody>
      </p:sp>
      <p:sp>
        <p:nvSpPr>
          <p:cNvPr id="52" name="TextBox 51"/>
          <p:cNvSpPr txBox="1"/>
          <p:nvPr/>
        </p:nvSpPr>
        <p:spPr>
          <a:xfrm>
            <a:off x="7069680" y="1469481"/>
            <a:ext cx="181735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Web App Instance</a:t>
            </a:r>
          </a:p>
        </p:txBody>
      </p:sp>
      <p:sp>
        <p:nvSpPr>
          <p:cNvPr id="53" name="Rectangle 52"/>
          <p:cNvSpPr/>
          <p:nvPr/>
        </p:nvSpPr>
        <p:spPr bwMode="auto">
          <a:xfrm>
            <a:off x="6739103" y="2524557"/>
            <a:ext cx="2487564" cy="865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9796869" y="2157320"/>
            <a:ext cx="257242" cy="257242"/>
          </a:xfrm>
          <a:prstGeom prst="rect">
            <a:avLst/>
          </a:prstGeom>
        </p:spPr>
      </p:pic>
      <p:sp>
        <p:nvSpPr>
          <p:cNvPr id="55" name="Flowchart: Magnetic Disk 54"/>
          <p:cNvSpPr/>
          <p:nvPr/>
        </p:nvSpPr>
        <p:spPr bwMode="auto">
          <a:xfrm>
            <a:off x="9722078" y="2751905"/>
            <a:ext cx="396314" cy="257242"/>
          </a:xfrm>
          <a:prstGeom prst="flowChartMagneticDisk">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p:cNvSpPr txBox="1"/>
          <p:nvPr/>
        </p:nvSpPr>
        <p:spPr>
          <a:xfrm>
            <a:off x="9577318" y="2324563"/>
            <a:ext cx="696344" cy="447815"/>
          </a:xfrm>
          <a:prstGeom prst="rect">
            <a:avLst/>
          </a:prstGeom>
          <a:noFill/>
        </p:spPr>
        <p:txBody>
          <a:bodyPr wrap="non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Code</a:t>
            </a:r>
          </a:p>
        </p:txBody>
      </p:sp>
      <p:sp>
        <p:nvSpPr>
          <p:cNvPr id="58" name="TextBox 57"/>
          <p:cNvSpPr txBox="1"/>
          <p:nvPr/>
        </p:nvSpPr>
        <p:spPr>
          <a:xfrm>
            <a:off x="9439506" y="2943045"/>
            <a:ext cx="961457"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Database</a:t>
            </a:r>
          </a:p>
        </p:txBody>
      </p:sp>
      <p:sp>
        <p:nvSpPr>
          <p:cNvPr id="60" name="TextBox 59"/>
          <p:cNvSpPr txBox="1"/>
          <p:nvPr/>
        </p:nvSpPr>
        <p:spPr>
          <a:xfrm>
            <a:off x="7069680" y="2414375"/>
            <a:ext cx="181735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Web App Instance</a:t>
            </a:r>
          </a:p>
        </p:txBody>
      </p:sp>
      <p:cxnSp>
        <p:nvCxnSpPr>
          <p:cNvPr id="62" name="Elbow Connector 61"/>
          <p:cNvCxnSpPr>
            <a:stCxn id="31" idx="3"/>
            <a:endCxn id="13" idx="1"/>
          </p:cNvCxnSpPr>
          <p:nvPr/>
        </p:nvCxnSpPr>
        <p:spPr>
          <a:xfrm flipV="1">
            <a:off x="4785459" y="2012380"/>
            <a:ext cx="1953644" cy="525934"/>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bwMode="auto">
          <a:xfrm>
            <a:off x="4176215" y="4035047"/>
            <a:ext cx="6960357" cy="2365440"/>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1" name="Content Placeholder 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591714" y="3810145"/>
            <a:ext cx="552818" cy="552818"/>
          </a:xfrm>
          <a:prstGeom prst="rect">
            <a:avLst/>
          </a:prstGeom>
        </p:spPr>
      </p:pic>
      <p:sp>
        <p:nvSpPr>
          <p:cNvPr id="72" name="TextBox 71"/>
          <p:cNvSpPr txBox="1"/>
          <p:nvPr/>
        </p:nvSpPr>
        <p:spPr>
          <a:xfrm>
            <a:off x="4107321" y="3963287"/>
            <a:ext cx="235147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westus.azurewebsites.net</a:t>
            </a:r>
          </a:p>
        </p:txBody>
      </p:sp>
      <p:pic>
        <p:nvPicPr>
          <p:cNvPr id="73" name="Picture 7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45756" y="5120357"/>
            <a:ext cx="539703" cy="539703"/>
          </a:xfrm>
          <a:prstGeom prst="rect">
            <a:avLst/>
          </a:prstGeom>
        </p:spPr>
      </p:pic>
      <p:sp>
        <p:nvSpPr>
          <p:cNvPr id="74" name="TextBox 73"/>
          <p:cNvSpPr txBox="1"/>
          <p:nvPr/>
        </p:nvSpPr>
        <p:spPr>
          <a:xfrm>
            <a:off x="4087814" y="5640279"/>
            <a:ext cx="2177456"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Web Apps</a:t>
            </a:r>
          </a:p>
          <a:p>
            <a:pPr algn="ctr">
              <a:lnSpc>
                <a:spcPct val="90000"/>
              </a:lnSpc>
              <a:spcAft>
                <a:spcPts val="600"/>
              </a:spcAft>
            </a:pPr>
            <a:r>
              <a:rPr lang="en-US" sz="1400" dirty="0">
                <a:gradFill>
                  <a:gsLst>
                    <a:gs pos="2917">
                      <a:schemeClr val="tx1"/>
                    </a:gs>
                    <a:gs pos="30000">
                      <a:schemeClr val="tx1"/>
                    </a:gs>
                  </a:gsLst>
                  <a:lin ang="5400000" scaled="0"/>
                </a:gradFill>
              </a:rPr>
              <a:t>Internal load balancing</a:t>
            </a:r>
          </a:p>
        </p:txBody>
      </p:sp>
      <p:sp>
        <p:nvSpPr>
          <p:cNvPr id="75" name="TextBox 74"/>
          <p:cNvSpPr txBox="1"/>
          <p:nvPr/>
        </p:nvSpPr>
        <p:spPr>
          <a:xfrm>
            <a:off x="7069680" y="4321376"/>
            <a:ext cx="181735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Web App Instance</a:t>
            </a:r>
          </a:p>
        </p:txBody>
      </p:sp>
      <p:cxnSp>
        <p:nvCxnSpPr>
          <p:cNvPr id="86" name="Elbow Connector 85"/>
          <p:cNvCxnSpPr>
            <a:stCxn id="10" idx="3"/>
            <a:endCxn id="21" idx="1"/>
          </p:cNvCxnSpPr>
          <p:nvPr/>
        </p:nvCxnSpPr>
        <p:spPr>
          <a:xfrm flipV="1">
            <a:off x="3099131" y="2433402"/>
            <a:ext cx="1077084" cy="129146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7" name="Oval Callout 86"/>
          <p:cNvSpPr/>
          <p:nvPr/>
        </p:nvSpPr>
        <p:spPr bwMode="auto">
          <a:xfrm>
            <a:off x="545910" y="1579663"/>
            <a:ext cx="2553221" cy="1208721"/>
          </a:xfrm>
          <a:prstGeom prst="wedgeEllipseCallout">
            <a:avLst>
              <a:gd name="adj1" fmla="val 70037"/>
              <a:gd name="adj2" fmla="val 61371"/>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Which web app</a:t>
            </a:r>
          </a:p>
        </p:txBody>
      </p:sp>
      <p:sp>
        <p:nvSpPr>
          <p:cNvPr id="89" name="TextBox 88"/>
          <p:cNvSpPr txBox="1"/>
          <p:nvPr/>
        </p:nvSpPr>
        <p:spPr>
          <a:xfrm>
            <a:off x="5513376" y="1641157"/>
            <a:ext cx="1262205"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ARRAffinity</a:t>
            </a:r>
            <a:endParaRPr lang="en-US" sz="1400" dirty="0">
              <a:gradFill>
                <a:gsLst>
                  <a:gs pos="2917">
                    <a:schemeClr val="tx1"/>
                  </a:gs>
                  <a:gs pos="30000">
                    <a:schemeClr val="tx1"/>
                  </a:gs>
                </a:gsLst>
                <a:lin ang="5400000" scaled="0"/>
              </a:gradFill>
            </a:endParaRPr>
          </a:p>
        </p:txBody>
      </p:sp>
      <p:pic>
        <p:nvPicPr>
          <p:cNvPr id="93" name="Picture 9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843677" y="2858404"/>
            <a:ext cx="260630" cy="260630"/>
          </a:xfrm>
          <a:prstGeom prst="rect">
            <a:avLst/>
          </a:prstGeom>
        </p:spPr>
      </p:pic>
      <p:sp>
        <p:nvSpPr>
          <p:cNvPr id="94" name="TextBox 93"/>
          <p:cNvSpPr txBox="1"/>
          <p:nvPr/>
        </p:nvSpPr>
        <p:spPr>
          <a:xfrm>
            <a:off x="7426307" y="3050291"/>
            <a:ext cx="1230850" cy="44781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rPr>
              <a:t>Session State</a:t>
            </a:r>
          </a:p>
        </p:txBody>
      </p:sp>
      <p:pic>
        <p:nvPicPr>
          <p:cNvPr id="95" name="Picture 94"/>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018149" y="1578793"/>
            <a:ext cx="389663" cy="389663"/>
          </a:xfrm>
          <a:prstGeom prst="rect">
            <a:avLst/>
          </a:prstGeom>
        </p:spPr>
      </p:pic>
      <p:sp>
        <p:nvSpPr>
          <p:cNvPr id="97" name="Rectangle 96"/>
          <p:cNvSpPr/>
          <p:nvPr/>
        </p:nvSpPr>
        <p:spPr bwMode="auto">
          <a:xfrm>
            <a:off x="6755023" y="4338792"/>
            <a:ext cx="2487564" cy="865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98" name="Picture 9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857325" y="4687206"/>
            <a:ext cx="260630" cy="260630"/>
          </a:xfrm>
          <a:prstGeom prst="rect">
            <a:avLst/>
          </a:prstGeom>
        </p:spPr>
      </p:pic>
      <p:sp>
        <p:nvSpPr>
          <p:cNvPr id="99" name="TextBox 98"/>
          <p:cNvSpPr txBox="1"/>
          <p:nvPr/>
        </p:nvSpPr>
        <p:spPr>
          <a:xfrm>
            <a:off x="7439955" y="4879093"/>
            <a:ext cx="1230850" cy="44781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rPr>
              <a:t>Session State</a:t>
            </a:r>
          </a:p>
        </p:txBody>
      </p:sp>
      <p:sp>
        <p:nvSpPr>
          <p:cNvPr id="100" name="TextBox 99"/>
          <p:cNvSpPr txBox="1"/>
          <p:nvPr/>
        </p:nvSpPr>
        <p:spPr>
          <a:xfrm>
            <a:off x="7085600" y="4228610"/>
            <a:ext cx="181735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Web App Instance</a:t>
            </a:r>
          </a:p>
        </p:txBody>
      </p:sp>
      <p:sp>
        <p:nvSpPr>
          <p:cNvPr id="101" name="Rectangle 100"/>
          <p:cNvSpPr/>
          <p:nvPr/>
        </p:nvSpPr>
        <p:spPr bwMode="auto">
          <a:xfrm>
            <a:off x="6755023" y="5283686"/>
            <a:ext cx="2487564" cy="865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Box 105"/>
          <p:cNvSpPr txBox="1"/>
          <p:nvPr/>
        </p:nvSpPr>
        <p:spPr>
          <a:xfrm>
            <a:off x="7085600" y="5173504"/>
            <a:ext cx="181735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Web App Instance</a:t>
            </a:r>
          </a:p>
        </p:txBody>
      </p:sp>
      <p:pic>
        <p:nvPicPr>
          <p:cNvPr id="107" name="Picture 10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859597" y="5617533"/>
            <a:ext cx="260630" cy="260630"/>
          </a:xfrm>
          <a:prstGeom prst="rect">
            <a:avLst/>
          </a:prstGeom>
        </p:spPr>
      </p:pic>
      <p:sp>
        <p:nvSpPr>
          <p:cNvPr id="108" name="TextBox 107"/>
          <p:cNvSpPr txBox="1"/>
          <p:nvPr/>
        </p:nvSpPr>
        <p:spPr>
          <a:xfrm>
            <a:off x="7442227" y="5809420"/>
            <a:ext cx="1230850" cy="44781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rPr>
              <a:t>Session State</a:t>
            </a:r>
          </a:p>
        </p:txBody>
      </p:sp>
      <p:sp>
        <p:nvSpPr>
          <p:cNvPr id="88" name="Oval Callout 87"/>
          <p:cNvSpPr/>
          <p:nvPr/>
        </p:nvSpPr>
        <p:spPr bwMode="auto">
          <a:xfrm>
            <a:off x="5886979" y="3496165"/>
            <a:ext cx="2553221" cy="1208721"/>
          </a:xfrm>
          <a:prstGeom prst="wedgeEllipseCallout">
            <a:avLst>
              <a:gd name="adj1" fmla="val -41680"/>
              <a:gd name="adj2" fmla="val -166708"/>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Which instance</a:t>
            </a:r>
          </a:p>
        </p:txBody>
      </p:sp>
      <p:sp>
        <p:nvSpPr>
          <p:cNvPr id="59" name="Rectangle 58"/>
          <p:cNvSpPr/>
          <p:nvPr/>
        </p:nvSpPr>
        <p:spPr bwMode="auto">
          <a:xfrm>
            <a:off x="9320327" y="4338792"/>
            <a:ext cx="1163729" cy="181032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9828531" y="4916449"/>
            <a:ext cx="257242" cy="257242"/>
          </a:xfrm>
          <a:prstGeom prst="rect">
            <a:avLst/>
          </a:prstGeom>
        </p:spPr>
      </p:pic>
      <p:sp>
        <p:nvSpPr>
          <p:cNvPr id="63" name="Flowchart: Magnetic Disk 62"/>
          <p:cNvSpPr/>
          <p:nvPr/>
        </p:nvSpPr>
        <p:spPr bwMode="auto">
          <a:xfrm>
            <a:off x="9753740" y="5511034"/>
            <a:ext cx="396314" cy="257242"/>
          </a:xfrm>
          <a:prstGeom prst="flowChartMagneticDisk">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TextBox 63"/>
          <p:cNvSpPr txBox="1"/>
          <p:nvPr/>
        </p:nvSpPr>
        <p:spPr>
          <a:xfrm>
            <a:off x="9608980" y="5083692"/>
            <a:ext cx="696344" cy="447815"/>
          </a:xfrm>
          <a:prstGeom prst="rect">
            <a:avLst/>
          </a:prstGeom>
          <a:noFill/>
        </p:spPr>
        <p:txBody>
          <a:bodyPr wrap="non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Code</a:t>
            </a:r>
          </a:p>
        </p:txBody>
      </p:sp>
      <p:sp>
        <p:nvSpPr>
          <p:cNvPr id="65" name="TextBox 64"/>
          <p:cNvSpPr txBox="1"/>
          <p:nvPr/>
        </p:nvSpPr>
        <p:spPr>
          <a:xfrm>
            <a:off x="9471168" y="5702174"/>
            <a:ext cx="961457"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Database</a:t>
            </a:r>
          </a:p>
        </p:txBody>
      </p:sp>
      <p:pic>
        <p:nvPicPr>
          <p:cNvPr id="66" name="Picture 6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049811" y="4337922"/>
            <a:ext cx="389663" cy="389663"/>
          </a:xfrm>
          <a:prstGeom prst="rect">
            <a:avLst/>
          </a:prstGeom>
        </p:spPr>
      </p:pic>
    </p:spTree>
    <p:extLst>
      <p:ext uri="{BB962C8B-B14F-4D97-AF65-F5344CB8AC3E}">
        <p14:creationId xmlns:p14="http://schemas.microsoft.com/office/powerpoint/2010/main" val="21789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wipe(left)">
                                      <p:cBhvr>
                                        <p:cTn id="18" dur="500"/>
                                        <p:tgtEl>
                                          <p:spTgt spid="8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left)">
                                      <p:cBhvr>
                                        <p:cTn id="27" dur="500"/>
                                        <p:tgtEl>
                                          <p:spTgt spid="6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500"/>
                                        <p:tgtEl>
                                          <p:spTgt spid="89"/>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7" grpId="0" animBg="1"/>
      <p:bldP spid="89" grpId="0"/>
      <p:bldP spid="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Stateless Photo Gallery</a:t>
            </a:r>
          </a:p>
        </p:txBody>
      </p:sp>
      <p:sp>
        <p:nvSpPr>
          <p:cNvPr id="4" name="Rectangle 3"/>
          <p:cNvSpPr/>
          <p:nvPr/>
        </p:nvSpPr>
        <p:spPr bwMode="auto">
          <a:xfrm>
            <a:off x="1208113" y="3844993"/>
            <a:ext cx="9848287" cy="65549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208113" y="3039388"/>
            <a:ext cx="4185387" cy="6728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Web App Instance</a:t>
            </a:r>
          </a:p>
        </p:txBody>
      </p:sp>
      <p:pic>
        <p:nvPicPr>
          <p:cNvPr id="6" name="Content Placeholder 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277747" y="1828800"/>
            <a:ext cx="552818" cy="552818"/>
          </a:xfrm>
          <a:prstGeom prst="rect">
            <a:avLst/>
          </a:prstGeom>
        </p:spPr>
      </p:pic>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359945" y="3920458"/>
            <a:ext cx="457200" cy="457200"/>
          </a:xfrm>
          <a:prstGeom prst="rect">
            <a:avLst/>
          </a:prstGeom>
        </p:spPr>
      </p:pic>
      <p:sp>
        <p:nvSpPr>
          <p:cNvPr id="10" name="TextBox 9"/>
          <p:cNvSpPr txBox="1"/>
          <p:nvPr/>
        </p:nvSpPr>
        <p:spPr>
          <a:xfrm>
            <a:off x="5788344" y="3913430"/>
            <a:ext cx="10826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a:t>
            </a:r>
          </a:p>
        </p:txBody>
      </p:sp>
      <p:sp>
        <p:nvSpPr>
          <p:cNvPr id="15" name="Rectangle 14"/>
          <p:cNvSpPr/>
          <p:nvPr/>
        </p:nvSpPr>
        <p:spPr bwMode="auto">
          <a:xfrm>
            <a:off x="504967" y="1828800"/>
            <a:ext cx="11305824" cy="2879677"/>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411765" y="1696001"/>
            <a:ext cx="3651128"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myapp-eastus.azurewebsites.net</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551199" y="3844993"/>
            <a:ext cx="505201" cy="505201"/>
          </a:xfrm>
          <a:prstGeom prst="rect">
            <a:avLst/>
          </a:prstGeom>
        </p:spPr>
      </p:pic>
      <p:sp>
        <p:nvSpPr>
          <p:cNvPr id="19" name="Rectangle 18"/>
          <p:cNvSpPr/>
          <p:nvPr/>
        </p:nvSpPr>
        <p:spPr bwMode="auto">
          <a:xfrm>
            <a:off x="6871013" y="3039388"/>
            <a:ext cx="4185387" cy="6728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Web App Instance</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726477" y="1190767"/>
            <a:ext cx="457200" cy="457200"/>
          </a:xfrm>
          <a:prstGeom prst="rect">
            <a:avLst/>
          </a:prstGeom>
        </p:spPr>
      </p:pic>
      <p:cxnSp>
        <p:nvCxnSpPr>
          <p:cNvPr id="23" name="Elbow Connector 22"/>
          <p:cNvCxnSpPr>
            <a:stCxn id="22" idx="2"/>
            <a:endCxn id="5" idx="0"/>
          </p:cNvCxnSpPr>
          <p:nvPr/>
        </p:nvCxnSpPr>
        <p:spPr>
          <a:xfrm rot="5400000">
            <a:off x="3932232" y="1016542"/>
            <a:ext cx="1391421" cy="265427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99524" y="1837007"/>
            <a:ext cx="539703" cy="539703"/>
          </a:xfrm>
          <a:prstGeom prst="rect">
            <a:avLst/>
          </a:prstGeom>
        </p:spPr>
      </p:pic>
      <p:cxnSp>
        <p:nvCxnSpPr>
          <p:cNvPr id="28" name="Elbow Connector 27"/>
          <p:cNvCxnSpPr>
            <a:stCxn id="22" idx="2"/>
            <a:endCxn id="19" idx="0"/>
          </p:cNvCxnSpPr>
          <p:nvPr/>
        </p:nvCxnSpPr>
        <p:spPr>
          <a:xfrm rot="16200000" flipH="1">
            <a:off x="6763682" y="839362"/>
            <a:ext cx="1391421" cy="300863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97431" y="5743449"/>
            <a:ext cx="1700209"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Session State</a:t>
            </a:r>
          </a:p>
        </p:txBody>
      </p:sp>
      <p:pic>
        <p:nvPicPr>
          <p:cNvPr id="34" name="Picture 3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5927781" y="5353305"/>
            <a:ext cx="457200" cy="457200"/>
          </a:xfrm>
          <a:prstGeom prst="rect">
            <a:avLst/>
          </a:prstGeom>
        </p:spPr>
      </p:pic>
      <p:pic>
        <p:nvPicPr>
          <p:cNvPr id="35" name="Picture 34"/>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190361" y="5353305"/>
            <a:ext cx="457200" cy="457200"/>
          </a:xfrm>
          <a:prstGeom prst="rect">
            <a:avLst/>
          </a:prstGeom>
        </p:spPr>
      </p:pic>
      <p:sp>
        <p:nvSpPr>
          <p:cNvPr id="36" name="TextBox 35"/>
          <p:cNvSpPr txBox="1"/>
          <p:nvPr/>
        </p:nvSpPr>
        <p:spPr>
          <a:xfrm>
            <a:off x="5388885" y="5743449"/>
            <a:ext cx="1312089"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Database</a:t>
            </a:r>
          </a:p>
        </p:txBody>
      </p:sp>
      <p:sp>
        <p:nvSpPr>
          <p:cNvPr id="37" name="TextBox 36"/>
          <p:cNvSpPr txBox="1"/>
          <p:nvPr/>
        </p:nvSpPr>
        <p:spPr>
          <a:xfrm>
            <a:off x="7863405" y="5743449"/>
            <a:ext cx="1100301"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Images</a:t>
            </a:r>
          </a:p>
        </p:txBody>
      </p:sp>
      <p:pic>
        <p:nvPicPr>
          <p:cNvPr id="38" name="Picture 37"/>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418936" y="5353305"/>
            <a:ext cx="457200" cy="457200"/>
          </a:xfrm>
          <a:prstGeom prst="rect">
            <a:avLst/>
          </a:prstGeom>
        </p:spPr>
      </p:pic>
      <p:sp>
        <p:nvSpPr>
          <p:cNvPr id="39" name="TextBox 38"/>
          <p:cNvSpPr txBox="1"/>
          <p:nvPr/>
        </p:nvSpPr>
        <p:spPr>
          <a:xfrm>
            <a:off x="4471865" y="2224346"/>
            <a:ext cx="287322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Arr-Disable-Session-Affinity</a:t>
            </a:r>
          </a:p>
        </p:txBody>
      </p:sp>
      <p:cxnSp>
        <p:nvCxnSpPr>
          <p:cNvPr id="41" name="Elbow Connector 40"/>
          <p:cNvCxnSpPr>
            <a:stCxn id="15" idx="2"/>
            <a:endCxn id="38" idx="0"/>
          </p:cNvCxnSpPr>
          <p:nvPr/>
        </p:nvCxnSpPr>
        <p:spPr>
          <a:xfrm rot="5400000">
            <a:off x="4580294" y="3775720"/>
            <a:ext cx="644828" cy="251034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5" idx="2"/>
            <a:endCxn id="35" idx="0"/>
          </p:cNvCxnSpPr>
          <p:nvPr/>
        </p:nvCxnSpPr>
        <p:spPr>
          <a:xfrm rot="16200000" flipH="1">
            <a:off x="6966006" y="3900350"/>
            <a:ext cx="644828" cy="226108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5" idx="2"/>
            <a:endCxn id="34" idx="0"/>
          </p:cNvCxnSpPr>
          <p:nvPr/>
        </p:nvCxnSpPr>
        <p:spPr>
          <a:xfrm rot="5400000">
            <a:off x="5834716" y="5030142"/>
            <a:ext cx="644828" cy="149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192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1500"/>
                            </p:stCondLst>
                            <p:childTnLst>
                              <p:par>
                                <p:cTn id="9" presetID="22" presetClass="exit" presetSubtype="1" fill="hold" nodeType="afterEffect">
                                  <p:stCondLst>
                                    <p:cond delay="500"/>
                                  </p:stCondLst>
                                  <p:childTnLst>
                                    <p:animEffect transition="out" filter="wipe(up)">
                                      <p:cBhvr>
                                        <p:cTn id="10" dur="500"/>
                                        <p:tgtEl>
                                          <p:spTgt spid="23"/>
                                        </p:tgtEl>
                                      </p:cBhvr>
                                    </p:animEffect>
                                    <p:set>
                                      <p:cBhvr>
                                        <p:cTn id="11" dur="1" fill="hold">
                                          <p:stCondLst>
                                            <p:cond delay="499"/>
                                          </p:stCondLst>
                                        </p:cTn>
                                        <p:tgtEl>
                                          <p:spTgt spid="23"/>
                                        </p:tgtEl>
                                        <p:attrNameLst>
                                          <p:attrName>style.visibility</p:attrName>
                                        </p:attrNameLst>
                                      </p:cBhvr>
                                      <p:to>
                                        <p:strVal val="hidden"/>
                                      </p:to>
                                    </p:se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500"/>
                                        <p:tgtEl>
                                          <p:spTgt spid="28"/>
                                        </p:tgtEl>
                                      </p:cBhvr>
                                    </p:animEffect>
                                  </p:childTnLst>
                                </p:cTn>
                              </p:par>
                            </p:childTnLst>
                          </p:cTn>
                        </p:par>
                        <p:par>
                          <p:cTn id="16" fill="hold">
                            <p:stCondLst>
                              <p:cond delay="3000"/>
                            </p:stCondLst>
                            <p:childTnLst>
                              <p:par>
                                <p:cTn id="17" presetID="22" presetClass="exit" presetSubtype="1" fill="hold" nodeType="afterEffect">
                                  <p:stCondLst>
                                    <p:cond delay="0"/>
                                  </p:stCondLst>
                                  <p:childTnLst>
                                    <p:animEffect transition="out" filter="wipe(up)">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childTnLst>
                          </p:cTn>
                        </p:par>
                        <p:par>
                          <p:cTn id="20" fill="hold">
                            <p:stCondLst>
                              <p:cond delay="3500"/>
                            </p:stCondLst>
                            <p:childTnLst>
                              <p:par>
                                <p:cTn id="21" presetID="22" presetClass="entr" presetSubtype="1"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4000"/>
                            </p:stCondLst>
                            <p:childTnLst>
                              <p:par>
                                <p:cTn id="25" presetID="22" presetClass="exit" presetSubtype="1" fill="hold" nodeType="afterEffect">
                                  <p:stCondLst>
                                    <p:cond delay="0"/>
                                  </p:stCondLst>
                                  <p:childTnLst>
                                    <p:animEffect transition="out" filter="wipe(up)">
                                      <p:cBhvr>
                                        <p:cTn id="26" dur="500"/>
                                        <p:tgtEl>
                                          <p:spTgt spid="23"/>
                                        </p:tgtEl>
                                      </p:cBhvr>
                                    </p:animEffect>
                                    <p:set>
                                      <p:cBhvr>
                                        <p:cTn id="27" dur="1" fill="hold">
                                          <p:stCondLst>
                                            <p:cond delay="499"/>
                                          </p:stCondLst>
                                        </p:cTn>
                                        <p:tgtEl>
                                          <p:spTgt spid="23"/>
                                        </p:tgtEl>
                                        <p:attrNameLst>
                                          <p:attrName>style.visibility</p:attrName>
                                        </p:attrNameLst>
                                      </p:cBhvr>
                                      <p:to>
                                        <p:strVal val="hidden"/>
                                      </p:to>
                                    </p:set>
                                  </p:childTnLst>
                                </p:cTn>
                              </p:par>
                            </p:childTnLst>
                          </p:cTn>
                        </p:par>
                        <p:par>
                          <p:cTn id="28" fill="hold">
                            <p:stCondLst>
                              <p:cond delay="4500"/>
                            </p:stCondLst>
                            <p:childTnLst>
                              <p:par>
                                <p:cTn id="29" presetID="22" presetClass="entr" presetSubtype="1"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par>
                          <p:cTn id="32" fill="hold">
                            <p:stCondLst>
                              <p:cond delay="5000"/>
                            </p:stCondLst>
                            <p:childTnLst>
                              <p:par>
                                <p:cTn id="33" presetID="22" presetClass="exit" presetSubtype="1" fill="hold" nodeType="afterEffect">
                                  <p:stCondLst>
                                    <p:cond delay="0"/>
                                  </p:stCondLst>
                                  <p:childTnLst>
                                    <p:animEffect transition="out" filter="wipe(up)">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par>
                          <p:cTn id="36" fill="hold">
                            <p:stCondLst>
                              <p:cond delay="5500"/>
                            </p:stCondLst>
                            <p:childTnLst>
                              <p:par>
                                <p:cTn id="37" presetID="22" presetClass="entr" presetSubtype="1"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par>
                          <p:cTn id="40" fill="hold">
                            <p:stCondLst>
                              <p:cond delay="6000"/>
                            </p:stCondLst>
                            <p:childTnLst>
                              <p:par>
                                <p:cTn id="41" presetID="22" presetClass="entr" presetSubtype="1"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2807594" y="1190767"/>
            <a:ext cx="8397026" cy="4913820"/>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Stateless Photo Gallery Architecture</a:t>
            </a:r>
          </a:p>
        </p:txBody>
      </p:sp>
      <p:cxnSp>
        <p:nvCxnSpPr>
          <p:cNvPr id="10" name="Straight Connector 9"/>
          <p:cNvCxnSpPr>
            <a:stCxn id="136" idx="1"/>
            <a:endCxn id="23" idx="3"/>
          </p:cNvCxnSpPr>
          <p:nvPr/>
        </p:nvCxnSpPr>
        <p:spPr>
          <a:xfrm flipH="1" flipV="1">
            <a:off x="1983678" y="3724869"/>
            <a:ext cx="2269048" cy="551545"/>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biLevel thresh="25000"/>
          </a:blip>
          <a:stretch>
            <a:fillRect/>
          </a:stretch>
        </p:blipFill>
        <p:spPr>
          <a:xfrm>
            <a:off x="1252668" y="3487447"/>
            <a:ext cx="731010" cy="474843"/>
          </a:xfrm>
          <a:prstGeom prst="rect">
            <a:avLst/>
          </a:prstGeom>
        </p:spPr>
      </p:pic>
      <p:pic>
        <p:nvPicPr>
          <p:cNvPr id="24" name="Picture 23"/>
          <p:cNvPicPr>
            <a:picLocks noChangeAspect="1"/>
          </p:cNvPicPr>
          <p:nvPr/>
        </p:nvPicPr>
        <p:blipFill>
          <a:blip r:embed="rId4">
            <a:biLevel thresh="25000"/>
          </a:blip>
          <a:stretch>
            <a:fillRect/>
          </a:stretch>
        </p:blipFill>
        <p:spPr>
          <a:xfrm>
            <a:off x="217514" y="3451745"/>
            <a:ext cx="506084" cy="530709"/>
          </a:xfrm>
          <a:prstGeom prst="rect">
            <a:avLst/>
          </a:prstGeom>
        </p:spPr>
      </p:pic>
      <p:cxnSp>
        <p:nvCxnSpPr>
          <p:cNvPr id="25" name="Straight Connector 24"/>
          <p:cNvCxnSpPr>
            <a:stCxn id="23" idx="1"/>
            <a:endCxn id="24" idx="3"/>
          </p:cNvCxnSpPr>
          <p:nvPr/>
        </p:nvCxnSpPr>
        <p:spPr>
          <a:xfrm flipH="1" flipV="1">
            <a:off x="723598" y="3717100"/>
            <a:ext cx="529070" cy="7769"/>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5733" y="3982454"/>
            <a:ext cx="828877" cy="369332"/>
          </a:xfrm>
          <a:prstGeom prst="rect">
            <a:avLst/>
          </a:prstGeom>
          <a:noFill/>
        </p:spPr>
        <p:txBody>
          <a:bodyPr wrap="square" rtlCol="0">
            <a:spAutoFit/>
          </a:bodyPr>
          <a:lstStyle/>
          <a:p>
            <a:r>
              <a:rPr lang="en-US" dirty="0">
                <a:solidFill>
                  <a:srgbClr val="FFFFFF"/>
                </a:solidFill>
              </a:rPr>
              <a:t>User</a:t>
            </a:r>
          </a:p>
        </p:txBody>
      </p:sp>
      <p:sp>
        <p:nvSpPr>
          <p:cNvPr id="27" name="TextBox 26"/>
          <p:cNvSpPr txBox="1"/>
          <p:nvPr/>
        </p:nvSpPr>
        <p:spPr>
          <a:xfrm>
            <a:off x="1238000" y="3978981"/>
            <a:ext cx="1199347" cy="369332"/>
          </a:xfrm>
          <a:prstGeom prst="rect">
            <a:avLst/>
          </a:prstGeom>
          <a:noFill/>
        </p:spPr>
        <p:txBody>
          <a:bodyPr wrap="square" rtlCol="0">
            <a:spAutoFit/>
          </a:bodyPr>
          <a:lstStyle/>
          <a:p>
            <a:r>
              <a:rPr lang="en-US" altLang="zh-CN" dirty="0">
                <a:solidFill>
                  <a:srgbClr val="FFFFFF"/>
                </a:solidFill>
              </a:rPr>
              <a:t>Internet</a:t>
            </a:r>
            <a:endParaRPr lang="en-US" dirty="0">
              <a:solidFill>
                <a:srgbClr val="FFFFFF"/>
              </a:solidFill>
            </a:endParaRPr>
          </a:p>
        </p:txBody>
      </p:sp>
      <p:sp>
        <p:nvSpPr>
          <p:cNvPr id="134" name="Rectangle 133"/>
          <p:cNvSpPr/>
          <p:nvPr/>
        </p:nvSpPr>
        <p:spPr bwMode="auto">
          <a:xfrm>
            <a:off x="4046517" y="3249315"/>
            <a:ext cx="2741691" cy="2139366"/>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36" name="Picture 13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252726" y="3819214"/>
            <a:ext cx="914400" cy="914400"/>
          </a:xfrm>
          <a:prstGeom prst="rect">
            <a:avLst/>
          </a:prstGeom>
        </p:spPr>
      </p:pic>
      <p:pic>
        <p:nvPicPr>
          <p:cNvPr id="118" name="Picture 11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670065" y="3819214"/>
            <a:ext cx="914400" cy="914400"/>
          </a:xfrm>
          <a:prstGeom prst="rect">
            <a:avLst/>
          </a:prstGeom>
        </p:spPr>
      </p:pic>
      <p:sp>
        <p:nvSpPr>
          <p:cNvPr id="137" name="TextBox 136"/>
          <p:cNvSpPr txBox="1"/>
          <p:nvPr/>
        </p:nvSpPr>
        <p:spPr>
          <a:xfrm>
            <a:off x="3983315" y="5408264"/>
            <a:ext cx="2261178" cy="253916"/>
          </a:xfrm>
          <a:prstGeom prst="rect">
            <a:avLst/>
          </a:prstGeom>
          <a:noFill/>
        </p:spPr>
        <p:txBody>
          <a:bodyPr wrap="square" rtlCol="0">
            <a:spAutoFit/>
          </a:bodyPr>
          <a:lstStyle/>
          <a:p>
            <a:pPr algn="ctr"/>
            <a:r>
              <a:rPr lang="en-US" altLang="zh-CN" sz="1050" dirty="0">
                <a:solidFill>
                  <a:srgbClr val="FFFFFF"/>
                </a:solidFill>
              </a:rPr>
              <a:t>photos-east.azurewebsites.net</a:t>
            </a:r>
            <a:endParaRPr lang="en-US" altLang="zh-CN" sz="700" dirty="0">
              <a:solidFill>
                <a:srgbClr val="FFFFFF"/>
              </a:solidFill>
            </a:endParaRPr>
          </a:p>
        </p:txBody>
      </p:sp>
      <p:pic>
        <p:nvPicPr>
          <p:cNvPr id="139" name="Picture 138"/>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934093" y="1466285"/>
            <a:ext cx="914400" cy="914400"/>
          </a:xfrm>
          <a:prstGeom prst="rect">
            <a:avLst/>
          </a:prstGeom>
        </p:spPr>
      </p:pic>
      <p:sp>
        <p:nvSpPr>
          <p:cNvPr id="140" name="TextBox 139"/>
          <p:cNvSpPr txBox="1"/>
          <p:nvPr/>
        </p:nvSpPr>
        <p:spPr>
          <a:xfrm>
            <a:off x="4078001" y="2424653"/>
            <a:ext cx="2286856" cy="253916"/>
          </a:xfrm>
          <a:prstGeom prst="rect">
            <a:avLst/>
          </a:prstGeom>
          <a:noFill/>
        </p:spPr>
        <p:txBody>
          <a:bodyPr wrap="square" rtlCol="0">
            <a:spAutoFit/>
          </a:bodyPr>
          <a:lstStyle/>
          <a:p>
            <a:pPr algn="ctr"/>
            <a:r>
              <a:rPr lang="en-US" altLang="zh-CN" sz="1050" dirty="0">
                <a:solidFill>
                  <a:srgbClr val="FFFFFF"/>
                </a:solidFill>
              </a:rPr>
              <a:t>photos-east.database.windows.net</a:t>
            </a:r>
          </a:p>
        </p:txBody>
      </p:sp>
      <p:sp>
        <p:nvSpPr>
          <p:cNvPr id="144" name="Rectangle 143"/>
          <p:cNvSpPr/>
          <p:nvPr/>
        </p:nvSpPr>
        <p:spPr bwMode="auto">
          <a:xfrm>
            <a:off x="7811786" y="1466285"/>
            <a:ext cx="2369257" cy="391492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45" name="Picture 144"/>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8643371" y="1739930"/>
            <a:ext cx="914400" cy="914400"/>
          </a:xfrm>
          <a:prstGeom prst="rect">
            <a:avLst/>
          </a:prstGeom>
        </p:spPr>
      </p:pic>
      <p:pic>
        <p:nvPicPr>
          <p:cNvPr id="147" name="Picture 14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643371" y="4207363"/>
            <a:ext cx="914400" cy="914400"/>
          </a:xfrm>
          <a:prstGeom prst="rect">
            <a:avLst/>
          </a:prstGeom>
        </p:spPr>
      </p:pic>
      <p:sp>
        <p:nvSpPr>
          <p:cNvPr id="148" name="TextBox 147"/>
          <p:cNvSpPr txBox="1"/>
          <p:nvPr/>
        </p:nvSpPr>
        <p:spPr>
          <a:xfrm>
            <a:off x="8556240" y="5028861"/>
            <a:ext cx="984303" cy="253916"/>
          </a:xfrm>
          <a:prstGeom prst="rect">
            <a:avLst/>
          </a:prstGeom>
          <a:noFill/>
        </p:spPr>
        <p:txBody>
          <a:bodyPr wrap="square" rtlCol="0">
            <a:spAutoFit/>
          </a:bodyPr>
          <a:lstStyle/>
          <a:p>
            <a:pPr algn="ctr"/>
            <a:r>
              <a:rPr lang="en-US" altLang="zh-CN" sz="1050" dirty="0">
                <a:solidFill>
                  <a:srgbClr val="FFFFFF"/>
                </a:solidFill>
              </a:rPr>
              <a:t>full</a:t>
            </a:r>
          </a:p>
        </p:txBody>
      </p:sp>
      <p:sp>
        <p:nvSpPr>
          <p:cNvPr id="149" name="TextBox 148"/>
          <p:cNvSpPr txBox="1"/>
          <p:nvPr/>
        </p:nvSpPr>
        <p:spPr>
          <a:xfrm>
            <a:off x="8573468" y="2536065"/>
            <a:ext cx="984303" cy="253916"/>
          </a:xfrm>
          <a:prstGeom prst="rect">
            <a:avLst/>
          </a:prstGeom>
          <a:noFill/>
        </p:spPr>
        <p:txBody>
          <a:bodyPr wrap="square" rtlCol="0">
            <a:spAutoFit/>
          </a:bodyPr>
          <a:lstStyle/>
          <a:p>
            <a:pPr algn="ctr"/>
            <a:r>
              <a:rPr lang="en-US" altLang="zh-CN" sz="1050" dirty="0" err="1">
                <a:solidFill>
                  <a:srgbClr val="FFFFFF"/>
                </a:solidFill>
              </a:rPr>
              <a:t>uploadqueue</a:t>
            </a:r>
            <a:endParaRPr lang="en-US" altLang="zh-CN" sz="700" dirty="0">
              <a:solidFill>
                <a:srgbClr val="FFFFFF"/>
              </a:solidFill>
            </a:endParaRPr>
          </a:p>
        </p:txBody>
      </p:sp>
      <p:pic>
        <p:nvPicPr>
          <p:cNvPr id="150" name="Picture 14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643371" y="3047139"/>
            <a:ext cx="914400" cy="914400"/>
          </a:xfrm>
          <a:prstGeom prst="rect">
            <a:avLst/>
          </a:prstGeom>
        </p:spPr>
      </p:pic>
      <p:sp>
        <p:nvSpPr>
          <p:cNvPr id="151" name="TextBox 150"/>
          <p:cNvSpPr txBox="1"/>
          <p:nvPr/>
        </p:nvSpPr>
        <p:spPr>
          <a:xfrm>
            <a:off x="8546334" y="3844392"/>
            <a:ext cx="984303" cy="253916"/>
          </a:xfrm>
          <a:prstGeom prst="rect">
            <a:avLst/>
          </a:prstGeom>
          <a:noFill/>
        </p:spPr>
        <p:txBody>
          <a:bodyPr wrap="square" rtlCol="0">
            <a:spAutoFit/>
          </a:bodyPr>
          <a:lstStyle/>
          <a:p>
            <a:pPr algn="ctr"/>
            <a:r>
              <a:rPr lang="en-US" altLang="zh-CN" sz="1050" dirty="0">
                <a:solidFill>
                  <a:srgbClr val="FFFFFF"/>
                </a:solidFill>
              </a:rPr>
              <a:t>thumbnail</a:t>
            </a:r>
          </a:p>
        </p:txBody>
      </p:sp>
      <p:sp>
        <p:nvSpPr>
          <p:cNvPr id="152" name="TextBox 151"/>
          <p:cNvSpPr txBox="1"/>
          <p:nvPr/>
        </p:nvSpPr>
        <p:spPr>
          <a:xfrm>
            <a:off x="7564357" y="5411280"/>
            <a:ext cx="2779709" cy="253916"/>
          </a:xfrm>
          <a:prstGeom prst="rect">
            <a:avLst/>
          </a:prstGeom>
          <a:noFill/>
        </p:spPr>
        <p:txBody>
          <a:bodyPr wrap="square" rtlCol="0">
            <a:spAutoFit/>
          </a:bodyPr>
          <a:lstStyle/>
          <a:p>
            <a:pPr algn="ctr"/>
            <a:r>
              <a:rPr lang="en-US" altLang="zh-CN" sz="1050" dirty="0">
                <a:solidFill>
                  <a:srgbClr val="FFFFFF"/>
                </a:solidFill>
              </a:rPr>
              <a:t>photos-east.blob.core.windws.net</a:t>
            </a:r>
            <a:endParaRPr lang="en-US" altLang="zh-CN" sz="700" dirty="0">
              <a:solidFill>
                <a:srgbClr val="FFFFFF"/>
              </a:solidFill>
            </a:endParaRPr>
          </a:p>
        </p:txBody>
      </p:sp>
      <p:cxnSp>
        <p:nvCxnSpPr>
          <p:cNvPr id="6" name="Straight Arrow Connector 5"/>
          <p:cNvCxnSpPr>
            <a:stCxn id="136" idx="0"/>
            <a:endCxn id="140" idx="2"/>
          </p:cNvCxnSpPr>
          <p:nvPr/>
        </p:nvCxnSpPr>
        <p:spPr>
          <a:xfrm flipV="1">
            <a:off x="4709926" y="2678569"/>
            <a:ext cx="511503" cy="11406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36" idx="0"/>
            <a:endCxn id="145" idx="1"/>
          </p:cNvCxnSpPr>
          <p:nvPr/>
        </p:nvCxnSpPr>
        <p:spPr>
          <a:xfrm flipV="1">
            <a:off x="4709926" y="2197130"/>
            <a:ext cx="3933445" cy="16220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5" idx="1"/>
            <a:endCxn id="118" idx="3"/>
          </p:cNvCxnSpPr>
          <p:nvPr/>
        </p:nvCxnSpPr>
        <p:spPr>
          <a:xfrm flipH="1">
            <a:off x="6584465" y="2197130"/>
            <a:ext cx="2058906" cy="20792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8" idx="3"/>
            <a:endCxn id="150" idx="1"/>
          </p:cNvCxnSpPr>
          <p:nvPr/>
        </p:nvCxnSpPr>
        <p:spPr>
          <a:xfrm flipV="1">
            <a:off x="6584465" y="3504339"/>
            <a:ext cx="2058906" cy="7720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8" idx="3"/>
            <a:endCxn id="147" idx="1"/>
          </p:cNvCxnSpPr>
          <p:nvPr/>
        </p:nvCxnSpPr>
        <p:spPr>
          <a:xfrm>
            <a:off x="6584465" y="4276414"/>
            <a:ext cx="2058906" cy="3881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780590" y="925960"/>
            <a:ext cx="2424030" cy="253916"/>
          </a:xfrm>
          <a:prstGeom prst="rect">
            <a:avLst/>
          </a:prstGeom>
          <a:noFill/>
        </p:spPr>
        <p:txBody>
          <a:bodyPr wrap="square" rtlCol="0">
            <a:spAutoFit/>
          </a:bodyPr>
          <a:lstStyle/>
          <a:p>
            <a:pPr algn="r"/>
            <a:r>
              <a:rPr lang="en-US" altLang="zh-CN" sz="1050" dirty="0">
                <a:solidFill>
                  <a:srgbClr val="FFFFFF"/>
                </a:solidFill>
              </a:rPr>
              <a:t>East US</a:t>
            </a:r>
            <a:endParaRPr lang="en-US" altLang="zh-CN" sz="700" dirty="0">
              <a:solidFill>
                <a:srgbClr val="FFFFFF"/>
              </a:solidFill>
            </a:endParaRPr>
          </a:p>
        </p:txBody>
      </p:sp>
      <p:sp>
        <p:nvSpPr>
          <p:cNvPr id="82" name="TextBox 81"/>
          <p:cNvSpPr txBox="1"/>
          <p:nvPr/>
        </p:nvSpPr>
        <p:spPr>
          <a:xfrm>
            <a:off x="5575889" y="4697148"/>
            <a:ext cx="984303" cy="253916"/>
          </a:xfrm>
          <a:prstGeom prst="rect">
            <a:avLst/>
          </a:prstGeom>
          <a:noFill/>
        </p:spPr>
        <p:txBody>
          <a:bodyPr wrap="square" rtlCol="0">
            <a:spAutoFit/>
          </a:bodyPr>
          <a:lstStyle/>
          <a:p>
            <a:pPr algn="ctr"/>
            <a:r>
              <a:rPr lang="en-US" altLang="zh-CN" sz="1050" dirty="0" err="1">
                <a:solidFill>
                  <a:srgbClr val="FFFFFF"/>
                </a:solidFill>
              </a:rPr>
              <a:t>PhotoJob</a:t>
            </a:r>
            <a:endParaRPr lang="en-US" altLang="zh-CN" sz="1050" dirty="0">
              <a:solidFill>
                <a:srgbClr val="FFFFFF"/>
              </a:solidFill>
            </a:endParaRPr>
          </a:p>
        </p:txBody>
      </p:sp>
      <p:sp>
        <p:nvSpPr>
          <p:cNvPr id="83" name="TextBox 82"/>
          <p:cNvSpPr txBox="1"/>
          <p:nvPr/>
        </p:nvSpPr>
        <p:spPr>
          <a:xfrm>
            <a:off x="4241995" y="4730508"/>
            <a:ext cx="984303" cy="253916"/>
          </a:xfrm>
          <a:prstGeom prst="rect">
            <a:avLst/>
          </a:prstGeom>
          <a:noFill/>
        </p:spPr>
        <p:txBody>
          <a:bodyPr wrap="square" rtlCol="0">
            <a:spAutoFit/>
          </a:bodyPr>
          <a:lstStyle/>
          <a:p>
            <a:pPr algn="ctr"/>
            <a:r>
              <a:rPr lang="en-US" altLang="zh-CN" sz="1050" dirty="0" err="1">
                <a:solidFill>
                  <a:srgbClr val="FFFFFF"/>
                </a:solidFill>
              </a:rPr>
              <a:t>PhotoGallery</a:t>
            </a:r>
            <a:endParaRPr lang="en-US" altLang="zh-CN" sz="1050" dirty="0">
              <a:solidFill>
                <a:srgbClr val="FFFFFF"/>
              </a:solidFill>
            </a:endParaRPr>
          </a:p>
        </p:txBody>
      </p:sp>
    </p:spTree>
    <p:extLst>
      <p:ext uri="{BB962C8B-B14F-4D97-AF65-F5344CB8AC3E}">
        <p14:creationId xmlns:p14="http://schemas.microsoft.com/office/powerpoint/2010/main" val="837698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500"/>
                                        <p:tgtEl>
                                          <p:spTgt spid="1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7"/>
                                        </p:tgtEl>
                                        <p:attrNameLst>
                                          <p:attrName>style.visibility</p:attrName>
                                        </p:attrNameLst>
                                      </p:cBhvr>
                                      <p:to>
                                        <p:strVal val="visible"/>
                                      </p:to>
                                    </p:set>
                                    <p:animEffect transition="in" filter="fade">
                                      <p:cBhvr>
                                        <p:cTn id="20" dur="500"/>
                                        <p:tgtEl>
                                          <p:spTgt spid="137"/>
                                        </p:tgtEl>
                                      </p:cBhvr>
                                    </p:animEffect>
                                  </p:childTnLst>
                                </p:cTn>
                              </p:par>
                              <p:par>
                                <p:cTn id="21" presetID="10" presetClass="entr" presetSubtype="0" fill="hold"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fade">
                                      <p:cBhvr>
                                        <p:cTn id="23" dur="500"/>
                                        <p:tgtEl>
                                          <p:spTgt spid="136"/>
                                        </p:tgtEl>
                                      </p:cBhvr>
                                    </p:animEffect>
                                  </p:childTnLst>
                                </p:cTn>
                              </p:par>
                              <p:par>
                                <p:cTn id="24" presetID="10" presetClass="entr" presetSubtype="0" fill="hold" nodeType="withEffect">
                                  <p:stCondLst>
                                    <p:cond delay="0"/>
                                  </p:stCondLst>
                                  <p:childTnLst>
                                    <p:set>
                                      <p:cBhvr>
                                        <p:cTn id="25" dur="1" fill="hold">
                                          <p:stCondLst>
                                            <p:cond delay="0"/>
                                          </p:stCondLst>
                                        </p:cTn>
                                        <p:tgtEl>
                                          <p:spTgt spid="118"/>
                                        </p:tgtEl>
                                        <p:attrNameLst>
                                          <p:attrName>style.visibility</p:attrName>
                                        </p:attrNameLst>
                                      </p:cBhvr>
                                      <p:to>
                                        <p:strVal val="visible"/>
                                      </p:to>
                                    </p:set>
                                    <p:animEffect transition="in" filter="fade">
                                      <p:cBhvr>
                                        <p:cTn id="26" dur="500"/>
                                        <p:tgtEl>
                                          <p:spTgt spid="1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500"/>
                                        <p:tgtEl>
                                          <p:spTgt spid="8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500"/>
                                        <p:tgtEl>
                                          <p:spTgt spid="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139"/>
                                        </p:tgtEl>
                                        <p:attrNameLst>
                                          <p:attrName>style.visibility</p:attrName>
                                        </p:attrNameLst>
                                      </p:cBhvr>
                                      <p:to>
                                        <p:strVal val="visible"/>
                                      </p:to>
                                    </p:set>
                                    <p:animEffect transition="in" filter="fade">
                                      <p:cBhvr>
                                        <p:cTn id="40" dur="500"/>
                                        <p:tgtEl>
                                          <p:spTgt spid="1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fade">
                                      <p:cBhvr>
                                        <p:cTn id="43" dur="500"/>
                                        <p:tgtEl>
                                          <p:spTgt spid="1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4"/>
                                        </p:tgtEl>
                                        <p:attrNameLst>
                                          <p:attrName>style.visibility</p:attrName>
                                        </p:attrNameLst>
                                      </p:cBhvr>
                                      <p:to>
                                        <p:strVal val="visible"/>
                                      </p:to>
                                    </p:set>
                                    <p:animEffect transition="in" filter="fade">
                                      <p:cBhvr>
                                        <p:cTn id="48" dur="500"/>
                                        <p:tgtEl>
                                          <p:spTgt spid="144"/>
                                        </p:tgtEl>
                                      </p:cBhvr>
                                    </p:animEffect>
                                  </p:childTnLst>
                                </p:cTn>
                              </p:par>
                              <p:par>
                                <p:cTn id="49" presetID="10" presetClass="entr" presetSubtype="0" fill="hold" nodeType="withEffect">
                                  <p:stCondLst>
                                    <p:cond delay="0"/>
                                  </p:stCondLst>
                                  <p:childTnLst>
                                    <p:set>
                                      <p:cBhvr>
                                        <p:cTn id="50" dur="1" fill="hold">
                                          <p:stCondLst>
                                            <p:cond delay="0"/>
                                          </p:stCondLst>
                                        </p:cTn>
                                        <p:tgtEl>
                                          <p:spTgt spid="145"/>
                                        </p:tgtEl>
                                        <p:attrNameLst>
                                          <p:attrName>style.visibility</p:attrName>
                                        </p:attrNameLst>
                                      </p:cBhvr>
                                      <p:to>
                                        <p:strVal val="visible"/>
                                      </p:to>
                                    </p:set>
                                    <p:animEffect transition="in" filter="fade">
                                      <p:cBhvr>
                                        <p:cTn id="51" dur="500"/>
                                        <p:tgtEl>
                                          <p:spTgt spid="1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9"/>
                                        </p:tgtEl>
                                        <p:attrNameLst>
                                          <p:attrName>style.visibility</p:attrName>
                                        </p:attrNameLst>
                                      </p:cBhvr>
                                      <p:to>
                                        <p:strVal val="visible"/>
                                      </p:to>
                                    </p:set>
                                    <p:animEffect transition="in" filter="fade">
                                      <p:cBhvr>
                                        <p:cTn id="54" dur="500"/>
                                        <p:tgtEl>
                                          <p:spTgt spid="149"/>
                                        </p:tgtEl>
                                      </p:cBhvr>
                                    </p:animEffect>
                                  </p:childTnLst>
                                </p:cTn>
                              </p:par>
                              <p:par>
                                <p:cTn id="55" presetID="10" presetClass="entr" presetSubtype="0" fill="hold" nodeType="withEffect">
                                  <p:stCondLst>
                                    <p:cond delay="0"/>
                                  </p:stCondLst>
                                  <p:childTnLst>
                                    <p:set>
                                      <p:cBhvr>
                                        <p:cTn id="56" dur="1" fill="hold">
                                          <p:stCondLst>
                                            <p:cond delay="0"/>
                                          </p:stCondLst>
                                        </p:cTn>
                                        <p:tgtEl>
                                          <p:spTgt spid="150"/>
                                        </p:tgtEl>
                                        <p:attrNameLst>
                                          <p:attrName>style.visibility</p:attrName>
                                        </p:attrNameLst>
                                      </p:cBhvr>
                                      <p:to>
                                        <p:strVal val="visible"/>
                                      </p:to>
                                    </p:set>
                                    <p:animEffect transition="in" filter="fade">
                                      <p:cBhvr>
                                        <p:cTn id="57" dur="500"/>
                                        <p:tgtEl>
                                          <p:spTgt spid="15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1"/>
                                        </p:tgtEl>
                                        <p:attrNameLst>
                                          <p:attrName>style.visibility</p:attrName>
                                        </p:attrNameLst>
                                      </p:cBhvr>
                                      <p:to>
                                        <p:strVal val="visible"/>
                                      </p:to>
                                    </p:set>
                                    <p:animEffect transition="in" filter="fade">
                                      <p:cBhvr>
                                        <p:cTn id="60" dur="500"/>
                                        <p:tgtEl>
                                          <p:spTgt spid="151"/>
                                        </p:tgtEl>
                                      </p:cBhvr>
                                    </p:animEffect>
                                  </p:childTnLst>
                                </p:cTn>
                              </p:par>
                              <p:par>
                                <p:cTn id="61" presetID="10" presetClass="entr" presetSubtype="0" fill="hold" nodeType="withEffect">
                                  <p:stCondLst>
                                    <p:cond delay="0"/>
                                  </p:stCondLst>
                                  <p:childTnLst>
                                    <p:set>
                                      <p:cBhvr>
                                        <p:cTn id="62" dur="1" fill="hold">
                                          <p:stCondLst>
                                            <p:cond delay="0"/>
                                          </p:stCondLst>
                                        </p:cTn>
                                        <p:tgtEl>
                                          <p:spTgt spid="147"/>
                                        </p:tgtEl>
                                        <p:attrNameLst>
                                          <p:attrName>style.visibility</p:attrName>
                                        </p:attrNameLst>
                                      </p:cBhvr>
                                      <p:to>
                                        <p:strVal val="visible"/>
                                      </p:to>
                                    </p:set>
                                    <p:animEffect transition="in" filter="fade">
                                      <p:cBhvr>
                                        <p:cTn id="63" dur="500"/>
                                        <p:tgtEl>
                                          <p:spTgt spid="14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8"/>
                                        </p:tgtEl>
                                        <p:attrNameLst>
                                          <p:attrName>style.visibility</p:attrName>
                                        </p:attrNameLst>
                                      </p:cBhvr>
                                      <p:to>
                                        <p:strVal val="visible"/>
                                      </p:to>
                                    </p:set>
                                    <p:animEffect transition="in" filter="fade">
                                      <p:cBhvr>
                                        <p:cTn id="66" dur="500"/>
                                        <p:tgtEl>
                                          <p:spTgt spid="1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animEffect transition="in" filter="fade">
                                      <p:cBhvr>
                                        <p:cTn id="69" dur="500"/>
                                        <p:tgtEl>
                                          <p:spTgt spid="15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wipe(left)">
                                      <p:cBhvr>
                                        <p:cTn id="74" dur="5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right)">
                                      <p:cBhvr>
                                        <p:cTn id="79" dur="500"/>
                                        <p:tgtEl>
                                          <p:spTgt spid="11"/>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par>
                                <p:cTn id="84" presetID="22" presetClass="entr" presetSubtype="8"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left)">
                                      <p:cBhvr>
                                        <p:cTn id="8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34" grpId="0" animBg="1"/>
      <p:bldP spid="137" grpId="0"/>
      <p:bldP spid="140" grpId="0"/>
      <p:bldP spid="144" grpId="0" animBg="1"/>
      <p:bldP spid="148" grpId="0"/>
      <p:bldP spid="149" grpId="0"/>
      <p:bldP spid="151" grpId="0"/>
      <p:bldP spid="152" grpId="0"/>
      <p:bldP spid="43" grpId="0"/>
      <p:bldP spid="82" grpId="0"/>
      <p:bldP spid="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Scaling Azure Web Apps, Web Jobs</a:t>
            </a:r>
          </a:p>
        </p:txBody>
      </p:sp>
    </p:spTree>
    <p:extLst>
      <p:ext uri="{BB962C8B-B14F-4D97-AF65-F5344CB8AC3E}">
        <p14:creationId xmlns:p14="http://schemas.microsoft.com/office/powerpoint/2010/main" val="4525093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CDN Opportunities</a:t>
            </a:r>
          </a:p>
        </p:txBody>
      </p:sp>
      <p:pic>
        <p:nvPicPr>
          <p:cNvPr id="3" name="Picture 2" descr="image001"/>
          <p:cNvPicPr>
            <a:picLocks noChangeAspect="1" noChangeArrowheads="1"/>
          </p:cNvPicPr>
          <p:nvPr/>
        </p:nvPicPr>
        <p:blipFill rotWithShape="1">
          <a:blip r:embed="rId3">
            <a:extLst>
              <a:ext uri="{28A0092B-C50C-407E-A947-70E740481C1C}">
                <a14:useLocalDpi xmlns:a14="http://schemas.microsoft.com/office/drawing/2010/main" val="0"/>
              </a:ext>
            </a:extLst>
          </a:blip>
          <a:srcRect b="60114"/>
          <a:stretch/>
        </p:blipFill>
        <p:spPr bwMode="auto">
          <a:xfrm>
            <a:off x="0" y="2105891"/>
            <a:ext cx="12116197" cy="318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a:off x="268928" y="2105891"/>
            <a:ext cx="11847269" cy="1071418"/>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7803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Improved Testing Results</a:t>
            </a:r>
          </a:p>
        </p:txBody>
      </p:sp>
      <p:graphicFrame>
        <p:nvGraphicFramePr>
          <p:cNvPr id="5" name="Table 4"/>
          <p:cNvGraphicFramePr>
            <a:graphicFrameLocks noGrp="1"/>
          </p:cNvGraphicFramePr>
          <p:nvPr>
            <p:extLst>
              <p:ext uri="{D42A27DB-BD31-4B8C-83A1-F6EECF244321}">
                <p14:modId xmlns:p14="http://schemas.microsoft.com/office/powerpoint/2010/main" val="270760668"/>
              </p:ext>
            </p:extLst>
          </p:nvPr>
        </p:nvGraphicFramePr>
        <p:xfrm>
          <a:off x="175491" y="1846550"/>
          <a:ext cx="11859496" cy="4855299"/>
        </p:xfrm>
        <a:graphic>
          <a:graphicData uri="http://schemas.openxmlformats.org/drawingml/2006/table">
            <a:tbl>
              <a:tblPr firstRow="1" bandRow="1">
                <a:tableStyleId>{5C22544A-7EE6-4342-B048-85BDC9FD1C3A}</a:tableStyleId>
              </a:tblPr>
              <a:tblGrid>
                <a:gridCol w="1078136">
                  <a:extLst>
                    <a:ext uri="{9D8B030D-6E8A-4147-A177-3AD203B41FA5}">
                      <a16:colId xmlns:a16="http://schemas.microsoft.com/office/drawing/2014/main" val="20000"/>
                    </a:ext>
                  </a:extLst>
                </a:gridCol>
                <a:gridCol w="889209">
                  <a:extLst>
                    <a:ext uri="{9D8B030D-6E8A-4147-A177-3AD203B41FA5}">
                      <a16:colId xmlns:a16="http://schemas.microsoft.com/office/drawing/2014/main" val="20001"/>
                    </a:ext>
                  </a:extLst>
                </a:gridCol>
                <a:gridCol w="1089891">
                  <a:extLst>
                    <a:ext uri="{9D8B030D-6E8A-4147-A177-3AD203B41FA5}">
                      <a16:colId xmlns:a16="http://schemas.microsoft.com/office/drawing/2014/main" val="20002"/>
                    </a:ext>
                  </a:extLst>
                </a:gridCol>
                <a:gridCol w="997528">
                  <a:extLst>
                    <a:ext uri="{9D8B030D-6E8A-4147-A177-3AD203B41FA5}">
                      <a16:colId xmlns:a16="http://schemas.microsoft.com/office/drawing/2014/main" val="20003"/>
                    </a:ext>
                  </a:extLst>
                </a:gridCol>
                <a:gridCol w="1335916">
                  <a:extLst>
                    <a:ext uri="{9D8B030D-6E8A-4147-A177-3AD203B41FA5}">
                      <a16:colId xmlns:a16="http://schemas.microsoft.com/office/drawing/2014/main" val="20004"/>
                    </a:ext>
                  </a:extLst>
                </a:gridCol>
                <a:gridCol w="1078136">
                  <a:extLst>
                    <a:ext uri="{9D8B030D-6E8A-4147-A177-3AD203B41FA5}">
                      <a16:colId xmlns:a16="http://schemas.microsoft.com/office/drawing/2014/main" val="20005"/>
                    </a:ext>
                  </a:extLst>
                </a:gridCol>
                <a:gridCol w="1078136">
                  <a:extLst>
                    <a:ext uri="{9D8B030D-6E8A-4147-A177-3AD203B41FA5}">
                      <a16:colId xmlns:a16="http://schemas.microsoft.com/office/drawing/2014/main" val="20006"/>
                    </a:ext>
                  </a:extLst>
                </a:gridCol>
                <a:gridCol w="1078136">
                  <a:extLst>
                    <a:ext uri="{9D8B030D-6E8A-4147-A177-3AD203B41FA5}">
                      <a16:colId xmlns:a16="http://schemas.microsoft.com/office/drawing/2014/main" val="20007"/>
                    </a:ext>
                  </a:extLst>
                </a:gridCol>
                <a:gridCol w="1078136">
                  <a:extLst>
                    <a:ext uri="{9D8B030D-6E8A-4147-A177-3AD203B41FA5}">
                      <a16:colId xmlns:a16="http://schemas.microsoft.com/office/drawing/2014/main" val="20008"/>
                    </a:ext>
                  </a:extLst>
                </a:gridCol>
                <a:gridCol w="1078136">
                  <a:extLst>
                    <a:ext uri="{9D8B030D-6E8A-4147-A177-3AD203B41FA5}">
                      <a16:colId xmlns:a16="http://schemas.microsoft.com/office/drawing/2014/main" val="20009"/>
                    </a:ext>
                  </a:extLst>
                </a:gridCol>
                <a:gridCol w="1078136">
                  <a:extLst>
                    <a:ext uri="{9D8B030D-6E8A-4147-A177-3AD203B41FA5}">
                      <a16:colId xmlns:a16="http://schemas.microsoft.com/office/drawing/2014/main" val="20010"/>
                    </a:ext>
                  </a:extLst>
                </a:gridCol>
              </a:tblGrid>
              <a:tr h="1032592">
                <a:tc>
                  <a:txBody>
                    <a:bodyPr/>
                    <a:lstStyle/>
                    <a:p>
                      <a:r>
                        <a:rPr lang="en-US" dirty="0"/>
                        <a:t>VM Number</a:t>
                      </a:r>
                    </a:p>
                  </a:txBody>
                  <a:tcPr/>
                </a:tc>
                <a:tc>
                  <a:txBody>
                    <a:bodyPr/>
                    <a:lstStyle/>
                    <a:p>
                      <a:r>
                        <a:rPr lang="en-US" dirty="0"/>
                        <a:t>VM Size</a:t>
                      </a:r>
                    </a:p>
                  </a:txBody>
                  <a:tcPr/>
                </a:tc>
                <a:tc>
                  <a:txBody>
                    <a:bodyPr/>
                    <a:lstStyle/>
                    <a:p>
                      <a:r>
                        <a:rPr lang="en-US" dirty="0"/>
                        <a:t>Duration (min)</a:t>
                      </a:r>
                    </a:p>
                  </a:txBody>
                  <a:tcPr/>
                </a:tc>
                <a:tc>
                  <a:txBody>
                    <a:bodyPr/>
                    <a:lstStyle/>
                    <a:p>
                      <a:r>
                        <a:rPr lang="en-US" dirty="0"/>
                        <a:t>Max User Count</a:t>
                      </a:r>
                    </a:p>
                  </a:txBody>
                  <a:tcPr/>
                </a:tc>
                <a:tc>
                  <a:txBody>
                    <a:bodyPr/>
                    <a:lstStyle/>
                    <a:p>
                      <a:r>
                        <a:rPr lang="en-US" dirty="0" err="1"/>
                        <a:t>Avg</a:t>
                      </a:r>
                      <a:r>
                        <a:rPr lang="en-US" dirty="0"/>
                        <a:t> Pages/Sec</a:t>
                      </a:r>
                    </a:p>
                  </a:txBody>
                  <a:tcPr/>
                </a:tc>
                <a:tc>
                  <a:txBody>
                    <a:bodyPr/>
                    <a:lstStyle/>
                    <a:p>
                      <a:r>
                        <a:rPr lang="en-US" dirty="0" err="1"/>
                        <a:t>Avg</a:t>
                      </a:r>
                      <a:r>
                        <a:rPr lang="en-US" dirty="0"/>
                        <a:t> Page Time (sec)</a:t>
                      </a:r>
                    </a:p>
                  </a:txBody>
                  <a:tcPr/>
                </a:tc>
                <a:tc>
                  <a:txBody>
                    <a:bodyPr/>
                    <a:lstStyle/>
                    <a:p>
                      <a:r>
                        <a:rPr lang="en-US" dirty="0" err="1"/>
                        <a:t>Avg</a:t>
                      </a:r>
                      <a:r>
                        <a:rPr lang="en-US" baseline="0" dirty="0"/>
                        <a:t> RPS (Visual Studio)</a:t>
                      </a:r>
                      <a:endParaRPr lang="en-US" dirty="0"/>
                    </a:p>
                  </a:txBody>
                  <a:tcPr/>
                </a:tc>
                <a:tc>
                  <a:txBody>
                    <a:bodyPr/>
                    <a:lstStyle/>
                    <a:p>
                      <a:r>
                        <a:rPr lang="en-US" dirty="0"/>
                        <a:t>WAWS RPS</a:t>
                      </a:r>
                    </a:p>
                  </a:txBody>
                  <a:tcPr/>
                </a:tc>
                <a:tc>
                  <a:txBody>
                    <a:bodyPr/>
                    <a:lstStyle/>
                    <a:p>
                      <a:r>
                        <a:rPr lang="en-US" dirty="0"/>
                        <a:t>Failed</a:t>
                      </a:r>
                      <a:r>
                        <a:rPr lang="en-US" baseline="0" dirty="0"/>
                        <a:t> Tests</a:t>
                      </a:r>
                      <a:endParaRPr lang="en-US" dirty="0"/>
                    </a:p>
                  </a:txBody>
                  <a:tcPr/>
                </a:tc>
                <a:tc>
                  <a:txBody>
                    <a:bodyPr/>
                    <a:lstStyle/>
                    <a:p>
                      <a:r>
                        <a:rPr lang="en-US" dirty="0"/>
                        <a:t>Total Tests</a:t>
                      </a:r>
                    </a:p>
                  </a:txBody>
                  <a:tcPr/>
                </a:tc>
                <a:tc>
                  <a:txBody>
                    <a:bodyPr/>
                    <a:lstStyle/>
                    <a:p>
                      <a:r>
                        <a:rPr lang="en-US" dirty="0"/>
                        <a:t>Failed Tests (%)</a:t>
                      </a:r>
                    </a:p>
                  </a:txBody>
                  <a:tcPr/>
                </a:tc>
                <a:extLst>
                  <a:ext uri="{0D108BD9-81ED-4DB2-BD59-A6C34878D82A}">
                    <a16:rowId xmlns:a16="http://schemas.microsoft.com/office/drawing/2014/main" val="10000"/>
                  </a:ext>
                </a:extLst>
              </a:tr>
              <a:tr h="52684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20</a:t>
                      </a:r>
                    </a:p>
                  </a:txBody>
                  <a:tcPr/>
                </a:tc>
                <a:tc>
                  <a:txBody>
                    <a:bodyPr/>
                    <a:lstStyle/>
                    <a:p>
                      <a:r>
                        <a:rPr lang="en-US" dirty="0">
                          <a:solidFill>
                            <a:srgbClr val="00B050"/>
                          </a:solidFill>
                        </a:rPr>
                        <a:t>2.91</a:t>
                      </a:r>
                    </a:p>
                  </a:txBody>
                  <a:tcPr/>
                </a:tc>
                <a:tc>
                  <a:txBody>
                    <a:bodyPr/>
                    <a:lstStyle/>
                    <a:p>
                      <a:r>
                        <a:rPr lang="en-US" dirty="0">
                          <a:solidFill>
                            <a:srgbClr val="00B050"/>
                          </a:solidFill>
                        </a:rPr>
                        <a:t>0.13</a:t>
                      </a:r>
                    </a:p>
                  </a:txBody>
                  <a:tcPr/>
                </a:tc>
                <a:tc>
                  <a:txBody>
                    <a:bodyPr/>
                    <a:lstStyle/>
                    <a:p>
                      <a:r>
                        <a:rPr lang="en-US" dirty="0">
                          <a:solidFill>
                            <a:schemeClr val="bg1"/>
                          </a:solidFill>
                        </a:rPr>
                        <a:t>23.4</a:t>
                      </a:r>
                    </a:p>
                  </a:txBody>
                  <a:tcPr/>
                </a:tc>
                <a:tc>
                  <a:txBody>
                    <a:bodyPr/>
                    <a:lstStyle/>
                    <a:p>
                      <a:r>
                        <a:rPr lang="en-US" dirty="0"/>
                        <a:t>21</a:t>
                      </a:r>
                    </a:p>
                  </a:txBody>
                  <a:tcPr/>
                </a:tc>
                <a:tc>
                  <a:txBody>
                    <a:bodyPr/>
                    <a:lstStyle/>
                    <a:p>
                      <a:r>
                        <a:rPr lang="en-US" dirty="0"/>
                        <a:t>0</a:t>
                      </a:r>
                    </a:p>
                  </a:txBody>
                  <a:tcPr/>
                </a:tc>
                <a:tc>
                  <a:txBody>
                    <a:bodyPr/>
                    <a:lstStyle/>
                    <a:p>
                      <a:r>
                        <a:rPr lang="en-US" dirty="0"/>
                        <a:t>849</a:t>
                      </a:r>
                    </a:p>
                  </a:txBody>
                  <a:tcPr/>
                </a:tc>
                <a:tc>
                  <a:txBody>
                    <a:bodyPr/>
                    <a:lstStyle/>
                    <a:p>
                      <a:r>
                        <a:rPr lang="en-US" dirty="0"/>
                        <a:t>0.0</a:t>
                      </a:r>
                    </a:p>
                  </a:txBody>
                  <a:tcPr/>
                </a:tc>
                <a:extLst>
                  <a:ext uri="{0D108BD9-81ED-4DB2-BD59-A6C34878D82A}">
                    <a16:rowId xmlns:a16="http://schemas.microsoft.com/office/drawing/2014/main" val="10001"/>
                  </a:ext>
                </a:extLst>
              </a:tr>
              <a:tr h="52684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100</a:t>
                      </a:r>
                    </a:p>
                  </a:txBody>
                  <a:tcPr/>
                </a:tc>
                <a:tc>
                  <a:txBody>
                    <a:bodyPr/>
                    <a:lstStyle/>
                    <a:p>
                      <a:r>
                        <a:rPr lang="en-US" dirty="0">
                          <a:solidFill>
                            <a:srgbClr val="00B050"/>
                          </a:solidFill>
                        </a:rPr>
                        <a:t>14.4</a:t>
                      </a:r>
                    </a:p>
                  </a:txBody>
                  <a:tcPr/>
                </a:tc>
                <a:tc>
                  <a:txBody>
                    <a:bodyPr/>
                    <a:lstStyle/>
                    <a:p>
                      <a:r>
                        <a:rPr lang="en-US" dirty="0">
                          <a:solidFill>
                            <a:srgbClr val="00B050"/>
                          </a:solidFill>
                        </a:rPr>
                        <a:t>0.15</a:t>
                      </a:r>
                    </a:p>
                  </a:txBody>
                  <a:tcPr/>
                </a:tc>
                <a:tc>
                  <a:txBody>
                    <a:bodyPr/>
                    <a:lstStyle/>
                    <a:p>
                      <a:r>
                        <a:rPr lang="en-US" dirty="0">
                          <a:solidFill>
                            <a:schemeClr val="bg1"/>
                          </a:solidFill>
                        </a:rPr>
                        <a:t>232</a:t>
                      </a:r>
                    </a:p>
                  </a:txBody>
                  <a:tcPr/>
                </a:tc>
                <a:tc>
                  <a:txBody>
                    <a:bodyPr/>
                    <a:lstStyle/>
                    <a:p>
                      <a:r>
                        <a:rPr lang="en-US" dirty="0"/>
                        <a:t>77</a:t>
                      </a:r>
                    </a:p>
                  </a:txBody>
                  <a:tcPr/>
                </a:tc>
                <a:tc>
                  <a:txBody>
                    <a:bodyPr/>
                    <a:lstStyle/>
                    <a:p>
                      <a:r>
                        <a:rPr lang="en-US" dirty="0"/>
                        <a:t>0</a:t>
                      </a:r>
                    </a:p>
                  </a:txBody>
                  <a:tcPr/>
                </a:tc>
                <a:tc>
                  <a:txBody>
                    <a:bodyPr/>
                    <a:lstStyle/>
                    <a:p>
                      <a:r>
                        <a:rPr lang="en-US" dirty="0"/>
                        <a:t>4247</a:t>
                      </a:r>
                    </a:p>
                  </a:txBody>
                  <a:tcPr/>
                </a:tc>
                <a:tc>
                  <a:txBody>
                    <a:bodyPr/>
                    <a:lstStyle/>
                    <a:p>
                      <a:r>
                        <a:rPr lang="en-US" dirty="0"/>
                        <a:t>0.0</a:t>
                      </a:r>
                    </a:p>
                  </a:txBody>
                  <a:tcPr/>
                </a:tc>
                <a:extLst>
                  <a:ext uri="{0D108BD9-81ED-4DB2-BD59-A6C34878D82A}">
                    <a16:rowId xmlns:a16="http://schemas.microsoft.com/office/drawing/2014/main" val="10002"/>
                  </a:ext>
                </a:extLst>
              </a:tr>
              <a:tr h="52684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200</a:t>
                      </a:r>
                    </a:p>
                  </a:txBody>
                  <a:tcPr/>
                </a:tc>
                <a:tc>
                  <a:txBody>
                    <a:bodyPr/>
                    <a:lstStyle/>
                    <a:p>
                      <a:r>
                        <a:rPr lang="en-US" dirty="0">
                          <a:solidFill>
                            <a:srgbClr val="00B050"/>
                          </a:solidFill>
                        </a:rPr>
                        <a:t>29.2</a:t>
                      </a:r>
                    </a:p>
                  </a:txBody>
                  <a:tcPr/>
                </a:tc>
                <a:tc>
                  <a:txBody>
                    <a:bodyPr/>
                    <a:lstStyle/>
                    <a:p>
                      <a:r>
                        <a:rPr lang="en-US" dirty="0">
                          <a:solidFill>
                            <a:srgbClr val="00B050"/>
                          </a:solidFill>
                        </a:rPr>
                        <a:t>0.14</a:t>
                      </a:r>
                    </a:p>
                  </a:txBody>
                  <a:tcPr/>
                </a:tc>
                <a:tc>
                  <a:txBody>
                    <a:bodyPr/>
                    <a:lstStyle/>
                    <a:p>
                      <a:r>
                        <a:rPr lang="en-US" dirty="0">
                          <a:solidFill>
                            <a:schemeClr val="bg1"/>
                          </a:solidFill>
                        </a:rPr>
                        <a:t>966</a:t>
                      </a:r>
                    </a:p>
                  </a:txBody>
                  <a:tcPr/>
                </a:tc>
                <a:tc>
                  <a:txBody>
                    <a:bodyPr/>
                    <a:lstStyle/>
                    <a:p>
                      <a:r>
                        <a:rPr lang="en-US" dirty="0"/>
                        <a:t>155</a:t>
                      </a:r>
                    </a:p>
                  </a:txBody>
                  <a:tcPr/>
                </a:tc>
                <a:tc>
                  <a:txBody>
                    <a:bodyPr/>
                    <a:lstStyle/>
                    <a:p>
                      <a:r>
                        <a:rPr lang="en-US" dirty="0"/>
                        <a:t>0</a:t>
                      </a:r>
                    </a:p>
                  </a:txBody>
                  <a:tcPr/>
                </a:tc>
                <a:tc>
                  <a:txBody>
                    <a:bodyPr/>
                    <a:lstStyle/>
                    <a:p>
                      <a:r>
                        <a:rPr lang="en-US" dirty="0"/>
                        <a:t>8563</a:t>
                      </a:r>
                    </a:p>
                  </a:txBody>
                  <a:tcPr/>
                </a:tc>
                <a:tc>
                  <a:txBody>
                    <a:bodyPr/>
                    <a:lstStyle/>
                    <a:p>
                      <a:r>
                        <a:rPr lang="en-US" dirty="0"/>
                        <a:t>0.0</a:t>
                      </a:r>
                    </a:p>
                  </a:txBody>
                  <a:tcPr/>
                </a:tc>
                <a:extLst>
                  <a:ext uri="{0D108BD9-81ED-4DB2-BD59-A6C34878D82A}">
                    <a16:rowId xmlns:a16="http://schemas.microsoft.com/office/drawing/2014/main" val="10003"/>
                  </a:ext>
                </a:extLst>
              </a:tr>
              <a:tr h="52684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300</a:t>
                      </a:r>
                    </a:p>
                  </a:txBody>
                  <a:tcPr/>
                </a:tc>
                <a:tc>
                  <a:txBody>
                    <a:bodyPr/>
                    <a:lstStyle/>
                    <a:p>
                      <a:r>
                        <a:rPr lang="en-US" dirty="0">
                          <a:solidFill>
                            <a:srgbClr val="00B050"/>
                          </a:solidFill>
                        </a:rPr>
                        <a:t>43.6</a:t>
                      </a:r>
                    </a:p>
                  </a:txBody>
                  <a:tcPr/>
                </a:tc>
                <a:tc>
                  <a:txBody>
                    <a:bodyPr/>
                    <a:lstStyle/>
                    <a:p>
                      <a:r>
                        <a:rPr lang="en-US" dirty="0">
                          <a:solidFill>
                            <a:srgbClr val="00B050"/>
                          </a:solidFill>
                        </a:rPr>
                        <a:t>0.24</a:t>
                      </a:r>
                    </a:p>
                  </a:txBody>
                  <a:tcPr/>
                </a:tc>
                <a:tc>
                  <a:txBody>
                    <a:bodyPr/>
                    <a:lstStyle/>
                    <a:p>
                      <a:r>
                        <a:rPr lang="en-US" dirty="0">
                          <a:solidFill>
                            <a:schemeClr val="bg1"/>
                          </a:solidFill>
                        </a:rPr>
                        <a:t>2535</a:t>
                      </a:r>
                    </a:p>
                  </a:txBody>
                  <a:tcPr/>
                </a:tc>
                <a:tc>
                  <a:txBody>
                    <a:bodyPr/>
                    <a:lstStyle/>
                    <a:p>
                      <a:r>
                        <a:rPr lang="en-US" dirty="0"/>
                        <a:t>231</a:t>
                      </a:r>
                    </a:p>
                  </a:txBody>
                  <a:tcPr/>
                </a:tc>
                <a:tc>
                  <a:txBody>
                    <a:bodyPr/>
                    <a:lstStyle/>
                    <a:p>
                      <a:r>
                        <a:rPr lang="en-US" dirty="0"/>
                        <a:t>0</a:t>
                      </a:r>
                    </a:p>
                  </a:txBody>
                  <a:tcPr/>
                </a:tc>
                <a:tc>
                  <a:txBody>
                    <a:bodyPr/>
                    <a:lstStyle/>
                    <a:p>
                      <a:r>
                        <a:rPr lang="en-US" dirty="0"/>
                        <a:t>12839</a:t>
                      </a:r>
                    </a:p>
                  </a:txBody>
                  <a:tcPr/>
                </a:tc>
                <a:tc>
                  <a:txBody>
                    <a:bodyPr/>
                    <a:lstStyle/>
                    <a:p>
                      <a:r>
                        <a:rPr lang="en-US" dirty="0"/>
                        <a:t>0.0</a:t>
                      </a:r>
                    </a:p>
                  </a:txBody>
                  <a:tcPr/>
                </a:tc>
                <a:extLst>
                  <a:ext uri="{0D108BD9-81ED-4DB2-BD59-A6C34878D82A}">
                    <a16:rowId xmlns:a16="http://schemas.microsoft.com/office/drawing/2014/main" val="10004"/>
                  </a:ext>
                </a:extLst>
              </a:tr>
              <a:tr h="52684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1000</a:t>
                      </a:r>
                    </a:p>
                  </a:txBody>
                  <a:tcPr/>
                </a:tc>
                <a:tc>
                  <a:txBody>
                    <a:bodyPr/>
                    <a:lstStyle/>
                    <a:p>
                      <a:r>
                        <a:rPr lang="en-US" dirty="0">
                          <a:solidFill>
                            <a:srgbClr val="00B050"/>
                          </a:solidFill>
                        </a:rPr>
                        <a:t>141</a:t>
                      </a:r>
                    </a:p>
                  </a:txBody>
                  <a:tcPr/>
                </a:tc>
                <a:tc>
                  <a:txBody>
                    <a:bodyPr/>
                    <a:lstStyle/>
                    <a:p>
                      <a:r>
                        <a:rPr lang="en-US" dirty="0">
                          <a:solidFill>
                            <a:srgbClr val="00B050"/>
                          </a:solidFill>
                        </a:rPr>
                        <a:t>0.67</a:t>
                      </a:r>
                    </a:p>
                  </a:txBody>
                  <a:tcPr/>
                </a:tc>
                <a:tc>
                  <a:txBody>
                    <a:bodyPr/>
                    <a:lstStyle/>
                    <a:p>
                      <a:r>
                        <a:rPr lang="en-US" dirty="0">
                          <a:solidFill>
                            <a:schemeClr val="bg1"/>
                          </a:solidFill>
                        </a:rPr>
                        <a:t>8135</a:t>
                      </a:r>
                    </a:p>
                  </a:txBody>
                  <a:tcPr/>
                </a:tc>
                <a:tc>
                  <a:txBody>
                    <a:bodyPr/>
                    <a:lstStyle/>
                    <a:p>
                      <a:r>
                        <a:rPr lang="en-US" dirty="0"/>
                        <a:t>735</a:t>
                      </a:r>
                    </a:p>
                  </a:txBody>
                  <a:tcPr/>
                </a:tc>
                <a:tc>
                  <a:txBody>
                    <a:bodyPr/>
                    <a:lstStyle/>
                    <a:p>
                      <a:r>
                        <a:rPr lang="en-US" dirty="0"/>
                        <a:t>0</a:t>
                      </a:r>
                    </a:p>
                  </a:txBody>
                  <a:tcPr/>
                </a:tc>
                <a:tc>
                  <a:txBody>
                    <a:bodyPr/>
                    <a:lstStyle/>
                    <a:p>
                      <a:r>
                        <a:rPr lang="en-US" dirty="0"/>
                        <a:t>20591</a:t>
                      </a:r>
                    </a:p>
                  </a:txBody>
                  <a:tcPr/>
                </a:tc>
                <a:tc>
                  <a:txBody>
                    <a:bodyPr/>
                    <a:lstStyle/>
                    <a:p>
                      <a:r>
                        <a:rPr lang="en-US" dirty="0"/>
                        <a:t>0.0</a:t>
                      </a:r>
                      <a:endParaRPr lang="en-US" dirty="0">
                        <a:solidFill>
                          <a:schemeClr val="accent2"/>
                        </a:solidFill>
                      </a:endParaRPr>
                    </a:p>
                  </a:txBody>
                  <a:tcPr/>
                </a:tc>
                <a:extLst>
                  <a:ext uri="{0D108BD9-81ED-4DB2-BD59-A6C34878D82A}">
                    <a16:rowId xmlns:a16="http://schemas.microsoft.com/office/drawing/2014/main" val="10005"/>
                  </a:ext>
                </a:extLst>
              </a:tr>
              <a:tr h="526845">
                <a:tc>
                  <a:txBody>
                    <a:bodyPr/>
                    <a:lstStyle/>
                    <a:p>
                      <a:r>
                        <a:rPr lang="en-US" dirty="0"/>
                        <a:t>3</a:t>
                      </a:r>
                    </a:p>
                  </a:txBody>
                  <a:tcPr/>
                </a:tc>
                <a:tc>
                  <a:txBody>
                    <a:bodyPr/>
                    <a:lstStyle/>
                    <a:p>
                      <a:r>
                        <a:rPr lang="en-US" dirty="0"/>
                        <a:t>LARGE</a:t>
                      </a:r>
                    </a:p>
                  </a:txBody>
                  <a:tcPr/>
                </a:tc>
                <a:tc>
                  <a:txBody>
                    <a:bodyPr/>
                    <a:lstStyle/>
                    <a:p>
                      <a:r>
                        <a:rPr lang="en-US" dirty="0"/>
                        <a:t>20</a:t>
                      </a:r>
                    </a:p>
                  </a:txBody>
                  <a:tcPr/>
                </a:tc>
                <a:tc>
                  <a:txBody>
                    <a:bodyPr/>
                    <a:lstStyle/>
                    <a:p>
                      <a:r>
                        <a:rPr lang="en-US" dirty="0"/>
                        <a:t>1500</a:t>
                      </a:r>
                    </a:p>
                  </a:txBody>
                  <a:tcPr/>
                </a:tc>
                <a:tc>
                  <a:txBody>
                    <a:bodyPr/>
                    <a:lstStyle/>
                    <a:p>
                      <a:r>
                        <a:rPr lang="en-US" dirty="0">
                          <a:solidFill>
                            <a:srgbClr val="00B050"/>
                          </a:solidFill>
                        </a:rPr>
                        <a:t>198</a:t>
                      </a:r>
                    </a:p>
                  </a:txBody>
                  <a:tcPr/>
                </a:tc>
                <a:tc>
                  <a:txBody>
                    <a:bodyPr/>
                    <a:lstStyle/>
                    <a:p>
                      <a:r>
                        <a:rPr lang="en-US" dirty="0">
                          <a:solidFill>
                            <a:srgbClr val="00B050"/>
                          </a:solidFill>
                        </a:rPr>
                        <a:t>1.37</a:t>
                      </a:r>
                    </a:p>
                  </a:txBody>
                  <a:tcPr/>
                </a:tc>
                <a:tc>
                  <a:txBody>
                    <a:bodyPr/>
                    <a:lstStyle/>
                    <a:p>
                      <a:r>
                        <a:rPr lang="en-US" dirty="0">
                          <a:solidFill>
                            <a:schemeClr val="bg1"/>
                          </a:solidFill>
                        </a:rPr>
                        <a:t>19855</a:t>
                      </a:r>
                    </a:p>
                  </a:txBody>
                  <a:tcPr/>
                </a:tc>
                <a:tc>
                  <a:txBody>
                    <a:bodyPr/>
                    <a:lstStyle/>
                    <a:p>
                      <a:r>
                        <a:rPr lang="en-US" dirty="0"/>
                        <a:t>1297</a:t>
                      </a:r>
                    </a:p>
                  </a:txBody>
                  <a:tcPr/>
                </a:tc>
                <a:tc>
                  <a:txBody>
                    <a:bodyPr/>
                    <a:lstStyle/>
                    <a:p>
                      <a:r>
                        <a:rPr lang="en-US" dirty="0"/>
                        <a:t>1</a:t>
                      </a:r>
                    </a:p>
                  </a:txBody>
                  <a:tcPr/>
                </a:tc>
                <a:tc>
                  <a:txBody>
                    <a:bodyPr/>
                    <a:lstStyle/>
                    <a:p>
                      <a:r>
                        <a:rPr lang="en-US" dirty="0"/>
                        <a:t>32763</a:t>
                      </a:r>
                    </a:p>
                  </a:txBody>
                  <a:tcPr/>
                </a:tc>
                <a:tc>
                  <a:txBody>
                    <a:bodyPr/>
                    <a:lstStyle/>
                    <a:p>
                      <a:r>
                        <a:rPr lang="en-US" dirty="0"/>
                        <a:t>0.0</a:t>
                      </a:r>
                      <a:endParaRPr lang="en-US" dirty="0">
                        <a:solidFill>
                          <a:schemeClr val="accent2"/>
                        </a:solidFill>
                      </a:endParaRPr>
                    </a:p>
                  </a:txBody>
                  <a:tcPr/>
                </a:tc>
                <a:extLst>
                  <a:ext uri="{0D108BD9-81ED-4DB2-BD59-A6C34878D82A}">
                    <a16:rowId xmlns:a16="http://schemas.microsoft.com/office/drawing/2014/main" val="10006"/>
                  </a:ext>
                </a:extLst>
              </a:tr>
              <a:tr h="526845">
                <a:tc>
                  <a:txBody>
                    <a:bodyPr/>
                    <a:lstStyle/>
                    <a:p>
                      <a:r>
                        <a:rPr lang="en-US" dirty="0"/>
                        <a:t>3</a:t>
                      </a:r>
                    </a:p>
                  </a:txBody>
                  <a:tcPr/>
                </a:tc>
                <a:tc>
                  <a:txBody>
                    <a:bodyPr/>
                    <a:lstStyle/>
                    <a:p>
                      <a:r>
                        <a:rPr lang="en-US" dirty="0"/>
                        <a:t>LARGE</a:t>
                      </a:r>
                    </a:p>
                  </a:txBody>
                  <a:tcPr/>
                </a:tc>
                <a:tc>
                  <a:txBody>
                    <a:bodyPr/>
                    <a:lstStyle/>
                    <a:p>
                      <a:r>
                        <a:rPr lang="en-US" dirty="0"/>
                        <a:t>25</a:t>
                      </a:r>
                    </a:p>
                  </a:txBody>
                  <a:tcPr/>
                </a:tc>
                <a:tc>
                  <a:txBody>
                    <a:bodyPr/>
                    <a:lstStyle/>
                    <a:p>
                      <a:r>
                        <a:rPr lang="en-US" dirty="0"/>
                        <a:t>2000</a:t>
                      </a:r>
                    </a:p>
                  </a:txBody>
                  <a:tcPr/>
                </a:tc>
                <a:tc>
                  <a:txBody>
                    <a:bodyPr/>
                    <a:lstStyle/>
                    <a:p>
                      <a:r>
                        <a:rPr lang="en-US" dirty="0">
                          <a:solidFill>
                            <a:schemeClr val="bg1"/>
                          </a:solidFill>
                        </a:rPr>
                        <a:t>242</a:t>
                      </a:r>
                    </a:p>
                  </a:txBody>
                  <a:tcPr/>
                </a:tc>
                <a:tc>
                  <a:txBody>
                    <a:bodyPr/>
                    <a:lstStyle/>
                    <a:p>
                      <a:r>
                        <a:rPr lang="en-US" dirty="0">
                          <a:solidFill>
                            <a:schemeClr val="bg1"/>
                          </a:solidFill>
                        </a:rPr>
                        <a:t>2.12</a:t>
                      </a:r>
                    </a:p>
                  </a:txBody>
                  <a:tcPr/>
                </a:tc>
                <a:tc>
                  <a:txBody>
                    <a:bodyPr/>
                    <a:lstStyle/>
                    <a:p>
                      <a:r>
                        <a:rPr lang="en-US" dirty="0">
                          <a:solidFill>
                            <a:srgbClr val="FF0000"/>
                          </a:solidFill>
                        </a:rPr>
                        <a:t>24896</a:t>
                      </a:r>
                    </a:p>
                  </a:txBody>
                  <a:tcPr/>
                </a:tc>
                <a:tc>
                  <a:txBody>
                    <a:bodyPr/>
                    <a:lstStyle/>
                    <a:p>
                      <a:r>
                        <a:rPr lang="en-US" dirty="0"/>
                        <a:t>1547</a:t>
                      </a:r>
                    </a:p>
                  </a:txBody>
                  <a:tcPr/>
                </a:tc>
                <a:tc>
                  <a:txBody>
                    <a:bodyPr/>
                    <a:lstStyle/>
                    <a:p>
                      <a:r>
                        <a:rPr lang="en-US" dirty="0">
                          <a:solidFill>
                            <a:srgbClr val="FF0000"/>
                          </a:solidFill>
                        </a:rPr>
                        <a:t>870</a:t>
                      </a:r>
                    </a:p>
                  </a:txBody>
                  <a:tcPr/>
                </a:tc>
                <a:tc>
                  <a:txBody>
                    <a:bodyPr/>
                    <a:lstStyle/>
                    <a:p>
                      <a:r>
                        <a:rPr lang="en-US" dirty="0"/>
                        <a:t>53496</a:t>
                      </a:r>
                    </a:p>
                  </a:txBody>
                  <a:tcPr/>
                </a:tc>
                <a:tc>
                  <a:txBody>
                    <a:bodyPr/>
                    <a:lstStyle/>
                    <a:p>
                      <a:r>
                        <a:rPr lang="en-US" dirty="0">
                          <a:solidFill>
                            <a:srgbClr val="FF0000"/>
                          </a:solidFill>
                        </a:rPr>
                        <a:t>1.6</a:t>
                      </a:r>
                    </a:p>
                  </a:txBody>
                  <a:tcPr/>
                </a:tc>
                <a:extLst>
                  <a:ext uri="{0D108BD9-81ED-4DB2-BD59-A6C34878D82A}">
                    <a16:rowId xmlns:a16="http://schemas.microsoft.com/office/drawing/2014/main" val="10007"/>
                  </a:ext>
                </a:extLst>
              </a:tr>
            </a:tbl>
          </a:graphicData>
        </a:graphic>
      </p:graphicFrame>
      <p:sp>
        <p:nvSpPr>
          <p:cNvPr id="4" name="Rectangle 3"/>
          <p:cNvSpPr/>
          <p:nvPr/>
        </p:nvSpPr>
        <p:spPr bwMode="auto">
          <a:xfrm>
            <a:off x="4211782" y="3020291"/>
            <a:ext cx="2429163" cy="3140364"/>
          </a:xfrm>
          <a:prstGeom prst="rect">
            <a:avLst/>
          </a:prstGeom>
          <a:noFill/>
          <a:ln w="5715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640945" y="6160655"/>
            <a:ext cx="1108369" cy="541194"/>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8783781" y="6160655"/>
            <a:ext cx="1108369" cy="541194"/>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0926618" y="6160655"/>
            <a:ext cx="1108369" cy="541194"/>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51540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Scale and </a:t>
            </a:r>
            <a:br>
              <a:rPr lang="en-US" dirty="0"/>
            </a:br>
            <a:r>
              <a:rPr lang="en-US" dirty="0"/>
              <a:t>Active/Passive Replication</a:t>
            </a:r>
          </a:p>
        </p:txBody>
      </p:sp>
    </p:spTree>
    <p:extLst>
      <p:ext uri="{BB962C8B-B14F-4D97-AF65-F5344CB8AC3E}">
        <p14:creationId xmlns:p14="http://schemas.microsoft.com/office/powerpoint/2010/main" val="7751195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0"/>
          </p:nvPr>
        </p:nvSpPr>
        <p:spPr>
          <a:xfrm>
            <a:off x="268288" y="1965324"/>
            <a:ext cx="11542503" cy="4124206"/>
          </a:xfrm>
        </p:spPr>
        <p:txBody>
          <a:bodyPr/>
          <a:lstStyle/>
          <a:p>
            <a:r>
              <a:rPr lang="en-US" dirty="0"/>
              <a:t>Factors that limit scalability</a:t>
            </a:r>
          </a:p>
          <a:p>
            <a:r>
              <a:rPr lang="en-US" dirty="0"/>
              <a:t>Improving scalability</a:t>
            </a:r>
          </a:p>
          <a:p>
            <a:r>
              <a:rPr lang="en-US" dirty="0"/>
              <a:t>Global scale and active/active replication</a:t>
            </a:r>
          </a:p>
          <a:p>
            <a:r>
              <a:rPr lang="en-US" dirty="0"/>
              <a:t>Global scale and active/passive replication</a:t>
            </a:r>
          </a:p>
          <a:p>
            <a:endParaRPr lang="en-US" dirty="0"/>
          </a:p>
          <a:p>
            <a:endParaRPr lang="en-US" dirty="0"/>
          </a:p>
        </p:txBody>
      </p:sp>
    </p:spTree>
    <p:extLst>
      <p:ext uri="{BB962C8B-B14F-4D97-AF65-F5344CB8AC3E}">
        <p14:creationId xmlns:p14="http://schemas.microsoft.com/office/powerpoint/2010/main" val="1617598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Scale</a:t>
            </a:r>
          </a:p>
        </p:txBody>
      </p:sp>
      <p:sp>
        <p:nvSpPr>
          <p:cNvPr id="4" name="Content Placeholder 3"/>
          <p:cNvSpPr>
            <a:spLocks noGrp="1"/>
          </p:cNvSpPr>
          <p:nvPr>
            <p:ph sz="quarter" idx="10"/>
          </p:nvPr>
        </p:nvSpPr>
        <p:spPr>
          <a:xfrm>
            <a:off x="268288" y="1398397"/>
            <a:ext cx="11542503" cy="4462760"/>
          </a:xfrm>
        </p:spPr>
        <p:txBody>
          <a:bodyPr/>
          <a:lstStyle/>
          <a:p>
            <a:r>
              <a:rPr lang="en-US" dirty="0"/>
              <a:t>Challenges</a:t>
            </a:r>
          </a:p>
          <a:p>
            <a:pPr lvl="1"/>
            <a:r>
              <a:rPr lang="en-US" dirty="0"/>
              <a:t>Data replication</a:t>
            </a:r>
          </a:p>
          <a:p>
            <a:pPr lvl="1"/>
            <a:r>
              <a:rPr lang="en-US" dirty="0"/>
              <a:t>Data consistency</a:t>
            </a:r>
          </a:p>
          <a:p>
            <a:pPr lvl="1"/>
            <a:r>
              <a:rPr lang="en-US" dirty="0"/>
              <a:t>Failover</a:t>
            </a:r>
          </a:p>
          <a:p>
            <a:r>
              <a:rPr lang="en-US" dirty="0"/>
              <a:t>Patterns</a:t>
            </a:r>
          </a:p>
          <a:p>
            <a:pPr lvl="1"/>
            <a:r>
              <a:rPr lang="en-US"/>
              <a:t>Eventual consistency</a:t>
            </a:r>
          </a:p>
          <a:p>
            <a:pPr lvl="1"/>
            <a:endParaRPr lang="en-US" dirty="0"/>
          </a:p>
        </p:txBody>
      </p:sp>
    </p:spTree>
    <p:extLst>
      <p:ext uri="{BB962C8B-B14F-4D97-AF65-F5344CB8AC3E}">
        <p14:creationId xmlns:p14="http://schemas.microsoft.com/office/powerpoint/2010/main" val="8764341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Azure SQL Database Active Geo-Replication</a:t>
            </a:r>
          </a:p>
        </p:txBody>
      </p:sp>
      <p:sp>
        <p:nvSpPr>
          <p:cNvPr id="3" name="Content Placeholder 1"/>
          <p:cNvSpPr txBox="1">
            <a:spLocks/>
          </p:cNvSpPr>
          <p:nvPr/>
        </p:nvSpPr>
        <p:spPr>
          <a:xfrm>
            <a:off x="314815" y="2196407"/>
            <a:ext cx="8532197" cy="3925341"/>
          </a:xfrm>
          <a:prstGeom prst="rect">
            <a:avLst/>
          </a:prstGeom>
        </p:spPr>
        <p:txBody>
          <a:bodyPr lIns="253634" tIns="126817" rIns="253634" bIns="126817"/>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34092">
              <a:spcAft>
                <a:spcPts val="1224"/>
              </a:spcAft>
              <a:buFont typeface="Arial"/>
              <a:buNone/>
            </a:pPr>
            <a:r>
              <a:rPr lang="en-US" sz="2040" dirty="0">
                <a:latin typeface="Segoe UI Light"/>
              </a:rPr>
              <a:t>Available across all service tiers</a:t>
            </a:r>
          </a:p>
          <a:p>
            <a:pPr marL="0" indent="0" defTabSz="634092">
              <a:spcAft>
                <a:spcPts val="1224"/>
              </a:spcAft>
              <a:buFont typeface="Arial"/>
              <a:buNone/>
            </a:pPr>
            <a:r>
              <a:rPr lang="en-US" sz="2040" dirty="0">
                <a:latin typeface="Segoe UI Light"/>
              </a:rPr>
              <a:t>Create up to 4 readable </a:t>
            </a:r>
            <a:r>
              <a:rPr lang="en-US" sz="2040" dirty="0" err="1">
                <a:latin typeface="Segoe UI Light"/>
              </a:rPr>
              <a:t>secondaries</a:t>
            </a:r>
            <a:endParaRPr lang="en-US" sz="2040" dirty="0">
              <a:latin typeface="Segoe UI Light"/>
            </a:endParaRPr>
          </a:p>
          <a:p>
            <a:pPr marL="0" indent="0" defTabSz="634092">
              <a:spcAft>
                <a:spcPts val="1224"/>
              </a:spcAft>
              <a:buFont typeface="Arial"/>
              <a:buNone/>
            </a:pPr>
            <a:r>
              <a:rPr lang="en-US" sz="2040" dirty="0">
                <a:latin typeface="Segoe UI Light"/>
              </a:rPr>
              <a:t>Replicate to any Azure region</a:t>
            </a:r>
          </a:p>
          <a:p>
            <a:pPr marL="0" indent="0" defTabSz="634092">
              <a:spcAft>
                <a:spcPts val="1224"/>
              </a:spcAft>
              <a:buFont typeface="Arial"/>
              <a:buNone/>
            </a:pPr>
            <a:r>
              <a:rPr lang="en-US" sz="2040" dirty="0">
                <a:latin typeface="Segoe UI Light"/>
              </a:rPr>
              <a:t>Automatic data replication, asynchronous</a:t>
            </a:r>
          </a:p>
          <a:p>
            <a:pPr marL="0" indent="0" defTabSz="634092">
              <a:spcAft>
                <a:spcPts val="1224"/>
              </a:spcAft>
              <a:buFont typeface="Arial"/>
              <a:buNone/>
            </a:pPr>
            <a:r>
              <a:rPr lang="en-US" sz="2040" dirty="0">
                <a:latin typeface="Segoe UI Light"/>
              </a:rPr>
              <a:t>REST API, PowerShell or Azure Portal </a:t>
            </a:r>
          </a:p>
        </p:txBody>
      </p:sp>
      <p:sp>
        <p:nvSpPr>
          <p:cNvPr id="4" name="Rectangle 3"/>
          <p:cNvSpPr/>
          <p:nvPr/>
        </p:nvSpPr>
        <p:spPr>
          <a:xfrm>
            <a:off x="440277" y="1132293"/>
            <a:ext cx="11409783" cy="542399"/>
          </a:xfrm>
          <a:prstGeom prst="rect">
            <a:avLst/>
          </a:prstGeom>
        </p:spPr>
        <p:txBody>
          <a:bodyPr wrap="square">
            <a:spAutoFit/>
          </a:bodyPr>
          <a:lstStyle/>
          <a:p>
            <a:pPr defTabSz="634092">
              <a:spcAft>
                <a:spcPts val="1224"/>
              </a:spcAft>
            </a:pPr>
            <a:r>
              <a:rPr lang="en-US" sz="2856" dirty="0">
                <a:solidFill>
                  <a:srgbClr val="FFFFFF"/>
                </a:solidFill>
                <a:latin typeface="Segoe UI Light"/>
              </a:rPr>
              <a:t>Mission-critical business continuity on your terms, via programmatic APIs</a:t>
            </a:r>
          </a:p>
        </p:txBody>
      </p:sp>
      <p:pic>
        <p:nvPicPr>
          <p:cNvPr id="5" name="Picture 4"/>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4535692" y="2268300"/>
            <a:ext cx="7899901" cy="3708874"/>
          </a:xfrm>
          <a:prstGeom prst="rect">
            <a:avLst/>
          </a:prstGeom>
        </p:spPr>
      </p:pic>
      <p:grpSp>
        <p:nvGrpSpPr>
          <p:cNvPr id="6" name="Group 5"/>
          <p:cNvGrpSpPr/>
          <p:nvPr/>
        </p:nvGrpSpPr>
        <p:grpSpPr>
          <a:xfrm>
            <a:off x="5404872" y="3679312"/>
            <a:ext cx="293834" cy="293834"/>
            <a:chOff x="5298510" y="3607496"/>
            <a:chExt cx="288099" cy="288099"/>
          </a:xfrm>
        </p:grpSpPr>
        <p:sp>
          <p:nvSpPr>
            <p:cNvPr id="7" name="Oval 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8" name="Oval 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5836023" y="3895962"/>
            <a:ext cx="293834" cy="293834"/>
            <a:chOff x="5298510" y="3607496"/>
            <a:chExt cx="288099" cy="288099"/>
          </a:xfrm>
        </p:grpSpPr>
        <p:sp>
          <p:nvSpPr>
            <p:cNvPr id="10" name="Oval 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1" name="Oval 1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29518" y="3385478"/>
            <a:ext cx="293834" cy="293834"/>
            <a:chOff x="5298510" y="3607496"/>
            <a:chExt cx="288099" cy="288099"/>
          </a:xfrm>
        </p:grpSpPr>
        <p:sp>
          <p:nvSpPr>
            <p:cNvPr id="13" name="Oval 1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4" name="Oval 1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6414585" y="3661939"/>
            <a:ext cx="293834" cy="293834"/>
            <a:chOff x="5298510" y="3607496"/>
            <a:chExt cx="288099" cy="288099"/>
          </a:xfrm>
        </p:grpSpPr>
        <p:sp>
          <p:nvSpPr>
            <p:cNvPr id="16" name="Oval 1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7" name="Oval 1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7921562" y="2788535"/>
            <a:ext cx="1192735" cy="1192735"/>
            <a:chOff x="5321459" y="3630988"/>
            <a:chExt cx="236552" cy="236552"/>
          </a:xfrm>
        </p:grpSpPr>
        <p:sp>
          <p:nvSpPr>
            <p:cNvPr id="19" name="Oval 18"/>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0" name="Oval 19"/>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8334795" y="3289662"/>
            <a:ext cx="293834" cy="293834"/>
            <a:chOff x="5298510" y="3607496"/>
            <a:chExt cx="288099" cy="288099"/>
          </a:xfrm>
        </p:grpSpPr>
        <p:sp>
          <p:nvSpPr>
            <p:cNvPr id="22" name="Oval 2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3" name="Oval 2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4" name="Group 23"/>
          <p:cNvGrpSpPr/>
          <p:nvPr/>
        </p:nvGrpSpPr>
        <p:grpSpPr>
          <a:xfrm>
            <a:off x="10968654" y="5335853"/>
            <a:ext cx="293834" cy="293834"/>
            <a:chOff x="5298510" y="3607496"/>
            <a:chExt cx="288099" cy="288099"/>
          </a:xfrm>
        </p:grpSpPr>
        <p:sp>
          <p:nvSpPr>
            <p:cNvPr id="25" name="Oval 2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6" name="Oval 2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7" name="Group 26"/>
          <p:cNvGrpSpPr/>
          <p:nvPr/>
        </p:nvGrpSpPr>
        <p:grpSpPr>
          <a:xfrm>
            <a:off x="10841002" y="4942380"/>
            <a:ext cx="293834" cy="293834"/>
            <a:chOff x="5298510" y="3607496"/>
            <a:chExt cx="288099" cy="288099"/>
          </a:xfrm>
        </p:grpSpPr>
        <p:sp>
          <p:nvSpPr>
            <p:cNvPr id="28" name="Oval 2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9" name="Oval 2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0" name="Group 29"/>
          <p:cNvGrpSpPr/>
          <p:nvPr/>
        </p:nvGrpSpPr>
        <p:grpSpPr>
          <a:xfrm>
            <a:off x="10232092" y="4648545"/>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3" name="Group 32"/>
          <p:cNvGrpSpPr/>
          <p:nvPr/>
        </p:nvGrpSpPr>
        <p:grpSpPr>
          <a:xfrm>
            <a:off x="10711504" y="3895424"/>
            <a:ext cx="293834" cy="293834"/>
            <a:chOff x="5298510" y="3607496"/>
            <a:chExt cx="288099" cy="288099"/>
          </a:xfrm>
        </p:grpSpPr>
        <p:sp>
          <p:nvSpPr>
            <p:cNvPr id="34" name="Oval 3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5" name="Oval 3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6" name="Group 35"/>
          <p:cNvGrpSpPr/>
          <p:nvPr/>
        </p:nvGrpSpPr>
        <p:grpSpPr>
          <a:xfrm>
            <a:off x="10251074" y="3460084"/>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9" name="Group 38"/>
          <p:cNvGrpSpPr/>
          <p:nvPr/>
        </p:nvGrpSpPr>
        <p:grpSpPr>
          <a:xfrm>
            <a:off x="11262489" y="3287984"/>
            <a:ext cx="293834" cy="293834"/>
            <a:chOff x="5298510" y="3607496"/>
            <a:chExt cx="288099" cy="288099"/>
          </a:xfrm>
        </p:grpSpPr>
        <p:sp>
          <p:nvSpPr>
            <p:cNvPr id="40" name="Oval 3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1" name="Oval 4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2" name="Group 41"/>
          <p:cNvGrpSpPr/>
          <p:nvPr/>
        </p:nvGrpSpPr>
        <p:grpSpPr>
          <a:xfrm>
            <a:off x="10783145" y="33157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5" name="Group 44"/>
          <p:cNvGrpSpPr/>
          <p:nvPr/>
        </p:nvGrpSpPr>
        <p:grpSpPr>
          <a:xfrm>
            <a:off x="10448578" y="3150726"/>
            <a:ext cx="293834" cy="293834"/>
            <a:chOff x="5298510" y="3607496"/>
            <a:chExt cx="288099" cy="288099"/>
          </a:xfrm>
        </p:grpSpPr>
        <p:sp>
          <p:nvSpPr>
            <p:cNvPr id="46" name="Oval 4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7" name="Oval 4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8" name="Group 47"/>
          <p:cNvGrpSpPr/>
          <p:nvPr/>
        </p:nvGrpSpPr>
        <p:grpSpPr>
          <a:xfrm>
            <a:off x="6862788" y="4832079"/>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51" name="Group 332"/>
          <p:cNvGrpSpPr/>
          <p:nvPr/>
        </p:nvGrpSpPr>
        <p:grpSpPr>
          <a:xfrm>
            <a:off x="11489647" y="3038803"/>
            <a:ext cx="304716" cy="465830"/>
            <a:chOff x="11312677" y="4385379"/>
            <a:chExt cx="420734" cy="643192"/>
          </a:xfrm>
        </p:grpSpPr>
        <p:sp>
          <p:nvSpPr>
            <p:cNvPr id="52"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3"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4"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5"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6"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7"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8"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9"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0"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1"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2"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grpSp>
        <p:nvGrpSpPr>
          <p:cNvPr id="63" name="Group 332"/>
          <p:cNvGrpSpPr/>
          <p:nvPr/>
        </p:nvGrpSpPr>
        <p:grpSpPr>
          <a:xfrm>
            <a:off x="10220426" y="3990959"/>
            <a:ext cx="304716" cy="465830"/>
            <a:chOff x="11312677" y="4385379"/>
            <a:chExt cx="420734" cy="643192"/>
          </a:xfrm>
        </p:grpSpPr>
        <p:sp>
          <p:nvSpPr>
            <p:cNvPr id="64"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5"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6"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7"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8"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9"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0"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1"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2"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3"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4"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grpSp>
        <p:nvGrpSpPr>
          <p:cNvPr id="75" name="Group 332"/>
          <p:cNvGrpSpPr/>
          <p:nvPr/>
        </p:nvGrpSpPr>
        <p:grpSpPr>
          <a:xfrm>
            <a:off x="10854888" y="3609577"/>
            <a:ext cx="304716" cy="465830"/>
            <a:chOff x="11312677" y="4385379"/>
            <a:chExt cx="420734" cy="643192"/>
          </a:xfrm>
        </p:grpSpPr>
        <p:sp>
          <p:nvSpPr>
            <p:cNvPr id="76"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7"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8"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9"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0"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1"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2"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3"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4"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5"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6"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cxnSp>
        <p:nvCxnSpPr>
          <p:cNvPr id="87" name="Straight Connector 86"/>
          <p:cNvCxnSpPr>
            <a:endCxn id="64" idx="1"/>
          </p:cNvCxnSpPr>
          <p:nvPr/>
        </p:nvCxnSpPr>
        <p:spPr>
          <a:xfrm>
            <a:off x="8500124" y="3444560"/>
            <a:ext cx="1720302" cy="779314"/>
          </a:xfrm>
          <a:prstGeom prst="line">
            <a:avLst/>
          </a:prstGeom>
          <a:noFill/>
          <a:ln w="28575" cap="flat" cmpd="sng" algn="ctr">
            <a:solidFill>
              <a:srgbClr val="DC3C00"/>
            </a:solidFill>
            <a:prstDash val="sysDash"/>
            <a:headEnd type="none"/>
            <a:tailEnd type="none"/>
          </a:ln>
          <a:effectLst/>
        </p:spPr>
      </p:cxnSp>
      <p:cxnSp>
        <p:nvCxnSpPr>
          <p:cNvPr id="88" name="Straight Connector 87"/>
          <p:cNvCxnSpPr>
            <a:endCxn id="94" idx="0"/>
          </p:cNvCxnSpPr>
          <p:nvPr/>
        </p:nvCxnSpPr>
        <p:spPr>
          <a:xfrm>
            <a:off x="8551444" y="3462660"/>
            <a:ext cx="2533395" cy="1972979"/>
          </a:xfrm>
          <a:prstGeom prst="line">
            <a:avLst/>
          </a:prstGeom>
          <a:noFill/>
          <a:ln w="28575" cap="flat" cmpd="sng" algn="ctr">
            <a:solidFill>
              <a:srgbClr val="DC3C00"/>
            </a:solidFill>
            <a:prstDash val="sysDash"/>
            <a:headEnd type="none"/>
            <a:tailEnd type="none"/>
          </a:ln>
          <a:effectLst/>
        </p:spPr>
      </p:cxnSp>
      <p:grpSp>
        <p:nvGrpSpPr>
          <p:cNvPr id="89" name="Group 332"/>
          <p:cNvGrpSpPr/>
          <p:nvPr/>
        </p:nvGrpSpPr>
        <p:grpSpPr>
          <a:xfrm>
            <a:off x="11032945" y="5161570"/>
            <a:ext cx="304716" cy="465830"/>
            <a:chOff x="11312677" y="4385379"/>
            <a:chExt cx="420734" cy="643192"/>
          </a:xfrm>
        </p:grpSpPr>
        <p:sp>
          <p:nvSpPr>
            <p:cNvPr id="90"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1"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2"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3"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4"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5"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6"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7"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8"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9"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0"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cxnSp>
        <p:nvCxnSpPr>
          <p:cNvPr id="101" name="Straight Connector 100"/>
          <p:cNvCxnSpPr>
            <a:stCxn id="108" idx="8"/>
            <a:endCxn id="76" idx="1"/>
          </p:cNvCxnSpPr>
          <p:nvPr/>
        </p:nvCxnSpPr>
        <p:spPr>
          <a:xfrm>
            <a:off x="8537315" y="3483750"/>
            <a:ext cx="2317573" cy="358742"/>
          </a:xfrm>
          <a:prstGeom prst="line">
            <a:avLst/>
          </a:prstGeom>
          <a:noFill/>
          <a:ln w="28575" cap="flat" cmpd="sng" algn="ctr">
            <a:solidFill>
              <a:srgbClr val="DC3C00"/>
            </a:solidFill>
            <a:prstDash val="sysDash"/>
            <a:headEnd type="none"/>
            <a:tailEnd type="none"/>
          </a:ln>
          <a:effectLst/>
        </p:spPr>
      </p:cxnSp>
      <p:cxnSp>
        <p:nvCxnSpPr>
          <p:cNvPr id="102" name="Straight Connector 101"/>
          <p:cNvCxnSpPr>
            <a:endCxn id="52" idx="1"/>
          </p:cNvCxnSpPr>
          <p:nvPr/>
        </p:nvCxnSpPr>
        <p:spPr>
          <a:xfrm flipV="1">
            <a:off x="8500124" y="3271718"/>
            <a:ext cx="2989523" cy="186097"/>
          </a:xfrm>
          <a:prstGeom prst="line">
            <a:avLst/>
          </a:prstGeom>
          <a:noFill/>
          <a:ln w="28575" cap="flat" cmpd="sng" algn="ctr">
            <a:solidFill>
              <a:srgbClr val="DC3C00"/>
            </a:solidFill>
            <a:prstDash val="sysDash"/>
            <a:headEnd type="none"/>
            <a:tailEnd type="none"/>
          </a:ln>
          <a:effectLst/>
        </p:spPr>
      </p:cxnSp>
      <p:grpSp>
        <p:nvGrpSpPr>
          <p:cNvPr id="103" name="Group 332"/>
          <p:cNvGrpSpPr/>
          <p:nvPr/>
        </p:nvGrpSpPr>
        <p:grpSpPr>
          <a:xfrm>
            <a:off x="8294362" y="3068852"/>
            <a:ext cx="461291" cy="705194"/>
            <a:chOff x="11312677" y="4385379"/>
            <a:chExt cx="420734" cy="643192"/>
          </a:xfrm>
        </p:grpSpPr>
        <p:sp>
          <p:nvSpPr>
            <p:cNvPr id="104"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5"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6"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7"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8"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9"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0"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1"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2"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3"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4"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grpSp>
        <p:nvGrpSpPr>
          <p:cNvPr id="115" name="Group 329"/>
          <p:cNvGrpSpPr/>
          <p:nvPr/>
        </p:nvGrpSpPr>
        <p:grpSpPr>
          <a:xfrm>
            <a:off x="8216820" y="5632167"/>
            <a:ext cx="2472655" cy="1009320"/>
            <a:chOff x="10549903" y="1901406"/>
            <a:chExt cx="1690306" cy="1013499"/>
          </a:xfrm>
        </p:grpSpPr>
        <p:sp>
          <p:nvSpPr>
            <p:cNvPr id="116" name="Rectangle 336"/>
            <p:cNvSpPr/>
            <p:nvPr/>
          </p:nvSpPr>
          <p:spPr bwMode="auto">
            <a:xfrm>
              <a:off x="10549903" y="1901406"/>
              <a:ext cx="1580849" cy="1013499"/>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505050">
                    <a:lumMod val="50000"/>
                  </a:srgbClr>
                </a:solidFill>
                <a:ea typeface="Segoe UI" pitchFamily="34" charset="0"/>
                <a:cs typeface="Segoe UI" pitchFamily="34" charset="0"/>
              </a:endParaRPr>
            </a:p>
          </p:txBody>
        </p:sp>
        <p:sp>
          <p:nvSpPr>
            <p:cNvPr id="117" name="TextBox 338"/>
            <p:cNvSpPr txBox="1"/>
            <p:nvPr/>
          </p:nvSpPr>
          <p:spPr>
            <a:xfrm>
              <a:off x="10661135" y="2006772"/>
              <a:ext cx="1579074" cy="852298"/>
            </a:xfrm>
            <a:prstGeom prst="rect">
              <a:avLst/>
            </a:prstGeom>
            <a:noFill/>
          </p:spPr>
          <p:txBody>
            <a:bodyPr wrap="square" lIns="186521" tIns="149217" rIns="186521" bIns="149217" rtlCol="0">
              <a:spAutoFit/>
            </a:bodyPr>
            <a:lstStyle/>
            <a:p>
              <a:pPr defTabSz="932597">
                <a:lnSpc>
                  <a:spcPct val="90000"/>
                </a:lnSpc>
                <a:defRPr/>
              </a:pPr>
              <a:r>
                <a:rPr lang="en-US" sz="1836" kern="0" dirty="0">
                  <a:solidFill>
                    <a:srgbClr val="505050">
                      <a:lumMod val="50000"/>
                    </a:srgbClr>
                  </a:solidFill>
                  <a:latin typeface="Segoe UI Light"/>
                </a:rPr>
                <a:t>Up to </a:t>
              </a:r>
              <a:r>
                <a:rPr lang="en-US" sz="2040" kern="0" dirty="0">
                  <a:solidFill>
                    <a:srgbClr val="505050">
                      <a:lumMod val="50000"/>
                    </a:srgbClr>
                  </a:solidFill>
                  <a:latin typeface="Segoe UI Light"/>
                </a:rPr>
                <a:t>4</a:t>
              </a:r>
              <a:r>
                <a:rPr lang="en-US" sz="1836" kern="0" dirty="0">
                  <a:solidFill>
                    <a:srgbClr val="505050">
                      <a:lumMod val="50000"/>
                    </a:srgbClr>
                  </a:solidFill>
                  <a:latin typeface="Segoe UI Light"/>
                </a:rPr>
                <a:t> </a:t>
              </a:r>
              <a:r>
                <a:rPr lang="en-US" sz="1836" kern="0" dirty="0" err="1">
                  <a:solidFill>
                    <a:srgbClr val="505050">
                      <a:lumMod val="50000"/>
                    </a:srgbClr>
                  </a:solidFill>
                  <a:latin typeface="Segoe UI Light"/>
                </a:rPr>
                <a:t>secondaries</a:t>
              </a:r>
              <a:endParaRPr lang="en-US" sz="1836" kern="0" dirty="0">
                <a:solidFill>
                  <a:srgbClr val="505050">
                    <a:lumMod val="50000"/>
                  </a:srgbClr>
                </a:solidFill>
                <a:latin typeface="Segoe UI Light"/>
              </a:endParaRPr>
            </a:p>
          </p:txBody>
        </p:sp>
      </p:grpSp>
      <p:sp>
        <p:nvSpPr>
          <p:cNvPr id="118" name="Rectangle 117"/>
          <p:cNvSpPr/>
          <p:nvPr/>
        </p:nvSpPr>
        <p:spPr>
          <a:xfrm>
            <a:off x="4617981" y="5205232"/>
            <a:ext cx="1295226" cy="646331"/>
          </a:xfrm>
          <a:prstGeom prst="rect">
            <a:avLst/>
          </a:prstGeom>
        </p:spPr>
        <p:txBody>
          <a:bodyPr wrap="none">
            <a:spAutoFit/>
          </a:bodyPr>
          <a:lstStyle/>
          <a:p>
            <a:r>
              <a:rPr lang="en-US" dirty="0"/>
              <a:t>RTO &lt; 30s </a:t>
            </a:r>
          </a:p>
          <a:p>
            <a:r>
              <a:rPr lang="en-US" dirty="0"/>
              <a:t>RPO &lt; 5s</a:t>
            </a:r>
          </a:p>
        </p:txBody>
      </p:sp>
    </p:spTree>
    <p:extLst>
      <p:ext uri="{BB962C8B-B14F-4D97-AF65-F5344CB8AC3E}">
        <p14:creationId xmlns:p14="http://schemas.microsoft.com/office/powerpoint/2010/main" val="2655810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par>
                                <p:cTn id="8" presetID="22" presetClass="entr" presetSubtype="8"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wipe(left)">
                                      <p:cBhvr>
                                        <p:cTn id="10" dur="500"/>
                                        <p:tgtEl>
                                          <p:spTgt spid="101"/>
                                        </p:tgtEl>
                                      </p:cBhvr>
                                    </p:animEffect>
                                  </p:childTnLst>
                                </p:cTn>
                              </p:par>
                              <p:par>
                                <p:cTn id="11" presetID="22" presetClass="entr" presetSubtype="8"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8"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left)">
                                      <p:cBhvr>
                                        <p:cTn id="1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Failover</a:t>
            </a:r>
          </a:p>
        </p:txBody>
      </p:sp>
      <p:sp>
        <p:nvSpPr>
          <p:cNvPr id="4" name="Text Placeholder 3"/>
          <p:cNvSpPr>
            <a:spLocks noGrp="1"/>
          </p:cNvSpPr>
          <p:nvPr>
            <p:ph type="body" sz="quarter" idx="10"/>
          </p:nvPr>
        </p:nvSpPr>
        <p:spPr>
          <a:xfrm>
            <a:off x="269239" y="1411758"/>
            <a:ext cx="11653523" cy="3390352"/>
          </a:xfrm>
        </p:spPr>
        <p:txBody>
          <a:bodyPr/>
          <a:lstStyle/>
          <a:p>
            <a:r>
              <a:rPr lang="en-US" dirty="0"/>
              <a:t>-- procedure will wait until all queued transactions </a:t>
            </a:r>
          </a:p>
          <a:p>
            <a:r>
              <a:rPr lang="en-US" dirty="0"/>
              <a:t>-- have been acknowledged by the online secondary database</a:t>
            </a:r>
          </a:p>
          <a:p>
            <a:r>
              <a:rPr lang="en-US" dirty="0"/>
              <a:t>ALTER DATABASE </a:t>
            </a:r>
            <a:r>
              <a:rPr lang="en-US" dirty="0" err="1"/>
              <a:t>TestGeoDB</a:t>
            </a:r>
            <a:r>
              <a:rPr lang="en-US" dirty="0"/>
              <a:t> SET READ_ONLY </a:t>
            </a:r>
          </a:p>
          <a:p>
            <a:r>
              <a:rPr lang="en-US" dirty="0"/>
              <a:t>-- Wait for sync</a:t>
            </a:r>
          </a:p>
          <a:p>
            <a:r>
              <a:rPr lang="en-US" dirty="0" err="1"/>
              <a:t>sp_wait_for_database_copy_sync</a:t>
            </a:r>
            <a:r>
              <a:rPr lang="en-US" dirty="0"/>
              <a:t> @</a:t>
            </a:r>
            <a:r>
              <a:rPr lang="en-US" dirty="0" err="1"/>
              <a:t>target_server</a:t>
            </a:r>
            <a:r>
              <a:rPr lang="en-US" dirty="0"/>
              <a:t>= '</a:t>
            </a:r>
            <a:r>
              <a:rPr lang="en-US" dirty="0" err="1"/>
              <a:t>denzilrjapan</a:t>
            </a:r>
            <a:r>
              <a:rPr lang="en-US" dirty="0"/>
              <a:t>' , @</a:t>
            </a:r>
            <a:r>
              <a:rPr lang="en-US" dirty="0" err="1"/>
              <a:t>target_database</a:t>
            </a:r>
            <a:r>
              <a:rPr lang="en-US" dirty="0"/>
              <a:t> =  '</a:t>
            </a:r>
            <a:r>
              <a:rPr lang="en-US" dirty="0" err="1"/>
              <a:t>TestGeoDB</a:t>
            </a:r>
            <a:r>
              <a:rPr lang="en-US" dirty="0"/>
              <a:t>'</a:t>
            </a:r>
          </a:p>
          <a:p>
            <a:r>
              <a:rPr lang="en-US" dirty="0"/>
              <a:t> </a:t>
            </a:r>
          </a:p>
          <a:p>
            <a:r>
              <a:rPr lang="en-US" dirty="0"/>
              <a:t>-- Failover or </a:t>
            </a:r>
            <a:r>
              <a:rPr lang="en-US" dirty="0" err="1"/>
              <a:t>Powershell</a:t>
            </a:r>
            <a:r>
              <a:rPr lang="en-US" dirty="0"/>
              <a:t>/</a:t>
            </a:r>
            <a:r>
              <a:rPr lang="en-US" dirty="0" err="1"/>
              <a:t>RestAPI</a:t>
            </a:r>
            <a:r>
              <a:rPr lang="en-US" dirty="0"/>
              <a:t>.</a:t>
            </a:r>
          </a:p>
          <a:p>
            <a:r>
              <a:rPr lang="en-US" dirty="0"/>
              <a:t>select * from </a:t>
            </a:r>
            <a:r>
              <a:rPr lang="en-US" dirty="0" err="1"/>
              <a:t>sys.dm_operation_status</a:t>
            </a:r>
            <a:endParaRPr lang="en-US" dirty="0"/>
          </a:p>
          <a:p>
            <a:endParaRPr lang="en-US" dirty="0"/>
          </a:p>
        </p:txBody>
      </p:sp>
    </p:spTree>
    <p:extLst>
      <p:ext uri="{BB962C8B-B14F-4D97-AF65-F5344CB8AC3E}">
        <p14:creationId xmlns:p14="http://schemas.microsoft.com/office/powerpoint/2010/main" val="18591019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Active/Passive Replication</a:t>
            </a:r>
          </a:p>
        </p:txBody>
      </p:sp>
    </p:spTree>
    <p:extLst>
      <p:ext uri="{BB962C8B-B14F-4D97-AF65-F5344CB8AC3E}">
        <p14:creationId xmlns:p14="http://schemas.microsoft.com/office/powerpoint/2010/main" val="16543606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Scale and </a:t>
            </a:r>
            <a:br>
              <a:rPr lang="en-US" dirty="0"/>
            </a:br>
            <a:r>
              <a:rPr lang="en-US" dirty="0"/>
              <a:t>Active/Active Replication</a:t>
            </a:r>
          </a:p>
        </p:txBody>
      </p:sp>
    </p:spTree>
    <p:extLst>
      <p:ext uri="{BB962C8B-B14F-4D97-AF65-F5344CB8AC3E}">
        <p14:creationId xmlns:p14="http://schemas.microsoft.com/office/powerpoint/2010/main" val="373939259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59618" y="1048369"/>
            <a:ext cx="8155173" cy="2425902"/>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Multi-Region Architecture</a:t>
            </a:r>
          </a:p>
        </p:txBody>
      </p:sp>
      <p:cxnSp>
        <p:nvCxnSpPr>
          <p:cNvPr id="10" name="Straight Connector 9"/>
          <p:cNvCxnSpPr>
            <a:stCxn id="29" idx="1"/>
            <a:endCxn id="23" idx="3"/>
          </p:cNvCxnSpPr>
          <p:nvPr/>
        </p:nvCxnSpPr>
        <p:spPr>
          <a:xfrm flipH="1">
            <a:off x="1956517" y="3680344"/>
            <a:ext cx="607631" cy="35702"/>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biLevel thresh="25000"/>
          </a:blip>
          <a:stretch>
            <a:fillRect/>
          </a:stretch>
        </p:blipFill>
        <p:spPr>
          <a:xfrm>
            <a:off x="1252668" y="3487446"/>
            <a:ext cx="703849" cy="457200"/>
          </a:xfrm>
          <a:prstGeom prst="rect">
            <a:avLst/>
          </a:prstGeom>
        </p:spPr>
      </p:pic>
      <p:pic>
        <p:nvPicPr>
          <p:cNvPr id="24" name="Picture 23"/>
          <p:cNvPicPr>
            <a:picLocks noChangeAspect="1"/>
          </p:cNvPicPr>
          <p:nvPr/>
        </p:nvPicPr>
        <p:blipFill>
          <a:blip r:embed="rId4">
            <a:biLevel thresh="25000"/>
          </a:blip>
          <a:stretch>
            <a:fillRect/>
          </a:stretch>
        </p:blipFill>
        <p:spPr>
          <a:xfrm>
            <a:off x="217514" y="3451744"/>
            <a:ext cx="435986" cy="457200"/>
          </a:xfrm>
          <a:prstGeom prst="rect">
            <a:avLst/>
          </a:prstGeom>
        </p:spPr>
      </p:pic>
      <p:cxnSp>
        <p:nvCxnSpPr>
          <p:cNvPr id="25" name="Straight Connector 24"/>
          <p:cNvCxnSpPr>
            <a:stCxn id="23" idx="1"/>
            <a:endCxn id="24" idx="3"/>
          </p:cNvCxnSpPr>
          <p:nvPr/>
        </p:nvCxnSpPr>
        <p:spPr>
          <a:xfrm flipH="1" flipV="1">
            <a:off x="653500" y="3680344"/>
            <a:ext cx="599168" cy="3570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5733" y="3982454"/>
            <a:ext cx="828877" cy="369332"/>
          </a:xfrm>
          <a:prstGeom prst="rect">
            <a:avLst/>
          </a:prstGeom>
          <a:noFill/>
        </p:spPr>
        <p:txBody>
          <a:bodyPr wrap="square" rtlCol="0">
            <a:spAutoFit/>
          </a:bodyPr>
          <a:lstStyle/>
          <a:p>
            <a:r>
              <a:rPr lang="en-US" dirty="0">
                <a:solidFill>
                  <a:srgbClr val="FFFFFF"/>
                </a:solidFill>
              </a:rPr>
              <a:t>User</a:t>
            </a:r>
          </a:p>
        </p:txBody>
      </p:sp>
      <p:sp>
        <p:nvSpPr>
          <p:cNvPr id="27" name="TextBox 26"/>
          <p:cNvSpPr txBox="1"/>
          <p:nvPr/>
        </p:nvSpPr>
        <p:spPr>
          <a:xfrm>
            <a:off x="1238000" y="3978981"/>
            <a:ext cx="1199347" cy="369332"/>
          </a:xfrm>
          <a:prstGeom prst="rect">
            <a:avLst/>
          </a:prstGeom>
          <a:noFill/>
        </p:spPr>
        <p:txBody>
          <a:bodyPr wrap="square" rtlCol="0">
            <a:spAutoFit/>
          </a:bodyPr>
          <a:lstStyle/>
          <a:p>
            <a:r>
              <a:rPr lang="en-US" altLang="zh-CN" dirty="0">
                <a:solidFill>
                  <a:srgbClr val="FFFFFF"/>
                </a:solidFill>
              </a:rPr>
              <a:t>Internet</a:t>
            </a:r>
            <a:endParaRPr lang="en-US" dirty="0">
              <a:solidFill>
                <a:srgbClr val="FFFFFF"/>
              </a:solidFill>
            </a:endParaRPr>
          </a:p>
        </p:txBody>
      </p:sp>
      <p:pic>
        <p:nvPicPr>
          <p:cNvPr id="29" name="Picture 28"/>
          <p:cNvPicPr>
            <a:picLocks noChangeAspect="1"/>
          </p:cNvPicPr>
          <p:nvPr/>
        </p:nvPicPr>
        <p:blipFill>
          <a:blip r:embed="rId5">
            <a:biLevel thresh="50000"/>
          </a:blip>
          <a:stretch>
            <a:fillRect/>
          </a:stretch>
        </p:blipFill>
        <p:spPr>
          <a:xfrm>
            <a:off x="2564148" y="3451744"/>
            <a:ext cx="447771" cy="457200"/>
          </a:xfrm>
          <a:prstGeom prst="rect">
            <a:avLst/>
          </a:prstGeom>
        </p:spPr>
      </p:pic>
      <p:sp>
        <p:nvSpPr>
          <p:cNvPr id="30" name="TextBox 29"/>
          <p:cNvSpPr txBox="1"/>
          <p:nvPr/>
        </p:nvSpPr>
        <p:spPr>
          <a:xfrm>
            <a:off x="2272077" y="3975853"/>
            <a:ext cx="1199347" cy="646331"/>
          </a:xfrm>
          <a:prstGeom prst="rect">
            <a:avLst/>
          </a:prstGeom>
          <a:noFill/>
        </p:spPr>
        <p:txBody>
          <a:bodyPr wrap="square" rtlCol="0">
            <a:spAutoFit/>
          </a:bodyPr>
          <a:lstStyle/>
          <a:p>
            <a:r>
              <a:rPr lang="en-US" altLang="zh-CN" dirty="0">
                <a:solidFill>
                  <a:srgbClr val="FFFFFF"/>
                </a:solidFill>
              </a:rPr>
              <a:t>Traffic Manager</a:t>
            </a:r>
            <a:endParaRPr lang="en-US" sz="1100" dirty="0">
              <a:solidFill>
                <a:srgbClr val="FFFFFF"/>
              </a:solidFill>
            </a:endParaRPr>
          </a:p>
        </p:txBody>
      </p:sp>
      <p:sp>
        <p:nvSpPr>
          <p:cNvPr id="134" name="Rectangle 133"/>
          <p:cNvSpPr/>
          <p:nvPr/>
        </p:nvSpPr>
        <p:spPr bwMode="auto">
          <a:xfrm>
            <a:off x="4076174" y="1190767"/>
            <a:ext cx="2037384" cy="188489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36" name="Picture 13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796047" y="1332551"/>
            <a:ext cx="457200" cy="457200"/>
          </a:xfrm>
          <a:prstGeom prst="rect">
            <a:avLst/>
          </a:prstGeom>
        </p:spPr>
      </p:pic>
      <p:pic>
        <p:nvPicPr>
          <p:cNvPr id="118" name="Picture 11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785079" y="2313656"/>
            <a:ext cx="457200" cy="457200"/>
          </a:xfrm>
          <a:prstGeom prst="rect">
            <a:avLst/>
          </a:prstGeom>
        </p:spPr>
      </p:pic>
      <p:sp>
        <p:nvSpPr>
          <p:cNvPr id="137" name="TextBox 136"/>
          <p:cNvSpPr txBox="1"/>
          <p:nvPr/>
        </p:nvSpPr>
        <p:spPr>
          <a:xfrm>
            <a:off x="4076174" y="3126874"/>
            <a:ext cx="2037384" cy="230832"/>
          </a:xfrm>
          <a:prstGeom prst="rect">
            <a:avLst/>
          </a:prstGeom>
          <a:noFill/>
        </p:spPr>
        <p:txBody>
          <a:bodyPr wrap="square" rtlCol="0">
            <a:spAutoFit/>
          </a:bodyPr>
          <a:lstStyle/>
          <a:p>
            <a:pPr algn="ctr"/>
            <a:r>
              <a:rPr lang="en-US" altLang="zh-CN" sz="900" dirty="0">
                <a:solidFill>
                  <a:srgbClr val="FFFFFF"/>
                </a:solidFill>
              </a:rPr>
              <a:t>photos-eastus.azurewebsites.net</a:t>
            </a:r>
          </a:p>
        </p:txBody>
      </p:sp>
      <p:sp>
        <p:nvSpPr>
          <p:cNvPr id="144" name="Rectangle 143"/>
          <p:cNvSpPr/>
          <p:nvPr/>
        </p:nvSpPr>
        <p:spPr bwMode="auto">
          <a:xfrm>
            <a:off x="6200639" y="1197854"/>
            <a:ext cx="3485709" cy="1892893"/>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45" name="Picture 144"/>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287910" y="1394165"/>
            <a:ext cx="457200" cy="457200"/>
          </a:xfrm>
          <a:prstGeom prst="rect">
            <a:avLst/>
          </a:prstGeom>
        </p:spPr>
      </p:pic>
      <p:pic>
        <p:nvPicPr>
          <p:cNvPr id="147" name="Picture 14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694639" y="2324678"/>
            <a:ext cx="457200" cy="457200"/>
          </a:xfrm>
          <a:prstGeom prst="rect">
            <a:avLst/>
          </a:prstGeom>
        </p:spPr>
      </p:pic>
      <p:sp>
        <p:nvSpPr>
          <p:cNvPr id="148" name="TextBox 147"/>
          <p:cNvSpPr txBox="1"/>
          <p:nvPr/>
        </p:nvSpPr>
        <p:spPr>
          <a:xfrm>
            <a:off x="6397235" y="2747406"/>
            <a:ext cx="984303" cy="253916"/>
          </a:xfrm>
          <a:prstGeom prst="rect">
            <a:avLst/>
          </a:prstGeom>
          <a:noFill/>
        </p:spPr>
        <p:txBody>
          <a:bodyPr wrap="square" rtlCol="0">
            <a:spAutoFit/>
          </a:bodyPr>
          <a:lstStyle/>
          <a:p>
            <a:pPr algn="ctr"/>
            <a:r>
              <a:rPr lang="en-US" altLang="zh-CN" sz="1050" dirty="0">
                <a:solidFill>
                  <a:srgbClr val="FFFFFF"/>
                </a:solidFill>
              </a:rPr>
              <a:t>uploads</a:t>
            </a:r>
          </a:p>
        </p:txBody>
      </p:sp>
      <p:sp>
        <p:nvSpPr>
          <p:cNvPr id="149" name="TextBox 148"/>
          <p:cNvSpPr txBox="1"/>
          <p:nvPr/>
        </p:nvSpPr>
        <p:spPr>
          <a:xfrm>
            <a:off x="7062159" y="1782193"/>
            <a:ext cx="984303" cy="253916"/>
          </a:xfrm>
          <a:prstGeom prst="rect">
            <a:avLst/>
          </a:prstGeom>
          <a:noFill/>
        </p:spPr>
        <p:txBody>
          <a:bodyPr wrap="square" rtlCol="0">
            <a:spAutoFit/>
          </a:bodyPr>
          <a:lstStyle/>
          <a:p>
            <a:pPr algn="ctr"/>
            <a:r>
              <a:rPr lang="en-US" altLang="zh-CN" sz="1050" dirty="0" err="1">
                <a:solidFill>
                  <a:srgbClr val="FFFFFF"/>
                </a:solidFill>
              </a:rPr>
              <a:t>uploadqueue</a:t>
            </a:r>
            <a:endParaRPr lang="en-US" altLang="zh-CN" sz="700" dirty="0">
              <a:solidFill>
                <a:srgbClr val="FFFFFF"/>
              </a:solidFill>
            </a:endParaRPr>
          </a:p>
        </p:txBody>
      </p:sp>
      <p:pic>
        <p:nvPicPr>
          <p:cNvPr id="150" name="Picture 14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41085" y="2331661"/>
            <a:ext cx="457200" cy="457200"/>
          </a:xfrm>
          <a:prstGeom prst="rect">
            <a:avLst/>
          </a:prstGeom>
        </p:spPr>
      </p:pic>
      <p:sp>
        <p:nvSpPr>
          <p:cNvPr id="151" name="TextBox 150"/>
          <p:cNvSpPr txBox="1"/>
          <p:nvPr/>
        </p:nvSpPr>
        <p:spPr>
          <a:xfrm>
            <a:off x="8702045" y="2757696"/>
            <a:ext cx="984303" cy="253916"/>
          </a:xfrm>
          <a:prstGeom prst="rect">
            <a:avLst/>
          </a:prstGeom>
          <a:noFill/>
        </p:spPr>
        <p:txBody>
          <a:bodyPr wrap="square" rtlCol="0">
            <a:spAutoFit/>
          </a:bodyPr>
          <a:lstStyle/>
          <a:p>
            <a:pPr algn="ctr"/>
            <a:r>
              <a:rPr lang="en-US" altLang="zh-CN" sz="1050" dirty="0">
                <a:solidFill>
                  <a:srgbClr val="FFFFFF"/>
                </a:solidFill>
              </a:rPr>
              <a:t>thumbnail</a:t>
            </a:r>
          </a:p>
        </p:txBody>
      </p:sp>
      <p:sp>
        <p:nvSpPr>
          <p:cNvPr id="152" name="TextBox 151"/>
          <p:cNvSpPr txBox="1"/>
          <p:nvPr/>
        </p:nvSpPr>
        <p:spPr>
          <a:xfrm>
            <a:off x="6713650" y="3132007"/>
            <a:ext cx="2779709" cy="230832"/>
          </a:xfrm>
          <a:prstGeom prst="rect">
            <a:avLst/>
          </a:prstGeom>
          <a:noFill/>
        </p:spPr>
        <p:txBody>
          <a:bodyPr wrap="square" rtlCol="0">
            <a:spAutoFit/>
          </a:bodyPr>
          <a:lstStyle/>
          <a:p>
            <a:pPr algn="ctr"/>
            <a:r>
              <a:rPr lang="en-US" altLang="zh-CN" sz="900" dirty="0">
                <a:solidFill>
                  <a:srgbClr val="FFFFFF"/>
                </a:solidFill>
              </a:rPr>
              <a:t>photos-eastus.blob.core.windows.net</a:t>
            </a:r>
          </a:p>
        </p:txBody>
      </p:sp>
      <p:cxnSp>
        <p:nvCxnSpPr>
          <p:cNvPr id="4" name="Straight Arrow Connector 3"/>
          <p:cNvCxnSpPr>
            <a:stCxn id="29" idx="3"/>
            <a:endCxn id="136" idx="1"/>
          </p:cNvCxnSpPr>
          <p:nvPr/>
        </p:nvCxnSpPr>
        <p:spPr>
          <a:xfrm flipV="1">
            <a:off x="3011919" y="1561151"/>
            <a:ext cx="1784128" cy="21191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586095" y="825180"/>
            <a:ext cx="2424030" cy="307777"/>
          </a:xfrm>
          <a:prstGeom prst="rect">
            <a:avLst/>
          </a:prstGeom>
          <a:noFill/>
        </p:spPr>
        <p:txBody>
          <a:bodyPr wrap="square" rtlCol="0">
            <a:spAutoFit/>
          </a:bodyPr>
          <a:lstStyle/>
          <a:p>
            <a:pPr algn="r"/>
            <a:r>
              <a:rPr lang="en-US" altLang="zh-CN" sz="1400" dirty="0">
                <a:solidFill>
                  <a:srgbClr val="FFFFFF"/>
                </a:solidFill>
              </a:rPr>
              <a:t>East US</a:t>
            </a:r>
            <a:endParaRPr lang="en-US" altLang="zh-CN" sz="1000" dirty="0">
              <a:solidFill>
                <a:srgbClr val="FFFFFF"/>
              </a:solidFill>
            </a:endParaRPr>
          </a:p>
        </p:txBody>
      </p:sp>
      <p:sp>
        <p:nvSpPr>
          <p:cNvPr id="82" name="TextBox 81"/>
          <p:cNvSpPr txBox="1"/>
          <p:nvPr/>
        </p:nvSpPr>
        <p:spPr>
          <a:xfrm>
            <a:off x="4506808" y="2721870"/>
            <a:ext cx="984303" cy="253916"/>
          </a:xfrm>
          <a:prstGeom prst="rect">
            <a:avLst/>
          </a:prstGeom>
          <a:noFill/>
        </p:spPr>
        <p:txBody>
          <a:bodyPr wrap="square" rtlCol="0">
            <a:spAutoFit/>
          </a:bodyPr>
          <a:lstStyle/>
          <a:p>
            <a:pPr algn="ctr"/>
            <a:r>
              <a:rPr lang="en-US" altLang="zh-CN" sz="1050" dirty="0" err="1">
                <a:solidFill>
                  <a:srgbClr val="FFFFFF"/>
                </a:solidFill>
              </a:rPr>
              <a:t>PhotoJob</a:t>
            </a:r>
            <a:endParaRPr lang="en-US" altLang="zh-CN" sz="1050" dirty="0">
              <a:solidFill>
                <a:srgbClr val="FFFFFF"/>
              </a:solidFill>
            </a:endParaRPr>
          </a:p>
        </p:txBody>
      </p:sp>
      <p:sp>
        <p:nvSpPr>
          <p:cNvPr id="83" name="TextBox 82"/>
          <p:cNvSpPr txBox="1"/>
          <p:nvPr/>
        </p:nvSpPr>
        <p:spPr>
          <a:xfrm>
            <a:off x="4509264" y="1771171"/>
            <a:ext cx="984303" cy="253916"/>
          </a:xfrm>
          <a:prstGeom prst="rect">
            <a:avLst/>
          </a:prstGeom>
          <a:noFill/>
        </p:spPr>
        <p:txBody>
          <a:bodyPr wrap="square" rtlCol="0">
            <a:spAutoFit/>
          </a:bodyPr>
          <a:lstStyle/>
          <a:p>
            <a:pPr algn="ctr"/>
            <a:r>
              <a:rPr lang="en-US" altLang="zh-CN" sz="1050" dirty="0" err="1">
                <a:solidFill>
                  <a:srgbClr val="FFFFFF"/>
                </a:solidFill>
              </a:rPr>
              <a:t>PhotoGallery</a:t>
            </a:r>
            <a:endParaRPr lang="en-US" altLang="zh-CN" sz="1050" dirty="0">
              <a:solidFill>
                <a:srgbClr val="FFFFFF"/>
              </a:solidFill>
            </a:endParaRPr>
          </a:p>
        </p:txBody>
      </p:sp>
      <p:sp>
        <p:nvSpPr>
          <p:cNvPr id="98" name="TextBox 97"/>
          <p:cNvSpPr txBox="1"/>
          <p:nvPr/>
        </p:nvSpPr>
        <p:spPr>
          <a:xfrm>
            <a:off x="1690861" y="4659630"/>
            <a:ext cx="2261178" cy="253916"/>
          </a:xfrm>
          <a:prstGeom prst="rect">
            <a:avLst/>
          </a:prstGeom>
          <a:noFill/>
        </p:spPr>
        <p:txBody>
          <a:bodyPr wrap="square" rtlCol="0">
            <a:spAutoFit/>
          </a:bodyPr>
          <a:lstStyle/>
          <a:p>
            <a:pPr algn="ctr"/>
            <a:r>
              <a:rPr lang="en-US" altLang="zh-CN" sz="1050" dirty="0">
                <a:solidFill>
                  <a:srgbClr val="FFFFFF"/>
                </a:solidFill>
              </a:rPr>
              <a:t>(Performance Profile)</a:t>
            </a:r>
            <a:endParaRPr lang="en-US" altLang="zh-CN" sz="700" dirty="0">
              <a:solidFill>
                <a:srgbClr val="FFFFFF"/>
              </a:solidFill>
            </a:endParaRPr>
          </a:p>
        </p:txBody>
      </p:sp>
      <p:pic>
        <p:nvPicPr>
          <p:cNvPr id="66" name="Picture 6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8378875" y="1381193"/>
            <a:ext cx="457200" cy="457200"/>
          </a:xfrm>
          <a:prstGeom prst="rect">
            <a:avLst/>
          </a:prstGeom>
        </p:spPr>
      </p:pic>
      <p:sp>
        <p:nvSpPr>
          <p:cNvPr id="67" name="TextBox 66"/>
          <p:cNvSpPr txBox="1"/>
          <p:nvPr/>
        </p:nvSpPr>
        <p:spPr>
          <a:xfrm>
            <a:off x="8115323" y="1793354"/>
            <a:ext cx="984303" cy="253916"/>
          </a:xfrm>
          <a:prstGeom prst="rect">
            <a:avLst/>
          </a:prstGeom>
          <a:noFill/>
        </p:spPr>
        <p:txBody>
          <a:bodyPr wrap="square" rtlCol="0">
            <a:spAutoFit/>
          </a:bodyPr>
          <a:lstStyle/>
          <a:p>
            <a:pPr algn="ctr"/>
            <a:r>
              <a:rPr lang="en-US" altLang="zh-CN" sz="1050" dirty="0">
                <a:solidFill>
                  <a:srgbClr val="FFFFFF"/>
                </a:solidFill>
              </a:rPr>
              <a:t>photos</a:t>
            </a:r>
          </a:p>
        </p:txBody>
      </p:sp>
      <p:pic>
        <p:nvPicPr>
          <p:cNvPr id="68" name="Picture 67"/>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17862" y="2338592"/>
            <a:ext cx="457200" cy="457200"/>
          </a:xfrm>
          <a:prstGeom prst="rect">
            <a:avLst/>
          </a:prstGeom>
        </p:spPr>
      </p:pic>
      <p:sp>
        <p:nvSpPr>
          <p:cNvPr id="69" name="TextBox 68"/>
          <p:cNvSpPr txBox="1"/>
          <p:nvPr/>
        </p:nvSpPr>
        <p:spPr>
          <a:xfrm>
            <a:off x="7539766" y="2757696"/>
            <a:ext cx="984303" cy="253916"/>
          </a:xfrm>
          <a:prstGeom prst="rect">
            <a:avLst/>
          </a:prstGeom>
          <a:noFill/>
        </p:spPr>
        <p:txBody>
          <a:bodyPr wrap="square" rtlCol="0">
            <a:spAutoFit/>
          </a:bodyPr>
          <a:lstStyle/>
          <a:p>
            <a:pPr algn="ctr"/>
            <a:r>
              <a:rPr lang="en-US" altLang="zh-CN" sz="1050" dirty="0">
                <a:solidFill>
                  <a:srgbClr val="FFFFFF"/>
                </a:solidFill>
              </a:rPr>
              <a:t>photos</a:t>
            </a:r>
          </a:p>
        </p:txBody>
      </p:sp>
      <p:pic>
        <p:nvPicPr>
          <p:cNvPr id="70" name="Picture 69"/>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605554" y="1906610"/>
            <a:ext cx="457200" cy="457200"/>
          </a:xfrm>
          <a:prstGeom prst="rect">
            <a:avLst/>
          </a:prstGeom>
        </p:spPr>
      </p:pic>
      <p:sp>
        <p:nvSpPr>
          <p:cNvPr id="71" name="TextBox 70"/>
          <p:cNvSpPr txBox="1"/>
          <p:nvPr/>
        </p:nvSpPr>
        <p:spPr>
          <a:xfrm>
            <a:off x="10306252" y="2380793"/>
            <a:ext cx="984303" cy="253916"/>
          </a:xfrm>
          <a:prstGeom prst="rect">
            <a:avLst/>
          </a:prstGeom>
          <a:noFill/>
        </p:spPr>
        <p:txBody>
          <a:bodyPr wrap="square" rtlCol="0">
            <a:spAutoFit/>
          </a:bodyPr>
          <a:lstStyle/>
          <a:p>
            <a:pPr algn="ctr"/>
            <a:r>
              <a:rPr lang="en-US" altLang="zh-CN" sz="1050" dirty="0" err="1">
                <a:solidFill>
                  <a:srgbClr val="FFFFFF"/>
                </a:solidFill>
              </a:rPr>
              <a:t>Redis</a:t>
            </a:r>
            <a:endParaRPr lang="en-US" altLang="zh-CN" sz="1050" dirty="0">
              <a:solidFill>
                <a:srgbClr val="FFFFFF"/>
              </a:solidFill>
            </a:endParaRPr>
          </a:p>
        </p:txBody>
      </p:sp>
      <p:sp>
        <p:nvSpPr>
          <p:cNvPr id="77" name="Rectangle 76"/>
          <p:cNvSpPr/>
          <p:nvPr/>
        </p:nvSpPr>
        <p:spPr bwMode="auto">
          <a:xfrm>
            <a:off x="9767775" y="1201564"/>
            <a:ext cx="2029968" cy="1892893"/>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TextBox 79"/>
          <p:cNvSpPr txBox="1"/>
          <p:nvPr/>
        </p:nvSpPr>
        <p:spPr>
          <a:xfrm>
            <a:off x="9667521" y="3108799"/>
            <a:ext cx="2261178" cy="230832"/>
          </a:xfrm>
          <a:prstGeom prst="rect">
            <a:avLst/>
          </a:prstGeom>
          <a:noFill/>
        </p:spPr>
        <p:txBody>
          <a:bodyPr wrap="square" rtlCol="0">
            <a:spAutoFit/>
          </a:bodyPr>
          <a:lstStyle/>
          <a:p>
            <a:pPr algn="ctr"/>
            <a:r>
              <a:rPr lang="en-US" altLang="zh-CN" sz="900" dirty="0">
                <a:solidFill>
                  <a:srgbClr val="FFFFFF"/>
                </a:solidFill>
              </a:rPr>
              <a:t>redis-east.usredis.cache.windows.net</a:t>
            </a:r>
          </a:p>
        </p:txBody>
      </p:sp>
      <p:sp>
        <p:nvSpPr>
          <p:cNvPr id="110" name="Rectangle 109"/>
          <p:cNvSpPr/>
          <p:nvPr/>
        </p:nvSpPr>
        <p:spPr bwMode="auto">
          <a:xfrm>
            <a:off x="3887088" y="3844655"/>
            <a:ext cx="8155173" cy="2425902"/>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4103644" y="3987053"/>
            <a:ext cx="2037384" cy="188489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12" name="Picture 11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823517" y="4128837"/>
            <a:ext cx="457200" cy="457200"/>
          </a:xfrm>
          <a:prstGeom prst="rect">
            <a:avLst/>
          </a:prstGeom>
        </p:spPr>
      </p:pic>
      <p:pic>
        <p:nvPicPr>
          <p:cNvPr id="113" name="Picture 11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812549" y="5109942"/>
            <a:ext cx="457200" cy="457200"/>
          </a:xfrm>
          <a:prstGeom prst="rect">
            <a:avLst/>
          </a:prstGeom>
        </p:spPr>
      </p:pic>
      <p:sp>
        <p:nvSpPr>
          <p:cNvPr id="114" name="TextBox 113"/>
          <p:cNvSpPr txBox="1"/>
          <p:nvPr/>
        </p:nvSpPr>
        <p:spPr>
          <a:xfrm>
            <a:off x="4103644" y="5923160"/>
            <a:ext cx="2037384" cy="230832"/>
          </a:xfrm>
          <a:prstGeom prst="rect">
            <a:avLst/>
          </a:prstGeom>
          <a:noFill/>
        </p:spPr>
        <p:txBody>
          <a:bodyPr wrap="square" rtlCol="0">
            <a:spAutoFit/>
          </a:bodyPr>
          <a:lstStyle/>
          <a:p>
            <a:pPr algn="ctr"/>
            <a:r>
              <a:rPr lang="en-US" altLang="zh-CN" sz="900" dirty="0">
                <a:solidFill>
                  <a:srgbClr val="FFFFFF"/>
                </a:solidFill>
              </a:rPr>
              <a:t>photos-westeu.azurewebsites.net</a:t>
            </a:r>
          </a:p>
        </p:txBody>
      </p:sp>
      <p:sp>
        <p:nvSpPr>
          <p:cNvPr id="115" name="Rectangle 114"/>
          <p:cNvSpPr/>
          <p:nvPr/>
        </p:nvSpPr>
        <p:spPr bwMode="auto">
          <a:xfrm>
            <a:off x="6228109" y="3994140"/>
            <a:ext cx="3485709" cy="1892893"/>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16" name="Picture 11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315380" y="4190451"/>
            <a:ext cx="457200" cy="457200"/>
          </a:xfrm>
          <a:prstGeom prst="rect">
            <a:avLst/>
          </a:prstGeom>
        </p:spPr>
      </p:pic>
      <p:pic>
        <p:nvPicPr>
          <p:cNvPr id="117" name="Picture 11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722109" y="5120964"/>
            <a:ext cx="457200" cy="457200"/>
          </a:xfrm>
          <a:prstGeom prst="rect">
            <a:avLst/>
          </a:prstGeom>
        </p:spPr>
      </p:pic>
      <p:sp>
        <p:nvSpPr>
          <p:cNvPr id="119" name="TextBox 118"/>
          <p:cNvSpPr txBox="1"/>
          <p:nvPr/>
        </p:nvSpPr>
        <p:spPr>
          <a:xfrm>
            <a:off x="6424705" y="5543692"/>
            <a:ext cx="984303" cy="253916"/>
          </a:xfrm>
          <a:prstGeom prst="rect">
            <a:avLst/>
          </a:prstGeom>
          <a:noFill/>
        </p:spPr>
        <p:txBody>
          <a:bodyPr wrap="square" rtlCol="0">
            <a:spAutoFit/>
          </a:bodyPr>
          <a:lstStyle/>
          <a:p>
            <a:pPr algn="ctr"/>
            <a:r>
              <a:rPr lang="en-US" altLang="zh-CN" sz="1050" dirty="0">
                <a:solidFill>
                  <a:srgbClr val="FFFFFF"/>
                </a:solidFill>
              </a:rPr>
              <a:t>uploads</a:t>
            </a:r>
          </a:p>
        </p:txBody>
      </p:sp>
      <p:sp>
        <p:nvSpPr>
          <p:cNvPr id="120" name="TextBox 119"/>
          <p:cNvSpPr txBox="1"/>
          <p:nvPr/>
        </p:nvSpPr>
        <p:spPr>
          <a:xfrm>
            <a:off x="7089629" y="4578479"/>
            <a:ext cx="984303" cy="253916"/>
          </a:xfrm>
          <a:prstGeom prst="rect">
            <a:avLst/>
          </a:prstGeom>
          <a:noFill/>
        </p:spPr>
        <p:txBody>
          <a:bodyPr wrap="square" rtlCol="0">
            <a:spAutoFit/>
          </a:bodyPr>
          <a:lstStyle/>
          <a:p>
            <a:pPr algn="ctr"/>
            <a:r>
              <a:rPr lang="en-US" altLang="zh-CN" sz="1050" dirty="0" err="1">
                <a:solidFill>
                  <a:srgbClr val="FFFFFF"/>
                </a:solidFill>
              </a:rPr>
              <a:t>uploadqueue</a:t>
            </a:r>
            <a:endParaRPr lang="en-US" altLang="zh-CN" sz="700" dirty="0">
              <a:solidFill>
                <a:srgbClr val="FFFFFF"/>
              </a:solidFill>
            </a:endParaRPr>
          </a:p>
        </p:txBody>
      </p:sp>
      <p:pic>
        <p:nvPicPr>
          <p:cNvPr id="121" name="Picture 12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49404" y="5137632"/>
            <a:ext cx="457200" cy="457200"/>
          </a:xfrm>
          <a:prstGeom prst="rect">
            <a:avLst/>
          </a:prstGeom>
        </p:spPr>
      </p:pic>
      <p:sp>
        <p:nvSpPr>
          <p:cNvPr id="122" name="TextBox 121"/>
          <p:cNvSpPr txBox="1"/>
          <p:nvPr/>
        </p:nvSpPr>
        <p:spPr>
          <a:xfrm>
            <a:off x="8675343" y="5553982"/>
            <a:ext cx="984303" cy="253916"/>
          </a:xfrm>
          <a:prstGeom prst="rect">
            <a:avLst/>
          </a:prstGeom>
          <a:noFill/>
        </p:spPr>
        <p:txBody>
          <a:bodyPr wrap="square" rtlCol="0">
            <a:spAutoFit/>
          </a:bodyPr>
          <a:lstStyle/>
          <a:p>
            <a:pPr algn="ctr"/>
            <a:r>
              <a:rPr lang="en-US" altLang="zh-CN" sz="1050" dirty="0">
                <a:solidFill>
                  <a:srgbClr val="FFFFFF"/>
                </a:solidFill>
              </a:rPr>
              <a:t>thumbnail</a:t>
            </a:r>
          </a:p>
        </p:txBody>
      </p:sp>
      <p:sp>
        <p:nvSpPr>
          <p:cNvPr id="123" name="TextBox 122"/>
          <p:cNvSpPr txBox="1"/>
          <p:nvPr/>
        </p:nvSpPr>
        <p:spPr>
          <a:xfrm>
            <a:off x="6741120" y="5928293"/>
            <a:ext cx="2779709" cy="230832"/>
          </a:xfrm>
          <a:prstGeom prst="rect">
            <a:avLst/>
          </a:prstGeom>
          <a:noFill/>
        </p:spPr>
        <p:txBody>
          <a:bodyPr wrap="square" rtlCol="0">
            <a:spAutoFit/>
          </a:bodyPr>
          <a:lstStyle/>
          <a:p>
            <a:pPr algn="ctr"/>
            <a:r>
              <a:rPr lang="en-US" altLang="zh-CN" sz="900" dirty="0">
                <a:solidFill>
                  <a:srgbClr val="FFFFFF"/>
                </a:solidFill>
              </a:rPr>
              <a:t>photos-westeu.blob.core.windows.net</a:t>
            </a:r>
          </a:p>
        </p:txBody>
      </p:sp>
      <p:sp>
        <p:nvSpPr>
          <p:cNvPr id="124" name="TextBox 123"/>
          <p:cNvSpPr txBox="1"/>
          <p:nvPr/>
        </p:nvSpPr>
        <p:spPr>
          <a:xfrm>
            <a:off x="9613565" y="3607138"/>
            <a:ext cx="2424030" cy="307777"/>
          </a:xfrm>
          <a:prstGeom prst="rect">
            <a:avLst/>
          </a:prstGeom>
          <a:noFill/>
        </p:spPr>
        <p:txBody>
          <a:bodyPr wrap="square" rtlCol="0">
            <a:spAutoFit/>
          </a:bodyPr>
          <a:lstStyle/>
          <a:p>
            <a:pPr algn="r"/>
            <a:r>
              <a:rPr lang="en-US" altLang="zh-CN" sz="1400" dirty="0">
                <a:solidFill>
                  <a:srgbClr val="FFFFFF"/>
                </a:solidFill>
              </a:rPr>
              <a:t>West Europe</a:t>
            </a:r>
            <a:endParaRPr lang="en-US" altLang="zh-CN" sz="1000" dirty="0">
              <a:solidFill>
                <a:srgbClr val="FFFFFF"/>
              </a:solidFill>
            </a:endParaRPr>
          </a:p>
        </p:txBody>
      </p:sp>
      <p:sp>
        <p:nvSpPr>
          <p:cNvPr id="125" name="TextBox 124"/>
          <p:cNvSpPr txBox="1"/>
          <p:nvPr/>
        </p:nvSpPr>
        <p:spPr>
          <a:xfrm>
            <a:off x="4534278" y="5518156"/>
            <a:ext cx="984303" cy="253916"/>
          </a:xfrm>
          <a:prstGeom prst="rect">
            <a:avLst/>
          </a:prstGeom>
          <a:noFill/>
        </p:spPr>
        <p:txBody>
          <a:bodyPr wrap="square" rtlCol="0">
            <a:spAutoFit/>
          </a:bodyPr>
          <a:lstStyle/>
          <a:p>
            <a:pPr algn="ctr"/>
            <a:r>
              <a:rPr lang="en-US" altLang="zh-CN" sz="1050" dirty="0" err="1">
                <a:solidFill>
                  <a:srgbClr val="FFFFFF"/>
                </a:solidFill>
              </a:rPr>
              <a:t>PhotoJob</a:t>
            </a:r>
            <a:endParaRPr lang="en-US" altLang="zh-CN" sz="1050" dirty="0">
              <a:solidFill>
                <a:srgbClr val="FFFFFF"/>
              </a:solidFill>
            </a:endParaRPr>
          </a:p>
        </p:txBody>
      </p:sp>
      <p:sp>
        <p:nvSpPr>
          <p:cNvPr id="126" name="TextBox 125"/>
          <p:cNvSpPr txBox="1"/>
          <p:nvPr/>
        </p:nvSpPr>
        <p:spPr>
          <a:xfrm>
            <a:off x="4536734" y="4567457"/>
            <a:ext cx="984303" cy="253916"/>
          </a:xfrm>
          <a:prstGeom prst="rect">
            <a:avLst/>
          </a:prstGeom>
          <a:noFill/>
        </p:spPr>
        <p:txBody>
          <a:bodyPr wrap="square" rtlCol="0">
            <a:spAutoFit/>
          </a:bodyPr>
          <a:lstStyle/>
          <a:p>
            <a:pPr algn="ctr"/>
            <a:r>
              <a:rPr lang="en-US" altLang="zh-CN" sz="1050" dirty="0" err="1">
                <a:solidFill>
                  <a:srgbClr val="FFFFFF"/>
                </a:solidFill>
              </a:rPr>
              <a:t>PhotoGallery</a:t>
            </a:r>
            <a:endParaRPr lang="en-US" altLang="zh-CN" sz="1050" dirty="0">
              <a:solidFill>
                <a:srgbClr val="FFFFFF"/>
              </a:solidFill>
            </a:endParaRPr>
          </a:p>
        </p:txBody>
      </p:sp>
      <p:pic>
        <p:nvPicPr>
          <p:cNvPr id="127" name="Picture 126"/>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8406345" y="4177479"/>
            <a:ext cx="457200" cy="457200"/>
          </a:xfrm>
          <a:prstGeom prst="rect">
            <a:avLst/>
          </a:prstGeom>
        </p:spPr>
      </p:pic>
      <p:sp>
        <p:nvSpPr>
          <p:cNvPr id="128" name="TextBox 127"/>
          <p:cNvSpPr txBox="1"/>
          <p:nvPr/>
        </p:nvSpPr>
        <p:spPr>
          <a:xfrm>
            <a:off x="8142793" y="4589640"/>
            <a:ext cx="984303" cy="253916"/>
          </a:xfrm>
          <a:prstGeom prst="rect">
            <a:avLst/>
          </a:prstGeom>
          <a:noFill/>
        </p:spPr>
        <p:txBody>
          <a:bodyPr wrap="square" rtlCol="0">
            <a:spAutoFit/>
          </a:bodyPr>
          <a:lstStyle/>
          <a:p>
            <a:pPr algn="ctr"/>
            <a:r>
              <a:rPr lang="en-US" altLang="zh-CN" sz="1050" dirty="0">
                <a:solidFill>
                  <a:srgbClr val="FFFFFF"/>
                </a:solidFill>
              </a:rPr>
              <a:t>photos</a:t>
            </a:r>
          </a:p>
        </p:txBody>
      </p:sp>
      <p:pic>
        <p:nvPicPr>
          <p:cNvPr id="129" name="Picture 12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45332" y="5134878"/>
            <a:ext cx="457200" cy="457200"/>
          </a:xfrm>
          <a:prstGeom prst="rect">
            <a:avLst/>
          </a:prstGeom>
        </p:spPr>
      </p:pic>
      <p:sp>
        <p:nvSpPr>
          <p:cNvPr id="130" name="TextBox 129"/>
          <p:cNvSpPr txBox="1"/>
          <p:nvPr/>
        </p:nvSpPr>
        <p:spPr>
          <a:xfrm>
            <a:off x="7567236" y="5553982"/>
            <a:ext cx="984303" cy="253916"/>
          </a:xfrm>
          <a:prstGeom prst="rect">
            <a:avLst/>
          </a:prstGeom>
          <a:noFill/>
        </p:spPr>
        <p:txBody>
          <a:bodyPr wrap="square" rtlCol="0">
            <a:spAutoFit/>
          </a:bodyPr>
          <a:lstStyle/>
          <a:p>
            <a:pPr algn="ctr"/>
            <a:r>
              <a:rPr lang="en-US" altLang="zh-CN" sz="1050" dirty="0">
                <a:solidFill>
                  <a:srgbClr val="FFFFFF"/>
                </a:solidFill>
              </a:rPr>
              <a:t>photos</a:t>
            </a:r>
          </a:p>
        </p:txBody>
      </p:sp>
      <p:pic>
        <p:nvPicPr>
          <p:cNvPr id="131" name="Picture 130"/>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633024" y="4702896"/>
            <a:ext cx="457200" cy="457200"/>
          </a:xfrm>
          <a:prstGeom prst="rect">
            <a:avLst/>
          </a:prstGeom>
        </p:spPr>
      </p:pic>
      <p:sp>
        <p:nvSpPr>
          <p:cNvPr id="132" name="TextBox 131"/>
          <p:cNvSpPr txBox="1"/>
          <p:nvPr/>
        </p:nvSpPr>
        <p:spPr>
          <a:xfrm>
            <a:off x="10333722" y="5177079"/>
            <a:ext cx="984303" cy="253916"/>
          </a:xfrm>
          <a:prstGeom prst="rect">
            <a:avLst/>
          </a:prstGeom>
          <a:noFill/>
        </p:spPr>
        <p:txBody>
          <a:bodyPr wrap="square" rtlCol="0">
            <a:spAutoFit/>
          </a:bodyPr>
          <a:lstStyle/>
          <a:p>
            <a:pPr algn="ctr"/>
            <a:r>
              <a:rPr lang="en-US" altLang="zh-CN" sz="1050" dirty="0" err="1">
                <a:solidFill>
                  <a:srgbClr val="FFFFFF"/>
                </a:solidFill>
              </a:rPr>
              <a:t>Redis</a:t>
            </a:r>
            <a:endParaRPr lang="en-US" altLang="zh-CN" sz="1050" dirty="0">
              <a:solidFill>
                <a:srgbClr val="FFFFFF"/>
              </a:solidFill>
            </a:endParaRPr>
          </a:p>
        </p:txBody>
      </p:sp>
      <p:sp>
        <p:nvSpPr>
          <p:cNvPr id="133" name="Rectangle 132"/>
          <p:cNvSpPr/>
          <p:nvPr/>
        </p:nvSpPr>
        <p:spPr bwMode="auto">
          <a:xfrm>
            <a:off x="9795245" y="3997850"/>
            <a:ext cx="2029968" cy="1892893"/>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TextBox 134"/>
          <p:cNvSpPr txBox="1"/>
          <p:nvPr/>
        </p:nvSpPr>
        <p:spPr>
          <a:xfrm>
            <a:off x="9694991" y="5905085"/>
            <a:ext cx="2261178" cy="230832"/>
          </a:xfrm>
          <a:prstGeom prst="rect">
            <a:avLst/>
          </a:prstGeom>
          <a:noFill/>
        </p:spPr>
        <p:txBody>
          <a:bodyPr wrap="square" rtlCol="0">
            <a:spAutoFit/>
          </a:bodyPr>
          <a:lstStyle/>
          <a:p>
            <a:pPr algn="ctr"/>
            <a:r>
              <a:rPr lang="en-US" altLang="zh-CN" sz="900" dirty="0">
                <a:solidFill>
                  <a:srgbClr val="FFFFFF"/>
                </a:solidFill>
              </a:rPr>
              <a:t>redis-westeu.redis.cache.windows.net</a:t>
            </a:r>
          </a:p>
        </p:txBody>
      </p:sp>
      <p:cxnSp>
        <p:nvCxnSpPr>
          <p:cNvPr id="22" name="Straight Arrow Connector 21"/>
          <p:cNvCxnSpPr>
            <a:stCxn id="147" idx="3"/>
            <a:endCxn id="68" idx="1"/>
          </p:cNvCxnSpPr>
          <p:nvPr/>
        </p:nvCxnSpPr>
        <p:spPr>
          <a:xfrm>
            <a:off x="7151839" y="2553278"/>
            <a:ext cx="666023" cy="13914"/>
          </a:xfrm>
          <a:prstGeom prst="straightConnector1">
            <a:avLst/>
          </a:prstGeom>
          <a:ln w="76200">
            <a:solidFill>
              <a:srgbClr val="FFC000"/>
            </a:solidFill>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38" name="Straight Arrow Connector 137"/>
          <p:cNvCxnSpPr>
            <a:stCxn id="147" idx="3"/>
            <a:endCxn id="129" idx="1"/>
          </p:cNvCxnSpPr>
          <p:nvPr/>
        </p:nvCxnSpPr>
        <p:spPr>
          <a:xfrm>
            <a:off x="7151839" y="2553278"/>
            <a:ext cx="693493" cy="2810200"/>
          </a:xfrm>
          <a:prstGeom prst="straightConnector1">
            <a:avLst/>
          </a:prstGeom>
          <a:ln w="76200">
            <a:solidFill>
              <a:srgbClr val="FFC000"/>
            </a:solidFill>
            <a:headEnd type="non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49573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500"/>
                                        <p:tgtEl>
                                          <p:spTgt spid="1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fade">
                                      <p:cBhvr>
                                        <p:cTn id="15" dur="500"/>
                                        <p:tgtEl>
                                          <p:spTgt spid="111"/>
                                        </p:tgtEl>
                                      </p:cBhvr>
                                    </p:animEffect>
                                  </p:childTnLst>
                                </p:cTn>
                              </p:par>
                              <p:par>
                                <p:cTn id="16" presetID="10" presetClass="entr" presetSubtype="0" fill="hold" nodeType="withEffect">
                                  <p:stCondLst>
                                    <p:cond delay="0"/>
                                  </p:stCondLst>
                                  <p:childTnLst>
                                    <p:set>
                                      <p:cBhvr>
                                        <p:cTn id="17" dur="1" fill="hold">
                                          <p:stCondLst>
                                            <p:cond delay="0"/>
                                          </p:stCondLst>
                                        </p:cTn>
                                        <p:tgtEl>
                                          <p:spTgt spid="112"/>
                                        </p:tgtEl>
                                        <p:attrNameLst>
                                          <p:attrName>style.visibility</p:attrName>
                                        </p:attrNameLst>
                                      </p:cBhvr>
                                      <p:to>
                                        <p:strVal val="visible"/>
                                      </p:to>
                                    </p:set>
                                    <p:animEffect transition="in" filter="fade">
                                      <p:cBhvr>
                                        <p:cTn id="18" dur="500"/>
                                        <p:tgtEl>
                                          <p:spTgt spid="112"/>
                                        </p:tgtEl>
                                      </p:cBhvr>
                                    </p:animEffect>
                                  </p:childTnLst>
                                </p:cTn>
                              </p:par>
                              <p:par>
                                <p:cTn id="19" presetID="10" presetClass="entr" presetSubtype="0" fill="hold" nodeType="withEffect">
                                  <p:stCondLst>
                                    <p:cond delay="0"/>
                                  </p:stCondLst>
                                  <p:childTnLst>
                                    <p:set>
                                      <p:cBhvr>
                                        <p:cTn id="20" dur="1" fill="hold">
                                          <p:stCondLst>
                                            <p:cond delay="0"/>
                                          </p:stCondLst>
                                        </p:cTn>
                                        <p:tgtEl>
                                          <p:spTgt spid="113"/>
                                        </p:tgtEl>
                                        <p:attrNameLst>
                                          <p:attrName>style.visibility</p:attrName>
                                        </p:attrNameLst>
                                      </p:cBhvr>
                                      <p:to>
                                        <p:strVal val="visible"/>
                                      </p:to>
                                    </p:set>
                                    <p:animEffect transition="in" filter="fade">
                                      <p:cBhvr>
                                        <p:cTn id="21" dur="500"/>
                                        <p:tgtEl>
                                          <p:spTgt spid="1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4"/>
                                        </p:tgtEl>
                                        <p:attrNameLst>
                                          <p:attrName>style.visibility</p:attrName>
                                        </p:attrNameLst>
                                      </p:cBhvr>
                                      <p:to>
                                        <p:strVal val="visible"/>
                                      </p:to>
                                    </p:set>
                                    <p:animEffect transition="in" filter="fade">
                                      <p:cBhvr>
                                        <p:cTn id="24" dur="500"/>
                                        <p:tgtEl>
                                          <p:spTgt spid="1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500"/>
                                        <p:tgtEl>
                                          <p:spTgt spid="115"/>
                                        </p:tgtEl>
                                      </p:cBhvr>
                                    </p:animEffect>
                                  </p:childTnLst>
                                </p:cTn>
                              </p:par>
                              <p:par>
                                <p:cTn id="28" presetID="10" presetClass="entr" presetSubtype="0" fill="hold" nodeType="withEffect">
                                  <p:stCondLst>
                                    <p:cond delay="0"/>
                                  </p:stCondLst>
                                  <p:childTnLst>
                                    <p:set>
                                      <p:cBhvr>
                                        <p:cTn id="29" dur="1" fill="hold">
                                          <p:stCondLst>
                                            <p:cond delay="0"/>
                                          </p:stCondLst>
                                        </p:cTn>
                                        <p:tgtEl>
                                          <p:spTgt spid="116"/>
                                        </p:tgtEl>
                                        <p:attrNameLst>
                                          <p:attrName>style.visibility</p:attrName>
                                        </p:attrNameLst>
                                      </p:cBhvr>
                                      <p:to>
                                        <p:strVal val="visible"/>
                                      </p:to>
                                    </p:set>
                                    <p:animEffect transition="in" filter="fade">
                                      <p:cBhvr>
                                        <p:cTn id="30" dur="500"/>
                                        <p:tgtEl>
                                          <p:spTgt spid="116"/>
                                        </p:tgtEl>
                                      </p:cBhvr>
                                    </p:animEffect>
                                  </p:childTnLst>
                                </p:cTn>
                              </p:par>
                              <p:par>
                                <p:cTn id="31" presetID="10" presetClass="entr" presetSubtype="0" fill="hold" nodeType="with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fade">
                                      <p:cBhvr>
                                        <p:cTn id="33" dur="500"/>
                                        <p:tgtEl>
                                          <p:spTgt spid="1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500"/>
                                        <p:tgtEl>
                                          <p:spTgt spid="1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fade">
                                      <p:cBhvr>
                                        <p:cTn id="39" dur="500"/>
                                        <p:tgtEl>
                                          <p:spTgt spid="120"/>
                                        </p:tgtEl>
                                      </p:cBhvr>
                                    </p:animEffect>
                                  </p:childTnLst>
                                </p:cTn>
                              </p:par>
                              <p:par>
                                <p:cTn id="40" presetID="10" presetClass="entr" presetSubtype="0" fill="hold" nodeType="withEffect">
                                  <p:stCondLst>
                                    <p:cond delay="0"/>
                                  </p:stCondLst>
                                  <p:childTnLst>
                                    <p:set>
                                      <p:cBhvr>
                                        <p:cTn id="41" dur="1" fill="hold">
                                          <p:stCondLst>
                                            <p:cond delay="0"/>
                                          </p:stCondLst>
                                        </p:cTn>
                                        <p:tgtEl>
                                          <p:spTgt spid="121"/>
                                        </p:tgtEl>
                                        <p:attrNameLst>
                                          <p:attrName>style.visibility</p:attrName>
                                        </p:attrNameLst>
                                      </p:cBhvr>
                                      <p:to>
                                        <p:strVal val="visible"/>
                                      </p:to>
                                    </p:set>
                                    <p:animEffect transition="in" filter="fade">
                                      <p:cBhvr>
                                        <p:cTn id="42" dur="500"/>
                                        <p:tgtEl>
                                          <p:spTgt spid="1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2"/>
                                        </p:tgtEl>
                                        <p:attrNameLst>
                                          <p:attrName>style.visibility</p:attrName>
                                        </p:attrNameLst>
                                      </p:cBhvr>
                                      <p:to>
                                        <p:strVal val="visible"/>
                                      </p:to>
                                    </p:set>
                                    <p:animEffect transition="in" filter="fade">
                                      <p:cBhvr>
                                        <p:cTn id="45" dur="500"/>
                                        <p:tgtEl>
                                          <p:spTgt spid="1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fade">
                                      <p:cBhvr>
                                        <p:cTn id="48" dur="500"/>
                                        <p:tgtEl>
                                          <p:spTgt spid="1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fade">
                                      <p:cBhvr>
                                        <p:cTn id="51" dur="500"/>
                                        <p:tgtEl>
                                          <p:spTgt spid="1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5"/>
                                        </p:tgtEl>
                                        <p:attrNameLst>
                                          <p:attrName>style.visibility</p:attrName>
                                        </p:attrNameLst>
                                      </p:cBhvr>
                                      <p:to>
                                        <p:strVal val="visible"/>
                                      </p:to>
                                    </p:set>
                                    <p:animEffect transition="in" filter="fade">
                                      <p:cBhvr>
                                        <p:cTn id="54" dur="500"/>
                                        <p:tgtEl>
                                          <p:spTgt spid="1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500"/>
                                        <p:tgtEl>
                                          <p:spTgt spid="126"/>
                                        </p:tgtEl>
                                      </p:cBhvr>
                                    </p:animEffect>
                                  </p:childTnLst>
                                </p:cTn>
                              </p:par>
                              <p:par>
                                <p:cTn id="58" presetID="10" presetClass="entr" presetSubtype="0" fill="hold" nodeType="withEffect">
                                  <p:stCondLst>
                                    <p:cond delay="0"/>
                                  </p:stCondLst>
                                  <p:childTnLst>
                                    <p:set>
                                      <p:cBhvr>
                                        <p:cTn id="59" dur="1" fill="hold">
                                          <p:stCondLst>
                                            <p:cond delay="0"/>
                                          </p:stCondLst>
                                        </p:cTn>
                                        <p:tgtEl>
                                          <p:spTgt spid="127"/>
                                        </p:tgtEl>
                                        <p:attrNameLst>
                                          <p:attrName>style.visibility</p:attrName>
                                        </p:attrNameLst>
                                      </p:cBhvr>
                                      <p:to>
                                        <p:strVal val="visible"/>
                                      </p:to>
                                    </p:set>
                                    <p:animEffect transition="in" filter="fade">
                                      <p:cBhvr>
                                        <p:cTn id="60" dur="500"/>
                                        <p:tgtEl>
                                          <p:spTgt spid="1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fade">
                                      <p:cBhvr>
                                        <p:cTn id="63" dur="500"/>
                                        <p:tgtEl>
                                          <p:spTgt spid="128"/>
                                        </p:tgtEl>
                                      </p:cBhvr>
                                    </p:animEffect>
                                  </p:childTnLst>
                                </p:cTn>
                              </p:par>
                              <p:par>
                                <p:cTn id="64" presetID="10" presetClass="entr" presetSubtype="0" fill="hold" nodeType="withEffect">
                                  <p:stCondLst>
                                    <p:cond delay="0"/>
                                  </p:stCondLst>
                                  <p:childTnLst>
                                    <p:set>
                                      <p:cBhvr>
                                        <p:cTn id="65" dur="1" fill="hold">
                                          <p:stCondLst>
                                            <p:cond delay="0"/>
                                          </p:stCondLst>
                                        </p:cTn>
                                        <p:tgtEl>
                                          <p:spTgt spid="129"/>
                                        </p:tgtEl>
                                        <p:attrNameLst>
                                          <p:attrName>style.visibility</p:attrName>
                                        </p:attrNameLst>
                                      </p:cBhvr>
                                      <p:to>
                                        <p:strVal val="visible"/>
                                      </p:to>
                                    </p:set>
                                    <p:animEffect transition="in" filter="fade">
                                      <p:cBhvr>
                                        <p:cTn id="66" dur="500"/>
                                        <p:tgtEl>
                                          <p:spTgt spid="12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0"/>
                                        </p:tgtEl>
                                        <p:attrNameLst>
                                          <p:attrName>style.visibility</p:attrName>
                                        </p:attrNameLst>
                                      </p:cBhvr>
                                      <p:to>
                                        <p:strVal val="visible"/>
                                      </p:to>
                                    </p:set>
                                    <p:animEffect transition="in" filter="fade">
                                      <p:cBhvr>
                                        <p:cTn id="69" dur="500"/>
                                        <p:tgtEl>
                                          <p:spTgt spid="130"/>
                                        </p:tgtEl>
                                      </p:cBhvr>
                                    </p:animEffect>
                                  </p:childTnLst>
                                </p:cTn>
                              </p:par>
                              <p:par>
                                <p:cTn id="70" presetID="10" presetClass="entr" presetSubtype="0" fill="hold" nodeType="withEffect">
                                  <p:stCondLst>
                                    <p:cond delay="0"/>
                                  </p:stCondLst>
                                  <p:childTnLst>
                                    <p:set>
                                      <p:cBhvr>
                                        <p:cTn id="71" dur="1" fill="hold">
                                          <p:stCondLst>
                                            <p:cond delay="0"/>
                                          </p:stCondLst>
                                        </p:cTn>
                                        <p:tgtEl>
                                          <p:spTgt spid="131"/>
                                        </p:tgtEl>
                                        <p:attrNameLst>
                                          <p:attrName>style.visibility</p:attrName>
                                        </p:attrNameLst>
                                      </p:cBhvr>
                                      <p:to>
                                        <p:strVal val="visible"/>
                                      </p:to>
                                    </p:set>
                                    <p:animEffect transition="in" filter="fade">
                                      <p:cBhvr>
                                        <p:cTn id="72" dur="500"/>
                                        <p:tgtEl>
                                          <p:spTgt spid="13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2"/>
                                        </p:tgtEl>
                                        <p:attrNameLst>
                                          <p:attrName>style.visibility</p:attrName>
                                        </p:attrNameLst>
                                      </p:cBhvr>
                                      <p:to>
                                        <p:strVal val="visible"/>
                                      </p:to>
                                    </p:set>
                                    <p:animEffect transition="in" filter="fade">
                                      <p:cBhvr>
                                        <p:cTn id="75" dur="500"/>
                                        <p:tgtEl>
                                          <p:spTgt spid="13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3"/>
                                        </p:tgtEl>
                                        <p:attrNameLst>
                                          <p:attrName>style.visibility</p:attrName>
                                        </p:attrNameLst>
                                      </p:cBhvr>
                                      <p:to>
                                        <p:strVal val="visible"/>
                                      </p:to>
                                    </p:set>
                                    <p:animEffect transition="in" filter="fade">
                                      <p:cBhvr>
                                        <p:cTn id="78" dur="500"/>
                                        <p:tgtEl>
                                          <p:spTgt spid="13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5"/>
                                        </p:tgtEl>
                                        <p:attrNameLst>
                                          <p:attrName>style.visibility</p:attrName>
                                        </p:attrNameLst>
                                      </p:cBhvr>
                                      <p:to>
                                        <p:strVal val="visible"/>
                                      </p:to>
                                    </p:set>
                                    <p:animEffect transition="in" filter="fade">
                                      <p:cBhvr>
                                        <p:cTn id="81" dur="500"/>
                                        <p:tgtEl>
                                          <p:spTgt spid="135"/>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138"/>
                                        </p:tgtEl>
                                        <p:attrNameLst>
                                          <p:attrName>style.visibility</p:attrName>
                                        </p:attrNameLst>
                                      </p:cBhvr>
                                      <p:to>
                                        <p:strVal val="visible"/>
                                      </p:to>
                                    </p:set>
                                    <p:animEffect transition="in" filter="wipe(up)">
                                      <p:cBhvr>
                                        <p:cTn id="85"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4" grpId="0"/>
      <p:bldP spid="115" grpId="0" animBg="1"/>
      <p:bldP spid="119" grpId="0"/>
      <p:bldP spid="120" grpId="0"/>
      <p:bldP spid="122" grpId="0"/>
      <p:bldP spid="123" grpId="0"/>
      <p:bldP spid="124" grpId="0"/>
      <p:bldP spid="125" grpId="0"/>
      <p:bldP spid="126" grpId="0"/>
      <p:bldP spid="128" grpId="0"/>
      <p:bldP spid="130" grpId="0"/>
      <p:bldP spid="132" grpId="0"/>
      <p:bldP spid="133" grpId="0" animBg="1"/>
      <p:bldP spid="1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Active/Active Replication</a:t>
            </a:r>
          </a:p>
        </p:txBody>
      </p:sp>
      <p:sp>
        <p:nvSpPr>
          <p:cNvPr id="3" name="Content Placeholder 2"/>
          <p:cNvSpPr>
            <a:spLocks noGrp="1"/>
          </p:cNvSpPr>
          <p:nvPr>
            <p:ph sz="quarter" idx="10"/>
          </p:nvPr>
        </p:nvSpPr>
        <p:spPr>
          <a:xfrm>
            <a:off x="268288" y="1398397"/>
            <a:ext cx="11542503" cy="2092881"/>
          </a:xfrm>
        </p:spPr>
        <p:txBody>
          <a:bodyPr/>
          <a:lstStyle/>
          <a:p>
            <a:r>
              <a:rPr lang="en-US" dirty="0"/>
              <a:t>Every region is writeable</a:t>
            </a:r>
          </a:p>
          <a:p>
            <a:r>
              <a:rPr lang="en-US" dirty="0"/>
              <a:t>Eventual consistency pattern </a:t>
            </a:r>
          </a:p>
          <a:p>
            <a:r>
              <a:rPr lang="en-US" dirty="0"/>
              <a:t>Requires reconciliation processing </a:t>
            </a:r>
          </a:p>
        </p:txBody>
      </p:sp>
      <p:grpSp>
        <p:nvGrpSpPr>
          <p:cNvPr id="129" name="Group 128"/>
          <p:cNvGrpSpPr/>
          <p:nvPr/>
        </p:nvGrpSpPr>
        <p:grpSpPr>
          <a:xfrm>
            <a:off x="2971379" y="3698908"/>
            <a:ext cx="6136319" cy="3031765"/>
            <a:chOff x="2418134" y="3021799"/>
            <a:chExt cx="7899901" cy="3708874"/>
          </a:xfrm>
        </p:grpSpPr>
        <p:pic>
          <p:nvPicPr>
            <p:cNvPr id="5" name="Picture 4"/>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6" name="Group 5"/>
            <p:cNvGrpSpPr/>
            <p:nvPr/>
          </p:nvGrpSpPr>
          <p:grpSpPr>
            <a:xfrm>
              <a:off x="3287314" y="4432811"/>
              <a:ext cx="293834" cy="293834"/>
              <a:chOff x="5298510" y="3607496"/>
              <a:chExt cx="288099" cy="288099"/>
            </a:xfrm>
          </p:grpSpPr>
          <p:sp>
            <p:nvSpPr>
              <p:cNvPr id="7" name="Oval 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8" name="Oval 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3718465" y="4649461"/>
              <a:ext cx="293834" cy="293834"/>
              <a:chOff x="5298510" y="3607496"/>
              <a:chExt cx="288099" cy="288099"/>
            </a:xfrm>
          </p:grpSpPr>
          <p:sp>
            <p:nvSpPr>
              <p:cNvPr id="10" name="Oval 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1" name="Oval 1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4111960" y="4138977"/>
              <a:ext cx="293834" cy="293834"/>
              <a:chOff x="5298510" y="3607496"/>
              <a:chExt cx="288099" cy="288099"/>
            </a:xfrm>
          </p:grpSpPr>
          <p:sp>
            <p:nvSpPr>
              <p:cNvPr id="13" name="Oval 1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4" name="Oval 1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4297027" y="4415438"/>
              <a:ext cx="293834" cy="293834"/>
              <a:chOff x="5298510" y="3607496"/>
              <a:chExt cx="288099" cy="288099"/>
            </a:xfrm>
          </p:grpSpPr>
          <p:sp>
            <p:nvSpPr>
              <p:cNvPr id="16" name="Oval 1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7" name="Oval 1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5804004" y="3542034"/>
              <a:ext cx="1192735" cy="1192735"/>
              <a:chOff x="5321459" y="3630988"/>
              <a:chExt cx="236552" cy="236552"/>
            </a:xfrm>
          </p:grpSpPr>
          <p:sp>
            <p:nvSpPr>
              <p:cNvPr id="19" name="Oval 18"/>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0" name="Oval 19"/>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6217237" y="4043161"/>
              <a:ext cx="293834" cy="293834"/>
              <a:chOff x="5298510" y="3607496"/>
              <a:chExt cx="288099" cy="288099"/>
            </a:xfrm>
          </p:grpSpPr>
          <p:sp>
            <p:nvSpPr>
              <p:cNvPr id="22" name="Oval 2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3" name="Oval 2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4" name="Group 23"/>
            <p:cNvGrpSpPr/>
            <p:nvPr/>
          </p:nvGrpSpPr>
          <p:grpSpPr>
            <a:xfrm>
              <a:off x="8851096" y="6089352"/>
              <a:ext cx="293834" cy="293834"/>
              <a:chOff x="5298510" y="3607496"/>
              <a:chExt cx="288099" cy="288099"/>
            </a:xfrm>
          </p:grpSpPr>
          <p:sp>
            <p:nvSpPr>
              <p:cNvPr id="25" name="Oval 2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6" name="Oval 2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7" name="Group 26"/>
            <p:cNvGrpSpPr/>
            <p:nvPr/>
          </p:nvGrpSpPr>
          <p:grpSpPr>
            <a:xfrm>
              <a:off x="8723444" y="5695879"/>
              <a:ext cx="293834" cy="293834"/>
              <a:chOff x="5298510" y="3607496"/>
              <a:chExt cx="288099" cy="288099"/>
            </a:xfrm>
          </p:grpSpPr>
          <p:sp>
            <p:nvSpPr>
              <p:cNvPr id="28" name="Oval 2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9" name="Oval 2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0" name="Group 29"/>
            <p:cNvGrpSpPr/>
            <p:nvPr/>
          </p:nvGrpSpPr>
          <p:grpSpPr>
            <a:xfrm>
              <a:off x="8114534" y="5402044"/>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3" name="Group 32"/>
            <p:cNvGrpSpPr/>
            <p:nvPr/>
          </p:nvGrpSpPr>
          <p:grpSpPr>
            <a:xfrm>
              <a:off x="8593946" y="4648923"/>
              <a:ext cx="293834" cy="293834"/>
              <a:chOff x="5298510" y="3607496"/>
              <a:chExt cx="288099" cy="288099"/>
            </a:xfrm>
          </p:grpSpPr>
          <p:sp>
            <p:nvSpPr>
              <p:cNvPr id="34" name="Oval 3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5" name="Oval 3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6" name="Group 35"/>
            <p:cNvGrpSpPr/>
            <p:nvPr/>
          </p:nvGrpSpPr>
          <p:grpSpPr>
            <a:xfrm>
              <a:off x="8133516" y="42135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9" name="Group 38"/>
            <p:cNvGrpSpPr/>
            <p:nvPr/>
          </p:nvGrpSpPr>
          <p:grpSpPr>
            <a:xfrm>
              <a:off x="9144931" y="4041483"/>
              <a:ext cx="293834" cy="293834"/>
              <a:chOff x="5298510" y="3607496"/>
              <a:chExt cx="288099" cy="288099"/>
            </a:xfrm>
          </p:grpSpPr>
          <p:sp>
            <p:nvSpPr>
              <p:cNvPr id="40" name="Oval 3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1" name="Oval 4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2" name="Group 41"/>
            <p:cNvGrpSpPr/>
            <p:nvPr/>
          </p:nvGrpSpPr>
          <p:grpSpPr>
            <a:xfrm>
              <a:off x="8665587" y="4069243"/>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5" name="Group 44"/>
            <p:cNvGrpSpPr/>
            <p:nvPr/>
          </p:nvGrpSpPr>
          <p:grpSpPr>
            <a:xfrm>
              <a:off x="8331020" y="3904225"/>
              <a:ext cx="293834" cy="293834"/>
              <a:chOff x="5298510" y="3607496"/>
              <a:chExt cx="288099" cy="288099"/>
            </a:xfrm>
          </p:grpSpPr>
          <p:sp>
            <p:nvSpPr>
              <p:cNvPr id="46" name="Oval 4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7" name="Oval 4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8" name="Group 47"/>
            <p:cNvGrpSpPr/>
            <p:nvPr/>
          </p:nvGrpSpPr>
          <p:grpSpPr>
            <a:xfrm>
              <a:off x="4745230" y="5585578"/>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87" name="Straight Connector 86"/>
            <p:cNvCxnSpPr>
              <a:endCxn id="64" idx="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88" name="Straight Connector 87"/>
            <p:cNvCxnSpPr>
              <a:endCxn id="94" idx="0"/>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101" name="Straight Connector 100"/>
            <p:cNvCxnSpPr>
              <a:stCxn id="108" idx="8"/>
              <a:endCxn id="76" idx="1"/>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102" name="Straight Connector 101"/>
            <p:cNvCxnSpPr>
              <a:endCxn id="52" idx="1"/>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116" name="Straight Connector 115"/>
            <p:cNvCxnSpPr>
              <a:stCxn id="23" idx="6"/>
              <a:endCxn id="49"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120" name="Straight Connector 119"/>
            <p:cNvCxnSpPr>
              <a:stCxn id="23" idx="5"/>
              <a:endCxn id="17"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123" name="Straight Connector 122"/>
            <p:cNvCxnSpPr>
              <a:endCxn id="7"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125" name="Straight Connector 124"/>
            <p:cNvCxnSpPr>
              <a:endCxn id="13"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127" name="Straight Connector 126"/>
            <p:cNvCxnSpPr>
              <a:endCxn id="10"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83405755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Uploading a File Directly to Storage</a:t>
            </a:r>
          </a:p>
        </p:txBody>
      </p:sp>
      <p:pic>
        <p:nvPicPr>
          <p:cNvPr id="5" name="Picture 4"/>
          <p:cNvPicPr>
            <a:picLocks noChangeAspect="1"/>
          </p:cNvPicPr>
          <p:nvPr/>
        </p:nvPicPr>
        <p:blipFill>
          <a:blip r:embed="rId3">
            <a:biLevel thresh="25000"/>
          </a:blip>
          <a:stretch>
            <a:fillRect/>
          </a:stretch>
        </p:blipFill>
        <p:spPr>
          <a:xfrm>
            <a:off x="695185" y="1170608"/>
            <a:ext cx="435986" cy="457200"/>
          </a:xfrm>
          <a:prstGeom prst="rect">
            <a:avLst/>
          </a:prstGeom>
        </p:spPr>
      </p:pic>
      <p:sp>
        <p:nvSpPr>
          <p:cNvPr id="6" name="TextBox 5"/>
          <p:cNvSpPr txBox="1"/>
          <p:nvPr/>
        </p:nvSpPr>
        <p:spPr>
          <a:xfrm>
            <a:off x="527230" y="1501609"/>
            <a:ext cx="77649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User</a:t>
            </a:r>
          </a:p>
        </p:txBody>
      </p:sp>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05073" y="1170608"/>
            <a:ext cx="457200" cy="457200"/>
          </a:xfrm>
          <a:prstGeom prst="rect">
            <a:avLst/>
          </a:prstGeom>
        </p:spPr>
      </p:pic>
      <p:sp>
        <p:nvSpPr>
          <p:cNvPr id="8" name="TextBox 7"/>
          <p:cNvSpPr txBox="1"/>
          <p:nvPr/>
        </p:nvSpPr>
        <p:spPr>
          <a:xfrm>
            <a:off x="5256730" y="1501609"/>
            <a:ext cx="11434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API</a:t>
            </a:r>
          </a:p>
        </p:txBody>
      </p:sp>
      <p:pic>
        <p:nvPicPr>
          <p:cNvPr id="9" name="Picture 8"/>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536173" y="1170608"/>
            <a:ext cx="457200" cy="457200"/>
          </a:xfrm>
          <a:prstGeom prst="rect">
            <a:avLst/>
          </a:prstGeom>
        </p:spPr>
      </p:pic>
      <p:sp>
        <p:nvSpPr>
          <p:cNvPr id="10" name="TextBox 9"/>
          <p:cNvSpPr txBox="1"/>
          <p:nvPr/>
        </p:nvSpPr>
        <p:spPr>
          <a:xfrm>
            <a:off x="9994543" y="1501609"/>
            <a:ext cx="1562479" cy="517065"/>
          </a:xfrm>
          <a:prstGeom prst="rect">
            <a:avLst/>
          </a:prstGeom>
          <a:noFill/>
        </p:spPr>
        <p:txBody>
          <a:bodyPr wrap="non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uploadqueue</a:t>
            </a:r>
            <a:endParaRPr lang="en-US" sz="1600" dirty="0">
              <a:gradFill>
                <a:gsLst>
                  <a:gs pos="2917">
                    <a:schemeClr val="tx1"/>
                  </a:gs>
                  <a:gs pos="30000">
                    <a:schemeClr val="tx1"/>
                  </a:gs>
                </a:gsLst>
                <a:lin ang="5400000" scaled="0"/>
              </a:gradFill>
            </a:endParaRPr>
          </a:p>
        </p:txBody>
      </p:sp>
      <p:pic>
        <p:nvPicPr>
          <p:cNvPr id="11" name="Picture 1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8070624" y="1170608"/>
            <a:ext cx="457200" cy="457200"/>
          </a:xfrm>
          <a:prstGeom prst="rect">
            <a:avLst/>
          </a:prstGeom>
        </p:spPr>
      </p:pic>
      <p:sp>
        <p:nvSpPr>
          <p:cNvPr id="12" name="TextBox 11"/>
          <p:cNvSpPr txBox="1"/>
          <p:nvPr/>
        </p:nvSpPr>
        <p:spPr>
          <a:xfrm>
            <a:off x="7757041" y="1501609"/>
            <a:ext cx="108318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uploads</a:t>
            </a:r>
          </a:p>
        </p:txBody>
      </p:sp>
      <p:pic>
        <p:nvPicPr>
          <p:cNvPr id="13" name="Picture 1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139522" y="1170608"/>
            <a:ext cx="457200" cy="457200"/>
          </a:xfrm>
          <a:prstGeom prst="rect">
            <a:avLst/>
          </a:prstGeom>
        </p:spPr>
      </p:pic>
      <p:sp>
        <p:nvSpPr>
          <p:cNvPr id="14" name="TextBox 13"/>
          <p:cNvSpPr txBox="1"/>
          <p:nvPr/>
        </p:nvSpPr>
        <p:spPr>
          <a:xfrm>
            <a:off x="2747812" y="1501609"/>
            <a:ext cx="12210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cxnSp>
        <p:nvCxnSpPr>
          <p:cNvPr id="16" name="Straight Connector 15"/>
          <p:cNvCxnSpPr>
            <a:stCxn id="6" idx="2"/>
          </p:cNvCxnSpPr>
          <p:nvPr/>
        </p:nvCxnSpPr>
        <p:spPr>
          <a:xfrm flipH="1">
            <a:off x="913178" y="2018674"/>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356032" y="2018673"/>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829320"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312962"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0750700" y="2018671"/>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13178" y="2156346"/>
            <a:ext cx="2442854" cy="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60310" y="2018671"/>
            <a:ext cx="1376211"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Authenticate</a:t>
            </a:r>
          </a:p>
        </p:txBody>
      </p:sp>
      <p:cxnSp>
        <p:nvCxnSpPr>
          <p:cNvPr id="25" name="Straight Arrow Connector 24"/>
          <p:cNvCxnSpPr/>
          <p:nvPr/>
        </p:nvCxnSpPr>
        <p:spPr>
          <a:xfrm>
            <a:off x="893479" y="2482435"/>
            <a:ext cx="2442854" cy="0"/>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6469" y="2344760"/>
            <a:ext cx="137665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OAuth token</a:t>
            </a:r>
          </a:p>
        </p:txBody>
      </p:sp>
      <p:cxnSp>
        <p:nvCxnSpPr>
          <p:cNvPr id="27" name="Straight Arrow Connector 26"/>
          <p:cNvCxnSpPr/>
          <p:nvPr/>
        </p:nvCxnSpPr>
        <p:spPr>
          <a:xfrm>
            <a:off x="893479" y="3070890"/>
            <a:ext cx="4908944" cy="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832944" y="2984818"/>
            <a:ext cx="36182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Request Storage SAS URL + OAuth token</a:t>
            </a:r>
          </a:p>
        </p:txBody>
      </p:sp>
      <p:cxnSp>
        <p:nvCxnSpPr>
          <p:cNvPr id="32" name="Straight Arrow Connector 31"/>
          <p:cNvCxnSpPr/>
          <p:nvPr/>
        </p:nvCxnSpPr>
        <p:spPr>
          <a:xfrm>
            <a:off x="5828457" y="3229500"/>
            <a:ext cx="247017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45812" y="3098644"/>
            <a:ext cx="137120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Get SAS URL</a:t>
            </a:r>
          </a:p>
        </p:txBody>
      </p:sp>
      <p:cxnSp>
        <p:nvCxnSpPr>
          <p:cNvPr id="34" name="Straight Arrow Connector 33"/>
          <p:cNvCxnSpPr/>
          <p:nvPr/>
        </p:nvCxnSpPr>
        <p:spPr>
          <a:xfrm>
            <a:off x="5855354" y="3632911"/>
            <a:ext cx="2470175" cy="0"/>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07103" y="3543107"/>
            <a:ext cx="104259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SAS URL</a:t>
            </a:r>
          </a:p>
        </p:txBody>
      </p:sp>
      <p:cxnSp>
        <p:nvCxnSpPr>
          <p:cNvPr id="36" name="Straight Arrow Connector 35"/>
          <p:cNvCxnSpPr/>
          <p:nvPr/>
        </p:nvCxnSpPr>
        <p:spPr>
          <a:xfrm>
            <a:off x="920376" y="3814957"/>
            <a:ext cx="4908944" cy="0"/>
          </a:xfrm>
          <a:prstGeom prst="straightConnector1">
            <a:avLst/>
          </a:prstGeom>
          <a:ln>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53551" y="3706616"/>
            <a:ext cx="104259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SAS URL</a:t>
            </a:r>
          </a:p>
        </p:txBody>
      </p:sp>
      <p:cxnSp>
        <p:nvCxnSpPr>
          <p:cNvPr id="38" name="Straight Arrow Connector 37"/>
          <p:cNvCxnSpPr/>
          <p:nvPr/>
        </p:nvCxnSpPr>
        <p:spPr>
          <a:xfrm>
            <a:off x="929344" y="5628898"/>
            <a:ext cx="4908944" cy="0"/>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36031" y="5541993"/>
            <a:ext cx="296305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Upload complete + OAuth token</a:t>
            </a:r>
          </a:p>
        </p:txBody>
      </p:sp>
      <p:cxnSp>
        <p:nvCxnSpPr>
          <p:cNvPr id="41" name="Straight Arrow Connector 40"/>
          <p:cNvCxnSpPr/>
          <p:nvPr/>
        </p:nvCxnSpPr>
        <p:spPr>
          <a:xfrm>
            <a:off x="913178" y="4482353"/>
            <a:ext cx="738545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645854" y="4446903"/>
            <a:ext cx="110991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Put block</a:t>
            </a:r>
          </a:p>
        </p:txBody>
      </p:sp>
      <p:cxnSp>
        <p:nvCxnSpPr>
          <p:cNvPr id="43" name="Straight Arrow Connector 42"/>
          <p:cNvCxnSpPr/>
          <p:nvPr/>
        </p:nvCxnSpPr>
        <p:spPr>
          <a:xfrm>
            <a:off x="940075" y="4816160"/>
            <a:ext cx="738545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50717" y="4764178"/>
            <a:ext cx="138403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Put block list</a:t>
            </a:r>
          </a:p>
        </p:txBody>
      </p:sp>
      <p:cxnSp>
        <p:nvCxnSpPr>
          <p:cNvPr id="45" name="Straight Arrow Connector 44"/>
          <p:cNvCxnSpPr/>
          <p:nvPr/>
        </p:nvCxnSpPr>
        <p:spPr>
          <a:xfrm>
            <a:off x="5866838" y="5883313"/>
            <a:ext cx="4908944" cy="0"/>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63246" y="5803883"/>
            <a:ext cx="3105081"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File ID and source storage account</a:t>
            </a:r>
          </a:p>
        </p:txBody>
      </p:sp>
    </p:spTree>
    <p:extLst>
      <p:ext uri="{BB962C8B-B14F-4D97-AF65-F5344CB8AC3E}">
        <p14:creationId xmlns:p14="http://schemas.microsoft.com/office/powerpoint/2010/main" val="4156222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1000"/>
                            </p:stCondLst>
                            <p:childTnLst>
                              <p:par>
                                <p:cTn id="35" presetID="22" presetClass="entr" presetSubtype="2"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right)">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par>
                          <p:cTn id="41" fill="hold">
                            <p:stCondLst>
                              <p:cond delay="1500"/>
                            </p:stCondLst>
                            <p:childTnLst>
                              <p:par>
                                <p:cTn id="42" presetID="22" presetClass="entr" presetSubtype="2"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right)">
                                      <p:cBhvr>
                                        <p:cTn id="44" dur="500"/>
                                        <p:tgtEl>
                                          <p:spTgt spid="36"/>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500"/>
                                        <p:tgtEl>
                                          <p:spTgt spid="3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wipe(left)">
                                      <p:cBhvr>
                                        <p:cTn id="76" dur="500"/>
                                        <p:tgtEl>
                                          <p:spTgt spid="4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p:bldP spid="33" grpId="0"/>
      <p:bldP spid="35" grpId="0"/>
      <p:bldP spid="37" grpId="0"/>
      <p:bldP spid="39" grpId="0"/>
      <p:bldP spid="42" grpId="0"/>
      <p:bldP spid="44" grpId="0"/>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Asynchronous Blob Copy Across Accounts</a:t>
            </a:r>
          </a:p>
        </p:txBody>
      </p:sp>
      <p:pic>
        <p:nvPicPr>
          <p:cNvPr id="11" name="Picture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788831" y="1170608"/>
            <a:ext cx="457200" cy="457200"/>
          </a:xfrm>
          <a:prstGeom prst="rect">
            <a:avLst/>
          </a:prstGeom>
        </p:spPr>
      </p:pic>
      <p:sp>
        <p:nvSpPr>
          <p:cNvPr id="12" name="TextBox 11"/>
          <p:cNvSpPr txBox="1"/>
          <p:nvPr/>
        </p:nvSpPr>
        <p:spPr>
          <a:xfrm>
            <a:off x="5482023" y="1501606"/>
            <a:ext cx="108318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uploads</a:t>
            </a:r>
          </a:p>
        </p:txBody>
      </p:sp>
      <p:cxnSp>
        <p:nvCxnSpPr>
          <p:cNvPr id="16" name="Straight Connector 15"/>
          <p:cNvCxnSpPr>
            <a:stCxn id="6" idx="2"/>
          </p:cNvCxnSpPr>
          <p:nvPr/>
        </p:nvCxnSpPr>
        <p:spPr>
          <a:xfrm flipH="1">
            <a:off x="913178" y="2018674"/>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482251" y="2018673"/>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019407"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573063"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88187" y="1170608"/>
            <a:ext cx="457200" cy="457200"/>
          </a:xfrm>
          <a:prstGeom prst="rect">
            <a:avLst/>
          </a:prstGeom>
        </p:spPr>
      </p:pic>
      <p:sp>
        <p:nvSpPr>
          <p:cNvPr id="48" name="TextBox 47"/>
          <p:cNvSpPr txBox="1"/>
          <p:nvPr/>
        </p:nvSpPr>
        <p:spPr>
          <a:xfrm>
            <a:off x="146557" y="1501606"/>
            <a:ext cx="1562479" cy="517065"/>
          </a:xfrm>
          <a:prstGeom prst="rect">
            <a:avLst/>
          </a:prstGeom>
          <a:noFill/>
        </p:spPr>
        <p:txBody>
          <a:bodyPr wrap="non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uploadqueue</a:t>
            </a:r>
            <a:endParaRPr lang="en-US" sz="1600" dirty="0">
              <a:gradFill>
                <a:gsLst>
                  <a:gs pos="2917">
                    <a:schemeClr val="tx1"/>
                  </a:gs>
                  <a:gs pos="30000">
                    <a:schemeClr val="tx1"/>
                  </a:gs>
                </a:gsLst>
                <a:lin ang="5400000" scaled="0"/>
              </a:gradFill>
            </a:endParaRPr>
          </a:p>
        </p:txBody>
      </p:sp>
      <p:sp>
        <p:nvSpPr>
          <p:cNvPr id="50" name="TextBox 49"/>
          <p:cNvSpPr txBox="1"/>
          <p:nvPr/>
        </p:nvSpPr>
        <p:spPr>
          <a:xfrm>
            <a:off x="2891720" y="1501606"/>
            <a:ext cx="115467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Job</a:t>
            </a:r>
          </a:p>
        </p:txBody>
      </p:sp>
      <p:cxnSp>
        <p:nvCxnSpPr>
          <p:cNvPr id="21" name="Straight Arrow Connector 20"/>
          <p:cNvCxnSpPr/>
          <p:nvPr/>
        </p:nvCxnSpPr>
        <p:spPr>
          <a:xfrm flipV="1">
            <a:off x="913178" y="2172603"/>
            <a:ext cx="2537156" cy="17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9153" y="1199979"/>
            <a:ext cx="457200" cy="457200"/>
          </a:xfrm>
          <a:prstGeom prst="rect">
            <a:avLst/>
          </a:prstGeom>
        </p:spPr>
      </p:pic>
      <p:sp>
        <p:nvSpPr>
          <p:cNvPr id="59" name="TextBox 58"/>
          <p:cNvSpPr txBox="1"/>
          <p:nvPr/>
        </p:nvSpPr>
        <p:spPr>
          <a:xfrm>
            <a:off x="8097101" y="1501605"/>
            <a:ext cx="99931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photos</a:t>
            </a:r>
          </a:p>
        </p:txBody>
      </p:sp>
      <p:sp>
        <p:nvSpPr>
          <p:cNvPr id="68" name="TextBox 67"/>
          <p:cNvSpPr txBox="1"/>
          <p:nvPr/>
        </p:nvSpPr>
        <p:spPr>
          <a:xfrm>
            <a:off x="1268688" y="2018670"/>
            <a:ext cx="92538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receive</a:t>
            </a:r>
          </a:p>
        </p:txBody>
      </p:sp>
      <p:cxnSp>
        <p:nvCxnSpPr>
          <p:cNvPr id="69" name="Straight Arrow Connector 68"/>
          <p:cNvCxnSpPr/>
          <p:nvPr/>
        </p:nvCxnSpPr>
        <p:spPr>
          <a:xfrm flipV="1">
            <a:off x="3462364" y="3112624"/>
            <a:ext cx="2541626" cy="38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77517" y="3062610"/>
            <a:ext cx="165757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blob.StartCopy</a:t>
            </a:r>
            <a:r>
              <a:rPr lang="en-US" sz="1400" dirty="0">
                <a:gradFill>
                  <a:gsLst>
                    <a:gs pos="2917">
                      <a:schemeClr val="tx1"/>
                    </a:gs>
                    <a:gs pos="30000">
                      <a:schemeClr val="tx1"/>
                    </a:gs>
                  </a:gsLst>
                  <a:lin ang="5400000" scaled="0"/>
                </a:gradFill>
              </a:rPr>
              <a:t>()</a:t>
            </a:r>
          </a:p>
        </p:txBody>
      </p:sp>
      <p:cxnSp>
        <p:nvCxnSpPr>
          <p:cNvPr id="71" name="Straight Arrow Connector 70"/>
          <p:cNvCxnSpPr/>
          <p:nvPr/>
        </p:nvCxnSpPr>
        <p:spPr>
          <a:xfrm flipV="1">
            <a:off x="6026209" y="3411901"/>
            <a:ext cx="2526935"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37124" y="3307292"/>
            <a:ext cx="2714846" cy="871008"/>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rPr>
              <a:t>Server-side copying </a:t>
            </a:r>
          </a:p>
          <a:p>
            <a:pPr>
              <a:lnSpc>
                <a:spcPct val="90000"/>
              </a:lnSpc>
              <a:spcAft>
                <a:spcPts val="600"/>
              </a:spcAft>
            </a:pPr>
            <a:r>
              <a:rPr lang="en-US" i="1" dirty="0">
                <a:gradFill>
                  <a:gsLst>
                    <a:gs pos="2917">
                      <a:schemeClr val="tx1"/>
                    </a:gs>
                    <a:gs pos="30000">
                      <a:schemeClr val="tx1"/>
                    </a:gs>
                  </a:gsLst>
                  <a:lin ang="5400000" scaled="0"/>
                </a:gradFill>
              </a:rPr>
              <a:t>across storage accounts</a:t>
            </a:r>
          </a:p>
        </p:txBody>
      </p:sp>
      <p:cxnSp>
        <p:nvCxnSpPr>
          <p:cNvPr id="73" name="Straight Arrow Connector 72"/>
          <p:cNvCxnSpPr/>
          <p:nvPr/>
        </p:nvCxnSpPr>
        <p:spPr>
          <a:xfrm>
            <a:off x="3484729" y="4802858"/>
            <a:ext cx="5068415" cy="150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026943" y="4698248"/>
            <a:ext cx="457035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container.ListBlobs</a:t>
            </a:r>
            <a:r>
              <a:rPr lang="en-US" sz="1400" dirty="0">
                <a:gradFill>
                  <a:gsLst>
                    <a:gs pos="2917">
                      <a:schemeClr val="tx1"/>
                    </a:gs>
                    <a:gs pos="30000">
                      <a:schemeClr val="tx1"/>
                    </a:gs>
                  </a:gsLst>
                  <a:lin ang="5400000" scaled="0"/>
                </a:gradFill>
              </a:rPr>
              <a:t>(filename, </a:t>
            </a:r>
            <a:r>
              <a:rPr lang="en-US" sz="1400" dirty="0" err="1">
                <a:gradFill>
                  <a:gsLst>
                    <a:gs pos="2917">
                      <a:schemeClr val="tx1"/>
                    </a:gs>
                    <a:gs pos="30000">
                      <a:schemeClr val="tx1"/>
                    </a:gs>
                  </a:gsLst>
                  <a:lin ang="5400000" scaled="0"/>
                </a:gradFill>
              </a:rPr>
              <a:t>BlobListingDetails.Copy</a:t>
            </a:r>
            <a:r>
              <a:rPr lang="en-US" sz="1400" dirty="0">
                <a:gradFill>
                  <a:gsLst>
                    <a:gs pos="2917">
                      <a:schemeClr val="tx1"/>
                    </a:gs>
                    <a:gs pos="30000">
                      <a:schemeClr val="tx1"/>
                    </a:gs>
                  </a:gsLst>
                  <a:lin ang="5400000" scaled="0"/>
                </a:gradFill>
              </a:rPr>
              <a:t>)</a:t>
            </a:r>
          </a:p>
        </p:txBody>
      </p:sp>
      <p:cxnSp>
        <p:nvCxnSpPr>
          <p:cNvPr id="76" name="Straight Arrow Connector 75"/>
          <p:cNvCxnSpPr/>
          <p:nvPr/>
        </p:nvCxnSpPr>
        <p:spPr>
          <a:xfrm>
            <a:off x="3482638" y="5348261"/>
            <a:ext cx="5090425" cy="23285"/>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835074" y="5270430"/>
            <a:ext cx="2250488"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CopyStatus</a:t>
            </a:r>
            <a:r>
              <a:rPr lang="en-US" sz="1400" dirty="0">
                <a:gradFill>
                  <a:gsLst>
                    <a:gs pos="2917">
                      <a:schemeClr val="tx1"/>
                    </a:gs>
                    <a:gs pos="30000">
                      <a:schemeClr val="tx1"/>
                    </a:gs>
                  </a:gsLst>
                  <a:lin ang="5400000" scaled="0"/>
                </a:gradFill>
              </a:rPr>
              <a:t> = Complete</a:t>
            </a:r>
          </a:p>
        </p:txBody>
      </p:sp>
      <p:sp>
        <p:nvSpPr>
          <p:cNvPr id="113" name="Rounded Rectangle 112"/>
          <p:cNvSpPr/>
          <p:nvPr/>
        </p:nvSpPr>
        <p:spPr bwMode="auto">
          <a:xfrm>
            <a:off x="1145388" y="2845519"/>
            <a:ext cx="10941992" cy="1345125"/>
          </a:xfrm>
          <a:prstGeom prst="roundRect">
            <a:avLst/>
          </a:prstGeom>
          <a:solidFill>
            <a:schemeClr val="accent1">
              <a:alpha val="2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Async</a:t>
            </a:r>
            <a:r>
              <a:rPr lang="en-US" sz="2400" dirty="0">
                <a:gradFill>
                  <a:gsLst>
                    <a:gs pos="0">
                      <a:srgbClr val="FFFFFF"/>
                    </a:gs>
                    <a:gs pos="100000">
                      <a:srgbClr val="FFFFFF"/>
                    </a:gs>
                  </a:gsLst>
                  <a:lin ang="5400000" scaled="0"/>
                </a:gradFill>
                <a:ea typeface="Segoe UI" pitchFamily="34" charset="0"/>
                <a:cs typeface="Segoe UI" pitchFamily="34" charset="0"/>
              </a:rPr>
              <a:t> Replication</a:t>
            </a:r>
          </a:p>
        </p:txBody>
      </p:sp>
      <p:pic>
        <p:nvPicPr>
          <p:cNvPr id="114" name="Picture 11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238509" y="1189107"/>
            <a:ext cx="457200" cy="457200"/>
          </a:xfrm>
          <a:prstGeom prst="rect">
            <a:avLst/>
          </a:prstGeom>
        </p:spPr>
      </p:pic>
      <p:sp>
        <p:nvSpPr>
          <p:cNvPr id="61" name="Rounded Rectangle 60"/>
          <p:cNvSpPr/>
          <p:nvPr/>
        </p:nvSpPr>
        <p:spPr bwMode="auto">
          <a:xfrm>
            <a:off x="1145387" y="4600242"/>
            <a:ext cx="10941991" cy="1345125"/>
          </a:xfrm>
          <a:prstGeom prst="roundRect">
            <a:avLst/>
          </a:prstGeom>
          <a:solidFill>
            <a:schemeClr val="accent1">
              <a:alpha val="2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Monitor</a:t>
            </a:r>
          </a:p>
        </p:txBody>
      </p:sp>
    </p:spTree>
    <p:extLst>
      <p:ext uri="{BB962C8B-B14F-4D97-AF65-F5344CB8AC3E}">
        <p14:creationId xmlns:p14="http://schemas.microsoft.com/office/powerpoint/2010/main" val="2901770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500"/>
                                        <p:tgtEl>
                                          <p:spTgt spid="6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fade">
                                      <p:cBhvr>
                                        <p:cTn id="30" dur="500"/>
                                        <p:tgtEl>
                                          <p:spTgt spid="1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left)">
                                      <p:cBhvr>
                                        <p:cTn id="35" dur="500"/>
                                        <p:tgtEl>
                                          <p:spTgt spid="7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wipe(right)">
                                      <p:cBhvr>
                                        <p:cTn id="42" dur="500"/>
                                        <p:tgtEl>
                                          <p:spTgt spid="7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p:bldP spid="72" grpId="0"/>
      <p:bldP spid="75" grpId="0"/>
      <p:bldP spid="77" grpId="0"/>
      <p:bldP spid="113" grpId="0" animBg="1"/>
      <p:bldP spid="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Processing</a:t>
            </a:r>
          </a:p>
        </p:txBody>
      </p:sp>
      <p:sp>
        <p:nvSpPr>
          <p:cNvPr id="10" name="TextBox 9"/>
          <p:cNvSpPr txBox="1"/>
          <p:nvPr/>
        </p:nvSpPr>
        <p:spPr>
          <a:xfrm>
            <a:off x="9434526" y="1501606"/>
            <a:ext cx="802656" cy="517065"/>
          </a:xfrm>
          <a:prstGeom prst="rect">
            <a:avLst/>
          </a:prstGeom>
          <a:noFill/>
        </p:spPr>
        <p:txBody>
          <a:bodyPr wrap="non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redis</a:t>
            </a:r>
            <a:endParaRPr lang="en-US" sz="1600" dirty="0">
              <a:gradFill>
                <a:gsLst>
                  <a:gs pos="2917">
                    <a:schemeClr val="tx1"/>
                  </a:gs>
                  <a:gs pos="30000">
                    <a:schemeClr val="tx1"/>
                  </a:gs>
                </a:gsLst>
                <a:lin ang="5400000" scaled="0"/>
              </a:gradFill>
            </a:endParaRPr>
          </a:p>
        </p:txBody>
      </p:sp>
      <p:pic>
        <p:nvPicPr>
          <p:cNvPr id="11" name="Picture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248787" y="1170608"/>
            <a:ext cx="457200" cy="457200"/>
          </a:xfrm>
          <a:prstGeom prst="rect">
            <a:avLst/>
          </a:prstGeom>
        </p:spPr>
      </p:pic>
      <p:sp>
        <p:nvSpPr>
          <p:cNvPr id="12" name="TextBox 11"/>
          <p:cNvSpPr txBox="1"/>
          <p:nvPr/>
        </p:nvSpPr>
        <p:spPr>
          <a:xfrm>
            <a:off x="3941982" y="1501606"/>
            <a:ext cx="108318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uploads</a:t>
            </a:r>
          </a:p>
        </p:txBody>
      </p:sp>
      <p:cxnSp>
        <p:nvCxnSpPr>
          <p:cNvPr id="16" name="Straight Connector 15"/>
          <p:cNvCxnSpPr>
            <a:stCxn id="6" idx="2"/>
          </p:cNvCxnSpPr>
          <p:nvPr/>
        </p:nvCxnSpPr>
        <p:spPr>
          <a:xfrm flipH="1">
            <a:off x="913178" y="2018674"/>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688171" y="2018673"/>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503429"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250968"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042130" y="2018671"/>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88187" y="1170608"/>
            <a:ext cx="457200" cy="457200"/>
          </a:xfrm>
          <a:prstGeom prst="rect">
            <a:avLst/>
          </a:prstGeom>
        </p:spPr>
      </p:pic>
      <p:sp>
        <p:nvSpPr>
          <p:cNvPr id="48" name="TextBox 47"/>
          <p:cNvSpPr txBox="1"/>
          <p:nvPr/>
        </p:nvSpPr>
        <p:spPr>
          <a:xfrm>
            <a:off x="146557" y="1501606"/>
            <a:ext cx="1562479" cy="517065"/>
          </a:xfrm>
          <a:prstGeom prst="rect">
            <a:avLst/>
          </a:prstGeom>
          <a:noFill/>
        </p:spPr>
        <p:txBody>
          <a:bodyPr wrap="non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uploadqueue</a:t>
            </a:r>
            <a:endParaRPr lang="en-US" sz="1600" dirty="0">
              <a:gradFill>
                <a:gsLst>
                  <a:gs pos="2917">
                    <a:schemeClr val="tx1"/>
                  </a:gs>
                  <a:gs pos="30000">
                    <a:schemeClr val="tx1"/>
                  </a:gs>
                </a:gsLst>
                <a:lin ang="5400000" scaled="0"/>
              </a:gradFill>
            </a:endParaRPr>
          </a:p>
        </p:txBody>
      </p:sp>
      <p:sp>
        <p:nvSpPr>
          <p:cNvPr id="50" name="TextBox 49"/>
          <p:cNvSpPr txBox="1"/>
          <p:nvPr/>
        </p:nvSpPr>
        <p:spPr>
          <a:xfrm>
            <a:off x="2121694" y="1501606"/>
            <a:ext cx="115467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Job</a:t>
            </a:r>
          </a:p>
        </p:txBody>
      </p:sp>
      <p:pic>
        <p:nvPicPr>
          <p:cNvPr id="51" name="Picture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809387" y="1170608"/>
            <a:ext cx="457200" cy="457200"/>
          </a:xfrm>
          <a:prstGeom prst="rect">
            <a:avLst/>
          </a:prstGeom>
        </p:spPr>
      </p:pic>
      <p:sp>
        <p:nvSpPr>
          <p:cNvPr id="52" name="TextBox 51"/>
          <p:cNvSpPr txBox="1"/>
          <p:nvPr/>
        </p:nvSpPr>
        <p:spPr>
          <a:xfrm>
            <a:off x="7384345" y="1501606"/>
            <a:ext cx="137120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thumbnails</a:t>
            </a:r>
          </a:p>
        </p:txBody>
      </p:sp>
      <p:pic>
        <p:nvPicPr>
          <p:cNvPr id="2" name="Picture 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589687" y="1170608"/>
            <a:ext cx="457200" cy="457200"/>
          </a:xfrm>
          <a:prstGeom prst="rect">
            <a:avLst/>
          </a:prstGeom>
        </p:spPr>
      </p:pic>
      <p:pic>
        <p:nvPicPr>
          <p:cNvPr id="3" name="Picture 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1369988" y="1170608"/>
            <a:ext cx="457200" cy="457200"/>
          </a:xfrm>
          <a:prstGeom prst="rect">
            <a:avLst/>
          </a:prstGeom>
        </p:spPr>
      </p:pic>
      <p:sp>
        <p:nvSpPr>
          <p:cNvPr id="53" name="TextBox 52"/>
          <p:cNvSpPr txBox="1"/>
          <p:nvPr/>
        </p:nvSpPr>
        <p:spPr>
          <a:xfrm>
            <a:off x="11090708" y="1501606"/>
            <a:ext cx="99931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photos</a:t>
            </a:r>
          </a:p>
        </p:txBody>
      </p:sp>
      <p:cxnSp>
        <p:nvCxnSpPr>
          <p:cNvPr id="54" name="Straight Connector 53"/>
          <p:cNvCxnSpPr/>
          <p:nvPr/>
        </p:nvCxnSpPr>
        <p:spPr>
          <a:xfrm flipH="1">
            <a:off x="11599136" y="2034591"/>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937688" y="2143654"/>
            <a:ext cx="1741096" cy="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29087" y="1199979"/>
            <a:ext cx="457200" cy="457200"/>
          </a:xfrm>
          <a:prstGeom prst="rect">
            <a:avLst/>
          </a:prstGeom>
        </p:spPr>
      </p:pic>
      <p:sp>
        <p:nvSpPr>
          <p:cNvPr id="59" name="TextBox 58"/>
          <p:cNvSpPr txBox="1"/>
          <p:nvPr/>
        </p:nvSpPr>
        <p:spPr>
          <a:xfrm>
            <a:off x="5726882" y="1501605"/>
            <a:ext cx="99931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photos</a:t>
            </a:r>
          </a:p>
        </p:txBody>
      </p:sp>
      <p:cxnSp>
        <p:nvCxnSpPr>
          <p:cNvPr id="60" name="Straight Connector 59"/>
          <p:cNvCxnSpPr/>
          <p:nvPr/>
        </p:nvCxnSpPr>
        <p:spPr>
          <a:xfrm flipH="1">
            <a:off x="9846353" y="2023586"/>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268688" y="2018670"/>
            <a:ext cx="92538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receive</a:t>
            </a:r>
          </a:p>
        </p:txBody>
      </p:sp>
      <p:cxnSp>
        <p:nvCxnSpPr>
          <p:cNvPr id="69" name="Straight Arrow Connector 68"/>
          <p:cNvCxnSpPr/>
          <p:nvPr/>
        </p:nvCxnSpPr>
        <p:spPr>
          <a:xfrm flipV="1">
            <a:off x="2728436" y="2370482"/>
            <a:ext cx="1741096" cy="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878683" y="2245498"/>
            <a:ext cx="165757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blob.StartCopy</a:t>
            </a:r>
            <a:r>
              <a:rPr lang="en-US" sz="1400" dirty="0">
                <a:gradFill>
                  <a:gsLst>
                    <a:gs pos="2917">
                      <a:schemeClr val="tx1"/>
                    </a:gs>
                    <a:gs pos="30000">
                      <a:schemeClr val="tx1"/>
                    </a:gs>
                  </a:gsLst>
                  <a:lin ang="5400000" scaled="0"/>
                </a:gradFill>
              </a:rPr>
              <a:t>()</a:t>
            </a:r>
          </a:p>
        </p:txBody>
      </p:sp>
      <p:cxnSp>
        <p:nvCxnSpPr>
          <p:cNvPr id="71" name="Straight Arrow Connector 70"/>
          <p:cNvCxnSpPr/>
          <p:nvPr/>
        </p:nvCxnSpPr>
        <p:spPr>
          <a:xfrm flipV="1">
            <a:off x="4509872" y="2482864"/>
            <a:ext cx="1741096" cy="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840872" y="2357880"/>
            <a:ext cx="114678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copy task</a:t>
            </a:r>
          </a:p>
        </p:txBody>
      </p:sp>
      <p:cxnSp>
        <p:nvCxnSpPr>
          <p:cNvPr id="73" name="Straight Arrow Connector 72"/>
          <p:cNvCxnSpPr/>
          <p:nvPr/>
        </p:nvCxnSpPr>
        <p:spPr>
          <a:xfrm flipV="1">
            <a:off x="2707949" y="2982679"/>
            <a:ext cx="3512495" cy="7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29400" y="2839838"/>
            <a:ext cx="235500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container.ListBlobs</a:t>
            </a:r>
            <a:r>
              <a:rPr lang="en-US" sz="1400" dirty="0">
                <a:gradFill>
                  <a:gsLst>
                    <a:gs pos="2917">
                      <a:schemeClr val="tx1"/>
                    </a:gs>
                    <a:gs pos="30000">
                      <a:schemeClr val="tx1"/>
                    </a:gs>
                  </a:gsLst>
                  <a:lin ang="5400000" scaled="0"/>
                </a:gradFill>
              </a:rPr>
              <a:t>(Copy)</a:t>
            </a:r>
          </a:p>
        </p:txBody>
      </p:sp>
      <p:cxnSp>
        <p:nvCxnSpPr>
          <p:cNvPr id="76" name="Straight Arrow Connector 75"/>
          <p:cNvCxnSpPr/>
          <p:nvPr/>
        </p:nvCxnSpPr>
        <p:spPr>
          <a:xfrm flipV="1">
            <a:off x="2705858" y="3251358"/>
            <a:ext cx="3512495" cy="726"/>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327309" y="3108517"/>
            <a:ext cx="2250488"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CopyStatus</a:t>
            </a:r>
            <a:r>
              <a:rPr lang="en-US" sz="1400" dirty="0">
                <a:gradFill>
                  <a:gsLst>
                    <a:gs pos="2917">
                      <a:schemeClr val="tx1"/>
                    </a:gs>
                    <a:gs pos="30000">
                      <a:schemeClr val="tx1"/>
                    </a:gs>
                  </a:gsLst>
                  <a:lin ang="5400000" scaled="0"/>
                </a:gradFill>
              </a:rPr>
              <a:t> = Complete</a:t>
            </a:r>
          </a:p>
        </p:txBody>
      </p:sp>
      <p:cxnSp>
        <p:nvCxnSpPr>
          <p:cNvPr id="82" name="Straight Arrow Connector 81"/>
          <p:cNvCxnSpPr/>
          <p:nvPr/>
        </p:nvCxnSpPr>
        <p:spPr>
          <a:xfrm flipV="1">
            <a:off x="2751165" y="3899355"/>
            <a:ext cx="3512495" cy="7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2749074" y="4168034"/>
            <a:ext cx="3512495" cy="726"/>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381658" y="3776927"/>
            <a:ext cx="288111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blob.DownloadToStreamAsync</a:t>
            </a:r>
            <a:r>
              <a:rPr lang="en-US" sz="1400" dirty="0">
                <a:gradFill>
                  <a:gsLst>
                    <a:gs pos="2917">
                      <a:schemeClr val="tx1"/>
                    </a:gs>
                    <a:gs pos="30000">
                      <a:schemeClr val="tx1"/>
                    </a:gs>
                  </a:gsLst>
                  <a:lin ang="5400000" scaled="0"/>
                </a:gradFill>
              </a:rPr>
              <a:t>()</a:t>
            </a:r>
          </a:p>
        </p:txBody>
      </p:sp>
      <p:sp>
        <p:nvSpPr>
          <p:cNvPr id="85" name="TextBox 84"/>
          <p:cNvSpPr txBox="1"/>
          <p:nvPr/>
        </p:nvSpPr>
        <p:spPr>
          <a:xfrm>
            <a:off x="3693359" y="4065287"/>
            <a:ext cx="1593065"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MemoryStream</a:t>
            </a:r>
            <a:endParaRPr lang="en-US" sz="1400" dirty="0">
              <a:gradFill>
                <a:gsLst>
                  <a:gs pos="2917">
                    <a:schemeClr val="tx1"/>
                  </a:gs>
                  <a:gs pos="30000">
                    <a:schemeClr val="tx1"/>
                  </a:gs>
                </a:gsLst>
                <a:lin ang="5400000" scaled="0"/>
              </a:gradFill>
            </a:endParaRPr>
          </a:p>
        </p:txBody>
      </p:sp>
      <p:sp>
        <p:nvSpPr>
          <p:cNvPr id="92" name="Isosceles Triangle 91"/>
          <p:cNvSpPr/>
          <p:nvPr/>
        </p:nvSpPr>
        <p:spPr bwMode="auto">
          <a:xfrm>
            <a:off x="2666033" y="4747781"/>
            <a:ext cx="45719" cy="955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Isosceles Triangle 96"/>
          <p:cNvSpPr/>
          <p:nvPr/>
        </p:nvSpPr>
        <p:spPr bwMode="auto">
          <a:xfrm>
            <a:off x="2667611" y="4500600"/>
            <a:ext cx="45719" cy="955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9" name="Elbow Connector 98"/>
          <p:cNvCxnSpPr>
            <a:stCxn id="97" idx="1"/>
            <a:endCxn id="92" idx="1"/>
          </p:cNvCxnSpPr>
          <p:nvPr/>
        </p:nvCxnSpPr>
        <p:spPr>
          <a:xfrm rot="10800000" flipV="1">
            <a:off x="2677463" y="4548367"/>
            <a:ext cx="1578" cy="247181"/>
          </a:xfrm>
          <a:prstGeom prst="bentConnector3">
            <a:avLst>
              <a:gd name="adj1" fmla="val 8277142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1062688" y="4661818"/>
            <a:ext cx="1764970"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Create Thumbnail</a:t>
            </a:r>
          </a:p>
        </p:txBody>
      </p:sp>
      <p:cxnSp>
        <p:nvCxnSpPr>
          <p:cNvPr id="103" name="Straight Arrow Connector 102"/>
          <p:cNvCxnSpPr/>
          <p:nvPr/>
        </p:nvCxnSpPr>
        <p:spPr>
          <a:xfrm>
            <a:off x="2726520" y="5005148"/>
            <a:ext cx="5241463" cy="78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357013" y="4924526"/>
            <a:ext cx="2873159"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blob.UploadFromStreamAsync</a:t>
            </a:r>
            <a:r>
              <a:rPr lang="en-US" sz="1400" dirty="0">
                <a:gradFill>
                  <a:gsLst>
                    <a:gs pos="2917">
                      <a:schemeClr val="tx1"/>
                    </a:gs>
                    <a:gs pos="30000">
                      <a:schemeClr val="tx1"/>
                    </a:gs>
                  </a:gsLst>
                  <a:lin ang="5400000" scaled="0"/>
                </a:gradFill>
              </a:rPr>
              <a:t>()</a:t>
            </a:r>
          </a:p>
        </p:txBody>
      </p:sp>
      <p:cxnSp>
        <p:nvCxnSpPr>
          <p:cNvPr id="106" name="Straight Arrow Connector 105"/>
          <p:cNvCxnSpPr/>
          <p:nvPr/>
        </p:nvCxnSpPr>
        <p:spPr>
          <a:xfrm>
            <a:off x="2704340" y="5663657"/>
            <a:ext cx="7079538" cy="106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881353" y="5574184"/>
            <a:ext cx="2406813"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cache.ListLeftPushAsync</a:t>
            </a:r>
            <a:r>
              <a:rPr lang="en-US" sz="1400" dirty="0">
                <a:gradFill>
                  <a:gsLst>
                    <a:gs pos="2917">
                      <a:schemeClr val="tx1"/>
                    </a:gs>
                    <a:gs pos="30000">
                      <a:schemeClr val="tx1"/>
                    </a:gs>
                  </a:gsLst>
                  <a:lin ang="5400000" scaled="0"/>
                </a:gradFill>
              </a:rPr>
              <a:t>()</a:t>
            </a:r>
          </a:p>
        </p:txBody>
      </p:sp>
      <p:cxnSp>
        <p:nvCxnSpPr>
          <p:cNvPr id="109" name="Straight Arrow Connector 108"/>
          <p:cNvCxnSpPr/>
          <p:nvPr/>
        </p:nvCxnSpPr>
        <p:spPr>
          <a:xfrm flipV="1">
            <a:off x="2690403" y="6100698"/>
            <a:ext cx="8908733" cy="165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425217" y="5986802"/>
            <a:ext cx="3287567"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table.ExecuteAsync</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upsertOperation</a:t>
            </a:r>
            <a:r>
              <a:rPr lang="en-US" sz="1400" dirty="0">
                <a:gradFill>
                  <a:gsLst>
                    <a:gs pos="2917">
                      <a:schemeClr val="tx1"/>
                    </a:gs>
                    <a:gs pos="30000">
                      <a:schemeClr val="tx1"/>
                    </a:gs>
                  </a:gsLst>
                  <a:lin ang="5400000" scaled="0"/>
                </a:gradFill>
              </a:rPr>
              <a:t>)</a:t>
            </a:r>
          </a:p>
        </p:txBody>
      </p:sp>
      <p:sp>
        <p:nvSpPr>
          <p:cNvPr id="113" name="Rounded Rectangle 112"/>
          <p:cNvSpPr/>
          <p:nvPr/>
        </p:nvSpPr>
        <p:spPr bwMode="auto">
          <a:xfrm>
            <a:off x="2488623" y="2225022"/>
            <a:ext cx="9218468" cy="1345125"/>
          </a:xfrm>
          <a:prstGeom prst="roundRect">
            <a:avLst/>
          </a:prstGeom>
          <a:solidFill>
            <a:schemeClr val="accent1">
              <a:alpha val="4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Replication and Monitoring</a:t>
            </a:r>
          </a:p>
        </p:txBody>
      </p:sp>
      <p:pic>
        <p:nvPicPr>
          <p:cNvPr id="114" name="Picture 11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2443507" y="1189107"/>
            <a:ext cx="457200" cy="457200"/>
          </a:xfrm>
          <a:prstGeom prst="rect">
            <a:avLst/>
          </a:prstGeom>
        </p:spPr>
      </p:pic>
      <p:sp>
        <p:nvSpPr>
          <p:cNvPr id="49" name="Rounded Rectangle 48"/>
          <p:cNvSpPr/>
          <p:nvPr/>
        </p:nvSpPr>
        <p:spPr bwMode="auto">
          <a:xfrm>
            <a:off x="1100389" y="3695131"/>
            <a:ext cx="10606702" cy="1650463"/>
          </a:xfrm>
          <a:prstGeom prst="roundRect">
            <a:avLst/>
          </a:prstGeom>
          <a:solidFill>
            <a:schemeClr val="accent1">
              <a:alpha val="4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Thumbnails</a:t>
            </a:r>
          </a:p>
        </p:txBody>
      </p:sp>
      <p:sp>
        <p:nvSpPr>
          <p:cNvPr id="55" name="Rounded Rectangle 54"/>
          <p:cNvSpPr/>
          <p:nvPr/>
        </p:nvSpPr>
        <p:spPr bwMode="auto">
          <a:xfrm>
            <a:off x="2488623" y="5454299"/>
            <a:ext cx="9218468" cy="1030657"/>
          </a:xfrm>
          <a:prstGeom prst="roundRect">
            <a:avLst/>
          </a:prstGeom>
          <a:solidFill>
            <a:schemeClr val="accent1">
              <a:alpha val="4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Cache</a:t>
            </a:r>
          </a:p>
        </p:txBody>
      </p:sp>
    </p:spTree>
    <p:extLst>
      <p:ext uri="{BB962C8B-B14F-4D97-AF65-F5344CB8AC3E}">
        <p14:creationId xmlns:p14="http://schemas.microsoft.com/office/powerpoint/2010/main" val="4210089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wipe(left)">
                                      <p:cBhvr>
                                        <p:cTn id="14" dur="500"/>
                                        <p:tgtEl>
                                          <p:spTgt spid="6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left)">
                                      <p:cBhvr>
                                        <p:cTn id="21" dur="500"/>
                                        <p:tgtEl>
                                          <p:spTgt spid="7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left)">
                                      <p:cBhvr>
                                        <p:cTn id="28" dur="500"/>
                                        <p:tgtEl>
                                          <p:spTgt spid="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right)">
                                      <p:cBhvr>
                                        <p:cTn id="35" dur="500"/>
                                        <p:tgtEl>
                                          <p:spTgt spid="7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fade">
                                      <p:cBhvr>
                                        <p:cTn id="38" dur="500"/>
                                        <p:tgtEl>
                                          <p:spTgt spid="77"/>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500"/>
                                        <p:tgtEl>
                                          <p:spTgt spid="1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left)">
                                      <p:cBhvr>
                                        <p:cTn id="47" dur="500"/>
                                        <p:tgtEl>
                                          <p:spTgt spid="8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childTnLst>
                          </p:cTn>
                        </p:par>
                        <p:par>
                          <p:cTn id="51" fill="hold">
                            <p:stCondLst>
                              <p:cond delay="500"/>
                            </p:stCondLst>
                            <p:childTnLst>
                              <p:par>
                                <p:cTn id="52" presetID="22" presetClass="entr" presetSubtype="2" fill="hold" nodeType="after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right)">
                                      <p:cBhvr>
                                        <p:cTn id="54" dur="500"/>
                                        <p:tgtEl>
                                          <p:spTgt spid="8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500"/>
                                        <p:tgtEl>
                                          <p:spTgt spid="85"/>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wipe(up)">
                                      <p:cBhvr>
                                        <p:cTn id="61" dur="500"/>
                                        <p:tgtEl>
                                          <p:spTgt spid="9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500"/>
                                        <p:tgtEl>
                                          <p:spTgt spid="102"/>
                                        </p:tgtEl>
                                      </p:cBhvr>
                                    </p:animEffec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103"/>
                                        </p:tgtEl>
                                        <p:attrNameLst>
                                          <p:attrName>style.visibility</p:attrName>
                                        </p:attrNameLst>
                                      </p:cBhvr>
                                      <p:to>
                                        <p:strVal val="visible"/>
                                      </p:to>
                                    </p:set>
                                    <p:animEffect transition="in" filter="wipe(left)">
                                      <p:cBhvr>
                                        <p:cTn id="68" dur="500"/>
                                        <p:tgtEl>
                                          <p:spTgt spid="10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4"/>
                                        </p:tgtEl>
                                        <p:attrNameLst>
                                          <p:attrName>style.visibility</p:attrName>
                                        </p:attrNameLst>
                                      </p:cBhvr>
                                      <p:to>
                                        <p:strVal val="visible"/>
                                      </p:to>
                                    </p:set>
                                    <p:animEffect transition="in" filter="fade">
                                      <p:cBhvr>
                                        <p:cTn id="71" dur="500"/>
                                        <p:tgtEl>
                                          <p:spTgt spid="10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wipe(left)">
                                      <p:cBhvr>
                                        <p:cTn id="81" dur="500"/>
                                        <p:tgtEl>
                                          <p:spTgt spid="10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7"/>
                                        </p:tgtEl>
                                        <p:attrNameLst>
                                          <p:attrName>style.visibility</p:attrName>
                                        </p:attrNameLst>
                                      </p:cBhvr>
                                      <p:to>
                                        <p:strVal val="visible"/>
                                      </p:to>
                                    </p:set>
                                    <p:animEffect transition="in" filter="fade">
                                      <p:cBhvr>
                                        <p:cTn id="84" dur="500"/>
                                        <p:tgtEl>
                                          <p:spTgt spid="107"/>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109"/>
                                        </p:tgtEl>
                                        <p:attrNameLst>
                                          <p:attrName>style.visibility</p:attrName>
                                        </p:attrNameLst>
                                      </p:cBhvr>
                                      <p:to>
                                        <p:strVal val="visible"/>
                                      </p:to>
                                    </p:set>
                                    <p:animEffect transition="in" filter="wipe(left)">
                                      <p:cBhvr>
                                        <p:cTn id="88" dur="500"/>
                                        <p:tgtEl>
                                          <p:spTgt spid="10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0"/>
                                        </p:tgtEl>
                                        <p:attrNameLst>
                                          <p:attrName>style.visibility</p:attrName>
                                        </p:attrNameLst>
                                      </p:cBhvr>
                                      <p:to>
                                        <p:strVal val="visible"/>
                                      </p:to>
                                    </p:set>
                                    <p:animEffect transition="in" filter="fade">
                                      <p:cBhvr>
                                        <p:cTn id="91" dur="500"/>
                                        <p:tgtEl>
                                          <p:spTgt spid="11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p:bldP spid="72" grpId="0"/>
      <p:bldP spid="75" grpId="0"/>
      <p:bldP spid="77" grpId="0"/>
      <p:bldP spid="84" grpId="0"/>
      <p:bldP spid="85" grpId="0"/>
      <p:bldP spid="102" grpId="0"/>
      <p:bldP spid="104" grpId="0"/>
      <p:bldP spid="107" grpId="0"/>
      <p:bldP spid="110" grpId="0"/>
      <p:bldP spid="113" grpId="0" animBg="1"/>
      <p:bldP spid="49"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sz="quarter" idx="10"/>
          </p:nvPr>
        </p:nvSpPr>
        <p:spPr>
          <a:xfrm>
            <a:off x="268288" y="2081933"/>
            <a:ext cx="11542503" cy="3447098"/>
          </a:xfrm>
        </p:spPr>
        <p:txBody>
          <a:bodyPr/>
          <a:lstStyle/>
          <a:p>
            <a:pPr marL="0" indent="0">
              <a:buNone/>
            </a:pPr>
            <a:r>
              <a:rPr lang="en-US" dirty="0"/>
              <a:t>the ability of a system to handle a </a:t>
            </a:r>
          </a:p>
          <a:p>
            <a:pPr marL="0" indent="0">
              <a:buNone/>
            </a:pPr>
            <a:r>
              <a:rPr lang="en-US" b="1" dirty="0"/>
              <a:t>growing amount of work</a:t>
            </a:r>
            <a:r>
              <a:rPr lang="en-US" dirty="0"/>
              <a:t> </a:t>
            </a:r>
          </a:p>
          <a:p>
            <a:pPr marL="0" indent="0">
              <a:buNone/>
            </a:pPr>
            <a:r>
              <a:rPr lang="en-US" dirty="0"/>
              <a:t>in a capable manner or its </a:t>
            </a:r>
          </a:p>
          <a:p>
            <a:pPr marL="0" indent="0">
              <a:buNone/>
            </a:pPr>
            <a:r>
              <a:rPr lang="en-US" b="1" dirty="0"/>
              <a:t>ability to be enlarged </a:t>
            </a:r>
          </a:p>
          <a:p>
            <a:pPr marL="0" indent="0">
              <a:buNone/>
            </a:pPr>
            <a:r>
              <a:rPr lang="en-US" dirty="0"/>
              <a:t>to accommodate that growth</a:t>
            </a:r>
          </a:p>
        </p:txBody>
      </p:sp>
      <p:sp>
        <p:nvSpPr>
          <p:cNvPr id="4" name="TextBox 3"/>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
        <p:nvSpPr>
          <p:cNvPr id="5" name="Rectangle 4"/>
          <p:cNvSpPr/>
          <p:nvPr/>
        </p:nvSpPr>
        <p:spPr bwMode="auto">
          <a:xfrm>
            <a:off x="192728" y="2730500"/>
            <a:ext cx="11008672" cy="850900"/>
          </a:xfrm>
          <a:prstGeom prst="rect">
            <a:avLst/>
          </a:prstGeom>
          <a:solidFill>
            <a:srgbClr val="1574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7200" dirty="0">
                <a:gradFill>
                  <a:gsLst>
                    <a:gs pos="0">
                      <a:srgbClr val="FFFFFF"/>
                    </a:gs>
                    <a:gs pos="100000">
                      <a:srgbClr val="FFFFFF"/>
                    </a:gs>
                  </a:gsLst>
                  <a:lin ang="5400000" scaled="0"/>
                </a:gradFill>
                <a:ea typeface="Segoe UI" pitchFamily="34" charset="0"/>
                <a:cs typeface="Segoe UI" pitchFamily="34" charset="0"/>
              </a:rPr>
              <a:t>growing amount of work</a:t>
            </a:r>
          </a:p>
        </p:txBody>
      </p:sp>
      <p:sp>
        <p:nvSpPr>
          <p:cNvPr id="6" name="Rectangle 5"/>
          <p:cNvSpPr/>
          <p:nvPr/>
        </p:nvSpPr>
        <p:spPr bwMode="auto">
          <a:xfrm>
            <a:off x="192728" y="4154877"/>
            <a:ext cx="9789472" cy="813088"/>
          </a:xfrm>
          <a:prstGeom prst="rect">
            <a:avLst/>
          </a:prstGeom>
          <a:solidFill>
            <a:srgbClr val="1574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7200" dirty="0">
                <a:gradFill>
                  <a:gsLst>
                    <a:gs pos="0">
                      <a:srgbClr val="FFFFFF"/>
                    </a:gs>
                    <a:gs pos="100000">
                      <a:srgbClr val="FFFFFF"/>
                    </a:gs>
                  </a:gsLst>
                  <a:lin ang="5400000" scaled="0"/>
                </a:gradFill>
                <a:ea typeface="Segoe UI" pitchFamily="34" charset="0"/>
                <a:cs typeface="Segoe UI" pitchFamily="34" charset="0"/>
              </a:rPr>
              <a:t>ability to be enlarged</a:t>
            </a:r>
          </a:p>
        </p:txBody>
      </p:sp>
    </p:spTree>
    <p:extLst>
      <p:ext uri="{BB962C8B-B14F-4D97-AF65-F5344CB8AC3E}">
        <p14:creationId xmlns:p14="http://schemas.microsoft.com/office/powerpoint/2010/main" val="1501605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at Every Layer</a:t>
            </a:r>
          </a:p>
        </p:txBody>
      </p:sp>
      <p:pic>
        <p:nvPicPr>
          <p:cNvPr id="3" name="Picture 2"/>
          <p:cNvPicPr>
            <a:picLocks noChangeAspect="1"/>
          </p:cNvPicPr>
          <p:nvPr/>
        </p:nvPicPr>
        <p:blipFill>
          <a:blip r:embed="rId3">
            <a:biLevel thresh="25000"/>
          </a:blip>
          <a:stretch>
            <a:fillRect/>
          </a:stretch>
        </p:blipFill>
        <p:spPr>
          <a:xfrm>
            <a:off x="2460190" y="2914347"/>
            <a:ext cx="435986" cy="457200"/>
          </a:xfrm>
          <a:prstGeom prst="rect">
            <a:avLst/>
          </a:prstGeom>
        </p:spPr>
      </p:pic>
      <p:sp>
        <p:nvSpPr>
          <p:cNvPr id="4" name="TextBox 3"/>
          <p:cNvSpPr txBox="1"/>
          <p:nvPr/>
        </p:nvSpPr>
        <p:spPr>
          <a:xfrm>
            <a:off x="2292235" y="3245348"/>
            <a:ext cx="879087"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User</a:t>
            </a:r>
          </a:p>
        </p:txBody>
      </p:sp>
      <p:pic>
        <p:nvPicPr>
          <p:cNvPr id="5" name="Picture 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710987" y="2914347"/>
            <a:ext cx="457200" cy="457200"/>
          </a:xfrm>
          <a:prstGeom prst="rect">
            <a:avLst/>
          </a:prstGeom>
        </p:spPr>
      </p:pic>
      <p:sp>
        <p:nvSpPr>
          <p:cNvPr id="6" name="TextBox 5"/>
          <p:cNvSpPr txBox="1"/>
          <p:nvPr/>
        </p:nvSpPr>
        <p:spPr>
          <a:xfrm>
            <a:off x="4197172" y="3352967"/>
            <a:ext cx="1488559" cy="400110"/>
          </a:xfrm>
          <a:prstGeom prst="rect">
            <a:avLst/>
          </a:prstGeom>
          <a:noFill/>
        </p:spPr>
        <p:txBody>
          <a:bodyPr wrap="square" rtlCol="0">
            <a:spAutoFit/>
          </a:bodyPr>
          <a:lstStyle/>
          <a:p>
            <a:pPr algn="ctr"/>
            <a:r>
              <a:rPr lang="en-US" altLang="zh-CN" sz="2000" dirty="0">
                <a:solidFill>
                  <a:srgbClr val="FFFFFF"/>
                </a:solidFill>
              </a:rPr>
              <a:t>Web Site</a:t>
            </a:r>
          </a:p>
        </p:txBody>
      </p:sp>
      <p:pic>
        <p:nvPicPr>
          <p:cNvPr id="7" name="Picture 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998754" y="4214759"/>
            <a:ext cx="457200" cy="457200"/>
          </a:xfrm>
          <a:prstGeom prst="rect">
            <a:avLst/>
          </a:prstGeom>
        </p:spPr>
      </p:pic>
      <p:sp>
        <p:nvSpPr>
          <p:cNvPr id="8" name="TextBox 7"/>
          <p:cNvSpPr txBox="1"/>
          <p:nvPr/>
        </p:nvSpPr>
        <p:spPr>
          <a:xfrm>
            <a:off x="5411366" y="4646824"/>
            <a:ext cx="1631976" cy="400110"/>
          </a:xfrm>
          <a:prstGeom prst="rect">
            <a:avLst/>
          </a:prstGeom>
          <a:noFill/>
        </p:spPr>
        <p:txBody>
          <a:bodyPr wrap="square" rtlCol="0">
            <a:spAutoFit/>
          </a:bodyPr>
          <a:lstStyle/>
          <a:p>
            <a:pPr algn="ctr"/>
            <a:r>
              <a:rPr lang="en-US" altLang="zh-CN" sz="2000" dirty="0" err="1">
                <a:solidFill>
                  <a:srgbClr val="FFFFFF"/>
                </a:solidFill>
              </a:rPr>
              <a:t>Redis</a:t>
            </a:r>
            <a:r>
              <a:rPr lang="en-US" altLang="zh-CN" sz="2000" dirty="0">
                <a:solidFill>
                  <a:srgbClr val="FFFFFF"/>
                </a:solidFill>
              </a:rPr>
              <a:t> cache</a:t>
            </a:r>
          </a:p>
        </p:txBody>
      </p:sp>
      <p:pic>
        <p:nvPicPr>
          <p:cNvPr id="9" name="Picture 8"/>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043342" y="2895767"/>
            <a:ext cx="457200" cy="457200"/>
          </a:xfrm>
          <a:prstGeom prst="rect">
            <a:avLst/>
          </a:prstGeom>
        </p:spPr>
      </p:pic>
      <p:sp>
        <p:nvSpPr>
          <p:cNvPr id="10" name="TextBox 9"/>
          <p:cNvSpPr txBox="1"/>
          <p:nvPr/>
        </p:nvSpPr>
        <p:spPr>
          <a:xfrm>
            <a:off x="6691526" y="3226768"/>
            <a:ext cx="1160831"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photos</a:t>
            </a:r>
          </a:p>
        </p:txBody>
      </p:sp>
      <p:sp>
        <p:nvSpPr>
          <p:cNvPr id="13" name="Left Brace 12"/>
          <p:cNvSpPr/>
          <p:nvPr/>
        </p:nvSpPr>
        <p:spPr>
          <a:xfrm rot="5400000">
            <a:off x="3596971" y="1519382"/>
            <a:ext cx="366569" cy="2263972"/>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811115" y="1949769"/>
            <a:ext cx="22031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Output cache</a:t>
            </a:r>
          </a:p>
        </p:txBody>
      </p:sp>
      <p:sp>
        <p:nvSpPr>
          <p:cNvPr id="16" name="Left Brace 15"/>
          <p:cNvSpPr/>
          <p:nvPr/>
        </p:nvSpPr>
        <p:spPr>
          <a:xfrm rot="16200000">
            <a:off x="5974207" y="2793152"/>
            <a:ext cx="359804" cy="2279653"/>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64653" y="5512036"/>
            <a:ext cx="1186077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gradFill>
                  <a:gsLst>
                    <a:gs pos="2917">
                      <a:schemeClr val="tx1"/>
                    </a:gs>
                    <a:gs pos="30000">
                      <a:schemeClr val="tx1"/>
                    </a:gs>
                  </a:gsLst>
                  <a:lin ang="5400000" scaled="0"/>
                </a:gradFill>
              </a:rPr>
              <a:t>At 20,000 RPS, cache for 1 second saves 20,000 calls to backing store</a:t>
            </a:r>
          </a:p>
        </p:txBody>
      </p:sp>
    </p:spTree>
    <p:extLst>
      <p:ext uri="{BB962C8B-B14F-4D97-AF65-F5344CB8AC3E}">
        <p14:creationId xmlns:p14="http://schemas.microsoft.com/office/powerpoint/2010/main" val="924278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Active/Active Replication.  Globally.</a:t>
            </a:r>
          </a:p>
        </p:txBody>
      </p:sp>
    </p:spTree>
    <p:extLst>
      <p:ext uri="{BB962C8B-B14F-4D97-AF65-F5344CB8AC3E}">
        <p14:creationId xmlns:p14="http://schemas.microsoft.com/office/powerpoint/2010/main" val="61957335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Download the Code</a:t>
            </a:r>
          </a:p>
        </p:txBody>
      </p:sp>
      <p:pic>
        <p:nvPicPr>
          <p:cNvPr id="4" name="Picture 3"/>
          <p:cNvPicPr>
            <a:picLocks noChangeAspect="1"/>
          </p:cNvPicPr>
          <p:nvPr/>
        </p:nvPicPr>
        <p:blipFill>
          <a:blip r:embed="rId3"/>
          <a:stretch>
            <a:fillRect/>
          </a:stretch>
        </p:blipFill>
        <p:spPr>
          <a:xfrm>
            <a:off x="3338625" y="2424246"/>
            <a:ext cx="6137106" cy="2973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0" y="1679944"/>
            <a:ext cx="9760688"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http://github.com/kaevans/globalscaledemo</a:t>
            </a:r>
          </a:p>
        </p:txBody>
      </p:sp>
      <p:sp>
        <p:nvSpPr>
          <p:cNvPr id="6" name="TextBox 5"/>
          <p:cNvSpPr txBox="1"/>
          <p:nvPr/>
        </p:nvSpPr>
        <p:spPr>
          <a:xfrm>
            <a:off x="268928" y="3541287"/>
            <a:ext cx="3165388"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Deploy using Visual Studio 2015 or Azure PowerShell</a:t>
            </a:r>
          </a:p>
        </p:txBody>
      </p:sp>
    </p:spTree>
    <p:extLst>
      <p:ext uri="{BB962C8B-B14F-4D97-AF65-F5344CB8AC3E}">
        <p14:creationId xmlns:p14="http://schemas.microsoft.com/office/powerpoint/2010/main" val="404596955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2769989"/>
          </a:xfrm>
        </p:spPr>
        <p:txBody>
          <a:bodyPr/>
          <a:lstStyle/>
          <a:p>
            <a:r>
              <a:rPr lang="en-US" dirty="0"/>
              <a:t>Scale capability starts at the application</a:t>
            </a:r>
          </a:p>
          <a:p>
            <a:r>
              <a:rPr lang="en-US" dirty="0"/>
              <a:t>Small changes can have large performance gains</a:t>
            </a:r>
          </a:p>
          <a:p>
            <a:r>
              <a:rPr lang="en-US" dirty="0"/>
              <a:t>Think globally</a:t>
            </a:r>
          </a:p>
          <a:p>
            <a:r>
              <a:rPr lang="en-US" dirty="0"/>
              <a:t>Data location matters</a:t>
            </a:r>
          </a:p>
        </p:txBody>
      </p:sp>
    </p:spTree>
    <p:extLst>
      <p:ext uri="{BB962C8B-B14F-4D97-AF65-F5344CB8AC3E}">
        <p14:creationId xmlns:p14="http://schemas.microsoft.com/office/powerpoint/2010/main" val="144383473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Who Uses Azure Web Apps?</a:t>
            </a:r>
          </a:p>
        </p:txBody>
      </p:sp>
      <p:pic>
        <p:nvPicPr>
          <p:cNvPr id="5" name="Picture 2" descr="C:\Users\donovanf\AppData\Local\Temp\SNAGHTML5b0629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46" y="1398397"/>
            <a:ext cx="4157662" cy="4289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donovanf\AppData\Local\Temp\SNAGHTML5b191b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2084" y="1906908"/>
            <a:ext cx="4166559" cy="44646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donovanf\AppData\Local\Temp\SNAGHTML5b3184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3698" y="2582862"/>
            <a:ext cx="4178206" cy="4123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7045" y="5564938"/>
            <a:ext cx="18063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And more!</a:t>
            </a:r>
          </a:p>
        </p:txBody>
      </p:sp>
      <p:sp>
        <p:nvSpPr>
          <p:cNvPr id="9" name="TextBox 8"/>
          <p:cNvSpPr txBox="1"/>
          <p:nvPr/>
        </p:nvSpPr>
        <p:spPr>
          <a:xfrm>
            <a:off x="8549490" y="1726398"/>
            <a:ext cx="35937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&gt;2 billion requests/day!</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4692" y="5658663"/>
            <a:ext cx="1078142" cy="476539"/>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33611" y="6469745"/>
            <a:ext cx="1320305" cy="447961"/>
          </a:xfrm>
          <a:prstGeom prst="rect">
            <a:avLst/>
          </a:prstGeom>
        </p:spPr>
      </p:pic>
      <p:pic>
        <p:nvPicPr>
          <p:cNvPr id="12" name="Picture 11"/>
          <p:cNvPicPr>
            <a:picLocks noChangeAspect="1"/>
          </p:cNvPicPr>
          <p:nvPr/>
        </p:nvPicPr>
        <p:blipFill>
          <a:blip r:embed="rId8"/>
          <a:stretch>
            <a:fillRect/>
          </a:stretch>
        </p:blipFill>
        <p:spPr>
          <a:xfrm>
            <a:off x="952336" y="6169858"/>
            <a:ext cx="1532101" cy="257684"/>
          </a:xfrm>
          <a:prstGeom prst="rect">
            <a:avLst/>
          </a:prstGeom>
        </p:spPr>
      </p:pic>
      <p:pic>
        <p:nvPicPr>
          <p:cNvPr id="13" name="Picture 12"/>
          <p:cNvPicPr>
            <a:picLocks noChangeAspect="1"/>
          </p:cNvPicPr>
          <p:nvPr/>
        </p:nvPicPr>
        <p:blipFill>
          <a:blip r:embed="rId9"/>
          <a:stretch>
            <a:fillRect/>
          </a:stretch>
        </p:blipFill>
        <p:spPr>
          <a:xfrm>
            <a:off x="2977287" y="6163779"/>
            <a:ext cx="802550" cy="308355"/>
          </a:xfrm>
          <a:prstGeom prst="rect">
            <a:avLst/>
          </a:prstGeom>
        </p:spPr>
      </p:pic>
      <p:sp>
        <p:nvSpPr>
          <p:cNvPr id="16" name="TextBox 15"/>
          <p:cNvSpPr txBox="1"/>
          <p:nvPr/>
        </p:nvSpPr>
        <p:spPr>
          <a:xfrm>
            <a:off x="350837" y="953473"/>
            <a:ext cx="72186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microsoft.com/customers, search “azure web sites”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513348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062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Monitoring</a:t>
            </a:r>
          </a:p>
        </p:txBody>
      </p:sp>
      <p:sp>
        <p:nvSpPr>
          <p:cNvPr id="2" name="Text Placeholder 1"/>
          <p:cNvSpPr>
            <a:spLocks noGrp="1"/>
          </p:cNvSpPr>
          <p:nvPr>
            <p:ph sz="quarter" idx="10"/>
          </p:nvPr>
        </p:nvSpPr>
        <p:spPr/>
        <p:txBody>
          <a:bodyPr/>
          <a:lstStyle/>
          <a:p>
            <a:r>
              <a:rPr lang="en-US" sz="3529" dirty="0" err="1"/>
              <a:t>master.sys.resource_stats</a:t>
            </a:r>
            <a:endParaRPr lang="en-US" sz="3529" dirty="0"/>
          </a:p>
          <a:p>
            <a:pPr lvl="1"/>
            <a:r>
              <a:rPr lang="en-US" sz="1961" dirty="0"/>
              <a:t>Based on </a:t>
            </a:r>
            <a:r>
              <a:rPr lang="en-US" sz="1961" b="1" dirty="0"/>
              <a:t>5 minute averages</a:t>
            </a:r>
          </a:p>
          <a:p>
            <a:r>
              <a:rPr lang="en-US" sz="3529" dirty="0" err="1"/>
              <a:t>userdb.sys.dm_db_resource_stats</a:t>
            </a:r>
            <a:endParaRPr lang="en-US" sz="3529" dirty="0"/>
          </a:p>
          <a:p>
            <a:pPr lvl="1"/>
            <a:r>
              <a:rPr lang="en-US" sz="1961" dirty="0"/>
              <a:t>Based on </a:t>
            </a:r>
            <a:r>
              <a:rPr lang="en-US" sz="1961" b="1" dirty="0"/>
              <a:t>15 second averages</a:t>
            </a:r>
          </a:p>
          <a:p>
            <a:r>
              <a:rPr lang="en-US" sz="3529" dirty="0"/>
              <a:t>Percentages relative to </a:t>
            </a:r>
            <a:br>
              <a:rPr lang="en-US" sz="3529" dirty="0"/>
            </a:br>
            <a:r>
              <a:rPr lang="en-US" sz="3529" dirty="0"/>
              <a:t>performance level</a:t>
            </a:r>
          </a:p>
          <a:p>
            <a:r>
              <a:rPr lang="en-US" sz="3529" dirty="0"/>
              <a:t>Accessible though Azure Portal</a:t>
            </a:r>
          </a:p>
          <a:p>
            <a:pPr lvl="1"/>
            <a:r>
              <a:rPr lang="en-US" sz="1961" dirty="0"/>
              <a:t>Allows to configure alerting!</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367" y="3055490"/>
            <a:ext cx="5281503" cy="3016051"/>
          </a:xfrm>
          <a:prstGeom prst="rect">
            <a:avLst/>
          </a:prstGeom>
        </p:spPr>
      </p:pic>
    </p:spTree>
    <p:extLst>
      <p:ext uri="{BB962C8B-B14F-4D97-AF65-F5344CB8AC3E}">
        <p14:creationId xmlns:p14="http://schemas.microsoft.com/office/powerpoint/2010/main" val="248966552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Choosing Performance Levels</a:t>
            </a:r>
          </a:p>
        </p:txBody>
      </p:sp>
      <p:sp>
        <p:nvSpPr>
          <p:cNvPr id="2" name="Text Placeholder 1"/>
          <p:cNvSpPr>
            <a:spLocks noGrp="1"/>
          </p:cNvSpPr>
          <p:nvPr>
            <p:ph sz="quarter" idx="10"/>
          </p:nvPr>
        </p:nvSpPr>
        <p:spPr/>
        <p:txBody>
          <a:bodyPr/>
          <a:lstStyle/>
          <a:p>
            <a:r>
              <a:rPr lang="en-US" sz="2400" dirty="0"/>
              <a:t>Migration from </a:t>
            </a:r>
            <a:r>
              <a:rPr lang="en-US" sz="2400" dirty="0" err="1"/>
              <a:t>on-premise</a:t>
            </a:r>
            <a:r>
              <a:rPr lang="en-US" sz="2400" dirty="0"/>
              <a:t> installations</a:t>
            </a:r>
          </a:p>
          <a:p>
            <a:pPr lvl="1"/>
            <a:r>
              <a:rPr lang="en-US" sz="2000" dirty="0"/>
              <a:t>You have to test!</a:t>
            </a:r>
          </a:p>
          <a:p>
            <a:r>
              <a:rPr lang="en-US" sz="2400" dirty="0"/>
              <a:t>Migration from </a:t>
            </a:r>
            <a:r>
              <a:rPr lang="en-US" sz="2400" dirty="0" err="1"/>
              <a:t>Web&amp;Business</a:t>
            </a:r>
            <a:endParaRPr lang="en-US" sz="2400" dirty="0"/>
          </a:p>
          <a:p>
            <a:pPr lvl="1"/>
            <a:r>
              <a:rPr lang="en-US" sz="2000" dirty="0"/>
              <a:t>See Recommendation wizard</a:t>
            </a:r>
          </a:p>
          <a:p>
            <a:r>
              <a:rPr lang="en-US" sz="2400" dirty="0"/>
              <a:t>Switching between levels</a:t>
            </a:r>
          </a:p>
          <a:p>
            <a:pPr lvl="1"/>
            <a:r>
              <a:rPr lang="en-US" sz="2000" dirty="0"/>
              <a:t>Use </a:t>
            </a:r>
            <a:r>
              <a:rPr lang="en-US" sz="2000" dirty="0" err="1"/>
              <a:t>userdb.sys.dm_db_resource_stats</a:t>
            </a:r>
            <a:endParaRPr lang="en-US" sz="2000" dirty="0"/>
          </a:p>
          <a:p>
            <a:r>
              <a:rPr lang="en-US" sz="2400" dirty="0"/>
              <a:t>Query tuning</a:t>
            </a:r>
          </a:p>
          <a:p>
            <a:pPr lvl="1"/>
            <a:r>
              <a:rPr lang="en-US" sz="2000" dirty="0" err="1"/>
              <a:t>sys.dm_exec_query_stats</a:t>
            </a:r>
            <a:endParaRPr lang="en-US" sz="2000" dirty="0"/>
          </a:p>
          <a:p>
            <a:pPr lvl="1"/>
            <a:r>
              <a:rPr lang="en-US" sz="2000" dirty="0" err="1"/>
              <a:t>sys.dm_exec_query_sql_text</a:t>
            </a:r>
            <a:r>
              <a:rPr lang="en-US" sz="2000" dirty="0"/>
              <a:t>()</a:t>
            </a:r>
          </a:p>
          <a:p>
            <a:pPr lvl="1"/>
            <a:r>
              <a:rPr lang="en-US" sz="2000" dirty="0" err="1"/>
              <a:t>sys.dm_exec_query_plan</a:t>
            </a:r>
            <a:endParaRPr lang="en-US" sz="2000" dirty="0"/>
          </a:p>
          <a:p>
            <a:pPr lvl="1"/>
            <a:r>
              <a:rPr lang="en-US" sz="2000" dirty="0" err="1"/>
              <a:t>sys.dm_exec_requests</a:t>
            </a:r>
            <a:endParaRPr lang="en-US" sz="2000" dirty="0"/>
          </a:p>
          <a:p>
            <a:pPr lvl="1"/>
            <a:r>
              <a:rPr lang="en-US" sz="2000" dirty="0" err="1"/>
              <a:t>sys.dm_exec_sessions</a:t>
            </a:r>
            <a:endParaRPr lang="en-US" sz="2400" dirty="0"/>
          </a:p>
        </p:txBody>
      </p:sp>
      <p:pic>
        <p:nvPicPr>
          <p:cNvPr id="27" name="Picture 26"/>
          <p:cNvPicPr>
            <a:picLocks noChangeAspect="1"/>
          </p:cNvPicPr>
          <p:nvPr/>
        </p:nvPicPr>
        <p:blipFill>
          <a:blip r:embed="rId3"/>
          <a:stretch>
            <a:fillRect/>
          </a:stretch>
        </p:blipFill>
        <p:spPr>
          <a:xfrm>
            <a:off x="7726388" y="1511129"/>
            <a:ext cx="3943735" cy="5246931"/>
          </a:xfrm>
          <a:prstGeom prst="rect">
            <a:avLst/>
          </a:prstGeom>
        </p:spPr>
      </p:pic>
      <p:sp>
        <p:nvSpPr>
          <p:cNvPr id="28" name="Rectangle 27"/>
          <p:cNvSpPr/>
          <p:nvPr/>
        </p:nvSpPr>
        <p:spPr>
          <a:xfrm>
            <a:off x="7657746" y="1148738"/>
            <a:ext cx="2645323" cy="362072"/>
          </a:xfrm>
          <a:prstGeom prst="rect">
            <a:avLst/>
          </a:prstGeom>
        </p:spPr>
        <p:txBody>
          <a:bodyPr wrap="none">
            <a:spAutoFit/>
          </a:bodyPr>
          <a:lstStyle/>
          <a:p>
            <a:r>
              <a:rPr lang="en-US" sz="1765" dirty="0">
                <a:solidFill>
                  <a:srgbClr val="442359"/>
                </a:solidFill>
              </a:rPr>
              <a:t>Recommendation wizard</a:t>
            </a:r>
          </a:p>
        </p:txBody>
      </p:sp>
    </p:spTree>
    <p:extLst>
      <p:ext uri="{BB962C8B-B14F-4D97-AF65-F5344CB8AC3E}">
        <p14:creationId xmlns:p14="http://schemas.microsoft.com/office/powerpoint/2010/main" val="120723146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Database Model</a:t>
            </a:r>
          </a:p>
        </p:txBody>
      </p:sp>
      <p:sp>
        <p:nvSpPr>
          <p:cNvPr id="3" name="Content Placeholder 2"/>
          <p:cNvSpPr>
            <a:spLocks noGrp="1"/>
          </p:cNvSpPr>
          <p:nvPr>
            <p:ph sz="quarter" idx="10"/>
          </p:nvPr>
        </p:nvSpPr>
        <p:spPr>
          <a:xfrm>
            <a:off x="288888" y="1720681"/>
            <a:ext cx="11542503" cy="3416320"/>
          </a:xfrm>
        </p:spPr>
        <p:txBody>
          <a:bodyPr/>
          <a:lstStyle/>
          <a:p>
            <a:pPr>
              <a:lnSpc>
                <a:spcPct val="100000"/>
              </a:lnSpc>
            </a:pPr>
            <a:r>
              <a:rPr lang="en-US" sz="2000" dirty="0">
                <a:solidFill>
                  <a:srgbClr val="FFFFFF"/>
                </a:solidFill>
              </a:rPr>
              <a:t>Elastic databases, Elastic database pools</a:t>
            </a:r>
          </a:p>
          <a:p>
            <a:pPr>
              <a:lnSpc>
                <a:spcPct val="100000"/>
              </a:lnSpc>
            </a:pPr>
            <a:r>
              <a:rPr lang="en-US" sz="2000" dirty="0">
                <a:solidFill>
                  <a:srgbClr val="FFFFFF"/>
                </a:solidFill>
              </a:rPr>
              <a:t>Pooled resources leveraged by many databases</a:t>
            </a:r>
            <a:endParaRPr lang="en-US" sz="2000" dirty="0">
              <a:solidFill>
                <a:srgbClr val="00B050"/>
              </a:solidFill>
            </a:endParaRPr>
          </a:p>
          <a:p>
            <a:pPr>
              <a:lnSpc>
                <a:spcPct val="100000"/>
              </a:lnSpc>
            </a:pPr>
            <a:r>
              <a:rPr lang="en-US" sz="2000" b="1" dirty="0">
                <a:solidFill>
                  <a:srgbClr val="00B050"/>
                </a:solidFill>
              </a:rPr>
              <a:t>Standard</a:t>
            </a:r>
            <a:r>
              <a:rPr lang="en-US" sz="2000" dirty="0">
                <a:solidFill>
                  <a:srgbClr val="FFFFFF"/>
                </a:solidFill>
              </a:rPr>
              <a:t> elastic pool provides 200-1200* DTUs for up to 100 databases</a:t>
            </a:r>
          </a:p>
          <a:p>
            <a:pPr>
              <a:lnSpc>
                <a:spcPct val="100000"/>
              </a:lnSpc>
            </a:pPr>
            <a:r>
              <a:rPr lang="en-US" sz="2000" b="1" dirty="0">
                <a:solidFill>
                  <a:srgbClr val="00B050"/>
                </a:solidFill>
              </a:rPr>
              <a:t>Elastic Standard </a:t>
            </a:r>
            <a:r>
              <a:rPr lang="en-US" sz="2000" dirty="0">
                <a:solidFill>
                  <a:srgbClr val="FFFFFF"/>
                </a:solidFill>
              </a:rPr>
              <a:t>databases can burst up to 100 DTUs (S3 level)</a:t>
            </a:r>
          </a:p>
          <a:p>
            <a:pPr>
              <a:lnSpc>
                <a:spcPct val="100000"/>
              </a:lnSpc>
            </a:pPr>
            <a:r>
              <a:rPr lang="en-US" sz="2000" dirty="0">
                <a:solidFill>
                  <a:srgbClr val="FFFFFF"/>
                </a:solidFill>
              </a:rPr>
              <a:t>Created/configure pool via portal, PowerShell, REST APIs </a:t>
            </a:r>
          </a:p>
          <a:p>
            <a:pPr>
              <a:lnSpc>
                <a:spcPct val="100000"/>
              </a:lnSpc>
            </a:pPr>
            <a:r>
              <a:rPr lang="en-US" sz="2000" dirty="0">
                <a:solidFill>
                  <a:srgbClr val="FFFFFF"/>
                </a:solidFill>
              </a:rPr>
              <a:t>Move databases in/out using portal, PowerShell, REST APIs, T-SQL</a:t>
            </a:r>
          </a:p>
          <a:p>
            <a:pPr>
              <a:lnSpc>
                <a:spcPct val="100000"/>
              </a:lnSpc>
            </a:pPr>
            <a:r>
              <a:rPr lang="en-US" sz="2000" dirty="0">
                <a:solidFill>
                  <a:srgbClr val="FFFFFF"/>
                </a:solidFill>
              </a:rPr>
              <a:t>Databases remain online throughout</a:t>
            </a:r>
          </a:p>
          <a:p>
            <a:pPr>
              <a:lnSpc>
                <a:spcPct val="100000"/>
              </a:lnSpc>
            </a:pPr>
            <a:r>
              <a:rPr lang="en-US" sz="2000" dirty="0">
                <a:solidFill>
                  <a:srgbClr val="FFFFFF"/>
                </a:solidFill>
              </a:rPr>
              <a:t>Monitoring and alerting is available on both pool and databases  </a:t>
            </a:r>
          </a:p>
          <a:p>
            <a:pPr marL="0" indent="0">
              <a:buNone/>
            </a:pPr>
            <a:endParaRPr lang="en-US" sz="2000" dirty="0"/>
          </a:p>
        </p:txBody>
      </p:sp>
      <p:grpSp>
        <p:nvGrpSpPr>
          <p:cNvPr id="4" name="Group 3"/>
          <p:cNvGrpSpPr/>
          <p:nvPr/>
        </p:nvGrpSpPr>
        <p:grpSpPr>
          <a:xfrm>
            <a:off x="4350351" y="5676507"/>
            <a:ext cx="7742391" cy="293642"/>
            <a:chOff x="4131411" y="5751738"/>
            <a:chExt cx="7742391" cy="260124"/>
          </a:xfrm>
        </p:grpSpPr>
        <p:sp>
          <p:nvSpPr>
            <p:cNvPr id="5" name="Rectangle 4"/>
            <p:cNvSpPr/>
            <p:nvPr/>
          </p:nvSpPr>
          <p:spPr bwMode="auto">
            <a:xfrm>
              <a:off x="6102696"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111579"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0149783"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131411"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a:off x="4350351" y="5426972"/>
            <a:ext cx="1719611" cy="520248"/>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B050"/>
              </a:solidFill>
              <a:ea typeface="Segoe UI" pitchFamily="34" charset="0"/>
              <a:cs typeface="Segoe UI" pitchFamily="34" charset="0"/>
            </a:endParaRPr>
          </a:p>
        </p:txBody>
      </p:sp>
      <p:sp>
        <p:nvSpPr>
          <p:cNvPr id="10" name="Rectangle 9"/>
          <p:cNvSpPr/>
          <p:nvPr/>
        </p:nvSpPr>
        <p:spPr bwMode="auto">
          <a:xfrm>
            <a:off x="10347353" y="2236349"/>
            <a:ext cx="1719611" cy="3710871"/>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B050"/>
              </a:solidFill>
              <a:ea typeface="Segoe UI" pitchFamily="34" charset="0"/>
              <a:cs typeface="Segoe UI" pitchFamily="34" charset="0"/>
            </a:endParaRPr>
          </a:p>
        </p:txBody>
      </p:sp>
      <p:sp>
        <p:nvSpPr>
          <p:cNvPr id="11" name="TextBox 10"/>
          <p:cNvSpPr txBox="1"/>
          <p:nvPr/>
        </p:nvSpPr>
        <p:spPr>
          <a:xfrm>
            <a:off x="4699098" y="5893949"/>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200</a:t>
            </a:r>
          </a:p>
        </p:txBody>
      </p:sp>
      <p:sp>
        <p:nvSpPr>
          <p:cNvPr id="12" name="TextBox 11"/>
          <p:cNvSpPr txBox="1"/>
          <p:nvPr/>
        </p:nvSpPr>
        <p:spPr>
          <a:xfrm>
            <a:off x="10658795" y="5893949"/>
            <a:ext cx="1036182"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1200</a:t>
            </a:r>
          </a:p>
        </p:txBody>
      </p:sp>
      <p:sp>
        <p:nvSpPr>
          <p:cNvPr id="13" name="TextBox 12"/>
          <p:cNvSpPr txBox="1"/>
          <p:nvPr/>
        </p:nvSpPr>
        <p:spPr>
          <a:xfrm>
            <a:off x="3096069" y="5893949"/>
            <a:ext cx="110089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DTUs</a:t>
            </a:r>
          </a:p>
        </p:txBody>
      </p:sp>
      <p:sp>
        <p:nvSpPr>
          <p:cNvPr id="14" name="Rectangle 13"/>
          <p:cNvSpPr/>
          <p:nvPr/>
        </p:nvSpPr>
        <p:spPr bwMode="auto">
          <a:xfrm>
            <a:off x="6318957" y="4848726"/>
            <a:ext cx="1719611" cy="1098494"/>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B050"/>
              </a:solidFill>
              <a:ea typeface="Segoe UI" pitchFamily="34" charset="0"/>
              <a:cs typeface="Segoe UI" pitchFamily="34" charset="0"/>
            </a:endParaRPr>
          </a:p>
        </p:txBody>
      </p:sp>
      <p:sp>
        <p:nvSpPr>
          <p:cNvPr id="15" name="Rectangle 14"/>
          <p:cNvSpPr/>
          <p:nvPr/>
        </p:nvSpPr>
        <p:spPr bwMode="auto">
          <a:xfrm>
            <a:off x="8333941" y="3724975"/>
            <a:ext cx="1719611" cy="2222245"/>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B050"/>
              </a:solidFill>
              <a:ea typeface="Segoe UI" pitchFamily="34" charset="0"/>
              <a:cs typeface="Segoe UI" pitchFamily="34" charset="0"/>
            </a:endParaRPr>
          </a:p>
        </p:txBody>
      </p:sp>
      <p:sp>
        <p:nvSpPr>
          <p:cNvPr id="16" name="TextBox 15"/>
          <p:cNvSpPr txBox="1"/>
          <p:nvPr/>
        </p:nvSpPr>
        <p:spPr>
          <a:xfrm>
            <a:off x="6769421" y="5893949"/>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400</a:t>
            </a:r>
          </a:p>
        </p:txBody>
      </p:sp>
      <p:sp>
        <p:nvSpPr>
          <p:cNvPr id="17" name="TextBox 16"/>
          <p:cNvSpPr txBox="1"/>
          <p:nvPr/>
        </p:nvSpPr>
        <p:spPr>
          <a:xfrm>
            <a:off x="8714108" y="5893949"/>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800</a:t>
            </a:r>
          </a:p>
        </p:txBody>
      </p:sp>
      <p:grpSp>
        <p:nvGrpSpPr>
          <p:cNvPr id="18" name="Group 17"/>
          <p:cNvGrpSpPr/>
          <p:nvPr/>
        </p:nvGrpSpPr>
        <p:grpSpPr>
          <a:xfrm>
            <a:off x="4532177" y="5540635"/>
            <a:ext cx="1306743" cy="277114"/>
            <a:chOff x="4313237" y="5582348"/>
            <a:chExt cx="1306743" cy="277114"/>
          </a:xfrm>
        </p:grpSpPr>
        <p:grpSp>
          <p:nvGrpSpPr>
            <p:cNvPr id="19" name="Group 18"/>
            <p:cNvGrpSpPr/>
            <p:nvPr/>
          </p:nvGrpSpPr>
          <p:grpSpPr>
            <a:xfrm>
              <a:off x="4387586" y="5582348"/>
              <a:ext cx="602070" cy="223776"/>
              <a:chOff x="621719" y="4712770"/>
              <a:chExt cx="1904166" cy="707737"/>
            </a:xfrm>
          </p:grpSpPr>
          <p:sp>
            <p:nvSpPr>
              <p:cNvPr id="40" name="Can 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 name="Can 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2" name="Can 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0" name="Group 19"/>
            <p:cNvGrpSpPr/>
            <p:nvPr/>
          </p:nvGrpSpPr>
          <p:grpSpPr>
            <a:xfrm>
              <a:off x="4353433" y="5611941"/>
              <a:ext cx="602070" cy="223776"/>
              <a:chOff x="621719" y="4712770"/>
              <a:chExt cx="1904166" cy="707737"/>
            </a:xfrm>
          </p:grpSpPr>
          <p:sp>
            <p:nvSpPr>
              <p:cNvPr id="37" name="Can 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 name="Can 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9" name="Can 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1" name="Group 20"/>
            <p:cNvGrpSpPr/>
            <p:nvPr/>
          </p:nvGrpSpPr>
          <p:grpSpPr>
            <a:xfrm>
              <a:off x="4313237" y="5635686"/>
              <a:ext cx="602070" cy="223776"/>
              <a:chOff x="621719" y="4712770"/>
              <a:chExt cx="1904166" cy="707737"/>
            </a:xfrm>
          </p:grpSpPr>
          <p:sp>
            <p:nvSpPr>
              <p:cNvPr id="34" name="Can 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 name="Can 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 name="Can 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 name="Group 21"/>
            <p:cNvGrpSpPr/>
            <p:nvPr/>
          </p:nvGrpSpPr>
          <p:grpSpPr>
            <a:xfrm>
              <a:off x="5017910" y="5582348"/>
              <a:ext cx="602070" cy="223776"/>
              <a:chOff x="621719" y="4712770"/>
              <a:chExt cx="1904166" cy="707737"/>
            </a:xfrm>
          </p:grpSpPr>
          <p:sp>
            <p:nvSpPr>
              <p:cNvPr id="31" name="Can 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2" name="Can 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 name="Can 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3" name="Group 22"/>
            <p:cNvGrpSpPr/>
            <p:nvPr/>
          </p:nvGrpSpPr>
          <p:grpSpPr>
            <a:xfrm>
              <a:off x="4983757" y="5611941"/>
              <a:ext cx="602070" cy="223776"/>
              <a:chOff x="621719" y="4712770"/>
              <a:chExt cx="1904166" cy="707737"/>
            </a:xfrm>
          </p:grpSpPr>
          <p:sp>
            <p:nvSpPr>
              <p:cNvPr id="28" name="Can 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9" name="Can 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 name="Can 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 name="Group 23"/>
            <p:cNvGrpSpPr/>
            <p:nvPr/>
          </p:nvGrpSpPr>
          <p:grpSpPr>
            <a:xfrm>
              <a:off x="4943561" y="5635686"/>
              <a:ext cx="602070" cy="223776"/>
              <a:chOff x="621719" y="4712770"/>
              <a:chExt cx="1904166" cy="707737"/>
            </a:xfrm>
          </p:grpSpPr>
          <p:sp>
            <p:nvSpPr>
              <p:cNvPr id="25" name="Can 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 name="Can 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7" name="Can 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43" name="Group 42"/>
          <p:cNvGrpSpPr/>
          <p:nvPr/>
        </p:nvGrpSpPr>
        <p:grpSpPr>
          <a:xfrm>
            <a:off x="6513377" y="5535624"/>
            <a:ext cx="1306743" cy="277114"/>
            <a:chOff x="4313237" y="5582348"/>
            <a:chExt cx="1306743" cy="277114"/>
          </a:xfrm>
        </p:grpSpPr>
        <p:grpSp>
          <p:nvGrpSpPr>
            <p:cNvPr id="44" name="Group 43"/>
            <p:cNvGrpSpPr/>
            <p:nvPr/>
          </p:nvGrpSpPr>
          <p:grpSpPr>
            <a:xfrm>
              <a:off x="4387586" y="5582348"/>
              <a:ext cx="602070" cy="223776"/>
              <a:chOff x="621719" y="4712770"/>
              <a:chExt cx="1904166" cy="707737"/>
            </a:xfrm>
          </p:grpSpPr>
          <p:sp>
            <p:nvSpPr>
              <p:cNvPr id="65" name="Can 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 name="Can 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7" name="Can 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5" name="Group 44"/>
            <p:cNvGrpSpPr/>
            <p:nvPr/>
          </p:nvGrpSpPr>
          <p:grpSpPr>
            <a:xfrm>
              <a:off x="4353433" y="5611941"/>
              <a:ext cx="602070" cy="223776"/>
              <a:chOff x="621719" y="4712770"/>
              <a:chExt cx="1904166" cy="707737"/>
            </a:xfrm>
          </p:grpSpPr>
          <p:sp>
            <p:nvSpPr>
              <p:cNvPr id="62" name="Can 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 name="Can 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4" name="Can 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6" name="Group 45"/>
            <p:cNvGrpSpPr/>
            <p:nvPr/>
          </p:nvGrpSpPr>
          <p:grpSpPr>
            <a:xfrm>
              <a:off x="4313237" y="5635686"/>
              <a:ext cx="602070" cy="223776"/>
              <a:chOff x="621719" y="4712770"/>
              <a:chExt cx="1904166" cy="707737"/>
            </a:xfrm>
          </p:grpSpPr>
          <p:sp>
            <p:nvSpPr>
              <p:cNvPr id="59" name="Can 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 name="Can 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 name="Can 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 name="Group 46"/>
            <p:cNvGrpSpPr/>
            <p:nvPr/>
          </p:nvGrpSpPr>
          <p:grpSpPr>
            <a:xfrm>
              <a:off x="5017910" y="5582348"/>
              <a:ext cx="602070" cy="223776"/>
              <a:chOff x="621719" y="4712770"/>
              <a:chExt cx="1904166" cy="707737"/>
            </a:xfrm>
          </p:grpSpPr>
          <p:sp>
            <p:nvSpPr>
              <p:cNvPr id="56" name="Can 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7" name="Can 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 name="Can 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8" name="Group 47"/>
            <p:cNvGrpSpPr/>
            <p:nvPr/>
          </p:nvGrpSpPr>
          <p:grpSpPr>
            <a:xfrm>
              <a:off x="4983757" y="5611941"/>
              <a:ext cx="602070" cy="223776"/>
              <a:chOff x="621719" y="4712770"/>
              <a:chExt cx="1904166" cy="707737"/>
            </a:xfrm>
          </p:grpSpPr>
          <p:sp>
            <p:nvSpPr>
              <p:cNvPr id="53" name="Can 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4" name="Can 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 name="Can 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 name="Group 48"/>
            <p:cNvGrpSpPr/>
            <p:nvPr/>
          </p:nvGrpSpPr>
          <p:grpSpPr>
            <a:xfrm>
              <a:off x="4943561" y="5635686"/>
              <a:ext cx="602070" cy="223776"/>
              <a:chOff x="621719" y="4712770"/>
              <a:chExt cx="1904166" cy="707737"/>
            </a:xfrm>
          </p:grpSpPr>
          <p:sp>
            <p:nvSpPr>
              <p:cNvPr id="50" name="Can 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 name="Can 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2" name="Can 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68" name="Group 67"/>
          <p:cNvGrpSpPr/>
          <p:nvPr/>
        </p:nvGrpSpPr>
        <p:grpSpPr>
          <a:xfrm>
            <a:off x="6513377" y="5312035"/>
            <a:ext cx="1306743" cy="277114"/>
            <a:chOff x="4313237" y="5582348"/>
            <a:chExt cx="1306743" cy="277114"/>
          </a:xfrm>
        </p:grpSpPr>
        <p:grpSp>
          <p:nvGrpSpPr>
            <p:cNvPr id="69" name="Group 68"/>
            <p:cNvGrpSpPr/>
            <p:nvPr/>
          </p:nvGrpSpPr>
          <p:grpSpPr>
            <a:xfrm>
              <a:off x="4387586" y="5582348"/>
              <a:ext cx="602070" cy="223776"/>
              <a:chOff x="621719" y="4712770"/>
              <a:chExt cx="1904166" cy="707737"/>
            </a:xfrm>
          </p:grpSpPr>
          <p:sp>
            <p:nvSpPr>
              <p:cNvPr id="90" name="Can 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91" name="Can 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92" name="Can 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70" name="Group 69"/>
            <p:cNvGrpSpPr/>
            <p:nvPr/>
          </p:nvGrpSpPr>
          <p:grpSpPr>
            <a:xfrm>
              <a:off x="4353433" y="5611941"/>
              <a:ext cx="602070" cy="223776"/>
              <a:chOff x="621719" y="4712770"/>
              <a:chExt cx="1904166" cy="707737"/>
            </a:xfrm>
          </p:grpSpPr>
          <p:sp>
            <p:nvSpPr>
              <p:cNvPr id="87" name="Can 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8" name="Can 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9" name="Can 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71" name="Group 70"/>
            <p:cNvGrpSpPr/>
            <p:nvPr/>
          </p:nvGrpSpPr>
          <p:grpSpPr>
            <a:xfrm>
              <a:off x="4313237" y="5635686"/>
              <a:ext cx="602070" cy="223776"/>
              <a:chOff x="621719" y="4712770"/>
              <a:chExt cx="1904166" cy="707737"/>
            </a:xfrm>
          </p:grpSpPr>
          <p:sp>
            <p:nvSpPr>
              <p:cNvPr id="84" name="Can 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5" name="Can 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6" name="Can 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72" name="Group 71"/>
            <p:cNvGrpSpPr/>
            <p:nvPr/>
          </p:nvGrpSpPr>
          <p:grpSpPr>
            <a:xfrm>
              <a:off x="5017910" y="5582348"/>
              <a:ext cx="602070" cy="223776"/>
              <a:chOff x="621719" y="4712770"/>
              <a:chExt cx="1904166" cy="707737"/>
            </a:xfrm>
          </p:grpSpPr>
          <p:sp>
            <p:nvSpPr>
              <p:cNvPr id="81" name="Can 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2" name="Can 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3" name="Can 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73" name="Group 72"/>
            <p:cNvGrpSpPr/>
            <p:nvPr/>
          </p:nvGrpSpPr>
          <p:grpSpPr>
            <a:xfrm>
              <a:off x="4983757" y="5611941"/>
              <a:ext cx="602070" cy="223776"/>
              <a:chOff x="621719" y="4712770"/>
              <a:chExt cx="1904166" cy="707737"/>
            </a:xfrm>
          </p:grpSpPr>
          <p:sp>
            <p:nvSpPr>
              <p:cNvPr id="78" name="Can 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79" name="Can 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0" name="Can 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74" name="Group 73"/>
            <p:cNvGrpSpPr/>
            <p:nvPr/>
          </p:nvGrpSpPr>
          <p:grpSpPr>
            <a:xfrm>
              <a:off x="4943561" y="5635686"/>
              <a:ext cx="602070" cy="223776"/>
              <a:chOff x="621719" y="4712770"/>
              <a:chExt cx="1904166" cy="707737"/>
            </a:xfrm>
          </p:grpSpPr>
          <p:sp>
            <p:nvSpPr>
              <p:cNvPr id="75" name="Can 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76" name="Can 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77" name="Can 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93" name="Group 92"/>
          <p:cNvGrpSpPr/>
          <p:nvPr/>
        </p:nvGrpSpPr>
        <p:grpSpPr>
          <a:xfrm>
            <a:off x="6513377" y="5077684"/>
            <a:ext cx="1306743" cy="277114"/>
            <a:chOff x="4313237" y="5582348"/>
            <a:chExt cx="1306743" cy="277114"/>
          </a:xfrm>
        </p:grpSpPr>
        <p:grpSp>
          <p:nvGrpSpPr>
            <p:cNvPr id="94" name="Group 93"/>
            <p:cNvGrpSpPr/>
            <p:nvPr/>
          </p:nvGrpSpPr>
          <p:grpSpPr>
            <a:xfrm>
              <a:off x="4387586" y="5582348"/>
              <a:ext cx="602070" cy="223776"/>
              <a:chOff x="621719" y="4712770"/>
              <a:chExt cx="1904166" cy="707737"/>
            </a:xfrm>
          </p:grpSpPr>
          <p:sp>
            <p:nvSpPr>
              <p:cNvPr id="115" name="Can 1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6" name="Can 1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7" name="Can 1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95" name="Group 94"/>
            <p:cNvGrpSpPr/>
            <p:nvPr/>
          </p:nvGrpSpPr>
          <p:grpSpPr>
            <a:xfrm>
              <a:off x="4353433" y="5611941"/>
              <a:ext cx="602070" cy="223776"/>
              <a:chOff x="621719" y="4712770"/>
              <a:chExt cx="1904166" cy="707737"/>
            </a:xfrm>
          </p:grpSpPr>
          <p:sp>
            <p:nvSpPr>
              <p:cNvPr id="112" name="Can 1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3" name="Can 1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4" name="Can 1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96" name="Group 95"/>
            <p:cNvGrpSpPr/>
            <p:nvPr/>
          </p:nvGrpSpPr>
          <p:grpSpPr>
            <a:xfrm>
              <a:off x="4313237" y="5635686"/>
              <a:ext cx="602070" cy="223776"/>
              <a:chOff x="621719" y="4712770"/>
              <a:chExt cx="1904166" cy="707737"/>
            </a:xfrm>
          </p:grpSpPr>
          <p:sp>
            <p:nvSpPr>
              <p:cNvPr id="109" name="Can 1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0" name="Can 1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1" name="Can 1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97" name="Group 96"/>
            <p:cNvGrpSpPr/>
            <p:nvPr/>
          </p:nvGrpSpPr>
          <p:grpSpPr>
            <a:xfrm>
              <a:off x="5017910" y="5582348"/>
              <a:ext cx="602070" cy="223776"/>
              <a:chOff x="621719" y="4712770"/>
              <a:chExt cx="1904166" cy="707737"/>
            </a:xfrm>
          </p:grpSpPr>
          <p:sp>
            <p:nvSpPr>
              <p:cNvPr id="106" name="Can 1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7" name="Can 1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8" name="Can 1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98" name="Group 97"/>
            <p:cNvGrpSpPr/>
            <p:nvPr/>
          </p:nvGrpSpPr>
          <p:grpSpPr>
            <a:xfrm>
              <a:off x="4983757" y="5611941"/>
              <a:ext cx="602070" cy="223776"/>
              <a:chOff x="621719" y="4712770"/>
              <a:chExt cx="1904166" cy="707737"/>
            </a:xfrm>
          </p:grpSpPr>
          <p:sp>
            <p:nvSpPr>
              <p:cNvPr id="103" name="Can 1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4" name="Can 1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5" name="Can 1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99" name="Group 98"/>
            <p:cNvGrpSpPr/>
            <p:nvPr/>
          </p:nvGrpSpPr>
          <p:grpSpPr>
            <a:xfrm>
              <a:off x="4943561" y="5635686"/>
              <a:ext cx="602070" cy="223776"/>
              <a:chOff x="621719" y="4712770"/>
              <a:chExt cx="1904166" cy="707737"/>
            </a:xfrm>
          </p:grpSpPr>
          <p:sp>
            <p:nvSpPr>
              <p:cNvPr id="100" name="Can 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1" name="Can 1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2" name="Can 1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118" name="Group 117"/>
          <p:cNvGrpSpPr/>
          <p:nvPr/>
        </p:nvGrpSpPr>
        <p:grpSpPr>
          <a:xfrm>
            <a:off x="8570777" y="5535624"/>
            <a:ext cx="1306743" cy="277114"/>
            <a:chOff x="4313237" y="5582348"/>
            <a:chExt cx="1306743" cy="277114"/>
          </a:xfrm>
        </p:grpSpPr>
        <p:grpSp>
          <p:nvGrpSpPr>
            <p:cNvPr id="119" name="Group 118"/>
            <p:cNvGrpSpPr/>
            <p:nvPr/>
          </p:nvGrpSpPr>
          <p:grpSpPr>
            <a:xfrm>
              <a:off x="4387586" y="5582348"/>
              <a:ext cx="602070" cy="223776"/>
              <a:chOff x="621719" y="4712770"/>
              <a:chExt cx="1904166" cy="707737"/>
            </a:xfrm>
          </p:grpSpPr>
          <p:sp>
            <p:nvSpPr>
              <p:cNvPr id="140" name="Can 1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41" name="Can 1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42" name="Can 1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20" name="Group 119"/>
            <p:cNvGrpSpPr/>
            <p:nvPr/>
          </p:nvGrpSpPr>
          <p:grpSpPr>
            <a:xfrm>
              <a:off x="4353433" y="5611941"/>
              <a:ext cx="602070" cy="223776"/>
              <a:chOff x="621719" y="4712770"/>
              <a:chExt cx="1904166" cy="707737"/>
            </a:xfrm>
          </p:grpSpPr>
          <p:sp>
            <p:nvSpPr>
              <p:cNvPr id="137" name="Can 1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8" name="Can 1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9" name="Can 1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21" name="Group 120"/>
            <p:cNvGrpSpPr/>
            <p:nvPr/>
          </p:nvGrpSpPr>
          <p:grpSpPr>
            <a:xfrm>
              <a:off x="4313237" y="5635686"/>
              <a:ext cx="602070" cy="223776"/>
              <a:chOff x="621719" y="4712770"/>
              <a:chExt cx="1904166" cy="707737"/>
            </a:xfrm>
          </p:grpSpPr>
          <p:sp>
            <p:nvSpPr>
              <p:cNvPr id="134" name="Can 1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5" name="Can 1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6" name="Can 1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22" name="Group 121"/>
            <p:cNvGrpSpPr/>
            <p:nvPr/>
          </p:nvGrpSpPr>
          <p:grpSpPr>
            <a:xfrm>
              <a:off x="5017910" y="5582348"/>
              <a:ext cx="602070" cy="223776"/>
              <a:chOff x="621719" y="4712770"/>
              <a:chExt cx="1904166" cy="707737"/>
            </a:xfrm>
          </p:grpSpPr>
          <p:sp>
            <p:nvSpPr>
              <p:cNvPr id="131" name="Can 1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2" name="Can 1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3" name="Can 1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23" name="Group 122"/>
            <p:cNvGrpSpPr/>
            <p:nvPr/>
          </p:nvGrpSpPr>
          <p:grpSpPr>
            <a:xfrm>
              <a:off x="4983757" y="5611941"/>
              <a:ext cx="602070" cy="223776"/>
              <a:chOff x="621719" y="4712770"/>
              <a:chExt cx="1904166" cy="707737"/>
            </a:xfrm>
          </p:grpSpPr>
          <p:sp>
            <p:nvSpPr>
              <p:cNvPr id="128" name="Can 1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29" name="Can 1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0" name="Can 1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24" name="Group 123"/>
            <p:cNvGrpSpPr/>
            <p:nvPr/>
          </p:nvGrpSpPr>
          <p:grpSpPr>
            <a:xfrm>
              <a:off x="4943561" y="5635686"/>
              <a:ext cx="602070" cy="223776"/>
              <a:chOff x="621719" y="4712770"/>
              <a:chExt cx="1904166" cy="707737"/>
            </a:xfrm>
          </p:grpSpPr>
          <p:sp>
            <p:nvSpPr>
              <p:cNvPr id="125" name="Can 1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26" name="Can 1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27" name="Can 1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143" name="Group 142"/>
          <p:cNvGrpSpPr/>
          <p:nvPr/>
        </p:nvGrpSpPr>
        <p:grpSpPr>
          <a:xfrm>
            <a:off x="8570777" y="5312035"/>
            <a:ext cx="1306743" cy="277114"/>
            <a:chOff x="4313237" y="5582348"/>
            <a:chExt cx="1306743" cy="277114"/>
          </a:xfrm>
        </p:grpSpPr>
        <p:grpSp>
          <p:nvGrpSpPr>
            <p:cNvPr id="144" name="Group 143"/>
            <p:cNvGrpSpPr/>
            <p:nvPr/>
          </p:nvGrpSpPr>
          <p:grpSpPr>
            <a:xfrm>
              <a:off x="4387586" y="5582348"/>
              <a:ext cx="602070" cy="223776"/>
              <a:chOff x="621719" y="4712770"/>
              <a:chExt cx="1904166" cy="707737"/>
            </a:xfrm>
          </p:grpSpPr>
          <p:sp>
            <p:nvSpPr>
              <p:cNvPr id="165" name="Can 1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6" name="Can 1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7" name="Can 1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45" name="Group 144"/>
            <p:cNvGrpSpPr/>
            <p:nvPr/>
          </p:nvGrpSpPr>
          <p:grpSpPr>
            <a:xfrm>
              <a:off x="4353433" y="5611941"/>
              <a:ext cx="602070" cy="223776"/>
              <a:chOff x="621719" y="4712770"/>
              <a:chExt cx="1904166" cy="707737"/>
            </a:xfrm>
          </p:grpSpPr>
          <p:sp>
            <p:nvSpPr>
              <p:cNvPr id="162" name="Can 1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3" name="Can 1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4" name="Can 1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46" name="Group 145"/>
            <p:cNvGrpSpPr/>
            <p:nvPr/>
          </p:nvGrpSpPr>
          <p:grpSpPr>
            <a:xfrm>
              <a:off x="4313237" y="5635686"/>
              <a:ext cx="602070" cy="223776"/>
              <a:chOff x="621719" y="4712770"/>
              <a:chExt cx="1904166" cy="707737"/>
            </a:xfrm>
          </p:grpSpPr>
          <p:sp>
            <p:nvSpPr>
              <p:cNvPr id="159" name="Can 1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0" name="Can 1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1" name="Can 1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47" name="Group 146"/>
            <p:cNvGrpSpPr/>
            <p:nvPr/>
          </p:nvGrpSpPr>
          <p:grpSpPr>
            <a:xfrm>
              <a:off x="5017910" y="5582348"/>
              <a:ext cx="602070" cy="223776"/>
              <a:chOff x="621719" y="4712770"/>
              <a:chExt cx="1904166" cy="707737"/>
            </a:xfrm>
          </p:grpSpPr>
          <p:sp>
            <p:nvSpPr>
              <p:cNvPr id="156" name="Can 1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7" name="Can 1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8" name="Can 1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48" name="Group 147"/>
            <p:cNvGrpSpPr/>
            <p:nvPr/>
          </p:nvGrpSpPr>
          <p:grpSpPr>
            <a:xfrm>
              <a:off x="4983757" y="5611941"/>
              <a:ext cx="602070" cy="223776"/>
              <a:chOff x="621719" y="4712770"/>
              <a:chExt cx="1904166" cy="707737"/>
            </a:xfrm>
          </p:grpSpPr>
          <p:sp>
            <p:nvSpPr>
              <p:cNvPr id="153" name="Can 1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4" name="Can 1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5" name="Can 1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49" name="Group 148"/>
            <p:cNvGrpSpPr/>
            <p:nvPr/>
          </p:nvGrpSpPr>
          <p:grpSpPr>
            <a:xfrm>
              <a:off x="4943561" y="5635686"/>
              <a:ext cx="602070" cy="223776"/>
              <a:chOff x="621719" y="4712770"/>
              <a:chExt cx="1904166" cy="707737"/>
            </a:xfrm>
          </p:grpSpPr>
          <p:sp>
            <p:nvSpPr>
              <p:cNvPr id="150" name="Can 1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1" name="Can 1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2" name="Can 1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168" name="Group 167"/>
          <p:cNvGrpSpPr/>
          <p:nvPr/>
        </p:nvGrpSpPr>
        <p:grpSpPr>
          <a:xfrm>
            <a:off x="8570777" y="5077684"/>
            <a:ext cx="1306743" cy="277114"/>
            <a:chOff x="4313237" y="5582348"/>
            <a:chExt cx="1306743" cy="277114"/>
          </a:xfrm>
        </p:grpSpPr>
        <p:grpSp>
          <p:nvGrpSpPr>
            <p:cNvPr id="169" name="Group 168"/>
            <p:cNvGrpSpPr/>
            <p:nvPr/>
          </p:nvGrpSpPr>
          <p:grpSpPr>
            <a:xfrm>
              <a:off x="4387586" y="5582348"/>
              <a:ext cx="602070" cy="223776"/>
              <a:chOff x="621719" y="4712770"/>
              <a:chExt cx="1904166" cy="707737"/>
            </a:xfrm>
          </p:grpSpPr>
          <p:sp>
            <p:nvSpPr>
              <p:cNvPr id="190" name="Can 1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91" name="Can 1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92" name="Can 1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70" name="Group 169"/>
            <p:cNvGrpSpPr/>
            <p:nvPr/>
          </p:nvGrpSpPr>
          <p:grpSpPr>
            <a:xfrm>
              <a:off x="4353433" y="5611941"/>
              <a:ext cx="602070" cy="223776"/>
              <a:chOff x="621719" y="4712770"/>
              <a:chExt cx="1904166" cy="707737"/>
            </a:xfrm>
          </p:grpSpPr>
          <p:sp>
            <p:nvSpPr>
              <p:cNvPr id="187" name="Can 1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8" name="Can 1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9" name="Can 1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71" name="Group 170"/>
            <p:cNvGrpSpPr/>
            <p:nvPr/>
          </p:nvGrpSpPr>
          <p:grpSpPr>
            <a:xfrm>
              <a:off x="4313237" y="5635686"/>
              <a:ext cx="602070" cy="223776"/>
              <a:chOff x="621719" y="4712770"/>
              <a:chExt cx="1904166" cy="707737"/>
            </a:xfrm>
          </p:grpSpPr>
          <p:sp>
            <p:nvSpPr>
              <p:cNvPr id="184" name="Can 1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5" name="Can 1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6" name="Can 1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72" name="Group 171"/>
            <p:cNvGrpSpPr/>
            <p:nvPr/>
          </p:nvGrpSpPr>
          <p:grpSpPr>
            <a:xfrm>
              <a:off x="5017910" y="5582348"/>
              <a:ext cx="602070" cy="223776"/>
              <a:chOff x="621719" y="4712770"/>
              <a:chExt cx="1904166" cy="707737"/>
            </a:xfrm>
          </p:grpSpPr>
          <p:sp>
            <p:nvSpPr>
              <p:cNvPr id="181" name="Can 1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2" name="Can 1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3" name="Can 1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73" name="Group 172"/>
            <p:cNvGrpSpPr/>
            <p:nvPr/>
          </p:nvGrpSpPr>
          <p:grpSpPr>
            <a:xfrm>
              <a:off x="4983757" y="5611941"/>
              <a:ext cx="602070" cy="223776"/>
              <a:chOff x="621719" y="4712770"/>
              <a:chExt cx="1904166" cy="707737"/>
            </a:xfrm>
          </p:grpSpPr>
          <p:sp>
            <p:nvSpPr>
              <p:cNvPr id="178" name="Can 1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79" name="Can 1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0" name="Can 1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74" name="Group 173"/>
            <p:cNvGrpSpPr/>
            <p:nvPr/>
          </p:nvGrpSpPr>
          <p:grpSpPr>
            <a:xfrm>
              <a:off x="4943561" y="5635686"/>
              <a:ext cx="602070" cy="223776"/>
              <a:chOff x="621719" y="4712770"/>
              <a:chExt cx="1904166" cy="707737"/>
            </a:xfrm>
          </p:grpSpPr>
          <p:sp>
            <p:nvSpPr>
              <p:cNvPr id="175" name="Can 1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76" name="Can 1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77" name="Can 1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193" name="Group 192"/>
          <p:cNvGrpSpPr/>
          <p:nvPr/>
        </p:nvGrpSpPr>
        <p:grpSpPr>
          <a:xfrm>
            <a:off x="8570777" y="4853908"/>
            <a:ext cx="1306743" cy="277114"/>
            <a:chOff x="4313237" y="5582348"/>
            <a:chExt cx="1306743" cy="277114"/>
          </a:xfrm>
        </p:grpSpPr>
        <p:grpSp>
          <p:nvGrpSpPr>
            <p:cNvPr id="194" name="Group 193"/>
            <p:cNvGrpSpPr/>
            <p:nvPr/>
          </p:nvGrpSpPr>
          <p:grpSpPr>
            <a:xfrm>
              <a:off x="4387586" y="5582348"/>
              <a:ext cx="602070" cy="223776"/>
              <a:chOff x="621719" y="4712770"/>
              <a:chExt cx="1904166" cy="707737"/>
            </a:xfrm>
          </p:grpSpPr>
          <p:sp>
            <p:nvSpPr>
              <p:cNvPr id="215" name="Can 2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6" name="Can 2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7" name="Can 2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95" name="Group 194"/>
            <p:cNvGrpSpPr/>
            <p:nvPr/>
          </p:nvGrpSpPr>
          <p:grpSpPr>
            <a:xfrm>
              <a:off x="4353433" y="5611941"/>
              <a:ext cx="602070" cy="223776"/>
              <a:chOff x="621719" y="4712770"/>
              <a:chExt cx="1904166" cy="707737"/>
            </a:xfrm>
          </p:grpSpPr>
          <p:sp>
            <p:nvSpPr>
              <p:cNvPr id="212" name="Can 2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3" name="Can 2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4" name="Can 2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96" name="Group 195"/>
            <p:cNvGrpSpPr/>
            <p:nvPr/>
          </p:nvGrpSpPr>
          <p:grpSpPr>
            <a:xfrm>
              <a:off x="4313237" y="5635686"/>
              <a:ext cx="602070" cy="223776"/>
              <a:chOff x="621719" y="4712770"/>
              <a:chExt cx="1904166" cy="707737"/>
            </a:xfrm>
          </p:grpSpPr>
          <p:sp>
            <p:nvSpPr>
              <p:cNvPr id="209" name="Can 2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0" name="Can 2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1" name="Can 2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97" name="Group 196"/>
            <p:cNvGrpSpPr/>
            <p:nvPr/>
          </p:nvGrpSpPr>
          <p:grpSpPr>
            <a:xfrm>
              <a:off x="5017910" y="5582348"/>
              <a:ext cx="602070" cy="223776"/>
              <a:chOff x="621719" y="4712770"/>
              <a:chExt cx="1904166" cy="707737"/>
            </a:xfrm>
          </p:grpSpPr>
          <p:sp>
            <p:nvSpPr>
              <p:cNvPr id="206" name="Can 2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7" name="Can 2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8" name="Can 2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98" name="Group 197"/>
            <p:cNvGrpSpPr/>
            <p:nvPr/>
          </p:nvGrpSpPr>
          <p:grpSpPr>
            <a:xfrm>
              <a:off x="4983757" y="5611941"/>
              <a:ext cx="602070" cy="223776"/>
              <a:chOff x="621719" y="4712770"/>
              <a:chExt cx="1904166" cy="707737"/>
            </a:xfrm>
          </p:grpSpPr>
          <p:sp>
            <p:nvSpPr>
              <p:cNvPr id="203" name="Can 2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4" name="Can 2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5" name="Can 2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99" name="Group 198"/>
            <p:cNvGrpSpPr/>
            <p:nvPr/>
          </p:nvGrpSpPr>
          <p:grpSpPr>
            <a:xfrm>
              <a:off x="4943561" y="5635686"/>
              <a:ext cx="602070" cy="223776"/>
              <a:chOff x="621719" y="4712770"/>
              <a:chExt cx="1904166" cy="707737"/>
            </a:xfrm>
          </p:grpSpPr>
          <p:sp>
            <p:nvSpPr>
              <p:cNvPr id="200" name="Can 1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1" name="Can 2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2" name="Can 2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218" name="Group 217"/>
          <p:cNvGrpSpPr/>
          <p:nvPr/>
        </p:nvGrpSpPr>
        <p:grpSpPr>
          <a:xfrm>
            <a:off x="8570777" y="4626235"/>
            <a:ext cx="1306743" cy="277114"/>
            <a:chOff x="4313237" y="5582348"/>
            <a:chExt cx="1306743" cy="277114"/>
          </a:xfrm>
        </p:grpSpPr>
        <p:grpSp>
          <p:nvGrpSpPr>
            <p:cNvPr id="219" name="Group 218"/>
            <p:cNvGrpSpPr/>
            <p:nvPr/>
          </p:nvGrpSpPr>
          <p:grpSpPr>
            <a:xfrm>
              <a:off x="4387586" y="5582348"/>
              <a:ext cx="602070" cy="223776"/>
              <a:chOff x="621719" y="4712770"/>
              <a:chExt cx="1904166" cy="707737"/>
            </a:xfrm>
          </p:grpSpPr>
          <p:sp>
            <p:nvSpPr>
              <p:cNvPr id="240" name="Can 2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41" name="Can 2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42" name="Can 2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0" name="Group 219"/>
            <p:cNvGrpSpPr/>
            <p:nvPr/>
          </p:nvGrpSpPr>
          <p:grpSpPr>
            <a:xfrm>
              <a:off x="4353433" y="5611941"/>
              <a:ext cx="602070" cy="223776"/>
              <a:chOff x="621719" y="4712770"/>
              <a:chExt cx="1904166" cy="707737"/>
            </a:xfrm>
          </p:grpSpPr>
          <p:sp>
            <p:nvSpPr>
              <p:cNvPr id="237" name="Can 2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8" name="Can 2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9" name="Can 2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1" name="Group 220"/>
            <p:cNvGrpSpPr/>
            <p:nvPr/>
          </p:nvGrpSpPr>
          <p:grpSpPr>
            <a:xfrm>
              <a:off x="4313237" y="5635686"/>
              <a:ext cx="602070" cy="223776"/>
              <a:chOff x="621719" y="4712770"/>
              <a:chExt cx="1904166" cy="707737"/>
            </a:xfrm>
          </p:grpSpPr>
          <p:sp>
            <p:nvSpPr>
              <p:cNvPr id="234" name="Can 2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5" name="Can 2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6" name="Can 2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2" name="Group 221"/>
            <p:cNvGrpSpPr/>
            <p:nvPr/>
          </p:nvGrpSpPr>
          <p:grpSpPr>
            <a:xfrm>
              <a:off x="5017910" y="5582348"/>
              <a:ext cx="602070" cy="223776"/>
              <a:chOff x="621719" y="4712770"/>
              <a:chExt cx="1904166" cy="707737"/>
            </a:xfrm>
          </p:grpSpPr>
          <p:sp>
            <p:nvSpPr>
              <p:cNvPr id="231" name="Can 2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2" name="Can 2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3" name="Can 2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3" name="Group 222"/>
            <p:cNvGrpSpPr/>
            <p:nvPr/>
          </p:nvGrpSpPr>
          <p:grpSpPr>
            <a:xfrm>
              <a:off x="4983757" y="5611941"/>
              <a:ext cx="602070" cy="223776"/>
              <a:chOff x="621719" y="4712770"/>
              <a:chExt cx="1904166" cy="707737"/>
            </a:xfrm>
          </p:grpSpPr>
          <p:sp>
            <p:nvSpPr>
              <p:cNvPr id="228" name="Can 2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29" name="Can 2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0" name="Can 2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4" name="Group 223"/>
            <p:cNvGrpSpPr/>
            <p:nvPr/>
          </p:nvGrpSpPr>
          <p:grpSpPr>
            <a:xfrm>
              <a:off x="4943561" y="5635686"/>
              <a:ext cx="602070" cy="223776"/>
              <a:chOff x="621719" y="4712770"/>
              <a:chExt cx="1904166" cy="707737"/>
            </a:xfrm>
          </p:grpSpPr>
          <p:sp>
            <p:nvSpPr>
              <p:cNvPr id="225" name="Can 2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26" name="Can 2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27" name="Can 2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243" name="Group 242"/>
          <p:cNvGrpSpPr/>
          <p:nvPr/>
        </p:nvGrpSpPr>
        <p:grpSpPr>
          <a:xfrm>
            <a:off x="8570777" y="4397635"/>
            <a:ext cx="1306743" cy="277114"/>
            <a:chOff x="4313237" y="5582348"/>
            <a:chExt cx="1306743" cy="277114"/>
          </a:xfrm>
        </p:grpSpPr>
        <p:grpSp>
          <p:nvGrpSpPr>
            <p:cNvPr id="244" name="Group 243"/>
            <p:cNvGrpSpPr/>
            <p:nvPr/>
          </p:nvGrpSpPr>
          <p:grpSpPr>
            <a:xfrm>
              <a:off x="4387586" y="5582348"/>
              <a:ext cx="602070" cy="223776"/>
              <a:chOff x="621719" y="4712770"/>
              <a:chExt cx="1904166" cy="707737"/>
            </a:xfrm>
          </p:grpSpPr>
          <p:sp>
            <p:nvSpPr>
              <p:cNvPr id="265" name="Can 2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6" name="Can 2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7" name="Can 2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5" name="Group 244"/>
            <p:cNvGrpSpPr/>
            <p:nvPr/>
          </p:nvGrpSpPr>
          <p:grpSpPr>
            <a:xfrm>
              <a:off x="4353433" y="5611941"/>
              <a:ext cx="602070" cy="223776"/>
              <a:chOff x="621719" y="4712770"/>
              <a:chExt cx="1904166" cy="707737"/>
            </a:xfrm>
          </p:grpSpPr>
          <p:sp>
            <p:nvSpPr>
              <p:cNvPr id="262" name="Can 2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3" name="Can 2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4" name="Can 2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6" name="Group 245"/>
            <p:cNvGrpSpPr/>
            <p:nvPr/>
          </p:nvGrpSpPr>
          <p:grpSpPr>
            <a:xfrm>
              <a:off x="4313237" y="5635686"/>
              <a:ext cx="602070" cy="223776"/>
              <a:chOff x="621719" y="4712770"/>
              <a:chExt cx="1904166" cy="707737"/>
            </a:xfrm>
          </p:grpSpPr>
          <p:sp>
            <p:nvSpPr>
              <p:cNvPr id="259" name="Can 2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0" name="Can 2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1" name="Can 2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7" name="Group 246"/>
            <p:cNvGrpSpPr/>
            <p:nvPr/>
          </p:nvGrpSpPr>
          <p:grpSpPr>
            <a:xfrm>
              <a:off x="5017910" y="5582348"/>
              <a:ext cx="602070" cy="223776"/>
              <a:chOff x="621719" y="4712770"/>
              <a:chExt cx="1904166" cy="707737"/>
            </a:xfrm>
          </p:grpSpPr>
          <p:sp>
            <p:nvSpPr>
              <p:cNvPr id="256" name="Can 2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7" name="Can 2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8" name="Can 2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8" name="Group 247"/>
            <p:cNvGrpSpPr/>
            <p:nvPr/>
          </p:nvGrpSpPr>
          <p:grpSpPr>
            <a:xfrm>
              <a:off x="4983757" y="5611941"/>
              <a:ext cx="602070" cy="223776"/>
              <a:chOff x="621719" y="4712770"/>
              <a:chExt cx="1904166" cy="707737"/>
            </a:xfrm>
          </p:grpSpPr>
          <p:sp>
            <p:nvSpPr>
              <p:cNvPr id="253" name="Can 2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4" name="Can 2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5" name="Can 2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9" name="Group 248"/>
            <p:cNvGrpSpPr/>
            <p:nvPr/>
          </p:nvGrpSpPr>
          <p:grpSpPr>
            <a:xfrm>
              <a:off x="4943561" y="5635686"/>
              <a:ext cx="602070" cy="223776"/>
              <a:chOff x="621719" y="4712770"/>
              <a:chExt cx="1904166" cy="707737"/>
            </a:xfrm>
          </p:grpSpPr>
          <p:sp>
            <p:nvSpPr>
              <p:cNvPr id="250" name="Can 2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1" name="Can 2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2" name="Can 2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268" name="Group 267"/>
          <p:cNvGrpSpPr/>
          <p:nvPr/>
        </p:nvGrpSpPr>
        <p:grpSpPr>
          <a:xfrm>
            <a:off x="8570777" y="4179976"/>
            <a:ext cx="1306743" cy="277114"/>
            <a:chOff x="4313237" y="5582348"/>
            <a:chExt cx="1306743" cy="277114"/>
          </a:xfrm>
        </p:grpSpPr>
        <p:grpSp>
          <p:nvGrpSpPr>
            <p:cNvPr id="269" name="Group 268"/>
            <p:cNvGrpSpPr/>
            <p:nvPr/>
          </p:nvGrpSpPr>
          <p:grpSpPr>
            <a:xfrm>
              <a:off x="4387586" y="5582348"/>
              <a:ext cx="602070" cy="223776"/>
              <a:chOff x="621719" y="4712770"/>
              <a:chExt cx="1904166" cy="707737"/>
            </a:xfrm>
          </p:grpSpPr>
          <p:sp>
            <p:nvSpPr>
              <p:cNvPr id="290" name="Can 2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91" name="Can 2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92" name="Can 2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70" name="Group 269"/>
            <p:cNvGrpSpPr/>
            <p:nvPr/>
          </p:nvGrpSpPr>
          <p:grpSpPr>
            <a:xfrm>
              <a:off x="4353433" y="5611941"/>
              <a:ext cx="602070" cy="223776"/>
              <a:chOff x="621719" y="4712770"/>
              <a:chExt cx="1904166" cy="707737"/>
            </a:xfrm>
          </p:grpSpPr>
          <p:sp>
            <p:nvSpPr>
              <p:cNvPr id="287" name="Can 2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8" name="Can 2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9" name="Can 2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71" name="Group 270"/>
            <p:cNvGrpSpPr/>
            <p:nvPr/>
          </p:nvGrpSpPr>
          <p:grpSpPr>
            <a:xfrm>
              <a:off x="4313237" y="5635686"/>
              <a:ext cx="602070" cy="223776"/>
              <a:chOff x="621719" y="4712770"/>
              <a:chExt cx="1904166" cy="707737"/>
            </a:xfrm>
          </p:grpSpPr>
          <p:sp>
            <p:nvSpPr>
              <p:cNvPr id="284" name="Can 2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5" name="Can 2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6" name="Can 2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72" name="Group 271"/>
            <p:cNvGrpSpPr/>
            <p:nvPr/>
          </p:nvGrpSpPr>
          <p:grpSpPr>
            <a:xfrm>
              <a:off x="5017910" y="5582348"/>
              <a:ext cx="602070" cy="223776"/>
              <a:chOff x="621719" y="4712770"/>
              <a:chExt cx="1904166" cy="707737"/>
            </a:xfrm>
          </p:grpSpPr>
          <p:sp>
            <p:nvSpPr>
              <p:cNvPr id="281" name="Can 2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2" name="Can 2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3" name="Can 2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73" name="Group 272"/>
            <p:cNvGrpSpPr/>
            <p:nvPr/>
          </p:nvGrpSpPr>
          <p:grpSpPr>
            <a:xfrm>
              <a:off x="4983757" y="5611941"/>
              <a:ext cx="602070" cy="223776"/>
              <a:chOff x="621719" y="4712770"/>
              <a:chExt cx="1904166" cy="707737"/>
            </a:xfrm>
          </p:grpSpPr>
          <p:sp>
            <p:nvSpPr>
              <p:cNvPr id="278" name="Can 2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79" name="Can 2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0" name="Can 2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74" name="Group 273"/>
            <p:cNvGrpSpPr/>
            <p:nvPr/>
          </p:nvGrpSpPr>
          <p:grpSpPr>
            <a:xfrm>
              <a:off x="4943561" y="5635686"/>
              <a:ext cx="602070" cy="223776"/>
              <a:chOff x="621719" y="4712770"/>
              <a:chExt cx="1904166" cy="707737"/>
            </a:xfrm>
          </p:grpSpPr>
          <p:sp>
            <p:nvSpPr>
              <p:cNvPr id="275" name="Can 2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76" name="Can 2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77" name="Can 2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293" name="Group 292"/>
          <p:cNvGrpSpPr/>
          <p:nvPr/>
        </p:nvGrpSpPr>
        <p:grpSpPr>
          <a:xfrm>
            <a:off x="8570777" y="3945625"/>
            <a:ext cx="1306743" cy="277114"/>
            <a:chOff x="4313237" y="5582348"/>
            <a:chExt cx="1306743" cy="277114"/>
          </a:xfrm>
        </p:grpSpPr>
        <p:grpSp>
          <p:nvGrpSpPr>
            <p:cNvPr id="294" name="Group 293"/>
            <p:cNvGrpSpPr/>
            <p:nvPr/>
          </p:nvGrpSpPr>
          <p:grpSpPr>
            <a:xfrm>
              <a:off x="4387586" y="5582348"/>
              <a:ext cx="602070" cy="223776"/>
              <a:chOff x="621719" y="4712770"/>
              <a:chExt cx="1904166" cy="707737"/>
            </a:xfrm>
          </p:grpSpPr>
          <p:sp>
            <p:nvSpPr>
              <p:cNvPr id="315" name="Can 3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6" name="Can 3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7" name="Can 3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95" name="Group 294"/>
            <p:cNvGrpSpPr/>
            <p:nvPr/>
          </p:nvGrpSpPr>
          <p:grpSpPr>
            <a:xfrm>
              <a:off x="4353433" y="5611941"/>
              <a:ext cx="602070" cy="223776"/>
              <a:chOff x="621719" y="4712770"/>
              <a:chExt cx="1904166" cy="707737"/>
            </a:xfrm>
          </p:grpSpPr>
          <p:sp>
            <p:nvSpPr>
              <p:cNvPr id="312" name="Can 3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3" name="Can 3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4" name="Can 3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96" name="Group 295"/>
            <p:cNvGrpSpPr/>
            <p:nvPr/>
          </p:nvGrpSpPr>
          <p:grpSpPr>
            <a:xfrm>
              <a:off x="4313237" y="5635686"/>
              <a:ext cx="602070" cy="223776"/>
              <a:chOff x="621719" y="4712770"/>
              <a:chExt cx="1904166" cy="707737"/>
            </a:xfrm>
          </p:grpSpPr>
          <p:sp>
            <p:nvSpPr>
              <p:cNvPr id="309" name="Can 3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0" name="Can 3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1" name="Can 3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97" name="Group 296"/>
            <p:cNvGrpSpPr/>
            <p:nvPr/>
          </p:nvGrpSpPr>
          <p:grpSpPr>
            <a:xfrm>
              <a:off x="5017910" y="5582348"/>
              <a:ext cx="602070" cy="223776"/>
              <a:chOff x="621719" y="4712770"/>
              <a:chExt cx="1904166" cy="707737"/>
            </a:xfrm>
          </p:grpSpPr>
          <p:sp>
            <p:nvSpPr>
              <p:cNvPr id="306" name="Can 3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7" name="Can 3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8" name="Can 3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98" name="Group 297"/>
            <p:cNvGrpSpPr/>
            <p:nvPr/>
          </p:nvGrpSpPr>
          <p:grpSpPr>
            <a:xfrm>
              <a:off x="4983757" y="5611941"/>
              <a:ext cx="602070" cy="223776"/>
              <a:chOff x="621719" y="4712770"/>
              <a:chExt cx="1904166" cy="707737"/>
            </a:xfrm>
          </p:grpSpPr>
          <p:sp>
            <p:nvSpPr>
              <p:cNvPr id="303" name="Can 3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4" name="Can 3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5" name="Can 3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99" name="Group 298"/>
            <p:cNvGrpSpPr/>
            <p:nvPr/>
          </p:nvGrpSpPr>
          <p:grpSpPr>
            <a:xfrm>
              <a:off x="4943561" y="5635686"/>
              <a:ext cx="602070" cy="223776"/>
              <a:chOff x="621719" y="4712770"/>
              <a:chExt cx="1904166" cy="707737"/>
            </a:xfrm>
          </p:grpSpPr>
          <p:sp>
            <p:nvSpPr>
              <p:cNvPr id="300" name="Can 2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1" name="Can 3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2" name="Can 3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318" name="Group 317"/>
          <p:cNvGrpSpPr/>
          <p:nvPr/>
        </p:nvGrpSpPr>
        <p:grpSpPr>
          <a:xfrm>
            <a:off x="10560213" y="5535624"/>
            <a:ext cx="1306743" cy="277114"/>
            <a:chOff x="4313237" y="5582348"/>
            <a:chExt cx="1306743" cy="277114"/>
          </a:xfrm>
        </p:grpSpPr>
        <p:grpSp>
          <p:nvGrpSpPr>
            <p:cNvPr id="319" name="Group 318"/>
            <p:cNvGrpSpPr/>
            <p:nvPr/>
          </p:nvGrpSpPr>
          <p:grpSpPr>
            <a:xfrm>
              <a:off x="4387586" y="5582348"/>
              <a:ext cx="602070" cy="223776"/>
              <a:chOff x="621719" y="4712770"/>
              <a:chExt cx="1904166" cy="707737"/>
            </a:xfrm>
          </p:grpSpPr>
          <p:sp>
            <p:nvSpPr>
              <p:cNvPr id="340" name="Can 3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41" name="Can 3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42" name="Can 3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20" name="Group 319"/>
            <p:cNvGrpSpPr/>
            <p:nvPr/>
          </p:nvGrpSpPr>
          <p:grpSpPr>
            <a:xfrm>
              <a:off x="4353433" y="5611941"/>
              <a:ext cx="602070" cy="223776"/>
              <a:chOff x="621719" y="4712770"/>
              <a:chExt cx="1904166" cy="707737"/>
            </a:xfrm>
          </p:grpSpPr>
          <p:sp>
            <p:nvSpPr>
              <p:cNvPr id="337" name="Can 3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8" name="Can 3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9" name="Can 3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21" name="Group 320"/>
            <p:cNvGrpSpPr/>
            <p:nvPr/>
          </p:nvGrpSpPr>
          <p:grpSpPr>
            <a:xfrm>
              <a:off x="4313237" y="5635686"/>
              <a:ext cx="602070" cy="223776"/>
              <a:chOff x="621719" y="4712770"/>
              <a:chExt cx="1904166" cy="707737"/>
            </a:xfrm>
          </p:grpSpPr>
          <p:sp>
            <p:nvSpPr>
              <p:cNvPr id="334" name="Can 3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5" name="Can 3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6" name="Can 3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22" name="Group 321"/>
            <p:cNvGrpSpPr/>
            <p:nvPr/>
          </p:nvGrpSpPr>
          <p:grpSpPr>
            <a:xfrm>
              <a:off x="5017910" y="5582348"/>
              <a:ext cx="602070" cy="223776"/>
              <a:chOff x="621719" y="4712770"/>
              <a:chExt cx="1904166" cy="707737"/>
            </a:xfrm>
          </p:grpSpPr>
          <p:sp>
            <p:nvSpPr>
              <p:cNvPr id="331" name="Can 3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2" name="Can 3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3" name="Can 3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23" name="Group 322"/>
            <p:cNvGrpSpPr/>
            <p:nvPr/>
          </p:nvGrpSpPr>
          <p:grpSpPr>
            <a:xfrm>
              <a:off x="4983757" y="5611941"/>
              <a:ext cx="602070" cy="223776"/>
              <a:chOff x="621719" y="4712770"/>
              <a:chExt cx="1904166" cy="707737"/>
            </a:xfrm>
          </p:grpSpPr>
          <p:sp>
            <p:nvSpPr>
              <p:cNvPr id="328" name="Can 3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29" name="Can 3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0" name="Can 3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24" name="Group 323"/>
            <p:cNvGrpSpPr/>
            <p:nvPr/>
          </p:nvGrpSpPr>
          <p:grpSpPr>
            <a:xfrm>
              <a:off x="4943561" y="5635686"/>
              <a:ext cx="602070" cy="223776"/>
              <a:chOff x="621719" y="4712770"/>
              <a:chExt cx="1904166" cy="707737"/>
            </a:xfrm>
          </p:grpSpPr>
          <p:sp>
            <p:nvSpPr>
              <p:cNvPr id="325" name="Can 3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26" name="Can 3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27" name="Can 3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343" name="Group 342"/>
          <p:cNvGrpSpPr/>
          <p:nvPr/>
        </p:nvGrpSpPr>
        <p:grpSpPr>
          <a:xfrm>
            <a:off x="10560213" y="5312035"/>
            <a:ext cx="1306743" cy="277114"/>
            <a:chOff x="4313237" y="5582348"/>
            <a:chExt cx="1306743" cy="277114"/>
          </a:xfrm>
        </p:grpSpPr>
        <p:grpSp>
          <p:nvGrpSpPr>
            <p:cNvPr id="344" name="Group 343"/>
            <p:cNvGrpSpPr/>
            <p:nvPr/>
          </p:nvGrpSpPr>
          <p:grpSpPr>
            <a:xfrm>
              <a:off x="4387586" y="5582348"/>
              <a:ext cx="602070" cy="223776"/>
              <a:chOff x="621719" y="4712770"/>
              <a:chExt cx="1904166" cy="707737"/>
            </a:xfrm>
          </p:grpSpPr>
          <p:sp>
            <p:nvSpPr>
              <p:cNvPr id="365" name="Can 3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6" name="Can 3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7" name="Can 3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45" name="Group 344"/>
            <p:cNvGrpSpPr/>
            <p:nvPr/>
          </p:nvGrpSpPr>
          <p:grpSpPr>
            <a:xfrm>
              <a:off x="4353433" y="5611941"/>
              <a:ext cx="602070" cy="223776"/>
              <a:chOff x="621719" y="4712770"/>
              <a:chExt cx="1904166" cy="707737"/>
            </a:xfrm>
          </p:grpSpPr>
          <p:sp>
            <p:nvSpPr>
              <p:cNvPr id="362" name="Can 3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3" name="Can 3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4" name="Can 3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46" name="Group 345"/>
            <p:cNvGrpSpPr/>
            <p:nvPr/>
          </p:nvGrpSpPr>
          <p:grpSpPr>
            <a:xfrm>
              <a:off x="4313237" y="5635686"/>
              <a:ext cx="602070" cy="223776"/>
              <a:chOff x="621719" y="4712770"/>
              <a:chExt cx="1904166" cy="707737"/>
            </a:xfrm>
          </p:grpSpPr>
          <p:sp>
            <p:nvSpPr>
              <p:cNvPr id="359" name="Can 3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0" name="Can 3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1" name="Can 3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47" name="Group 346"/>
            <p:cNvGrpSpPr/>
            <p:nvPr/>
          </p:nvGrpSpPr>
          <p:grpSpPr>
            <a:xfrm>
              <a:off x="5017910" y="5582348"/>
              <a:ext cx="602070" cy="223776"/>
              <a:chOff x="621719" y="4712770"/>
              <a:chExt cx="1904166" cy="707737"/>
            </a:xfrm>
          </p:grpSpPr>
          <p:sp>
            <p:nvSpPr>
              <p:cNvPr id="356" name="Can 3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7" name="Can 3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8" name="Can 3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48" name="Group 347"/>
            <p:cNvGrpSpPr/>
            <p:nvPr/>
          </p:nvGrpSpPr>
          <p:grpSpPr>
            <a:xfrm>
              <a:off x="4983757" y="5611941"/>
              <a:ext cx="602070" cy="223776"/>
              <a:chOff x="621719" y="4712770"/>
              <a:chExt cx="1904166" cy="707737"/>
            </a:xfrm>
          </p:grpSpPr>
          <p:sp>
            <p:nvSpPr>
              <p:cNvPr id="353" name="Can 3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4" name="Can 3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5" name="Can 3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49" name="Group 348"/>
            <p:cNvGrpSpPr/>
            <p:nvPr/>
          </p:nvGrpSpPr>
          <p:grpSpPr>
            <a:xfrm>
              <a:off x="4943561" y="5635686"/>
              <a:ext cx="602070" cy="223776"/>
              <a:chOff x="621719" y="4712770"/>
              <a:chExt cx="1904166" cy="707737"/>
            </a:xfrm>
          </p:grpSpPr>
          <p:sp>
            <p:nvSpPr>
              <p:cNvPr id="350" name="Can 3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1" name="Can 3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2" name="Can 3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368" name="Group 367"/>
          <p:cNvGrpSpPr/>
          <p:nvPr/>
        </p:nvGrpSpPr>
        <p:grpSpPr>
          <a:xfrm>
            <a:off x="10560213" y="5077684"/>
            <a:ext cx="1306743" cy="277114"/>
            <a:chOff x="4313237" y="5582348"/>
            <a:chExt cx="1306743" cy="277114"/>
          </a:xfrm>
        </p:grpSpPr>
        <p:grpSp>
          <p:nvGrpSpPr>
            <p:cNvPr id="369" name="Group 368"/>
            <p:cNvGrpSpPr/>
            <p:nvPr/>
          </p:nvGrpSpPr>
          <p:grpSpPr>
            <a:xfrm>
              <a:off x="4387586" y="5582348"/>
              <a:ext cx="602070" cy="223776"/>
              <a:chOff x="621719" y="4712770"/>
              <a:chExt cx="1904166" cy="707737"/>
            </a:xfrm>
          </p:grpSpPr>
          <p:sp>
            <p:nvSpPr>
              <p:cNvPr id="390" name="Can 3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91" name="Can 3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92" name="Can 3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70" name="Group 369"/>
            <p:cNvGrpSpPr/>
            <p:nvPr/>
          </p:nvGrpSpPr>
          <p:grpSpPr>
            <a:xfrm>
              <a:off x="4353433" y="5611941"/>
              <a:ext cx="602070" cy="223776"/>
              <a:chOff x="621719" y="4712770"/>
              <a:chExt cx="1904166" cy="707737"/>
            </a:xfrm>
          </p:grpSpPr>
          <p:sp>
            <p:nvSpPr>
              <p:cNvPr id="387" name="Can 3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8" name="Can 3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9" name="Can 3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71" name="Group 370"/>
            <p:cNvGrpSpPr/>
            <p:nvPr/>
          </p:nvGrpSpPr>
          <p:grpSpPr>
            <a:xfrm>
              <a:off x="4313237" y="5635686"/>
              <a:ext cx="602070" cy="223776"/>
              <a:chOff x="621719" y="4712770"/>
              <a:chExt cx="1904166" cy="707737"/>
            </a:xfrm>
          </p:grpSpPr>
          <p:sp>
            <p:nvSpPr>
              <p:cNvPr id="384" name="Can 3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5" name="Can 3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6" name="Can 3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72" name="Group 371"/>
            <p:cNvGrpSpPr/>
            <p:nvPr/>
          </p:nvGrpSpPr>
          <p:grpSpPr>
            <a:xfrm>
              <a:off x="5017910" y="5582348"/>
              <a:ext cx="602070" cy="223776"/>
              <a:chOff x="621719" y="4712770"/>
              <a:chExt cx="1904166" cy="707737"/>
            </a:xfrm>
          </p:grpSpPr>
          <p:sp>
            <p:nvSpPr>
              <p:cNvPr id="381" name="Can 3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2" name="Can 3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3" name="Can 3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73" name="Group 372"/>
            <p:cNvGrpSpPr/>
            <p:nvPr/>
          </p:nvGrpSpPr>
          <p:grpSpPr>
            <a:xfrm>
              <a:off x="4983757" y="5611941"/>
              <a:ext cx="602070" cy="223776"/>
              <a:chOff x="621719" y="4712770"/>
              <a:chExt cx="1904166" cy="707737"/>
            </a:xfrm>
          </p:grpSpPr>
          <p:sp>
            <p:nvSpPr>
              <p:cNvPr id="378" name="Can 3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79" name="Can 3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0" name="Can 3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74" name="Group 373"/>
            <p:cNvGrpSpPr/>
            <p:nvPr/>
          </p:nvGrpSpPr>
          <p:grpSpPr>
            <a:xfrm>
              <a:off x="4943561" y="5635686"/>
              <a:ext cx="602070" cy="223776"/>
              <a:chOff x="621719" y="4712770"/>
              <a:chExt cx="1904166" cy="707737"/>
            </a:xfrm>
          </p:grpSpPr>
          <p:sp>
            <p:nvSpPr>
              <p:cNvPr id="375" name="Can 3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76" name="Can 3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77" name="Can 3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393" name="Group 392"/>
          <p:cNvGrpSpPr/>
          <p:nvPr/>
        </p:nvGrpSpPr>
        <p:grpSpPr>
          <a:xfrm>
            <a:off x="10560213" y="4853908"/>
            <a:ext cx="1306743" cy="277114"/>
            <a:chOff x="4313237" y="5582348"/>
            <a:chExt cx="1306743" cy="277114"/>
          </a:xfrm>
        </p:grpSpPr>
        <p:grpSp>
          <p:nvGrpSpPr>
            <p:cNvPr id="394" name="Group 393"/>
            <p:cNvGrpSpPr/>
            <p:nvPr/>
          </p:nvGrpSpPr>
          <p:grpSpPr>
            <a:xfrm>
              <a:off x="4387586" y="5582348"/>
              <a:ext cx="602070" cy="223776"/>
              <a:chOff x="621719" y="4712770"/>
              <a:chExt cx="1904166" cy="707737"/>
            </a:xfrm>
          </p:grpSpPr>
          <p:sp>
            <p:nvSpPr>
              <p:cNvPr id="415" name="Can 4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6" name="Can 4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7" name="Can 4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95" name="Group 394"/>
            <p:cNvGrpSpPr/>
            <p:nvPr/>
          </p:nvGrpSpPr>
          <p:grpSpPr>
            <a:xfrm>
              <a:off x="4353433" y="5611941"/>
              <a:ext cx="602070" cy="223776"/>
              <a:chOff x="621719" y="4712770"/>
              <a:chExt cx="1904166" cy="707737"/>
            </a:xfrm>
          </p:grpSpPr>
          <p:sp>
            <p:nvSpPr>
              <p:cNvPr id="412" name="Can 4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3" name="Can 4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4" name="Can 4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96" name="Group 395"/>
            <p:cNvGrpSpPr/>
            <p:nvPr/>
          </p:nvGrpSpPr>
          <p:grpSpPr>
            <a:xfrm>
              <a:off x="4313237" y="5635686"/>
              <a:ext cx="602070" cy="223776"/>
              <a:chOff x="621719" y="4712770"/>
              <a:chExt cx="1904166" cy="707737"/>
            </a:xfrm>
          </p:grpSpPr>
          <p:sp>
            <p:nvSpPr>
              <p:cNvPr id="409" name="Can 4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0" name="Can 4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1" name="Can 4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97" name="Group 396"/>
            <p:cNvGrpSpPr/>
            <p:nvPr/>
          </p:nvGrpSpPr>
          <p:grpSpPr>
            <a:xfrm>
              <a:off x="5017910" y="5582348"/>
              <a:ext cx="602070" cy="223776"/>
              <a:chOff x="621719" y="4712770"/>
              <a:chExt cx="1904166" cy="707737"/>
            </a:xfrm>
          </p:grpSpPr>
          <p:sp>
            <p:nvSpPr>
              <p:cNvPr id="406" name="Can 4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7" name="Can 4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8" name="Can 4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98" name="Group 397"/>
            <p:cNvGrpSpPr/>
            <p:nvPr/>
          </p:nvGrpSpPr>
          <p:grpSpPr>
            <a:xfrm>
              <a:off x="4983757" y="5611941"/>
              <a:ext cx="602070" cy="223776"/>
              <a:chOff x="621719" y="4712770"/>
              <a:chExt cx="1904166" cy="707737"/>
            </a:xfrm>
          </p:grpSpPr>
          <p:sp>
            <p:nvSpPr>
              <p:cNvPr id="403" name="Can 4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4" name="Can 4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5" name="Can 4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99" name="Group 398"/>
            <p:cNvGrpSpPr/>
            <p:nvPr/>
          </p:nvGrpSpPr>
          <p:grpSpPr>
            <a:xfrm>
              <a:off x="4943561" y="5635686"/>
              <a:ext cx="602070" cy="223776"/>
              <a:chOff x="621719" y="4712770"/>
              <a:chExt cx="1904166" cy="707737"/>
            </a:xfrm>
          </p:grpSpPr>
          <p:sp>
            <p:nvSpPr>
              <p:cNvPr id="400" name="Can 3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1" name="Can 4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2" name="Can 4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418" name="Group 417"/>
          <p:cNvGrpSpPr/>
          <p:nvPr/>
        </p:nvGrpSpPr>
        <p:grpSpPr>
          <a:xfrm>
            <a:off x="10560213" y="4626235"/>
            <a:ext cx="1306743" cy="277114"/>
            <a:chOff x="4313237" y="5582348"/>
            <a:chExt cx="1306743" cy="277114"/>
          </a:xfrm>
        </p:grpSpPr>
        <p:grpSp>
          <p:nvGrpSpPr>
            <p:cNvPr id="419" name="Group 418"/>
            <p:cNvGrpSpPr/>
            <p:nvPr/>
          </p:nvGrpSpPr>
          <p:grpSpPr>
            <a:xfrm>
              <a:off x="4387586" y="5582348"/>
              <a:ext cx="602070" cy="223776"/>
              <a:chOff x="621719" y="4712770"/>
              <a:chExt cx="1904166" cy="707737"/>
            </a:xfrm>
          </p:grpSpPr>
          <p:sp>
            <p:nvSpPr>
              <p:cNvPr id="440" name="Can 4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41" name="Can 4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42" name="Can 4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20" name="Group 419"/>
            <p:cNvGrpSpPr/>
            <p:nvPr/>
          </p:nvGrpSpPr>
          <p:grpSpPr>
            <a:xfrm>
              <a:off x="4353433" y="5611941"/>
              <a:ext cx="602070" cy="223776"/>
              <a:chOff x="621719" y="4712770"/>
              <a:chExt cx="1904166" cy="707737"/>
            </a:xfrm>
          </p:grpSpPr>
          <p:sp>
            <p:nvSpPr>
              <p:cNvPr id="437" name="Can 4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8" name="Can 4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9" name="Can 4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21" name="Group 420"/>
            <p:cNvGrpSpPr/>
            <p:nvPr/>
          </p:nvGrpSpPr>
          <p:grpSpPr>
            <a:xfrm>
              <a:off x="4313237" y="5635686"/>
              <a:ext cx="602070" cy="223776"/>
              <a:chOff x="621719" y="4712770"/>
              <a:chExt cx="1904166" cy="707737"/>
            </a:xfrm>
          </p:grpSpPr>
          <p:sp>
            <p:nvSpPr>
              <p:cNvPr id="434" name="Can 4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5" name="Can 4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6" name="Can 4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22" name="Group 421"/>
            <p:cNvGrpSpPr/>
            <p:nvPr/>
          </p:nvGrpSpPr>
          <p:grpSpPr>
            <a:xfrm>
              <a:off x="5017910" y="5582348"/>
              <a:ext cx="602070" cy="223776"/>
              <a:chOff x="621719" y="4712770"/>
              <a:chExt cx="1904166" cy="707737"/>
            </a:xfrm>
          </p:grpSpPr>
          <p:sp>
            <p:nvSpPr>
              <p:cNvPr id="431" name="Can 4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2" name="Can 4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3" name="Can 4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23" name="Group 422"/>
            <p:cNvGrpSpPr/>
            <p:nvPr/>
          </p:nvGrpSpPr>
          <p:grpSpPr>
            <a:xfrm>
              <a:off x="4983757" y="5611941"/>
              <a:ext cx="602070" cy="223776"/>
              <a:chOff x="621719" y="4712770"/>
              <a:chExt cx="1904166" cy="707737"/>
            </a:xfrm>
          </p:grpSpPr>
          <p:sp>
            <p:nvSpPr>
              <p:cNvPr id="428" name="Can 4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29" name="Can 4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0" name="Can 4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24" name="Group 423"/>
            <p:cNvGrpSpPr/>
            <p:nvPr/>
          </p:nvGrpSpPr>
          <p:grpSpPr>
            <a:xfrm>
              <a:off x="4943561" y="5635686"/>
              <a:ext cx="602070" cy="223776"/>
              <a:chOff x="621719" y="4712770"/>
              <a:chExt cx="1904166" cy="707737"/>
            </a:xfrm>
          </p:grpSpPr>
          <p:sp>
            <p:nvSpPr>
              <p:cNvPr id="425" name="Can 4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26" name="Can 4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27" name="Can 4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443" name="Group 442"/>
          <p:cNvGrpSpPr/>
          <p:nvPr/>
        </p:nvGrpSpPr>
        <p:grpSpPr>
          <a:xfrm>
            <a:off x="10560213" y="4397635"/>
            <a:ext cx="1306743" cy="277114"/>
            <a:chOff x="4313237" y="5582348"/>
            <a:chExt cx="1306743" cy="277114"/>
          </a:xfrm>
        </p:grpSpPr>
        <p:grpSp>
          <p:nvGrpSpPr>
            <p:cNvPr id="444" name="Group 443"/>
            <p:cNvGrpSpPr/>
            <p:nvPr/>
          </p:nvGrpSpPr>
          <p:grpSpPr>
            <a:xfrm>
              <a:off x="4387586" y="5582348"/>
              <a:ext cx="602070" cy="223776"/>
              <a:chOff x="621719" y="4712770"/>
              <a:chExt cx="1904166" cy="707737"/>
            </a:xfrm>
          </p:grpSpPr>
          <p:sp>
            <p:nvSpPr>
              <p:cNvPr id="465" name="Can 4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6" name="Can 4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7" name="Can 4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45" name="Group 444"/>
            <p:cNvGrpSpPr/>
            <p:nvPr/>
          </p:nvGrpSpPr>
          <p:grpSpPr>
            <a:xfrm>
              <a:off x="4353433" y="5611941"/>
              <a:ext cx="602070" cy="223776"/>
              <a:chOff x="621719" y="4712770"/>
              <a:chExt cx="1904166" cy="707737"/>
            </a:xfrm>
          </p:grpSpPr>
          <p:sp>
            <p:nvSpPr>
              <p:cNvPr id="462" name="Can 4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3" name="Can 4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4" name="Can 4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46" name="Group 445"/>
            <p:cNvGrpSpPr/>
            <p:nvPr/>
          </p:nvGrpSpPr>
          <p:grpSpPr>
            <a:xfrm>
              <a:off x="4313237" y="5635686"/>
              <a:ext cx="602070" cy="223776"/>
              <a:chOff x="621719" y="4712770"/>
              <a:chExt cx="1904166" cy="707737"/>
            </a:xfrm>
          </p:grpSpPr>
          <p:sp>
            <p:nvSpPr>
              <p:cNvPr id="459" name="Can 4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0" name="Can 4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1" name="Can 4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47" name="Group 446"/>
            <p:cNvGrpSpPr/>
            <p:nvPr/>
          </p:nvGrpSpPr>
          <p:grpSpPr>
            <a:xfrm>
              <a:off x="5017910" y="5582348"/>
              <a:ext cx="602070" cy="223776"/>
              <a:chOff x="621719" y="4712770"/>
              <a:chExt cx="1904166" cy="707737"/>
            </a:xfrm>
          </p:grpSpPr>
          <p:sp>
            <p:nvSpPr>
              <p:cNvPr id="456" name="Can 4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7" name="Can 4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8" name="Can 4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48" name="Group 447"/>
            <p:cNvGrpSpPr/>
            <p:nvPr/>
          </p:nvGrpSpPr>
          <p:grpSpPr>
            <a:xfrm>
              <a:off x="4983757" y="5611941"/>
              <a:ext cx="602070" cy="223776"/>
              <a:chOff x="621719" y="4712770"/>
              <a:chExt cx="1904166" cy="707737"/>
            </a:xfrm>
          </p:grpSpPr>
          <p:sp>
            <p:nvSpPr>
              <p:cNvPr id="453" name="Can 4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4" name="Can 4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5" name="Can 4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49" name="Group 448"/>
            <p:cNvGrpSpPr/>
            <p:nvPr/>
          </p:nvGrpSpPr>
          <p:grpSpPr>
            <a:xfrm>
              <a:off x="4943561" y="5635686"/>
              <a:ext cx="602070" cy="223776"/>
              <a:chOff x="621719" y="4712770"/>
              <a:chExt cx="1904166" cy="707737"/>
            </a:xfrm>
          </p:grpSpPr>
          <p:sp>
            <p:nvSpPr>
              <p:cNvPr id="450" name="Can 4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1" name="Can 4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2" name="Can 4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468" name="Group 467"/>
          <p:cNvGrpSpPr/>
          <p:nvPr/>
        </p:nvGrpSpPr>
        <p:grpSpPr>
          <a:xfrm>
            <a:off x="10560213" y="4179976"/>
            <a:ext cx="1306743" cy="277114"/>
            <a:chOff x="4313237" y="5582348"/>
            <a:chExt cx="1306743" cy="277114"/>
          </a:xfrm>
        </p:grpSpPr>
        <p:grpSp>
          <p:nvGrpSpPr>
            <p:cNvPr id="469" name="Group 468"/>
            <p:cNvGrpSpPr/>
            <p:nvPr/>
          </p:nvGrpSpPr>
          <p:grpSpPr>
            <a:xfrm>
              <a:off x="4387586" y="5582348"/>
              <a:ext cx="602070" cy="223776"/>
              <a:chOff x="621719" y="4712770"/>
              <a:chExt cx="1904166" cy="707737"/>
            </a:xfrm>
          </p:grpSpPr>
          <p:sp>
            <p:nvSpPr>
              <p:cNvPr id="490" name="Can 4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91" name="Can 4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92" name="Can 4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0" name="Group 469"/>
            <p:cNvGrpSpPr/>
            <p:nvPr/>
          </p:nvGrpSpPr>
          <p:grpSpPr>
            <a:xfrm>
              <a:off x="4353433" y="5611941"/>
              <a:ext cx="602070" cy="223776"/>
              <a:chOff x="621719" y="4712770"/>
              <a:chExt cx="1904166" cy="707737"/>
            </a:xfrm>
          </p:grpSpPr>
          <p:sp>
            <p:nvSpPr>
              <p:cNvPr id="487" name="Can 4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8" name="Can 4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9" name="Can 4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1" name="Group 470"/>
            <p:cNvGrpSpPr/>
            <p:nvPr/>
          </p:nvGrpSpPr>
          <p:grpSpPr>
            <a:xfrm>
              <a:off x="4313237" y="5635686"/>
              <a:ext cx="602070" cy="223776"/>
              <a:chOff x="621719" y="4712770"/>
              <a:chExt cx="1904166" cy="707737"/>
            </a:xfrm>
          </p:grpSpPr>
          <p:sp>
            <p:nvSpPr>
              <p:cNvPr id="484" name="Can 4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5" name="Can 4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6" name="Can 4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2" name="Group 471"/>
            <p:cNvGrpSpPr/>
            <p:nvPr/>
          </p:nvGrpSpPr>
          <p:grpSpPr>
            <a:xfrm>
              <a:off x="5017910" y="5582348"/>
              <a:ext cx="602070" cy="223776"/>
              <a:chOff x="621719" y="4712770"/>
              <a:chExt cx="1904166" cy="707737"/>
            </a:xfrm>
          </p:grpSpPr>
          <p:sp>
            <p:nvSpPr>
              <p:cNvPr id="481" name="Can 4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2" name="Can 4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3" name="Can 4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3" name="Group 472"/>
            <p:cNvGrpSpPr/>
            <p:nvPr/>
          </p:nvGrpSpPr>
          <p:grpSpPr>
            <a:xfrm>
              <a:off x="4983757" y="5611941"/>
              <a:ext cx="602070" cy="223776"/>
              <a:chOff x="621719" y="4712770"/>
              <a:chExt cx="1904166" cy="707737"/>
            </a:xfrm>
          </p:grpSpPr>
          <p:sp>
            <p:nvSpPr>
              <p:cNvPr id="478" name="Can 4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79" name="Can 4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0" name="Can 4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4" name="Group 473"/>
            <p:cNvGrpSpPr/>
            <p:nvPr/>
          </p:nvGrpSpPr>
          <p:grpSpPr>
            <a:xfrm>
              <a:off x="4943561" y="5635686"/>
              <a:ext cx="602070" cy="223776"/>
              <a:chOff x="621719" y="4712770"/>
              <a:chExt cx="1904166" cy="707737"/>
            </a:xfrm>
          </p:grpSpPr>
          <p:sp>
            <p:nvSpPr>
              <p:cNvPr id="475" name="Can 4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76" name="Can 4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77" name="Can 4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493" name="Group 492"/>
          <p:cNvGrpSpPr/>
          <p:nvPr/>
        </p:nvGrpSpPr>
        <p:grpSpPr>
          <a:xfrm>
            <a:off x="10560213" y="3945625"/>
            <a:ext cx="1306743" cy="277114"/>
            <a:chOff x="4313237" y="5582348"/>
            <a:chExt cx="1306743" cy="277114"/>
          </a:xfrm>
        </p:grpSpPr>
        <p:grpSp>
          <p:nvGrpSpPr>
            <p:cNvPr id="494" name="Group 493"/>
            <p:cNvGrpSpPr/>
            <p:nvPr/>
          </p:nvGrpSpPr>
          <p:grpSpPr>
            <a:xfrm>
              <a:off x="4387586" y="5582348"/>
              <a:ext cx="602070" cy="223776"/>
              <a:chOff x="621719" y="4712770"/>
              <a:chExt cx="1904166" cy="707737"/>
            </a:xfrm>
          </p:grpSpPr>
          <p:sp>
            <p:nvSpPr>
              <p:cNvPr id="515" name="Can 5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6" name="Can 5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7" name="Can 5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5" name="Group 494"/>
            <p:cNvGrpSpPr/>
            <p:nvPr/>
          </p:nvGrpSpPr>
          <p:grpSpPr>
            <a:xfrm>
              <a:off x="4353433" y="5611941"/>
              <a:ext cx="602070" cy="223776"/>
              <a:chOff x="621719" y="4712770"/>
              <a:chExt cx="1904166" cy="707737"/>
            </a:xfrm>
          </p:grpSpPr>
          <p:sp>
            <p:nvSpPr>
              <p:cNvPr id="512" name="Can 5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3" name="Can 5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4" name="Can 5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6" name="Group 495"/>
            <p:cNvGrpSpPr/>
            <p:nvPr/>
          </p:nvGrpSpPr>
          <p:grpSpPr>
            <a:xfrm>
              <a:off x="4313237" y="5635686"/>
              <a:ext cx="602070" cy="223776"/>
              <a:chOff x="621719" y="4712770"/>
              <a:chExt cx="1904166" cy="707737"/>
            </a:xfrm>
          </p:grpSpPr>
          <p:sp>
            <p:nvSpPr>
              <p:cNvPr id="509" name="Can 5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0" name="Can 5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1" name="Can 5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7" name="Group 496"/>
            <p:cNvGrpSpPr/>
            <p:nvPr/>
          </p:nvGrpSpPr>
          <p:grpSpPr>
            <a:xfrm>
              <a:off x="5017910" y="5582348"/>
              <a:ext cx="602070" cy="223776"/>
              <a:chOff x="621719" y="4712770"/>
              <a:chExt cx="1904166" cy="707737"/>
            </a:xfrm>
          </p:grpSpPr>
          <p:sp>
            <p:nvSpPr>
              <p:cNvPr id="506" name="Can 5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7" name="Can 5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8" name="Can 5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8" name="Group 497"/>
            <p:cNvGrpSpPr/>
            <p:nvPr/>
          </p:nvGrpSpPr>
          <p:grpSpPr>
            <a:xfrm>
              <a:off x="4983757" y="5611941"/>
              <a:ext cx="602070" cy="223776"/>
              <a:chOff x="621719" y="4712770"/>
              <a:chExt cx="1904166" cy="707737"/>
            </a:xfrm>
          </p:grpSpPr>
          <p:sp>
            <p:nvSpPr>
              <p:cNvPr id="503" name="Can 5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4" name="Can 5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5" name="Can 5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9" name="Group 498"/>
            <p:cNvGrpSpPr/>
            <p:nvPr/>
          </p:nvGrpSpPr>
          <p:grpSpPr>
            <a:xfrm>
              <a:off x="4943561" y="5635686"/>
              <a:ext cx="602070" cy="223776"/>
              <a:chOff x="621719" y="4712770"/>
              <a:chExt cx="1904166" cy="707737"/>
            </a:xfrm>
          </p:grpSpPr>
          <p:sp>
            <p:nvSpPr>
              <p:cNvPr id="500" name="Can 4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1" name="Can 5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2" name="Can 5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518" name="Group 517"/>
          <p:cNvGrpSpPr/>
          <p:nvPr/>
        </p:nvGrpSpPr>
        <p:grpSpPr>
          <a:xfrm>
            <a:off x="10560213" y="3706758"/>
            <a:ext cx="1306743" cy="277114"/>
            <a:chOff x="4313237" y="5582348"/>
            <a:chExt cx="1306743" cy="277114"/>
          </a:xfrm>
        </p:grpSpPr>
        <p:grpSp>
          <p:nvGrpSpPr>
            <p:cNvPr id="519" name="Group 518"/>
            <p:cNvGrpSpPr/>
            <p:nvPr/>
          </p:nvGrpSpPr>
          <p:grpSpPr>
            <a:xfrm>
              <a:off x="4387586" y="5582348"/>
              <a:ext cx="602070" cy="223776"/>
              <a:chOff x="621719" y="4712770"/>
              <a:chExt cx="1904166" cy="707737"/>
            </a:xfrm>
          </p:grpSpPr>
          <p:sp>
            <p:nvSpPr>
              <p:cNvPr id="540" name="Can 5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41" name="Can 5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42" name="Can 5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20" name="Group 519"/>
            <p:cNvGrpSpPr/>
            <p:nvPr/>
          </p:nvGrpSpPr>
          <p:grpSpPr>
            <a:xfrm>
              <a:off x="4353433" y="5611941"/>
              <a:ext cx="602070" cy="223776"/>
              <a:chOff x="621719" y="4712770"/>
              <a:chExt cx="1904166" cy="707737"/>
            </a:xfrm>
          </p:grpSpPr>
          <p:sp>
            <p:nvSpPr>
              <p:cNvPr id="537" name="Can 5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8" name="Can 5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9" name="Can 5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21" name="Group 520"/>
            <p:cNvGrpSpPr/>
            <p:nvPr/>
          </p:nvGrpSpPr>
          <p:grpSpPr>
            <a:xfrm>
              <a:off x="4313237" y="5635686"/>
              <a:ext cx="602070" cy="223776"/>
              <a:chOff x="621719" y="4712770"/>
              <a:chExt cx="1904166" cy="707737"/>
            </a:xfrm>
          </p:grpSpPr>
          <p:sp>
            <p:nvSpPr>
              <p:cNvPr id="534" name="Can 5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5" name="Can 5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6" name="Can 5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22" name="Group 521"/>
            <p:cNvGrpSpPr/>
            <p:nvPr/>
          </p:nvGrpSpPr>
          <p:grpSpPr>
            <a:xfrm>
              <a:off x="5017910" y="5582348"/>
              <a:ext cx="602070" cy="223776"/>
              <a:chOff x="621719" y="4712770"/>
              <a:chExt cx="1904166" cy="707737"/>
            </a:xfrm>
          </p:grpSpPr>
          <p:sp>
            <p:nvSpPr>
              <p:cNvPr id="531" name="Can 5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2" name="Can 5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3" name="Can 5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23" name="Group 522"/>
            <p:cNvGrpSpPr/>
            <p:nvPr/>
          </p:nvGrpSpPr>
          <p:grpSpPr>
            <a:xfrm>
              <a:off x="4983757" y="5611941"/>
              <a:ext cx="602070" cy="223776"/>
              <a:chOff x="621719" y="4712770"/>
              <a:chExt cx="1904166" cy="707737"/>
            </a:xfrm>
          </p:grpSpPr>
          <p:sp>
            <p:nvSpPr>
              <p:cNvPr id="528" name="Can 5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29" name="Can 5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0" name="Can 5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24" name="Group 523"/>
            <p:cNvGrpSpPr/>
            <p:nvPr/>
          </p:nvGrpSpPr>
          <p:grpSpPr>
            <a:xfrm>
              <a:off x="4943561" y="5635686"/>
              <a:ext cx="602070" cy="223776"/>
              <a:chOff x="621719" y="4712770"/>
              <a:chExt cx="1904166" cy="707737"/>
            </a:xfrm>
          </p:grpSpPr>
          <p:sp>
            <p:nvSpPr>
              <p:cNvPr id="525" name="Can 5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26" name="Can 5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27" name="Can 5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543" name="Group 542"/>
          <p:cNvGrpSpPr/>
          <p:nvPr/>
        </p:nvGrpSpPr>
        <p:grpSpPr>
          <a:xfrm>
            <a:off x="10560213" y="3472407"/>
            <a:ext cx="1306743" cy="277114"/>
            <a:chOff x="4313237" y="5582348"/>
            <a:chExt cx="1306743" cy="277114"/>
          </a:xfrm>
        </p:grpSpPr>
        <p:grpSp>
          <p:nvGrpSpPr>
            <p:cNvPr id="544" name="Group 543"/>
            <p:cNvGrpSpPr/>
            <p:nvPr/>
          </p:nvGrpSpPr>
          <p:grpSpPr>
            <a:xfrm>
              <a:off x="4387586" y="5582348"/>
              <a:ext cx="602070" cy="223776"/>
              <a:chOff x="621719" y="4712770"/>
              <a:chExt cx="1904166" cy="707737"/>
            </a:xfrm>
          </p:grpSpPr>
          <p:sp>
            <p:nvSpPr>
              <p:cNvPr id="565" name="Can 5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6" name="Can 5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7" name="Can 5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45" name="Group 544"/>
            <p:cNvGrpSpPr/>
            <p:nvPr/>
          </p:nvGrpSpPr>
          <p:grpSpPr>
            <a:xfrm>
              <a:off x="4353433" y="5611941"/>
              <a:ext cx="602070" cy="223776"/>
              <a:chOff x="621719" y="4712770"/>
              <a:chExt cx="1904166" cy="707737"/>
            </a:xfrm>
          </p:grpSpPr>
          <p:sp>
            <p:nvSpPr>
              <p:cNvPr id="562" name="Can 5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3" name="Can 5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4" name="Can 5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46" name="Group 545"/>
            <p:cNvGrpSpPr/>
            <p:nvPr/>
          </p:nvGrpSpPr>
          <p:grpSpPr>
            <a:xfrm>
              <a:off x="4313237" y="5635686"/>
              <a:ext cx="602070" cy="223776"/>
              <a:chOff x="621719" y="4712770"/>
              <a:chExt cx="1904166" cy="707737"/>
            </a:xfrm>
          </p:grpSpPr>
          <p:sp>
            <p:nvSpPr>
              <p:cNvPr id="559" name="Can 5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0" name="Can 5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1" name="Can 5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47" name="Group 546"/>
            <p:cNvGrpSpPr/>
            <p:nvPr/>
          </p:nvGrpSpPr>
          <p:grpSpPr>
            <a:xfrm>
              <a:off x="5017910" y="5582348"/>
              <a:ext cx="602070" cy="223776"/>
              <a:chOff x="621719" y="4712770"/>
              <a:chExt cx="1904166" cy="707737"/>
            </a:xfrm>
          </p:grpSpPr>
          <p:sp>
            <p:nvSpPr>
              <p:cNvPr id="556" name="Can 5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7" name="Can 5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8" name="Can 5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48" name="Group 547"/>
            <p:cNvGrpSpPr/>
            <p:nvPr/>
          </p:nvGrpSpPr>
          <p:grpSpPr>
            <a:xfrm>
              <a:off x="4983757" y="5611941"/>
              <a:ext cx="602070" cy="223776"/>
              <a:chOff x="621719" y="4712770"/>
              <a:chExt cx="1904166" cy="707737"/>
            </a:xfrm>
          </p:grpSpPr>
          <p:sp>
            <p:nvSpPr>
              <p:cNvPr id="553" name="Can 5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4" name="Can 5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5" name="Can 5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49" name="Group 548"/>
            <p:cNvGrpSpPr/>
            <p:nvPr/>
          </p:nvGrpSpPr>
          <p:grpSpPr>
            <a:xfrm>
              <a:off x="4943561" y="5635686"/>
              <a:ext cx="602070" cy="223776"/>
              <a:chOff x="621719" y="4712770"/>
              <a:chExt cx="1904166" cy="707737"/>
            </a:xfrm>
          </p:grpSpPr>
          <p:sp>
            <p:nvSpPr>
              <p:cNvPr id="550" name="Can 5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1" name="Can 5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2" name="Can 5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568" name="Group 567"/>
          <p:cNvGrpSpPr/>
          <p:nvPr/>
        </p:nvGrpSpPr>
        <p:grpSpPr>
          <a:xfrm>
            <a:off x="10560213" y="3254748"/>
            <a:ext cx="1306743" cy="277114"/>
            <a:chOff x="4313237" y="5582348"/>
            <a:chExt cx="1306743" cy="277114"/>
          </a:xfrm>
        </p:grpSpPr>
        <p:grpSp>
          <p:nvGrpSpPr>
            <p:cNvPr id="569" name="Group 568"/>
            <p:cNvGrpSpPr/>
            <p:nvPr/>
          </p:nvGrpSpPr>
          <p:grpSpPr>
            <a:xfrm>
              <a:off x="4387586" y="5582348"/>
              <a:ext cx="602070" cy="223776"/>
              <a:chOff x="621719" y="4712770"/>
              <a:chExt cx="1904166" cy="707737"/>
            </a:xfrm>
          </p:grpSpPr>
          <p:sp>
            <p:nvSpPr>
              <p:cNvPr id="590" name="Can 5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91" name="Can 5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92" name="Can 5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70" name="Group 569"/>
            <p:cNvGrpSpPr/>
            <p:nvPr/>
          </p:nvGrpSpPr>
          <p:grpSpPr>
            <a:xfrm>
              <a:off x="4353433" y="5611941"/>
              <a:ext cx="602070" cy="223776"/>
              <a:chOff x="621719" y="4712770"/>
              <a:chExt cx="1904166" cy="707737"/>
            </a:xfrm>
          </p:grpSpPr>
          <p:sp>
            <p:nvSpPr>
              <p:cNvPr id="587" name="Can 5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8" name="Can 5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9" name="Can 5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71" name="Group 570"/>
            <p:cNvGrpSpPr/>
            <p:nvPr/>
          </p:nvGrpSpPr>
          <p:grpSpPr>
            <a:xfrm>
              <a:off x="4313237" y="5635686"/>
              <a:ext cx="602070" cy="223776"/>
              <a:chOff x="621719" y="4712770"/>
              <a:chExt cx="1904166" cy="707737"/>
            </a:xfrm>
          </p:grpSpPr>
          <p:sp>
            <p:nvSpPr>
              <p:cNvPr id="584" name="Can 5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5" name="Can 5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6" name="Can 5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72" name="Group 571"/>
            <p:cNvGrpSpPr/>
            <p:nvPr/>
          </p:nvGrpSpPr>
          <p:grpSpPr>
            <a:xfrm>
              <a:off x="5017910" y="5582348"/>
              <a:ext cx="602070" cy="223776"/>
              <a:chOff x="621719" y="4712770"/>
              <a:chExt cx="1904166" cy="707737"/>
            </a:xfrm>
          </p:grpSpPr>
          <p:sp>
            <p:nvSpPr>
              <p:cNvPr id="581" name="Can 5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2" name="Can 5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3" name="Can 5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73" name="Group 572"/>
            <p:cNvGrpSpPr/>
            <p:nvPr/>
          </p:nvGrpSpPr>
          <p:grpSpPr>
            <a:xfrm>
              <a:off x="4983757" y="5611941"/>
              <a:ext cx="602070" cy="223776"/>
              <a:chOff x="621719" y="4712770"/>
              <a:chExt cx="1904166" cy="707737"/>
            </a:xfrm>
          </p:grpSpPr>
          <p:sp>
            <p:nvSpPr>
              <p:cNvPr id="578" name="Can 5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79" name="Can 5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0" name="Can 5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74" name="Group 573"/>
            <p:cNvGrpSpPr/>
            <p:nvPr/>
          </p:nvGrpSpPr>
          <p:grpSpPr>
            <a:xfrm>
              <a:off x="4943561" y="5635686"/>
              <a:ext cx="602070" cy="223776"/>
              <a:chOff x="621719" y="4712770"/>
              <a:chExt cx="1904166" cy="707737"/>
            </a:xfrm>
          </p:grpSpPr>
          <p:sp>
            <p:nvSpPr>
              <p:cNvPr id="575" name="Can 5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76" name="Can 5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77" name="Can 5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593" name="Group 592"/>
          <p:cNvGrpSpPr/>
          <p:nvPr/>
        </p:nvGrpSpPr>
        <p:grpSpPr>
          <a:xfrm>
            <a:off x="10560213" y="3020397"/>
            <a:ext cx="1306743" cy="277114"/>
            <a:chOff x="4313237" y="5582348"/>
            <a:chExt cx="1306743" cy="277114"/>
          </a:xfrm>
        </p:grpSpPr>
        <p:grpSp>
          <p:nvGrpSpPr>
            <p:cNvPr id="594" name="Group 593"/>
            <p:cNvGrpSpPr/>
            <p:nvPr/>
          </p:nvGrpSpPr>
          <p:grpSpPr>
            <a:xfrm>
              <a:off x="4387586" y="5582348"/>
              <a:ext cx="602070" cy="223776"/>
              <a:chOff x="621719" y="4712770"/>
              <a:chExt cx="1904166" cy="707737"/>
            </a:xfrm>
          </p:grpSpPr>
          <p:sp>
            <p:nvSpPr>
              <p:cNvPr id="615" name="Can 6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6" name="Can 6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7" name="Can 6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95" name="Group 594"/>
            <p:cNvGrpSpPr/>
            <p:nvPr/>
          </p:nvGrpSpPr>
          <p:grpSpPr>
            <a:xfrm>
              <a:off x="4353433" y="5611941"/>
              <a:ext cx="602070" cy="223776"/>
              <a:chOff x="621719" y="4712770"/>
              <a:chExt cx="1904166" cy="707737"/>
            </a:xfrm>
          </p:grpSpPr>
          <p:sp>
            <p:nvSpPr>
              <p:cNvPr id="612" name="Can 6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3" name="Can 6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4" name="Can 6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96" name="Group 595"/>
            <p:cNvGrpSpPr/>
            <p:nvPr/>
          </p:nvGrpSpPr>
          <p:grpSpPr>
            <a:xfrm>
              <a:off x="4313237" y="5635686"/>
              <a:ext cx="602070" cy="223776"/>
              <a:chOff x="621719" y="4712770"/>
              <a:chExt cx="1904166" cy="707737"/>
            </a:xfrm>
          </p:grpSpPr>
          <p:sp>
            <p:nvSpPr>
              <p:cNvPr id="609" name="Can 6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0" name="Can 6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1" name="Can 6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97" name="Group 596"/>
            <p:cNvGrpSpPr/>
            <p:nvPr/>
          </p:nvGrpSpPr>
          <p:grpSpPr>
            <a:xfrm>
              <a:off x="5017910" y="5582348"/>
              <a:ext cx="602070" cy="223776"/>
              <a:chOff x="621719" y="4712770"/>
              <a:chExt cx="1904166" cy="707737"/>
            </a:xfrm>
          </p:grpSpPr>
          <p:sp>
            <p:nvSpPr>
              <p:cNvPr id="606" name="Can 6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7" name="Can 6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8" name="Can 6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98" name="Group 597"/>
            <p:cNvGrpSpPr/>
            <p:nvPr/>
          </p:nvGrpSpPr>
          <p:grpSpPr>
            <a:xfrm>
              <a:off x="4983757" y="5611941"/>
              <a:ext cx="602070" cy="223776"/>
              <a:chOff x="621719" y="4712770"/>
              <a:chExt cx="1904166" cy="707737"/>
            </a:xfrm>
          </p:grpSpPr>
          <p:sp>
            <p:nvSpPr>
              <p:cNvPr id="603" name="Can 6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4" name="Can 6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5" name="Can 6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99" name="Group 598"/>
            <p:cNvGrpSpPr/>
            <p:nvPr/>
          </p:nvGrpSpPr>
          <p:grpSpPr>
            <a:xfrm>
              <a:off x="4943561" y="5635686"/>
              <a:ext cx="602070" cy="223776"/>
              <a:chOff x="621719" y="4712770"/>
              <a:chExt cx="1904166" cy="707737"/>
            </a:xfrm>
          </p:grpSpPr>
          <p:sp>
            <p:nvSpPr>
              <p:cNvPr id="600" name="Can 5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1" name="Can 6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2" name="Can 6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618" name="Group 617"/>
          <p:cNvGrpSpPr/>
          <p:nvPr/>
        </p:nvGrpSpPr>
        <p:grpSpPr>
          <a:xfrm>
            <a:off x="10560213" y="2788609"/>
            <a:ext cx="1306743" cy="277114"/>
            <a:chOff x="4313237" y="5582348"/>
            <a:chExt cx="1306743" cy="277114"/>
          </a:xfrm>
        </p:grpSpPr>
        <p:grpSp>
          <p:nvGrpSpPr>
            <p:cNvPr id="619" name="Group 618"/>
            <p:cNvGrpSpPr/>
            <p:nvPr/>
          </p:nvGrpSpPr>
          <p:grpSpPr>
            <a:xfrm>
              <a:off x="4387586" y="5582348"/>
              <a:ext cx="602070" cy="223776"/>
              <a:chOff x="621719" y="4712770"/>
              <a:chExt cx="1904166" cy="707737"/>
            </a:xfrm>
          </p:grpSpPr>
          <p:sp>
            <p:nvSpPr>
              <p:cNvPr id="640" name="Can 6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41" name="Can 6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42" name="Can 6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20" name="Group 619"/>
            <p:cNvGrpSpPr/>
            <p:nvPr/>
          </p:nvGrpSpPr>
          <p:grpSpPr>
            <a:xfrm>
              <a:off x="4353433" y="5611941"/>
              <a:ext cx="602070" cy="223776"/>
              <a:chOff x="621719" y="4712770"/>
              <a:chExt cx="1904166" cy="707737"/>
            </a:xfrm>
          </p:grpSpPr>
          <p:sp>
            <p:nvSpPr>
              <p:cNvPr id="637" name="Can 6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8" name="Can 6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9" name="Can 6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21" name="Group 620"/>
            <p:cNvGrpSpPr/>
            <p:nvPr/>
          </p:nvGrpSpPr>
          <p:grpSpPr>
            <a:xfrm>
              <a:off x="4313237" y="5635686"/>
              <a:ext cx="602070" cy="223776"/>
              <a:chOff x="621719" y="4712770"/>
              <a:chExt cx="1904166" cy="707737"/>
            </a:xfrm>
          </p:grpSpPr>
          <p:sp>
            <p:nvSpPr>
              <p:cNvPr id="634" name="Can 6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5" name="Can 6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6" name="Can 6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22" name="Group 621"/>
            <p:cNvGrpSpPr/>
            <p:nvPr/>
          </p:nvGrpSpPr>
          <p:grpSpPr>
            <a:xfrm>
              <a:off x="5017910" y="5582348"/>
              <a:ext cx="602070" cy="223776"/>
              <a:chOff x="621719" y="4712770"/>
              <a:chExt cx="1904166" cy="707737"/>
            </a:xfrm>
          </p:grpSpPr>
          <p:sp>
            <p:nvSpPr>
              <p:cNvPr id="631" name="Can 6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2" name="Can 6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3" name="Can 6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23" name="Group 622"/>
            <p:cNvGrpSpPr/>
            <p:nvPr/>
          </p:nvGrpSpPr>
          <p:grpSpPr>
            <a:xfrm>
              <a:off x="4983757" y="5611941"/>
              <a:ext cx="602070" cy="223776"/>
              <a:chOff x="621719" y="4712770"/>
              <a:chExt cx="1904166" cy="707737"/>
            </a:xfrm>
          </p:grpSpPr>
          <p:sp>
            <p:nvSpPr>
              <p:cNvPr id="628" name="Can 6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29" name="Can 6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0" name="Can 6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24" name="Group 623"/>
            <p:cNvGrpSpPr/>
            <p:nvPr/>
          </p:nvGrpSpPr>
          <p:grpSpPr>
            <a:xfrm>
              <a:off x="4943561" y="5635686"/>
              <a:ext cx="602070" cy="223776"/>
              <a:chOff x="621719" y="4712770"/>
              <a:chExt cx="1904166" cy="707737"/>
            </a:xfrm>
          </p:grpSpPr>
          <p:sp>
            <p:nvSpPr>
              <p:cNvPr id="625" name="Can 6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26" name="Can 6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27" name="Can 6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643" name="Group 642"/>
          <p:cNvGrpSpPr/>
          <p:nvPr/>
        </p:nvGrpSpPr>
        <p:grpSpPr>
          <a:xfrm>
            <a:off x="10560213" y="2567706"/>
            <a:ext cx="1306743" cy="277114"/>
            <a:chOff x="4313237" y="5582348"/>
            <a:chExt cx="1306743" cy="277114"/>
          </a:xfrm>
        </p:grpSpPr>
        <p:grpSp>
          <p:nvGrpSpPr>
            <p:cNvPr id="644" name="Group 643"/>
            <p:cNvGrpSpPr/>
            <p:nvPr/>
          </p:nvGrpSpPr>
          <p:grpSpPr>
            <a:xfrm>
              <a:off x="4387586" y="5582348"/>
              <a:ext cx="602070" cy="223776"/>
              <a:chOff x="621719" y="4712770"/>
              <a:chExt cx="1904166" cy="707737"/>
            </a:xfrm>
          </p:grpSpPr>
          <p:sp>
            <p:nvSpPr>
              <p:cNvPr id="665" name="Can 6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6" name="Can 6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7" name="Can 6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45" name="Group 644"/>
            <p:cNvGrpSpPr/>
            <p:nvPr/>
          </p:nvGrpSpPr>
          <p:grpSpPr>
            <a:xfrm>
              <a:off x="4353433" y="5611941"/>
              <a:ext cx="602070" cy="223776"/>
              <a:chOff x="621719" y="4712770"/>
              <a:chExt cx="1904166" cy="707737"/>
            </a:xfrm>
          </p:grpSpPr>
          <p:sp>
            <p:nvSpPr>
              <p:cNvPr id="662" name="Can 6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3" name="Can 6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4" name="Can 6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46" name="Group 645"/>
            <p:cNvGrpSpPr/>
            <p:nvPr/>
          </p:nvGrpSpPr>
          <p:grpSpPr>
            <a:xfrm>
              <a:off x="4313237" y="5635686"/>
              <a:ext cx="602070" cy="223776"/>
              <a:chOff x="621719" y="4712770"/>
              <a:chExt cx="1904166" cy="707737"/>
            </a:xfrm>
          </p:grpSpPr>
          <p:sp>
            <p:nvSpPr>
              <p:cNvPr id="659" name="Can 6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0" name="Can 6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1" name="Can 6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47" name="Group 646"/>
            <p:cNvGrpSpPr/>
            <p:nvPr/>
          </p:nvGrpSpPr>
          <p:grpSpPr>
            <a:xfrm>
              <a:off x="5017910" y="5582348"/>
              <a:ext cx="602070" cy="223776"/>
              <a:chOff x="621719" y="4712770"/>
              <a:chExt cx="1904166" cy="707737"/>
            </a:xfrm>
          </p:grpSpPr>
          <p:sp>
            <p:nvSpPr>
              <p:cNvPr id="656" name="Can 6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7" name="Can 6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8" name="Can 6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48" name="Group 647"/>
            <p:cNvGrpSpPr/>
            <p:nvPr/>
          </p:nvGrpSpPr>
          <p:grpSpPr>
            <a:xfrm>
              <a:off x="4983757" y="5611941"/>
              <a:ext cx="602070" cy="223776"/>
              <a:chOff x="621719" y="4712770"/>
              <a:chExt cx="1904166" cy="707737"/>
            </a:xfrm>
          </p:grpSpPr>
          <p:sp>
            <p:nvSpPr>
              <p:cNvPr id="653" name="Can 6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4" name="Can 6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5" name="Can 6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49" name="Group 648"/>
            <p:cNvGrpSpPr/>
            <p:nvPr/>
          </p:nvGrpSpPr>
          <p:grpSpPr>
            <a:xfrm>
              <a:off x="4943561" y="5635686"/>
              <a:ext cx="602070" cy="223776"/>
              <a:chOff x="621719" y="4712770"/>
              <a:chExt cx="1904166" cy="707737"/>
            </a:xfrm>
          </p:grpSpPr>
          <p:sp>
            <p:nvSpPr>
              <p:cNvPr id="650" name="Can 6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1" name="Can 6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2" name="Can 6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668" name="Group 667"/>
          <p:cNvGrpSpPr/>
          <p:nvPr/>
        </p:nvGrpSpPr>
        <p:grpSpPr>
          <a:xfrm>
            <a:off x="874577" y="5484012"/>
            <a:ext cx="3434549" cy="369332"/>
            <a:chOff x="655637" y="5525725"/>
            <a:chExt cx="3434549" cy="369332"/>
          </a:xfrm>
        </p:grpSpPr>
        <p:sp>
          <p:nvSpPr>
            <p:cNvPr id="669" name="Right Arrow 668"/>
            <p:cNvSpPr/>
            <p:nvPr/>
          </p:nvSpPr>
          <p:spPr bwMode="auto">
            <a:xfrm>
              <a:off x="3785386" y="5630675"/>
              <a:ext cx="304800" cy="22377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a:xfrm>
              <a:off x="655637" y="5525725"/>
              <a:ext cx="3126625" cy="369332"/>
            </a:xfrm>
            <a:prstGeom prst="rect">
              <a:avLst/>
            </a:prstGeom>
          </p:spPr>
          <p:txBody>
            <a:bodyPr wrap="none">
              <a:spAutoFit/>
            </a:bodyPr>
            <a:lstStyle/>
            <a:p>
              <a:r>
                <a:rPr lang="en-US" dirty="0">
                  <a:solidFill>
                    <a:srgbClr val="FFFFFF"/>
                  </a:solidFill>
                </a:rPr>
                <a:t>Max per-database burst level</a:t>
              </a:r>
            </a:p>
          </p:txBody>
        </p:sp>
      </p:grpSp>
      <p:grpSp>
        <p:nvGrpSpPr>
          <p:cNvPr id="671" name="Group 670"/>
          <p:cNvGrpSpPr/>
          <p:nvPr/>
        </p:nvGrpSpPr>
        <p:grpSpPr>
          <a:xfrm>
            <a:off x="10558801" y="2348651"/>
            <a:ext cx="1306743" cy="277114"/>
            <a:chOff x="4313237" y="5582348"/>
            <a:chExt cx="1306743" cy="277114"/>
          </a:xfrm>
        </p:grpSpPr>
        <p:grpSp>
          <p:nvGrpSpPr>
            <p:cNvPr id="672" name="Group 671"/>
            <p:cNvGrpSpPr/>
            <p:nvPr/>
          </p:nvGrpSpPr>
          <p:grpSpPr>
            <a:xfrm>
              <a:off x="4387586" y="5582348"/>
              <a:ext cx="602070" cy="223776"/>
              <a:chOff x="621719" y="4712770"/>
              <a:chExt cx="1904166" cy="707737"/>
            </a:xfrm>
          </p:grpSpPr>
          <p:sp>
            <p:nvSpPr>
              <p:cNvPr id="693" name="Can 69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94" name="Can 69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95" name="Can 69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73" name="Group 672"/>
            <p:cNvGrpSpPr/>
            <p:nvPr/>
          </p:nvGrpSpPr>
          <p:grpSpPr>
            <a:xfrm>
              <a:off x="4353433" y="5611941"/>
              <a:ext cx="602070" cy="223776"/>
              <a:chOff x="621719" y="4712770"/>
              <a:chExt cx="1904166" cy="707737"/>
            </a:xfrm>
          </p:grpSpPr>
          <p:sp>
            <p:nvSpPr>
              <p:cNvPr id="690" name="Can 6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91" name="Can 6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92" name="Can 6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74" name="Group 673"/>
            <p:cNvGrpSpPr/>
            <p:nvPr/>
          </p:nvGrpSpPr>
          <p:grpSpPr>
            <a:xfrm>
              <a:off x="4313237" y="5635686"/>
              <a:ext cx="602070" cy="223776"/>
              <a:chOff x="621719" y="4712770"/>
              <a:chExt cx="1904166" cy="707737"/>
            </a:xfrm>
          </p:grpSpPr>
          <p:sp>
            <p:nvSpPr>
              <p:cNvPr id="687" name="Can 6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8" name="Can 6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9" name="Can 6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75" name="Group 674"/>
            <p:cNvGrpSpPr/>
            <p:nvPr/>
          </p:nvGrpSpPr>
          <p:grpSpPr>
            <a:xfrm>
              <a:off x="5017910" y="5582348"/>
              <a:ext cx="602070" cy="223776"/>
              <a:chOff x="621719" y="4712770"/>
              <a:chExt cx="1904166" cy="707737"/>
            </a:xfrm>
          </p:grpSpPr>
          <p:sp>
            <p:nvSpPr>
              <p:cNvPr id="684" name="Can 6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5" name="Can 6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6" name="Can 6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76" name="Group 675"/>
            <p:cNvGrpSpPr/>
            <p:nvPr/>
          </p:nvGrpSpPr>
          <p:grpSpPr>
            <a:xfrm>
              <a:off x="4983757" y="5611941"/>
              <a:ext cx="602070" cy="223776"/>
              <a:chOff x="621719" y="4712770"/>
              <a:chExt cx="1904166" cy="707737"/>
            </a:xfrm>
          </p:grpSpPr>
          <p:sp>
            <p:nvSpPr>
              <p:cNvPr id="681" name="Can 6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2" name="Can 6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3" name="Can 6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77" name="Group 676"/>
            <p:cNvGrpSpPr/>
            <p:nvPr/>
          </p:nvGrpSpPr>
          <p:grpSpPr>
            <a:xfrm>
              <a:off x="4943561" y="5635686"/>
              <a:ext cx="602070" cy="223776"/>
              <a:chOff x="621719" y="4712770"/>
              <a:chExt cx="1904166" cy="707737"/>
            </a:xfrm>
          </p:grpSpPr>
          <p:sp>
            <p:nvSpPr>
              <p:cNvPr id="678" name="Can 6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79" name="Can 6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0" name="Can 6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sp>
        <p:nvSpPr>
          <p:cNvPr id="696" name="Rectangle 695"/>
          <p:cNvSpPr/>
          <p:nvPr/>
        </p:nvSpPr>
        <p:spPr>
          <a:xfrm>
            <a:off x="364881" y="994039"/>
            <a:ext cx="11409783" cy="542399"/>
          </a:xfrm>
          <a:prstGeom prst="rect">
            <a:avLst/>
          </a:prstGeom>
        </p:spPr>
        <p:txBody>
          <a:bodyPr wrap="square">
            <a:spAutoFit/>
          </a:bodyPr>
          <a:lstStyle/>
          <a:p>
            <a:pPr defTabSz="634092">
              <a:spcAft>
                <a:spcPts val="1224"/>
              </a:spcAft>
            </a:pPr>
            <a:r>
              <a:rPr lang="en-US" sz="2856" dirty="0">
                <a:solidFill>
                  <a:srgbClr val="FFFFFF"/>
                </a:solidFill>
                <a:latin typeface="Segoe UI Light"/>
              </a:rPr>
              <a:t>Predictable pricing where performance is unpredictable </a:t>
            </a:r>
          </a:p>
        </p:txBody>
      </p:sp>
    </p:spTree>
    <p:extLst>
      <p:ext uri="{BB962C8B-B14F-4D97-AF65-F5344CB8AC3E}">
        <p14:creationId xmlns:p14="http://schemas.microsoft.com/office/powerpoint/2010/main" val="3531760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668"/>
                                        </p:tgtEl>
                                        <p:attrNameLst>
                                          <p:attrName>style.visibility</p:attrName>
                                        </p:attrNameLst>
                                      </p:cBhvr>
                                      <p:to>
                                        <p:strVal val="visible"/>
                                      </p:to>
                                    </p:set>
                                    <p:animEffect transition="in" filter="wipe(left)">
                                      <p:cBhvr>
                                        <p:cTn id="11" dur="500"/>
                                        <p:tgtEl>
                                          <p:spTgt spid="66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4"/>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668"/>
                                        </p:tgtEl>
                                        <p:attrNameLst>
                                          <p:attrName>style.visibility</p:attrName>
                                        </p:attrNameLst>
                                      </p:cBhvr>
                                      <p:to>
                                        <p:strVal val="hidden"/>
                                      </p:to>
                                    </p:set>
                                  </p:childTnLst>
                                </p:cTn>
                              </p:par>
                              <p:par>
                                <p:cTn id="18" presetID="42"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anim calcmode="lin" valueType="num">
                                      <p:cBhvr>
                                        <p:cTn id="21" dur="500" fill="hold"/>
                                        <p:tgtEl>
                                          <p:spTgt spid="18"/>
                                        </p:tgtEl>
                                        <p:attrNameLst>
                                          <p:attrName>ppt_x</p:attrName>
                                        </p:attrNameLst>
                                      </p:cBhvr>
                                      <p:tavLst>
                                        <p:tav tm="0">
                                          <p:val>
                                            <p:strVal val="#ppt_x"/>
                                          </p:val>
                                        </p:tav>
                                        <p:tav tm="100000">
                                          <p:val>
                                            <p:strVal val="#ppt_x"/>
                                          </p:val>
                                        </p:tav>
                                      </p:tavLst>
                                    </p:anim>
                                    <p:anim calcmode="lin" valueType="num">
                                      <p:cBhvr>
                                        <p:cTn id="22" dur="500" fill="hold"/>
                                        <p:tgtEl>
                                          <p:spTgt spid="1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anim calcmode="lin" valueType="num">
                                      <p:cBhvr>
                                        <p:cTn id="26" dur="500" fill="hold"/>
                                        <p:tgtEl>
                                          <p:spTgt spid="43"/>
                                        </p:tgtEl>
                                        <p:attrNameLst>
                                          <p:attrName>ppt_x</p:attrName>
                                        </p:attrNameLst>
                                      </p:cBhvr>
                                      <p:tavLst>
                                        <p:tav tm="0">
                                          <p:val>
                                            <p:strVal val="#ppt_x"/>
                                          </p:val>
                                        </p:tav>
                                        <p:tav tm="100000">
                                          <p:val>
                                            <p:strVal val="#ppt_x"/>
                                          </p:val>
                                        </p:tav>
                                      </p:tavLst>
                                    </p:anim>
                                    <p:anim calcmode="lin" valueType="num">
                                      <p:cBhvr>
                                        <p:cTn id="27" dur="500" fill="hold"/>
                                        <p:tgtEl>
                                          <p:spTgt spid="4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fade">
                                      <p:cBhvr>
                                        <p:cTn id="30" dur="500"/>
                                        <p:tgtEl>
                                          <p:spTgt spid="118"/>
                                        </p:tgtEl>
                                      </p:cBhvr>
                                    </p:animEffect>
                                    <p:anim calcmode="lin" valueType="num">
                                      <p:cBhvr>
                                        <p:cTn id="31" dur="500" fill="hold"/>
                                        <p:tgtEl>
                                          <p:spTgt spid="118"/>
                                        </p:tgtEl>
                                        <p:attrNameLst>
                                          <p:attrName>ppt_x</p:attrName>
                                        </p:attrNameLst>
                                      </p:cBhvr>
                                      <p:tavLst>
                                        <p:tav tm="0">
                                          <p:val>
                                            <p:strVal val="#ppt_x"/>
                                          </p:val>
                                        </p:tav>
                                        <p:tav tm="100000">
                                          <p:val>
                                            <p:strVal val="#ppt_x"/>
                                          </p:val>
                                        </p:tav>
                                      </p:tavLst>
                                    </p:anim>
                                    <p:anim calcmode="lin" valueType="num">
                                      <p:cBhvr>
                                        <p:cTn id="32" dur="500" fill="hold"/>
                                        <p:tgtEl>
                                          <p:spTgt spid="11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18"/>
                                        </p:tgtEl>
                                        <p:attrNameLst>
                                          <p:attrName>style.visibility</p:attrName>
                                        </p:attrNameLst>
                                      </p:cBhvr>
                                      <p:to>
                                        <p:strVal val="visible"/>
                                      </p:to>
                                    </p:set>
                                    <p:animEffect transition="in" filter="fade">
                                      <p:cBhvr>
                                        <p:cTn id="35" dur="500"/>
                                        <p:tgtEl>
                                          <p:spTgt spid="318"/>
                                        </p:tgtEl>
                                      </p:cBhvr>
                                    </p:animEffect>
                                    <p:anim calcmode="lin" valueType="num">
                                      <p:cBhvr>
                                        <p:cTn id="36" dur="500" fill="hold"/>
                                        <p:tgtEl>
                                          <p:spTgt spid="318"/>
                                        </p:tgtEl>
                                        <p:attrNameLst>
                                          <p:attrName>ppt_x</p:attrName>
                                        </p:attrNameLst>
                                      </p:cBhvr>
                                      <p:tavLst>
                                        <p:tav tm="0">
                                          <p:val>
                                            <p:strVal val="#ppt_x"/>
                                          </p:val>
                                        </p:tav>
                                        <p:tav tm="100000">
                                          <p:val>
                                            <p:strVal val="#ppt_x"/>
                                          </p:val>
                                        </p:tav>
                                      </p:tavLst>
                                    </p:anim>
                                    <p:anim calcmode="lin" valueType="num">
                                      <p:cBhvr>
                                        <p:cTn id="37" dur="500" fill="hold"/>
                                        <p:tgtEl>
                                          <p:spTgt spid="318"/>
                                        </p:tgtEl>
                                        <p:attrNameLst>
                                          <p:attrName>ppt_y</p:attrName>
                                        </p:attrNameLst>
                                      </p:cBhvr>
                                      <p:tavLst>
                                        <p:tav tm="0">
                                          <p:val>
                                            <p:strVal val="#ppt_y+.1"/>
                                          </p:val>
                                        </p:tav>
                                        <p:tav tm="100000">
                                          <p:val>
                                            <p:strVal val="#ppt_y"/>
                                          </p:val>
                                        </p:tav>
                                      </p:tavLst>
                                    </p:anim>
                                  </p:childTnLst>
                                </p:cTn>
                              </p:par>
                            </p:childTnLst>
                          </p:cTn>
                        </p:par>
                        <p:par>
                          <p:cTn id="38" fill="hold">
                            <p:stCondLst>
                              <p:cond delay="500"/>
                            </p:stCondLst>
                            <p:childTnLst>
                              <p:par>
                                <p:cTn id="39" presetID="42" presetClass="entr" presetSubtype="0" fill="hold" nodeType="after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500"/>
                                        <p:tgtEl>
                                          <p:spTgt spid="68"/>
                                        </p:tgtEl>
                                      </p:cBhvr>
                                    </p:animEffect>
                                    <p:anim calcmode="lin" valueType="num">
                                      <p:cBhvr>
                                        <p:cTn id="42" dur="500" fill="hold"/>
                                        <p:tgtEl>
                                          <p:spTgt spid="68"/>
                                        </p:tgtEl>
                                        <p:attrNameLst>
                                          <p:attrName>ppt_x</p:attrName>
                                        </p:attrNameLst>
                                      </p:cBhvr>
                                      <p:tavLst>
                                        <p:tav tm="0">
                                          <p:val>
                                            <p:strVal val="#ppt_x"/>
                                          </p:val>
                                        </p:tav>
                                        <p:tav tm="100000">
                                          <p:val>
                                            <p:strVal val="#ppt_x"/>
                                          </p:val>
                                        </p:tav>
                                      </p:tavLst>
                                    </p:anim>
                                    <p:anim calcmode="lin" valueType="num">
                                      <p:cBhvr>
                                        <p:cTn id="43" dur="500" fill="hold"/>
                                        <p:tgtEl>
                                          <p:spTgt spid="6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43"/>
                                        </p:tgtEl>
                                        <p:attrNameLst>
                                          <p:attrName>style.visibility</p:attrName>
                                        </p:attrNameLst>
                                      </p:cBhvr>
                                      <p:to>
                                        <p:strVal val="visible"/>
                                      </p:to>
                                    </p:set>
                                    <p:animEffect transition="in" filter="fade">
                                      <p:cBhvr>
                                        <p:cTn id="46" dur="500"/>
                                        <p:tgtEl>
                                          <p:spTgt spid="143"/>
                                        </p:tgtEl>
                                      </p:cBhvr>
                                    </p:animEffect>
                                    <p:anim calcmode="lin" valueType="num">
                                      <p:cBhvr>
                                        <p:cTn id="47" dur="500" fill="hold"/>
                                        <p:tgtEl>
                                          <p:spTgt spid="143"/>
                                        </p:tgtEl>
                                        <p:attrNameLst>
                                          <p:attrName>ppt_x</p:attrName>
                                        </p:attrNameLst>
                                      </p:cBhvr>
                                      <p:tavLst>
                                        <p:tav tm="0">
                                          <p:val>
                                            <p:strVal val="#ppt_x"/>
                                          </p:val>
                                        </p:tav>
                                        <p:tav tm="100000">
                                          <p:val>
                                            <p:strVal val="#ppt_x"/>
                                          </p:val>
                                        </p:tav>
                                      </p:tavLst>
                                    </p:anim>
                                    <p:anim calcmode="lin" valueType="num">
                                      <p:cBhvr>
                                        <p:cTn id="48" dur="500" fill="hold"/>
                                        <p:tgtEl>
                                          <p:spTgt spid="143"/>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3"/>
                                        </p:tgtEl>
                                        <p:attrNameLst>
                                          <p:attrName>style.visibility</p:attrName>
                                        </p:attrNameLst>
                                      </p:cBhvr>
                                      <p:to>
                                        <p:strVal val="visible"/>
                                      </p:to>
                                    </p:set>
                                    <p:animEffect transition="in" filter="fade">
                                      <p:cBhvr>
                                        <p:cTn id="51" dur="500"/>
                                        <p:tgtEl>
                                          <p:spTgt spid="343"/>
                                        </p:tgtEl>
                                      </p:cBhvr>
                                    </p:animEffect>
                                    <p:anim calcmode="lin" valueType="num">
                                      <p:cBhvr>
                                        <p:cTn id="52" dur="500" fill="hold"/>
                                        <p:tgtEl>
                                          <p:spTgt spid="343"/>
                                        </p:tgtEl>
                                        <p:attrNameLst>
                                          <p:attrName>ppt_x</p:attrName>
                                        </p:attrNameLst>
                                      </p:cBhvr>
                                      <p:tavLst>
                                        <p:tav tm="0">
                                          <p:val>
                                            <p:strVal val="#ppt_x"/>
                                          </p:val>
                                        </p:tav>
                                        <p:tav tm="100000">
                                          <p:val>
                                            <p:strVal val="#ppt_x"/>
                                          </p:val>
                                        </p:tav>
                                      </p:tavLst>
                                    </p:anim>
                                    <p:anim calcmode="lin" valueType="num">
                                      <p:cBhvr>
                                        <p:cTn id="53" dur="500" fill="hold"/>
                                        <p:tgtEl>
                                          <p:spTgt spid="343"/>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42" presetClass="entr" presetSubtype="0" fill="hold" nodeType="after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fade">
                                      <p:cBhvr>
                                        <p:cTn id="57" dur="500"/>
                                        <p:tgtEl>
                                          <p:spTgt spid="93"/>
                                        </p:tgtEl>
                                      </p:cBhvr>
                                    </p:animEffect>
                                    <p:anim calcmode="lin" valueType="num">
                                      <p:cBhvr>
                                        <p:cTn id="58" dur="500" fill="hold"/>
                                        <p:tgtEl>
                                          <p:spTgt spid="93"/>
                                        </p:tgtEl>
                                        <p:attrNameLst>
                                          <p:attrName>ppt_x</p:attrName>
                                        </p:attrNameLst>
                                      </p:cBhvr>
                                      <p:tavLst>
                                        <p:tav tm="0">
                                          <p:val>
                                            <p:strVal val="#ppt_x"/>
                                          </p:val>
                                        </p:tav>
                                        <p:tav tm="100000">
                                          <p:val>
                                            <p:strVal val="#ppt_x"/>
                                          </p:val>
                                        </p:tav>
                                      </p:tavLst>
                                    </p:anim>
                                    <p:anim calcmode="lin" valueType="num">
                                      <p:cBhvr>
                                        <p:cTn id="59" dur="500" fill="hold"/>
                                        <p:tgtEl>
                                          <p:spTgt spid="93"/>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68"/>
                                        </p:tgtEl>
                                        <p:attrNameLst>
                                          <p:attrName>style.visibility</p:attrName>
                                        </p:attrNameLst>
                                      </p:cBhvr>
                                      <p:to>
                                        <p:strVal val="visible"/>
                                      </p:to>
                                    </p:set>
                                    <p:animEffect transition="in" filter="fade">
                                      <p:cBhvr>
                                        <p:cTn id="62" dur="500"/>
                                        <p:tgtEl>
                                          <p:spTgt spid="168"/>
                                        </p:tgtEl>
                                      </p:cBhvr>
                                    </p:animEffect>
                                    <p:anim calcmode="lin" valueType="num">
                                      <p:cBhvr>
                                        <p:cTn id="63" dur="500" fill="hold"/>
                                        <p:tgtEl>
                                          <p:spTgt spid="168"/>
                                        </p:tgtEl>
                                        <p:attrNameLst>
                                          <p:attrName>ppt_x</p:attrName>
                                        </p:attrNameLst>
                                      </p:cBhvr>
                                      <p:tavLst>
                                        <p:tav tm="0">
                                          <p:val>
                                            <p:strVal val="#ppt_x"/>
                                          </p:val>
                                        </p:tav>
                                        <p:tav tm="100000">
                                          <p:val>
                                            <p:strVal val="#ppt_x"/>
                                          </p:val>
                                        </p:tav>
                                      </p:tavLst>
                                    </p:anim>
                                    <p:anim calcmode="lin" valueType="num">
                                      <p:cBhvr>
                                        <p:cTn id="64" dur="500" fill="hold"/>
                                        <p:tgtEl>
                                          <p:spTgt spid="16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68"/>
                                        </p:tgtEl>
                                        <p:attrNameLst>
                                          <p:attrName>style.visibility</p:attrName>
                                        </p:attrNameLst>
                                      </p:cBhvr>
                                      <p:to>
                                        <p:strVal val="visible"/>
                                      </p:to>
                                    </p:set>
                                    <p:animEffect transition="in" filter="fade">
                                      <p:cBhvr>
                                        <p:cTn id="67" dur="500"/>
                                        <p:tgtEl>
                                          <p:spTgt spid="368"/>
                                        </p:tgtEl>
                                      </p:cBhvr>
                                    </p:animEffect>
                                    <p:anim calcmode="lin" valueType="num">
                                      <p:cBhvr>
                                        <p:cTn id="68" dur="500" fill="hold"/>
                                        <p:tgtEl>
                                          <p:spTgt spid="368"/>
                                        </p:tgtEl>
                                        <p:attrNameLst>
                                          <p:attrName>ppt_x</p:attrName>
                                        </p:attrNameLst>
                                      </p:cBhvr>
                                      <p:tavLst>
                                        <p:tav tm="0">
                                          <p:val>
                                            <p:strVal val="#ppt_x"/>
                                          </p:val>
                                        </p:tav>
                                        <p:tav tm="100000">
                                          <p:val>
                                            <p:strVal val="#ppt_x"/>
                                          </p:val>
                                        </p:tav>
                                      </p:tavLst>
                                    </p:anim>
                                    <p:anim calcmode="lin" valueType="num">
                                      <p:cBhvr>
                                        <p:cTn id="69" dur="500" fill="hold"/>
                                        <p:tgtEl>
                                          <p:spTgt spid="368"/>
                                        </p:tgtEl>
                                        <p:attrNameLst>
                                          <p:attrName>ppt_y</p:attrName>
                                        </p:attrNameLst>
                                      </p:cBhvr>
                                      <p:tavLst>
                                        <p:tav tm="0">
                                          <p:val>
                                            <p:strVal val="#ppt_y+.1"/>
                                          </p:val>
                                        </p:tav>
                                        <p:tav tm="100000">
                                          <p:val>
                                            <p:strVal val="#ppt_y"/>
                                          </p:val>
                                        </p:tav>
                                      </p:tavLst>
                                    </p:anim>
                                  </p:childTnLst>
                                </p:cTn>
                              </p:par>
                            </p:childTnLst>
                          </p:cTn>
                        </p:par>
                        <p:par>
                          <p:cTn id="70" fill="hold">
                            <p:stCondLst>
                              <p:cond delay="1500"/>
                            </p:stCondLst>
                            <p:childTnLst>
                              <p:par>
                                <p:cTn id="71" presetID="42" presetClass="entr" presetSubtype="0" fill="hold" nodeType="afterEffect">
                                  <p:stCondLst>
                                    <p:cond delay="0"/>
                                  </p:stCondLst>
                                  <p:childTnLst>
                                    <p:set>
                                      <p:cBhvr>
                                        <p:cTn id="72" dur="1" fill="hold">
                                          <p:stCondLst>
                                            <p:cond delay="0"/>
                                          </p:stCondLst>
                                        </p:cTn>
                                        <p:tgtEl>
                                          <p:spTgt spid="193"/>
                                        </p:tgtEl>
                                        <p:attrNameLst>
                                          <p:attrName>style.visibility</p:attrName>
                                        </p:attrNameLst>
                                      </p:cBhvr>
                                      <p:to>
                                        <p:strVal val="visible"/>
                                      </p:to>
                                    </p:set>
                                    <p:animEffect transition="in" filter="fade">
                                      <p:cBhvr>
                                        <p:cTn id="73" dur="500"/>
                                        <p:tgtEl>
                                          <p:spTgt spid="193"/>
                                        </p:tgtEl>
                                      </p:cBhvr>
                                    </p:animEffect>
                                    <p:anim calcmode="lin" valueType="num">
                                      <p:cBhvr>
                                        <p:cTn id="74" dur="500" fill="hold"/>
                                        <p:tgtEl>
                                          <p:spTgt spid="193"/>
                                        </p:tgtEl>
                                        <p:attrNameLst>
                                          <p:attrName>ppt_x</p:attrName>
                                        </p:attrNameLst>
                                      </p:cBhvr>
                                      <p:tavLst>
                                        <p:tav tm="0">
                                          <p:val>
                                            <p:strVal val="#ppt_x"/>
                                          </p:val>
                                        </p:tav>
                                        <p:tav tm="100000">
                                          <p:val>
                                            <p:strVal val="#ppt_x"/>
                                          </p:val>
                                        </p:tav>
                                      </p:tavLst>
                                    </p:anim>
                                    <p:anim calcmode="lin" valueType="num">
                                      <p:cBhvr>
                                        <p:cTn id="75" dur="500" fill="hold"/>
                                        <p:tgtEl>
                                          <p:spTgt spid="19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93"/>
                                        </p:tgtEl>
                                        <p:attrNameLst>
                                          <p:attrName>style.visibility</p:attrName>
                                        </p:attrNameLst>
                                      </p:cBhvr>
                                      <p:to>
                                        <p:strVal val="visible"/>
                                      </p:to>
                                    </p:set>
                                    <p:animEffect transition="in" filter="fade">
                                      <p:cBhvr>
                                        <p:cTn id="78" dur="500"/>
                                        <p:tgtEl>
                                          <p:spTgt spid="393"/>
                                        </p:tgtEl>
                                      </p:cBhvr>
                                    </p:animEffect>
                                    <p:anim calcmode="lin" valueType="num">
                                      <p:cBhvr>
                                        <p:cTn id="79" dur="500" fill="hold"/>
                                        <p:tgtEl>
                                          <p:spTgt spid="393"/>
                                        </p:tgtEl>
                                        <p:attrNameLst>
                                          <p:attrName>ppt_x</p:attrName>
                                        </p:attrNameLst>
                                      </p:cBhvr>
                                      <p:tavLst>
                                        <p:tav tm="0">
                                          <p:val>
                                            <p:strVal val="#ppt_x"/>
                                          </p:val>
                                        </p:tav>
                                        <p:tav tm="100000">
                                          <p:val>
                                            <p:strVal val="#ppt_x"/>
                                          </p:val>
                                        </p:tav>
                                      </p:tavLst>
                                    </p:anim>
                                    <p:anim calcmode="lin" valueType="num">
                                      <p:cBhvr>
                                        <p:cTn id="80" dur="500" fill="hold"/>
                                        <p:tgtEl>
                                          <p:spTgt spid="393"/>
                                        </p:tgtEl>
                                        <p:attrNameLst>
                                          <p:attrName>ppt_y</p:attrName>
                                        </p:attrNameLst>
                                      </p:cBhvr>
                                      <p:tavLst>
                                        <p:tav tm="0">
                                          <p:val>
                                            <p:strVal val="#ppt_y+.1"/>
                                          </p:val>
                                        </p:tav>
                                        <p:tav tm="100000">
                                          <p:val>
                                            <p:strVal val="#ppt_y"/>
                                          </p:val>
                                        </p:tav>
                                      </p:tavLst>
                                    </p:anim>
                                  </p:childTnLst>
                                </p:cTn>
                              </p:par>
                            </p:childTnLst>
                          </p:cTn>
                        </p:par>
                        <p:par>
                          <p:cTn id="81" fill="hold">
                            <p:stCondLst>
                              <p:cond delay="2000"/>
                            </p:stCondLst>
                            <p:childTnLst>
                              <p:par>
                                <p:cTn id="82" presetID="42" presetClass="entr" presetSubtype="0" fill="hold" nodeType="afterEffect">
                                  <p:stCondLst>
                                    <p:cond delay="0"/>
                                  </p:stCondLst>
                                  <p:childTnLst>
                                    <p:set>
                                      <p:cBhvr>
                                        <p:cTn id="83" dur="1" fill="hold">
                                          <p:stCondLst>
                                            <p:cond delay="0"/>
                                          </p:stCondLst>
                                        </p:cTn>
                                        <p:tgtEl>
                                          <p:spTgt spid="218"/>
                                        </p:tgtEl>
                                        <p:attrNameLst>
                                          <p:attrName>style.visibility</p:attrName>
                                        </p:attrNameLst>
                                      </p:cBhvr>
                                      <p:to>
                                        <p:strVal val="visible"/>
                                      </p:to>
                                    </p:set>
                                    <p:animEffect transition="in" filter="fade">
                                      <p:cBhvr>
                                        <p:cTn id="84" dur="500"/>
                                        <p:tgtEl>
                                          <p:spTgt spid="218"/>
                                        </p:tgtEl>
                                      </p:cBhvr>
                                    </p:animEffect>
                                    <p:anim calcmode="lin" valueType="num">
                                      <p:cBhvr>
                                        <p:cTn id="85" dur="500" fill="hold"/>
                                        <p:tgtEl>
                                          <p:spTgt spid="218"/>
                                        </p:tgtEl>
                                        <p:attrNameLst>
                                          <p:attrName>ppt_x</p:attrName>
                                        </p:attrNameLst>
                                      </p:cBhvr>
                                      <p:tavLst>
                                        <p:tav tm="0">
                                          <p:val>
                                            <p:strVal val="#ppt_x"/>
                                          </p:val>
                                        </p:tav>
                                        <p:tav tm="100000">
                                          <p:val>
                                            <p:strVal val="#ppt_x"/>
                                          </p:val>
                                        </p:tav>
                                      </p:tavLst>
                                    </p:anim>
                                    <p:anim calcmode="lin" valueType="num">
                                      <p:cBhvr>
                                        <p:cTn id="86" dur="500" fill="hold"/>
                                        <p:tgtEl>
                                          <p:spTgt spid="218"/>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418"/>
                                        </p:tgtEl>
                                        <p:attrNameLst>
                                          <p:attrName>style.visibility</p:attrName>
                                        </p:attrNameLst>
                                      </p:cBhvr>
                                      <p:to>
                                        <p:strVal val="visible"/>
                                      </p:to>
                                    </p:set>
                                    <p:animEffect transition="in" filter="fade">
                                      <p:cBhvr>
                                        <p:cTn id="89" dur="500"/>
                                        <p:tgtEl>
                                          <p:spTgt spid="418"/>
                                        </p:tgtEl>
                                      </p:cBhvr>
                                    </p:animEffect>
                                    <p:anim calcmode="lin" valueType="num">
                                      <p:cBhvr>
                                        <p:cTn id="90" dur="500" fill="hold"/>
                                        <p:tgtEl>
                                          <p:spTgt spid="418"/>
                                        </p:tgtEl>
                                        <p:attrNameLst>
                                          <p:attrName>ppt_x</p:attrName>
                                        </p:attrNameLst>
                                      </p:cBhvr>
                                      <p:tavLst>
                                        <p:tav tm="0">
                                          <p:val>
                                            <p:strVal val="#ppt_x"/>
                                          </p:val>
                                        </p:tav>
                                        <p:tav tm="100000">
                                          <p:val>
                                            <p:strVal val="#ppt_x"/>
                                          </p:val>
                                        </p:tav>
                                      </p:tavLst>
                                    </p:anim>
                                    <p:anim calcmode="lin" valueType="num">
                                      <p:cBhvr>
                                        <p:cTn id="91" dur="500" fill="hold"/>
                                        <p:tgtEl>
                                          <p:spTgt spid="418"/>
                                        </p:tgtEl>
                                        <p:attrNameLst>
                                          <p:attrName>ppt_y</p:attrName>
                                        </p:attrNameLst>
                                      </p:cBhvr>
                                      <p:tavLst>
                                        <p:tav tm="0">
                                          <p:val>
                                            <p:strVal val="#ppt_y+.1"/>
                                          </p:val>
                                        </p:tav>
                                        <p:tav tm="100000">
                                          <p:val>
                                            <p:strVal val="#ppt_y"/>
                                          </p:val>
                                        </p:tav>
                                      </p:tavLst>
                                    </p:anim>
                                  </p:childTnLst>
                                </p:cTn>
                              </p:par>
                            </p:childTnLst>
                          </p:cTn>
                        </p:par>
                        <p:par>
                          <p:cTn id="92" fill="hold">
                            <p:stCondLst>
                              <p:cond delay="2500"/>
                            </p:stCondLst>
                            <p:childTnLst>
                              <p:par>
                                <p:cTn id="93" presetID="42" presetClass="entr" presetSubtype="0" fill="hold" nodeType="afterEffect">
                                  <p:stCondLst>
                                    <p:cond delay="0"/>
                                  </p:stCondLst>
                                  <p:childTnLst>
                                    <p:set>
                                      <p:cBhvr>
                                        <p:cTn id="94" dur="1" fill="hold">
                                          <p:stCondLst>
                                            <p:cond delay="0"/>
                                          </p:stCondLst>
                                        </p:cTn>
                                        <p:tgtEl>
                                          <p:spTgt spid="243"/>
                                        </p:tgtEl>
                                        <p:attrNameLst>
                                          <p:attrName>style.visibility</p:attrName>
                                        </p:attrNameLst>
                                      </p:cBhvr>
                                      <p:to>
                                        <p:strVal val="visible"/>
                                      </p:to>
                                    </p:set>
                                    <p:animEffect transition="in" filter="fade">
                                      <p:cBhvr>
                                        <p:cTn id="95" dur="500"/>
                                        <p:tgtEl>
                                          <p:spTgt spid="243"/>
                                        </p:tgtEl>
                                      </p:cBhvr>
                                    </p:animEffect>
                                    <p:anim calcmode="lin" valueType="num">
                                      <p:cBhvr>
                                        <p:cTn id="96" dur="500" fill="hold"/>
                                        <p:tgtEl>
                                          <p:spTgt spid="243"/>
                                        </p:tgtEl>
                                        <p:attrNameLst>
                                          <p:attrName>ppt_x</p:attrName>
                                        </p:attrNameLst>
                                      </p:cBhvr>
                                      <p:tavLst>
                                        <p:tav tm="0">
                                          <p:val>
                                            <p:strVal val="#ppt_x"/>
                                          </p:val>
                                        </p:tav>
                                        <p:tav tm="100000">
                                          <p:val>
                                            <p:strVal val="#ppt_x"/>
                                          </p:val>
                                        </p:tav>
                                      </p:tavLst>
                                    </p:anim>
                                    <p:anim calcmode="lin" valueType="num">
                                      <p:cBhvr>
                                        <p:cTn id="97" dur="500" fill="hold"/>
                                        <p:tgtEl>
                                          <p:spTgt spid="243"/>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443"/>
                                        </p:tgtEl>
                                        <p:attrNameLst>
                                          <p:attrName>style.visibility</p:attrName>
                                        </p:attrNameLst>
                                      </p:cBhvr>
                                      <p:to>
                                        <p:strVal val="visible"/>
                                      </p:to>
                                    </p:set>
                                    <p:animEffect transition="in" filter="fade">
                                      <p:cBhvr>
                                        <p:cTn id="100" dur="500"/>
                                        <p:tgtEl>
                                          <p:spTgt spid="443"/>
                                        </p:tgtEl>
                                      </p:cBhvr>
                                    </p:animEffect>
                                    <p:anim calcmode="lin" valueType="num">
                                      <p:cBhvr>
                                        <p:cTn id="101" dur="500" fill="hold"/>
                                        <p:tgtEl>
                                          <p:spTgt spid="443"/>
                                        </p:tgtEl>
                                        <p:attrNameLst>
                                          <p:attrName>ppt_x</p:attrName>
                                        </p:attrNameLst>
                                      </p:cBhvr>
                                      <p:tavLst>
                                        <p:tav tm="0">
                                          <p:val>
                                            <p:strVal val="#ppt_x"/>
                                          </p:val>
                                        </p:tav>
                                        <p:tav tm="100000">
                                          <p:val>
                                            <p:strVal val="#ppt_x"/>
                                          </p:val>
                                        </p:tav>
                                      </p:tavLst>
                                    </p:anim>
                                    <p:anim calcmode="lin" valueType="num">
                                      <p:cBhvr>
                                        <p:cTn id="102" dur="500" fill="hold"/>
                                        <p:tgtEl>
                                          <p:spTgt spid="443"/>
                                        </p:tgtEl>
                                        <p:attrNameLst>
                                          <p:attrName>ppt_y</p:attrName>
                                        </p:attrNameLst>
                                      </p:cBhvr>
                                      <p:tavLst>
                                        <p:tav tm="0">
                                          <p:val>
                                            <p:strVal val="#ppt_y+.1"/>
                                          </p:val>
                                        </p:tav>
                                        <p:tav tm="100000">
                                          <p:val>
                                            <p:strVal val="#ppt_y"/>
                                          </p:val>
                                        </p:tav>
                                      </p:tavLst>
                                    </p:anim>
                                  </p:childTnLst>
                                </p:cTn>
                              </p:par>
                            </p:childTnLst>
                          </p:cTn>
                        </p:par>
                        <p:par>
                          <p:cTn id="103" fill="hold">
                            <p:stCondLst>
                              <p:cond delay="3000"/>
                            </p:stCondLst>
                            <p:childTnLst>
                              <p:par>
                                <p:cTn id="104" presetID="42" presetClass="entr" presetSubtype="0" fill="hold" nodeType="afterEffect">
                                  <p:stCondLst>
                                    <p:cond delay="0"/>
                                  </p:stCondLst>
                                  <p:childTnLst>
                                    <p:set>
                                      <p:cBhvr>
                                        <p:cTn id="105" dur="1" fill="hold">
                                          <p:stCondLst>
                                            <p:cond delay="0"/>
                                          </p:stCondLst>
                                        </p:cTn>
                                        <p:tgtEl>
                                          <p:spTgt spid="268"/>
                                        </p:tgtEl>
                                        <p:attrNameLst>
                                          <p:attrName>style.visibility</p:attrName>
                                        </p:attrNameLst>
                                      </p:cBhvr>
                                      <p:to>
                                        <p:strVal val="visible"/>
                                      </p:to>
                                    </p:set>
                                    <p:animEffect transition="in" filter="fade">
                                      <p:cBhvr>
                                        <p:cTn id="106" dur="450"/>
                                        <p:tgtEl>
                                          <p:spTgt spid="268"/>
                                        </p:tgtEl>
                                      </p:cBhvr>
                                    </p:animEffect>
                                    <p:anim calcmode="lin" valueType="num">
                                      <p:cBhvr>
                                        <p:cTn id="107" dur="450" fill="hold"/>
                                        <p:tgtEl>
                                          <p:spTgt spid="268"/>
                                        </p:tgtEl>
                                        <p:attrNameLst>
                                          <p:attrName>ppt_x</p:attrName>
                                        </p:attrNameLst>
                                      </p:cBhvr>
                                      <p:tavLst>
                                        <p:tav tm="0">
                                          <p:val>
                                            <p:strVal val="#ppt_x"/>
                                          </p:val>
                                        </p:tav>
                                        <p:tav tm="100000">
                                          <p:val>
                                            <p:strVal val="#ppt_x"/>
                                          </p:val>
                                        </p:tav>
                                      </p:tavLst>
                                    </p:anim>
                                    <p:anim calcmode="lin" valueType="num">
                                      <p:cBhvr>
                                        <p:cTn id="108" dur="450" fill="hold"/>
                                        <p:tgtEl>
                                          <p:spTgt spid="268"/>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468"/>
                                        </p:tgtEl>
                                        <p:attrNameLst>
                                          <p:attrName>style.visibility</p:attrName>
                                        </p:attrNameLst>
                                      </p:cBhvr>
                                      <p:to>
                                        <p:strVal val="visible"/>
                                      </p:to>
                                    </p:set>
                                    <p:animEffect transition="in" filter="fade">
                                      <p:cBhvr>
                                        <p:cTn id="111" dur="450"/>
                                        <p:tgtEl>
                                          <p:spTgt spid="468"/>
                                        </p:tgtEl>
                                      </p:cBhvr>
                                    </p:animEffect>
                                    <p:anim calcmode="lin" valueType="num">
                                      <p:cBhvr>
                                        <p:cTn id="112" dur="450" fill="hold"/>
                                        <p:tgtEl>
                                          <p:spTgt spid="468"/>
                                        </p:tgtEl>
                                        <p:attrNameLst>
                                          <p:attrName>ppt_x</p:attrName>
                                        </p:attrNameLst>
                                      </p:cBhvr>
                                      <p:tavLst>
                                        <p:tav tm="0">
                                          <p:val>
                                            <p:strVal val="#ppt_x"/>
                                          </p:val>
                                        </p:tav>
                                        <p:tav tm="100000">
                                          <p:val>
                                            <p:strVal val="#ppt_x"/>
                                          </p:val>
                                        </p:tav>
                                      </p:tavLst>
                                    </p:anim>
                                    <p:anim calcmode="lin" valueType="num">
                                      <p:cBhvr>
                                        <p:cTn id="113" dur="450" fill="hold"/>
                                        <p:tgtEl>
                                          <p:spTgt spid="468"/>
                                        </p:tgtEl>
                                        <p:attrNameLst>
                                          <p:attrName>ppt_y</p:attrName>
                                        </p:attrNameLst>
                                      </p:cBhvr>
                                      <p:tavLst>
                                        <p:tav tm="0">
                                          <p:val>
                                            <p:strVal val="#ppt_y+.1"/>
                                          </p:val>
                                        </p:tav>
                                        <p:tav tm="100000">
                                          <p:val>
                                            <p:strVal val="#ppt_y"/>
                                          </p:val>
                                        </p:tav>
                                      </p:tavLst>
                                    </p:anim>
                                  </p:childTnLst>
                                </p:cTn>
                              </p:par>
                            </p:childTnLst>
                          </p:cTn>
                        </p:par>
                        <p:par>
                          <p:cTn id="114" fill="hold">
                            <p:stCondLst>
                              <p:cond delay="3450"/>
                            </p:stCondLst>
                            <p:childTnLst>
                              <p:par>
                                <p:cTn id="115" presetID="42" presetClass="entr" presetSubtype="0" fill="hold" nodeType="after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fade">
                                      <p:cBhvr>
                                        <p:cTn id="117" dur="400"/>
                                        <p:tgtEl>
                                          <p:spTgt spid="293"/>
                                        </p:tgtEl>
                                      </p:cBhvr>
                                    </p:animEffect>
                                    <p:anim calcmode="lin" valueType="num">
                                      <p:cBhvr>
                                        <p:cTn id="118" dur="400" fill="hold"/>
                                        <p:tgtEl>
                                          <p:spTgt spid="293"/>
                                        </p:tgtEl>
                                        <p:attrNameLst>
                                          <p:attrName>ppt_x</p:attrName>
                                        </p:attrNameLst>
                                      </p:cBhvr>
                                      <p:tavLst>
                                        <p:tav tm="0">
                                          <p:val>
                                            <p:strVal val="#ppt_x"/>
                                          </p:val>
                                        </p:tav>
                                        <p:tav tm="100000">
                                          <p:val>
                                            <p:strVal val="#ppt_x"/>
                                          </p:val>
                                        </p:tav>
                                      </p:tavLst>
                                    </p:anim>
                                    <p:anim calcmode="lin" valueType="num">
                                      <p:cBhvr>
                                        <p:cTn id="119" dur="400" fill="hold"/>
                                        <p:tgtEl>
                                          <p:spTgt spid="293"/>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493"/>
                                        </p:tgtEl>
                                        <p:attrNameLst>
                                          <p:attrName>style.visibility</p:attrName>
                                        </p:attrNameLst>
                                      </p:cBhvr>
                                      <p:to>
                                        <p:strVal val="visible"/>
                                      </p:to>
                                    </p:set>
                                    <p:animEffect transition="in" filter="fade">
                                      <p:cBhvr>
                                        <p:cTn id="122" dur="400"/>
                                        <p:tgtEl>
                                          <p:spTgt spid="493"/>
                                        </p:tgtEl>
                                      </p:cBhvr>
                                    </p:animEffect>
                                    <p:anim calcmode="lin" valueType="num">
                                      <p:cBhvr>
                                        <p:cTn id="123" dur="400" fill="hold"/>
                                        <p:tgtEl>
                                          <p:spTgt spid="493"/>
                                        </p:tgtEl>
                                        <p:attrNameLst>
                                          <p:attrName>ppt_x</p:attrName>
                                        </p:attrNameLst>
                                      </p:cBhvr>
                                      <p:tavLst>
                                        <p:tav tm="0">
                                          <p:val>
                                            <p:strVal val="#ppt_x"/>
                                          </p:val>
                                        </p:tav>
                                        <p:tav tm="100000">
                                          <p:val>
                                            <p:strVal val="#ppt_x"/>
                                          </p:val>
                                        </p:tav>
                                      </p:tavLst>
                                    </p:anim>
                                    <p:anim calcmode="lin" valueType="num">
                                      <p:cBhvr>
                                        <p:cTn id="124" dur="400" fill="hold"/>
                                        <p:tgtEl>
                                          <p:spTgt spid="493"/>
                                        </p:tgtEl>
                                        <p:attrNameLst>
                                          <p:attrName>ppt_y</p:attrName>
                                        </p:attrNameLst>
                                      </p:cBhvr>
                                      <p:tavLst>
                                        <p:tav tm="0">
                                          <p:val>
                                            <p:strVal val="#ppt_y+.1"/>
                                          </p:val>
                                        </p:tav>
                                        <p:tav tm="100000">
                                          <p:val>
                                            <p:strVal val="#ppt_y"/>
                                          </p:val>
                                        </p:tav>
                                      </p:tavLst>
                                    </p:anim>
                                  </p:childTnLst>
                                </p:cTn>
                              </p:par>
                            </p:childTnLst>
                          </p:cTn>
                        </p:par>
                        <p:par>
                          <p:cTn id="125" fill="hold">
                            <p:stCondLst>
                              <p:cond delay="3850"/>
                            </p:stCondLst>
                            <p:childTnLst>
                              <p:par>
                                <p:cTn id="126" presetID="42" presetClass="entr" presetSubtype="0" fill="hold" nodeType="afterEffect">
                                  <p:stCondLst>
                                    <p:cond delay="0"/>
                                  </p:stCondLst>
                                  <p:childTnLst>
                                    <p:set>
                                      <p:cBhvr>
                                        <p:cTn id="127" dur="1" fill="hold">
                                          <p:stCondLst>
                                            <p:cond delay="0"/>
                                          </p:stCondLst>
                                        </p:cTn>
                                        <p:tgtEl>
                                          <p:spTgt spid="518"/>
                                        </p:tgtEl>
                                        <p:attrNameLst>
                                          <p:attrName>style.visibility</p:attrName>
                                        </p:attrNameLst>
                                      </p:cBhvr>
                                      <p:to>
                                        <p:strVal val="visible"/>
                                      </p:to>
                                    </p:set>
                                    <p:animEffect transition="in" filter="fade">
                                      <p:cBhvr>
                                        <p:cTn id="128" dur="300"/>
                                        <p:tgtEl>
                                          <p:spTgt spid="518"/>
                                        </p:tgtEl>
                                      </p:cBhvr>
                                    </p:animEffect>
                                    <p:anim calcmode="lin" valueType="num">
                                      <p:cBhvr>
                                        <p:cTn id="129" dur="300" fill="hold"/>
                                        <p:tgtEl>
                                          <p:spTgt spid="518"/>
                                        </p:tgtEl>
                                        <p:attrNameLst>
                                          <p:attrName>ppt_x</p:attrName>
                                        </p:attrNameLst>
                                      </p:cBhvr>
                                      <p:tavLst>
                                        <p:tav tm="0">
                                          <p:val>
                                            <p:strVal val="#ppt_x"/>
                                          </p:val>
                                        </p:tav>
                                        <p:tav tm="100000">
                                          <p:val>
                                            <p:strVal val="#ppt_x"/>
                                          </p:val>
                                        </p:tav>
                                      </p:tavLst>
                                    </p:anim>
                                    <p:anim calcmode="lin" valueType="num">
                                      <p:cBhvr>
                                        <p:cTn id="130" dur="300" fill="hold"/>
                                        <p:tgtEl>
                                          <p:spTgt spid="518"/>
                                        </p:tgtEl>
                                        <p:attrNameLst>
                                          <p:attrName>ppt_y</p:attrName>
                                        </p:attrNameLst>
                                      </p:cBhvr>
                                      <p:tavLst>
                                        <p:tav tm="0">
                                          <p:val>
                                            <p:strVal val="#ppt_y+.1"/>
                                          </p:val>
                                        </p:tav>
                                        <p:tav tm="100000">
                                          <p:val>
                                            <p:strVal val="#ppt_y"/>
                                          </p:val>
                                        </p:tav>
                                      </p:tavLst>
                                    </p:anim>
                                  </p:childTnLst>
                                </p:cTn>
                              </p:par>
                            </p:childTnLst>
                          </p:cTn>
                        </p:par>
                        <p:par>
                          <p:cTn id="131" fill="hold">
                            <p:stCondLst>
                              <p:cond delay="4150"/>
                            </p:stCondLst>
                            <p:childTnLst>
                              <p:par>
                                <p:cTn id="132" presetID="42" presetClass="entr" presetSubtype="0" fill="hold" nodeType="afterEffect">
                                  <p:stCondLst>
                                    <p:cond delay="0"/>
                                  </p:stCondLst>
                                  <p:childTnLst>
                                    <p:set>
                                      <p:cBhvr>
                                        <p:cTn id="133" dur="1" fill="hold">
                                          <p:stCondLst>
                                            <p:cond delay="0"/>
                                          </p:stCondLst>
                                        </p:cTn>
                                        <p:tgtEl>
                                          <p:spTgt spid="543"/>
                                        </p:tgtEl>
                                        <p:attrNameLst>
                                          <p:attrName>style.visibility</p:attrName>
                                        </p:attrNameLst>
                                      </p:cBhvr>
                                      <p:to>
                                        <p:strVal val="visible"/>
                                      </p:to>
                                    </p:set>
                                    <p:animEffect transition="in" filter="fade">
                                      <p:cBhvr>
                                        <p:cTn id="134" dur="250"/>
                                        <p:tgtEl>
                                          <p:spTgt spid="543"/>
                                        </p:tgtEl>
                                      </p:cBhvr>
                                    </p:animEffect>
                                    <p:anim calcmode="lin" valueType="num">
                                      <p:cBhvr>
                                        <p:cTn id="135" dur="250" fill="hold"/>
                                        <p:tgtEl>
                                          <p:spTgt spid="543"/>
                                        </p:tgtEl>
                                        <p:attrNameLst>
                                          <p:attrName>ppt_x</p:attrName>
                                        </p:attrNameLst>
                                      </p:cBhvr>
                                      <p:tavLst>
                                        <p:tav tm="0">
                                          <p:val>
                                            <p:strVal val="#ppt_x"/>
                                          </p:val>
                                        </p:tav>
                                        <p:tav tm="100000">
                                          <p:val>
                                            <p:strVal val="#ppt_x"/>
                                          </p:val>
                                        </p:tav>
                                      </p:tavLst>
                                    </p:anim>
                                    <p:anim calcmode="lin" valueType="num">
                                      <p:cBhvr>
                                        <p:cTn id="136" dur="250" fill="hold"/>
                                        <p:tgtEl>
                                          <p:spTgt spid="543"/>
                                        </p:tgtEl>
                                        <p:attrNameLst>
                                          <p:attrName>ppt_y</p:attrName>
                                        </p:attrNameLst>
                                      </p:cBhvr>
                                      <p:tavLst>
                                        <p:tav tm="0">
                                          <p:val>
                                            <p:strVal val="#ppt_y+.1"/>
                                          </p:val>
                                        </p:tav>
                                        <p:tav tm="100000">
                                          <p:val>
                                            <p:strVal val="#ppt_y"/>
                                          </p:val>
                                        </p:tav>
                                      </p:tavLst>
                                    </p:anim>
                                  </p:childTnLst>
                                </p:cTn>
                              </p:par>
                            </p:childTnLst>
                          </p:cTn>
                        </p:par>
                        <p:par>
                          <p:cTn id="137" fill="hold">
                            <p:stCondLst>
                              <p:cond delay="4400"/>
                            </p:stCondLst>
                            <p:childTnLst>
                              <p:par>
                                <p:cTn id="138" presetID="42" presetClass="entr" presetSubtype="0" fill="hold" nodeType="afterEffect">
                                  <p:stCondLst>
                                    <p:cond delay="0"/>
                                  </p:stCondLst>
                                  <p:childTnLst>
                                    <p:set>
                                      <p:cBhvr>
                                        <p:cTn id="139" dur="1" fill="hold">
                                          <p:stCondLst>
                                            <p:cond delay="0"/>
                                          </p:stCondLst>
                                        </p:cTn>
                                        <p:tgtEl>
                                          <p:spTgt spid="568"/>
                                        </p:tgtEl>
                                        <p:attrNameLst>
                                          <p:attrName>style.visibility</p:attrName>
                                        </p:attrNameLst>
                                      </p:cBhvr>
                                      <p:to>
                                        <p:strVal val="visible"/>
                                      </p:to>
                                    </p:set>
                                    <p:animEffect transition="in" filter="fade">
                                      <p:cBhvr>
                                        <p:cTn id="140" dur="250"/>
                                        <p:tgtEl>
                                          <p:spTgt spid="568"/>
                                        </p:tgtEl>
                                      </p:cBhvr>
                                    </p:animEffect>
                                    <p:anim calcmode="lin" valueType="num">
                                      <p:cBhvr>
                                        <p:cTn id="141" dur="250" fill="hold"/>
                                        <p:tgtEl>
                                          <p:spTgt spid="568"/>
                                        </p:tgtEl>
                                        <p:attrNameLst>
                                          <p:attrName>ppt_x</p:attrName>
                                        </p:attrNameLst>
                                      </p:cBhvr>
                                      <p:tavLst>
                                        <p:tav tm="0">
                                          <p:val>
                                            <p:strVal val="#ppt_x"/>
                                          </p:val>
                                        </p:tav>
                                        <p:tav tm="100000">
                                          <p:val>
                                            <p:strVal val="#ppt_x"/>
                                          </p:val>
                                        </p:tav>
                                      </p:tavLst>
                                    </p:anim>
                                    <p:anim calcmode="lin" valueType="num">
                                      <p:cBhvr>
                                        <p:cTn id="142" dur="250" fill="hold"/>
                                        <p:tgtEl>
                                          <p:spTgt spid="568"/>
                                        </p:tgtEl>
                                        <p:attrNameLst>
                                          <p:attrName>ppt_y</p:attrName>
                                        </p:attrNameLst>
                                      </p:cBhvr>
                                      <p:tavLst>
                                        <p:tav tm="0">
                                          <p:val>
                                            <p:strVal val="#ppt_y+.1"/>
                                          </p:val>
                                        </p:tav>
                                        <p:tav tm="100000">
                                          <p:val>
                                            <p:strVal val="#ppt_y"/>
                                          </p:val>
                                        </p:tav>
                                      </p:tavLst>
                                    </p:anim>
                                  </p:childTnLst>
                                </p:cTn>
                              </p:par>
                            </p:childTnLst>
                          </p:cTn>
                        </p:par>
                        <p:par>
                          <p:cTn id="143" fill="hold">
                            <p:stCondLst>
                              <p:cond delay="4650"/>
                            </p:stCondLst>
                            <p:childTnLst>
                              <p:par>
                                <p:cTn id="144" presetID="42" presetClass="entr" presetSubtype="0" fill="hold" nodeType="afterEffect">
                                  <p:stCondLst>
                                    <p:cond delay="0"/>
                                  </p:stCondLst>
                                  <p:childTnLst>
                                    <p:set>
                                      <p:cBhvr>
                                        <p:cTn id="145" dur="1" fill="hold">
                                          <p:stCondLst>
                                            <p:cond delay="0"/>
                                          </p:stCondLst>
                                        </p:cTn>
                                        <p:tgtEl>
                                          <p:spTgt spid="593"/>
                                        </p:tgtEl>
                                        <p:attrNameLst>
                                          <p:attrName>style.visibility</p:attrName>
                                        </p:attrNameLst>
                                      </p:cBhvr>
                                      <p:to>
                                        <p:strVal val="visible"/>
                                      </p:to>
                                    </p:set>
                                    <p:animEffect transition="in" filter="fade">
                                      <p:cBhvr>
                                        <p:cTn id="146" dur="250"/>
                                        <p:tgtEl>
                                          <p:spTgt spid="593"/>
                                        </p:tgtEl>
                                      </p:cBhvr>
                                    </p:animEffect>
                                    <p:anim calcmode="lin" valueType="num">
                                      <p:cBhvr>
                                        <p:cTn id="147" dur="250" fill="hold"/>
                                        <p:tgtEl>
                                          <p:spTgt spid="593"/>
                                        </p:tgtEl>
                                        <p:attrNameLst>
                                          <p:attrName>ppt_x</p:attrName>
                                        </p:attrNameLst>
                                      </p:cBhvr>
                                      <p:tavLst>
                                        <p:tav tm="0">
                                          <p:val>
                                            <p:strVal val="#ppt_x"/>
                                          </p:val>
                                        </p:tav>
                                        <p:tav tm="100000">
                                          <p:val>
                                            <p:strVal val="#ppt_x"/>
                                          </p:val>
                                        </p:tav>
                                      </p:tavLst>
                                    </p:anim>
                                    <p:anim calcmode="lin" valueType="num">
                                      <p:cBhvr>
                                        <p:cTn id="148" dur="250" fill="hold"/>
                                        <p:tgtEl>
                                          <p:spTgt spid="593"/>
                                        </p:tgtEl>
                                        <p:attrNameLst>
                                          <p:attrName>ppt_y</p:attrName>
                                        </p:attrNameLst>
                                      </p:cBhvr>
                                      <p:tavLst>
                                        <p:tav tm="0">
                                          <p:val>
                                            <p:strVal val="#ppt_y+.1"/>
                                          </p:val>
                                        </p:tav>
                                        <p:tav tm="100000">
                                          <p:val>
                                            <p:strVal val="#ppt_y"/>
                                          </p:val>
                                        </p:tav>
                                      </p:tavLst>
                                    </p:anim>
                                  </p:childTnLst>
                                </p:cTn>
                              </p:par>
                            </p:childTnLst>
                          </p:cTn>
                        </p:par>
                        <p:par>
                          <p:cTn id="149" fill="hold">
                            <p:stCondLst>
                              <p:cond delay="4900"/>
                            </p:stCondLst>
                            <p:childTnLst>
                              <p:par>
                                <p:cTn id="150" presetID="42" presetClass="entr" presetSubtype="0" fill="hold" nodeType="afterEffect">
                                  <p:stCondLst>
                                    <p:cond delay="0"/>
                                  </p:stCondLst>
                                  <p:childTnLst>
                                    <p:set>
                                      <p:cBhvr>
                                        <p:cTn id="151" dur="1" fill="hold">
                                          <p:stCondLst>
                                            <p:cond delay="0"/>
                                          </p:stCondLst>
                                        </p:cTn>
                                        <p:tgtEl>
                                          <p:spTgt spid="618"/>
                                        </p:tgtEl>
                                        <p:attrNameLst>
                                          <p:attrName>style.visibility</p:attrName>
                                        </p:attrNameLst>
                                      </p:cBhvr>
                                      <p:to>
                                        <p:strVal val="visible"/>
                                      </p:to>
                                    </p:set>
                                    <p:animEffect transition="in" filter="fade">
                                      <p:cBhvr>
                                        <p:cTn id="152" dur="250"/>
                                        <p:tgtEl>
                                          <p:spTgt spid="618"/>
                                        </p:tgtEl>
                                      </p:cBhvr>
                                    </p:animEffect>
                                    <p:anim calcmode="lin" valueType="num">
                                      <p:cBhvr>
                                        <p:cTn id="153" dur="250" fill="hold"/>
                                        <p:tgtEl>
                                          <p:spTgt spid="618"/>
                                        </p:tgtEl>
                                        <p:attrNameLst>
                                          <p:attrName>ppt_x</p:attrName>
                                        </p:attrNameLst>
                                      </p:cBhvr>
                                      <p:tavLst>
                                        <p:tav tm="0">
                                          <p:val>
                                            <p:strVal val="#ppt_x"/>
                                          </p:val>
                                        </p:tav>
                                        <p:tav tm="100000">
                                          <p:val>
                                            <p:strVal val="#ppt_x"/>
                                          </p:val>
                                        </p:tav>
                                      </p:tavLst>
                                    </p:anim>
                                    <p:anim calcmode="lin" valueType="num">
                                      <p:cBhvr>
                                        <p:cTn id="154" dur="250" fill="hold"/>
                                        <p:tgtEl>
                                          <p:spTgt spid="618"/>
                                        </p:tgtEl>
                                        <p:attrNameLst>
                                          <p:attrName>ppt_y</p:attrName>
                                        </p:attrNameLst>
                                      </p:cBhvr>
                                      <p:tavLst>
                                        <p:tav tm="0">
                                          <p:val>
                                            <p:strVal val="#ppt_y+.1"/>
                                          </p:val>
                                        </p:tav>
                                        <p:tav tm="100000">
                                          <p:val>
                                            <p:strVal val="#ppt_y"/>
                                          </p:val>
                                        </p:tav>
                                      </p:tavLst>
                                    </p:anim>
                                  </p:childTnLst>
                                </p:cTn>
                              </p:par>
                            </p:childTnLst>
                          </p:cTn>
                        </p:par>
                        <p:par>
                          <p:cTn id="155" fill="hold">
                            <p:stCondLst>
                              <p:cond delay="5150"/>
                            </p:stCondLst>
                            <p:childTnLst>
                              <p:par>
                                <p:cTn id="156" presetID="42" presetClass="entr" presetSubtype="0" fill="hold" nodeType="afterEffect">
                                  <p:stCondLst>
                                    <p:cond delay="0"/>
                                  </p:stCondLst>
                                  <p:childTnLst>
                                    <p:set>
                                      <p:cBhvr>
                                        <p:cTn id="157" dur="1" fill="hold">
                                          <p:stCondLst>
                                            <p:cond delay="0"/>
                                          </p:stCondLst>
                                        </p:cTn>
                                        <p:tgtEl>
                                          <p:spTgt spid="643"/>
                                        </p:tgtEl>
                                        <p:attrNameLst>
                                          <p:attrName>style.visibility</p:attrName>
                                        </p:attrNameLst>
                                      </p:cBhvr>
                                      <p:to>
                                        <p:strVal val="visible"/>
                                      </p:to>
                                    </p:set>
                                    <p:animEffect transition="in" filter="fade">
                                      <p:cBhvr>
                                        <p:cTn id="158" dur="200"/>
                                        <p:tgtEl>
                                          <p:spTgt spid="643"/>
                                        </p:tgtEl>
                                      </p:cBhvr>
                                    </p:animEffect>
                                    <p:anim calcmode="lin" valueType="num">
                                      <p:cBhvr>
                                        <p:cTn id="159" dur="200" fill="hold"/>
                                        <p:tgtEl>
                                          <p:spTgt spid="643"/>
                                        </p:tgtEl>
                                        <p:attrNameLst>
                                          <p:attrName>ppt_x</p:attrName>
                                        </p:attrNameLst>
                                      </p:cBhvr>
                                      <p:tavLst>
                                        <p:tav tm="0">
                                          <p:val>
                                            <p:strVal val="#ppt_x"/>
                                          </p:val>
                                        </p:tav>
                                        <p:tav tm="100000">
                                          <p:val>
                                            <p:strVal val="#ppt_x"/>
                                          </p:val>
                                        </p:tav>
                                      </p:tavLst>
                                    </p:anim>
                                    <p:anim calcmode="lin" valueType="num">
                                      <p:cBhvr>
                                        <p:cTn id="160" dur="200" fill="hold"/>
                                        <p:tgtEl>
                                          <p:spTgt spid="643"/>
                                        </p:tgtEl>
                                        <p:attrNameLst>
                                          <p:attrName>ppt_y</p:attrName>
                                        </p:attrNameLst>
                                      </p:cBhvr>
                                      <p:tavLst>
                                        <p:tav tm="0">
                                          <p:val>
                                            <p:strVal val="#ppt_y+.1"/>
                                          </p:val>
                                        </p:tav>
                                        <p:tav tm="100000">
                                          <p:val>
                                            <p:strVal val="#ppt_y"/>
                                          </p:val>
                                        </p:tav>
                                      </p:tavLst>
                                    </p:anim>
                                  </p:childTnLst>
                                </p:cTn>
                              </p:par>
                            </p:childTnLst>
                          </p:cTn>
                        </p:par>
                        <p:par>
                          <p:cTn id="161" fill="hold">
                            <p:stCondLst>
                              <p:cond delay="5350"/>
                            </p:stCondLst>
                            <p:childTnLst>
                              <p:par>
                                <p:cTn id="162" presetID="42" presetClass="entr" presetSubtype="0" fill="hold" nodeType="afterEffect">
                                  <p:stCondLst>
                                    <p:cond delay="0"/>
                                  </p:stCondLst>
                                  <p:childTnLst>
                                    <p:set>
                                      <p:cBhvr>
                                        <p:cTn id="163" dur="1" fill="hold">
                                          <p:stCondLst>
                                            <p:cond delay="0"/>
                                          </p:stCondLst>
                                        </p:cTn>
                                        <p:tgtEl>
                                          <p:spTgt spid="671"/>
                                        </p:tgtEl>
                                        <p:attrNameLst>
                                          <p:attrName>style.visibility</p:attrName>
                                        </p:attrNameLst>
                                      </p:cBhvr>
                                      <p:to>
                                        <p:strVal val="visible"/>
                                      </p:to>
                                    </p:set>
                                    <p:animEffect transition="in" filter="fade">
                                      <p:cBhvr>
                                        <p:cTn id="164" dur="150"/>
                                        <p:tgtEl>
                                          <p:spTgt spid="671"/>
                                        </p:tgtEl>
                                      </p:cBhvr>
                                    </p:animEffect>
                                    <p:anim calcmode="lin" valueType="num">
                                      <p:cBhvr>
                                        <p:cTn id="165" dur="150" fill="hold"/>
                                        <p:tgtEl>
                                          <p:spTgt spid="671"/>
                                        </p:tgtEl>
                                        <p:attrNameLst>
                                          <p:attrName>ppt_x</p:attrName>
                                        </p:attrNameLst>
                                      </p:cBhvr>
                                      <p:tavLst>
                                        <p:tav tm="0">
                                          <p:val>
                                            <p:strVal val="#ppt_x"/>
                                          </p:val>
                                        </p:tav>
                                        <p:tav tm="100000">
                                          <p:val>
                                            <p:strVal val="#ppt_x"/>
                                          </p:val>
                                        </p:tav>
                                      </p:tavLst>
                                    </p:anim>
                                    <p:anim calcmode="lin" valueType="num">
                                      <p:cBhvr>
                                        <p:cTn id="166" dur="150" fill="hold"/>
                                        <p:tgtEl>
                                          <p:spTgt spid="6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Throughput Units</a:t>
            </a:r>
          </a:p>
        </p:txBody>
      </p:sp>
      <p:sp>
        <p:nvSpPr>
          <p:cNvPr id="44" name="Content Placeholder 43"/>
          <p:cNvSpPr>
            <a:spLocks noGrp="1"/>
          </p:cNvSpPr>
          <p:nvPr>
            <p:ph sz="quarter" idx="10"/>
          </p:nvPr>
        </p:nvSpPr>
        <p:spPr>
          <a:xfrm>
            <a:off x="268288" y="1398397"/>
            <a:ext cx="11542503" cy="2646878"/>
          </a:xfrm>
        </p:spPr>
        <p:txBody>
          <a:bodyPr/>
          <a:lstStyle/>
          <a:p>
            <a:r>
              <a:rPr lang="en-US" dirty="0"/>
              <a:t>Relative power of database based on transaction</a:t>
            </a:r>
          </a:p>
          <a:p>
            <a:r>
              <a:rPr lang="en-US" dirty="0"/>
              <a:t>Result after testing based on compute, memory, writes, and reads</a:t>
            </a:r>
          </a:p>
          <a:p>
            <a:r>
              <a:rPr lang="en-US" dirty="0"/>
              <a:t>Pricing tier </a:t>
            </a:r>
          </a:p>
        </p:txBody>
      </p:sp>
      <p:grpSp>
        <p:nvGrpSpPr>
          <p:cNvPr id="47" name="Group 46"/>
          <p:cNvGrpSpPr/>
          <p:nvPr/>
        </p:nvGrpSpPr>
        <p:grpSpPr>
          <a:xfrm>
            <a:off x="1354917" y="3021987"/>
            <a:ext cx="9634402" cy="3674219"/>
            <a:chOff x="1265237" y="2769899"/>
            <a:chExt cx="9634402" cy="3674219"/>
          </a:xfrm>
        </p:grpSpPr>
        <p:grpSp>
          <p:nvGrpSpPr>
            <p:cNvPr id="4" name="Group 3"/>
            <p:cNvGrpSpPr/>
            <p:nvPr/>
          </p:nvGrpSpPr>
          <p:grpSpPr>
            <a:xfrm>
              <a:off x="1265237" y="2769899"/>
              <a:ext cx="9634402" cy="3674219"/>
              <a:chOff x="2411223" y="1817612"/>
              <a:chExt cx="9634402" cy="3674219"/>
            </a:xfrm>
          </p:grpSpPr>
          <p:sp>
            <p:nvSpPr>
              <p:cNvPr id="5" name="Rectangle 4"/>
              <p:cNvSpPr/>
              <p:nvPr/>
            </p:nvSpPr>
            <p:spPr bwMode="auto">
              <a:xfrm>
                <a:off x="4472701" y="4514954"/>
                <a:ext cx="406984" cy="381000"/>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062837" y="4343253"/>
                <a:ext cx="581826" cy="552701"/>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81901" y="3996142"/>
                <a:ext cx="878611" cy="899812"/>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751713" y="3609500"/>
                <a:ext cx="1418643" cy="128645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9326151" y="2258040"/>
                <a:ext cx="2719474" cy="263791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3990393" y="4657972"/>
                <a:ext cx="285578" cy="237982"/>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653967" y="4743554"/>
                <a:ext cx="182880" cy="152400"/>
              </a:xfrm>
              <a:prstGeom prst="rect">
                <a:avLst/>
              </a:prstGeom>
              <a:no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3482101" y="4863967"/>
                <a:ext cx="53604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5</a:t>
                </a:r>
              </a:p>
            </p:txBody>
          </p:sp>
          <p:sp>
            <p:nvSpPr>
              <p:cNvPr id="13" name="TextBox 12"/>
              <p:cNvSpPr txBox="1"/>
              <p:nvPr/>
            </p:nvSpPr>
            <p:spPr>
              <a:xfrm>
                <a:off x="37699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10</a:t>
                </a:r>
              </a:p>
            </p:txBody>
          </p:sp>
          <p:sp>
            <p:nvSpPr>
              <p:cNvPr id="14" name="TextBox 13"/>
              <p:cNvSpPr txBox="1"/>
              <p:nvPr/>
            </p:nvSpPr>
            <p:spPr>
              <a:xfrm>
                <a:off x="4347796"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20</a:t>
                </a:r>
              </a:p>
            </p:txBody>
          </p:sp>
          <p:sp>
            <p:nvSpPr>
              <p:cNvPr id="15" name="TextBox 14"/>
              <p:cNvSpPr txBox="1"/>
              <p:nvPr/>
            </p:nvSpPr>
            <p:spPr>
              <a:xfrm>
                <a:off x="50196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50</a:t>
                </a:r>
              </a:p>
            </p:txBody>
          </p:sp>
          <p:sp>
            <p:nvSpPr>
              <p:cNvPr id="16" name="TextBox 15"/>
              <p:cNvSpPr txBox="1"/>
              <p:nvPr/>
            </p:nvSpPr>
            <p:spPr>
              <a:xfrm>
                <a:off x="5720341"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100</a:t>
                </a:r>
              </a:p>
            </p:txBody>
          </p:sp>
          <p:sp>
            <p:nvSpPr>
              <p:cNvPr id="17" name="TextBox 16"/>
              <p:cNvSpPr txBox="1"/>
              <p:nvPr/>
            </p:nvSpPr>
            <p:spPr>
              <a:xfrm>
                <a:off x="8026301" y="4863967"/>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250</a:t>
                </a:r>
              </a:p>
            </p:txBody>
          </p:sp>
          <p:sp>
            <p:nvSpPr>
              <p:cNvPr id="18" name="TextBox 17"/>
              <p:cNvSpPr txBox="1"/>
              <p:nvPr/>
            </p:nvSpPr>
            <p:spPr>
              <a:xfrm>
                <a:off x="10180637" y="4863967"/>
                <a:ext cx="1036182"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1000</a:t>
                </a:r>
              </a:p>
            </p:txBody>
          </p:sp>
          <p:sp>
            <p:nvSpPr>
              <p:cNvPr id="19" name="TextBox 18"/>
              <p:cNvSpPr txBox="1"/>
              <p:nvPr/>
            </p:nvSpPr>
            <p:spPr>
              <a:xfrm>
                <a:off x="2411223" y="4860752"/>
                <a:ext cx="110089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DTUs</a:t>
                </a:r>
              </a:p>
            </p:txBody>
          </p:sp>
          <p:sp>
            <p:nvSpPr>
              <p:cNvPr id="20" name="TextBox 19"/>
              <p:cNvSpPr txBox="1"/>
              <p:nvPr/>
            </p:nvSpPr>
            <p:spPr>
              <a:xfrm>
                <a:off x="3489090" y="4281994"/>
                <a:ext cx="53444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BAD80A"/>
                    </a:solidFill>
                  </a:rPr>
                  <a:t>B</a:t>
                </a:r>
              </a:p>
            </p:txBody>
          </p:sp>
          <p:sp>
            <p:nvSpPr>
              <p:cNvPr id="21" name="TextBox 20"/>
              <p:cNvSpPr txBox="1"/>
              <p:nvPr/>
            </p:nvSpPr>
            <p:spPr>
              <a:xfrm>
                <a:off x="3810224" y="4200551"/>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050"/>
                    </a:solidFill>
                  </a:rPr>
                  <a:t>S0</a:t>
                </a:r>
              </a:p>
            </p:txBody>
          </p:sp>
          <p:sp>
            <p:nvSpPr>
              <p:cNvPr id="22" name="TextBox 21"/>
              <p:cNvSpPr txBox="1"/>
              <p:nvPr/>
            </p:nvSpPr>
            <p:spPr>
              <a:xfrm>
                <a:off x="4374873" y="4072635"/>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050"/>
                    </a:solidFill>
                  </a:rPr>
                  <a:t>S1</a:t>
                </a:r>
              </a:p>
            </p:txBody>
          </p:sp>
          <p:sp>
            <p:nvSpPr>
              <p:cNvPr id="23" name="TextBox 22"/>
              <p:cNvSpPr txBox="1"/>
              <p:nvPr/>
            </p:nvSpPr>
            <p:spPr>
              <a:xfrm>
                <a:off x="5025559" y="3880290"/>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050"/>
                    </a:solidFill>
                  </a:rPr>
                  <a:t>S2</a:t>
                </a:r>
              </a:p>
            </p:txBody>
          </p:sp>
          <p:sp>
            <p:nvSpPr>
              <p:cNvPr id="24" name="TextBox 23"/>
              <p:cNvSpPr txBox="1"/>
              <p:nvPr/>
            </p:nvSpPr>
            <p:spPr>
              <a:xfrm>
                <a:off x="5876473" y="3689954"/>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050"/>
                    </a:solidFill>
                  </a:rPr>
                  <a:t>S3</a:t>
                </a:r>
              </a:p>
            </p:txBody>
          </p:sp>
          <p:sp>
            <p:nvSpPr>
              <p:cNvPr id="25" name="TextBox 24"/>
              <p:cNvSpPr txBox="1"/>
              <p:nvPr/>
            </p:nvSpPr>
            <p:spPr>
              <a:xfrm>
                <a:off x="8124082" y="3090967"/>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CF2">
                        <a:lumMod val="60000"/>
                        <a:lumOff val="40000"/>
                      </a:srgbClr>
                    </a:solidFill>
                  </a:rPr>
                  <a:t>P2</a:t>
                </a:r>
              </a:p>
            </p:txBody>
          </p:sp>
          <p:sp>
            <p:nvSpPr>
              <p:cNvPr id="26" name="TextBox 25"/>
              <p:cNvSpPr txBox="1"/>
              <p:nvPr/>
            </p:nvSpPr>
            <p:spPr>
              <a:xfrm>
                <a:off x="10348936" y="1817612"/>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CF2">
                        <a:lumMod val="60000"/>
                        <a:lumOff val="40000"/>
                      </a:srgbClr>
                    </a:solidFill>
                  </a:rPr>
                  <a:t>P3</a:t>
                </a:r>
              </a:p>
            </p:txBody>
          </p:sp>
          <p:sp>
            <p:nvSpPr>
              <p:cNvPr id="27" name="Rectangle 26"/>
              <p:cNvSpPr/>
              <p:nvPr/>
            </p:nvSpPr>
            <p:spPr bwMode="auto">
              <a:xfrm>
                <a:off x="5827612" y="4203620"/>
                <a:ext cx="676022" cy="692334"/>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p:cNvSpPr txBox="1"/>
              <p:nvPr/>
            </p:nvSpPr>
            <p:spPr>
              <a:xfrm>
                <a:off x="6806972" y="3495301"/>
                <a:ext cx="67390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CF2">
                        <a:lumMod val="60000"/>
                        <a:lumOff val="40000"/>
                      </a:srgbClr>
                    </a:solidFill>
                  </a:rPr>
                  <a:t>P1</a:t>
                </a:r>
              </a:p>
            </p:txBody>
          </p:sp>
          <p:sp>
            <p:nvSpPr>
              <p:cNvPr id="29" name="TextBox 28"/>
              <p:cNvSpPr txBox="1"/>
              <p:nvPr/>
            </p:nvSpPr>
            <p:spPr>
              <a:xfrm>
                <a:off x="6663033"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125</a:t>
                </a:r>
              </a:p>
            </p:txBody>
          </p:sp>
        </p:grpSp>
        <p:sp>
          <p:nvSpPr>
            <p:cNvPr id="30" name="Can 29"/>
            <p:cNvSpPr/>
            <p:nvPr/>
          </p:nvSpPr>
          <p:spPr>
            <a:xfrm>
              <a:off x="2541655" y="5725302"/>
              <a:ext cx="110298" cy="93028"/>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 name="Can 30"/>
            <p:cNvSpPr/>
            <p:nvPr/>
          </p:nvSpPr>
          <p:spPr>
            <a:xfrm>
              <a:off x="2887963" y="5650577"/>
              <a:ext cx="193708" cy="165556"/>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2" name="Can 31"/>
            <p:cNvSpPr/>
            <p:nvPr/>
          </p:nvSpPr>
          <p:spPr>
            <a:xfrm>
              <a:off x="3368508" y="5505797"/>
              <a:ext cx="315762" cy="29932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 name="Can 32"/>
            <p:cNvSpPr/>
            <p:nvPr/>
          </p:nvSpPr>
          <p:spPr>
            <a:xfrm>
              <a:off x="3958806" y="5341967"/>
              <a:ext cx="491274" cy="4631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4" name="Can 33"/>
            <p:cNvSpPr/>
            <p:nvPr/>
          </p:nvSpPr>
          <p:spPr>
            <a:xfrm>
              <a:off x="4716338" y="5197187"/>
              <a:ext cx="590992" cy="60793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 name="Can 34"/>
            <p:cNvSpPr/>
            <p:nvPr/>
          </p:nvSpPr>
          <p:spPr>
            <a:xfrm>
              <a:off x="5583820" y="4999067"/>
              <a:ext cx="775070" cy="8060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 name="Can 35"/>
            <p:cNvSpPr/>
            <p:nvPr/>
          </p:nvSpPr>
          <p:spPr>
            <a:xfrm>
              <a:off x="6664746" y="4615718"/>
              <a:ext cx="1295982" cy="1189399"/>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7" name="Can 36"/>
            <p:cNvSpPr/>
            <p:nvPr/>
          </p:nvSpPr>
          <p:spPr>
            <a:xfrm>
              <a:off x="8238073" y="3279339"/>
              <a:ext cx="2584800" cy="2525779"/>
            </a:xfrm>
            <a:prstGeom prst="can">
              <a:avLst>
                <a:gd name="adj" fmla="val 23513"/>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spTree>
    <p:extLst>
      <p:ext uri="{BB962C8B-B14F-4D97-AF65-F5344CB8AC3E}">
        <p14:creationId xmlns:p14="http://schemas.microsoft.com/office/powerpoint/2010/main" val="26423929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Options</a:t>
            </a:r>
          </a:p>
        </p:txBody>
      </p:sp>
      <p:sp>
        <p:nvSpPr>
          <p:cNvPr id="3" name="Content Placeholder 2"/>
          <p:cNvSpPr>
            <a:spLocks noGrp="1"/>
          </p:cNvSpPr>
          <p:nvPr>
            <p:ph sz="quarter" idx="10"/>
          </p:nvPr>
        </p:nvSpPr>
        <p:spPr>
          <a:xfrm>
            <a:off x="268288" y="1398397"/>
            <a:ext cx="5402839" cy="2265236"/>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b="1" dirty="0"/>
              <a:t>Scale Up</a:t>
            </a:r>
          </a:p>
          <a:p>
            <a:r>
              <a:rPr lang="en-US" sz="3200" dirty="0"/>
              <a:t>Vertical scale</a:t>
            </a:r>
          </a:p>
          <a:p>
            <a:r>
              <a:rPr lang="en-US" sz="3200" dirty="0"/>
              <a:t>Increase resource capacity within existing nodes</a:t>
            </a:r>
          </a:p>
        </p:txBody>
      </p:sp>
      <p:sp>
        <p:nvSpPr>
          <p:cNvPr id="4" name="Content Placeholder 2"/>
          <p:cNvSpPr txBox="1">
            <a:spLocks/>
          </p:cNvSpPr>
          <p:nvPr/>
        </p:nvSpPr>
        <p:spPr>
          <a:xfrm>
            <a:off x="6039859" y="1402103"/>
            <a:ext cx="5402839" cy="2265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b="1" dirty="0">
                <a:latin typeface="+mn-lt"/>
              </a:rPr>
              <a:t>Scale Out</a:t>
            </a:r>
          </a:p>
          <a:p>
            <a:r>
              <a:rPr lang="en-US" sz="3200" dirty="0">
                <a:latin typeface="+mn-lt"/>
              </a:rPr>
              <a:t>Horizontal scale</a:t>
            </a:r>
          </a:p>
          <a:p>
            <a:r>
              <a:rPr lang="en-US" sz="3200" dirty="0">
                <a:latin typeface="+mn-lt"/>
              </a:rPr>
              <a:t>Increase resource capacity by adding nodes</a:t>
            </a:r>
          </a:p>
        </p:txBody>
      </p:sp>
      <p:pic>
        <p:nvPicPr>
          <p:cNvPr id="5" name="Picture 4"/>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74163" y="5000374"/>
            <a:ext cx="780290" cy="780290"/>
          </a:xfrm>
          <a:prstGeom prst="rect">
            <a:avLst/>
          </a:prstGeom>
        </p:spPr>
      </p:pic>
      <p:pic>
        <p:nvPicPr>
          <p:cNvPr id="6" name="Picture 5"/>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316451" y="4474152"/>
            <a:ext cx="1306512" cy="130651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9752" y="3871263"/>
            <a:ext cx="1909401" cy="1909401"/>
          </a:xfrm>
          <a:prstGeom prst="rect">
            <a:avLst/>
          </a:prstGeom>
        </p:spPr>
      </p:pic>
      <p:pic>
        <p:nvPicPr>
          <p:cNvPr id="10" name="Picture 9"/>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4445" y="4220084"/>
            <a:ext cx="780290" cy="780290"/>
          </a:xfrm>
          <a:prstGeom prst="rect">
            <a:avLst/>
          </a:prstGeom>
        </p:spPr>
      </p:pic>
      <p:pic>
        <p:nvPicPr>
          <p:cNvPr id="11" name="Picture 10"/>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979426" y="4220084"/>
            <a:ext cx="780290" cy="780290"/>
          </a:xfrm>
          <a:prstGeom prst="rect">
            <a:avLst/>
          </a:prstGeom>
        </p:spPr>
      </p:pic>
      <p:pic>
        <p:nvPicPr>
          <p:cNvPr id="12" name="Picture 11"/>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584407" y="4220084"/>
            <a:ext cx="780290" cy="780290"/>
          </a:xfrm>
          <a:prstGeom prst="rect">
            <a:avLst/>
          </a:prstGeom>
        </p:spPr>
      </p:pic>
      <p:pic>
        <p:nvPicPr>
          <p:cNvPr id="13" name="Picture 12"/>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189388" y="4220084"/>
            <a:ext cx="780290" cy="780290"/>
          </a:xfrm>
          <a:prstGeom prst="rect">
            <a:avLst/>
          </a:prstGeom>
        </p:spPr>
      </p:pic>
      <p:pic>
        <p:nvPicPr>
          <p:cNvPr id="14" name="Picture 13"/>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794369" y="4220084"/>
            <a:ext cx="780290" cy="780290"/>
          </a:xfrm>
          <a:prstGeom prst="rect">
            <a:avLst/>
          </a:prstGeom>
        </p:spPr>
      </p:pic>
      <p:pic>
        <p:nvPicPr>
          <p:cNvPr id="15" name="Picture 14"/>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99350" y="4220084"/>
            <a:ext cx="780290" cy="78029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331" y="4220084"/>
            <a:ext cx="780290" cy="78029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9312" y="4220084"/>
            <a:ext cx="780290" cy="78029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4445" y="5000374"/>
            <a:ext cx="780290" cy="78029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9426" y="5000374"/>
            <a:ext cx="780290" cy="78029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4407" y="5000374"/>
            <a:ext cx="780290" cy="78029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9388" y="5000374"/>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4369" y="5000374"/>
            <a:ext cx="780290" cy="78029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9350" y="5000374"/>
            <a:ext cx="780290" cy="78029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331" y="5000374"/>
            <a:ext cx="780290" cy="780290"/>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9312" y="5000374"/>
            <a:ext cx="780290" cy="780290"/>
          </a:xfrm>
          <a:prstGeom prst="rect">
            <a:avLst/>
          </a:prstGeom>
        </p:spPr>
      </p:pic>
    </p:spTree>
    <p:extLst>
      <p:ext uri="{BB962C8B-B14F-4D97-AF65-F5344CB8AC3E}">
        <p14:creationId xmlns:p14="http://schemas.microsoft.com/office/powerpoint/2010/main" val="1837918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10" presetClass="entr" presetSubtype="0" fill="hold" nodeType="after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1500"/>
                            </p:stCondLst>
                            <p:childTnLst>
                              <p:par>
                                <p:cTn id="27" presetID="10" presetClass="entr" presetSubtype="0" fill="hold" nodeType="after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500"/>
                            </p:stCondLst>
                            <p:childTnLst>
                              <p:par>
                                <p:cTn id="41" presetID="10" presetClass="entr" presetSubtype="0" fill="hold" nodeType="afterEffect">
                                  <p:stCondLst>
                                    <p:cond delay="50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50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par>
                          <p:cTn id="57" fill="hold">
                            <p:stCondLst>
                              <p:cond delay="2000"/>
                            </p:stCondLst>
                            <p:childTnLst>
                              <p:par>
                                <p:cTn id="58" presetID="10" presetClass="entr" presetSubtype="0" fill="hold" nodeType="afterEffect">
                                  <p:stCondLst>
                                    <p:cond delay="50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par>
                          <p:cTn id="61" fill="hold">
                            <p:stCondLst>
                              <p:cond delay="3000"/>
                            </p:stCondLst>
                            <p:childTnLst>
                              <p:par>
                                <p:cTn id="62" presetID="10"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10"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par>
                                <p:cTn id="83" presetID="10" presetClass="entr" presetSubtype="0"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par>
                                <p:cTn id="86" presetID="10" presetClass="entr" presetSubtype="0"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Example Using Elastic Model</a:t>
            </a:r>
          </a:p>
        </p:txBody>
      </p:sp>
      <p:pic>
        <p:nvPicPr>
          <p:cNvPr id="3" name="Picture 2"/>
          <p:cNvPicPr>
            <a:picLocks noChangeAspect="1"/>
          </p:cNvPicPr>
          <p:nvPr/>
        </p:nvPicPr>
        <p:blipFill>
          <a:blip r:embed="rId3"/>
          <a:stretch>
            <a:fillRect/>
          </a:stretch>
        </p:blipFill>
        <p:spPr>
          <a:xfrm>
            <a:off x="428004" y="1190767"/>
            <a:ext cx="11223709" cy="4810161"/>
          </a:xfrm>
          <a:prstGeom prst="rect">
            <a:avLst/>
          </a:prstGeom>
          <a:solidFill>
            <a:schemeClr val="bg2">
              <a:lumMod val="20000"/>
              <a:lumOff val="80000"/>
            </a:schemeClr>
          </a:solidFill>
        </p:spPr>
      </p:pic>
    </p:spTree>
    <p:extLst>
      <p:ext uri="{BB962C8B-B14F-4D97-AF65-F5344CB8AC3E}">
        <p14:creationId xmlns:p14="http://schemas.microsoft.com/office/powerpoint/2010/main" val="25982371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Limit Scalability</a:t>
            </a:r>
          </a:p>
        </p:txBody>
      </p:sp>
    </p:spTree>
    <p:extLst>
      <p:ext uri="{BB962C8B-B14F-4D97-AF65-F5344CB8AC3E}">
        <p14:creationId xmlns:p14="http://schemas.microsoft.com/office/powerpoint/2010/main" val="24385153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603517125"/>
              </p:ext>
            </p:extLst>
          </p:nvPr>
        </p:nvGraphicFramePr>
        <p:xfrm>
          <a:off x="1968299" y="1506828"/>
          <a:ext cx="8399193" cy="4069723"/>
        </p:xfrm>
        <a:graphic>
          <a:graphicData uri="http://schemas.openxmlformats.org/drawingml/2006/table">
            <a:tbl>
              <a:tblPr firstRow="1" bandRow="1">
                <a:tableStyleId>{5C22544A-7EE6-4342-B048-85BDC9FD1C3A}</a:tableStyleId>
              </a:tblPr>
              <a:tblGrid>
                <a:gridCol w="4976271">
                  <a:extLst>
                    <a:ext uri="{9D8B030D-6E8A-4147-A177-3AD203B41FA5}">
                      <a16:colId xmlns:a16="http://schemas.microsoft.com/office/drawing/2014/main" val="1696192218"/>
                    </a:ext>
                  </a:extLst>
                </a:gridCol>
                <a:gridCol w="3422922">
                  <a:extLst>
                    <a:ext uri="{9D8B030D-6E8A-4147-A177-3AD203B41FA5}">
                      <a16:colId xmlns:a16="http://schemas.microsoft.com/office/drawing/2014/main" val="2119784782"/>
                    </a:ext>
                  </a:extLst>
                </a:gridCol>
              </a:tblGrid>
              <a:tr h="686119">
                <a:tc>
                  <a:txBody>
                    <a:bodyPr/>
                    <a:lstStyle/>
                    <a:p>
                      <a:r>
                        <a:rPr lang="en-US" sz="2400" dirty="0"/>
                        <a:t>Problem</a:t>
                      </a:r>
                    </a:p>
                  </a:txBody>
                  <a:tcPr/>
                </a:tc>
                <a:tc>
                  <a:txBody>
                    <a:bodyPr/>
                    <a:lstStyle/>
                    <a:p>
                      <a:r>
                        <a:rPr lang="en-US" sz="2400" dirty="0"/>
                        <a:t>Symptom Area</a:t>
                      </a:r>
                    </a:p>
                  </a:txBody>
                  <a:tcPr/>
                </a:tc>
                <a:extLst>
                  <a:ext uri="{0D108BD9-81ED-4DB2-BD59-A6C34878D82A}">
                    <a16:rowId xmlns:a16="http://schemas.microsoft.com/office/drawing/2014/main" val="1396179336"/>
                  </a:ext>
                </a:extLst>
              </a:tr>
              <a:tr h="845901">
                <a:tc>
                  <a:txBody>
                    <a:bodyPr/>
                    <a:lstStyle/>
                    <a:p>
                      <a:r>
                        <a:rPr lang="en-US" sz="2400" dirty="0" err="1"/>
                        <a:t>Stateful</a:t>
                      </a:r>
                      <a:r>
                        <a:rPr lang="en-US" sz="2400" dirty="0"/>
                        <a:t> applications</a:t>
                      </a:r>
                    </a:p>
                  </a:txBody>
                  <a:tcPr/>
                </a:tc>
                <a:tc>
                  <a:txBody>
                    <a:bodyPr/>
                    <a:lstStyle/>
                    <a:p>
                      <a:r>
                        <a:rPr lang="en-US" sz="2400" dirty="0"/>
                        <a:t>MEMORY</a:t>
                      </a:r>
                    </a:p>
                  </a:txBody>
                  <a:tcPr/>
                </a:tc>
                <a:extLst>
                  <a:ext uri="{0D108BD9-81ED-4DB2-BD59-A6C34878D82A}">
                    <a16:rowId xmlns:a16="http://schemas.microsoft.com/office/drawing/2014/main" val="1025124387"/>
                  </a:ext>
                </a:extLst>
              </a:tr>
              <a:tr h="845901">
                <a:tc>
                  <a:txBody>
                    <a:bodyPr/>
                    <a:lstStyle/>
                    <a:p>
                      <a:r>
                        <a:rPr lang="en-US" sz="2400" dirty="0"/>
                        <a:t>Synchronous calls</a:t>
                      </a:r>
                    </a:p>
                  </a:txBody>
                  <a:tcPr/>
                </a:tc>
                <a:tc>
                  <a:txBody>
                    <a:bodyPr/>
                    <a:lstStyle/>
                    <a:p>
                      <a:r>
                        <a:rPr lang="en-US" sz="2400" dirty="0"/>
                        <a:t>CPU</a:t>
                      </a:r>
                    </a:p>
                  </a:txBody>
                  <a:tcPr/>
                </a:tc>
                <a:extLst>
                  <a:ext uri="{0D108BD9-81ED-4DB2-BD59-A6C34878D82A}">
                    <a16:rowId xmlns:a16="http://schemas.microsoft.com/office/drawing/2014/main" val="888960164"/>
                  </a:ext>
                </a:extLst>
              </a:tr>
              <a:tr h="845901">
                <a:tc>
                  <a:txBody>
                    <a:bodyPr/>
                    <a:lstStyle/>
                    <a:p>
                      <a:r>
                        <a:rPr lang="en-US" sz="2400" dirty="0"/>
                        <a:t>Storage bottlenecks</a:t>
                      </a:r>
                    </a:p>
                  </a:txBody>
                  <a:tcPr/>
                </a:tc>
                <a:tc>
                  <a:txBody>
                    <a:bodyPr/>
                    <a:lstStyle/>
                    <a:p>
                      <a:r>
                        <a:rPr lang="en-US" sz="2400" dirty="0"/>
                        <a:t>DISK</a:t>
                      </a:r>
                    </a:p>
                  </a:txBody>
                  <a:tcPr/>
                </a:tc>
                <a:extLst>
                  <a:ext uri="{0D108BD9-81ED-4DB2-BD59-A6C34878D82A}">
                    <a16:rowId xmlns:a16="http://schemas.microsoft.com/office/drawing/2014/main" val="1576874349"/>
                  </a:ext>
                </a:extLst>
              </a:tr>
              <a:tr h="845901">
                <a:tc>
                  <a:txBody>
                    <a:bodyPr/>
                    <a:lstStyle/>
                    <a:p>
                      <a:r>
                        <a:rPr lang="en-US" sz="2400" dirty="0"/>
                        <a:t>Communication</a:t>
                      </a:r>
                      <a:r>
                        <a:rPr lang="en-US" sz="2400" baseline="0" dirty="0"/>
                        <a:t> latency</a:t>
                      </a:r>
                      <a:endParaRPr lang="en-US" sz="2400" dirty="0"/>
                    </a:p>
                  </a:txBody>
                  <a:tcPr/>
                </a:tc>
                <a:tc>
                  <a:txBody>
                    <a:bodyPr/>
                    <a:lstStyle/>
                    <a:p>
                      <a:r>
                        <a:rPr lang="en-US" sz="2400" dirty="0"/>
                        <a:t>NETWORK</a:t>
                      </a:r>
                    </a:p>
                  </a:txBody>
                  <a:tcP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25831033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Gallery Template</a:t>
            </a:r>
          </a:p>
        </p:txBody>
      </p:sp>
      <p:sp>
        <p:nvSpPr>
          <p:cNvPr id="3" name="Content Placeholder 2"/>
          <p:cNvSpPr>
            <a:spLocks noGrp="1"/>
          </p:cNvSpPr>
          <p:nvPr>
            <p:ph sz="quarter" idx="10"/>
          </p:nvPr>
        </p:nvSpPr>
        <p:spPr/>
        <p:txBody>
          <a:bodyPr/>
          <a:lstStyle/>
          <a:p>
            <a:endParaRPr lang="en-US"/>
          </a:p>
        </p:txBody>
      </p:sp>
      <p:pic>
        <p:nvPicPr>
          <p:cNvPr id="6" name="Picture 5"/>
          <p:cNvPicPr>
            <a:picLocks noChangeAspect="1"/>
          </p:cNvPicPr>
          <p:nvPr/>
        </p:nvPicPr>
        <p:blipFill>
          <a:blip r:embed="rId3"/>
          <a:stretch>
            <a:fillRect/>
          </a:stretch>
        </p:blipFill>
        <p:spPr>
          <a:xfrm>
            <a:off x="479743" y="1398396"/>
            <a:ext cx="5663479" cy="3755133"/>
          </a:xfrm>
          <a:prstGeom prst="rect">
            <a:avLst/>
          </a:prstGeom>
        </p:spPr>
      </p:pic>
      <p:pic>
        <p:nvPicPr>
          <p:cNvPr id="5" name="Picture 4"/>
          <p:cNvPicPr>
            <a:picLocks noChangeAspect="1"/>
          </p:cNvPicPr>
          <p:nvPr/>
        </p:nvPicPr>
        <p:blipFill>
          <a:blip r:embed="rId4"/>
          <a:stretch>
            <a:fillRect/>
          </a:stretch>
        </p:blipFill>
        <p:spPr>
          <a:xfrm>
            <a:off x="5542622" y="2099256"/>
            <a:ext cx="6268169" cy="4515871"/>
          </a:xfrm>
          <a:prstGeom prst="rect">
            <a:avLst/>
          </a:prstGeom>
        </p:spPr>
      </p:pic>
    </p:spTree>
    <p:extLst>
      <p:ext uri="{BB962C8B-B14F-4D97-AF65-F5344CB8AC3E}">
        <p14:creationId xmlns:p14="http://schemas.microsoft.com/office/powerpoint/2010/main" val="25607673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1108364" y="2336800"/>
            <a:ext cx="9781309" cy="33897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Photo Gallery Template</a:t>
            </a:r>
          </a:p>
        </p:txBody>
      </p:sp>
      <p:pic>
        <p:nvPicPr>
          <p:cNvPr id="4" name="Content Placeholder 3"/>
          <p:cNvPicPr>
            <a:picLocks noGrp="1" noChangeAspect="1"/>
          </p:cNvPicPr>
          <p:nvPr>
            <p:ph sz="quarter" idx="10"/>
          </p:nvPr>
        </p:nvPicPr>
        <p:blipFill>
          <a:blip r:embed="rId3" cstate="print">
            <a:biLevel thresh="25000"/>
            <a:extLst>
              <a:ext uri="{28A0092B-C50C-407E-A947-70E740481C1C}">
                <a14:useLocalDpi xmlns:a14="http://schemas.microsoft.com/office/drawing/2010/main" val="0"/>
              </a:ext>
            </a:extLst>
          </a:blip>
          <a:stretch>
            <a:fillRect/>
          </a:stretch>
        </p:blipFill>
        <p:spPr>
          <a:xfrm>
            <a:off x="1108364" y="2336800"/>
            <a:ext cx="780290" cy="780290"/>
          </a:xfrm>
        </p:spPr>
      </p:pic>
      <p:pic>
        <p:nvPicPr>
          <p:cNvPr id="6" name="Picture 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750883" y="3641527"/>
            <a:ext cx="780290" cy="780290"/>
          </a:xfrm>
          <a:prstGeom prst="rect">
            <a:avLst/>
          </a:prstGeom>
        </p:spPr>
      </p:pic>
      <p:sp>
        <p:nvSpPr>
          <p:cNvPr id="7" name="Flowchart: Magnetic Disk 6"/>
          <p:cNvSpPr/>
          <p:nvPr/>
        </p:nvSpPr>
        <p:spPr bwMode="auto">
          <a:xfrm>
            <a:off x="5333906" y="3645097"/>
            <a:ext cx="1602509" cy="738910"/>
          </a:xfrm>
          <a:prstGeom prst="flowChartMagneticDisk">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599693" y="4434759"/>
            <a:ext cx="10826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a:t>
            </a:r>
          </a:p>
        </p:txBody>
      </p:sp>
      <p:sp>
        <p:nvSpPr>
          <p:cNvPr id="10" name="TextBox 9"/>
          <p:cNvSpPr txBox="1"/>
          <p:nvPr/>
        </p:nvSpPr>
        <p:spPr>
          <a:xfrm>
            <a:off x="5320932" y="4434759"/>
            <a:ext cx="16284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Database</a:t>
            </a:r>
          </a:p>
        </p:txBody>
      </p:sp>
      <p:sp>
        <p:nvSpPr>
          <p:cNvPr id="12" name="TextBox 11"/>
          <p:cNvSpPr txBox="1"/>
          <p:nvPr/>
        </p:nvSpPr>
        <p:spPr>
          <a:xfrm>
            <a:off x="1887490" y="2443984"/>
            <a:ext cx="163634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Web App</a:t>
            </a:r>
          </a:p>
        </p:txBody>
      </p:sp>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199340" y="3657519"/>
            <a:ext cx="777240" cy="777240"/>
          </a:xfrm>
          <a:prstGeom prst="rect">
            <a:avLst/>
          </a:prstGeom>
        </p:spPr>
      </p:pic>
      <p:sp>
        <p:nvSpPr>
          <p:cNvPr id="13" name="TextBox 12"/>
          <p:cNvSpPr txBox="1"/>
          <p:nvPr/>
        </p:nvSpPr>
        <p:spPr>
          <a:xfrm>
            <a:off x="7495267" y="4434759"/>
            <a:ext cx="418538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session state</a:t>
            </a:r>
          </a:p>
        </p:txBody>
      </p:sp>
    </p:spTree>
    <p:extLst>
      <p:ext uri="{BB962C8B-B14F-4D97-AF65-F5344CB8AC3E}">
        <p14:creationId xmlns:p14="http://schemas.microsoft.com/office/powerpoint/2010/main" val="29273161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Photo Gallery Template</a:t>
            </a:r>
          </a:p>
        </p:txBody>
      </p:sp>
    </p:spTree>
    <p:extLst>
      <p:ext uri="{BB962C8B-B14F-4D97-AF65-F5344CB8AC3E}">
        <p14:creationId xmlns:p14="http://schemas.microsoft.com/office/powerpoint/2010/main" val="2686118135"/>
      </p:ext>
    </p:extLst>
  </p:cSld>
  <p:clrMapOvr>
    <a:masterClrMapping/>
  </p:clrMapOvr>
  <p:transition>
    <p:fade/>
  </p:transition>
</p:sld>
</file>

<file path=ppt/theme/theme1.xml><?xml version="1.0" encoding="utf-8"?>
<a:theme xmlns:a="http://schemas.openxmlformats.org/drawingml/2006/main" name="2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35570084-85B1-4894-B5D6-5CEA24E07548}" vid="{0035E6FE-8EF5-4907-B4B8-46A7FD080D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DECDE5-52E3-45B3-B830-5B5A31194478}">
  <ds:schemaRefs>
    <ds:schemaRef ds:uri="http://schemas.microsoft.com/sharepoint/v3/contenttype/forms"/>
  </ds:schemaRefs>
</ds:datastoreItem>
</file>

<file path=customXml/itemProps2.xml><?xml version="1.0" encoding="utf-8"?>
<ds:datastoreItem xmlns:ds="http://schemas.openxmlformats.org/officeDocument/2006/customXml" ds:itemID="{5B39028E-907A-4215-8184-D389547ED83D}">
  <ds:schemaRefs>
    <ds:schemaRef ds:uri="c58f79d2-8dd2-43f0-9a03-e1b9f874d667"/>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0897DADF-F2C5-4559-B7F6-DF7044EB89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3215</TotalTime>
  <Words>4342</Words>
  <Application>Microsoft Office PowerPoint</Application>
  <PresentationFormat>Widescreen</PresentationFormat>
  <Paragraphs>580</Paragraphs>
  <Slides>40</Slides>
  <Notes>29</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Segoe UI</vt:lpstr>
      <vt:lpstr>Segoe UI Light</vt:lpstr>
      <vt:lpstr>2_Windows Azure</vt:lpstr>
      <vt:lpstr>PowerPoint Presentation</vt:lpstr>
      <vt:lpstr>Agenda</vt:lpstr>
      <vt:lpstr>Scalability</vt:lpstr>
      <vt:lpstr>Scaling Options</vt:lpstr>
      <vt:lpstr>Factors That Limit Scalability</vt:lpstr>
      <vt:lpstr>Common Scale Limitations</vt:lpstr>
      <vt:lpstr>Photo Gallery Template</vt:lpstr>
      <vt:lpstr>Photo Gallery Template</vt:lpstr>
      <vt:lpstr>PowerPoint Presentation</vt:lpstr>
      <vt:lpstr>Stateful Application Testing Results</vt:lpstr>
      <vt:lpstr>Improving Scalability</vt:lpstr>
      <vt:lpstr>Photo Gallery Deployed to Azure</vt:lpstr>
      <vt:lpstr>ARRAffinity versus Traffic Manager</vt:lpstr>
      <vt:lpstr>Stateless Photo Gallery</vt:lpstr>
      <vt:lpstr>Stateless Photo Gallery Architecture</vt:lpstr>
      <vt:lpstr>PowerPoint Presentation</vt:lpstr>
      <vt:lpstr>CDN Opportunities</vt:lpstr>
      <vt:lpstr>Improved Testing Results</vt:lpstr>
      <vt:lpstr>Global Scale and  Active/Passive Replication</vt:lpstr>
      <vt:lpstr>Global Scale</vt:lpstr>
      <vt:lpstr>Azure SQL Database Active Geo-Replication</vt:lpstr>
      <vt:lpstr>Failover</vt:lpstr>
      <vt:lpstr>PowerPoint Presentation</vt:lpstr>
      <vt:lpstr>Global Scale and  Active/Active Replication</vt:lpstr>
      <vt:lpstr>Multi-Region Architecture</vt:lpstr>
      <vt:lpstr>Active/Active Replication</vt:lpstr>
      <vt:lpstr>Uploading a File Directly to Storage</vt:lpstr>
      <vt:lpstr>Asynchronous Blob Copy Across Accounts</vt:lpstr>
      <vt:lpstr>Asynchronous Processing</vt:lpstr>
      <vt:lpstr>Cache at Every Layer</vt:lpstr>
      <vt:lpstr>PowerPoint Presentation</vt:lpstr>
      <vt:lpstr>Download the Code</vt:lpstr>
      <vt:lpstr>Summary</vt:lpstr>
      <vt:lpstr>Who Uses Azure Web Apps?</vt:lpstr>
      <vt:lpstr>PowerPoint Presentation</vt:lpstr>
      <vt:lpstr>Resource Monitoring</vt:lpstr>
      <vt:lpstr>Choosing Performance Levels</vt:lpstr>
      <vt:lpstr>Elastic Database Model</vt:lpstr>
      <vt:lpstr>Database Throughput Units</vt:lpstr>
      <vt:lpstr>Customer Example Using Elastic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Casey Watson</cp:lastModifiedBy>
  <cp:revision>95</cp:revision>
  <dcterms:created xsi:type="dcterms:W3CDTF">2015-09-08T18:48:39Z</dcterms:created>
  <dcterms:modified xsi:type="dcterms:W3CDTF">2016-06-22T16:05:23Z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