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10" r:id="rId2"/>
  </p:sldMasterIdLst>
  <p:notesMasterIdLst>
    <p:notesMasterId r:id="rId42"/>
  </p:notesMasterIdLst>
  <p:sldIdLst>
    <p:sldId id="326" r:id="rId3"/>
    <p:sldId id="257" r:id="rId4"/>
    <p:sldId id="341" r:id="rId5"/>
    <p:sldId id="329" r:id="rId6"/>
    <p:sldId id="359" r:id="rId7"/>
    <p:sldId id="340" r:id="rId8"/>
    <p:sldId id="331" r:id="rId9"/>
    <p:sldId id="310" r:id="rId10"/>
    <p:sldId id="308" r:id="rId11"/>
    <p:sldId id="332" r:id="rId12"/>
    <p:sldId id="333" r:id="rId13"/>
    <p:sldId id="281" r:id="rId14"/>
    <p:sldId id="334" r:id="rId15"/>
    <p:sldId id="282" r:id="rId16"/>
    <p:sldId id="286" r:id="rId17"/>
    <p:sldId id="288" r:id="rId18"/>
    <p:sldId id="294" r:id="rId19"/>
    <p:sldId id="312" r:id="rId20"/>
    <p:sldId id="335" r:id="rId21"/>
    <p:sldId id="316" r:id="rId22"/>
    <p:sldId id="351" r:id="rId23"/>
    <p:sldId id="336" r:id="rId24"/>
    <p:sldId id="346" r:id="rId25"/>
    <p:sldId id="347" r:id="rId26"/>
    <p:sldId id="348" r:id="rId27"/>
    <p:sldId id="349" r:id="rId28"/>
    <p:sldId id="350" r:id="rId29"/>
    <p:sldId id="337" r:id="rId30"/>
    <p:sldId id="342" r:id="rId31"/>
    <p:sldId id="353" r:id="rId32"/>
    <p:sldId id="344" r:id="rId33"/>
    <p:sldId id="355" r:id="rId34"/>
    <p:sldId id="354" r:id="rId35"/>
    <p:sldId id="356" r:id="rId36"/>
    <p:sldId id="357" r:id="rId37"/>
    <p:sldId id="358" r:id="rId38"/>
    <p:sldId id="339" r:id="rId39"/>
    <p:sldId id="325" r:id="rId40"/>
    <p:sldId id="2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 id="{3CD1F945-9CC7-43D9-8103-5943FD001064}">
          <p14:sldIdLst>
            <p14:sldId id="326"/>
            <p14:sldId id="257"/>
            <p14:sldId id="341"/>
            <p14:sldId id="329"/>
            <p14:sldId id="359"/>
          </p14:sldIdLst>
        </p14:section>
        <p14:section name="SQL Server DR to Cloud (15 min)" id="{5C53A298-E937-418F-AD13-1E2E7B4BEA2B}">
          <p14:sldIdLst>
            <p14:sldId id="340"/>
            <p14:sldId id="331"/>
            <p14:sldId id="310"/>
            <p14:sldId id="308"/>
            <p14:sldId id="332"/>
            <p14:sldId id="333"/>
            <p14:sldId id="281"/>
            <p14:sldId id="334"/>
            <p14:sldId id="282"/>
            <p14:sldId id="286"/>
          </p14:sldIdLst>
        </p14:section>
        <p14:section name="Recovery Services ( 15 min)" id="{B3C788A7-AF26-4157-AE22-D04EE94E0286}">
          <p14:sldIdLst>
            <p14:sldId id="288"/>
            <p14:sldId id="294"/>
            <p14:sldId id="312"/>
            <p14:sldId id="335"/>
            <p14:sldId id="316"/>
            <p14:sldId id="351"/>
            <p14:sldId id="336"/>
            <p14:sldId id="346"/>
            <p14:sldId id="347"/>
            <p14:sldId id="348"/>
            <p14:sldId id="349"/>
            <p14:sldId id="350"/>
            <p14:sldId id="337"/>
          </p14:sldIdLst>
        </p14:section>
        <p14:section name="StorSimple" id="{CBD2054A-9754-400B-9466-DCC760F37676}">
          <p14:sldIdLst>
            <p14:sldId id="342"/>
            <p14:sldId id="353"/>
            <p14:sldId id="344"/>
          </p14:sldIdLst>
        </p14:section>
        <p14:section name="RemoteApps" id="{D2A7BDF3-73AC-4C3F-BB86-C3D114FCBD65}">
          <p14:sldIdLst>
            <p14:sldId id="355"/>
            <p14:sldId id="354"/>
            <p14:sldId id="356"/>
            <p14:sldId id="357"/>
            <p14:sldId id="358"/>
            <p14:sldId id="339"/>
            <p14:sldId id="325"/>
            <p14:sldId id="266"/>
          </p14:sldIdLst>
        </p14:section>
        <p14:section name="Appendix" id="{EC6B969C-17EB-4BEE-BD73-4A3FA9A15FC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rinh" initials="BT" lastIdx="1" clrIdx="0">
    <p:extLst>
      <p:ext uri="{19B8F6BF-5375-455C-9EA6-DF929625EA0E}">
        <p15:presenceInfo xmlns:p15="http://schemas.microsoft.com/office/powerpoint/2012/main" userId="S-1-5-21-124525095-708259637-1543119021-1071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4" autoAdjust="0"/>
    <p:restoredTop sz="80974" autoAdjust="0"/>
  </p:normalViewPr>
  <p:slideViewPr>
    <p:cSldViewPr snapToGrid="0">
      <p:cViewPr varScale="1">
        <p:scale>
          <a:sx n="90" d="100"/>
          <a:sy n="90" d="100"/>
        </p:scale>
        <p:origin x="1002" y="84"/>
      </p:cViewPr>
      <p:guideLst/>
    </p:cSldViewPr>
  </p:slideViewPr>
  <p:notesTextViewPr>
    <p:cViewPr>
      <p:scale>
        <a:sx n="1" d="1"/>
        <a:sy n="1" d="1"/>
      </p:scale>
      <p:origin x="0" y="0"/>
    </p:cViewPr>
  </p:notesTextViewPr>
  <p:sorterViewPr>
    <p:cViewPr>
      <p:scale>
        <a:sx n="100" d="100"/>
        <a:sy n="100" d="100"/>
      </p:scale>
      <p:origin x="0" y="-18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77F5F-ABBD-49E0-BEC4-278640ED6E04}" type="datetimeFigureOut">
              <a:rPr lang="en-US" smtClean="0"/>
              <a:t>6/23/2016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9B5C7-E893-44FC-BCCF-622F37DEFA34}" type="slidenum">
              <a:rPr lang="en-US" smtClean="0"/>
              <a:t>‹#›</a:t>
            </a:fld>
            <a:endParaRPr lang="en-US"/>
          </a:p>
        </p:txBody>
      </p:sp>
    </p:spTree>
    <p:extLst>
      <p:ext uri="{BB962C8B-B14F-4D97-AF65-F5344CB8AC3E}">
        <p14:creationId xmlns:p14="http://schemas.microsoft.com/office/powerpoint/2010/main" val="124673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en-us/documentation/articles/site-recovery-components/site-recovery-vmware-to-azure.md/#before-you-star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microsoft.com/blog/2014/06/02/expressroute-an-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microsoft.com/en-us/download/details.aspx?id=40740"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msdn.microsoft.com/en-us/library/dn435916.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a:t>
            </a:fld>
            <a:endParaRPr lang="en-US"/>
          </a:p>
        </p:txBody>
      </p:sp>
    </p:spTree>
    <p:extLst>
      <p:ext uri="{BB962C8B-B14F-4D97-AF65-F5344CB8AC3E}">
        <p14:creationId xmlns:p14="http://schemas.microsoft.com/office/powerpoint/2010/main" val="240840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en-US" b="1" dirty="0"/>
              <a:t>30 min left</a:t>
            </a:r>
          </a:p>
        </p:txBody>
      </p:sp>
      <p:sp>
        <p:nvSpPr>
          <p:cNvPr id="4" name="Slide Number Placeholder 3"/>
          <p:cNvSpPr>
            <a:spLocks noGrp="1"/>
          </p:cNvSpPr>
          <p:nvPr>
            <p:ph type="sldNum" sz="quarter" idx="10"/>
          </p:nvPr>
        </p:nvSpPr>
        <p:spPr/>
        <p:txBody>
          <a:bodyPr/>
          <a:lstStyle/>
          <a:p>
            <a:fld id="{D2E9B5C7-E893-44FC-BCCF-622F37DEFA34}" type="slidenum">
              <a:rPr lang="en-US" smtClean="0"/>
              <a:t>16</a:t>
            </a:fld>
            <a:endParaRPr lang="en-US"/>
          </a:p>
        </p:txBody>
      </p:sp>
    </p:spTree>
    <p:extLst>
      <p:ext uri="{BB962C8B-B14F-4D97-AF65-F5344CB8AC3E}">
        <p14:creationId xmlns:p14="http://schemas.microsoft.com/office/powerpoint/2010/main" val="259929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Azure Integrated Backup Solution</a:t>
            </a:r>
            <a:endParaRPr lang="en-US" sz="1200" b="1" dirty="0">
              <a:latin typeface="Segoe UI Light" panose="020B0502040204020203" pitchFamily="34" charset="0"/>
            </a:endParaRPr>
          </a:p>
          <a:p>
            <a:pPr marL="171450" indent="-171450">
              <a:buFont typeface="Arial" panose="020B0604020202020204" pitchFamily="34" charset="0"/>
              <a:buChar char="•"/>
            </a:pPr>
            <a:r>
              <a:rPr lang="en-US" dirty="0"/>
              <a:t>Azure Backup protects your data in the cloud and optionally can be integrated with System Center Data Protection Manager for advanced workload protection.</a:t>
            </a:r>
          </a:p>
          <a:p>
            <a:pPr marL="171450" indent="-171450">
              <a:buFont typeface="Arial" panose="020B0604020202020204" pitchFamily="34" charset="0"/>
              <a:buChar char="•"/>
            </a:pPr>
            <a:r>
              <a:rPr lang="en-US" dirty="0"/>
              <a:t>Data protection schedules can be daily, monthly, weekly, and yearly with retention up to 99 years in Azure</a:t>
            </a:r>
          </a:p>
          <a:p>
            <a:pPr marL="171450" indent="-171450">
              <a:buFont typeface="Arial" panose="020B0604020202020204" pitchFamily="34" charset="0"/>
              <a:buChar char="•"/>
            </a:pPr>
            <a:r>
              <a:rPr lang="en-US" dirty="0"/>
              <a:t>Protects workloads running in Azure, in VMs, or on physical servers</a:t>
            </a:r>
          </a:p>
          <a:p>
            <a:pPr marL="171450" indent="-171450">
              <a:buFont typeface="Arial" panose="020B0604020202020204" pitchFamily="34" charset="0"/>
              <a:buChar char="•"/>
            </a:pPr>
            <a:r>
              <a:rPr lang="en-US" dirty="0"/>
              <a:t>Centralized monitoring and reporting across on premises and Azure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Advanced Workload Protection</a:t>
            </a:r>
          </a:p>
          <a:p>
            <a:pPr marL="171450" indent="-171450">
              <a:buFont typeface="Arial" panose="020B0604020202020204" pitchFamily="34" charset="0"/>
              <a:buChar char="•"/>
            </a:pPr>
            <a:r>
              <a:rPr lang="en-US" dirty="0"/>
              <a:t>Protects files and folders from Windows Servers and Windows Clients</a:t>
            </a:r>
          </a:p>
          <a:p>
            <a:pPr marL="171450" indent="-171450">
              <a:buFont typeface="Arial" panose="020B0604020202020204" pitchFamily="34" charset="0"/>
              <a:buChar char="•"/>
            </a:pPr>
            <a:r>
              <a:rPr lang="en-US" dirty="0"/>
              <a:t>Integrates with SCDPM protects enterprise workloads including SharePoint, Exchange, SQL Server, and Hyper-V VMs</a:t>
            </a:r>
          </a:p>
          <a:p>
            <a:pPr marL="171450" indent="-171450">
              <a:buFont typeface="Arial" panose="020B0604020202020204" pitchFamily="34" charset="0"/>
              <a:buChar char="•"/>
            </a:pPr>
            <a:r>
              <a:rPr lang="en-US" dirty="0"/>
              <a:t>Protects guest workloads running in VMware environments</a:t>
            </a:r>
          </a:p>
          <a:p>
            <a:pPr marL="171450" indent="-171450">
              <a:buFont typeface="Arial" panose="020B0604020202020204" pitchFamily="34" charset="0"/>
              <a:buChar char="•"/>
            </a:pPr>
            <a:r>
              <a:rPr lang="en-US" dirty="0"/>
              <a:t>DPM works seamlessly with the Hyper-V Volume Shadow Copy Services (VSS) writer to ensure that consistent versions of virtual machines are captured and protected without affecting virtual machine access</a:t>
            </a:r>
          </a:p>
          <a:p>
            <a:pPr marL="171450" indent="-171450">
              <a:buFont typeface="Arial" panose="020B0604020202020204" pitchFamily="34" charset="0"/>
              <a:buChar char="•"/>
            </a:pPr>
            <a:r>
              <a:rPr lang="en-US" dirty="0"/>
              <a:t>Granular restore capability such as mailbox recovery for Exchange, DB level recovery for SQL, and ILR for SharePoint</a:t>
            </a:r>
          </a:p>
          <a:p>
            <a:pPr marL="0" indent="0">
              <a:buFont typeface="Arial" panose="020B0604020202020204" pitchFamily="34" charset="0"/>
              <a:buNone/>
            </a:pPr>
            <a:endParaRPr lang="en-US" dirty="0">
              <a:solidFill>
                <a:schemeClr val="tx2">
                  <a:lumMod val="50000"/>
                </a:schemeClr>
              </a:solidFill>
            </a:endParaRPr>
          </a:p>
          <a:p>
            <a:pPr marL="0" indent="0">
              <a:buFont typeface="Arial" panose="020B0604020202020204" pitchFamily="34" charset="0"/>
              <a:buNone/>
            </a:pPr>
            <a:endParaRPr lang="en-US" dirty="0">
              <a:solidFill>
                <a:schemeClr val="tx2">
                  <a:lumMod val="50000"/>
                </a:schemeClr>
              </a:solidFill>
            </a:endParaRPr>
          </a:p>
          <a:p>
            <a:pPr marL="0" indent="0">
              <a:buFont typeface="Arial" panose="020B0604020202020204" pitchFamily="34" charset="0"/>
              <a:buNone/>
            </a:pPr>
            <a:r>
              <a:rPr lang="en-US" sz="1600" i="1" dirty="0">
                <a:solidFill>
                  <a:schemeClr val="tx2">
                    <a:lumMod val="50000"/>
                  </a:schemeClr>
                </a:solidFill>
              </a:rPr>
              <a:t>When setting up the Azure Backup Vault,</a:t>
            </a:r>
            <a:r>
              <a:rPr lang="en-US" sz="1600" i="1" baseline="0" dirty="0">
                <a:solidFill>
                  <a:schemeClr val="tx2">
                    <a:lumMod val="50000"/>
                  </a:schemeClr>
                </a:solidFill>
              </a:rPr>
              <a:t> selecting a region far away from your primary region is unnecessary.  Azure Backup automatically copies the backup files to a remote region.  So select a region close to your primary region for faster backups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dirty="0"/>
              <a:t>Virtual machine backup is local. The backup vault from a specified Azure region will not allow you to backup virtual machines from another Azure region. Thus for every Azure region that has VMs that need backup, at least 1 backup vault must be created in that region.</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Limitations for DPM backup to Azure</a:t>
            </a:r>
          </a:p>
          <a:p>
            <a:pPr marL="0" indent="0">
              <a:buFont typeface="Arial" panose="020B0604020202020204" pitchFamily="34" charset="0"/>
              <a:buNone/>
            </a:pPr>
            <a:r>
              <a:rPr lang="en-US" b="0" dirty="0"/>
              <a:t>https://msdn.microsoft.com/en-us/library/azure/dn337337.aspx</a:t>
            </a:r>
          </a:p>
        </p:txBody>
      </p:sp>
      <p:sp>
        <p:nvSpPr>
          <p:cNvPr id="4" name="Slide Number Placeholder 3"/>
          <p:cNvSpPr>
            <a:spLocks noGrp="1"/>
          </p:cNvSpPr>
          <p:nvPr>
            <p:ph type="sldNum" sz="quarter" idx="10"/>
          </p:nvPr>
        </p:nvSpPr>
        <p:spPr/>
        <p:txBody>
          <a:bodyPr/>
          <a:lstStyle/>
          <a:p>
            <a:fld id="{D2E9B5C7-E893-44FC-BCCF-622F37DEFA34}" type="slidenum">
              <a:rPr lang="en-US" smtClean="0"/>
              <a:t>17</a:t>
            </a:fld>
            <a:endParaRPr lang="en-US"/>
          </a:p>
        </p:txBody>
      </p:sp>
    </p:spTree>
    <p:extLst>
      <p:ext uri="{BB962C8B-B14F-4D97-AF65-F5344CB8AC3E}">
        <p14:creationId xmlns:p14="http://schemas.microsoft.com/office/powerpoint/2010/main" val="3551698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Discover Azure virtual machines</a:t>
            </a:r>
          </a:p>
          <a:p>
            <a:r>
              <a:rPr lang="en-US" dirty="0"/>
              <a:t>The discovery process queries Azure for the list of virtual machines in the subscription, along with additional information like the Cloud Service name and the Region. The discovery process should always be run as the first step. This is to ensure that any new virtual machines added to the subscription are identified.</a:t>
            </a:r>
          </a:p>
          <a:p>
            <a:r>
              <a:rPr lang="en-US" b="1" dirty="0"/>
              <a:t>Register Azure virtual machines</a:t>
            </a:r>
          </a:p>
          <a:p>
            <a:r>
              <a:rPr lang="en-US" dirty="0"/>
              <a:t>Before a virtual machine can be protected it needs to be registered with the Azure Backup service. The primary goal of the registration process is to associate the virtual machine with the Azure Backup service. Registration is typically a one-time activity.</a:t>
            </a:r>
          </a:p>
          <a:p>
            <a:r>
              <a:rPr lang="en-US" b="1" dirty="0"/>
              <a:t>Protect: Backup Azure virtual machines</a:t>
            </a:r>
          </a:p>
          <a:p>
            <a:r>
              <a:rPr lang="en-US" dirty="0"/>
              <a:t>This step involves setting up a backup and retention policy for the virtual machine. Multiple virtual machines can be protected at scale using a single protect action.</a:t>
            </a:r>
          </a:p>
          <a:p>
            <a:endParaRPr lang="en-US" dirty="0"/>
          </a:p>
          <a:p>
            <a:r>
              <a:rPr lang="en-US" dirty="0"/>
              <a:t>See </a:t>
            </a:r>
            <a:r>
              <a:rPr lang="en-US" sz="1200" u="sng" kern="1200" dirty="0">
                <a:solidFill>
                  <a:schemeClr val="tx1"/>
                </a:solidFill>
                <a:latin typeface="+mn-lt"/>
                <a:ea typeface="+mn-ea"/>
                <a:cs typeface="+mn-cs"/>
              </a:rPr>
              <a:t>https://github.com/Azure/azure-content/blob/master/articles/backup/backup-azure-vms.md</a:t>
            </a:r>
            <a:r>
              <a:rPr lang="en-US" sz="1200" kern="1200" dirty="0">
                <a:solidFill>
                  <a:schemeClr val="tx1"/>
                </a:solidFill>
                <a:latin typeface="+mn-lt"/>
                <a:ea typeface="+mn-ea"/>
                <a:cs typeface="+mn-cs"/>
              </a:rPr>
              <a:t> for more details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18</a:t>
            </a:fld>
            <a:endParaRPr lang="en-US"/>
          </a:p>
        </p:txBody>
      </p:sp>
    </p:spTree>
    <p:extLst>
      <p:ext uri="{BB962C8B-B14F-4D97-AF65-F5344CB8AC3E}">
        <p14:creationId xmlns:p14="http://schemas.microsoft.com/office/powerpoint/2010/main" val="12800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19</a:t>
            </a:fld>
            <a:endParaRPr lang="en-US"/>
          </a:p>
        </p:txBody>
      </p:sp>
    </p:spTree>
    <p:extLst>
      <p:ext uri="{BB962C8B-B14F-4D97-AF65-F5344CB8AC3E}">
        <p14:creationId xmlns:p14="http://schemas.microsoft.com/office/powerpoint/2010/main" val="53251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demo script: 2.Demo_AzureBackup.docx</a:t>
            </a:r>
          </a:p>
        </p:txBody>
      </p:sp>
      <p:sp>
        <p:nvSpPr>
          <p:cNvPr id="4" name="Slide Number Placeholder 3"/>
          <p:cNvSpPr>
            <a:spLocks noGrp="1"/>
          </p:cNvSpPr>
          <p:nvPr>
            <p:ph type="sldNum" sz="quarter" idx="10"/>
          </p:nvPr>
        </p:nvSpPr>
        <p:spPr/>
        <p:txBody>
          <a:bodyPr/>
          <a:lstStyle/>
          <a:p>
            <a:fld id="{D2E9B5C7-E893-44FC-BCCF-622F37DEFA34}" type="slidenum">
              <a:rPr lang="en-US" smtClean="0"/>
              <a:t>20</a:t>
            </a:fld>
            <a:endParaRPr lang="en-US"/>
          </a:p>
        </p:txBody>
      </p:sp>
    </p:spTree>
    <p:extLst>
      <p:ext uri="{BB962C8B-B14F-4D97-AF65-F5344CB8AC3E}">
        <p14:creationId xmlns:p14="http://schemas.microsoft.com/office/powerpoint/2010/main" val="1287536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Protection between two datacenters with VMM</a:t>
            </a:r>
          </a:p>
          <a:p>
            <a:r>
              <a:rPr lang="en-US" sz="1200" dirty="0"/>
              <a:t>Protection between two datacenters with VMware</a:t>
            </a:r>
          </a:p>
          <a:p>
            <a:r>
              <a:rPr lang="en-US" sz="1200" dirty="0"/>
              <a:t>Protection between a datacenter with VMM and Azure</a:t>
            </a:r>
          </a:p>
          <a:p>
            <a:r>
              <a:rPr lang="en-US" sz="1200" dirty="0"/>
              <a:t>Protection between a Hyper-V site and Azure</a:t>
            </a:r>
          </a:p>
          <a:p>
            <a:r>
              <a:rPr lang="en-US" sz="1200" dirty="0"/>
              <a:t>Protection between an on-premises physical server or VMware virtual machine and Azure</a:t>
            </a:r>
          </a:p>
          <a:p>
            <a:r>
              <a:rPr lang="en-US" sz="1200" dirty="0"/>
              <a:t>Protection between Amazon Web Services and Azure (Windows AMIs only)*	(Note showed</a:t>
            </a:r>
            <a:r>
              <a:rPr lang="en-US" sz="1200" baseline="0" dirty="0"/>
              <a:t> on diagram)</a:t>
            </a:r>
            <a:endParaRPr lang="en-US" sz="1200" dirty="0"/>
          </a:p>
          <a:p>
            <a:r>
              <a:rPr lang="en-US" sz="1200" dirty="0"/>
              <a:t>Migration between Azure regions and </a:t>
            </a:r>
            <a:r>
              <a:rPr lang="en-US" sz="1200"/>
              <a:t>subscriptions*</a:t>
            </a:r>
          </a:p>
          <a:p>
            <a:endParaRPr lang="en-US" sz="1200"/>
          </a:p>
          <a:p>
            <a:r>
              <a:rPr lang="en-US" sz="1200" b="1"/>
              <a:t>Azure to Azure is only supported for migration,</a:t>
            </a:r>
            <a:r>
              <a:rPr lang="en-US" sz="1200" b="1" baseline="0"/>
              <a:t> NO DR as of 1/12/2016</a:t>
            </a:r>
            <a:endParaRPr lang="en-US" sz="1200" b="1" dirty="0"/>
          </a:p>
        </p:txBody>
      </p:sp>
      <p:sp>
        <p:nvSpPr>
          <p:cNvPr id="4" name="Slide Number Placeholder 3"/>
          <p:cNvSpPr>
            <a:spLocks noGrp="1"/>
          </p:cNvSpPr>
          <p:nvPr>
            <p:ph type="sldNum" sz="quarter" idx="10"/>
          </p:nvPr>
        </p:nvSpPr>
        <p:spPr/>
        <p:txBody>
          <a:bodyPr/>
          <a:lstStyle/>
          <a:p>
            <a:fld id="{D2E9B5C7-E893-44FC-BCCF-622F37DEFA34}" type="slidenum">
              <a:rPr lang="en-US" smtClean="0"/>
              <a:t>22</a:t>
            </a:fld>
            <a:endParaRPr lang="en-US"/>
          </a:p>
        </p:txBody>
      </p:sp>
    </p:spTree>
    <p:extLst>
      <p:ext uri="{BB962C8B-B14F-4D97-AF65-F5344CB8AC3E}">
        <p14:creationId xmlns:p14="http://schemas.microsoft.com/office/powerpoint/2010/main" val="3020333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 https://azure.microsoft.com/en-us/documentation/articles/site-recovery-components/ for details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23</a:t>
            </a:fld>
            <a:endParaRPr lang="en-US"/>
          </a:p>
        </p:txBody>
      </p:sp>
    </p:spTree>
    <p:extLst>
      <p:ext uri="{BB962C8B-B14F-4D97-AF65-F5344CB8AC3E}">
        <p14:creationId xmlns:p14="http://schemas.microsoft.com/office/powerpoint/2010/main" val="3537442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 You</a:t>
            </a:r>
            <a:r>
              <a:rPr lang="en-US" b="0" baseline="0"/>
              <a:t> will </a:t>
            </a:r>
            <a:r>
              <a:rPr lang="en-US" b="1" baseline="0"/>
              <a:t>need the following on-premises:</a:t>
            </a:r>
            <a:endParaRPr lang="en-US" b="1"/>
          </a:p>
          <a:p>
            <a:r>
              <a:rPr lang="en-US" b="1"/>
              <a:t>Hyper-V server</a:t>
            </a:r>
            <a:r>
              <a:rPr lang="en-US"/>
              <a:t>: At least one Hyper-V host server. The Azure Site Recovery Provider and the Microsoft Recovery Services agent will be installed on each Hyper-V server. </a:t>
            </a:r>
            <a:br>
              <a:rPr lang="en-US"/>
            </a:br>
            <a:r>
              <a:rPr lang="en-US" b="1"/>
              <a:t>Virtual machines</a:t>
            </a:r>
            <a:r>
              <a:rPr lang="en-US"/>
              <a:t>: At least one virtual machine running on the Hyper-V server. Nothing gets installed on the virtual machine.</a:t>
            </a:r>
          </a:p>
          <a:p>
            <a:endParaRPr lang="en-US"/>
          </a:p>
          <a:p>
            <a:pPr marL="171450" indent="-171450">
              <a:buFontTx/>
              <a:buChar char="-"/>
            </a:pPr>
            <a:r>
              <a:rPr lang="en-US"/>
              <a:t>You will need the</a:t>
            </a:r>
            <a:r>
              <a:rPr lang="en-US" baseline="0"/>
              <a:t> below </a:t>
            </a:r>
            <a:r>
              <a:rPr lang="en-US" b="1" baseline="0"/>
              <a:t>on Azure:</a:t>
            </a:r>
          </a:p>
          <a:p>
            <a:pPr marL="0" indent="0">
              <a:buFontTx/>
              <a:buNone/>
            </a:pPr>
            <a:r>
              <a:rPr lang="en-US" b="1"/>
              <a:t>Site Recovery vault</a:t>
            </a:r>
            <a:r>
              <a:rPr lang="en-US"/>
              <a:t>: At least one Azure Site Recovery vault (set up with a subscription to the Site Recovery service) </a:t>
            </a:r>
            <a:br>
              <a:rPr lang="en-US"/>
            </a:br>
            <a:r>
              <a:rPr lang="en-US" b="1"/>
              <a:t>Storage account</a:t>
            </a:r>
            <a:r>
              <a:rPr lang="en-US"/>
              <a:t>: An Azure storage account under the same subscription as the Site Recovery service. Replicated machines are stored in Azure storage.</a:t>
            </a:r>
            <a:endParaRPr lang="en-US" b="1" dirty="0"/>
          </a:p>
        </p:txBody>
      </p:sp>
      <p:sp>
        <p:nvSpPr>
          <p:cNvPr id="4" name="Slide Number Placeholder 3"/>
          <p:cNvSpPr>
            <a:spLocks noGrp="1"/>
          </p:cNvSpPr>
          <p:nvPr>
            <p:ph type="sldNum" sz="quarter" idx="10"/>
          </p:nvPr>
        </p:nvSpPr>
        <p:spPr/>
        <p:txBody>
          <a:bodyPr/>
          <a:lstStyle/>
          <a:p>
            <a:fld id="{D2E9B5C7-E893-44FC-BCCF-622F37DEFA34}" type="slidenum">
              <a:rPr lang="en-US" smtClean="0"/>
              <a:t>24</a:t>
            </a:fld>
            <a:endParaRPr lang="en-US"/>
          </a:p>
        </p:txBody>
      </p:sp>
    </p:spTree>
    <p:extLst>
      <p:ext uri="{BB962C8B-B14F-4D97-AF65-F5344CB8AC3E}">
        <p14:creationId xmlns:p14="http://schemas.microsoft.com/office/powerpoint/2010/main" val="3335971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25</a:t>
            </a:fld>
            <a:endParaRPr lang="en-US"/>
          </a:p>
        </p:txBody>
      </p:sp>
    </p:spTree>
    <p:extLst>
      <p:ext uri="{BB962C8B-B14F-4D97-AF65-F5344CB8AC3E}">
        <p14:creationId xmlns:p14="http://schemas.microsoft.com/office/powerpoint/2010/main" val="7908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 To set up ASR for VMWare protection,</a:t>
            </a:r>
            <a:r>
              <a:rPr lang="en-US" b="0" baseline="0"/>
              <a:t> b</a:t>
            </a:r>
            <a:r>
              <a:rPr lang="en-US" b="0"/>
              <a:t>elow</a:t>
            </a:r>
            <a:r>
              <a:rPr lang="en-US" b="0" baseline="0"/>
              <a:t> are </a:t>
            </a:r>
            <a:r>
              <a:rPr lang="en-US" b="1" baseline="0"/>
              <a:t>what you need on-premises</a:t>
            </a:r>
            <a:r>
              <a:rPr lang="en-US" b="0" baseline="0"/>
              <a:t>:</a:t>
            </a:r>
          </a:p>
          <a:p>
            <a:r>
              <a:rPr lang="en-US" b="1"/>
              <a:t>Process server</a:t>
            </a:r>
            <a:r>
              <a:rPr lang="en-US"/>
              <a:t>: This server optimizes data from protected VMware virtual machines or physical Windows/Linux machines before sending it to Azure. It also handles push installation of the Mobility service component to protected machine, and performs automatic discovery of VMware virtual machines. </a:t>
            </a:r>
            <a:br>
              <a:rPr lang="en-US"/>
            </a:br>
            <a:r>
              <a:rPr lang="en-US" b="1"/>
              <a:t>VMware vCenter server</a:t>
            </a:r>
            <a:r>
              <a:rPr lang="en-US"/>
              <a:t>: If you're protecting VMware VMs you'll need a VMwave vCenter server managing your vSphere hypervisors</a:t>
            </a:r>
            <a:br>
              <a:rPr lang="en-US"/>
            </a:br>
            <a:r>
              <a:rPr lang="en-US" b="1"/>
              <a:t>ESX server</a:t>
            </a:r>
            <a:r>
              <a:rPr lang="en-US"/>
              <a:t>: If you're protecting VMware VMs you'll need a server running ESX/ESXi version 5.1 or 5.5 with the latest updates.</a:t>
            </a:r>
            <a:br>
              <a:rPr lang="en-US"/>
            </a:br>
            <a:r>
              <a:rPr lang="en-US" b="1"/>
              <a:t>Machines</a:t>
            </a:r>
            <a:r>
              <a:rPr lang="en-US"/>
              <a:t>: If you're protecting VMware you should have VMware VMs with VMware tools installed and running. If you're protecting physical machines they should be running a supported Windows or Linux operating system. See </a:t>
            </a:r>
            <a:r>
              <a:rPr lang="en-US">
                <a:hlinkClick r:id="rId3"/>
              </a:rPr>
              <a:t>what's supported</a:t>
            </a:r>
            <a:r>
              <a:rPr lang="en-US"/>
              <a:t>. </a:t>
            </a:r>
            <a:br>
              <a:rPr lang="en-US"/>
            </a:br>
            <a:r>
              <a:rPr lang="en-US" b="1"/>
              <a:t>Mobility service</a:t>
            </a:r>
            <a:r>
              <a:rPr lang="en-US"/>
              <a:t>: Installs on machines you want to protect to capture changes and communicate them to the process server. </a:t>
            </a:r>
            <a:br>
              <a:rPr lang="en-US"/>
            </a:br>
            <a:endParaRPr lang="en-US"/>
          </a:p>
          <a:p>
            <a:r>
              <a:rPr lang="en-US" b="1"/>
              <a:t>- What you need on Azure:</a:t>
            </a:r>
          </a:p>
          <a:p>
            <a:r>
              <a:rPr lang="en-US" b="1"/>
              <a:t>Configuration server</a:t>
            </a:r>
            <a:r>
              <a:rPr lang="en-US"/>
              <a:t>: Standard A3 Azure VM that coordinates communication between protected machines, the process server, and master target servers in Azure. It sets up replication and coordinates recovery when failover occurs. </a:t>
            </a:r>
            <a:br>
              <a:rPr lang="en-US"/>
            </a:br>
            <a:r>
              <a:rPr lang="en-US" b="1"/>
              <a:t>Master target server</a:t>
            </a:r>
            <a:r>
              <a:rPr lang="en-US"/>
              <a:t>: Azure VM that holds replicated data from protected machines using attached VHDs created on blob storage in your Azure storage account. A failback master target server runs on premises so that you can fail back Azure VMs to VMware VMs. </a:t>
            </a:r>
            <a:br>
              <a:rPr lang="en-US"/>
            </a:br>
            <a:r>
              <a:rPr lang="en-US" b="1"/>
              <a:t>Site Recovery vault</a:t>
            </a:r>
            <a:r>
              <a:rPr lang="en-US"/>
              <a:t>: At least one Azure Site Recovery vault (set up with a subscription to the Site Recovery service) </a:t>
            </a:r>
            <a:br>
              <a:rPr lang="en-US"/>
            </a:br>
            <a:r>
              <a:rPr lang="en-US" b="1"/>
              <a:t>Virtual network</a:t>
            </a:r>
            <a:r>
              <a:rPr lang="en-US"/>
              <a:t>: An Azure network on which the configuration server and master target servers are located, in the same subscription and region as the Site Recovery service. </a:t>
            </a:r>
            <a:br>
              <a:rPr lang="en-US"/>
            </a:br>
            <a:r>
              <a:rPr lang="en-US" b="1"/>
              <a:t>Azure storage</a:t>
            </a:r>
            <a:r>
              <a:rPr lang="en-US"/>
              <a:t>: Azure storage account to store replicated data. Should be a standard geo-redundant or premium account in the same region as the Site Recovery subscription.</a:t>
            </a: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ACDF9F0-4022-4E8B-9AFE-09F4606C7166}" type="datetime1">
              <a:rPr lang="en-US" smtClean="0"/>
              <a:t>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99296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a:t>
            </a:fld>
            <a:endParaRPr lang="en-US"/>
          </a:p>
        </p:txBody>
      </p:sp>
    </p:spTree>
    <p:extLst>
      <p:ext uri="{BB962C8B-B14F-4D97-AF65-F5344CB8AC3E}">
        <p14:creationId xmlns:p14="http://schemas.microsoft.com/office/powerpoint/2010/main" val="567326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 the quick start to set up ASR configuration after creating the recovery vault.</a:t>
            </a:r>
            <a:r>
              <a:rPr lang="en-US" baseline="0"/>
              <a:t>  Considering what it takes in having an DR site on-premises, using Azure DR as a Service is much simpler and faster.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BBA34A6-1E9E-4FF5-82CF-1B1C6E5095C1}" type="datetime1">
              <a:rPr lang="en-US" smtClean="0"/>
              <a:t>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17993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a:t>Considerations</a:t>
            </a:r>
            <a:r>
              <a:rPr lang="en-US" sz="1200" baseline="0"/>
              <a:t> &gt;&gt; </a:t>
            </a:r>
            <a:r>
              <a:rPr lang="en-US" sz="1200"/>
              <a:t>https://azure.microsoft.com/en-us/documentation/articles/site-recovery-vmware-to-azure-classic-legacy/</a:t>
            </a:r>
          </a:p>
          <a:p>
            <a:pPr marL="0" indent="0">
              <a:buFont typeface="Arial" panose="020B0604020202020204" pitchFamily="34" charset="0"/>
              <a:buNone/>
            </a:pPr>
            <a:endParaRPr lang="en-US" sz="1200"/>
          </a:p>
          <a:p>
            <a:pPr marL="0" indent="0">
              <a:buFont typeface="Arial" panose="020B0604020202020204" pitchFamily="34" charset="0"/>
              <a:buNone/>
            </a:pPr>
            <a:r>
              <a:rPr lang="en-US" sz="1200"/>
              <a:t>For old WS 2003 systems:</a:t>
            </a:r>
          </a:p>
          <a:p>
            <a:pPr marL="342900" indent="-342900">
              <a:buFont typeface="Arial" panose="020B0604020202020204" pitchFamily="34" charset="0"/>
              <a:buChar char="•"/>
            </a:pPr>
            <a:r>
              <a:rPr lang="en-US" sz="1200"/>
              <a:t>Windows </a:t>
            </a:r>
            <a:r>
              <a:rPr lang="en-US" sz="1200" dirty="0"/>
              <a:t>Server 2003 32-bit and 2008 32-bit support on Azure for CSA customers</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Customers must have migrations plans from Windows Server 2003 to more modern versions before deploying to Azure.</a:t>
            </a:r>
            <a:r>
              <a:rPr lang="en-US" sz="1200" baseline="0" dirty="0"/>
              <a:t>  </a:t>
            </a:r>
            <a:r>
              <a:rPr lang="en-US" sz="1200" dirty="0"/>
              <a:t>Migration Only, not DR </a:t>
            </a:r>
            <a:r>
              <a:rPr lang="en-US" sz="1200" i="1" dirty="0"/>
              <a:t>for now?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Ensure CS can communicate with MT, PS, and source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Configure endpoints and </a:t>
            </a:r>
            <a:r>
              <a:rPr lang="en-US" sz="1200" dirty="0" err="1"/>
              <a:t>vNets</a:t>
            </a:r>
            <a:r>
              <a:rPr lang="en-US" sz="1200" dirty="0"/>
              <a:t> after migration</a:t>
            </a:r>
          </a:p>
        </p:txBody>
      </p:sp>
      <p:sp>
        <p:nvSpPr>
          <p:cNvPr id="4" name="Slide Number Placeholder 3"/>
          <p:cNvSpPr>
            <a:spLocks noGrp="1"/>
          </p:cNvSpPr>
          <p:nvPr>
            <p:ph type="sldNum" sz="quarter" idx="10"/>
          </p:nvPr>
        </p:nvSpPr>
        <p:spPr/>
        <p:txBody>
          <a:bodyPr/>
          <a:lstStyle/>
          <a:p>
            <a:fld id="{D2E9B5C7-E893-44FC-BCCF-622F37DEFA34}" type="slidenum">
              <a:rPr lang="en-US" smtClean="0"/>
              <a:t>28</a:t>
            </a:fld>
            <a:endParaRPr lang="en-US"/>
          </a:p>
        </p:txBody>
      </p:sp>
    </p:spTree>
    <p:extLst>
      <p:ext uri="{BB962C8B-B14F-4D97-AF65-F5344CB8AC3E}">
        <p14:creationId xmlns:p14="http://schemas.microsoft.com/office/powerpoint/2010/main" val="260643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StorSimple is a hybrid storage device.  It’s a storage device that</a:t>
            </a:r>
            <a:r>
              <a:rPr lang="en-US" sz="1200" b="0" kern="1200" baseline="0">
                <a:solidFill>
                  <a:schemeClr val="tx1"/>
                </a:solidFill>
                <a:effectLst/>
                <a:latin typeface="+mn-lt"/>
                <a:ea typeface="+mn-ea"/>
                <a:cs typeface="+mn-cs"/>
              </a:rPr>
              <a:t> you put in your data center and it instantly connect to Azure.  It’s a small 2U device that speaks iSCSI that extends itself to Azure storage.  It’s used for backup, archive as well as normal application storage.</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StorSimple solutions integrate advanced SAN technologies such as SSDs, SAS, automated storage tiering, encryption, deduplication and compression with the cloud to reduce the storage footprint as well as CapEx and OpEx costs. </a:t>
            </a:r>
          </a:p>
          <a:p>
            <a:endParaRPr lang="en-US" sz="1200" b="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Benefits:</a:t>
            </a:r>
          </a:p>
          <a:p>
            <a:r>
              <a:rPr lang="en-US" sz="1200" b="1" kern="1200">
                <a:solidFill>
                  <a:schemeClr val="tx1"/>
                </a:solidFill>
                <a:effectLst/>
                <a:latin typeface="+mn-lt"/>
                <a:ea typeface="+mn-ea"/>
                <a:cs typeface="+mn-cs"/>
              </a:rPr>
              <a:t>Manage data growth and lower storage costs up to 60%</a:t>
            </a:r>
          </a:p>
          <a:p>
            <a:r>
              <a:rPr lang="en-US" sz="1200" kern="1200">
                <a:solidFill>
                  <a:schemeClr val="tx1"/>
                </a:solidFill>
                <a:effectLst/>
                <a:latin typeface="+mn-lt"/>
                <a:ea typeface="+mn-ea"/>
                <a:cs typeface="+mn-cs"/>
              </a:rPr>
              <a:t>Cloud storage is used to offload inactive data from on-premises and for storing backup and archive data</a:t>
            </a:r>
          </a:p>
          <a:p>
            <a:r>
              <a:rPr lang="en-US" sz="1200" kern="1200">
                <a:solidFill>
                  <a:schemeClr val="tx1"/>
                </a:solidFill>
                <a:effectLst/>
                <a:latin typeface="+mn-lt"/>
                <a:ea typeface="+mn-ea"/>
                <a:cs typeface="+mn-cs"/>
              </a:rPr>
              <a:t>Inline deduplication and compression reduce storage growth rates and increase storage utilization</a:t>
            </a:r>
          </a:p>
          <a:p>
            <a:r>
              <a:rPr lang="en-US" sz="1200" kern="1200">
                <a:solidFill>
                  <a:schemeClr val="tx1"/>
                </a:solidFill>
                <a:effectLst/>
                <a:latin typeface="+mn-lt"/>
                <a:ea typeface="+mn-ea"/>
                <a:cs typeface="+mn-cs"/>
              </a:rPr>
              <a:t>Solid state drives (SSD) deliver low-cost input/output per second</a:t>
            </a:r>
          </a:p>
          <a:p>
            <a:r>
              <a:rPr lang="en-US" sz="1200" b="1" kern="1200">
                <a:solidFill>
                  <a:schemeClr val="tx1"/>
                </a:solidFill>
                <a:effectLst/>
                <a:latin typeface="+mn-lt"/>
                <a:ea typeface="+mn-ea"/>
                <a:cs typeface="+mn-cs"/>
              </a:rPr>
              <a:t>Streamline storage and management</a:t>
            </a:r>
          </a:p>
          <a:p>
            <a:r>
              <a:rPr lang="en-US" sz="1200" kern="1200">
                <a:solidFill>
                  <a:schemeClr val="tx1"/>
                </a:solidFill>
                <a:effectLst/>
                <a:latin typeface="+mn-lt"/>
                <a:ea typeface="+mn-ea"/>
                <a:cs typeface="+mn-cs"/>
              </a:rPr>
              <a:t>Primary, backup, snapshot, archive and offsite storage are converged into a hybrid cloud storage solution</a:t>
            </a:r>
          </a:p>
          <a:p>
            <a:r>
              <a:rPr lang="en-US" sz="1200" kern="1200">
                <a:solidFill>
                  <a:schemeClr val="tx1"/>
                </a:solidFill>
                <a:effectLst/>
                <a:latin typeface="+mn-lt"/>
                <a:ea typeface="+mn-ea"/>
                <a:cs typeface="+mn-cs"/>
              </a:rPr>
              <a:t>All storage functions are controlled centrally from an Azure management portal *</a:t>
            </a:r>
          </a:p>
          <a:p>
            <a:r>
              <a:rPr lang="en-US" sz="1200" kern="1200">
                <a:solidFill>
                  <a:schemeClr val="tx1"/>
                </a:solidFill>
                <a:effectLst/>
                <a:latin typeface="+mn-lt"/>
                <a:ea typeface="+mn-ea"/>
                <a:cs typeface="+mn-cs"/>
              </a:rPr>
              <a:t>Automated cloud snapshots replace costly remote replication and time-consuming tape management</a:t>
            </a:r>
          </a:p>
          <a:p>
            <a:r>
              <a:rPr lang="en-US" sz="1200" b="1" kern="1200">
                <a:solidFill>
                  <a:schemeClr val="tx1"/>
                </a:solidFill>
                <a:effectLst/>
                <a:latin typeface="+mn-lt"/>
                <a:ea typeface="+mn-ea"/>
                <a:cs typeface="+mn-cs"/>
              </a:rPr>
              <a:t>Improve disaster recovery and compliance</a:t>
            </a:r>
          </a:p>
          <a:p>
            <a:r>
              <a:rPr lang="en-US" sz="1200" kern="1200">
                <a:solidFill>
                  <a:schemeClr val="tx1"/>
                </a:solidFill>
                <a:effectLst/>
                <a:latin typeface="+mn-lt"/>
                <a:ea typeface="+mn-ea"/>
                <a:cs typeface="+mn-cs"/>
              </a:rPr>
              <a:t>Instant recovery downloads only the data needed by applications for fast RTOs (recovery time objectives)</a:t>
            </a:r>
          </a:p>
          <a:p>
            <a:r>
              <a:rPr lang="en-US" sz="1200" kern="1200">
                <a:solidFill>
                  <a:schemeClr val="tx1"/>
                </a:solidFill>
                <a:effectLst/>
                <a:latin typeface="+mn-lt"/>
                <a:ea typeface="+mn-ea"/>
                <a:cs typeface="+mn-cs"/>
              </a:rPr>
              <a:t>Data retention is determined by software policies instead of backup system capacity or tape rotations</a:t>
            </a:r>
          </a:p>
          <a:p>
            <a:r>
              <a:rPr lang="en-US" sz="1200" kern="1200">
                <a:solidFill>
                  <a:schemeClr val="tx1"/>
                </a:solidFill>
                <a:effectLst/>
                <a:latin typeface="+mn-lt"/>
                <a:ea typeface="+mn-ea"/>
                <a:cs typeface="+mn-cs"/>
              </a:rPr>
              <a:t>Disaster recovery testing can be done without disrupting normal daily operations</a:t>
            </a:r>
          </a:p>
          <a:p>
            <a:r>
              <a:rPr lang="en-US" sz="1200" b="1" kern="1200">
                <a:solidFill>
                  <a:schemeClr val="tx1"/>
                </a:solidFill>
                <a:effectLst/>
                <a:latin typeface="+mn-lt"/>
                <a:ea typeface="+mn-ea"/>
                <a:cs typeface="+mn-cs"/>
              </a:rPr>
              <a:t>Migrate and copy data through the cloud</a:t>
            </a:r>
          </a:p>
          <a:p>
            <a:r>
              <a:rPr lang="en-US" sz="1200" kern="1200">
                <a:solidFill>
                  <a:schemeClr val="tx1"/>
                </a:solidFill>
                <a:effectLst/>
                <a:latin typeface="+mn-lt"/>
                <a:ea typeface="+mn-ea"/>
                <a:cs typeface="+mn-cs"/>
              </a:rPr>
              <a:t>StorSimple Virtual Appliance makes enterprise data available to VMs running in Azure for dev/test, disaster recovery and DR testing, and other cloud applications *</a:t>
            </a:r>
          </a:p>
          <a:p>
            <a:r>
              <a:rPr lang="en-US" sz="1200" kern="1200">
                <a:solidFill>
                  <a:schemeClr val="tx1"/>
                </a:solidFill>
                <a:effectLst/>
                <a:latin typeface="+mn-lt"/>
                <a:ea typeface="+mn-ea"/>
                <a:cs typeface="+mn-cs"/>
              </a:rPr>
              <a:t>Data uploaded to the cloud can be accessed from other sites for recovery and data migrations</a:t>
            </a:r>
          </a:p>
          <a:p>
            <a:endParaRPr lang="en-AU"/>
          </a:p>
          <a:p>
            <a:endParaRPr lang="en-US"/>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82335"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6/23/2016 7:41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3132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AU" dirty="0"/>
              <a:t>With a </a:t>
            </a:r>
            <a:r>
              <a:rPr lang="en-AU" dirty="0" err="1"/>
              <a:t>StorSimple</a:t>
            </a:r>
            <a:r>
              <a:rPr lang="en-AU" baseline="0" dirty="0"/>
              <a:t> device installed at your data centre, you </a:t>
            </a:r>
            <a:r>
              <a:rPr lang="en-AU" dirty="0"/>
              <a:t> provision a </a:t>
            </a:r>
            <a:r>
              <a:rPr lang="en-AU" dirty="0" err="1"/>
              <a:t>StorSimple</a:t>
            </a:r>
            <a:r>
              <a:rPr lang="en-AU" dirty="0"/>
              <a:t> Manager on Azure.  Work</a:t>
            </a:r>
            <a:r>
              <a:rPr lang="en-AU" baseline="0" dirty="0"/>
              <a:t> through the following steps to manage the on-premises device as well as the storage extension behind the storage appliance. </a:t>
            </a:r>
          </a:p>
          <a:p>
            <a:pPr marL="228600" indent="-228600">
              <a:buFont typeface="+mj-lt"/>
              <a:buAutoNum type="arabicPeriod"/>
            </a:pPr>
            <a:r>
              <a:rPr lang="en-US" dirty="0">
                <a:effectLst/>
              </a:rPr>
              <a:t>Get service registration key - You need a service registration key to register your devices. </a:t>
            </a:r>
          </a:p>
          <a:p>
            <a:pPr marL="228600" indent="-228600">
              <a:buFont typeface="+mj-lt"/>
              <a:buAutoNum type="arabicPeriod"/>
            </a:pPr>
            <a:r>
              <a:rPr lang="en-US" dirty="0">
                <a:effectLst/>
              </a:rPr>
              <a:t>Register the device -  Go to the Windows PowerShell interface and use the service registration key to register your physical device and connect to </a:t>
            </a:r>
            <a:r>
              <a:rPr lang="en-US" dirty="0" err="1">
                <a:effectLst/>
              </a:rPr>
              <a:t>StorSimple</a:t>
            </a:r>
            <a:r>
              <a:rPr lang="en-US" dirty="0">
                <a:effectLst/>
              </a:rPr>
              <a:t> Manager service. Virtual devices are registered as part of device configuration.</a:t>
            </a:r>
          </a:p>
          <a:p>
            <a:pPr marL="228600" indent="-228600">
              <a:buFont typeface="+mj-lt"/>
              <a:buAutoNum type="arabicPeriod"/>
            </a:pPr>
            <a:r>
              <a:rPr lang="en-US" dirty="0">
                <a:effectLst/>
              </a:rPr>
              <a:t>Complete device configuration - After registering your device from the Windows PowerShell interface, complete the required device configuration from the device list. It may take a few minutes for the registered device to appear in the list</a:t>
            </a:r>
            <a:r>
              <a:rPr lang="en-US">
                <a:effectLst/>
              </a:rPr>
              <a:t>. </a:t>
            </a:r>
          </a:p>
          <a:p>
            <a:pPr marL="228600" indent="-228600">
              <a:buFont typeface="+mj-lt"/>
              <a:buAutoNum type="arabicPeriod"/>
            </a:pPr>
            <a:r>
              <a:rPr lang="en-US"/>
              <a:t>The</a:t>
            </a:r>
            <a:r>
              <a:rPr lang="en-US" baseline="0"/>
              <a:t> </a:t>
            </a:r>
            <a:r>
              <a:rPr lang="en-US"/>
              <a:t>on-premises </a:t>
            </a:r>
            <a:r>
              <a:rPr lang="en-US" b="1"/>
              <a:t>StorSimple Virtual Array</a:t>
            </a:r>
            <a:r>
              <a:rPr lang="en-US" b="0" baseline="0"/>
              <a:t> available to </a:t>
            </a:r>
            <a:r>
              <a:rPr lang="en-US"/>
              <a:t>all customers with an Enterprise Agreement for Microsoft Azure. The StorSimple Virtual Array is a version of the StorSimple solution in a virtual machine form installed on your existing hypervisors. The virtual array can be run as a virtual machine on your Hyper-V or VMware ESXi hypervisors and can be configured as a File Server (NAS) or as an iSCSI server. </a:t>
            </a:r>
            <a:endParaRPr lang="en-US" dirty="0">
              <a:effectLst/>
            </a:endParaRPr>
          </a:p>
          <a:p>
            <a:pPr marL="228600" indent="-228600">
              <a:buFont typeface="+mj-lt"/>
              <a:buAutoNum type="arabicPeriod"/>
            </a:pPr>
            <a:endParaRPr lang="en-US" dirty="0">
              <a:effectLst/>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dirty="0" err="1">
                <a:solidFill>
                  <a:schemeClr val="tx1"/>
                </a:solidFill>
                <a:ea typeface="Segoe UI" pitchFamily="34" charset="0"/>
                <a:cs typeface="Segoe UI" pitchFamily="34" charset="0"/>
              </a:rPr>
              <a:t>StorSimple</a:t>
            </a:r>
            <a:r>
              <a:rPr lang="en-US" sz="1200" dirty="0">
                <a:solidFill>
                  <a:schemeClr val="tx1"/>
                </a:solidFill>
                <a:ea typeface="Segoe UI" pitchFamily="34" charset="0"/>
                <a:cs typeface="Segoe UI" pitchFamily="34" charset="0"/>
              </a:rPr>
              <a:t> Manager service in Azure portal and manages one or more </a:t>
            </a:r>
            <a:r>
              <a:rPr lang="en-US" sz="1200" dirty="0" err="1">
                <a:solidFill>
                  <a:schemeClr val="tx1"/>
                </a:solidFill>
                <a:ea typeface="Segoe UI" pitchFamily="34" charset="0"/>
                <a:cs typeface="Segoe UI" pitchFamily="34" charset="0"/>
              </a:rPr>
              <a:t>StorSimple</a:t>
            </a:r>
            <a:r>
              <a:rPr lang="en-US" sz="1200" dirty="0">
                <a:solidFill>
                  <a:schemeClr val="tx1"/>
                </a:solidFill>
                <a:ea typeface="Segoe UI" pitchFamily="34" charset="0"/>
                <a:cs typeface="Segoe UI" pitchFamily="34" charset="0"/>
              </a:rPr>
              <a:t> appliances.  </a:t>
            </a:r>
            <a:r>
              <a:rPr lang="en-US" dirty="0">
                <a:effectLst/>
              </a:rPr>
              <a:t>All management of the hybrid storage include</a:t>
            </a:r>
            <a:r>
              <a:rPr lang="en-US" baseline="0" dirty="0">
                <a:effectLst/>
              </a:rPr>
              <a:t> the on-premises devices, the Azure virtual device, backup catalog, jobs </a:t>
            </a:r>
            <a:r>
              <a:rPr lang="en-US" baseline="0" dirty="0" err="1">
                <a:effectLst/>
              </a:rPr>
              <a:t>etc</a:t>
            </a:r>
            <a:r>
              <a:rPr lang="en-US" baseline="0" dirty="0">
                <a:effectLst/>
              </a:rPr>
              <a:t> is done in one place (on Azure)</a:t>
            </a:r>
            <a:endParaRPr lang="en-AU" dirty="0"/>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6/23/2016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333959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This slide describes the evolution</a:t>
            </a:r>
            <a:r>
              <a:rPr lang="en-US" b="1" baseline="0" dirty="0">
                <a:effectLst/>
              </a:rPr>
              <a:t> of </a:t>
            </a:r>
            <a:r>
              <a:rPr lang="en-US" b="1" baseline="0" dirty="0" err="1">
                <a:effectLst/>
              </a:rPr>
              <a:t>RemoteApps</a:t>
            </a:r>
            <a:endParaRPr lang="en-US" b="1" baseline="0" dirty="0">
              <a:effectLst/>
            </a:endParaRPr>
          </a:p>
          <a:p>
            <a:endParaRPr lang="en-US" b="0" dirty="0">
              <a:effectLst/>
            </a:endParaRPr>
          </a:p>
          <a:p>
            <a:r>
              <a:rPr lang="en-US" b="1" dirty="0">
                <a:effectLst/>
              </a:rPr>
              <a:t>RemoteApp</a:t>
            </a:r>
            <a:r>
              <a:rPr lang="en-US" dirty="0">
                <a:effectLst/>
              </a:rPr>
              <a:t> programs, which are programs that are accessed remotely through Remote Desktop Services and appear as if they are running on the end user's local computer. In Windows Server 2008 R2, Remote Desktop Services provides administrators the ability to group and personalize RemoteApp programs as well as virtual desktops and make them available to end users on the </a:t>
            </a:r>
            <a:r>
              <a:rPr lang="en-US" b="1" dirty="0">
                <a:effectLst/>
              </a:rPr>
              <a:t>Start</a:t>
            </a:r>
            <a:r>
              <a:rPr lang="en-US" dirty="0">
                <a:effectLst/>
              </a:rPr>
              <a:t> menu of a computer that is running Windows® 7. This new feature is called RemoteApp and Desktop Connection. </a:t>
            </a:r>
            <a:endParaRPr lang="en-US" b="1" dirty="0">
              <a:effectLst/>
            </a:endParaRPr>
          </a:p>
          <a:p>
            <a:r>
              <a:rPr lang="en-US" b="1" dirty="0">
                <a:effectLst/>
              </a:rPr>
              <a:t>A Remote Desktop Session Host </a:t>
            </a:r>
            <a:r>
              <a:rPr lang="en-US" dirty="0"/>
              <a:t>Remote Desktop Service (RDS), a protocol of Microsoft, allows users to connect remotely to a network with a graphic user interface. While the RDS client is installed on the user system, the RDS server software is installed on the server, and a remote connection is established with one or more terminal servers. While users in the RDS network connect to the server using a VM, this VM is shared with other users and operates on the same server operating system (OS) for all users. </a:t>
            </a:r>
          </a:p>
          <a:p>
            <a:endParaRPr lang="en-US" dirty="0">
              <a:effectLst/>
            </a:endParaRPr>
          </a:p>
          <a:p>
            <a:r>
              <a:rPr lang="en-US" dirty="0">
                <a:effectLst/>
              </a:rPr>
              <a:t>(RD Session Host) server is the server that hosts Windows-based programs or the full Windows desktop for Remote Desktop Services clients. Users can connect to an RD Session Host server to run programs, to save files, and to use network resources on that server. Users can access an RD Session Host server by using Remote Desktop Connection or by using RemoteApp.</a:t>
            </a:r>
          </a:p>
          <a:p>
            <a:endParaRPr lang="en-US" b="1" dirty="0"/>
          </a:p>
        </p:txBody>
      </p:sp>
      <p:sp>
        <p:nvSpPr>
          <p:cNvPr id="4" name="Slide Number Placeholder 3"/>
          <p:cNvSpPr>
            <a:spLocks noGrp="1"/>
          </p:cNvSpPr>
          <p:nvPr>
            <p:ph type="sldNum" sz="quarter" idx="10"/>
          </p:nvPr>
        </p:nvSpPr>
        <p:spPr/>
        <p:txBody>
          <a:bodyPr/>
          <a:lstStyle/>
          <a:p>
            <a:fld id="{D2E9B5C7-E893-44FC-BCCF-622F37DEFA34}" type="slidenum">
              <a:rPr lang="en-US" smtClean="0"/>
              <a:t>32</a:t>
            </a:fld>
            <a:endParaRPr lang="en-US"/>
          </a:p>
        </p:txBody>
      </p:sp>
    </p:spTree>
    <p:extLst>
      <p:ext uri="{BB962C8B-B14F-4D97-AF65-F5344CB8AC3E}">
        <p14:creationId xmlns:p14="http://schemas.microsoft.com/office/powerpoint/2010/main" val="2074097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77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
        <p:nvSpPr>
          <p:cNvPr id="4" name="Footer Placeholder 3"/>
          <p:cNvSpPr>
            <a:spLocks noGrp="1"/>
          </p:cNvSpPr>
          <p:nvPr>
            <p:ph type="ftr" sz="quarter" idx="4"/>
          </p:nvPr>
        </p:nvSpPr>
        <p:spPr/>
        <p:txBody>
          <a:bodyPr/>
          <a:lstStyle/>
          <a:p>
            <a:pPr defTabSz="966294"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417796" name="Date Placeholder 4"/>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charset="0"/>
                <a:ea typeface="ＭＳ Ｐゴシック" charset="0"/>
                <a:cs typeface="ＭＳ Ｐゴシック" charset="0"/>
              </a:defRPr>
            </a:lvl1pPr>
            <a:lvl2pPr marL="785372" indent="-302066">
              <a:defRPr>
                <a:solidFill>
                  <a:schemeClr val="tx1"/>
                </a:solidFill>
                <a:latin typeface="Segoe UI" charset="0"/>
                <a:ea typeface="ＭＳ Ｐゴシック" charset="0"/>
              </a:defRPr>
            </a:lvl2pPr>
            <a:lvl3pPr marL="1208265" indent="-241653">
              <a:defRPr>
                <a:solidFill>
                  <a:schemeClr val="tx1"/>
                </a:solidFill>
                <a:latin typeface="Segoe UI" charset="0"/>
                <a:ea typeface="ＭＳ Ｐゴシック" charset="0"/>
              </a:defRPr>
            </a:lvl3pPr>
            <a:lvl4pPr marL="1691571" indent="-241653">
              <a:defRPr>
                <a:solidFill>
                  <a:schemeClr val="tx1"/>
                </a:solidFill>
                <a:latin typeface="Segoe UI" charset="0"/>
                <a:ea typeface="ＭＳ Ｐゴシック" charset="0"/>
              </a:defRPr>
            </a:lvl4pPr>
            <a:lvl5pPr marL="2174878" indent="-241653">
              <a:defRPr>
                <a:solidFill>
                  <a:schemeClr val="tx1"/>
                </a:solidFill>
                <a:latin typeface="Segoe UI" charset="0"/>
                <a:ea typeface="ＭＳ Ｐゴシック" charset="0"/>
              </a:defRPr>
            </a:lvl5pPr>
            <a:lvl6pPr marL="2658184" indent="-241653" fontAlgn="base">
              <a:spcBef>
                <a:spcPct val="0"/>
              </a:spcBef>
              <a:spcAft>
                <a:spcPct val="0"/>
              </a:spcAft>
              <a:defRPr>
                <a:solidFill>
                  <a:schemeClr val="tx1"/>
                </a:solidFill>
                <a:latin typeface="Segoe UI" charset="0"/>
                <a:ea typeface="ＭＳ Ｐゴシック" charset="0"/>
              </a:defRPr>
            </a:lvl6pPr>
            <a:lvl7pPr marL="3141490" indent="-241653" fontAlgn="base">
              <a:spcBef>
                <a:spcPct val="0"/>
              </a:spcBef>
              <a:spcAft>
                <a:spcPct val="0"/>
              </a:spcAft>
              <a:defRPr>
                <a:solidFill>
                  <a:schemeClr val="tx1"/>
                </a:solidFill>
                <a:latin typeface="Segoe UI" charset="0"/>
                <a:ea typeface="ＭＳ Ｐゴシック" charset="0"/>
              </a:defRPr>
            </a:lvl7pPr>
            <a:lvl8pPr marL="3624796" indent="-241653" fontAlgn="base">
              <a:spcBef>
                <a:spcPct val="0"/>
              </a:spcBef>
              <a:spcAft>
                <a:spcPct val="0"/>
              </a:spcAft>
              <a:defRPr>
                <a:solidFill>
                  <a:schemeClr val="tx1"/>
                </a:solidFill>
                <a:latin typeface="Segoe UI" charset="0"/>
                <a:ea typeface="ＭＳ Ｐゴシック" charset="0"/>
              </a:defRPr>
            </a:lvl8pPr>
            <a:lvl9pPr marL="4108102" indent="-241653" fontAlgn="base">
              <a:spcBef>
                <a:spcPct val="0"/>
              </a:spcBef>
              <a:spcAft>
                <a:spcPct val="0"/>
              </a:spcAft>
              <a:defRPr>
                <a:solidFill>
                  <a:schemeClr val="tx1"/>
                </a:solidFill>
                <a:latin typeface="Segoe UI" charset="0"/>
                <a:ea typeface="ＭＳ Ｐゴシック" charset="0"/>
              </a:defRPr>
            </a:lvl9pPr>
          </a:lstStyle>
          <a:p>
            <a:pPr fontAlgn="base">
              <a:spcBef>
                <a:spcPct val="0"/>
              </a:spcBef>
              <a:spcAft>
                <a:spcPct val="0"/>
              </a:spcAft>
            </a:pPr>
            <a:fld id="{648CF636-6C45-D849-B1E0-8DF1D32CCFB7}" type="datetime1">
              <a:rPr lang="en-US">
                <a:solidFill>
                  <a:srgbClr val="000000"/>
                </a:solidFill>
                <a:latin typeface="Calibri" charset="0"/>
              </a:rPr>
              <a:pPr fontAlgn="base">
                <a:spcBef>
                  <a:spcPct val="0"/>
                </a:spcBef>
                <a:spcAft>
                  <a:spcPct val="0"/>
                </a:spcAft>
              </a:pPr>
              <a:t>6/23/2016</a:t>
            </a:fld>
            <a:endParaRPr lang="en-US">
              <a:solidFill>
                <a:srgbClr val="000000"/>
              </a:solidFill>
              <a:latin typeface="Calibri" charset="0"/>
            </a:endParaRPr>
          </a:p>
        </p:txBody>
      </p:sp>
      <p:sp>
        <p:nvSpPr>
          <p:cNvPr id="417797" name="Slide Number Placeholder 5"/>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charset="0"/>
                <a:ea typeface="ＭＳ Ｐゴシック" charset="0"/>
                <a:cs typeface="ＭＳ Ｐゴシック" charset="0"/>
              </a:defRPr>
            </a:lvl1pPr>
            <a:lvl2pPr marL="785372" indent="-302066">
              <a:defRPr>
                <a:solidFill>
                  <a:schemeClr val="tx1"/>
                </a:solidFill>
                <a:latin typeface="Segoe UI" charset="0"/>
                <a:ea typeface="ＭＳ Ｐゴシック" charset="0"/>
              </a:defRPr>
            </a:lvl2pPr>
            <a:lvl3pPr marL="1208265" indent="-241653">
              <a:defRPr>
                <a:solidFill>
                  <a:schemeClr val="tx1"/>
                </a:solidFill>
                <a:latin typeface="Segoe UI" charset="0"/>
                <a:ea typeface="ＭＳ Ｐゴシック" charset="0"/>
              </a:defRPr>
            </a:lvl3pPr>
            <a:lvl4pPr marL="1691571" indent="-241653">
              <a:defRPr>
                <a:solidFill>
                  <a:schemeClr val="tx1"/>
                </a:solidFill>
                <a:latin typeface="Segoe UI" charset="0"/>
                <a:ea typeface="ＭＳ Ｐゴシック" charset="0"/>
              </a:defRPr>
            </a:lvl4pPr>
            <a:lvl5pPr marL="2174878" indent="-241653">
              <a:defRPr>
                <a:solidFill>
                  <a:schemeClr val="tx1"/>
                </a:solidFill>
                <a:latin typeface="Segoe UI" charset="0"/>
                <a:ea typeface="ＭＳ Ｐゴシック" charset="0"/>
              </a:defRPr>
            </a:lvl5pPr>
            <a:lvl6pPr marL="2658184" indent="-241653" fontAlgn="base">
              <a:spcBef>
                <a:spcPct val="0"/>
              </a:spcBef>
              <a:spcAft>
                <a:spcPct val="0"/>
              </a:spcAft>
              <a:defRPr>
                <a:solidFill>
                  <a:schemeClr val="tx1"/>
                </a:solidFill>
                <a:latin typeface="Segoe UI" charset="0"/>
                <a:ea typeface="ＭＳ Ｐゴシック" charset="0"/>
              </a:defRPr>
            </a:lvl6pPr>
            <a:lvl7pPr marL="3141490" indent="-241653" fontAlgn="base">
              <a:spcBef>
                <a:spcPct val="0"/>
              </a:spcBef>
              <a:spcAft>
                <a:spcPct val="0"/>
              </a:spcAft>
              <a:defRPr>
                <a:solidFill>
                  <a:schemeClr val="tx1"/>
                </a:solidFill>
                <a:latin typeface="Segoe UI" charset="0"/>
                <a:ea typeface="ＭＳ Ｐゴシック" charset="0"/>
              </a:defRPr>
            </a:lvl7pPr>
            <a:lvl8pPr marL="3624796" indent="-241653" fontAlgn="base">
              <a:spcBef>
                <a:spcPct val="0"/>
              </a:spcBef>
              <a:spcAft>
                <a:spcPct val="0"/>
              </a:spcAft>
              <a:defRPr>
                <a:solidFill>
                  <a:schemeClr val="tx1"/>
                </a:solidFill>
                <a:latin typeface="Segoe UI" charset="0"/>
                <a:ea typeface="ＭＳ Ｐゴシック" charset="0"/>
              </a:defRPr>
            </a:lvl8pPr>
            <a:lvl9pPr marL="4108102" indent="-241653" fontAlgn="base">
              <a:spcBef>
                <a:spcPct val="0"/>
              </a:spcBef>
              <a:spcAft>
                <a:spcPct val="0"/>
              </a:spcAft>
              <a:defRPr>
                <a:solidFill>
                  <a:schemeClr val="tx1"/>
                </a:solidFill>
                <a:latin typeface="Segoe UI" charset="0"/>
                <a:ea typeface="ＭＳ Ｐゴシック" charset="0"/>
              </a:defRPr>
            </a:lvl9pPr>
          </a:lstStyle>
          <a:p>
            <a:pPr fontAlgn="base">
              <a:spcBef>
                <a:spcPct val="0"/>
              </a:spcBef>
              <a:spcAft>
                <a:spcPct val="0"/>
              </a:spcAft>
            </a:pPr>
            <a:fld id="{B7BF7120-881D-7D45-B701-10E05D0498C6}" type="slidenum">
              <a:rPr lang="en-US">
                <a:solidFill>
                  <a:srgbClr val="000000"/>
                </a:solidFill>
                <a:latin typeface="Calibri" charset="0"/>
              </a:rPr>
              <a:pPr fontAlgn="base">
                <a:spcBef>
                  <a:spcPct val="0"/>
                </a:spcBef>
                <a:spcAft>
                  <a:spcPct val="0"/>
                </a:spcAft>
              </a:pPr>
              <a:t>33</a:t>
            </a:fld>
            <a:endParaRPr lang="en-US">
              <a:solidFill>
                <a:srgbClr val="000000"/>
              </a:solidFill>
              <a:latin typeface="Calibri" charset="0"/>
            </a:endParaRPr>
          </a:p>
        </p:txBody>
      </p:sp>
    </p:spTree>
    <p:extLst>
      <p:ext uri="{BB962C8B-B14F-4D97-AF65-F5344CB8AC3E}">
        <p14:creationId xmlns:p14="http://schemas.microsoft.com/office/powerpoint/2010/main" val="565681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34</a:t>
            </a:fld>
            <a:endParaRPr lang="en-US"/>
          </a:p>
        </p:txBody>
      </p:sp>
    </p:spTree>
    <p:extLst>
      <p:ext uri="{BB962C8B-B14F-4D97-AF65-F5344CB8AC3E}">
        <p14:creationId xmlns:p14="http://schemas.microsoft.com/office/powerpoint/2010/main" val="9954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36</a:t>
            </a:fld>
            <a:endParaRPr lang="en-US"/>
          </a:p>
        </p:txBody>
      </p:sp>
    </p:spTree>
    <p:extLst>
      <p:ext uri="{BB962C8B-B14F-4D97-AF65-F5344CB8AC3E}">
        <p14:creationId xmlns:p14="http://schemas.microsoft.com/office/powerpoint/2010/main" val="94202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39</a:t>
            </a:fld>
            <a:endParaRPr lang="en-US"/>
          </a:p>
        </p:txBody>
      </p:sp>
    </p:spTree>
    <p:extLst>
      <p:ext uri="{BB962C8B-B14F-4D97-AF65-F5344CB8AC3E}">
        <p14:creationId xmlns:p14="http://schemas.microsoft.com/office/powerpoint/2010/main" val="70689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a:t>
            </a:fld>
            <a:endParaRPr lang="en-US"/>
          </a:p>
        </p:txBody>
      </p:sp>
    </p:spTree>
    <p:extLst>
      <p:ext uri="{BB962C8B-B14F-4D97-AF65-F5344CB8AC3E}">
        <p14:creationId xmlns:p14="http://schemas.microsoft.com/office/powerpoint/2010/main" val="165858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extend an</a:t>
            </a:r>
            <a:r>
              <a:rPr lang="en-US" b="0" baseline="0" dirty="0"/>
              <a:t> on-premises data center to the cloud, we need to first extend the network.  There are two primary options:</a:t>
            </a:r>
          </a:p>
          <a:p>
            <a:endParaRPr lang="en-US" b="0" dirty="0"/>
          </a:p>
          <a:p>
            <a:r>
              <a:rPr lang="en-US" b="1" dirty="0"/>
              <a:t>Virtual Network Site-to-site </a:t>
            </a:r>
            <a:r>
              <a:rPr lang="en-US" dirty="0"/>
              <a:t>A site-to-site VPN allows you to create a secure connection between your on-premises site and your virtual network. We use industry standard IPsec VPN in Azure. So we are interoperable with most VPN devices. You can refer to a list of known compatible devices and sample configurations in the Azure website. You can use this service to connect up to 10 on-premises sites and virtual networks to each other securely. Once a site-to-site VPN is setup you have IP level connectivity between your premises and virtual networks in Azure. This enables you to build truly hybrid applications in Azure. Use this service in cases where your cross-premises connectivity throughput is nominal (~ 100 Mbps).</a:t>
            </a:r>
          </a:p>
          <a:p>
            <a:r>
              <a:rPr lang="en-US" b="1" dirty="0"/>
              <a:t>ExpressRoute </a:t>
            </a:r>
            <a:r>
              <a:rPr lang="en-US" dirty="0" err="1"/>
              <a:t>ExpressRoute</a:t>
            </a:r>
            <a:r>
              <a:rPr lang="en-US" dirty="0"/>
              <a:t> lets you create private connections between Azure datacenters and infrastructure that’s on your premises or in a co-location environment. ExpressRoute connections do not go over the public Internet, and offer more reliability, faster speeds, lower latencies and higher security than typical connections over the Internet. With ExpressRoute, you can establish connections to Azure at an ExpressRoute location (Exchange Provider facility) or directly connect to Azure from your existing WAN network (such as a MPLS VPN) provided by a network service provider. You can learn more about ExpressRoute from this</a:t>
            </a:r>
            <a:r>
              <a:rPr lang="en-US" baseline="0" dirty="0"/>
              <a:t> </a:t>
            </a:r>
            <a:r>
              <a:rPr lang="en-US" dirty="0">
                <a:hlinkClick r:id="rId3"/>
              </a:rPr>
              <a:t>blog post</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a:t>
            </a:fld>
            <a:endParaRPr lang="en-US"/>
          </a:p>
        </p:txBody>
      </p:sp>
    </p:spTree>
    <p:extLst>
      <p:ext uri="{BB962C8B-B14F-4D97-AF65-F5344CB8AC3E}">
        <p14:creationId xmlns:p14="http://schemas.microsoft.com/office/powerpoint/2010/main" val="133300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en-US" b="1" dirty="0"/>
              <a:t>45</a:t>
            </a:r>
            <a:r>
              <a:rPr lang="en-US" b="1" baseline="0" dirty="0"/>
              <a:t> min left</a:t>
            </a:r>
            <a:endParaRPr lang="en-US" b="1" dirty="0"/>
          </a:p>
          <a:p>
            <a:r>
              <a:rPr lang="en-US" dirty="0"/>
              <a:t>We</a:t>
            </a:r>
            <a:r>
              <a:rPr lang="en-US" baseline="0" dirty="0"/>
              <a:t> will discuss</a:t>
            </a:r>
            <a:r>
              <a:rPr lang="en-US" dirty="0"/>
              <a:t> three common patterns for on-premises</a:t>
            </a:r>
            <a:r>
              <a:rPr lang="en-US" baseline="0" dirty="0"/>
              <a:t> </a:t>
            </a:r>
            <a:r>
              <a:rPr lang="en-US" dirty="0"/>
              <a:t>SQL Server DR to Azure</a:t>
            </a:r>
            <a:r>
              <a:rPr lang="en-US" baseline="0" dirty="0"/>
              <a:t> and commonly thought of as Cold, Warm, and Hot backup/recovery models”</a:t>
            </a:r>
            <a:endParaRPr lang="en-US" dirty="0"/>
          </a:p>
          <a:p>
            <a:pPr marL="228600" indent="-228600">
              <a:buAutoNum type="arabicPeriod"/>
            </a:pPr>
            <a:r>
              <a:rPr lang="en-US" dirty="0"/>
              <a:t>Backup directly to Azure storage and restore to a VM at time of need - COLD</a:t>
            </a:r>
          </a:p>
          <a:p>
            <a:pPr marL="228600" indent="-228600">
              <a:buAutoNum type="arabicPeriod"/>
            </a:pPr>
            <a:r>
              <a:rPr lang="en-US" dirty="0"/>
              <a:t>Log</a:t>
            </a:r>
            <a:r>
              <a:rPr lang="en-US" baseline="0" dirty="0"/>
              <a:t>-ship to standby SQL Server instance on Azure - WARM</a:t>
            </a:r>
          </a:p>
          <a:p>
            <a:pPr marL="228600" indent="-228600">
              <a:buAutoNum type="arabicPeriod"/>
            </a:pPr>
            <a:r>
              <a:rPr lang="en-US" baseline="0" dirty="0"/>
              <a:t>SQL AlwaysOn asynchronous availability replica on Azure - HOT</a:t>
            </a:r>
          </a:p>
          <a:p>
            <a:pPr marL="228600" indent="-228600">
              <a:buAutoNum type="arabicPeriod"/>
            </a:pPr>
            <a:endParaRPr lang="en-US" baseline="0" dirty="0"/>
          </a:p>
          <a:p>
            <a:pPr marL="0" indent="0">
              <a:buNone/>
            </a:pPr>
            <a:r>
              <a:rPr lang="en-US" baseline="0" dirty="0"/>
              <a:t>Which options to choose depends on the RPO, RTO requirements. Let’s explore each option in more detail</a:t>
            </a:r>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6</a:t>
            </a:fld>
            <a:endParaRPr lang="en-US"/>
          </a:p>
        </p:txBody>
      </p:sp>
    </p:spTree>
    <p:extLst>
      <p:ext uri="{BB962C8B-B14F-4D97-AF65-F5344CB8AC3E}">
        <p14:creationId xmlns:p14="http://schemas.microsoft.com/office/powerpoint/2010/main" val="111810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blog: https://technet.microsoft.com/en-us/library/jj919148%28v=sql.110%29.aspx?f=255&amp;MSPPError=-2147217396</a:t>
            </a:r>
          </a:p>
          <a:p>
            <a:endParaRPr lang="en-US" baseline="0" dirty="0"/>
          </a:p>
          <a:p>
            <a:r>
              <a:rPr lang="en-US" b="1" baseline="0" dirty="0"/>
              <a:t>Key points about backing up DBs to Azure</a:t>
            </a:r>
          </a:p>
          <a:p>
            <a:endParaRPr lang="en-US" baseline="0" dirty="0"/>
          </a:p>
          <a:p>
            <a:r>
              <a:rPr lang="en-US" b="1" dirty="0">
                <a:effectLst/>
              </a:rPr>
              <a:t>URL: </a:t>
            </a:r>
            <a:r>
              <a:rPr lang="en-US" dirty="0">
                <a:effectLst/>
              </a:rPr>
              <a:t>A URL specifies a Uniform Resource Identifier (URI) to a unique backup file. The URL is used to provide the location and name of the SQL Server backup file. In this implementation, the only valid URL is one that points to a page Blob in a Windows Azure storage account. The URL must point to an actual Blob, not just a container. If the Blob does not exist, it is created. If an existing Blob is specified, BACKUP fails, unless the “WITH FORMAT” option is specified. </a:t>
            </a:r>
          </a:p>
          <a:p>
            <a:r>
              <a:rPr lang="en-US" dirty="0">
                <a:effectLst/>
              </a:rPr>
              <a:t>If you choose to copy and upload a backup file to the Windows Azure Blob storage service, use page blob as your storage option. </a:t>
            </a:r>
            <a:r>
              <a:rPr lang="en-US" b="1" dirty="0">
                <a:effectLst/>
              </a:rPr>
              <a:t>Restores from Block Blobs are not supported</a:t>
            </a:r>
            <a:r>
              <a:rPr lang="en-US" dirty="0">
                <a:effectLst/>
              </a:rPr>
              <a:t>.</a:t>
            </a:r>
          </a:p>
          <a:p>
            <a:endParaRPr lang="en-US" dirty="0">
              <a:effectLst/>
            </a:endParaRPr>
          </a:p>
          <a:p>
            <a:r>
              <a:rPr lang="en-US" b="1" dirty="0">
                <a:effectLst/>
              </a:rPr>
              <a:t>Credential: </a:t>
            </a:r>
            <a:r>
              <a:rPr lang="en-US" dirty="0">
                <a:effectLst/>
              </a:rPr>
              <a:t>A SQL Server credential is an object that is used to store authentication information required to connect to a resource outside of SQL Server. Here, SQL Server backup and restore processes use credential to authenticate to the Windows Azure Blob storage service. The Credential stores the name of the storage account and the storage account </a:t>
            </a:r>
            <a:r>
              <a:rPr lang="en-US" b="1" dirty="0">
                <a:effectLst/>
              </a:rPr>
              <a:t>access key</a:t>
            </a:r>
            <a:r>
              <a:rPr lang="en-US" dirty="0">
                <a:effectLst/>
              </a:rPr>
              <a:t> values. Once the credential is created, it must be specified in the WITH CREDENTIAL option when issuing the BACKUP/RESTORE statements.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9</a:t>
            </a:fld>
            <a:endParaRPr lang="en-US"/>
          </a:p>
        </p:txBody>
      </p:sp>
    </p:spTree>
    <p:extLst>
      <p:ext uri="{BB962C8B-B14F-4D97-AF65-F5344CB8AC3E}">
        <p14:creationId xmlns:p14="http://schemas.microsoft.com/office/powerpoint/2010/main" val="377095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Need to</a:t>
            </a:r>
            <a:r>
              <a:rPr lang="en-US" sz="1200" baseline="0" dirty="0"/>
              <a:t> c</a:t>
            </a:r>
            <a:r>
              <a:rPr lang="en-US" sz="1200" dirty="0"/>
              <a:t>hange picture and check for the agent info</a:t>
            </a:r>
          </a:p>
          <a:p>
            <a:r>
              <a:rPr lang="en-US" sz="800" kern="1200" dirty="0">
                <a:solidFill>
                  <a:schemeClr val="tx1"/>
                </a:solidFill>
                <a:latin typeface="+mn-lt"/>
                <a:ea typeface="+mn-ea"/>
                <a:cs typeface="+mn-cs"/>
              </a:rPr>
              <a:t>https://msdn.microsoft.com/en-us/library/jj919148.aspx</a:t>
            </a:r>
          </a:p>
          <a:p>
            <a:endParaRPr lang="en-US" sz="800" kern="1200" dirty="0">
              <a:solidFill>
                <a:schemeClr val="tx1"/>
              </a:solidFill>
              <a:latin typeface="+mn-lt"/>
              <a:ea typeface="+mn-ea"/>
              <a:cs typeface="+mn-cs"/>
            </a:endParaRPr>
          </a:p>
          <a:p>
            <a:r>
              <a:rPr lang="en-US" sz="800" kern="1200" dirty="0">
                <a:solidFill>
                  <a:schemeClr val="tx1"/>
                </a:solidFill>
                <a:latin typeface="+mn-lt"/>
                <a:ea typeface="+mn-ea"/>
                <a:cs typeface="+mn-cs"/>
              </a:rPr>
              <a:t>SQL backup</a:t>
            </a:r>
            <a:r>
              <a:rPr lang="en-US" sz="800" kern="1200" baseline="0" dirty="0">
                <a:solidFill>
                  <a:schemeClr val="tx1"/>
                </a:solidFill>
                <a:latin typeface="+mn-lt"/>
                <a:ea typeface="+mn-ea"/>
                <a:cs typeface="+mn-cs"/>
              </a:rPr>
              <a:t> agent info here:  </a:t>
            </a:r>
            <a:r>
              <a:rPr lang="en-US" sz="1200" spc="-50" dirty="0">
                <a:gradFill>
                  <a:gsLst>
                    <a:gs pos="2917">
                      <a:schemeClr val="tx1"/>
                    </a:gs>
                    <a:gs pos="30000">
                      <a:schemeClr val="tx1"/>
                    </a:gs>
                  </a:gsLst>
                  <a:lin ang="5400000" scaled="0"/>
                </a:gradFill>
                <a:hlinkClick r:id="rId3"/>
              </a:rPr>
              <a:t>http://www.microsoft.com/en-us/download/details.aspx?id=40740</a:t>
            </a:r>
            <a:endParaRPr lang="en-US" sz="1200" spc="-50" dirty="0">
              <a:gradFill>
                <a:gsLst>
                  <a:gs pos="2917">
                    <a:schemeClr val="tx1"/>
                  </a:gs>
                  <a:gs pos="30000">
                    <a:schemeClr val="tx1"/>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effectLst/>
                <a:latin typeface="+mn-lt"/>
                <a:ea typeface="+mn-ea"/>
                <a:cs typeface="+mn-cs"/>
              </a:rPr>
              <a:t>SQL Server 2012 SP1 CU2 and SQL Server 2014 have built in capability to back up to Windows Azure storage. The SQL Server Backup to Windows Azure tool provides the same functionality for previous versions of SQL Server.  It can also be used to provide encryption and compression for your backups.  </a:t>
            </a:r>
          </a:p>
          <a:p>
            <a:endParaRPr lang="en-US" sz="1200" dirty="0"/>
          </a:p>
          <a:p>
            <a:r>
              <a:rPr lang="en-US" sz="1200" dirty="0"/>
              <a:t>Manage your backups to Microsoft Azure: Using the same methods used to backup to DISK and TAPE, you can now back up to Microsoft Azure storage by specifying URL as the backup destination. You can use this feature to manually backup or configure your own backup strategy like you would for a local storage or other off-site options. This feature is also referred to as </a:t>
            </a:r>
            <a:r>
              <a:rPr lang="en-US" sz="1200" b="1" dirty="0"/>
              <a:t>SQL Server Backup to URL</a:t>
            </a:r>
            <a:r>
              <a:rPr lang="en-US" sz="1200" dirty="0"/>
              <a:t>. For more information, see </a:t>
            </a:r>
            <a:r>
              <a:rPr lang="en-US" sz="1200" dirty="0">
                <a:hlinkClick r:id="rId4"/>
              </a:rPr>
              <a:t>SQL Server Backup to URL</a:t>
            </a:r>
            <a:r>
              <a:rPr lang="en-US" sz="1200" dirty="0"/>
              <a:t>. This feature is available in SQL Server 2012 SP1 CU2 or later. This feature has been enhanced in SQL Server 2016 Community Technology Preview 2 (CTP2) to provide increased performance and functionality through the use of block blobs, Shared Access Signatures, and striping.</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10</a:t>
            </a:fld>
            <a:endParaRPr lang="en-US"/>
          </a:p>
        </p:txBody>
      </p:sp>
    </p:spTree>
    <p:extLst>
      <p:ext uri="{BB962C8B-B14F-4D97-AF65-F5344CB8AC3E}">
        <p14:creationId xmlns:p14="http://schemas.microsoft.com/office/powerpoint/2010/main" val="192856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https://technet.microsoft.com/library/ms187103.aspx explains log shipping</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NO log ship to URL (Azure storage) directly yet</a:t>
            </a:r>
            <a:endParaRPr lang="en-US" sz="1200" b="1" kern="1200" dirty="0">
              <a:solidFill>
                <a:schemeClr val="tx1"/>
              </a:solidFill>
              <a:latin typeface="+mn-lt"/>
              <a:ea typeface="+mn-ea"/>
              <a:cs typeface="+mn-cs"/>
            </a:endParaRPr>
          </a:p>
          <a:p>
            <a:endParaRPr lang="en-US" sz="1200" kern="1200" dirty="0">
              <a:solidFill>
                <a:schemeClr val="tx1"/>
              </a:solidFill>
              <a:effectLst/>
              <a:latin typeface="+mn-lt"/>
              <a:ea typeface="+mn-ea"/>
              <a:cs typeface="+mn-cs"/>
            </a:endParaRPr>
          </a:p>
          <a:p>
            <a:r>
              <a:rPr lang="en-US" sz="3200" dirty="0">
                <a:effectLst/>
              </a:rPr>
              <a:t>SQL Server Log shipping allows you to automatically send transaction log backups from a </a:t>
            </a:r>
            <a:r>
              <a:rPr lang="en-US" sz="3200" i="1" dirty="0">
                <a:effectLst/>
              </a:rPr>
              <a:t>primary database</a:t>
            </a:r>
            <a:r>
              <a:rPr lang="en-US" sz="3200" dirty="0">
                <a:effectLst/>
              </a:rPr>
              <a:t> on a </a:t>
            </a:r>
            <a:r>
              <a:rPr lang="en-US" sz="3200" i="1" dirty="0">
                <a:effectLst/>
              </a:rPr>
              <a:t>primary server</a:t>
            </a:r>
            <a:r>
              <a:rPr lang="en-US" sz="3200" dirty="0">
                <a:effectLst/>
              </a:rPr>
              <a:t> instance to one or more </a:t>
            </a:r>
            <a:r>
              <a:rPr lang="en-US" sz="3200" i="1" dirty="0">
                <a:effectLst/>
              </a:rPr>
              <a:t>secondary databases</a:t>
            </a:r>
            <a:r>
              <a:rPr lang="en-US" sz="3200" dirty="0">
                <a:effectLst/>
              </a:rPr>
              <a:t> on separate </a:t>
            </a:r>
            <a:r>
              <a:rPr lang="en-US" sz="3200" i="1" dirty="0">
                <a:effectLst/>
              </a:rPr>
              <a:t>secondary server</a:t>
            </a:r>
            <a:r>
              <a:rPr lang="en-US" sz="3200" dirty="0">
                <a:effectLst/>
              </a:rPr>
              <a:t> instances. The transaction log backups are applied to each of the secondary databases individually. An optional third server instance, known as the </a:t>
            </a:r>
            <a:r>
              <a:rPr lang="en-US" sz="3200" i="1" dirty="0">
                <a:effectLst/>
              </a:rPr>
              <a:t>monitor server</a:t>
            </a:r>
            <a:r>
              <a:rPr lang="en-US" sz="3200" dirty="0">
                <a:effectLst/>
              </a:rPr>
              <a:t>, records the history and status of backup and restore operations and, optionally, raises alerts if these operations fail to occur as scheduled.</a:t>
            </a:r>
          </a:p>
          <a:p>
            <a:endParaRPr lang="en-US" sz="3200" dirty="0">
              <a:effectLst/>
            </a:endParaRPr>
          </a:p>
          <a:p>
            <a:r>
              <a:rPr lang="en-US" sz="3200" dirty="0">
                <a:effectLst/>
              </a:rPr>
              <a:t>AG can combine with Log shipping.  its about controlling the data movement and restore delay on secondary database in log-shipping. Here is list of reasons why someone would use AlwaysOn Availability Group and Log Shipping together.  Reasons for the combination</a:t>
            </a:r>
            <a:r>
              <a:rPr lang="en-US" sz="3200" baseline="0" dirty="0">
                <a:effectLst/>
              </a:rPr>
              <a:t> are:</a:t>
            </a:r>
            <a:endParaRPr lang="en-US" sz="3200" dirty="0">
              <a:effectLst/>
            </a:endParaRPr>
          </a:p>
          <a:p>
            <a:pPr lvl="1"/>
            <a:r>
              <a:rPr lang="en-US" sz="3200" dirty="0">
                <a:effectLst/>
              </a:rPr>
              <a:t>Delayed Recovery – In Log-shipping we can have definite delay on secondary database. This would safe guard DBA from “oops!” and “was that the production server?” situations. Log shipping can control the delay of transaction log restore while Asynchronous secondary replica can not. </a:t>
            </a:r>
          </a:p>
          <a:p>
            <a:pPr lvl="1"/>
            <a:r>
              <a:rPr lang="en-US" sz="3200" dirty="0">
                <a:effectLst/>
              </a:rPr>
              <a:t>Single DR Server – Single Server can be used as multiple log-shipping pair’s destination. </a:t>
            </a:r>
          </a:p>
          <a:p>
            <a:pPr lvl="1"/>
            <a:r>
              <a:rPr lang="en-US" sz="3200" dirty="0">
                <a:effectLst/>
              </a:rPr>
              <a:t>Infrastructure – Server at DR site can’t be a part of current cluster due to infrastructure limitations. </a:t>
            </a:r>
          </a:p>
          <a:p>
            <a:pPr lvl="1"/>
            <a:r>
              <a:rPr lang="en-US" sz="3200" dirty="0">
                <a:effectLst/>
              </a:rPr>
              <a:t>Technical – Secondary server is already a part of different windows failover cluster. In availability group, we can’t have overlap of nodes by two windows clusters.</a:t>
            </a:r>
          </a:p>
          <a:p>
            <a:endParaRPr lang="en-US" sz="3200" dirty="0"/>
          </a:p>
        </p:txBody>
      </p:sp>
      <p:sp>
        <p:nvSpPr>
          <p:cNvPr id="4" name="Slide Number Placeholder 3"/>
          <p:cNvSpPr>
            <a:spLocks noGrp="1"/>
          </p:cNvSpPr>
          <p:nvPr>
            <p:ph type="sldNum" sz="quarter" idx="10"/>
          </p:nvPr>
        </p:nvSpPr>
        <p:spPr/>
        <p:txBody>
          <a:bodyPr/>
          <a:lstStyle/>
          <a:p>
            <a:fld id="{D2E9B5C7-E893-44FC-BCCF-622F37DEFA34}" type="slidenum">
              <a:rPr lang="en-US" smtClean="0"/>
              <a:t>12</a:t>
            </a:fld>
            <a:endParaRPr lang="en-US"/>
          </a:p>
        </p:txBody>
      </p:sp>
    </p:spTree>
    <p:extLst>
      <p:ext uri="{BB962C8B-B14F-4D97-AF65-F5344CB8AC3E}">
        <p14:creationId xmlns:p14="http://schemas.microsoft.com/office/powerpoint/2010/main" val="3912192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In this SQL DR solution, we have three</a:t>
            </a:r>
            <a:r>
              <a:rPr lang="en-US" sz="3200" baseline="0" dirty="0"/>
              <a:t> nodes in a Windows Server Failover Cluster stretched across two premises.</a:t>
            </a:r>
          </a:p>
          <a:p>
            <a:endParaRPr lang="en-US" sz="3200" baseline="0" dirty="0"/>
          </a:p>
          <a:p>
            <a:r>
              <a:rPr lang="en-US" sz="3200" baseline="0" dirty="0"/>
              <a:t>The two nodes on-premises offers automatic failover and zero data loss with synchronous replication</a:t>
            </a:r>
          </a:p>
          <a:p>
            <a:r>
              <a:rPr lang="en-US" sz="3200" baseline="0" dirty="0"/>
              <a:t>The remote node on Azure serves as a DR replica.  For performance consideration of the application, this replica uses asynchronous replication which has the potential of data loss when failover.  The failover is manual.</a:t>
            </a:r>
          </a:p>
          <a:p>
            <a:endParaRPr lang="en-US" sz="3200" baseline="0" dirty="0"/>
          </a:p>
          <a:p>
            <a:r>
              <a:rPr lang="en-US" sz="3200" b="1" baseline="0" dirty="0"/>
              <a:t>Benefits:</a:t>
            </a:r>
          </a:p>
          <a:p>
            <a:r>
              <a:rPr lang="en-US" sz="3200" b="0" baseline="0" dirty="0"/>
              <a:t>Not only can customers protect against system failure to keep up with SLA, they can also minimize planned down time.  With rolling upgrade and maintenance, all planned maintenance and upgrades can be performed during business hours without taking the primary instance down.  </a:t>
            </a:r>
            <a:endParaRPr lang="en-US" sz="3200" b="0" dirty="0"/>
          </a:p>
        </p:txBody>
      </p:sp>
      <p:sp>
        <p:nvSpPr>
          <p:cNvPr id="4" name="Slide Number Placeholder 3"/>
          <p:cNvSpPr>
            <a:spLocks noGrp="1"/>
          </p:cNvSpPr>
          <p:nvPr>
            <p:ph type="sldNum" sz="quarter" idx="10"/>
          </p:nvPr>
        </p:nvSpPr>
        <p:spPr/>
        <p:txBody>
          <a:bodyPr/>
          <a:lstStyle/>
          <a:p>
            <a:fld id="{D2E9B5C7-E893-44FC-BCCF-622F37DEFA34}" type="slidenum">
              <a:rPr lang="en-US" smtClean="0"/>
              <a:t>14</a:t>
            </a:fld>
            <a:endParaRPr lang="en-US"/>
          </a:p>
        </p:txBody>
      </p:sp>
    </p:spTree>
    <p:extLst>
      <p:ext uri="{BB962C8B-B14F-4D97-AF65-F5344CB8AC3E}">
        <p14:creationId xmlns:p14="http://schemas.microsoft.com/office/powerpoint/2010/main" val="1881089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31722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302664232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8321325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271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103" name="think-cell Slide" r:id="rId8" imgW="270" imgH="270" progId="TCLayout.ActiveDocument.1">
                  <p:embed/>
                </p:oleObj>
              </mc:Choice>
              <mc:Fallback>
                <p:oleObj name="think-cell Slide" r:id="rId8" imgW="270" imgH="270" progId="TCLayout.ActiveDocument.1">
                  <p:embed/>
                  <p:pic>
                    <p:nvPicPr>
                      <p:cNvPr id="3" name="Object 2" hidden="1"/>
                      <p:cNvPicPr/>
                      <p:nvPr/>
                    </p:nvPicPr>
                    <p:blipFill>
                      <a:blip r:embed="rId9"/>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0851" tIns="53319" rIns="53319" bIns="53319">
            <a:noAutofit/>
          </a:bodyPr>
          <a:lstStyle>
            <a:lvl1pPr marL="0" indent="0">
              <a:buNone/>
              <a:defRPr sz="2800">
                <a:latin typeface="Segoe UI Light" pitchFamily="34" charset="0"/>
              </a:defRPr>
            </a:lvl1pPr>
            <a:lvl2pPr marL="281589" indent="0">
              <a:buNone/>
              <a:defRPr/>
            </a:lvl2pPr>
            <a:lvl3pPr marL="588298" indent="0">
              <a:buNone/>
              <a:defRPr/>
            </a:lvl3pPr>
            <a:lvl4pPr marL="869886" indent="0">
              <a:buNone/>
              <a:defRPr/>
            </a:lvl4pPr>
            <a:lvl5pPr marL="1105205" indent="0">
              <a:buNone/>
              <a:defRPr/>
            </a:lvl5pPr>
          </a:lstStyle>
          <a:p>
            <a:pPr lvl="0"/>
            <a:r>
              <a:rPr lang="en-US" dirty="0"/>
              <a:t>Click to add subtitle</a:t>
            </a:r>
          </a:p>
        </p:txBody>
      </p:sp>
      <p:sp>
        <p:nvSpPr>
          <p:cNvPr id="16" name="Text Placeholder 15"/>
          <p:cNvSpPr>
            <a:spLocks noGrp="1"/>
          </p:cNvSpPr>
          <p:nvPr>
            <p:ph type="body" sz="quarter" idx="14"/>
            <p:custDataLst>
              <p:tags r:id="rId5"/>
            </p:custDataLst>
          </p:nvPr>
        </p:nvSpPr>
        <p:spPr>
          <a:xfrm>
            <a:off x="404813" y="1330326"/>
            <a:ext cx="11365992" cy="27699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15"/>
            <p:custDataLst>
              <p:tags r:id="rId6"/>
            </p:custDataLst>
          </p:nvPr>
        </p:nvSpPr>
        <p:spPr>
          <a:xfrm>
            <a:off x="11367166" y="6437243"/>
            <a:ext cx="555596" cy="134483"/>
          </a:xfrm>
          <a:prstGeom prst="rect">
            <a:avLst/>
          </a:prstGeom>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607809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78727050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2" y="6437242"/>
            <a:ext cx="3859607" cy="134483"/>
          </a:xfrm>
          <a:prstGeom prst="rect">
            <a:avLst/>
          </a:prstGeom>
        </p:spPr>
        <p:txBody>
          <a:bodyPr/>
          <a:lstStyle/>
          <a:p>
            <a:r>
              <a:rPr lang="en-US" dirty="0"/>
              <a:t>Microsoft Confidential</a:t>
            </a:r>
          </a:p>
        </p:txBody>
      </p:sp>
      <p:sp>
        <p:nvSpPr>
          <p:cNvPr id="4" name="Slide Number Placeholder 3"/>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8036070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242"/>
            <a:ext cx="3859607" cy="134483"/>
          </a:xfrm>
          <a:prstGeom prst="rect">
            <a:avLst/>
          </a:prstGeom>
        </p:spPr>
        <p:txBody>
          <a:bodyPr/>
          <a:lstStyle/>
          <a:p>
            <a:r>
              <a:rPr dirty="0">
                <a:solidFill>
                  <a:srgbClr val="505050"/>
                </a:solidFill>
              </a:rPr>
              <a:t>Microsoft Confidential</a:t>
            </a:r>
          </a:p>
        </p:txBody>
      </p:sp>
      <p:sp>
        <p:nvSpPr>
          <p:cNvPr id="3" name="Slide Number Placeholder 2"/>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5333316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6"/>
              </a:lnSpc>
              <a:defRPr sz="5687"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8" y="2801420"/>
            <a:ext cx="7519275" cy="2852063"/>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49185380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Microsoft Confidential</a:t>
            </a:r>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1477434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only slide">
    <p:bg>
      <p:bgPr>
        <a:solidFill>
          <a:schemeClr val="bg1"/>
        </a:solidFill>
        <a:effectLst/>
      </p:bgPr>
    </p:bg>
    <p:spTree>
      <p:nvGrpSpPr>
        <p:cNvPr id="1" name=""/>
        <p:cNvGrpSpPr/>
        <p:nvPr/>
      </p:nvGrpSpPr>
      <p:grpSpPr>
        <a:xfrm>
          <a:off x="0" y="0"/>
          <a:ext cx="0" cy="0"/>
          <a:chOff x="0" y="0"/>
          <a:chExt cx="0" cy="0"/>
        </a:xfrm>
      </p:grpSpPr>
      <p:pic>
        <p:nvPicPr>
          <p:cNvPr id="2" name="Picture 1" descr="104750_Speaker TemplateART_v01-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68" y="-102830"/>
            <a:ext cx="12292374" cy="7048094"/>
          </a:xfrm>
          <a:prstGeom prst="rect">
            <a:avLst/>
          </a:prstGeom>
        </p:spPr>
      </p:pic>
      <p:sp>
        <p:nvSpPr>
          <p:cNvPr id="12" name="Text Placeholder 7"/>
          <p:cNvSpPr>
            <a:spLocks noGrp="1"/>
          </p:cNvSpPr>
          <p:nvPr>
            <p:ph type="body" sz="quarter" idx="10" hasCustomPrompt="1"/>
          </p:nvPr>
        </p:nvSpPr>
        <p:spPr>
          <a:xfrm>
            <a:off x="183749" y="196698"/>
            <a:ext cx="11037715" cy="502885"/>
          </a:xfrm>
          <a:ln>
            <a:noFill/>
          </a:ln>
        </p:spPr>
        <p:txBody>
          <a:bodyPr anchor="ctr" anchorCtr="0">
            <a:noAutofit/>
          </a:bodyPr>
          <a:lstStyle>
            <a:lvl1pPr marL="0" indent="0">
              <a:buNone/>
              <a:defRPr sz="4313"/>
            </a:lvl1pPr>
            <a:lvl2pPr marL="609543" indent="0">
              <a:buNone/>
              <a:defRPr/>
            </a:lvl2pPr>
          </a:lstStyle>
          <a:p>
            <a:pPr lvl="0"/>
            <a:r>
              <a:rPr lang="en-US" dirty="0"/>
              <a:t>Heading text</a:t>
            </a:r>
          </a:p>
        </p:txBody>
      </p:sp>
      <p:pic>
        <p:nvPicPr>
          <p:cNvPr id="6" name="Picture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1931756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46933881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87012748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063248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059697"/>
      </p:ext>
    </p:extLst>
  </p:cSld>
  <p:clrMapOvr>
    <a:masterClrMapping/>
  </p:clrMapOvr>
  <p:transition>
    <p:fade/>
  </p:transition>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552567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1461528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954813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127329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59225127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1109976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
        <p:nvSpPr>
          <p:cNvPr id="6" name="TextBox 5"/>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7" name="TextBox 6"/>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9373106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857611"/>
      </p:ext>
    </p:extLst>
  </p:cSld>
  <p:clrMapOvr>
    <a:masterClrMapping/>
  </p:clrMapOvr>
  <p:transition>
    <p:fade/>
  </p:transition>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7"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998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4619874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26507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2" y="6437242"/>
            <a:ext cx="3859607" cy="134483"/>
          </a:xfrm>
          <a:prstGeom prst="rect">
            <a:avLst/>
          </a:prstGeom>
        </p:spPr>
        <p:txBody>
          <a:bodyPr/>
          <a:lstStyle/>
          <a:p>
            <a:r>
              <a:rPr lang="en-US" dirty="0"/>
              <a:t>Microsoft Confidential</a:t>
            </a:r>
          </a:p>
        </p:txBody>
      </p:sp>
      <p:sp>
        <p:nvSpPr>
          <p:cNvPr id="4" name="Slide Number Placeholder 3"/>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0043109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Microsoft Confidential</a:t>
            </a:r>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13715610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986764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88404071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9233186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360523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8937485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16913021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1.png"/><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21"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78351808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257055680"/>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2.xml"/><Relationship Id="rId5" Type="http://schemas.openxmlformats.org/officeDocument/2006/relationships/image" Target="../media/image1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1.xml"/><Relationship Id="rId5" Type="http://schemas.openxmlformats.org/officeDocument/2006/relationships/image" Target="../media/image10.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3.xml"/><Relationship Id="rId6" Type="http://schemas.openxmlformats.org/officeDocument/2006/relationships/image" Target="../media/image32.png"/><Relationship Id="rId5" Type="http://schemas.openxmlformats.org/officeDocument/2006/relationships/image" Target="../media/image20.png"/><Relationship Id="rId4" Type="http://schemas.openxmlformats.org/officeDocument/2006/relationships/image" Target="../media/image31.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8.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9.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emf"/><Relationship Id="rId12"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34.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emf"/></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31.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notesSlide" Target="../notesSlides/notesSlide24.xml"/><Relationship Id="rId1" Type="http://schemas.openxmlformats.org/officeDocument/2006/relationships/slideLayout" Target="../slideLayouts/slideLayout31.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3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5.xml"/><Relationship Id="rId1" Type="http://schemas.openxmlformats.org/officeDocument/2006/relationships/slideLayout" Target="../slideLayouts/slideLayout31.xml"/><Relationship Id="rId5" Type="http://schemas.openxmlformats.org/officeDocument/2006/relationships/image" Target="../media/image62.emf"/><Relationship Id="rId4" Type="http://schemas.openxmlformats.org/officeDocument/2006/relationships/image" Target="../media/image61.emf"/></Relationships>
</file>

<file path=ppt/slides/_rels/slide34.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notesSlide" Target="../notesSlides/notesSlide26.xml"/><Relationship Id="rId1" Type="http://schemas.openxmlformats.org/officeDocument/2006/relationships/slideLayout" Target="../slideLayouts/slideLayout31.xml"/><Relationship Id="rId6" Type="http://schemas.microsoft.com/office/2007/relationships/hdphoto" Target="../media/hdphoto1.wdp"/><Relationship Id="rId5" Type="http://schemas.openxmlformats.org/officeDocument/2006/relationships/image" Target="../media/image65.png"/><Relationship Id="rId10" Type="http://schemas.openxmlformats.org/officeDocument/2006/relationships/image" Target="../media/image10.png"/><Relationship Id="rId4" Type="http://schemas.openxmlformats.org/officeDocument/2006/relationships/image" Target="../media/image64.png"/><Relationship Id="rId9" Type="http://schemas.openxmlformats.org/officeDocument/2006/relationships/image" Target="../media/image68.png"/></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4.png"/><Relationship Id="rId7" Type="http://schemas.openxmlformats.org/officeDocument/2006/relationships/image" Target="../media/image67.emf"/><Relationship Id="rId2" Type="http://schemas.openxmlformats.org/officeDocument/2006/relationships/image" Target="../media/image63.png"/><Relationship Id="rId1" Type="http://schemas.openxmlformats.org/officeDocument/2006/relationships/slideLayout" Target="../slideLayouts/slideLayout31.xml"/><Relationship Id="rId6" Type="http://schemas.openxmlformats.org/officeDocument/2006/relationships/image" Target="../media/image66.png"/><Relationship Id="rId5" Type="http://schemas.microsoft.com/office/2007/relationships/hdphoto" Target="../media/hdphoto1.wdp"/><Relationship Id="rId4" Type="http://schemas.openxmlformats.org/officeDocument/2006/relationships/image" Target="../media/image65.png"/><Relationship Id="rId9"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Architecting Hybrid Solutions</a:t>
            </a:r>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5347308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backup to Azure – Things to Know</a:t>
            </a:r>
          </a:p>
        </p:txBody>
      </p:sp>
      <p:sp>
        <p:nvSpPr>
          <p:cNvPr id="3" name="Content Placeholder 2"/>
          <p:cNvSpPr>
            <a:spLocks noGrp="1"/>
          </p:cNvSpPr>
          <p:nvPr>
            <p:ph sz="quarter" idx="10"/>
          </p:nvPr>
        </p:nvSpPr>
        <p:spPr>
          <a:xfrm>
            <a:off x="268288" y="1398397"/>
            <a:ext cx="11542503" cy="5616922"/>
          </a:xfrm>
        </p:spPr>
        <p:txBody>
          <a:bodyPr/>
          <a:lstStyle/>
          <a:p>
            <a:pPr marL="285750" lvl="0" indent="-285750">
              <a:spcAft>
                <a:spcPts val="588"/>
              </a:spcAft>
            </a:pPr>
            <a:r>
              <a:rPr lang="en-US" dirty="0">
                <a:gradFill>
                  <a:gsLst>
                    <a:gs pos="2917">
                      <a:srgbClr val="FFFFFF"/>
                    </a:gs>
                    <a:gs pos="30000">
                      <a:srgbClr val="FFFFFF"/>
                    </a:gs>
                  </a:gsLst>
                  <a:lin ang="5400000" scaled="0"/>
                </a:gradFill>
              </a:rPr>
              <a:t>Requires an Azure subscription and Storage Account</a:t>
            </a:r>
          </a:p>
          <a:p>
            <a:pPr marL="285750" lvl="0" indent="-285750">
              <a:spcAft>
                <a:spcPts val="588"/>
              </a:spcAft>
            </a:pPr>
            <a:r>
              <a:rPr lang="en-US" dirty="0">
                <a:gradFill>
                  <a:gsLst>
                    <a:gs pos="2917">
                      <a:srgbClr val="FFFFFF"/>
                    </a:gs>
                    <a:gs pos="30000">
                      <a:srgbClr val="FFFFFF"/>
                    </a:gs>
                  </a:gsLst>
                  <a:lin ang="5400000" scaled="0"/>
                </a:gradFill>
              </a:rPr>
              <a:t>An Azure blob storage container </a:t>
            </a:r>
          </a:p>
          <a:p>
            <a:pPr marL="285750" indent="-285750">
              <a:spcAft>
                <a:spcPts val="588"/>
              </a:spcAft>
            </a:pPr>
            <a:r>
              <a:rPr lang="en-US" dirty="0">
                <a:gradFill>
                  <a:gsLst>
                    <a:gs pos="2917">
                      <a:srgbClr val="FFFFFF"/>
                    </a:gs>
                    <a:gs pos="30000">
                      <a:srgbClr val="FFFFFF"/>
                    </a:gs>
                  </a:gsLst>
                  <a:lin ang="5400000" scaled="0"/>
                </a:gradFill>
              </a:rPr>
              <a:t>SQL versions prior to SQL Server 2012 SP1 CU2 requires the SQL Server Backup to Azure tool </a:t>
            </a:r>
          </a:p>
          <a:p>
            <a:pPr>
              <a:spcAft>
                <a:spcPts val="600"/>
              </a:spcAft>
            </a:pPr>
            <a:endParaRPr lang="en-US" dirty="0">
              <a:gradFill>
                <a:gsLst>
                  <a:gs pos="2917">
                    <a:schemeClr val="tx1"/>
                  </a:gs>
                  <a:gs pos="30000">
                    <a:schemeClr val="tx1"/>
                  </a:gs>
                </a:gsLst>
                <a:lin ang="5400000" scaled="0"/>
              </a:gradFill>
            </a:endParaRPr>
          </a:p>
          <a:p>
            <a:pPr>
              <a:spcAft>
                <a:spcPts val="600"/>
              </a:spcAft>
            </a:pPr>
            <a:endParaRPr lang="en-US" dirty="0">
              <a:gradFill>
                <a:gsLst>
                  <a:gs pos="2917">
                    <a:srgbClr val="FFFFFF"/>
                  </a:gs>
                  <a:gs pos="30000">
                    <a:srgbClr val="FFFFFF"/>
                  </a:gs>
                </a:gsLst>
                <a:lin ang="5400000" scaled="0"/>
              </a:gradFill>
            </a:endParaRPr>
          </a:p>
          <a:p>
            <a:endParaRPr lang="en-US" dirty="0"/>
          </a:p>
        </p:txBody>
      </p:sp>
    </p:spTree>
    <p:extLst>
      <p:ext uri="{BB962C8B-B14F-4D97-AF65-F5344CB8AC3E}">
        <p14:creationId xmlns:p14="http://schemas.microsoft.com/office/powerpoint/2010/main" val="19529856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Storing SQL Server Backups in Azure </a:t>
            </a:r>
            <a:br>
              <a:rPr lang="en-US" sz="5290" dirty="0"/>
            </a:br>
            <a:r>
              <a:rPr lang="en-US" sz="5290" dirty="0"/>
              <a:t>Containers Limitations</a:t>
            </a:r>
          </a:p>
        </p:txBody>
      </p:sp>
      <p:sp>
        <p:nvSpPr>
          <p:cNvPr id="3" name="Content Placeholder 2"/>
          <p:cNvSpPr>
            <a:spLocks noGrp="1"/>
          </p:cNvSpPr>
          <p:nvPr>
            <p:ph sz="quarter" idx="10"/>
          </p:nvPr>
        </p:nvSpPr>
        <p:spPr>
          <a:xfrm>
            <a:off x="268288" y="2037495"/>
            <a:ext cx="11542503" cy="4114973"/>
          </a:xfrm>
        </p:spPr>
        <p:txBody>
          <a:bodyPr/>
          <a:lstStyle/>
          <a:p>
            <a:pPr marL="457200" indent="-457200">
              <a:spcAft>
                <a:spcPts val="600"/>
              </a:spcAft>
            </a:pPr>
            <a:r>
              <a:rPr lang="en-US" sz="3600" dirty="0">
                <a:gradFill>
                  <a:gsLst>
                    <a:gs pos="2917">
                      <a:schemeClr val="tx1"/>
                    </a:gs>
                    <a:gs pos="30000">
                      <a:schemeClr val="tx1"/>
                    </a:gs>
                  </a:gsLst>
                  <a:lin ang="5400000" scaled="0"/>
                </a:gradFill>
              </a:rPr>
              <a:t>Max file size 1 TB</a:t>
            </a:r>
          </a:p>
          <a:p>
            <a:pPr marL="457200" indent="-457200">
              <a:spcAft>
                <a:spcPts val="600"/>
              </a:spcAft>
            </a:pPr>
            <a:r>
              <a:rPr lang="en-US" sz="3600" dirty="0">
                <a:gradFill>
                  <a:gsLst>
                    <a:gs pos="2917">
                      <a:schemeClr val="tx1"/>
                    </a:gs>
                    <a:gs pos="30000">
                      <a:schemeClr val="tx1"/>
                    </a:gs>
                  </a:gsLst>
                  <a:lin ang="5400000" scaled="0"/>
                </a:gradFill>
              </a:rPr>
              <a:t>No SSMS management of backup files</a:t>
            </a:r>
          </a:p>
          <a:p>
            <a:pPr marL="457200" indent="-457200">
              <a:spcAft>
                <a:spcPts val="600"/>
              </a:spcAft>
            </a:pPr>
            <a:r>
              <a:rPr lang="en-US" sz="3600" dirty="0">
                <a:gradFill>
                  <a:gsLst>
                    <a:gs pos="2917">
                      <a:schemeClr val="tx1"/>
                    </a:gs>
                    <a:gs pos="30000">
                      <a:schemeClr val="tx1"/>
                    </a:gs>
                  </a:gsLst>
                  <a:lin ang="5400000" scaled="0"/>
                </a:gradFill>
              </a:rPr>
              <a:t>No SQL backup device (</a:t>
            </a:r>
            <a:r>
              <a:rPr lang="en-US" sz="3600" dirty="0" err="1">
                <a:gradFill>
                  <a:gsLst>
                    <a:gs pos="2917">
                      <a:schemeClr val="tx1"/>
                    </a:gs>
                    <a:gs pos="30000">
                      <a:schemeClr val="tx1"/>
                    </a:gs>
                  </a:gsLst>
                  <a:lin ang="5400000" scaled="0"/>
                </a:gradFill>
              </a:rPr>
              <a:t>sp_adddumpdevice</a:t>
            </a:r>
            <a:r>
              <a:rPr lang="en-US" sz="3600" dirty="0">
                <a:gradFill>
                  <a:gsLst>
                    <a:gs pos="2917">
                      <a:schemeClr val="tx1"/>
                    </a:gs>
                    <a:gs pos="30000">
                      <a:schemeClr val="tx1"/>
                    </a:gs>
                  </a:gsLst>
                  <a:lin ang="5400000" scaled="0"/>
                </a:gradFill>
              </a:rPr>
              <a:t>) via URL</a:t>
            </a:r>
          </a:p>
          <a:p>
            <a:pPr marL="457200" indent="-457200">
              <a:spcAft>
                <a:spcPts val="600"/>
              </a:spcAft>
            </a:pPr>
            <a:r>
              <a:rPr lang="en-US" sz="3600" dirty="0">
                <a:gradFill>
                  <a:gsLst>
                    <a:gs pos="2917">
                      <a:schemeClr val="tx1"/>
                    </a:gs>
                    <a:gs pos="30000">
                      <a:schemeClr val="tx1"/>
                    </a:gs>
                  </a:gsLst>
                  <a:lin ang="5400000" scaled="0"/>
                </a:gradFill>
              </a:rPr>
              <a:t>No multi-stream backup</a:t>
            </a:r>
          </a:p>
          <a:p>
            <a:pPr marL="457200" indent="-457200">
              <a:spcAft>
                <a:spcPts val="600"/>
              </a:spcAft>
            </a:pPr>
            <a:r>
              <a:rPr lang="en-US" sz="3600" dirty="0">
                <a:gradFill>
                  <a:gsLst>
                    <a:gs pos="2917">
                      <a:schemeClr val="tx1"/>
                    </a:gs>
                    <a:gs pos="30000">
                      <a:schemeClr val="tx1"/>
                    </a:gs>
                  </a:gsLst>
                  <a:lin ang="5400000" scaled="0"/>
                </a:gradFill>
              </a:rPr>
              <a:t>Can’t add backup to existing files</a:t>
            </a:r>
          </a:p>
          <a:p>
            <a:pPr marL="457200" indent="-457200">
              <a:spcAft>
                <a:spcPts val="600"/>
              </a:spcAft>
            </a:pPr>
            <a:r>
              <a:rPr lang="en-US" sz="3600" dirty="0">
                <a:gradFill>
                  <a:gsLst>
                    <a:gs pos="2917">
                      <a:schemeClr val="tx1"/>
                    </a:gs>
                    <a:gs pos="30000">
                      <a:schemeClr val="tx1"/>
                    </a:gs>
                  </a:gsLst>
                  <a:lin ang="5400000" scaled="0"/>
                </a:gradFill>
              </a:rPr>
              <a:t>Backup file name &lt;259 characters</a:t>
            </a:r>
          </a:p>
        </p:txBody>
      </p:sp>
    </p:spTree>
    <p:extLst>
      <p:ext uri="{BB962C8B-B14F-4D97-AF65-F5344CB8AC3E}">
        <p14:creationId xmlns:p14="http://schemas.microsoft.com/office/powerpoint/2010/main" val="42344202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SQL </a:t>
            </a:r>
            <a:r>
              <a:rPr lang="en-US" sz="5290" dirty="0"/>
              <a:t>Server</a:t>
            </a:r>
            <a:r>
              <a:rPr lang="en-US" sz="4400" dirty="0"/>
              <a:t> AG log-ship and transfer to Azure</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08718" y="2806369"/>
            <a:ext cx="581364" cy="581364"/>
          </a:xfrm>
          <a:prstGeom prst="rect">
            <a:avLst/>
          </a:prstGeom>
        </p:spPr>
      </p:pic>
      <p:sp>
        <p:nvSpPr>
          <p:cNvPr id="10" name="TextBox 9"/>
          <p:cNvSpPr txBox="1"/>
          <p:nvPr/>
        </p:nvSpPr>
        <p:spPr>
          <a:xfrm>
            <a:off x="9614311" y="3293561"/>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Cluster FSW</a:t>
            </a:r>
          </a:p>
        </p:txBody>
      </p:sp>
      <p:sp>
        <p:nvSpPr>
          <p:cNvPr id="11" name="TextBox 10"/>
          <p:cNvSpPr txBox="1"/>
          <p:nvPr/>
        </p:nvSpPr>
        <p:spPr>
          <a:xfrm>
            <a:off x="8379688" y="336166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Sec. Replica WSFC node 2 </a:t>
            </a:r>
          </a:p>
        </p:txBody>
      </p:sp>
      <p:sp>
        <p:nvSpPr>
          <p:cNvPr id="12" name="Rounded Rectangle 11"/>
          <p:cNvSpPr/>
          <p:nvPr/>
        </p:nvSpPr>
        <p:spPr>
          <a:xfrm>
            <a:off x="7066589" y="2241575"/>
            <a:ext cx="2499022" cy="3245847"/>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SQL AG Listener </a:t>
            </a:r>
          </a:p>
        </p:txBody>
      </p:sp>
      <p:sp>
        <p:nvSpPr>
          <p:cNvPr id="13" name="Rounded Rectangle 12"/>
          <p:cNvSpPr/>
          <p:nvPr/>
        </p:nvSpPr>
        <p:spPr>
          <a:xfrm>
            <a:off x="6868801" y="2013735"/>
            <a:ext cx="3737394" cy="4018516"/>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878099" y="2636557"/>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a:t>
            </a:r>
          </a:p>
          <a:p>
            <a:pPr>
              <a:lnSpc>
                <a:spcPct val="90000"/>
              </a:lnSpc>
              <a:spcAft>
                <a:spcPts val="600"/>
              </a:spcAft>
            </a:pPr>
            <a:r>
              <a:rPr lang="en-US" sz="1200" dirty="0">
                <a:gradFill>
                  <a:gsLst>
                    <a:gs pos="2917">
                      <a:schemeClr val="tx1"/>
                    </a:gs>
                    <a:gs pos="30000">
                      <a:schemeClr val="tx1"/>
                    </a:gs>
                  </a:gsLst>
                  <a:lin ang="5400000" scaled="0"/>
                </a:gradFill>
              </a:rPr>
              <a:t>Commit</a:t>
            </a:r>
          </a:p>
        </p:txBody>
      </p:sp>
      <p:cxnSp>
        <p:nvCxnSpPr>
          <p:cNvPr id="15" name="Straight Arrow Connector 14"/>
          <p:cNvCxnSpPr/>
          <p:nvPr/>
        </p:nvCxnSpPr>
        <p:spPr>
          <a:xfrm flipV="1">
            <a:off x="8009699" y="2971357"/>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45897" y="2715264"/>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47686" y="2686242"/>
            <a:ext cx="660713" cy="660713"/>
          </a:xfrm>
          <a:prstGeom prst="rect">
            <a:avLst/>
          </a:prstGeom>
        </p:spPr>
      </p:pic>
      <p:sp>
        <p:nvSpPr>
          <p:cNvPr id="20" name="TextBox 19"/>
          <p:cNvSpPr txBox="1"/>
          <p:nvPr/>
        </p:nvSpPr>
        <p:spPr>
          <a:xfrm>
            <a:off x="7024515" y="338072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Prim. Replica WSFC node 1 </a:t>
            </a:r>
          </a:p>
        </p:txBody>
      </p:sp>
      <p:sp>
        <p:nvSpPr>
          <p:cNvPr id="21" name="Rectangle 20"/>
          <p:cNvSpPr/>
          <p:nvPr/>
        </p:nvSpPr>
        <p:spPr bwMode="auto">
          <a:xfrm>
            <a:off x="4652750" y="5064648"/>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Site-to-site  or</a:t>
            </a:r>
            <a:br>
              <a:rPr lang="en-US" sz="1400" dirty="0">
                <a:solidFill>
                  <a:schemeClr val="tx1"/>
                </a:solidFill>
                <a:cs typeface="Segoe UI" pitchFamily="34" charset="0"/>
              </a:rPr>
            </a:br>
            <a:r>
              <a:rPr lang="en-US" sz="1400" dirty="0">
                <a:solidFill>
                  <a:schemeClr val="tx1"/>
                </a:solidFill>
                <a:cs typeface="Segoe UI" pitchFamily="34" charset="0"/>
              </a:rPr>
              <a:t>Express Route </a:t>
            </a:r>
          </a:p>
        </p:txBody>
      </p:sp>
      <p:sp>
        <p:nvSpPr>
          <p:cNvPr id="23" name="Rounded Rectangle 22"/>
          <p:cNvSpPr/>
          <p:nvPr/>
        </p:nvSpPr>
        <p:spPr>
          <a:xfrm>
            <a:off x="1910992" y="1802247"/>
            <a:ext cx="2450797" cy="245787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5" name="TextBox 24"/>
          <p:cNvSpPr txBox="1"/>
          <p:nvPr/>
        </p:nvSpPr>
        <p:spPr>
          <a:xfrm>
            <a:off x="2954277" y="2364484"/>
            <a:ext cx="131689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DR SQL log-ship target</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212995" y="1675926"/>
            <a:ext cx="603647" cy="603647"/>
          </a:xfrm>
          <a:prstGeom prst="rect">
            <a:avLst/>
          </a:prstGeom>
        </p:spPr>
      </p:pic>
      <p:pic>
        <p:nvPicPr>
          <p:cNvPr id="27" name="Picture 2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3951" y="2494740"/>
            <a:ext cx="540835" cy="540835"/>
          </a:xfrm>
          <a:prstGeom prst="rect">
            <a:avLst/>
          </a:prstGeom>
        </p:spPr>
      </p:pic>
      <p:sp>
        <p:nvSpPr>
          <p:cNvPr id="28" name="TextBox 27"/>
          <p:cNvSpPr txBox="1"/>
          <p:nvPr/>
        </p:nvSpPr>
        <p:spPr>
          <a:xfrm>
            <a:off x="4864561" y="2895101"/>
            <a:ext cx="184104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page blob</a:t>
            </a:r>
          </a:p>
        </p:txBody>
      </p:sp>
      <p:cxnSp>
        <p:nvCxnSpPr>
          <p:cNvPr id="29" name="Straight Arrow Connector 28"/>
          <p:cNvCxnSpPr/>
          <p:nvPr/>
        </p:nvCxnSpPr>
        <p:spPr>
          <a:xfrm flipH="1" flipV="1">
            <a:off x="6048321" y="3293561"/>
            <a:ext cx="1197578" cy="107998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280243" y="2897597"/>
            <a:ext cx="488991" cy="488991"/>
          </a:xfrm>
          <a:prstGeom prst="rect">
            <a:avLst/>
          </a:prstGeom>
        </p:spPr>
      </p:pic>
      <p:sp>
        <p:nvSpPr>
          <p:cNvPr id="31" name="TextBox 30"/>
          <p:cNvSpPr txBox="1"/>
          <p:nvPr/>
        </p:nvSpPr>
        <p:spPr>
          <a:xfrm>
            <a:off x="1804521" y="1742844"/>
            <a:ext cx="1354730"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VNET </a:t>
            </a:r>
          </a:p>
          <a:p>
            <a:pPr>
              <a:lnSpc>
                <a:spcPct val="90000"/>
              </a:lnSpc>
              <a:spcAft>
                <a:spcPts val="600"/>
              </a:spcAft>
            </a:pPr>
            <a:r>
              <a:rPr lang="en-US" sz="1400" dirty="0">
                <a:gradFill>
                  <a:gsLst>
                    <a:gs pos="2917">
                      <a:schemeClr val="tx1"/>
                    </a:gs>
                    <a:gs pos="30000">
                      <a:schemeClr val="tx1"/>
                    </a:gs>
                  </a:gsLst>
                  <a:lin ang="5400000" scaled="0"/>
                </a:gradFill>
              </a:rPr>
              <a:t>DR on Azure</a:t>
            </a:r>
          </a:p>
        </p:txBody>
      </p:sp>
      <p:cxnSp>
        <p:nvCxnSpPr>
          <p:cNvPr id="32" name="Elbow Connector 31"/>
          <p:cNvCxnSpPr/>
          <p:nvPr/>
        </p:nvCxnSpPr>
        <p:spPr>
          <a:xfrm rot="10800000">
            <a:off x="3142042" y="4303618"/>
            <a:ext cx="3714101" cy="1183804"/>
          </a:xfrm>
          <a:prstGeom prst="bentConnector3">
            <a:avLst>
              <a:gd name="adj1" fmla="val 9979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753120" y="4155730"/>
            <a:ext cx="727627" cy="727627"/>
          </a:xfrm>
          <a:prstGeom prst="rect">
            <a:avLst/>
          </a:prstGeom>
        </p:spPr>
      </p:pic>
      <p:sp>
        <p:nvSpPr>
          <p:cNvPr id="35" name="TextBox 34"/>
          <p:cNvSpPr txBox="1"/>
          <p:nvPr/>
        </p:nvSpPr>
        <p:spPr>
          <a:xfrm>
            <a:off x="8548425" y="4784324"/>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log backup job </a:t>
            </a:r>
          </a:p>
        </p:txBody>
      </p:sp>
      <p:cxnSp>
        <p:nvCxnSpPr>
          <p:cNvPr id="37" name="Straight Arrow Connector 36"/>
          <p:cNvCxnSpPr/>
          <p:nvPr/>
        </p:nvCxnSpPr>
        <p:spPr>
          <a:xfrm flipH="1">
            <a:off x="3910754" y="2806369"/>
            <a:ext cx="1347213" cy="21742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175809" y="2761527"/>
            <a:ext cx="727627" cy="727627"/>
          </a:xfrm>
          <a:prstGeom prst="rect">
            <a:avLst/>
          </a:prstGeom>
        </p:spPr>
      </p:pic>
      <p:sp>
        <p:nvSpPr>
          <p:cNvPr id="42" name="TextBox 41"/>
          <p:cNvSpPr txBox="1"/>
          <p:nvPr/>
        </p:nvSpPr>
        <p:spPr>
          <a:xfrm>
            <a:off x="2059622" y="3467300"/>
            <a:ext cx="121425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log restore job </a:t>
            </a:r>
          </a:p>
        </p:txBody>
      </p:sp>
      <p:pic>
        <p:nvPicPr>
          <p:cNvPr id="3" name="Picture 2"/>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465135" y="4203913"/>
            <a:ext cx="494801" cy="494801"/>
          </a:xfrm>
          <a:prstGeom prst="rect">
            <a:avLst/>
          </a:prstGeom>
          <a:noFill/>
        </p:spPr>
      </p:pic>
      <p:cxnSp>
        <p:nvCxnSpPr>
          <p:cNvPr id="6" name="Straight Arrow Connector 5"/>
          <p:cNvCxnSpPr/>
          <p:nvPr/>
        </p:nvCxnSpPr>
        <p:spPr>
          <a:xfrm flipH="1" flipV="1">
            <a:off x="7992408" y="4519543"/>
            <a:ext cx="647384"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23916" y="2999733"/>
            <a:ext cx="1390944"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Restore logs from URL</a:t>
            </a:r>
          </a:p>
        </p:txBody>
      </p:sp>
    </p:spTree>
    <p:extLst>
      <p:ext uri="{BB962C8B-B14F-4D97-AF65-F5344CB8AC3E}">
        <p14:creationId xmlns:p14="http://schemas.microsoft.com/office/powerpoint/2010/main" val="546124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Log-Shipping - Things to Know</a:t>
            </a:r>
          </a:p>
        </p:txBody>
      </p:sp>
      <p:sp>
        <p:nvSpPr>
          <p:cNvPr id="3" name="Content Placeholder 2"/>
          <p:cNvSpPr>
            <a:spLocks noGrp="1"/>
          </p:cNvSpPr>
          <p:nvPr>
            <p:ph sz="quarter" idx="10"/>
          </p:nvPr>
        </p:nvSpPr>
        <p:spPr/>
        <p:txBody>
          <a:bodyPr/>
          <a:lstStyle/>
          <a:p>
            <a:pPr marL="342900" indent="-342900">
              <a:spcAft>
                <a:spcPts val="600"/>
              </a:spcAft>
            </a:pPr>
            <a:r>
              <a:rPr lang="en-US" dirty="0">
                <a:gradFill>
                  <a:gsLst>
                    <a:gs pos="2917">
                      <a:schemeClr val="tx1"/>
                    </a:gs>
                    <a:gs pos="30000">
                      <a:schemeClr val="tx1"/>
                    </a:gs>
                  </a:gsLst>
                  <a:lin ang="5400000" scaled="0"/>
                </a:gradFill>
              </a:rPr>
              <a:t>Schedule log backup and ship offsite to meet RPO requirement</a:t>
            </a:r>
          </a:p>
          <a:p>
            <a:pPr marL="342900" indent="-342900">
              <a:spcAft>
                <a:spcPts val="600"/>
              </a:spcAft>
            </a:pPr>
            <a:r>
              <a:rPr lang="en-US" dirty="0">
                <a:gradFill>
                  <a:gsLst>
                    <a:gs pos="2917">
                      <a:schemeClr val="tx1"/>
                    </a:gs>
                    <a:gs pos="30000">
                      <a:schemeClr val="tx1"/>
                    </a:gs>
                  </a:gsLst>
                  <a:lin ang="5400000" scaled="0"/>
                </a:gradFill>
              </a:rPr>
              <a:t>No direct log ship to Azure storage yet</a:t>
            </a:r>
          </a:p>
          <a:p>
            <a:pPr marL="342900" indent="-342900">
              <a:spcAft>
                <a:spcPts val="600"/>
              </a:spcAft>
            </a:pPr>
            <a:r>
              <a:rPr lang="en-US" dirty="0">
                <a:gradFill>
                  <a:gsLst>
                    <a:gs pos="2917">
                      <a:schemeClr val="tx1"/>
                    </a:gs>
                    <a:gs pos="30000">
                      <a:schemeClr val="tx1"/>
                    </a:gs>
                  </a:gsLst>
                  <a:lin ang="5400000" scaled="0"/>
                </a:gradFill>
              </a:rPr>
              <a:t>Apply logs base on desired delay time</a:t>
            </a:r>
          </a:p>
          <a:p>
            <a:pPr marL="342900" indent="-342900">
              <a:spcAft>
                <a:spcPts val="600"/>
              </a:spcAft>
            </a:pPr>
            <a:r>
              <a:rPr lang="en-US" dirty="0">
                <a:gradFill>
                  <a:gsLst>
                    <a:gs pos="2917">
                      <a:schemeClr val="tx1"/>
                    </a:gs>
                    <a:gs pos="30000">
                      <a:schemeClr val="tx1"/>
                    </a:gs>
                  </a:gsLst>
                  <a:lin ang="5400000" scaled="0"/>
                </a:gradFill>
              </a:rPr>
              <a:t>Test recovery to ensure RTO is met</a:t>
            </a:r>
          </a:p>
        </p:txBody>
      </p:sp>
    </p:spTree>
    <p:extLst>
      <p:ext uri="{BB962C8B-B14F-4D97-AF65-F5344CB8AC3E}">
        <p14:creationId xmlns:p14="http://schemas.microsoft.com/office/powerpoint/2010/main" val="1729192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Availability Replica on Azure</a:t>
            </a:r>
          </a:p>
        </p:txBody>
      </p:sp>
      <p:sp>
        <p:nvSpPr>
          <p:cNvPr id="6" name="Rectangle 5"/>
          <p:cNvSpPr/>
          <p:nvPr/>
        </p:nvSpPr>
        <p:spPr bwMode="auto">
          <a:xfrm>
            <a:off x="4341783" y="4987462"/>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Asynchronous commit</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08718" y="4375663"/>
            <a:ext cx="581364" cy="581364"/>
          </a:xfrm>
          <a:prstGeom prst="rect">
            <a:avLst/>
          </a:prstGeom>
        </p:spPr>
      </p:pic>
      <p:sp>
        <p:nvSpPr>
          <p:cNvPr id="10" name="TextBox 9"/>
          <p:cNvSpPr txBox="1"/>
          <p:nvPr/>
        </p:nvSpPr>
        <p:spPr>
          <a:xfrm>
            <a:off x="9614311" y="4862855"/>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t>Cluster FSW</a:t>
            </a:r>
          </a:p>
        </p:txBody>
      </p:sp>
      <p:sp>
        <p:nvSpPr>
          <p:cNvPr id="11" name="TextBox 10"/>
          <p:cNvSpPr txBox="1"/>
          <p:nvPr/>
        </p:nvSpPr>
        <p:spPr>
          <a:xfrm>
            <a:off x="8297496" y="4571370"/>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Sec. Replica WSFC node 2 </a:t>
            </a:r>
          </a:p>
        </p:txBody>
      </p:sp>
      <p:sp>
        <p:nvSpPr>
          <p:cNvPr id="12" name="Rounded Rectangle 11"/>
          <p:cNvSpPr/>
          <p:nvPr/>
        </p:nvSpPr>
        <p:spPr>
          <a:xfrm>
            <a:off x="7023921" y="3509860"/>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chemeClr val="tx1"/>
                </a:solidFill>
                <a:latin typeface="Segoe UI"/>
              </a:rPr>
              <a:t>WSFC SQL AG Listener </a:t>
            </a:r>
          </a:p>
        </p:txBody>
      </p:sp>
      <p:sp>
        <p:nvSpPr>
          <p:cNvPr id="13" name="Rounded Rectangle 12"/>
          <p:cNvSpPr/>
          <p:nvPr/>
        </p:nvSpPr>
        <p:spPr>
          <a:xfrm>
            <a:off x="6868801" y="2414987"/>
            <a:ext cx="3737394" cy="31522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878099" y="3846261"/>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t>Sync</a:t>
            </a:r>
          </a:p>
          <a:p>
            <a:pPr>
              <a:lnSpc>
                <a:spcPct val="90000"/>
              </a:lnSpc>
              <a:spcAft>
                <a:spcPts val="600"/>
              </a:spcAft>
            </a:pPr>
            <a:r>
              <a:rPr lang="en-US" sz="1200" dirty="0"/>
              <a:t>Commit</a:t>
            </a:r>
          </a:p>
        </p:txBody>
      </p:sp>
      <p:cxnSp>
        <p:nvCxnSpPr>
          <p:cNvPr id="15" name="Straight Arrow Connector 14"/>
          <p:cNvCxnSpPr/>
          <p:nvPr/>
        </p:nvCxnSpPr>
        <p:spPr>
          <a:xfrm flipV="1">
            <a:off x="8009699" y="4181061"/>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45897" y="3924968"/>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637579" y="3895946"/>
            <a:ext cx="660713" cy="660713"/>
          </a:xfrm>
          <a:prstGeom prst="rect">
            <a:avLst/>
          </a:prstGeom>
        </p:spPr>
      </p:pic>
      <p:sp>
        <p:nvSpPr>
          <p:cNvPr id="20" name="TextBox 19"/>
          <p:cNvSpPr txBox="1"/>
          <p:nvPr/>
        </p:nvSpPr>
        <p:spPr>
          <a:xfrm>
            <a:off x="7024515" y="4590430"/>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a:t>
            </a:r>
            <a:r>
              <a:rPr lang="en-US" sz="1200" dirty="0"/>
              <a:t>Prim</a:t>
            </a:r>
            <a:r>
              <a:rPr lang="en-US" sz="1200" dirty="0">
                <a:gradFill>
                  <a:gsLst>
                    <a:gs pos="2917">
                      <a:schemeClr val="tx1"/>
                    </a:gs>
                    <a:gs pos="30000">
                      <a:schemeClr val="tx1"/>
                    </a:gs>
                  </a:gsLst>
                  <a:lin ang="5400000" scaled="0"/>
                </a:gradFill>
              </a:rPr>
              <a:t>. Replica WSFC node 1 </a:t>
            </a:r>
          </a:p>
        </p:txBody>
      </p:sp>
      <p:sp>
        <p:nvSpPr>
          <p:cNvPr id="21" name="Rectangle 20"/>
          <p:cNvSpPr/>
          <p:nvPr/>
        </p:nvSpPr>
        <p:spPr bwMode="auto">
          <a:xfrm>
            <a:off x="4641896" y="4468411"/>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Site-to-site  or</a:t>
            </a:r>
            <a:br>
              <a:rPr lang="en-US" sz="1400" dirty="0">
                <a:solidFill>
                  <a:schemeClr val="tx1"/>
                </a:solidFill>
                <a:cs typeface="Segoe UI" pitchFamily="34" charset="0"/>
              </a:rPr>
            </a:br>
            <a:r>
              <a:rPr lang="en-US" sz="1400" dirty="0">
                <a:solidFill>
                  <a:schemeClr val="tx1"/>
                </a:solidFill>
                <a:cs typeface="Segoe UI" pitchFamily="34" charset="0"/>
              </a:rPr>
              <a:t>Express Route </a:t>
            </a:r>
          </a:p>
        </p:txBody>
      </p:sp>
      <p:sp>
        <p:nvSpPr>
          <p:cNvPr id="23" name="Rounded Rectangle 22"/>
          <p:cNvSpPr/>
          <p:nvPr/>
        </p:nvSpPr>
        <p:spPr>
          <a:xfrm>
            <a:off x="1839074" y="2025553"/>
            <a:ext cx="252271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5" name="TextBox 24"/>
          <p:cNvSpPr txBox="1"/>
          <p:nvPr/>
        </p:nvSpPr>
        <p:spPr>
          <a:xfrm>
            <a:off x="2984564" y="3153689"/>
            <a:ext cx="1254231"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DR SQL DB Sec. Replica</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286032" y="2091400"/>
            <a:ext cx="603647" cy="603647"/>
          </a:xfrm>
          <a:prstGeom prst="rect">
            <a:avLst/>
          </a:prstGeom>
        </p:spPr>
      </p:pic>
      <p:pic>
        <p:nvPicPr>
          <p:cNvPr id="30" name="Picture 2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274718" y="2608265"/>
            <a:ext cx="488991" cy="488991"/>
          </a:xfrm>
          <a:prstGeom prst="rect">
            <a:avLst/>
          </a:prstGeom>
        </p:spPr>
      </p:pic>
      <p:sp>
        <p:nvSpPr>
          <p:cNvPr id="31" name="TextBox 30"/>
          <p:cNvSpPr txBox="1"/>
          <p:nvPr/>
        </p:nvSpPr>
        <p:spPr>
          <a:xfrm>
            <a:off x="1793914" y="1983136"/>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32" name="Elbow Connector 31"/>
          <p:cNvCxnSpPr/>
          <p:nvPr/>
        </p:nvCxnSpPr>
        <p:spPr>
          <a:xfrm rot="10800000">
            <a:off x="3509375" y="3840555"/>
            <a:ext cx="3345637" cy="1082714"/>
          </a:xfrm>
          <a:prstGeom prst="bentConnector3">
            <a:avLst>
              <a:gd name="adj1" fmla="val 10025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13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AG Replica – Things to know</a:t>
            </a:r>
          </a:p>
        </p:txBody>
      </p:sp>
      <p:sp>
        <p:nvSpPr>
          <p:cNvPr id="3" name="TextBox 2"/>
          <p:cNvSpPr txBox="1"/>
          <p:nvPr/>
        </p:nvSpPr>
        <p:spPr>
          <a:xfrm>
            <a:off x="257769" y="1561771"/>
            <a:ext cx="9138777" cy="4739759"/>
          </a:xfrm>
          <a:prstGeom prst="rect">
            <a:avLst/>
          </a:prstGeom>
          <a:noFill/>
        </p:spPr>
        <p:txBody>
          <a:bodyPr wrap="square" lIns="182880" tIns="146304" rIns="182880" bIns="146304" rtlCol="0">
            <a:spAutoFit/>
          </a:bodyPr>
          <a:lstStyle/>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Network latency</a:t>
            </a:r>
          </a:p>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Be careful about failing resources over via cluster manager</a:t>
            </a:r>
          </a:p>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Manage SQL failover from AG Dashboard or TSQL</a:t>
            </a:r>
          </a:p>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Infrastructure admin trained on AO AG</a:t>
            </a:r>
          </a:p>
          <a:p>
            <a:pPr marL="342900" indent="-342900">
              <a:lnSpc>
                <a:spcPct val="90000"/>
              </a:lnSpc>
              <a:spcAft>
                <a:spcPts val="600"/>
              </a:spcAft>
              <a:buFont typeface="Arial" panose="020B0604020202020204" pitchFamily="34" charset="0"/>
              <a:buChar char="•"/>
            </a:pPr>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473549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Recovery Services</a:t>
            </a:r>
          </a:p>
        </p:txBody>
      </p:sp>
    </p:spTree>
    <p:extLst>
      <p:ext uri="{BB962C8B-B14F-4D97-AF65-F5344CB8AC3E}">
        <p14:creationId xmlns:p14="http://schemas.microsoft.com/office/powerpoint/2010/main" val="8093201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Azure Backup</a:t>
            </a:r>
          </a:p>
        </p:txBody>
      </p:sp>
      <p:sp>
        <p:nvSpPr>
          <p:cNvPr id="10" name="Rectangle 9"/>
          <p:cNvSpPr/>
          <p:nvPr/>
        </p:nvSpPr>
        <p:spPr>
          <a:xfrm>
            <a:off x="401609" y="1463189"/>
            <a:ext cx="5632957" cy="3539430"/>
          </a:xfrm>
          <a:prstGeom prst="rect">
            <a:avLst/>
          </a:prstGeom>
        </p:spPr>
        <p:txBody>
          <a:bodyPr wrap="square">
            <a:spAutoFit/>
          </a:bodyPr>
          <a:lstStyle/>
          <a:p>
            <a:pPr marL="285750" indent="-285750">
              <a:buFont typeface="Arial" panose="020B0604020202020204" pitchFamily="34" charset="0"/>
              <a:buChar char="•"/>
            </a:pPr>
            <a:r>
              <a:rPr lang="en-US" sz="3200" dirty="0"/>
              <a:t>MS workload support</a:t>
            </a:r>
          </a:p>
          <a:p>
            <a:pPr marL="285750" indent="-285750">
              <a:buFont typeface="Arial" panose="020B0604020202020204" pitchFamily="34" charset="0"/>
              <a:buChar char="•"/>
            </a:pPr>
            <a:r>
              <a:rPr lang="en-US" sz="3200" dirty="0" err="1"/>
              <a:t>VmWare</a:t>
            </a:r>
            <a:r>
              <a:rPr lang="en-US" sz="3200" dirty="0"/>
              <a:t> VM backup</a:t>
            </a:r>
          </a:p>
          <a:p>
            <a:pPr marL="285750" indent="-285750">
              <a:buFont typeface="Arial" panose="020B0604020202020204" pitchFamily="34" charset="0"/>
              <a:buChar char="•"/>
            </a:pPr>
            <a:r>
              <a:rPr lang="en-US" sz="3200" dirty="0"/>
              <a:t>Enterprise class data source support</a:t>
            </a:r>
          </a:p>
          <a:p>
            <a:pPr marL="285750" indent="-285750">
              <a:buFont typeface="Arial" panose="020B0604020202020204" pitchFamily="34" charset="0"/>
              <a:buChar char="•"/>
            </a:pPr>
            <a:r>
              <a:rPr lang="en-US" sz="3200" dirty="0"/>
              <a:t>Recover anywhere</a:t>
            </a:r>
          </a:p>
          <a:p>
            <a:pPr marL="285750" indent="-285750">
              <a:buFont typeface="Arial" panose="020B0604020202020204" pitchFamily="34" charset="0"/>
              <a:buChar char="•"/>
            </a:pPr>
            <a:r>
              <a:rPr lang="en-US" sz="3200" dirty="0"/>
              <a:t>Long term retention 99+ years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193" y="1495190"/>
            <a:ext cx="1027867" cy="1027867"/>
          </a:xfrm>
          <a:prstGeom prst="roundRect">
            <a:avLst>
              <a:gd name="adj" fmla="val 8594"/>
            </a:avLst>
          </a:prstGeom>
          <a:solidFill>
            <a:srgbClr val="FFFFFF">
              <a:shade val="85000"/>
            </a:srgbClr>
          </a:solidFill>
          <a:ln>
            <a:noFill/>
          </a:ln>
          <a:effectLst/>
        </p:spPr>
      </p:pic>
      <p:cxnSp>
        <p:nvCxnSpPr>
          <p:cNvPr id="6" name="Straight Connector 5"/>
          <p:cNvCxnSpPr/>
          <p:nvPr/>
        </p:nvCxnSpPr>
        <p:spPr>
          <a:xfrm>
            <a:off x="7187397" y="3303639"/>
            <a:ext cx="372642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67143" y="2814274"/>
            <a:ext cx="82221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8" name="TextBox 7"/>
          <p:cNvSpPr txBox="1"/>
          <p:nvPr/>
        </p:nvSpPr>
        <p:spPr>
          <a:xfrm>
            <a:off x="7067143" y="3303639"/>
            <a:ext cx="137845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On-Premises</a:t>
            </a:r>
          </a:p>
        </p:txBody>
      </p:sp>
      <p:cxnSp>
        <p:nvCxnSpPr>
          <p:cNvPr id="9" name="Straight Arrow Connector 8"/>
          <p:cNvCxnSpPr/>
          <p:nvPr/>
        </p:nvCxnSpPr>
        <p:spPr>
          <a:xfrm flipH="1">
            <a:off x="9050610" y="2605548"/>
            <a:ext cx="4919"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660542" y="2605548"/>
            <a:ext cx="1"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96556" y="4421664"/>
            <a:ext cx="780290" cy="780290"/>
          </a:xfrm>
          <a:prstGeom prst="rect">
            <a:avLst/>
          </a:prstGeom>
        </p:spPr>
      </p:pic>
      <p:pic>
        <p:nvPicPr>
          <p:cNvPr id="13" name="Picture 1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519411" y="4416752"/>
            <a:ext cx="780290" cy="780290"/>
          </a:xfrm>
          <a:prstGeom prst="rect">
            <a:avLst/>
          </a:prstGeom>
        </p:spPr>
      </p:pic>
      <p:sp>
        <p:nvSpPr>
          <p:cNvPr id="14" name="TextBox 13"/>
          <p:cNvSpPr txBox="1"/>
          <p:nvPr/>
        </p:nvSpPr>
        <p:spPr>
          <a:xfrm>
            <a:off x="9724593" y="3615513"/>
            <a:ext cx="160768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Backup/Restore</a:t>
            </a:r>
          </a:p>
        </p:txBody>
      </p:sp>
      <p:sp>
        <p:nvSpPr>
          <p:cNvPr id="15" name="Rounded Rectangle 14"/>
          <p:cNvSpPr/>
          <p:nvPr/>
        </p:nvSpPr>
        <p:spPr bwMode="auto">
          <a:xfrm>
            <a:off x="6813771" y="953729"/>
            <a:ext cx="4518506" cy="4601497"/>
          </a:xfrm>
          <a:prstGeom prst="round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006487" y="996652"/>
            <a:ext cx="175131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 Backup</a:t>
            </a:r>
          </a:p>
        </p:txBody>
      </p:sp>
    </p:spTree>
    <p:extLst>
      <p:ext uri="{BB962C8B-B14F-4D97-AF65-F5344CB8AC3E}">
        <p14:creationId xmlns:p14="http://schemas.microsoft.com/office/powerpoint/2010/main" val="25425108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 Steps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701" y="2050888"/>
            <a:ext cx="7504574" cy="2551933"/>
          </a:xfrm>
          <a:prstGeom prst="rect">
            <a:avLst/>
          </a:prstGeom>
        </p:spPr>
      </p:pic>
    </p:spTree>
    <p:extLst>
      <p:ext uri="{BB962C8B-B14F-4D97-AF65-F5344CB8AC3E}">
        <p14:creationId xmlns:p14="http://schemas.microsoft.com/office/powerpoint/2010/main" val="13580495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 – Things to know</a:t>
            </a:r>
          </a:p>
        </p:txBody>
      </p:sp>
      <p:sp>
        <p:nvSpPr>
          <p:cNvPr id="3" name="Content Placeholder 2"/>
          <p:cNvSpPr>
            <a:spLocks noGrp="1"/>
          </p:cNvSpPr>
          <p:nvPr>
            <p:ph sz="quarter" idx="10"/>
          </p:nvPr>
        </p:nvSpPr>
        <p:spPr>
          <a:xfrm>
            <a:off x="268288" y="1398397"/>
            <a:ext cx="11542503" cy="4782848"/>
          </a:xfrm>
        </p:spPr>
        <p:txBody>
          <a:bodyPr/>
          <a:lstStyle/>
          <a:p>
            <a:pPr marL="342900" indent="-342900">
              <a:spcAft>
                <a:spcPts val="600"/>
              </a:spcAft>
            </a:pPr>
            <a:r>
              <a:rPr lang="en-US" sz="3200" dirty="0">
                <a:gradFill>
                  <a:gsLst>
                    <a:gs pos="2917">
                      <a:schemeClr val="tx1"/>
                    </a:gs>
                    <a:gs pos="30000">
                      <a:schemeClr val="tx1"/>
                    </a:gs>
                  </a:gsLst>
                  <a:lin ang="5400000" scaled="0"/>
                </a:gradFill>
              </a:rPr>
              <a:t>Supports 64-bits Windows Server and Windows clients </a:t>
            </a:r>
          </a:p>
          <a:p>
            <a:pPr marL="342900" indent="-342900">
              <a:spcAft>
                <a:spcPts val="600"/>
              </a:spcAft>
            </a:pPr>
            <a:r>
              <a:rPr lang="en-US" sz="3200" dirty="0">
                <a:gradFill>
                  <a:gsLst>
                    <a:gs pos="2917">
                      <a:schemeClr val="tx1"/>
                    </a:gs>
                    <a:gs pos="30000">
                      <a:schemeClr val="tx1"/>
                    </a:gs>
                  </a:gsLst>
                  <a:lin ang="5400000" scaled="0"/>
                </a:gradFill>
              </a:rPr>
              <a:t>VM Backups are local to the region, need at least one vault per region</a:t>
            </a:r>
          </a:p>
          <a:p>
            <a:pPr marL="342900" indent="-342900">
              <a:spcAft>
                <a:spcPts val="600"/>
              </a:spcAft>
            </a:pPr>
            <a:r>
              <a:rPr lang="en-US" sz="3200" dirty="0">
                <a:gradFill>
                  <a:gsLst>
                    <a:gs pos="2917">
                      <a:schemeClr val="tx1"/>
                    </a:gs>
                    <a:gs pos="30000">
                      <a:schemeClr val="tx1"/>
                    </a:gs>
                  </a:gsLst>
                  <a:lin ang="5400000" scaled="0"/>
                </a:gradFill>
              </a:rPr>
              <a:t>Supports VMs with up to 16 disks plus the OS disk</a:t>
            </a:r>
          </a:p>
          <a:p>
            <a:pPr marL="342900" indent="-342900">
              <a:spcAft>
                <a:spcPts val="600"/>
              </a:spcAft>
            </a:pPr>
            <a:r>
              <a:rPr lang="en-US" sz="3200" dirty="0">
                <a:gradFill>
                  <a:gsLst>
                    <a:gs pos="2917">
                      <a:schemeClr val="tx1"/>
                    </a:gs>
                    <a:gs pos="30000">
                      <a:schemeClr val="tx1"/>
                    </a:gs>
                  </a:gsLst>
                  <a:lin ang="5400000" scaled="0"/>
                </a:gradFill>
              </a:rPr>
              <a:t>Supports encrypted disks</a:t>
            </a:r>
          </a:p>
          <a:p>
            <a:pPr marL="342900" indent="-342900">
              <a:spcAft>
                <a:spcPts val="600"/>
              </a:spcAft>
            </a:pPr>
            <a:r>
              <a:rPr lang="en-US" sz="3200" dirty="0">
                <a:gradFill>
                  <a:gsLst>
                    <a:gs pos="2917">
                      <a:schemeClr val="tx1"/>
                    </a:gs>
                    <a:gs pos="30000">
                      <a:schemeClr val="tx1"/>
                    </a:gs>
                  </a:gsLst>
                  <a:lin ang="5400000" scaled="0"/>
                </a:gradFill>
              </a:rPr>
              <a:t>VM backups can be retained up to 99 years</a:t>
            </a:r>
          </a:p>
          <a:p>
            <a:pPr marL="342900" indent="-342900">
              <a:spcAft>
                <a:spcPts val="600"/>
              </a:spcAft>
            </a:pPr>
            <a:r>
              <a:rPr lang="en-US" sz="3200" dirty="0">
                <a:gradFill>
                  <a:gsLst>
                    <a:gs pos="2917">
                      <a:schemeClr val="tx1"/>
                    </a:gs>
                    <a:gs pos="30000">
                      <a:schemeClr val="tx1"/>
                    </a:gs>
                  </a:gsLst>
                  <a:lin ang="5400000" scaled="0"/>
                </a:gradFill>
              </a:rPr>
              <a:t>Maximum 25 backup vaults per subscription</a:t>
            </a:r>
          </a:p>
          <a:p>
            <a:pPr marL="342900" indent="-342900">
              <a:spcAft>
                <a:spcPts val="600"/>
              </a:spcAft>
            </a:pPr>
            <a:r>
              <a:rPr lang="en-US" sz="3200" dirty="0">
                <a:gradFill>
                  <a:gsLst>
                    <a:gs pos="2917">
                      <a:schemeClr val="tx1"/>
                    </a:gs>
                    <a:gs pos="30000">
                      <a:schemeClr val="tx1"/>
                    </a:gs>
                  </a:gsLst>
                  <a:lin ang="5400000" scaled="0"/>
                </a:gradFill>
              </a:rPr>
              <a:t>Up to 50 machines or 100 Azure VMs per vault</a:t>
            </a:r>
          </a:p>
        </p:txBody>
      </p:sp>
    </p:spTree>
    <p:extLst>
      <p:ext uri="{BB962C8B-B14F-4D97-AF65-F5344CB8AC3E}">
        <p14:creationId xmlns:p14="http://schemas.microsoft.com/office/powerpoint/2010/main" val="33874936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Content Placeholder 5"/>
          <p:cNvSpPr>
            <a:spLocks noGrp="1"/>
          </p:cNvSpPr>
          <p:nvPr>
            <p:ph sz="quarter" idx="10"/>
          </p:nvPr>
        </p:nvSpPr>
        <p:spPr>
          <a:xfrm>
            <a:off x="268288" y="1398397"/>
            <a:ext cx="11542503" cy="3416320"/>
          </a:xfrm>
        </p:spPr>
        <p:txBody>
          <a:bodyPr/>
          <a:lstStyle/>
          <a:p>
            <a:r>
              <a:rPr lang="en-US" sz="2800" dirty="0"/>
              <a:t>Extending the network</a:t>
            </a:r>
          </a:p>
          <a:p>
            <a:r>
              <a:rPr lang="en-US" sz="2800" dirty="0"/>
              <a:t>Extending AD to Azure</a:t>
            </a:r>
          </a:p>
          <a:p>
            <a:r>
              <a:rPr lang="en-US" sz="2800" dirty="0"/>
              <a:t>SQL Server DR to Azure</a:t>
            </a:r>
          </a:p>
          <a:p>
            <a:r>
              <a:rPr lang="en-US" sz="2800" dirty="0"/>
              <a:t>Backup to Azure storage</a:t>
            </a:r>
          </a:p>
          <a:p>
            <a:r>
              <a:rPr lang="en-US" sz="2800" dirty="0"/>
              <a:t>Azure Site Recovery</a:t>
            </a:r>
          </a:p>
          <a:p>
            <a:r>
              <a:rPr lang="en-US" sz="2800" dirty="0"/>
              <a:t>Extending storage to the cloud via </a:t>
            </a:r>
            <a:r>
              <a:rPr lang="en-US" sz="2800" dirty="0" err="1"/>
              <a:t>StorSimple</a:t>
            </a:r>
            <a:r>
              <a:rPr lang="en-US" sz="2800" dirty="0"/>
              <a:t> </a:t>
            </a:r>
          </a:p>
          <a:p>
            <a:endParaRPr lang="en-US" sz="2800" dirty="0"/>
          </a:p>
        </p:txBody>
      </p:sp>
    </p:spTree>
    <p:extLst>
      <p:ext uri="{BB962C8B-B14F-4D97-AF65-F5344CB8AC3E}">
        <p14:creationId xmlns:p14="http://schemas.microsoft.com/office/powerpoint/2010/main" val="161575402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Azure Backup </a:t>
            </a:r>
          </a:p>
        </p:txBody>
      </p:sp>
    </p:spTree>
    <p:extLst>
      <p:ext uri="{BB962C8B-B14F-4D97-AF65-F5344CB8AC3E}">
        <p14:creationId xmlns:p14="http://schemas.microsoft.com/office/powerpoint/2010/main" val="522195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Site Recovery</a:t>
            </a:r>
          </a:p>
        </p:txBody>
      </p:sp>
    </p:spTree>
    <p:extLst>
      <p:ext uri="{BB962C8B-B14F-4D97-AF65-F5344CB8AC3E}">
        <p14:creationId xmlns:p14="http://schemas.microsoft.com/office/powerpoint/2010/main" val="9396101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solidFill>
                  <a:schemeClr val="tx1"/>
                </a:solidFill>
              </a:rPr>
              <a:t>Azure Site Recovery</a:t>
            </a:r>
            <a:br>
              <a:rPr lang="en-US" sz="8000" dirty="0">
                <a:solidFill>
                  <a:schemeClr val="tx1"/>
                </a:solidFill>
              </a:rPr>
            </a:br>
            <a:r>
              <a:rPr lang="en-US" sz="3200" dirty="0">
                <a:solidFill>
                  <a:schemeClr val="tx1"/>
                </a:solidFill>
              </a:rPr>
              <a:t>One solution for multiple infrastructures</a:t>
            </a:r>
            <a:endParaRPr lang="en-US" sz="3200" dirty="0"/>
          </a:p>
        </p:txBody>
      </p:sp>
      <p:grpSp>
        <p:nvGrpSpPr>
          <p:cNvPr id="4" name="Group 3"/>
          <p:cNvGrpSpPr/>
          <p:nvPr/>
        </p:nvGrpSpPr>
        <p:grpSpPr>
          <a:xfrm>
            <a:off x="923891" y="1966201"/>
            <a:ext cx="3321849" cy="1970760"/>
            <a:chOff x="312420" y="1287780"/>
            <a:chExt cx="2491740" cy="1478280"/>
          </a:xfrm>
        </p:grpSpPr>
        <p:sp>
          <p:nvSpPr>
            <p:cNvPr id="5" name="Rounded Rectangle 4"/>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 name="Group 5"/>
            <p:cNvGrpSpPr/>
            <p:nvPr/>
          </p:nvGrpSpPr>
          <p:grpSpPr>
            <a:xfrm>
              <a:off x="379048" y="1355800"/>
              <a:ext cx="2349741" cy="1302840"/>
              <a:chOff x="379048" y="1355800"/>
              <a:chExt cx="2349741" cy="1302840"/>
            </a:xfrm>
          </p:grpSpPr>
          <p:sp>
            <p:nvSpPr>
              <p:cNvPr id="7"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8"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eft-Right Arrow 12"/>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14" name="Group 13"/>
              <p:cNvGrpSpPr/>
              <p:nvPr/>
            </p:nvGrpSpPr>
            <p:grpSpPr>
              <a:xfrm>
                <a:off x="706369" y="2353947"/>
                <a:ext cx="1657716" cy="304693"/>
                <a:chOff x="4828977" y="4374498"/>
                <a:chExt cx="1657716" cy="304693"/>
              </a:xfrm>
            </p:grpSpPr>
            <p:sp>
              <p:nvSpPr>
                <p:cNvPr id="18" name="TextBox 17"/>
                <p:cNvSpPr txBox="1"/>
                <p:nvPr/>
              </p:nvSpPr>
              <p:spPr>
                <a:xfrm>
                  <a:off x="5145538" y="4374498"/>
                  <a:ext cx="1341155"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br>
                    <a:rPr lang="en-US" sz="1467"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19" name="Oval 18"/>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1</a:t>
                  </a:r>
                  <a:endParaRPr lang="en-US" sz="2400" b="1" dirty="0">
                    <a:solidFill>
                      <a:srgbClr val="FFFFFF"/>
                    </a:solidFill>
                    <a:ea typeface="Segoe UI" pitchFamily="34" charset="0"/>
                    <a:cs typeface="Segoe UI" pitchFamily="34" charset="0"/>
                  </a:endParaRPr>
                </a:p>
              </p:txBody>
            </p:sp>
          </p:grpSp>
          <p:sp>
            <p:nvSpPr>
              <p:cNvPr id="15" name="TextBox 14"/>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6" name="TextBox 15"/>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7" name="TextBox 16"/>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20" name="Group 19"/>
          <p:cNvGrpSpPr/>
          <p:nvPr/>
        </p:nvGrpSpPr>
        <p:grpSpPr>
          <a:xfrm>
            <a:off x="7838265" y="1962241"/>
            <a:ext cx="3321849" cy="1975465"/>
            <a:chOff x="6200229" y="1287780"/>
            <a:chExt cx="2491740" cy="1478280"/>
          </a:xfrm>
        </p:grpSpPr>
        <p:sp>
          <p:nvSpPr>
            <p:cNvPr id="21" name="Rounded Rectangle 20"/>
            <p:cNvSpPr/>
            <p:nvPr/>
          </p:nvSpPr>
          <p:spPr bwMode="auto">
            <a:xfrm>
              <a:off x="6200229" y="1287780"/>
              <a:ext cx="2491740" cy="1478280"/>
            </a:xfrm>
            <a:prstGeom prst="roundRect">
              <a:avLst>
                <a:gd name="adj" fmla="val 7098"/>
              </a:avLst>
            </a:prstGeom>
            <a:noFill/>
            <a:ln w="63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22" name="Group 21"/>
            <p:cNvGrpSpPr/>
            <p:nvPr/>
          </p:nvGrpSpPr>
          <p:grpSpPr>
            <a:xfrm>
              <a:off x="6272007" y="1355800"/>
              <a:ext cx="2334100" cy="1271578"/>
              <a:chOff x="379048" y="1355800"/>
              <a:chExt cx="2334100" cy="1271578"/>
            </a:xfrm>
          </p:grpSpPr>
          <p:sp>
            <p:nvSpPr>
              <p:cNvPr id="2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2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eft-Right Arrow 25"/>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27" name="Group 26"/>
              <p:cNvGrpSpPr/>
              <p:nvPr/>
            </p:nvGrpSpPr>
            <p:grpSpPr>
              <a:xfrm>
                <a:off x="561589" y="2364912"/>
                <a:ext cx="2037861" cy="262466"/>
                <a:chOff x="4684197" y="4385463"/>
                <a:chExt cx="2037861" cy="262466"/>
              </a:xfrm>
            </p:grpSpPr>
            <p:sp>
              <p:nvSpPr>
                <p:cNvPr id="31" name="TextBox 30"/>
                <p:cNvSpPr txBox="1"/>
                <p:nvPr/>
              </p:nvSpPr>
              <p:spPr>
                <a:xfrm>
                  <a:off x="5011521" y="4440521"/>
                  <a:ext cx="1710537" cy="152347"/>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Microsoft Azure</a:t>
                  </a:r>
                  <a:endParaRPr lang="en-US" sz="1467" spc="-51" baseline="-25000" dirty="0">
                    <a:solidFill>
                      <a:srgbClr val="FFFFFF"/>
                    </a:solidFill>
                  </a:endParaRPr>
                </a:p>
              </p:txBody>
            </p:sp>
            <p:sp>
              <p:nvSpPr>
                <p:cNvPr id="32" name="Oval 31"/>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3</a:t>
                  </a:r>
                  <a:endParaRPr lang="en-US" sz="2400" b="1" dirty="0">
                    <a:solidFill>
                      <a:srgbClr val="FFFFFF"/>
                    </a:solidFill>
                    <a:ea typeface="Segoe UI" pitchFamily="34" charset="0"/>
                    <a:cs typeface="Segoe UI" pitchFamily="34" charset="0"/>
                  </a:endParaRPr>
                </a:p>
              </p:txBody>
            </p:sp>
          </p:grpSp>
          <p:sp>
            <p:nvSpPr>
              <p:cNvPr id="28" name="TextBox 27"/>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29" name="TextBox 28"/>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30" name="TextBox 29"/>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33" name="Group 32"/>
          <p:cNvGrpSpPr/>
          <p:nvPr/>
        </p:nvGrpSpPr>
        <p:grpSpPr>
          <a:xfrm>
            <a:off x="2577953" y="4055677"/>
            <a:ext cx="3321849" cy="1970760"/>
            <a:chOff x="312420" y="1287780"/>
            <a:chExt cx="2491740" cy="1478280"/>
          </a:xfrm>
        </p:grpSpPr>
        <p:sp>
          <p:nvSpPr>
            <p:cNvPr id="34" name="Rounded Rectangle 33"/>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35" name="Group 34"/>
            <p:cNvGrpSpPr/>
            <p:nvPr/>
          </p:nvGrpSpPr>
          <p:grpSpPr>
            <a:xfrm>
              <a:off x="374569" y="1355800"/>
              <a:ext cx="2354220" cy="1302840"/>
              <a:chOff x="374569" y="1355800"/>
              <a:chExt cx="2354220" cy="1302840"/>
            </a:xfrm>
          </p:grpSpPr>
          <p:sp>
            <p:nvSpPr>
              <p:cNvPr id="36"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37"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3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Left-Right Arrow 41"/>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43" name="Group 42"/>
              <p:cNvGrpSpPr/>
              <p:nvPr/>
            </p:nvGrpSpPr>
            <p:grpSpPr>
              <a:xfrm>
                <a:off x="683509" y="2353947"/>
                <a:ext cx="1873685" cy="304693"/>
                <a:chOff x="4806117" y="4374498"/>
                <a:chExt cx="1873685" cy="304693"/>
              </a:xfrm>
            </p:grpSpPr>
            <p:sp>
              <p:nvSpPr>
                <p:cNvPr id="47" name="TextBox 46"/>
                <p:cNvSpPr txBox="1"/>
                <p:nvPr/>
              </p:nvSpPr>
              <p:spPr>
                <a:xfrm>
                  <a:off x="5122678" y="4374498"/>
                  <a:ext cx="155712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VMware (on-premises)</a:t>
                  </a:r>
                  <a:endParaRPr lang="en-US" sz="1467" spc="-51" baseline="-25000" dirty="0">
                    <a:solidFill>
                      <a:srgbClr val="FFFFFF"/>
                    </a:solidFill>
                  </a:endParaRPr>
                </a:p>
              </p:txBody>
            </p:sp>
            <p:sp>
              <p:nvSpPr>
                <p:cNvPr id="48" name="Oval 47"/>
                <p:cNvSpPr/>
                <p:nvPr/>
              </p:nvSpPr>
              <p:spPr bwMode="auto">
                <a:xfrm>
                  <a:off x="480611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4</a:t>
                  </a:r>
                  <a:endParaRPr lang="en-US" sz="2400" b="1" dirty="0">
                    <a:solidFill>
                      <a:srgbClr val="FFFFFF"/>
                    </a:solidFill>
                    <a:ea typeface="Segoe UI" pitchFamily="34" charset="0"/>
                    <a:cs typeface="Segoe UI" pitchFamily="34" charset="0"/>
                  </a:endParaRPr>
                </a:p>
              </p:txBody>
            </p:sp>
          </p:grpSp>
          <p:sp>
            <p:nvSpPr>
              <p:cNvPr id="44" name="TextBox 43"/>
              <p:cNvSpPr txBox="1"/>
              <p:nvPr/>
            </p:nvSpPr>
            <p:spPr>
              <a:xfrm>
                <a:off x="374569" y="2120543"/>
                <a:ext cx="1113498"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45" name="TextBox 44"/>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a:t>
                </a:r>
                <a:endParaRPr lang="en-US" sz="1467" spc="-51" baseline="-25000" dirty="0">
                  <a:solidFill>
                    <a:srgbClr val="FFFFFF"/>
                  </a:solidFill>
                </a:endParaRPr>
              </a:p>
            </p:txBody>
          </p:sp>
          <p:sp>
            <p:nvSpPr>
              <p:cNvPr id="46" name="TextBox 45"/>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49" name="Group 48"/>
          <p:cNvGrpSpPr/>
          <p:nvPr/>
        </p:nvGrpSpPr>
        <p:grpSpPr>
          <a:xfrm>
            <a:off x="6030163" y="4055677"/>
            <a:ext cx="3321849" cy="1970760"/>
            <a:chOff x="6200229" y="1287780"/>
            <a:chExt cx="2491740" cy="1478280"/>
          </a:xfrm>
        </p:grpSpPr>
        <p:sp>
          <p:nvSpPr>
            <p:cNvPr id="50"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51" name="Group 50"/>
            <p:cNvGrpSpPr/>
            <p:nvPr/>
          </p:nvGrpSpPr>
          <p:grpSpPr>
            <a:xfrm>
              <a:off x="6256029" y="1355800"/>
              <a:ext cx="2350078" cy="1307902"/>
              <a:chOff x="363070" y="1355800"/>
              <a:chExt cx="2350078" cy="1307902"/>
            </a:xfrm>
          </p:grpSpPr>
          <p:sp>
            <p:nvSpPr>
              <p:cNvPr id="52"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53"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56" name="Group 55"/>
              <p:cNvGrpSpPr/>
              <p:nvPr/>
            </p:nvGrpSpPr>
            <p:grpSpPr>
              <a:xfrm>
                <a:off x="561589" y="2359010"/>
                <a:ext cx="2037861" cy="304692"/>
                <a:chOff x="4684197" y="4379561"/>
                <a:chExt cx="2037861" cy="304692"/>
              </a:xfrm>
            </p:grpSpPr>
            <p:sp>
              <p:nvSpPr>
                <p:cNvPr id="60" name="TextBox 59"/>
                <p:cNvSpPr txBox="1"/>
                <p:nvPr/>
              </p:nvSpPr>
              <p:spPr>
                <a:xfrm>
                  <a:off x="5011521" y="4379561"/>
                  <a:ext cx="1710537" cy="304692"/>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a:t>
                  </a:r>
                  <a:br>
                    <a:rPr lang="en-US" sz="1467" spc="-51" dirty="0">
                      <a:solidFill>
                        <a:srgbClr val="FFFFFF"/>
                      </a:solidFill>
                    </a:rPr>
                  </a:br>
                  <a:r>
                    <a:rPr lang="en-US" sz="1467" spc="-51" dirty="0">
                      <a:solidFill>
                        <a:srgbClr val="FFFFFF"/>
                      </a:solidFill>
                    </a:rPr>
                    <a:t>Microsoft Azure</a:t>
                  </a:r>
                  <a:endParaRPr lang="en-US" sz="1467" spc="-51" baseline="-25000" dirty="0">
                    <a:solidFill>
                      <a:srgbClr val="FFFFFF"/>
                    </a:solidFill>
                  </a:endParaRPr>
                </a:p>
              </p:txBody>
            </p:sp>
            <p:sp>
              <p:nvSpPr>
                <p:cNvPr id="61" name="Oval 60"/>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5</a:t>
                  </a:r>
                  <a:endParaRPr lang="en-US" sz="2400" b="1" dirty="0">
                    <a:solidFill>
                      <a:srgbClr val="FFFFFF"/>
                    </a:solidFill>
                    <a:ea typeface="Segoe UI" pitchFamily="34" charset="0"/>
                    <a:cs typeface="Segoe UI" pitchFamily="34" charset="0"/>
                  </a:endParaRPr>
                </a:p>
              </p:txBody>
            </p:sp>
          </p:grpSp>
          <p:sp>
            <p:nvSpPr>
              <p:cNvPr id="57" name="TextBox 56"/>
              <p:cNvSpPr txBox="1"/>
              <p:nvPr/>
            </p:nvSpPr>
            <p:spPr>
              <a:xfrm>
                <a:off x="363070" y="2120543"/>
                <a:ext cx="119895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58" name="TextBox 57"/>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59" name="TextBox 58"/>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62" name="Group 61"/>
          <p:cNvGrpSpPr/>
          <p:nvPr/>
        </p:nvGrpSpPr>
        <p:grpSpPr>
          <a:xfrm>
            <a:off x="4381078" y="1962241"/>
            <a:ext cx="3321849" cy="1970760"/>
            <a:chOff x="3285626" y="1318260"/>
            <a:chExt cx="2491740" cy="1478280"/>
          </a:xfrm>
        </p:grpSpPr>
        <p:grpSp>
          <p:nvGrpSpPr>
            <p:cNvPr id="63" name="Group 62"/>
            <p:cNvGrpSpPr/>
            <p:nvPr/>
          </p:nvGrpSpPr>
          <p:grpSpPr>
            <a:xfrm>
              <a:off x="3285626" y="1318260"/>
              <a:ext cx="2491740" cy="1478280"/>
              <a:chOff x="3172551" y="1287780"/>
              <a:chExt cx="2491740" cy="1478280"/>
            </a:xfrm>
          </p:grpSpPr>
          <p:sp>
            <p:nvSpPr>
              <p:cNvPr id="66" name="Rounded Rectangle 65"/>
              <p:cNvSpPr/>
              <p:nvPr/>
            </p:nvSpPr>
            <p:spPr bwMode="auto">
              <a:xfrm>
                <a:off x="3172551"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7" name="Group 66"/>
              <p:cNvGrpSpPr/>
              <p:nvPr/>
            </p:nvGrpSpPr>
            <p:grpSpPr>
              <a:xfrm>
                <a:off x="3237005" y="1355800"/>
                <a:ext cx="2349741" cy="1302839"/>
                <a:chOff x="3340968" y="1355800"/>
                <a:chExt cx="2349741" cy="1302839"/>
              </a:xfrm>
            </p:grpSpPr>
            <p:grpSp>
              <p:nvGrpSpPr>
                <p:cNvPr id="68" name="Group 67"/>
                <p:cNvGrpSpPr/>
                <p:nvPr/>
              </p:nvGrpSpPr>
              <p:grpSpPr>
                <a:xfrm>
                  <a:off x="3340968" y="1355800"/>
                  <a:ext cx="2349741" cy="1302839"/>
                  <a:chOff x="379048" y="1355800"/>
                  <a:chExt cx="2349741" cy="1302839"/>
                </a:xfrm>
              </p:grpSpPr>
              <p:sp>
                <p:nvSpPr>
                  <p:cNvPr id="7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74"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7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p:cNvGrpSpPr/>
                  <p:nvPr/>
                </p:nvGrpSpPr>
                <p:grpSpPr>
                  <a:xfrm>
                    <a:off x="706369" y="2353946"/>
                    <a:ext cx="1657715" cy="304693"/>
                    <a:chOff x="4828977" y="4374497"/>
                    <a:chExt cx="1657715" cy="304693"/>
                  </a:xfrm>
                </p:grpSpPr>
                <p:sp>
                  <p:nvSpPr>
                    <p:cNvPr id="82" name="TextBox 81"/>
                    <p:cNvSpPr txBox="1"/>
                    <p:nvPr/>
                  </p:nvSpPr>
                  <p:spPr>
                    <a:xfrm>
                      <a:off x="5145538" y="4374497"/>
                      <a:ext cx="134115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br>
                        <a:rPr lang="en-US" sz="1467" b="1"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83" name="Oval 82"/>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2</a:t>
                      </a:r>
                      <a:endParaRPr lang="en-US" sz="2400" b="1" dirty="0">
                        <a:solidFill>
                          <a:srgbClr val="FFFFFF"/>
                        </a:solidFill>
                        <a:ea typeface="Segoe UI" pitchFamily="34" charset="0"/>
                        <a:cs typeface="Segoe UI" pitchFamily="34" charset="0"/>
                      </a:endParaRPr>
                    </a:p>
                  </p:txBody>
                </p:sp>
              </p:grpSp>
              <p:sp>
                <p:nvSpPr>
                  <p:cNvPr id="80" name="TextBox 79"/>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81" name="TextBox 80"/>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grpSp>
            <p:pic>
              <p:nvPicPr>
                <p:cNvPr id="69"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11517" y="1463052"/>
                  <a:ext cx="266746" cy="193997"/>
                </a:xfrm>
                <a:prstGeom prst="rect">
                  <a:avLst/>
                </a:prstGeom>
                <a:solidFill>
                  <a:schemeClr val="tx1"/>
                </a:solidFill>
                <a:ln>
                  <a:noFill/>
                </a:ln>
              </p:spPr>
            </p:pic>
            <p:pic>
              <p:nvPicPr>
                <p:cNvPr id="70"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7385" y="1471322"/>
                  <a:ext cx="266746" cy="193997"/>
                </a:xfrm>
                <a:prstGeom prst="rect">
                  <a:avLst/>
                </a:prstGeom>
                <a:solidFill>
                  <a:schemeClr val="tx1"/>
                </a:solidFill>
                <a:ln>
                  <a:noFill/>
                </a:ln>
              </p:spPr>
            </p:pic>
            <p:sp>
              <p:nvSpPr>
                <p:cNvPr id="71" name="Left-Right Arrow 70"/>
                <p:cNvSpPr/>
                <p:nvPr/>
              </p:nvSpPr>
              <p:spPr bwMode="auto">
                <a:xfrm>
                  <a:off x="4191612" y="1521923"/>
                  <a:ext cx="661222" cy="146304"/>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sp>
              <p:nvSpPr>
                <p:cNvPr id="72" name="TextBox 71"/>
                <p:cNvSpPr txBox="1"/>
                <p:nvPr/>
              </p:nvSpPr>
              <p:spPr>
                <a:xfrm>
                  <a:off x="4100978" y="1404816"/>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sp>
          <p:nvSpPr>
            <p:cNvPr id="64" name="TextBox 63"/>
            <p:cNvSpPr txBox="1"/>
            <p:nvPr/>
          </p:nvSpPr>
          <p:spPr>
            <a:xfrm>
              <a:off x="4027130" y="1766003"/>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sp>
          <p:nvSpPr>
            <p:cNvPr id="65" name="TextBox 64"/>
            <p:cNvSpPr txBox="1"/>
            <p:nvPr/>
          </p:nvSpPr>
          <p:spPr>
            <a:xfrm>
              <a:off x="4726959" y="1767295"/>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grpSp>
      <p:pic>
        <p:nvPicPr>
          <p:cNvPr id="84" name="Picture 8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4284" y="2269365"/>
            <a:ext cx="551826" cy="596004"/>
          </a:xfrm>
          <a:prstGeom prst="rect">
            <a:avLst/>
          </a:prstGeom>
        </p:spPr>
      </p:pic>
      <p:pic>
        <p:nvPicPr>
          <p:cNvPr id="85" name="Picture 8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561474" y="4350601"/>
            <a:ext cx="551826" cy="596004"/>
          </a:xfrm>
          <a:prstGeom prst="rect">
            <a:avLst/>
          </a:prstGeom>
        </p:spPr>
      </p:pic>
    </p:spTree>
    <p:extLst>
      <p:ext uri="{BB962C8B-B14F-4D97-AF65-F5344CB8AC3E}">
        <p14:creationId xmlns:p14="http://schemas.microsoft.com/office/powerpoint/2010/main" val="2113319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Hyper-V to Azure DR</a:t>
            </a:r>
            <a:br>
              <a:rPr lang="en-US"/>
            </a:br>
            <a:r>
              <a:rPr lang="en-US"/>
              <a:t>ASR Example without VMM</a:t>
            </a:r>
            <a:endParaRPr lang="en-US" dirty="0"/>
          </a:p>
        </p:txBody>
      </p:sp>
    </p:spTree>
    <p:extLst>
      <p:ext uri="{BB962C8B-B14F-4D97-AF65-F5344CB8AC3E}">
        <p14:creationId xmlns:p14="http://schemas.microsoft.com/office/powerpoint/2010/main" val="34405690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Configuration</a:t>
            </a:r>
          </a:p>
        </p:txBody>
      </p:sp>
      <p:grpSp>
        <p:nvGrpSpPr>
          <p:cNvPr id="5" name="Group 4"/>
          <p:cNvGrpSpPr/>
          <p:nvPr/>
        </p:nvGrpSpPr>
        <p:grpSpPr>
          <a:xfrm>
            <a:off x="3387477" y="1154431"/>
            <a:ext cx="2762274" cy="2571142"/>
            <a:chOff x="3596424" y="1176753"/>
            <a:chExt cx="2818062" cy="2623070"/>
          </a:xfrm>
        </p:grpSpPr>
        <p:pic>
          <p:nvPicPr>
            <p:cNvPr id="6" name="Picture 5"/>
            <p:cNvPicPr>
              <a:picLocks noChangeAspect="1"/>
            </p:cNvPicPr>
            <p:nvPr/>
          </p:nvPicPr>
          <p:blipFill>
            <a:blip r:embed="rId3"/>
            <a:stretch>
              <a:fillRect/>
            </a:stretch>
          </p:blipFill>
          <p:spPr>
            <a:xfrm>
              <a:off x="3759122" y="1280912"/>
              <a:ext cx="2632884" cy="1846645"/>
            </a:xfrm>
            <a:prstGeom prst="rect">
              <a:avLst/>
            </a:prstGeom>
          </p:spPr>
        </p:pic>
        <p:grpSp>
          <p:nvGrpSpPr>
            <p:cNvPr id="7" name="Group 6"/>
            <p:cNvGrpSpPr/>
            <p:nvPr/>
          </p:nvGrpSpPr>
          <p:grpSpPr>
            <a:xfrm>
              <a:off x="3657311" y="3107864"/>
              <a:ext cx="2757175" cy="691959"/>
              <a:chOff x="3657311" y="3109970"/>
              <a:chExt cx="2757175" cy="691959"/>
            </a:xfrm>
          </p:grpSpPr>
          <p:sp>
            <p:nvSpPr>
              <p:cNvPr id="9" name="TextBox 8"/>
              <p:cNvSpPr txBox="1"/>
              <p:nvPr/>
            </p:nvSpPr>
            <p:spPr>
              <a:xfrm>
                <a:off x="3657311" y="3395760"/>
                <a:ext cx="275717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View step-by-step guidance</a:t>
                </a:r>
              </a:p>
            </p:txBody>
          </p:sp>
          <p:sp>
            <p:nvSpPr>
              <p:cNvPr id="10" name="TextBox 9"/>
              <p:cNvSpPr txBox="1"/>
              <p:nvPr/>
            </p:nvSpPr>
            <p:spPr>
              <a:xfrm>
                <a:off x="3657311" y="310997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QUICK START</a:t>
                </a:r>
              </a:p>
            </p:txBody>
          </p:sp>
        </p:grpSp>
        <p:sp>
          <p:nvSpPr>
            <p:cNvPr id="8" name="Oval 7"/>
            <p:cNvSpPr/>
            <p:nvPr/>
          </p:nvSpPr>
          <p:spPr bwMode="auto">
            <a:xfrm>
              <a:off x="3596424" y="1176753"/>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2</a:t>
              </a:r>
            </a:p>
          </p:txBody>
        </p:sp>
      </p:grpSp>
      <p:grpSp>
        <p:nvGrpSpPr>
          <p:cNvPr id="11" name="Group 10"/>
          <p:cNvGrpSpPr/>
          <p:nvPr/>
        </p:nvGrpSpPr>
        <p:grpSpPr>
          <a:xfrm>
            <a:off x="6308485" y="1140426"/>
            <a:ext cx="2972660" cy="2802262"/>
            <a:chOff x="6772034" y="1162465"/>
            <a:chExt cx="3032698" cy="2858859"/>
          </a:xfrm>
        </p:grpSpPr>
        <p:pic>
          <p:nvPicPr>
            <p:cNvPr id="12" name="Picture 11"/>
            <p:cNvPicPr>
              <a:picLocks noChangeAspect="1"/>
            </p:cNvPicPr>
            <p:nvPr/>
          </p:nvPicPr>
          <p:blipFill rotWithShape="1">
            <a:blip r:embed="rId4"/>
            <a:srcRect l="7201" t="16793" r="27579" b="10566"/>
            <a:stretch/>
          </p:blipFill>
          <p:spPr>
            <a:xfrm>
              <a:off x="6960719" y="1280912"/>
              <a:ext cx="2230582" cy="1870364"/>
            </a:xfrm>
            <a:prstGeom prst="rect">
              <a:avLst/>
            </a:prstGeom>
          </p:spPr>
        </p:pic>
        <p:grpSp>
          <p:nvGrpSpPr>
            <p:cNvPr id="13" name="Group 12"/>
            <p:cNvGrpSpPr/>
            <p:nvPr/>
          </p:nvGrpSpPr>
          <p:grpSpPr>
            <a:xfrm>
              <a:off x="6943362" y="3107864"/>
              <a:ext cx="2861370" cy="913460"/>
              <a:chOff x="6829185" y="3109970"/>
              <a:chExt cx="2861370" cy="913460"/>
            </a:xfrm>
          </p:grpSpPr>
          <p:sp>
            <p:nvSpPr>
              <p:cNvPr id="15" name="TextBox 14"/>
              <p:cNvSpPr txBox="1"/>
              <p:nvPr/>
            </p:nvSpPr>
            <p:spPr>
              <a:xfrm>
                <a:off x="6829185" y="3395760"/>
                <a:ext cx="2861370" cy="627670"/>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A group for servers to represent Site or Branch.</a:t>
                </a:r>
              </a:p>
            </p:txBody>
          </p:sp>
          <p:sp>
            <p:nvSpPr>
              <p:cNvPr id="16" name="TextBox 15"/>
              <p:cNvSpPr txBox="1"/>
              <p:nvPr/>
            </p:nvSpPr>
            <p:spPr>
              <a:xfrm>
                <a:off x="6829185" y="3109970"/>
                <a:ext cx="276726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SITE</a:t>
                </a:r>
              </a:p>
            </p:txBody>
          </p:sp>
        </p:grpSp>
        <p:sp>
          <p:nvSpPr>
            <p:cNvPr id="14" name="Oval 13"/>
            <p:cNvSpPr/>
            <p:nvPr/>
          </p:nvSpPr>
          <p:spPr bwMode="auto">
            <a:xfrm>
              <a:off x="6772034" y="1162465"/>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3</a:t>
              </a:r>
            </a:p>
          </p:txBody>
        </p:sp>
      </p:grpSp>
      <p:grpSp>
        <p:nvGrpSpPr>
          <p:cNvPr id="17" name="Group 16"/>
          <p:cNvGrpSpPr/>
          <p:nvPr/>
        </p:nvGrpSpPr>
        <p:grpSpPr>
          <a:xfrm>
            <a:off x="9240706" y="1126421"/>
            <a:ext cx="2772180" cy="2599153"/>
            <a:chOff x="9629651" y="1148177"/>
            <a:chExt cx="2828169" cy="2651646"/>
          </a:xfrm>
        </p:grpSpPr>
        <p:pic>
          <p:nvPicPr>
            <p:cNvPr id="18" name="Picture 17"/>
            <p:cNvPicPr>
              <a:picLocks noChangeAspect="1"/>
            </p:cNvPicPr>
            <p:nvPr/>
          </p:nvPicPr>
          <p:blipFill>
            <a:blip r:embed="rId5"/>
            <a:stretch>
              <a:fillRect/>
            </a:stretch>
          </p:blipFill>
          <p:spPr>
            <a:xfrm>
              <a:off x="9800979" y="1280912"/>
              <a:ext cx="2241579" cy="1830270"/>
            </a:xfrm>
            <a:prstGeom prst="rect">
              <a:avLst/>
            </a:prstGeom>
          </p:spPr>
        </p:pic>
        <p:grpSp>
          <p:nvGrpSpPr>
            <p:cNvPr id="19" name="Group 18"/>
            <p:cNvGrpSpPr/>
            <p:nvPr/>
          </p:nvGrpSpPr>
          <p:grpSpPr>
            <a:xfrm>
              <a:off x="9690555" y="3107864"/>
              <a:ext cx="2767265" cy="691959"/>
              <a:chOff x="9690555" y="3109970"/>
              <a:chExt cx="2767265" cy="691959"/>
            </a:xfrm>
          </p:grpSpPr>
          <p:sp>
            <p:nvSpPr>
              <p:cNvPr id="21" name="TextBox 20"/>
              <p:cNvSpPr txBox="1"/>
              <p:nvPr/>
            </p:nvSpPr>
            <p:spPr>
              <a:xfrm>
                <a:off x="9690555" y="3395760"/>
                <a:ext cx="276726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Register Hyper-V Server</a:t>
                </a:r>
              </a:p>
            </p:txBody>
          </p:sp>
          <p:sp>
            <p:nvSpPr>
              <p:cNvPr id="22" name="TextBox 21"/>
              <p:cNvSpPr txBox="1"/>
              <p:nvPr/>
            </p:nvSpPr>
            <p:spPr>
              <a:xfrm>
                <a:off x="9690555" y="3109970"/>
                <a:ext cx="276726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REGISTER</a:t>
                </a:r>
              </a:p>
            </p:txBody>
          </p:sp>
        </p:grpSp>
        <p:sp>
          <p:nvSpPr>
            <p:cNvPr id="20" name="Oval 19"/>
            <p:cNvSpPr/>
            <p:nvPr/>
          </p:nvSpPr>
          <p:spPr bwMode="auto">
            <a:xfrm>
              <a:off x="9629651" y="1148177"/>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4</a:t>
              </a:r>
            </a:p>
          </p:txBody>
        </p:sp>
      </p:grpSp>
      <p:grpSp>
        <p:nvGrpSpPr>
          <p:cNvPr id="23" name="Group 22"/>
          <p:cNvGrpSpPr/>
          <p:nvPr/>
        </p:nvGrpSpPr>
        <p:grpSpPr>
          <a:xfrm>
            <a:off x="587135" y="3822937"/>
            <a:ext cx="2750812" cy="2797383"/>
            <a:chOff x="1987321" y="3952983"/>
            <a:chExt cx="2806370" cy="2853884"/>
          </a:xfrm>
        </p:grpSpPr>
        <p:pic>
          <p:nvPicPr>
            <p:cNvPr id="24" name="Picture 23"/>
            <p:cNvPicPr>
              <a:picLocks noChangeAspect="1"/>
            </p:cNvPicPr>
            <p:nvPr/>
          </p:nvPicPr>
          <p:blipFill rotWithShape="1">
            <a:blip r:embed="rId6"/>
            <a:srcRect l="2054" t="6797" r="6678" b="4139"/>
            <a:stretch/>
          </p:blipFill>
          <p:spPr>
            <a:xfrm>
              <a:off x="2121290" y="4086152"/>
              <a:ext cx="2228739" cy="1887401"/>
            </a:xfrm>
            <a:prstGeom prst="rect">
              <a:avLst/>
            </a:prstGeom>
          </p:spPr>
        </p:pic>
        <p:grpSp>
          <p:nvGrpSpPr>
            <p:cNvPr id="25" name="Group 24"/>
            <p:cNvGrpSpPr/>
            <p:nvPr/>
          </p:nvGrpSpPr>
          <p:grpSpPr>
            <a:xfrm>
              <a:off x="2026426" y="6142617"/>
              <a:ext cx="2767265" cy="664250"/>
              <a:chOff x="2026426" y="6142617"/>
              <a:chExt cx="2767265" cy="664250"/>
            </a:xfrm>
          </p:grpSpPr>
          <p:sp>
            <p:nvSpPr>
              <p:cNvPr id="27" name="TextBox 26"/>
              <p:cNvSpPr txBox="1"/>
              <p:nvPr/>
            </p:nvSpPr>
            <p:spPr>
              <a:xfrm>
                <a:off x="2026426" y="6400699"/>
                <a:ext cx="2767265"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Define protection policy</a:t>
                </a:r>
              </a:p>
            </p:txBody>
          </p:sp>
          <p:sp>
            <p:nvSpPr>
              <p:cNvPr id="28" name="TextBox 27"/>
              <p:cNvSpPr txBox="1"/>
              <p:nvPr/>
            </p:nvSpPr>
            <p:spPr>
              <a:xfrm>
                <a:off x="2026426" y="6142617"/>
                <a:ext cx="276726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CONFIGURE PROTECTION</a:t>
                </a:r>
              </a:p>
            </p:txBody>
          </p:sp>
        </p:grpSp>
        <p:sp>
          <p:nvSpPr>
            <p:cNvPr id="26" name="Oval 25"/>
            <p:cNvSpPr/>
            <p:nvPr/>
          </p:nvSpPr>
          <p:spPr bwMode="auto">
            <a:xfrm>
              <a:off x="1987321" y="3952983"/>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5</a:t>
              </a:r>
            </a:p>
          </p:txBody>
        </p:sp>
      </p:grpSp>
      <p:grpSp>
        <p:nvGrpSpPr>
          <p:cNvPr id="29" name="Group 28"/>
          <p:cNvGrpSpPr/>
          <p:nvPr/>
        </p:nvGrpSpPr>
        <p:grpSpPr>
          <a:xfrm>
            <a:off x="3413508" y="3826205"/>
            <a:ext cx="2844495" cy="2784042"/>
            <a:chOff x="4864013" y="3965352"/>
            <a:chExt cx="2901946" cy="2840270"/>
          </a:xfrm>
        </p:grpSpPr>
        <p:pic>
          <p:nvPicPr>
            <p:cNvPr id="30" name="Picture 29"/>
            <p:cNvPicPr>
              <a:picLocks noChangeAspect="1"/>
            </p:cNvPicPr>
            <p:nvPr/>
          </p:nvPicPr>
          <p:blipFill rotWithShape="1">
            <a:blip r:embed="rId7"/>
            <a:srcRect l="3442" t="5375" r="4489" b="1770"/>
            <a:stretch/>
          </p:blipFill>
          <p:spPr>
            <a:xfrm>
              <a:off x="5017530" y="4086151"/>
              <a:ext cx="2082538" cy="1907371"/>
            </a:xfrm>
            <a:prstGeom prst="rect">
              <a:avLst/>
            </a:prstGeom>
          </p:spPr>
        </p:pic>
        <p:sp>
          <p:nvSpPr>
            <p:cNvPr id="31" name="Oval 30"/>
            <p:cNvSpPr/>
            <p:nvPr/>
          </p:nvSpPr>
          <p:spPr bwMode="auto">
            <a:xfrm>
              <a:off x="4864013" y="3965352"/>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6</a:t>
              </a:r>
            </a:p>
          </p:txBody>
        </p:sp>
        <p:grpSp>
          <p:nvGrpSpPr>
            <p:cNvPr id="32" name="Group 31"/>
            <p:cNvGrpSpPr/>
            <p:nvPr/>
          </p:nvGrpSpPr>
          <p:grpSpPr>
            <a:xfrm>
              <a:off x="5000153" y="6132641"/>
              <a:ext cx="2765806" cy="672981"/>
              <a:chOff x="5000153" y="6132641"/>
              <a:chExt cx="2765806" cy="672981"/>
            </a:xfrm>
          </p:grpSpPr>
          <p:sp>
            <p:nvSpPr>
              <p:cNvPr id="33" name="TextBox 32"/>
              <p:cNvSpPr txBox="1"/>
              <p:nvPr/>
            </p:nvSpPr>
            <p:spPr>
              <a:xfrm>
                <a:off x="5000153" y="6399453"/>
                <a:ext cx="275717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Replicate disks to Azure</a:t>
                </a:r>
              </a:p>
            </p:txBody>
          </p:sp>
          <p:sp>
            <p:nvSpPr>
              <p:cNvPr id="34" name="TextBox 33"/>
              <p:cNvSpPr txBox="1"/>
              <p:nvPr/>
            </p:nvSpPr>
            <p:spPr>
              <a:xfrm>
                <a:off x="5008784" y="6132641"/>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PROTECT VIRTUAL MACHINES</a:t>
                </a:r>
              </a:p>
            </p:txBody>
          </p:sp>
        </p:grpSp>
      </p:grpSp>
      <p:grpSp>
        <p:nvGrpSpPr>
          <p:cNvPr id="35" name="Group 34"/>
          <p:cNvGrpSpPr/>
          <p:nvPr/>
        </p:nvGrpSpPr>
        <p:grpSpPr>
          <a:xfrm>
            <a:off x="9258760" y="3822937"/>
            <a:ext cx="2795769" cy="2686661"/>
            <a:chOff x="7493063" y="3956070"/>
            <a:chExt cx="2852235" cy="2740924"/>
          </a:xfrm>
        </p:grpSpPr>
        <p:pic>
          <p:nvPicPr>
            <p:cNvPr id="36" name="Picture 35"/>
            <p:cNvPicPr>
              <a:picLocks noChangeAspect="1"/>
            </p:cNvPicPr>
            <p:nvPr/>
          </p:nvPicPr>
          <p:blipFill rotWithShape="1">
            <a:blip r:embed="rId8"/>
            <a:srcRect l="6803" t="5878" r="11116" b="10681"/>
            <a:stretch/>
          </p:blipFill>
          <p:spPr>
            <a:xfrm>
              <a:off x="7614052" y="4086151"/>
              <a:ext cx="2523906" cy="1866999"/>
            </a:xfrm>
            <a:prstGeom prst="rect">
              <a:avLst/>
            </a:prstGeom>
          </p:spPr>
        </p:pic>
        <p:sp>
          <p:nvSpPr>
            <p:cNvPr id="37" name="Oval 36"/>
            <p:cNvSpPr/>
            <p:nvPr/>
          </p:nvSpPr>
          <p:spPr bwMode="auto">
            <a:xfrm>
              <a:off x="7493063" y="3956070"/>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8</a:t>
              </a:r>
            </a:p>
          </p:txBody>
        </p:sp>
        <p:grpSp>
          <p:nvGrpSpPr>
            <p:cNvPr id="38" name="Group 37"/>
            <p:cNvGrpSpPr/>
            <p:nvPr/>
          </p:nvGrpSpPr>
          <p:grpSpPr>
            <a:xfrm>
              <a:off x="7579492" y="6077990"/>
              <a:ext cx="2765806" cy="619004"/>
              <a:chOff x="7579492" y="6077990"/>
              <a:chExt cx="2765806" cy="619004"/>
            </a:xfrm>
          </p:grpSpPr>
          <p:sp>
            <p:nvSpPr>
              <p:cNvPr id="39" name="TextBox 38"/>
              <p:cNvSpPr txBox="1"/>
              <p:nvPr/>
            </p:nvSpPr>
            <p:spPr>
              <a:xfrm>
                <a:off x="7579492" y="6290825"/>
                <a:ext cx="275717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Test the deployment</a:t>
                </a:r>
              </a:p>
            </p:txBody>
          </p:sp>
          <p:sp>
            <p:nvSpPr>
              <p:cNvPr id="40" name="TextBox 39"/>
              <p:cNvSpPr txBox="1"/>
              <p:nvPr/>
            </p:nvSpPr>
            <p:spPr>
              <a:xfrm>
                <a:off x="7588123" y="607799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RUN DR DRILL</a:t>
                </a:r>
              </a:p>
            </p:txBody>
          </p:sp>
        </p:grpSp>
      </p:grpSp>
      <p:grpSp>
        <p:nvGrpSpPr>
          <p:cNvPr id="41" name="Group 40"/>
          <p:cNvGrpSpPr/>
          <p:nvPr/>
        </p:nvGrpSpPr>
        <p:grpSpPr>
          <a:xfrm>
            <a:off x="466467" y="1091407"/>
            <a:ext cx="2762274" cy="2851283"/>
            <a:chOff x="475004" y="1112455"/>
            <a:chExt cx="2818062" cy="2908869"/>
          </a:xfrm>
        </p:grpSpPr>
        <p:pic>
          <p:nvPicPr>
            <p:cNvPr id="42" name="Picture 41"/>
            <p:cNvPicPr>
              <a:picLocks noChangeAspect="1"/>
            </p:cNvPicPr>
            <p:nvPr/>
          </p:nvPicPr>
          <p:blipFill>
            <a:blip r:embed="rId9"/>
            <a:stretch>
              <a:fillRect/>
            </a:stretch>
          </p:blipFill>
          <p:spPr>
            <a:xfrm>
              <a:off x="646332" y="1280912"/>
              <a:ext cx="2612427" cy="1830721"/>
            </a:xfrm>
            <a:prstGeom prst="rect">
              <a:avLst/>
            </a:prstGeom>
          </p:spPr>
        </p:pic>
        <p:grpSp>
          <p:nvGrpSpPr>
            <p:cNvPr id="43" name="Group 42"/>
            <p:cNvGrpSpPr/>
            <p:nvPr/>
          </p:nvGrpSpPr>
          <p:grpSpPr>
            <a:xfrm>
              <a:off x="535891" y="3107864"/>
              <a:ext cx="2757175" cy="913460"/>
              <a:chOff x="535891" y="3109970"/>
              <a:chExt cx="2757175" cy="913460"/>
            </a:xfrm>
          </p:grpSpPr>
          <p:sp>
            <p:nvSpPr>
              <p:cNvPr id="45" name="TextBox 44"/>
              <p:cNvSpPr txBox="1"/>
              <p:nvPr/>
            </p:nvSpPr>
            <p:spPr>
              <a:xfrm>
                <a:off x="535891" y="3395760"/>
                <a:ext cx="2757175" cy="627670"/>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Customer selects recovery region</a:t>
                </a:r>
              </a:p>
            </p:txBody>
          </p:sp>
          <p:sp>
            <p:nvSpPr>
              <p:cNvPr id="46" name="TextBox 45"/>
              <p:cNvSpPr txBox="1"/>
              <p:nvPr/>
            </p:nvSpPr>
            <p:spPr>
              <a:xfrm>
                <a:off x="535891" y="310997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VAULT</a:t>
                </a:r>
              </a:p>
            </p:txBody>
          </p:sp>
        </p:grpSp>
        <p:sp>
          <p:nvSpPr>
            <p:cNvPr id="44" name="Oval 43"/>
            <p:cNvSpPr/>
            <p:nvPr/>
          </p:nvSpPr>
          <p:spPr bwMode="auto">
            <a:xfrm>
              <a:off x="475004" y="1112455"/>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1</a:t>
              </a:r>
            </a:p>
          </p:txBody>
        </p:sp>
      </p:grpSp>
      <p:grpSp>
        <p:nvGrpSpPr>
          <p:cNvPr id="47" name="Group 46"/>
          <p:cNvGrpSpPr/>
          <p:nvPr/>
        </p:nvGrpSpPr>
        <p:grpSpPr>
          <a:xfrm>
            <a:off x="6266215" y="3930596"/>
            <a:ext cx="2785543" cy="2641043"/>
            <a:chOff x="6266238" y="3930666"/>
            <a:chExt cx="2785939" cy="2641419"/>
          </a:xfrm>
        </p:grpSpPr>
        <p:pic>
          <p:nvPicPr>
            <p:cNvPr id="48" name="Picture 47"/>
            <p:cNvPicPr>
              <a:picLocks noChangeAspect="1"/>
            </p:cNvPicPr>
            <p:nvPr/>
          </p:nvPicPr>
          <p:blipFill>
            <a:blip r:embed="rId10"/>
            <a:stretch>
              <a:fillRect/>
            </a:stretch>
          </p:blipFill>
          <p:spPr>
            <a:xfrm>
              <a:off x="6414543" y="3930666"/>
              <a:ext cx="2570003" cy="1931729"/>
            </a:xfrm>
            <a:prstGeom prst="rect">
              <a:avLst/>
            </a:prstGeom>
          </p:spPr>
        </p:pic>
        <p:grpSp>
          <p:nvGrpSpPr>
            <p:cNvPr id="49" name="Group 48"/>
            <p:cNvGrpSpPr/>
            <p:nvPr/>
          </p:nvGrpSpPr>
          <p:grpSpPr>
            <a:xfrm>
              <a:off x="6349203" y="5950943"/>
              <a:ext cx="2702974" cy="621142"/>
              <a:chOff x="5115865" y="6013792"/>
              <a:chExt cx="2757176" cy="633597"/>
            </a:xfrm>
          </p:grpSpPr>
          <p:sp>
            <p:nvSpPr>
              <p:cNvPr id="51" name="TextBox 50"/>
              <p:cNvSpPr txBox="1"/>
              <p:nvPr/>
            </p:nvSpPr>
            <p:spPr>
              <a:xfrm>
                <a:off x="5115865" y="6241221"/>
                <a:ext cx="2757176"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Define DR Plan</a:t>
                </a:r>
              </a:p>
            </p:txBody>
          </p:sp>
          <p:sp>
            <p:nvSpPr>
              <p:cNvPr id="52" name="TextBox 51"/>
              <p:cNvSpPr txBox="1"/>
              <p:nvPr/>
            </p:nvSpPr>
            <p:spPr>
              <a:xfrm>
                <a:off x="5115866" y="6013792"/>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RECOVERY PLAN</a:t>
                </a:r>
              </a:p>
            </p:txBody>
          </p:sp>
        </p:grpSp>
        <p:sp>
          <p:nvSpPr>
            <p:cNvPr id="50" name="Oval 49"/>
            <p:cNvSpPr/>
            <p:nvPr/>
          </p:nvSpPr>
          <p:spPr bwMode="auto">
            <a:xfrm>
              <a:off x="6266238" y="3936875"/>
              <a:ext cx="335920" cy="33592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7</a:t>
              </a:r>
            </a:p>
          </p:txBody>
        </p:sp>
      </p:grpSp>
    </p:spTree>
    <p:extLst>
      <p:ext uri="{BB962C8B-B14F-4D97-AF65-F5344CB8AC3E}">
        <p14:creationId xmlns:p14="http://schemas.microsoft.com/office/powerpoint/2010/main" val="36726156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VMWare to Azure DR</a:t>
            </a:r>
            <a:br>
              <a:rPr lang="en-US"/>
            </a:br>
            <a:r>
              <a:rPr lang="en-US"/>
              <a:t>ASR Example</a:t>
            </a:r>
            <a:endParaRPr lang="en-US" dirty="0"/>
          </a:p>
        </p:txBody>
      </p:sp>
    </p:spTree>
    <p:extLst>
      <p:ext uri="{BB962C8B-B14F-4D97-AF65-F5344CB8AC3E}">
        <p14:creationId xmlns:p14="http://schemas.microsoft.com/office/powerpoint/2010/main" val="23781236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49109" y="127364"/>
            <a:ext cx="11167813" cy="979616"/>
          </a:xfrm>
        </p:spPr>
        <p:txBody>
          <a:bodyPr/>
          <a:lstStyle/>
          <a:p>
            <a:r>
              <a:rPr lang="en-US" sz="5290" dirty="0">
                <a:solidFill>
                  <a:schemeClr val="tx1"/>
                </a:solidFill>
              </a:rPr>
              <a:t>VMware VMs and Physical servers</a:t>
            </a:r>
          </a:p>
        </p:txBody>
      </p:sp>
      <p:sp>
        <p:nvSpPr>
          <p:cNvPr id="29" name="TextBox 28"/>
          <p:cNvSpPr txBox="1"/>
          <p:nvPr/>
        </p:nvSpPr>
        <p:spPr>
          <a:xfrm>
            <a:off x="8161239" y="4981719"/>
            <a:ext cx="2927399" cy="369075"/>
          </a:xfrm>
          <a:prstGeom prst="rect">
            <a:avLst/>
          </a:prstGeom>
          <a:noFill/>
        </p:spPr>
        <p:txBody>
          <a:bodyPr wrap="square" lIns="0" tIns="0" rIns="0" bIns="0" rtlCol="0">
            <a:spAutoFit/>
          </a:bodyPr>
          <a:lstStyle/>
          <a:p>
            <a:pPr algn="ctr" defTabSz="914034">
              <a:lnSpc>
                <a:spcPct val="90000"/>
              </a:lnSpc>
            </a:pPr>
            <a:r>
              <a:rPr lang="en-US" sz="2665" b="1" spc="-51" dirty="0">
                <a:solidFill>
                  <a:schemeClr val="tx2"/>
                </a:solidFill>
              </a:rPr>
              <a:t>Microsoft Azure</a:t>
            </a:r>
            <a:endParaRPr lang="en-US" sz="2665" b="1" spc="-51" baseline="-25000" dirty="0">
              <a:solidFill>
                <a:schemeClr val="tx2"/>
              </a:solidFill>
            </a:endParaRPr>
          </a:p>
        </p:txBody>
      </p:sp>
      <p:sp>
        <p:nvSpPr>
          <p:cNvPr id="52" name="TextBox 51"/>
          <p:cNvSpPr txBox="1"/>
          <p:nvPr/>
        </p:nvSpPr>
        <p:spPr>
          <a:xfrm>
            <a:off x="5849005" y="3694901"/>
            <a:ext cx="822409" cy="406393"/>
          </a:xfrm>
          <a:prstGeom prst="rect">
            <a:avLst/>
          </a:prstGeom>
          <a:noFill/>
        </p:spPr>
        <p:txBody>
          <a:bodyPr wrap="square" lIns="0" tIns="0" rIns="0" bIns="0" rtlCol="0">
            <a:spAutoFit/>
          </a:bodyPr>
          <a:lstStyle/>
          <a:p>
            <a:pPr algn="ctr" defTabSz="914034">
              <a:lnSpc>
                <a:spcPct val="90000"/>
              </a:lnSpc>
            </a:pPr>
            <a:r>
              <a:rPr lang="en-US" sz="1467" b="1" spc="-51" dirty="0"/>
              <a:t>Data Channel</a:t>
            </a:r>
            <a:endParaRPr lang="en-US" sz="1467" b="1" spc="-51" baseline="-25000" dirty="0"/>
          </a:p>
        </p:txBody>
      </p:sp>
      <p:grpSp>
        <p:nvGrpSpPr>
          <p:cNvPr id="14" name="Group 13"/>
          <p:cNvGrpSpPr/>
          <p:nvPr/>
        </p:nvGrpSpPr>
        <p:grpSpPr>
          <a:xfrm>
            <a:off x="5190687" y="2211849"/>
            <a:ext cx="1794697" cy="1156636"/>
            <a:chOff x="3509717" y="1385758"/>
            <a:chExt cx="1896509" cy="1222249"/>
          </a:xfrm>
        </p:grpSpPr>
        <p:sp>
          <p:nvSpPr>
            <p:cNvPr id="23" name="Freeform 95"/>
            <p:cNvSpPr>
              <a:spLocks/>
            </p:cNvSpPr>
            <p:nvPr/>
          </p:nvSpPr>
          <p:spPr bwMode="auto">
            <a:xfrm flipH="1">
              <a:off x="3563970" y="1385758"/>
              <a:ext cx="1755272" cy="113990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13814"/>
              <a:endParaRPr lang="en-US" kern="0" dirty="0"/>
            </a:p>
          </p:txBody>
        </p:sp>
        <p:sp>
          <p:nvSpPr>
            <p:cNvPr id="24" name="TextBox 23"/>
            <p:cNvSpPr txBox="1"/>
            <p:nvPr/>
          </p:nvSpPr>
          <p:spPr>
            <a:xfrm>
              <a:off x="3509717" y="1884265"/>
              <a:ext cx="1896509" cy="723742"/>
            </a:xfrm>
            <a:prstGeom prst="rect">
              <a:avLst/>
            </a:prstGeom>
            <a:noFill/>
            <a:ln>
              <a:noFill/>
            </a:ln>
          </p:spPr>
          <p:txBody>
            <a:bodyPr wrap="none" lIns="179158" tIns="143327" rIns="179158" bIns="143327" rtlCol="0">
              <a:spAutoFit/>
            </a:bodyPr>
            <a:lstStyle/>
            <a:p>
              <a:pPr algn="ctr" defTabSz="912951">
                <a:lnSpc>
                  <a:spcPct val="90000"/>
                </a:lnSpc>
                <a:spcAft>
                  <a:spcPts val="588"/>
                </a:spcAft>
              </a:pPr>
              <a:r>
                <a:rPr lang="en-US" sz="1400" b="1" kern="0" dirty="0">
                  <a:solidFill>
                    <a:schemeClr val="bg2"/>
                  </a:solidFill>
                </a:rPr>
                <a:t>Microsoft Azure </a:t>
              </a:r>
              <a:br>
                <a:rPr lang="en-US" sz="1400" b="1" kern="0" dirty="0">
                  <a:solidFill>
                    <a:schemeClr val="bg2"/>
                  </a:solidFill>
                </a:rPr>
              </a:br>
              <a:r>
                <a:rPr lang="en-US" sz="1400" b="1" kern="0" dirty="0">
                  <a:solidFill>
                    <a:schemeClr val="bg2"/>
                  </a:solidFill>
                </a:rPr>
                <a:t>Site Recovery</a:t>
              </a:r>
            </a:p>
          </p:txBody>
        </p:sp>
      </p:grpSp>
      <p:grpSp>
        <p:nvGrpSpPr>
          <p:cNvPr id="65" name="Group 64"/>
          <p:cNvGrpSpPr/>
          <p:nvPr/>
        </p:nvGrpSpPr>
        <p:grpSpPr>
          <a:xfrm>
            <a:off x="439400" y="5596688"/>
            <a:ext cx="2456248" cy="725182"/>
            <a:chOff x="236883" y="4419033"/>
            <a:chExt cx="1842709" cy="544040"/>
          </a:xfrm>
        </p:grpSpPr>
        <p:sp>
          <p:nvSpPr>
            <p:cNvPr id="57" name="Freeform 5"/>
            <p:cNvSpPr>
              <a:spLocks noEditPoints="1"/>
            </p:cNvSpPr>
            <p:nvPr/>
          </p:nvSpPr>
          <p:spPr bwMode="auto">
            <a:xfrm>
              <a:off x="236883" y="4419033"/>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58" name="TextBox 57"/>
            <p:cNvSpPr txBox="1"/>
            <p:nvPr/>
          </p:nvSpPr>
          <p:spPr>
            <a:xfrm>
              <a:off x="586269" y="4502942"/>
              <a:ext cx="1493323" cy="415472"/>
            </a:xfrm>
            <a:prstGeom prst="rect">
              <a:avLst/>
            </a:prstGeom>
            <a:noFill/>
          </p:spPr>
          <p:txBody>
            <a:bodyPr wrap="square" lIns="0" tIns="0" rIns="0" bIns="0" rtlCol="0">
              <a:spAutoFit/>
            </a:bodyPr>
            <a:lstStyle/>
            <a:p>
              <a:pPr defTabSz="914034">
                <a:lnSpc>
                  <a:spcPct val="90000"/>
                </a:lnSpc>
              </a:pPr>
              <a:r>
                <a:rPr lang="en-US" sz="1333" b="1" spc="-51" dirty="0"/>
                <a:t>Process Server – </a:t>
              </a:r>
              <a:r>
                <a:rPr lang="en-US" sz="1333" spc="-51" dirty="0"/>
                <a:t>Used for Caching, Compression &amp; Encryption</a:t>
              </a:r>
              <a:endParaRPr lang="en-US" sz="1333" b="1" spc="-51" baseline="-25000" dirty="0"/>
            </a:p>
          </p:txBody>
        </p:sp>
      </p:grpSp>
      <p:grpSp>
        <p:nvGrpSpPr>
          <p:cNvPr id="64" name="Group 63"/>
          <p:cNvGrpSpPr/>
          <p:nvPr/>
        </p:nvGrpSpPr>
        <p:grpSpPr>
          <a:xfrm>
            <a:off x="3588522" y="5622865"/>
            <a:ext cx="2361707" cy="725182"/>
            <a:chOff x="3228264" y="4416330"/>
            <a:chExt cx="1771783" cy="544040"/>
          </a:xfrm>
        </p:grpSpPr>
        <p:sp>
          <p:nvSpPr>
            <p:cNvPr id="59" name="Freeform 5"/>
            <p:cNvSpPr>
              <a:spLocks noEditPoints="1"/>
            </p:cNvSpPr>
            <p:nvPr/>
          </p:nvSpPr>
          <p:spPr bwMode="auto">
            <a:xfrm>
              <a:off x="3228264" y="4416330"/>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rgbClr val="7030A0"/>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60" name="TextBox 59"/>
            <p:cNvSpPr txBox="1"/>
            <p:nvPr/>
          </p:nvSpPr>
          <p:spPr>
            <a:xfrm>
              <a:off x="3585938" y="4480601"/>
              <a:ext cx="1414109" cy="276981"/>
            </a:xfrm>
            <a:prstGeom prst="rect">
              <a:avLst/>
            </a:prstGeom>
            <a:noFill/>
          </p:spPr>
          <p:txBody>
            <a:bodyPr wrap="square" lIns="0" tIns="0" rIns="0" bIns="0" rtlCol="0">
              <a:spAutoFit/>
            </a:bodyPr>
            <a:lstStyle/>
            <a:p>
              <a:pPr defTabSz="914034">
                <a:lnSpc>
                  <a:spcPct val="90000"/>
                </a:lnSpc>
              </a:pPr>
              <a:r>
                <a:rPr lang="en-US" sz="1333" b="1" spc="-51" dirty="0"/>
                <a:t>Config Server – </a:t>
              </a:r>
              <a:r>
                <a:rPr lang="en-US" sz="1333" spc="-51" dirty="0"/>
                <a:t>Used for Centralized Management</a:t>
              </a:r>
              <a:endParaRPr lang="en-US" sz="1333" b="1" spc="-51" baseline="-25000" dirty="0"/>
            </a:p>
          </p:txBody>
        </p:sp>
      </p:grpSp>
      <p:grpSp>
        <p:nvGrpSpPr>
          <p:cNvPr id="63" name="Group 62"/>
          <p:cNvGrpSpPr/>
          <p:nvPr/>
        </p:nvGrpSpPr>
        <p:grpSpPr>
          <a:xfrm>
            <a:off x="6643105" y="5617682"/>
            <a:ext cx="2283486" cy="725182"/>
            <a:chOff x="6281304" y="4416866"/>
            <a:chExt cx="1713100" cy="544040"/>
          </a:xfrm>
        </p:grpSpPr>
        <p:sp>
          <p:nvSpPr>
            <p:cNvPr id="61" name="Freeform 5"/>
            <p:cNvSpPr>
              <a:spLocks noEditPoints="1"/>
            </p:cNvSpPr>
            <p:nvPr/>
          </p:nvSpPr>
          <p:spPr bwMode="auto">
            <a:xfrm>
              <a:off x="6281304" y="4416866"/>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rgbClr val="7FBA00"/>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62" name="TextBox 61"/>
            <p:cNvSpPr txBox="1"/>
            <p:nvPr/>
          </p:nvSpPr>
          <p:spPr>
            <a:xfrm>
              <a:off x="6678271" y="4484766"/>
              <a:ext cx="1316133" cy="415472"/>
            </a:xfrm>
            <a:prstGeom prst="rect">
              <a:avLst/>
            </a:prstGeom>
            <a:noFill/>
          </p:spPr>
          <p:txBody>
            <a:bodyPr wrap="square" lIns="0" tIns="0" rIns="0" bIns="0" rtlCol="0">
              <a:spAutoFit/>
            </a:bodyPr>
            <a:lstStyle/>
            <a:p>
              <a:pPr defTabSz="914034">
                <a:lnSpc>
                  <a:spcPct val="90000"/>
                </a:lnSpc>
              </a:pPr>
              <a:r>
                <a:rPr lang="en-US" sz="1333" b="1" spc="-51" dirty="0"/>
                <a:t>Master Target – </a:t>
              </a:r>
              <a:r>
                <a:rPr lang="en-US" sz="1333" spc="-51" dirty="0"/>
                <a:t>Used as a repository &amp; for retention</a:t>
              </a:r>
              <a:endParaRPr lang="en-US" sz="1333" b="1" spc="-51" baseline="-25000" dirty="0"/>
            </a:p>
          </p:txBody>
        </p:sp>
      </p:grpSp>
      <p:sp>
        <p:nvSpPr>
          <p:cNvPr id="51" name="Title 1"/>
          <p:cNvSpPr txBox="1">
            <a:spLocks/>
          </p:cNvSpPr>
          <p:nvPr/>
        </p:nvSpPr>
        <p:spPr>
          <a:xfrm>
            <a:off x="294791" y="774791"/>
            <a:ext cx="11614663" cy="1075578"/>
          </a:xfrm>
          <a:prstGeom prst="rect">
            <a:avLst/>
          </a:prstGeom>
        </p:spPr>
        <p:txBody>
          <a:bodyPr vert="horz" wrap="square" lIns="195017" tIns="121886" rIns="195017" bIns="121886" rtlCol="0" anchor="t">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endParaRPr lang="en-US" sz="3200" dirty="0">
              <a:solidFill>
                <a:schemeClr val="tx1"/>
              </a:solidFill>
            </a:endParaRPr>
          </a:p>
        </p:txBody>
      </p:sp>
      <p:pic>
        <p:nvPicPr>
          <p:cNvPr id="48" name="Picture 47"/>
          <p:cNvPicPr>
            <a:picLocks noChangeAspect="1"/>
          </p:cNvPicPr>
          <p:nvPr/>
        </p:nvPicPr>
        <p:blipFill rotWithShape="1">
          <a:blip r:embed="rId3" cstate="screen">
            <a:extLst>
              <a:ext uri="{28A0092B-C50C-407E-A947-70E740481C1C}">
                <a14:useLocalDpi xmlns:a14="http://schemas.microsoft.com/office/drawing/2010/main"/>
              </a:ext>
            </a:extLst>
          </a:blip>
          <a:srcRect l="42025" t="26512" r="43069" b="30851"/>
          <a:stretch/>
        </p:blipFill>
        <p:spPr>
          <a:xfrm>
            <a:off x="4502272" y="1743562"/>
            <a:ext cx="896365" cy="3631169"/>
          </a:xfrm>
          <a:prstGeom prst="rect">
            <a:avLst/>
          </a:prstGeom>
        </p:spPr>
      </p:pic>
      <p:pic>
        <p:nvPicPr>
          <p:cNvPr id="113" name="Picture 98" descr="Cloud"/>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141082" y="1329770"/>
            <a:ext cx="4690360" cy="2056241"/>
          </a:xfrm>
          <a:prstGeom prst="rect">
            <a:avLst/>
          </a:prstGeom>
          <a:noFill/>
          <a:ln w="9525">
            <a:noFill/>
            <a:miter lim="800000"/>
            <a:headEnd/>
            <a:tailEnd/>
          </a:ln>
        </p:spPr>
      </p:pic>
      <p:sp>
        <p:nvSpPr>
          <p:cNvPr id="114" name="Freeform 207"/>
          <p:cNvSpPr>
            <a:spLocks noEditPoints="1"/>
          </p:cNvSpPr>
          <p:nvPr/>
        </p:nvSpPr>
        <p:spPr bwMode="gray">
          <a:xfrm>
            <a:off x="729025" y="2033524"/>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15" name="Freeform 207"/>
          <p:cNvSpPr>
            <a:spLocks noEditPoints="1"/>
          </p:cNvSpPr>
          <p:nvPr/>
        </p:nvSpPr>
        <p:spPr bwMode="gray">
          <a:xfrm>
            <a:off x="1655064" y="2033524"/>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16" name="Freeform 207"/>
          <p:cNvSpPr>
            <a:spLocks noEditPoints="1"/>
          </p:cNvSpPr>
          <p:nvPr/>
        </p:nvSpPr>
        <p:spPr bwMode="gray">
          <a:xfrm>
            <a:off x="2581102" y="2033524"/>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17" name="TextBox 116"/>
          <p:cNvSpPr txBox="1"/>
          <p:nvPr/>
        </p:nvSpPr>
        <p:spPr>
          <a:xfrm>
            <a:off x="417955" y="2732563"/>
            <a:ext cx="3651621" cy="369204"/>
          </a:xfrm>
          <a:prstGeom prst="rect">
            <a:avLst/>
          </a:prstGeom>
          <a:noFill/>
        </p:spPr>
        <p:txBody>
          <a:bodyPr wrap="square" lIns="0" tIns="0" rIns="0" bIns="0" rtlCol="0">
            <a:spAutoFit/>
          </a:bodyPr>
          <a:lstStyle/>
          <a:p>
            <a:pPr algn="ctr" defTabSz="914034">
              <a:lnSpc>
                <a:spcPct val="90000"/>
              </a:lnSpc>
            </a:pPr>
            <a:r>
              <a:rPr lang="en-US" sz="1333" b="1" spc="-51" dirty="0"/>
              <a:t>Source: VMware vCenter VMs</a:t>
            </a:r>
            <a:br>
              <a:rPr lang="en-US" sz="1333" b="1" spc="-51" dirty="0"/>
            </a:br>
            <a:r>
              <a:rPr lang="en-US" sz="1333" b="1" spc="-51" dirty="0"/>
              <a:t>&amp; Physical Servers</a:t>
            </a:r>
            <a:endParaRPr lang="en-US" sz="1333" b="1" spc="-51" baseline="-25000" dirty="0"/>
          </a:p>
        </p:txBody>
      </p:sp>
      <p:pic>
        <p:nvPicPr>
          <p:cNvPr id="118"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1842113" y="1731047"/>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001200" y="1831393"/>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736428" y="1730297"/>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95514" y="1830643"/>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5"/>
          <p:cNvSpPr>
            <a:spLocks noEditPoints="1"/>
          </p:cNvSpPr>
          <p:nvPr/>
        </p:nvSpPr>
        <p:spPr bwMode="auto">
          <a:xfrm>
            <a:off x="3651367" y="2111502"/>
            <a:ext cx="367404" cy="699702"/>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123" name="TextBox 122"/>
          <p:cNvSpPr txBox="1"/>
          <p:nvPr/>
        </p:nvSpPr>
        <p:spPr>
          <a:xfrm>
            <a:off x="4128131" y="2319260"/>
            <a:ext cx="797974" cy="406393"/>
          </a:xfrm>
          <a:prstGeom prst="rect">
            <a:avLst/>
          </a:prstGeom>
          <a:noFill/>
        </p:spPr>
        <p:txBody>
          <a:bodyPr wrap="square" lIns="0" tIns="0" rIns="0" bIns="0" rtlCol="0">
            <a:spAutoFit/>
          </a:bodyPr>
          <a:lstStyle/>
          <a:p>
            <a:pPr defTabSz="914034">
              <a:lnSpc>
                <a:spcPct val="90000"/>
              </a:lnSpc>
            </a:pPr>
            <a:r>
              <a:rPr lang="en-US" sz="1467" b="1" spc="-51" dirty="0"/>
              <a:t>Process</a:t>
            </a:r>
            <a:br>
              <a:rPr lang="en-US" sz="1467" b="1" spc="-51" dirty="0"/>
            </a:br>
            <a:r>
              <a:rPr lang="en-US" sz="1467" b="1" spc="-51" dirty="0"/>
              <a:t>Server</a:t>
            </a:r>
            <a:endParaRPr lang="en-US" sz="1467" b="1" spc="-51" baseline="-25000" dirty="0"/>
          </a:p>
        </p:txBody>
      </p:sp>
      <p:grpSp>
        <p:nvGrpSpPr>
          <p:cNvPr id="124" name="Group 123"/>
          <p:cNvGrpSpPr>
            <a:grpSpLocks noChangeAspect="1"/>
          </p:cNvGrpSpPr>
          <p:nvPr/>
        </p:nvGrpSpPr>
        <p:grpSpPr>
          <a:xfrm>
            <a:off x="588089" y="2118524"/>
            <a:ext cx="235225" cy="236527"/>
            <a:chOff x="1516874" y="4089454"/>
            <a:chExt cx="526613" cy="529527"/>
          </a:xfrm>
          <a:solidFill>
            <a:srgbClr val="C00000"/>
          </a:solidFill>
        </p:grpSpPr>
        <p:sp>
          <p:nvSpPr>
            <p:cNvPr id="125"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26"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27" name="Group 126"/>
          <p:cNvGrpSpPr>
            <a:grpSpLocks noChangeAspect="1"/>
          </p:cNvGrpSpPr>
          <p:nvPr/>
        </p:nvGrpSpPr>
        <p:grpSpPr>
          <a:xfrm>
            <a:off x="1525510" y="2122286"/>
            <a:ext cx="235225" cy="236527"/>
            <a:chOff x="1516874" y="4089454"/>
            <a:chExt cx="526613" cy="529527"/>
          </a:xfrm>
          <a:solidFill>
            <a:srgbClr val="C00000"/>
          </a:solidFill>
        </p:grpSpPr>
        <p:sp>
          <p:nvSpPr>
            <p:cNvPr id="128"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29"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30" name="Group 129"/>
          <p:cNvGrpSpPr>
            <a:grpSpLocks noChangeAspect="1"/>
          </p:cNvGrpSpPr>
          <p:nvPr/>
        </p:nvGrpSpPr>
        <p:grpSpPr>
          <a:xfrm>
            <a:off x="2438321" y="2120342"/>
            <a:ext cx="235225" cy="236527"/>
            <a:chOff x="1516874" y="4089454"/>
            <a:chExt cx="526613" cy="529527"/>
          </a:xfrm>
          <a:solidFill>
            <a:srgbClr val="C00000"/>
          </a:solidFill>
        </p:grpSpPr>
        <p:sp>
          <p:nvSpPr>
            <p:cNvPr id="13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3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sp>
        <p:nvSpPr>
          <p:cNvPr id="133" name="TextBox 132"/>
          <p:cNvSpPr txBox="1"/>
          <p:nvPr/>
        </p:nvSpPr>
        <p:spPr>
          <a:xfrm>
            <a:off x="1114051" y="3109359"/>
            <a:ext cx="2927399" cy="369075"/>
          </a:xfrm>
          <a:prstGeom prst="rect">
            <a:avLst/>
          </a:prstGeom>
          <a:noFill/>
        </p:spPr>
        <p:txBody>
          <a:bodyPr wrap="square" lIns="0" tIns="0" rIns="0" bIns="0" rtlCol="0">
            <a:spAutoFit/>
          </a:bodyPr>
          <a:lstStyle/>
          <a:p>
            <a:pPr algn="ctr" defTabSz="914034">
              <a:lnSpc>
                <a:spcPct val="90000"/>
              </a:lnSpc>
            </a:pPr>
            <a:r>
              <a:rPr lang="en-US" sz="2665" b="1" spc="-51" dirty="0"/>
              <a:t>Customer 1</a:t>
            </a:r>
            <a:endParaRPr lang="en-US" sz="2665" b="1" spc="-51" baseline="-25000" dirty="0"/>
          </a:p>
        </p:txBody>
      </p:sp>
      <p:pic>
        <p:nvPicPr>
          <p:cNvPr id="155" name="Picture 98" descr="Cloud"/>
          <p:cNvPicPr>
            <a:picLocks noChangeAspect="1" noChangeArrowheads="1"/>
          </p:cNvPicPr>
          <p:nvPr/>
        </p:nvPicPr>
        <p:blipFill>
          <a:blip r:embed="rId4"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143786" y="3408405"/>
            <a:ext cx="4690360" cy="2056241"/>
          </a:xfrm>
          <a:prstGeom prst="rect">
            <a:avLst/>
          </a:prstGeom>
          <a:noFill/>
          <a:ln w="9525">
            <a:noFill/>
            <a:miter lim="800000"/>
            <a:headEnd/>
            <a:tailEnd/>
          </a:ln>
        </p:spPr>
      </p:pic>
      <p:sp>
        <p:nvSpPr>
          <p:cNvPr id="156" name="Freeform 207"/>
          <p:cNvSpPr>
            <a:spLocks noEditPoints="1"/>
          </p:cNvSpPr>
          <p:nvPr/>
        </p:nvSpPr>
        <p:spPr bwMode="gray">
          <a:xfrm>
            <a:off x="731729" y="4112160"/>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57" name="Freeform 207"/>
          <p:cNvSpPr>
            <a:spLocks noEditPoints="1"/>
          </p:cNvSpPr>
          <p:nvPr/>
        </p:nvSpPr>
        <p:spPr bwMode="gray">
          <a:xfrm>
            <a:off x="1657767" y="4112160"/>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58" name="Freeform 207"/>
          <p:cNvSpPr>
            <a:spLocks noEditPoints="1"/>
          </p:cNvSpPr>
          <p:nvPr/>
        </p:nvSpPr>
        <p:spPr bwMode="gray">
          <a:xfrm>
            <a:off x="2583806" y="4112160"/>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pic>
        <p:nvPicPr>
          <p:cNvPr id="159"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1844817" y="3809683"/>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003903" y="3910029"/>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739131" y="3808932"/>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98218" y="3909279"/>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 name="Freeform 5"/>
          <p:cNvSpPr>
            <a:spLocks noEditPoints="1"/>
          </p:cNvSpPr>
          <p:nvPr/>
        </p:nvSpPr>
        <p:spPr bwMode="auto">
          <a:xfrm>
            <a:off x="3654070" y="4190138"/>
            <a:ext cx="367404" cy="699702"/>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164" name="TextBox 163"/>
          <p:cNvSpPr txBox="1"/>
          <p:nvPr/>
        </p:nvSpPr>
        <p:spPr>
          <a:xfrm>
            <a:off x="4130834" y="4397895"/>
            <a:ext cx="797974" cy="406393"/>
          </a:xfrm>
          <a:prstGeom prst="rect">
            <a:avLst/>
          </a:prstGeom>
          <a:noFill/>
        </p:spPr>
        <p:txBody>
          <a:bodyPr wrap="square" lIns="0" tIns="0" rIns="0" bIns="0" rtlCol="0">
            <a:spAutoFit/>
          </a:bodyPr>
          <a:lstStyle/>
          <a:p>
            <a:pPr defTabSz="914034">
              <a:lnSpc>
                <a:spcPct val="90000"/>
              </a:lnSpc>
            </a:pPr>
            <a:r>
              <a:rPr lang="en-US" sz="1467" b="1" spc="-51" dirty="0"/>
              <a:t>Process</a:t>
            </a:r>
            <a:br>
              <a:rPr lang="en-US" sz="1467" b="1" spc="-51" dirty="0"/>
            </a:br>
            <a:r>
              <a:rPr lang="en-US" sz="1467" b="1" spc="-51" dirty="0"/>
              <a:t>Server</a:t>
            </a:r>
            <a:endParaRPr lang="en-US" sz="1467" b="1" spc="-51" baseline="-25000" dirty="0"/>
          </a:p>
        </p:txBody>
      </p:sp>
      <p:grpSp>
        <p:nvGrpSpPr>
          <p:cNvPr id="165" name="Group 164"/>
          <p:cNvGrpSpPr>
            <a:grpSpLocks noChangeAspect="1"/>
          </p:cNvGrpSpPr>
          <p:nvPr/>
        </p:nvGrpSpPr>
        <p:grpSpPr>
          <a:xfrm>
            <a:off x="1528214" y="4200921"/>
            <a:ext cx="235225" cy="236527"/>
            <a:chOff x="1516874" y="4089454"/>
            <a:chExt cx="526613" cy="529527"/>
          </a:xfrm>
          <a:solidFill>
            <a:srgbClr val="C00000"/>
          </a:solidFill>
        </p:grpSpPr>
        <p:sp>
          <p:nvSpPr>
            <p:cNvPr id="166"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67"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68" name="Group 167"/>
          <p:cNvGrpSpPr>
            <a:grpSpLocks noChangeAspect="1"/>
          </p:cNvGrpSpPr>
          <p:nvPr/>
        </p:nvGrpSpPr>
        <p:grpSpPr>
          <a:xfrm>
            <a:off x="2441024" y="4198977"/>
            <a:ext cx="235225" cy="236527"/>
            <a:chOff x="1516874" y="4089454"/>
            <a:chExt cx="526613" cy="529527"/>
          </a:xfrm>
          <a:solidFill>
            <a:srgbClr val="C00000"/>
          </a:solidFill>
        </p:grpSpPr>
        <p:sp>
          <p:nvSpPr>
            <p:cNvPr id="169"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70"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sp>
        <p:nvSpPr>
          <p:cNvPr id="171" name="TextBox 170"/>
          <p:cNvSpPr txBox="1"/>
          <p:nvPr/>
        </p:nvSpPr>
        <p:spPr>
          <a:xfrm>
            <a:off x="1116755" y="5187995"/>
            <a:ext cx="2927399" cy="369075"/>
          </a:xfrm>
          <a:prstGeom prst="rect">
            <a:avLst/>
          </a:prstGeom>
          <a:noFill/>
        </p:spPr>
        <p:txBody>
          <a:bodyPr wrap="square" lIns="0" tIns="0" rIns="0" bIns="0" rtlCol="0">
            <a:spAutoFit/>
          </a:bodyPr>
          <a:lstStyle/>
          <a:p>
            <a:pPr algn="ctr" defTabSz="914034">
              <a:lnSpc>
                <a:spcPct val="90000"/>
              </a:lnSpc>
            </a:pPr>
            <a:r>
              <a:rPr lang="en-US" sz="2665" b="1" spc="-51" dirty="0"/>
              <a:t>Customer 2</a:t>
            </a:r>
            <a:endParaRPr lang="en-US" sz="2665" b="1" spc="-51" baseline="-25000" dirty="0"/>
          </a:p>
        </p:txBody>
      </p:sp>
      <p:grpSp>
        <p:nvGrpSpPr>
          <p:cNvPr id="172" name="Group 171"/>
          <p:cNvGrpSpPr>
            <a:grpSpLocks noChangeAspect="1"/>
          </p:cNvGrpSpPr>
          <p:nvPr/>
        </p:nvGrpSpPr>
        <p:grpSpPr>
          <a:xfrm>
            <a:off x="616033" y="4218229"/>
            <a:ext cx="235225" cy="236527"/>
            <a:chOff x="1516874" y="4089454"/>
            <a:chExt cx="526613" cy="529527"/>
          </a:xfrm>
          <a:solidFill>
            <a:srgbClr val="C00000"/>
          </a:solidFill>
        </p:grpSpPr>
        <p:sp>
          <p:nvSpPr>
            <p:cNvPr id="173"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74"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sp>
        <p:nvSpPr>
          <p:cNvPr id="99" name="TextBox 98"/>
          <p:cNvSpPr txBox="1"/>
          <p:nvPr/>
        </p:nvSpPr>
        <p:spPr>
          <a:xfrm>
            <a:off x="544613" y="4808453"/>
            <a:ext cx="3651621" cy="369204"/>
          </a:xfrm>
          <a:prstGeom prst="rect">
            <a:avLst/>
          </a:prstGeom>
          <a:noFill/>
        </p:spPr>
        <p:txBody>
          <a:bodyPr wrap="square" lIns="0" tIns="0" rIns="0" bIns="0" rtlCol="0">
            <a:spAutoFit/>
          </a:bodyPr>
          <a:lstStyle/>
          <a:p>
            <a:pPr algn="ctr" defTabSz="914034">
              <a:lnSpc>
                <a:spcPct val="90000"/>
              </a:lnSpc>
            </a:pPr>
            <a:r>
              <a:rPr lang="en-US" sz="1333" b="1" spc="-51" dirty="0"/>
              <a:t>Source: VMware vCenter VMs</a:t>
            </a:r>
            <a:br>
              <a:rPr lang="en-US" sz="1333" b="1" spc="-51" dirty="0"/>
            </a:br>
            <a:r>
              <a:rPr lang="en-US" sz="1333" b="1" spc="-51" dirty="0"/>
              <a:t>&amp; Physical Servers</a:t>
            </a:r>
            <a:endParaRPr lang="en-US" sz="1333" b="1" spc="-51" baseline="-25000" dirty="0"/>
          </a:p>
        </p:txBody>
      </p:sp>
      <p:grpSp>
        <p:nvGrpSpPr>
          <p:cNvPr id="100" name="Group 99"/>
          <p:cNvGrpSpPr>
            <a:grpSpLocks noChangeAspect="1"/>
          </p:cNvGrpSpPr>
          <p:nvPr/>
        </p:nvGrpSpPr>
        <p:grpSpPr>
          <a:xfrm>
            <a:off x="9246975" y="5733827"/>
            <a:ext cx="545254" cy="548272"/>
            <a:chOff x="1516874" y="4089454"/>
            <a:chExt cx="526613" cy="529527"/>
          </a:xfrm>
          <a:solidFill>
            <a:srgbClr val="C00000"/>
          </a:solidFill>
        </p:grpSpPr>
        <p:sp>
          <p:nvSpPr>
            <p:cNvPr id="10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0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sp>
        <p:nvSpPr>
          <p:cNvPr id="103" name="TextBox 102"/>
          <p:cNvSpPr txBox="1"/>
          <p:nvPr/>
        </p:nvSpPr>
        <p:spPr>
          <a:xfrm>
            <a:off x="9884625" y="5708193"/>
            <a:ext cx="1754346" cy="553806"/>
          </a:xfrm>
          <a:prstGeom prst="rect">
            <a:avLst/>
          </a:prstGeom>
          <a:noFill/>
        </p:spPr>
        <p:txBody>
          <a:bodyPr wrap="square" lIns="0" tIns="0" rIns="0" bIns="0" rtlCol="0">
            <a:spAutoFit/>
          </a:bodyPr>
          <a:lstStyle/>
          <a:p>
            <a:pPr defTabSz="914034">
              <a:lnSpc>
                <a:spcPct val="90000"/>
              </a:lnSpc>
            </a:pPr>
            <a:r>
              <a:rPr lang="en-US" sz="1333" b="1" spc="-51" dirty="0"/>
              <a:t>Mobility Service – </a:t>
            </a:r>
            <a:r>
              <a:rPr lang="en-US" sz="1333" spc="-51" dirty="0"/>
              <a:t>Captures all data writes from memory</a:t>
            </a:r>
            <a:endParaRPr lang="en-US" sz="1333" b="1" spc="-51" baseline="-25000" dirty="0"/>
          </a:p>
        </p:txBody>
      </p:sp>
      <p:cxnSp>
        <p:nvCxnSpPr>
          <p:cNvPr id="46" name="Straight Connector 45"/>
          <p:cNvCxnSpPr/>
          <p:nvPr/>
        </p:nvCxnSpPr>
        <p:spPr>
          <a:xfrm>
            <a:off x="5330764" y="3567429"/>
            <a:ext cx="1661847" cy="6152"/>
          </a:xfrm>
          <a:prstGeom prst="line">
            <a:avLst/>
          </a:prstGeom>
          <a:ln w="98425">
            <a:solidFill>
              <a:srgbClr val="FFFF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8" name="Picture 98" descr="Cloud"/>
          <p:cNvPicPr>
            <a:picLocks noChangeAspect="1" noChangeArrowheads="1"/>
          </p:cNvPicPr>
          <p:nvPr/>
        </p:nvPicPr>
        <p:blipFill>
          <a:blip r:embed="rId4" cstate="screen">
            <a:duotone>
              <a:prstClr val="black"/>
              <a:schemeClr val="bg1">
                <a:lumMod val="95000"/>
                <a:tint val="45000"/>
                <a:satMod val="400000"/>
              </a:schemeClr>
            </a:duotone>
            <a:extLst>
              <a:ext uri="{28A0092B-C50C-407E-A947-70E740481C1C}">
                <a14:useLocalDpi xmlns:a14="http://schemas.microsoft.com/office/drawing/2010/main"/>
              </a:ext>
            </a:extLst>
          </a:blip>
          <a:srcRect/>
          <a:stretch>
            <a:fillRect/>
          </a:stretch>
        </p:blipFill>
        <p:spPr bwMode="auto">
          <a:xfrm>
            <a:off x="6915266" y="1442711"/>
            <a:ext cx="5143604" cy="2302974"/>
          </a:xfrm>
          <a:prstGeom prst="rect">
            <a:avLst/>
          </a:prstGeom>
        </p:spPr>
      </p:pic>
      <p:pic>
        <p:nvPicPr>
          <p:cNvPr id="79" name="Picture 98" descr="Cloud"/>
          <p:cNvPicPr>
            <a:picLocks noChangeAspect="1" noChangeArrowheads="1"/>
          </p:cNvPicPr>
          <p:nvPr/>
        </p:nvPicPr>
        <p:blipFill>
          <a:blip r:embed="rId4" cstate="screen">
            <a:duotone>
              <a:prstClr val="black"/>
              <a:schemeClr val="bg1">
                <a:lumMod val="95000"/>
                <a:tint val="45000"/>
                <a:satMod val="400000"/>
              </a:schemeClr>
            </a:duotone>
            <a:extLst>
              <a:ext uri="{28A0092B-C50C-407E-A947-70E740481C1C}">
                <a14:useLocalDpi xmlns:a14="http://schemas.microsoft.com/office/drawing/2010/main"/>
              </a:ext>
            </a:extLst>
          </a:blip>
          <a:srcRect/>
          <a:stretch>
            <a:fillRect/>
          </a:stretch>
        </p:blipFill>
        <p:spPr bwMode="auto">
          <a:xfrm>
            <a:off x="6915266" y="2253922"/>
            <a:ext cx="5143604" cy="2302974"/>
          </a:xfrm>
          <a:prstGeom prst="rect">
            <a:avLst/>
          </a:prstGeom>
        </p:spPr>
      </p:pic>
      <p:pic>
        <p:nvPicPr>
          <p:cNvPr id="80" name="Picture 98" descr="Cloud"/>
          <p:cNvPicPr>
            <a:picLocks noChangeAspect="1" noChangeArrowheads="1"/>
          </p:cNvPicPr>
          <p:nvPr/>
        </p:nvPicPr>
        <p:blipFill>
          <a:blip r:embed="rId4" cstate="screen">
            <a:duotone>
              <a:prstClr val="black"/>
              <a:schemeClr val="bg1">
                <a:lumMod val="95000"/>
                <a:tint val="45000"/>
                <a:satMod val="400000"/>
              </a:schemeClr>
            </a:duotone>
            <a:extLst>
              <a:ext uri="{28A0092B-C50C-407E-A947-70E740481C1C}">
                <a14:useLocalDpi xmlns:a14="http://schemas.microsoft.com/office/drawing/2010/main"/>
              </a:ext>
            </a:extLst>
          </a:blip>
          <a:srcRect/>
          <a:stretch>
            <a:fillRect/>
          </a:stretch>
        </p:blipFill>
        <p:spPr bwMode="auto">
          <a:xfrm>
            <a:off x="6915266" y="3121818"/>
            <a:ext cx="5143604" cy="2302974"/>
          </a:xfrm>
          <a:prstGeom prst="rect">
            <a:avLst/>
          </a:prstGeom>
        </p:spPr>
      </p:pic>
      <p:sp>
        <p:nvSpPr>
          <p:cNvPr id="81" name="TextBox 80"/>
          <p:cNvSpPr txBox="1"/>
          <p:nvPr/>
        </p:nvSpPr>
        <p:spPr>
          <a:xfrm>
            <a:off x="8161239" y="4981719"/>
            <a:ext cx="2927399" cy="369075"/>
          </a:xfrm>
          <a:prstGeom prst="rect">
            <a:avLst/>
          </a:prstGeom>
          <a:noFill/>
        </p:spPr>
        <p:txBody>
          <a:bodyPr wrap="square" lIns="0" tIns="0" rIns="0" bIns="0" rtlCol="0">
            <a:spAutoFit/>
          </a:bodyPr>
          <a:lstStyle/>
          <a:p>
            <a:pPr algn="ctr" defTabSz="914034">
              <a:lnSpc>
                <a:spcPct val="90000"/>
              </a:lnSpc>
            </a:pPr>
            <a:r>
              <a:rPr lang="en-US" sz="2665" b="1" spc="-51" dirty="0"/>
              <a:t>Microsoft Azure</a:t>
            </a:r>
            <a:endParaRPr lang="en-US" sz="2665" b="1" spc="-51" baseline="-25000" dirty="0"/>
          </a:p>
        </p:txBody>
      </p:sp>
      <p:sp>
        <p:nvSpPr>
          <p:cNvPr id="82" name="Rounded Rectangle 81"/>
          <p:cNvSpPr/>
          <p:nvPr/>
        </p:nvSpPr>
        <p:spPr bwMode="auto">
          <a:xfrm>
            <a:off x="7650222" y="2178337"/>
            <a:ext cx="1906392" cy="1179996"/>
          </a:xfrm>
          <a:prstGeom prst="roundRect">
            <a:avLst/>
          </a:prstGeom>
          <a:noFill/>
          <a:ln w="127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1" tIns="195017" rIns="243771" bIns="195017" numCol="1" spcCol="0" rtlCol="0" fromWordArt="0" anchor="t" anchorCtr="0" forceAA="0" compatLnSpc="1">
            <a:prstTxWarp prst="textNoShape">
              <a:avLst/>
            </a:prstTxWarp>
            <a:noAutofit/>
          </a:bodyPr>
          <a:lstStyle/>
          <a:p>
            <a:pPr algn="ctr" defTabSz="1242849"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576864" y="2300077"/>
            <a:ext cx="816425" cy="453016"/>
          </a:xfrm>
          <a:prstGeom prst="rect">
            <a:avLst/>
          </a:prstGeom>
        </p:spPr>
      </p:pic>
      <p:pic>
        <p:nvPicPr>
          <p:cNvPr id="84" name="Picture 8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76655" y="2798993"/>
            <a:ext cx="816632" cy="460923"/>
          </a:xfrm>
          <a:prstGeom prst="rect">
            <a:avLst/>
          </a:prstGeom>
        </p:spPr>
      </p:pic>
      <p:pic>
        <p:nvPicPr>
          <p:cNvPr id="85"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781794" y="2458889"/>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920404" y="2539327"/>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572356" y="2581349"/>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707416" y="2671485"/>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88"/>
          <p:cNvSpPr txBox="1"/>
          <p:nvPr/>
        </p:nvSpPr>
        <p:spPr>
          <a:xfrm>
            <a:off x="8528323" y="2264746"/>
            <a:ext cx="942995" cy="203100"/>
          </a:xfrm>
          <a:prstGeom prst="rect">
            <a:avLst/>
          </a:prstGeom>
          <a:noFill/>
        </p:spPr>
        <p:txBody>
          <a:bodyPr wrap="square" lIns="0" tIns="0" rIns="0" bIns="0" rtlCol="0">
            <a:spAutoFit/>
          </a:bodyPr>
          <a:lstStyle/>
          <a:p>
            <a:pPr algn="ctr" defTabSz="914034">
              <a:lnSpc>
                <a:spcPct val="90000"/>
              </a:lnSpc>
            </a:pPr>
            <a:r>
              <a:rPr lang="en-US" sz="1467" b="1" spc="-51" dirty="0"/>
              <a:t>Customer 1</a:t>
            </a:r>
            <a:endParaRPr lang="en-US" sz="1467" b="1" spc="-51" baseline="-25000" dirty="0"/>
          </a:p>
        </p:txBody>
      </p:sp>
      <p:pic>
        <p:nvPicPr>
          <p:cNvPr id="90"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846717" y="2762222"/>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90"/>
          <p:cNvGrpSpPr/>
          <p:nvPr/>
        </p:nvGrpSpPr>
        <p:grpSpPr>
          <a:xfrm>
            <a:off x="7581967" y="3497343"/>
            <a:ext cx="1979958" cy="1179996"/>
            <a:chOff x="5610569" y="2889797"/>
            <a:chExt cx="1485390" cy="885248"/>
          </a:xfrm>
        </p:grpSpPr>
        <p:grpSp>
          <p:nvGrpSpPr>
            <p:cNvPr id="92" name="Group 91"/>
            <p:cNvGrpSpPr/>
            <p:nvPr/>
          </p:nvGrpSpPr>
          <p:grpSpPr>
            <a:xfrm>
              <a:off x="5610569" y="2889797"/>
              <a:ext cx="1485390" cy="885248"/>
              <a:chOff x="5580089" y="2889797"/>
              <a:chExt cx="1485390" cy="885248"/>
            </a:xfrm>
          </p:grpSpPr>
          <p:sp>
            <p:nvSpPr>
              <p:cNvPr id="98" name="Rounded Rectangle 97"/>
              <p:cNvSpPr/>
              <p:nvPr/>
            </p:nvSpPr>
            <p:spPr bwMode="auto">
              <a:xfrm>
                <a:off x="5635279" y="2889797"/>
                <a:ext cx="1430200" cy="885248"/>
              </a:xfrm>
              <a:prstGeom prst="roundRect">
                <a:avLst/>
              </a:prstGeom>
              <a:noFill/>
              <a:ln w="12700">
                <a:solidFill>
                  <a:srgbClr val="0070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1" tIns="195017" rIns="243771" bIns="195017" numCol="1" spcCol="0" rtlCol="0" fromWordArt="0" anchor="t" anchorCtr="0" forceAA="0" compatLnSpc="1">
                <a:prstTxWarp prst="textNoShape">
                  <a:avLst/>
                </a:prstTxWarp>
                <a:noAutofit/>
              </a:bodyPr>
              <a:lstStyle/>
              <a:p>
                <a:pPr algn="ctr" defTabSz="1242849"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pic>
            <p:nvPicPr>
              <p:cNvPr id="104" name="Picture 10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580245" y="2981129"/>
                <a:ext cx="612492" cy="339858"/>
              </a:xfrm>
              <a:prstGeom prst="rect">
                <a:avLst/>
              </a:prstGeom>
            </p:spPr>
          </p:pic>
          <p:pic>
            <p:nvPicPr>
              <p:cNvPr id="105" name="Picture 10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80089" y="3355422"/>
                <a:ext cx="612648" cy="345790"/>
              </a:xfrm>
              <a:prstGeom prst="rect">
                <a:avLst/>
              </a:prstGeom>
            </p:spPr>
          </p:pic>
          <p:sp>
            <p:nvSpPr>
              <p:cNvPr id="106" name="TextBox 105"/>
              <p:cNvSpPr txBox="1"/>
              <p:nvPr/>
            </p:nvSpPr>
            <p:spPr>
              <a:xfrm>
                <a:off x="6294042" y="2954623"/>
                <a:ext cx="721084" cy="152441"/>
              </a:xfrm>
              <a:prstGeom prst="rect">
                <a:avLst/>
              </a:prstGeom>
              <a:noFill/>
            </p:spPr>
            <p:txBody>
              <a:bodyPr wrap="square" lIns="0" tIns="0" rIns="0" bIns="0" rtlCol="0">
                <a:spAutoFit/>
              </a:bodyPr>
              <a:lstStyle/>
              <a:p>
                <a:pPr algn="ctr" defTabSz="914034">
                  <a:lnSpc>
                    <a:spcPct val="90000"/>
                  </a:lnSpc>
                </a:pPr>
                <a:r>
                  <a:rPr lang="en-US" sz="1467" b="1" spc="-51" dirty="0"/>
                  <a:t>Customer 2</a:t>
                </a:r>
                <a:endParaRPr lang="en-US" sz="1467" b="1" spc="-51" baseline="-25000" dirty="0"/>
              </a:p>
            </p:txBody>
          </p:sp>
        </p:grpSp>
        <p:pic>
          <p:nvPicPr>
            <p:cNvPr id="93"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510437" y="3094563"/>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614424" y="3154910"/>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353313" y="3186435"/>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454637" y="3254056"/>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559143" y="3322128"/>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7" name="Group 106"/>
          <p:cNvGrpSpPr>
            <a:grpSpLocks noChangeAspect="1"/>
          </p:cNvGrpSpPr>
          <p:nvPr/>
        </p:nvGrpSpPr>
        <p:grpSpPr>
          <a:xfrm>
            <a:off x="8062333" y="2736348"/>
            <a:ext cx="242429" cy="243771"/>
            <a:chOff x="1516874" y="4089454"/>
            <a:chExt cx="526613" cy="529527"/>
          </a:xfrm>
          <a:solidFill>
            <a:srgbClr val="C00000"/>
          </a:solidFill>
        </p:grpSpPr>
        <p:sp>
          <p:nvSpPr>
            <p:cNvPr id="108"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09"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10" name="Group 109"/>
          <p:cNvGrpSpPr>
            <a:grpSpLocks noChangeAspect="1"/>
          </p:cNvGrpSpPr>
          <p:nvPr/>
        </p:nvGrpSpPr>
        <p:grpSpPr>
          <a:xfrm>
            <a:off x="8084819" y="4064823"/>
            <a:ext cx="242429" cy="243771"/>
            <a:chOff x="1516874" y="4089454"/>
            <a:chExt cx="526613" cy="529527"/>
          </a:xfrm>
          <a:solidFill>
            <a:srgbClr val="C00000"/>
          </a:solidFill>
        </p:grpSpPr>
        <p:sp>
          <p:nvSpPr>
            <p:cNvPr id="11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1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34" name="Group 133"/>
          <p:cNvGrpSpPr>
            <a:grpSpLocks noChangeAspect="1"/>
          </p:cNvGrpSpPr>
          <p:nvPr/>
        </p:nvGrpSpPr>
        <p:grpSpPr>
          <a:xfrm>
            <a:off x="9685510" y="2615207"/>
            <a:ext cx="1992083" cy="1096968"/>
            <a:chOff x="2629767" y="2540878"/>
            <a:chExt cx="1788199" cy="984697"/>
          </a:xfrm>
        </p:grpSpPr>
        <p:sp>
          <p:nvSpPr>
            <p:cNvPr id="135" name="Freeform 128"/>
            <p:cNvSpPr>
              <a:spLocks noChangeAspect="1"/>
            </p:cNvSpPr>
            <p:nvPr/>
          </p:nvSpPr>
          <p:spPr bwMode="black">
            <a:xfrm>
              <a:off x="2629767" y="2540878"/>
              <a:ext cx="1788199" cy="98469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72C6"/>
            </a:solidFill>
            <a:extLst/>
          </p:spPr>
          <p:txBody>
            <a:bodyPr vert="horz" wrap="square" lIns="87854" tIns="43928" rIns="87854" bIns="43928" numCol="1" anchor="b" anchorCtr="1" compatLnSpc="1">
              <a:prstTxWarp prst="textNoShape">
                <a:avLst/>
              </a:prstTxWarp>
            </a:bodyPr>
            <a:lstStyle/>
            <a:p>
              <a:pPr defTabSz="895894">
                <a:defRPr/>
              </a:pPr>
              <a:endParaRPr lang="en-US" sz="1729" kern="0" dirty="0">
                <a:solidFill>
                  <a:srgbClr val="FFFFFF"/>
                </a:solidFill>
              </a:endParaRPr>
            </a:p>
          </p:txBody>
        </p:sp>
        <p:pic>
          <p:nvPicPr>
            <p:cNvPr id="136" name="Picture 135"/>
            <p:cNvPicPr>
              <a:picLocks noChangeAspect="1"/>
            </p:cNvPicPr>
            <p:nvPr/>
          </p:nvPicPr>
          <p:blipFill>
            <a:blip r:embed="rId9" cstate="screen">
              <a:grayscl/>
              <a:extLst>
                <a:ext uri="{28A0092B-C50C-407E-A947-70E740481C1C}">
                  <a14:useLocalDpi xmlns:a14="http://schemas.microsoft.com/office/drawing/2010/main"/>
                </a:ext>
              </a:extLst>
            </a:blip>
            <a:stretch>
              <a:fillRect/>
            </a:stretch>
          </p:blipFill>
          <p:spPr>
            <a:xfrm>
              <a:off x="2883209" y="3010625"/>
              <a:ext cx="1342947" cy="311374"/>
            </a:xfrm>
            <a:prstGeom prst="rect">
              <a:avLst/>
            </a:prstGeom>
            <a:noFill/>
            <a:ln>
              <a:noFill/>
            </a:ln>
          </p:spPr>
        </p:pic>
      </p:grpSp>
      <p:sp>
        <p:nvSpPr>
          <p:cNvPr id="137" name="TextBox 136"/>
          <p:cNvSpPr txBox="1"/>
          <p:nvPr/>
        </p:nvSpPr>
        <p:spPr>
          <a:xfrm>
            <a:off x="8638582" y="4093248"/>
            <a:ext cx="3763442" cy="184602"/>
          </a:xfrm>
          <a:prstGeom prst="rect">
            <a:avLst/>
          </a:prstGeom>
          <a:noFill/>
        </p:spPr>
        <p:txBody>
          <a:bodyPr wrap="square" lIns="0" tIns="0" rIns="0" bIns="0" rtlCol="0">
            <a:spAutoFit/>
          </a:bodyPr>
          <a:lstStyle/>
          <a:p>
            <a:pPr algn="ctr" defTabSz="914034">
              <a:lnSpc>
                <a:spcPct val="90000"/>
              </a:lnSpc>
            </a:pPr>
            <a:r>
              <a:rPr lang="en-US" sz="1333" b="1" spc="-51" dirty="0"/>
              <a:t>Target: Microsoft Azure</a:t>
            </a:r>
            <a:endParaRPr lang="en-US" sz="1333" b="1" spc="-51" baseline="-25000" dirty="0"/>
          </a:p>
        </p:txBody>
      </p:sp>
    </p:spTree>
    <p:extLst>
      <p:ext uri="{BB962C8B-B14F-4D97-AF65-F5344CB8AC3E}">
        <p14:creationId xmlns:p14="http://schemas.microsoft.com/office/powerpoint/2010/main" val="12926614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466467" y="1091407"/>
            <a:ext cx="2762274" cy="2851283"/>
            <a:chOff x="475004" y="1112455"/>
            <a:chExt cx="2818062" cy="2908869"/>
          </a:xfrm>
        </p:grpSpPr>
        <p:pic>
          <p:nvPicPr>
            <p:cNvPr id="39" name="Picture 38"/>
            <p:cNvPicPr>
              <a:picLocks noChangeAspect="1"/>
            </p:cNvPicPr>
            <p:nvPr/>
          </p:nvPicPr>
          <p:blipFill>
            <a:blip r:embed="rId3"/>
            <a:stretch>
              <a:fillRect/>
            </a:stretch>
          </p:blipFill>
          <p:spPr>
            <a:xfrm>
              <a:off x="646332" y="1280912"/>
              <a:ext cx="2612427" cy="1830721"/>
            </a:xfrm>
            <a:prstGeom prst="rect">
              <a:avLst/>
            </a:prstGeom>
          </p:spPr>
        </p:pic>
        <p:grpSp>
          <p:nvGrpSpPr>
            <p:cNvPr id="42" name="Group 41"/>
            <p:cNvGrpSpPr/>
            <p:nvPr/>
          </p:nvGrpSpPr>
          <p:grpSpPr>
            <a:xfrm>
              <a:off x="535891" y="3107864"/>
              <a:ext cx="2757175" cy="913460"/>
              <a:chOff x="535891" y="3109970"/>
              <a:chExt cx="2757175" cy="913460"/>
            </a:xfrm>
          </p:grpSpPr>
          <p:sp>
            <p:nvSpPr>
              <p:cNvPr id="36" name="TextBox 35"/>
              <p:cNvSpPr txBox="1"/>
              <p:nvPr/>
            </p:nvSpPr>
            <p:spPr>
              <a:xfrm>
                <a:off x="535891" y="3395760"/>
                <a:ext cx="2757175" cy="627670"/>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Customer selects recovery region</a:t>
                </a:r>
              </a:p>
            </p:txBody>
          </p:sp>
          <p:sp>
            <p:nvSpPr>
              <p:cNvPr id="37" name="TextBox 36"/>
              <p:cNvSpPr txBox="1"/>
              <p:nvPr/>
            </p:nvSpPr>
            <p:spPr>
              <a:xfrm>
                <a:off x="535891" y="310997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VAULT</a:t>
                </a:r>
              </a:p>
            </p:txBody>
          </p:sp>
        </p:grpSp>
        <p:sp>
          <p:nvSpPr>
            <p:cNvPr id="38" name="Oval 37"/>
            <p:cNvSpPr/>
            <p:nvPr/>
          </p:nvSpPr>
          <p:spPr bwMode="auto">
            <a:xfrm>
              <a:off x="475004" y="1112455"/>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1</a:t>
              </a:r>
            </a:p>
          </p:txBody>
        </p:sp>
      </p:grpSp>
      <p:grpSp>
        <p:nvGrpSpPr>
          <p:cNvPr id="2" name="Group 1"/>
          <p:cNvGrpSpPr/>
          <p:nvPr/>
        </p:nvGrpSpPr>
        <p:grpSpPr>
          <a:xfrm>
            <a:off x="6325496" y="3856065"/>
            <a:ext cx="2763496" cy="2720037"/>
            <a:chOff x="6325530" y="3856123"/>
            <a:chExt cx="2763889" cy="2720422"/>
          </a:xfrm>
        </p:grpSpPr>
        <p:pic>
          <p:nvPicPr>
            <p:cNvPr id="60" name="Picture 59"/>
            <p:cNvPicPr>
              <a:picLocks noChangeAspect="1"/>
            </p:cNvPicPr>
            <p:nvPr/>
          </p:nvPicPr>
          <p:blipFill>
            <a:blip r:embed="rId4"/>
            <a:stretch>
              <a:fillRect/>
            </a:stretch>
          </p:blipFill>
          <p:spPr>
            <a:xfrm>
              <a:off x="6463205" y="3971017"/>
              <a:ext cx="2570003" cy="1931729"/>
            </a:xfrm>
            <a:prstGeom prst="rect">
              <a:avLst/>
            </a:prstGeom>
          </p:spPr>
        </p:pic>
        <p:grpSp>
          <p:nvGrpSpPr>
            <p:cNvPr id="56" name="Group 55"/>
            <p:cNvGrpSpPr/>
            <p:nvPr/>
          </p:nvGrpSpPr>
          <p:grpSpPr>
            <a:xfrm>
              <a:off x="6369255" y="5932458"/>
              <a:ext cx="2720164" cy="644087"/>
              <a:chOff x="5136319" y="5994938"/>
              <a:chExt cx="2774710" cy="657002"/>
            </a:xfrm>
          </p:grpSpPr>
          <p:sp>
            <p:nvSpPr>
              <p:cNvPr id="58" name="TextBox 57"/>
              <p:cNvSpPr txBox="1"/>
              <p:nvPr/>
            </p:nvSpPr>
            <p:spPr>
              <a:xfrm>
                <a:off x="5153855" y="6245772"/>
                <a:ext cx="2757174"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Define DR Plan</a:t>
                </a:r>
              </a:p>
            </p:txBody>
          </p:sp>
          <p:sp>
            <p:nvSpPr>
              <p:cNvPr id="59" name="TextBox 58"/>
              <p:cNvSpPr txBox="1"/>
              <p:nvPr/>
            </p:nvSpPr>
            <p:spPr>
              <a:xfrm>
                <a:off x="5136319" y="5994938"/>
                <a:ext cx="2757174"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RECOVERY PLAN</a:t>
                </a:r>
              </a:p>
            </p:txBody>
          </p:sp>
        </p:grpSp>
        <p:sp>
          <p:nvSpPr>
            <p:cNvPr id="57" name="Oval 56"/>
            <p:cNvSpPr/>
            <p:nvPr/>
          </p:nvSpPr>
          <p:spPr bwMode="auto">
            <a:xfrm>
              <a:off x="6325530" y="3856123"/>
              <a:ext cx="335920" cy="33592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7</a:t>
              </a:r>
            </a:p>
          </p:txBody>
        </p:sp>
      </p:grpSp>
      <p:grpSp>
        <p:nvGrpSpPr>
          <p:cNvPr id="29" name="Group 28"/>
          <p:cNvGrpSpPr/>
          <p:nvPr/>
        </p:nvGrpSpPr>
        <p:grpSpPr>
          <a:xfrm>
            <a:off x="9207959" y="1113695"/>
            <a:ext cx="2804927" cy="2611876"/>
            <a:chOff x="6906300" y="835025"/>
            <a:chExt cx="2103994" cy="1959185"/>
          </a:xfrm>
        </p:grpSpPr>
        <p:grpSp>
          <p:nvGrpSpPr>
            <p:cNvPr id="43" name="Group 42"/>
            <p:cNvGrpSpPr/>
            <p:nvPr/>
          </p:nvGrpSpPr>
          <p:grpSpPr>
            <a:xfrm>
              <a:off x="6975644" y="2285443"/>
              <a:ext cx="2034650" cy="508767"/>
              <a:chOff x="9690555" y="3109970"/>
              <a:chExt cx="2767265" cy="691959"/>
            </a:xfrm>
          </p:grpSpPr>
          <p:sp>
            <p:nvSpPr>
              <p:cNvPr id="8" name="TextBox 7"/>
              <p:cNvSpPr txBox="1"/>
              <p:nvPr/>
            </p:nvSpPr>
            <p:spPr>
              <a:xfrm>
                <a:off x="9690555" y="3395760"/>
                <a:ext cx="276726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Register VCenter Server</a:t>
                </a:r>
              </a:p>
            </p:txBody>
          </p:sp>
          <p:sp>
            <p:nvSpPr>
              <p:cNvPr id="11" name="TextBox 10"/>
              <p:cNvSpPr txBox="1"/>
              <p:nvPr/>
            </p:nvSpPr>
            <p:spPr>
              <a:xfrm>
                <a:off x="9690555" y="3109970"/>
                <a:ext cx="2767265" cy="367948"/>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REGISTER</a:t>
                </a:r>
              </a:p>
            </p:txBody>
          </p:sp>
        </p:grpSp>
        <p:pic>
          <p:nvPicPr>
            <p:cNvPr id="4" name="Picture 3"/>
            <p:cNvPicPr>
              <a:picLocks noChangeAspect="1"/>
            </p:cNvPicPr>
            <p:nvPr/>
          </p:nvPicPr>
          <p:blipFill>
            <a:blip r:embed="rId5"/>
            <a:stretch>
              <a:fillRect/>
            </a:stretch>
          </p:blipFill>
          <p:spPr>
            <a:xfrm>
              <a:off x="7104674" y="872718"/>
              <a:ext cx="1809512" cy="1412047"/>
            </a:xfrm>
            <a:prstGeom prst="rect">
              <a:avLst/>
            </a:prstGeom>
          </p:spPr>
        </p:pic>
        <p:sp>
          <p:nvSpPr>
            <p:cNvPr id="16" name="Oval 15"/>
            <p:cNvSpPr/>
            <p:nvPr/>
          </p:nvSpPr>
          <p:spPr bwMode="auto">
            <a:xfrm>
              <a:off x="6906300" y="835025"/>
              <a:ext cx="251940" cy="25194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4</a:t>
              </a:r>
            </a:p>
          </p:txBody>
        </p:sp>
      </p:grpSp>
      <p:grpSp>
        <p:nvGrpSpPr>
          <p:cNvPr id="62" name="Group 61"/>
          <p:cNvGrpSpPr/>
          <p:nvPr/>
        </p:nvGrpSpPr>
        <p:grpSpPr>
          <a:xfrm>
            <a:off x="3322429" y="3829094"/>
            <a:ext cx="2876650" cy="2782339"/>
            <a:chOff x="2491525" y="2871862"/>
            <a:chExt cx="2157794" cy="2087050"/>
          </a:xfrm>
        </p:grpSpPr>
        <p:grpSp>
          <p:nvGrpSpPr>
            <p:cNvPr id="49" name="Group 48"/>
            <p:cNvGrpSpPr/>
            <p:nvPr/>
          </p:nvGrpSpPr>
          <p:grpSpPr>
            <a:xfrm>
              <a:off x="2608254" y="4473285"/>
              <a:ext cx="2041065" cy="485627"/>
              <a:chOff x="4998715" y="5996918"/>
              <a:chExt cx="2775990" cy="660486"/>
            </a:xfrm>
          </p:grpSpPr>
          <p:sp>
            <p:nvSpPr>
              <p:cNvPr id="24" name="TextBox 23"/>
              <p:cNvSpPr txBox="1"/>
              <p:nvPr/>
            </p:nvSpPr>
            <p:spPr>
              <a:xfrm>
                <a:off x="4998715" y="6251236"/>
                <a:ext cx="2757175"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Replicate disks to Azure</a:t>
                </a:r>
              </a:p>
            </p:txBody>
          </p:sp>
          <p:sp>
            <p:nvSpPr>
              <p:cNvPr id="25" name="TextBox 24"/>
              <p:cNvSpPr txBox="1"/>
              <p:nvPr/>
            </p:nvSpPr>
            <p:spPr>
              <a:xfrm>
                <a:off x="5017530" y="5996918"/>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PROTECT VIRTUAL MACHINES</a:t>
                </a:r>
              </a:p>
            </p:txBody>
          </p:sp>
        </p:grpSp>
        <p:pic>
          <p:nvPicPr>
            <p:cNvPr id="35" name="Picture 34"/>
            <p:cNvPicPr>
              <a:picLocks noChangeAspect="1"/>
            </p:cNvPicPr>
            <p:nvPr/>
          </p:nvPicPr>
          <p:blipFill>
            <a:blip r:embed="rId6"/>
            <a:stretch>
              <a:fillRect/>
            </a:stretch>
          </p:blipFill>
          <p:spPr>
            <a:xfrm>
              <a:off x="2692231" y="2957080"/>
              <a:ext cx="1824863" cy="1459393"/>
            </a:xfrm>
            <a:prstGeom prst="rect">
              <a:avLst/>
            </a:prstGeom>
          </p:spPr>
        </p:pic>
        <p:sp>
          <p:nvSpPr>
            <p:cNvPr id="26" name="Oval 25"/>
            <p:cNvSpPr/>
            <p:nvPr/>
          </p:nvSpPr>
          <p:spPr bwMode="auto">
            <a:xfrm>
              <a:off x="2491525" y="2871862"/>
              <a:ext cx="251940" cy="258655"/>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6</a:t>
              </a:r>
            </a:p>
          </p:txBody>
        </p:sp>
      </p:grpSp>
      <p:grpSp>
        <p:nvGrpSpPr>
          <p:cNvPr id="5" name="Group 4"/>
          <p:cNvGrpSpPr/>
          <p:nvPr/>
        </p:nvGrpSpPr>
        <p:grpSpPr>
          <a:xfrm>
            <a:off x="3387477" y="1154432"/>
            <a:ext cx="2762274" cy="2571138"/>
            <a:chOff x="2540319" y="865581"/>
            <a:chExt cx="2071999" cy="1928627"/>
          </a:xfrm>
        </p:grpSpPr>
        <p:grpSp>
          <p:nvGrpSpPr>
            <p:cNvPr id="41" name="Group 40"/>
            <p:cNvGrpSpPr/>
            <p:nvPr/>
          </p:nvGrpSpPr>
          <p:grpSpPr>
            <a:xfrm>
              <a:off x="2585087" y="2285441"/>
              <a:ext cx="2027231" cy="508767"/>
              <a:chOff x="3657311" y="3109970"/>
              <a:chExt cx="2757175" cy="691958"/>
            </a:xfrm>
          </p:grpSpPr>
          <p:sp>
            <p:nvSpPr>
              <p:cNvPr id="6" name="TextBox 5"/>
              <p:cNvSpPr txBox="1"/>
              <p:nvPr/>
            </p:nvSpPr>
            <p:spPr>
              <a:xfrm>
                <a:off x="3657311" y="3395760"/>
                <a:ext cx="2757175"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View step-by-step guidance</a:t>
                </a:r>
              </a:p>
            </p:txBody>
          </p:sp>
          <p:sp>
            <p:nvSpPr>
              <p:cNvPr id="9" name="TextBox 8"/>
              <p:cNvSpPr txBox="1"/>
              <p:nvPr/>
            </p:nvSpPr>
            <p:spPr>
              <a:xfrm>
                <a:off x="3657311" y="310997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QUICK START</a:t>
                </a:r>
              </a:p>
            </p:txBody>
          </p:sp>
        </p:grpSp>
        <p:pic>
          <p:nvPicPr>
            <p:cNvPr id="3" name="Picture 2"/>
            <p:cNvPicPr>
              <a:picLocks noChangeAspect="1"/>
            </p:cNvPicPr>
            <p:nvPr/>
          </p:nvPicPr>
          <p:blipFill>
            <a:blip r:embed="rId7"/>
            <a:stretch>
              <a:fillRect/>
            </a:stretch>
          </p:blipFill>
          <p:spPr>
            <a:xfrm>
              <a:off x="2647594" y="929318"/>
              <a:ext cx="1948551" cy="1414872"/>
            </a:xfrm>
            <a:prstGeom prst="rect">
              <a:avLst/>
            </a:prstGeom>
          </p:spPr>
        </p:pic>
        <p:sp>
          <p:nvSpPr>
            <p:cNvPr id="14" name="Oval 13"/>
            <p:cNvSpPr/>
            <p:nvPr/>
          </p:nvSpPr>
          <p:spPr bwMode="auto">
            <a:xfrm>
              <a:off x="2540319" y="865581"/>
              <a:ext cx="251940" cy="25194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2</a:t>
              </a:r>
            </a:p>
          </p:txBody>
        </p:sp>
      </p:grpSp>
      <p:grpSp>
        <p:nvGrpSpPr>
          <p:cNvPr id="23" name="Group 22"/>
          <p:cNvGrpSpPr/>
          <p:nvPr/>
        </p:nvGrpSpPr>
        <p:grpSpPr>
          <a:xfrm>
            <a:off x="6386404" y="1126422"/>
            <a:ext cx="2894741" cy="2816273"/>
            <a:chOff x="4789833" y="844571"/>
            <a:chExt cx="2171364" cy="2112504"/>
          </a:xfrm>
        </p:grpSpPr>
        <p:grpSp>
          <p:nvGrpSpPr>
            <p:cNvPr id="40" name="Group 39"/>
            <p:cNvGrpSpPr/>
            <p:nvPr/>
          </p:nvGrpSpPr>
          <p:grpSpPr>
            <a:xfrm>
              <a:off x="4857356" y="2285447"/>
              <a:ext cx="2103841" cy="671628"/>
              <a:chOff x="6829185" y="3109970"/>
              <a:chExt cx="2861370" cy="913460"/>
            </a:xfrm>
          </p:grpSpPr>
          <p:sp>
            <p:nvSpPr>
              <p:cNvPr id="7" name="TextBox 6"/>
              <p:cNvSpPr txBox="1"/>
              <p:nvPr/>
            </p:nvSpPr>
            <p:spPr>
              <a:xfrm>
                <a:off x="6829185" y="3395760"/>
                <a:ext cx="2861370" cy="627670"/>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Servers needed for guest replication</a:t>
                </a:r>
              </a:p>
            </p:txBody>
          </p:sp>
          <p:sp>
            <p:nvSpPr>
              <p:cNvPr id="10" name="TextBox 9"/>
              <p:cNvSpPr txBox="1"/>
              <p:nvPr/>
            </p:nvSpPr>
            <p:spPr>
              <a:xfrm>
                <a:off x="6829185" y="3109970"/>
                <a:ext cx="276726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SETUP SERVERS (PS, MT, CS)</a:t>
                </a:r>
              </a:p>
            </p:txBody>
          </p:sp>
        </p:grpSp>
        <p:pic>
          <p:nvPicPr>
            <p:cNvPr id="61" name="Picture 60"/>
            <p:cNvPicPr>
              <a:picLocks noChangeAspect="1"/>
            </p:cNvPicPr>
            <p:nvPr/>
          </p:nvPicPr>
          <p:blipFill>
            <a:blip r:embed="rId7"/>
            <a:stretch>
              <a:fillRect/>
            </a:stretch>
          </p:blipFill>
          <p:spPr>
            <a:xfrm>
              <a:off x="4891448" y="916346"/>
              <a:ext cx="1948551" cy="1414872"/>
            </a:xfrm>
            <a:prstGeom prst="rect">
              <a:avLst/>
            </a:prstGeom>
          </p:spPr>
        </p:pic>
        <p:sp>
          <p:nvSpPr>
            <p:cNvPr id="15" name="Oval 14"/>
            <p:cNvSpPr/>
            <p:nvPr/>
          </p:nvSpPr>
          <p:spPr bwMode="auto">
            <a:xfrm>
              <a:off x="4789833" y="844571"/>
              <a:ext cx="251940" cy="25194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3</a:t>
              </a:r>
            </a:p>
          </p:txBody>
        </p:sp>
      </p:grpSp>
      <p:grpSp>
        <p:nvGrpSpPr>
          <p:cNvPr id="64" name="Group 63"/>
          <p:cNvGrpSpPr/>
          <p:nvPr/>
        </p:nvGrpSpPr>
        <p:grpSpPr>
          <a:xfrm>
            <a:off x="9335486" y="3833568"/>
            <a:ext cx="2978165" cy="2742531"/>
            <a:chOff x="7001958" y="2875219"/>
            <a:chExt cx="2233940" cy="2057190"/>
          </a:xfrm>
        </p:grpSpPr>
        <p:grpSp>
          <p:nvGrpSpPr>
            <p:cNvPr id="50" name="Group 49"/>
            <p:cNvGrpSpPr/>
            <p:nvPr/>
          </p:nvGrpSpPr>
          <p:grpSpPr>
            <a:xfrm>
              <a:off x="7208667" y="4473282"/>
              <a:ext cx="2027231" cy="459127"/>
              <a:chOff x="7614052" y="6121568"/>
              <a:chExt cx="2757175" cy="624446"/>
            </a:xfrm>
          </p:grpSpPr>
          <p:sp>
            <p:nvSpPr>
              <p:cNvPr id="32" name="TextBox 31"/>
              <p:cNvSpPr txBox="1"/>
              <p:nvPr/>
            </p:nvSpPr>
            <p:spPr>
              <a:xfrm>
                <a:off x="7614052" y="6339845"/>
                <a:ext cx="275717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Perform failover</a:t>
                </a:r>
              </a:p>
            </p:txBody>
          </p:sp>
          <p:sp>
            <p:nvSpPr>
              <p:cNvPr id="33" name="TextBox 32"/>
              <p:cNvSpPr txBox="1"/>
              <p:nvPr/>
            </p:nvSpPr>
            <p:spPr>
              <a:xfrm>
                <a:off x="7614052" y="6121568"/>
                <a:ext cx="2757175" cy="367948"/>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FAILOVER</a:t>
                </a:r>
              </a:p>
            </p:txBody>
          </p:sp>
        </p:grpSp>
        <p:pic>
          <p:nvPicPr>
            <p:cNvPr id="63" name="Picture 62"/>
            <p:cNvPicPr>
              <a:picLocks noChangeAspect="1"/>
            </p:cNvPicPr>
            <p:nvPr/>
          </p:nvPicPr>
          <p:blipFill>
            <a:blip r:embed="rId8"/>
            <a:stretch>
              <a:fillRect/>
            </a:stretch>
          </p:blipFill>
          <p:spPr>
            <a:xfrm>
              <a:off x="7177767" y="2928922"/>
              <a:ext cx="1417386" cy="1522287"/>
            </a:xfrm>
            <a:prstGeom prst="rect">
              <a:avLst/>
            </a:prstGeom>
          </p:spPr>
        </p:pic>
        <p:sp>
          <p:nvSpPr>
            <p:cNvPr id="34" name="Oval 33"/>
            <p:cNvSpPr/>
            <p:nvPr/>
          </p:nvSpPr>
          <p:spPr bwMode="auto">
            <a:xfrm>
              <a:off x="7001958" y="2875219"/>
              <a:ext cx="251940" cy="25194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8</a:t>
              </a:r>
            </a:p>
          </p:txBody>
        </p:sp>
      </p:grpSp>
      <p:grpSp>
        <p:nvGrpSpPr>
          <p:cNvPr id="66" name="Group 65"/>
          <p:cNvGrpSpPr/>
          <p:nvPr/>
        </p:nvGrpSpPr>
        <p:grpSpPr>
          <a:xfrm>
            <a:off x="461753" y="3840884"/>
            <a:ext cx="2802161" cy="2756229"/>
            <a:chOff x="345715" y="2880707"/>
            <a:chExt cx="2101919" cy="2067465"/>
          </a:xfrm>
        </p:grpSpPr>
        <p:pic>
          <p:nvPicPr>
            <p:cNvPr id="30" name="Picture 29"/>
            <p:cNvPicPr>
              <a:picLocks noChangeAspect="1"/>
            </p:cNvPicPr>
            <p:nvPr/>
          </p:nvPicPr>
          <p:blipFill>
            <a:blip r:embed="rId9"/>
            <a:stretch>
              <a:fillRect/>
            </a:stretch>
          </p:blipFill>
          <p:spPr>
            <a:xfrm>
              <a:off x="527784" y="2974141"/>
              <a:ext cx="1778952" cy="1469163"/>
            </a:xfrm>
            <a:prstGeom prst="rect">
              <a:avLst/>
            </a:prstGeom>
          </p:spPr>
        </p:pic>
        <p:sp>
          <p:nvSpPr>
            <p:cNvPr id="12" name="TextBox 11"/>
            <p:cNvSpPr txBox="1"/>
            <p:nvPr/>
          </p:nvSpPr>
          <p:spPr>
            <a:xfrm>
              <a:off x="412984" y="4649534"/>
              <a:ext cx="2034650" cy="29863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Define protection policy</a:t>
              </a:r>
            </a:p>
          </p:txBody>
        </p:sp>
        <p:sp>
          <p:nvSpPr>
            <p:cNvPr id="13" name="TextBox 12"/>
            <p:cNvSpPr txBox="1"/>
            <p:nvPr/>
          </p:nvSpPr>
          <p:spPr>
            <a:xfrm>
              <a:off x="412984" y="4475902"/>
              <a:ext cx="2034650" cy="270536"/>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CONFIGURE PROTECTION</a:t>
              </a:r>
            </a:p>
          </p:txBody>
        </p:sp>
        <p:sp>
          <p:nvSpPr>
            <p:cNvPr id="17" name="Oval 16"/>
            <p:cNvSpPr/>
            <p:nvPr/>
          </p:nvSpPr>
          <p:spPr bwMode="auto">
            <a:xfrm>
              <a:off x="345715" y="2880707"/>
              <a:ext cx="251940" cy="249997"/>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5</a:t>
              </a:r>
            </a:p>
          </p:txBody>
        </p:sp>
      </p:grpSp>
      <p:sp>
        <p:nvSpPr>
          <p:cNvPr id="18" name="Title 17"/>
          <p:cNvSpPr>
            <a:spLocks noGrp="1"/>
          </p:cNvSpPr>
          <p:nvPr>
            <p:ph type="title"/>
          </p:nvPr>
        </p:nvSpPr>
        <p:spPr/>
        <p:txBody>
          <a:bodyPr/>
          <a:lstStyle/>
          <a:p>
            <a:r>
              <a:rPr lang="en-US" dirty="0"/>
              <a:t>ASR Configuration</a:t>
            </a:r>
          </a:p>
        </p:txBody>
      </p:sp>
    </p:spTree>
    <p:extLst>
      <p:ext uri="{BB962C8B-B14F-4D97-AF65-F5344CB8AC3E}">
        <p14:creationId xmlns:p14="http://schemas.microsoft.com/office/powerpoint/2010/main" val="1939808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 Things to know</a:t>
            </a:r>
          </a:p>
        </p:txBody>
      </p:sp>
      <p:sp>
        <p:nvSpPr>
          <p:cNvPr id="3" name="Content Placeholder 2"/>
          <p:cNvSpPr>
            <a:spLocks noGrp="1"/>
          </p:cNvSpPr>
          <p:nvPr>
            <p:ph sz="quarter" idx="10"/>
          </p:nvPr>
        </p:nvSpPr>
        <p:spPr>
          <a:xfrm>
            <a:off x="268288" y="1398397"/>
            <a:ext cx="11542503" cy="4228850"/>
          </a:xfrm>
        </p:spPr>
        <p:txBody>
          <a:bodyPr/>
          <a:lstStyle/>
          <a:p>
            <a:pPr marL="342900" lvl="0" indent="-342900"/>
            <a:r>
              <a:rPr lang="en-US" sz="3600" dirty="0"/>
              <a:t>Linux </a:t>
            </a:r>
            <a:r>
              <a:rPr lang="en-US" sz="3600"/>
              <a:t>is supported at OS level, applications need to be tested at failover</a:t>
            </a:r>
            <a:endParaRPr lang="en-US" sz="3600" dirty="0"/>
          </a:p>
          <a:p>
            <a:pPr marL="342900" indent="-342900"/>
            <a:r>
              <a:rPr lang="en-US" sz="3600"/>
              <a:t>ASR is available in ALL ‘non-government’ regions</a:t>
            </a:r>
          </a:p>
          <a:p>
            <a:pPr marL="342900" indent="-342900"/>
            <a:r>
              <a:rPr lang="en-US" sz="3600"/>
              <a:t>ASR not in US GovCloud </a:t>
            </a:r>
            <a:r>
              <a:rPr lang="en-US" sz="3600" i="1"/>
              <a:t>yet</a:t>
            </a:r>
          </a:p>
          <a:p>
            <a:pPr marL="342900" lvl="0" indent="-342900"/>
            <a:r>
              <a:rPr lang="en-US" sz="3600"/>
              <a:t>Network </a:t>
            </a:r>
            <a:r>
              <a:rPr lang="en-US" sz="3600" dirty="0"/>
              <a:t>bandwidth is key, ExpressRoute is a good idea</a:t>
            </a:r>
          </a:p>
          <a:p>
            <a:pPr marL="342900" lvl="0" indent="-342900"/>
            <a:r>
              <a:rPr lang="en-US" sz="3600" dirty="0"/>
              <a:t>VM OS drive support limited to 1 disk up to 1TB in size </a:t>
            </a:r>
          </a:p>
          <a:p>
            <a:pPr marL="342900" lvl="0" indent="-342900"/>
            <a:r>
              <a:rPr lang="en-US" sz="3600" dirty="0"/>
              <a:t>VM data disks supports up to </a:t>
            </a:r>
            <a:r>
              <a:rPr lang="en-US" sz="3600"/>
              <a:t>32 drives</a:t>
            </a:r>
            <a:endParaRPr lang="en-US" sz="3600" dirty="0"/>
          </a:p>
        </p:txBody>
      </p:sp>
    </p:spTree>
    <p:extLst>
      <p:ext uri="{BB962C8B-B14F-4D97-AF65-F5344CB8AC3E}">
        <p14:creationId xmlns:p14="http://schemas.microsoft.com/office/powerpoint/2010/main" val="17725203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Storage to Azure</a:t>
            </a:r>
          </a:p>
        </p:txBody>
      </p:sp>
    </p:spTree>
    <p:extLst>
      <p:ext uri="{BB962C8B-B14F-4D97-AF65-F5344CB8AC3E}">
        <p14:creationId xmlns:p14="http://schemas.microsoft.com/office/powerpoint/2010/main" val="31433228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Network and AD</a:t>
            </a:r>
          </a:p>
        </p:txBody>
      </p:sp>
    </p:spTree>
    <p:extLst>
      <p:ext uri="{BB962C8B-B14F-4D97-AF65-F5344CB8AC3E}">
        <p14:creationId xmlns:p14="http://schemas.microsoft.com/office/powerpoint/2010/main" val="30732416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p:cNvSpPr>
          <p:nvPr/>
        </p:nvSpPr>
        <p:spPr>
          <a:xfrm>
            <a:off x="194951" y="51263"/>
            <a:ext cx="12192000" cy="64595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a:lstStyle>
          <a:p>
            <a:r>
              <a:rPr lang="en-US" sz="5920"/>
              <a:t>StorSimple </a:t>
            </a:r>
            <a:r>
              <a:rPr lang="en-US" sz="5920" dirty="0"/>
              <a:t>on-premises &amp; in the cloud</a:t>
            </a:r>
          </a:p>
        </p:txBody>
      </p:sp>
      <p:sp>
        <p:nvSpPr>
          <p:cNvPr id="200" name="Footer Placeholder 1"/>
          <p:cNvSpPr>
            <a:spLocks noGrp="1"/>
          </p:cNvSpPr>
          <p:nvPr>
            <p:ph type="ftr" sz="quarter" idx="12"/>
          </p:nvPr>
        </p:nvSpPr>
        <p:spPr>
          <a:xfrm>
            <a:off x="448213" y="6436817"/>
            <a:ext cx="3859607" cy="134464"/>
          </a:xfrm>
        </p:spPr>
        <p:txBody>
          <a:bodyPr/>
          <a:lstStyle/>
          <a:p>
            <a:r>
              <a:rPr lang="en-US"/>
              <a:t>Microsoft Confidential</a:t>
            </a:r>
          </a:p>
        </p:txBody>
      </p:sp>
      <p:sp>
        <p:nvSpPr>
          <p:cNvPr id="574" name="Text Placeholder 2"/>
          <p:cNvSpPr>
            <a:spLocks noGrp="1"/>
          </p:cNvSpPr>
          <p:nvPr>
            <p:ph type="body" sz="quarter" idx="10"/>
          </p:nvPr>
        </p:nvSpPr>
        <p:spPr>
          <a:xfrm>
            <a:off x="194950" y="944133"/>
            <a:ext cx="11893980" cy="373010"/>
          </a:xfrm>
        </p:spPr>
        <p:txBody>
          <a:bodyPr/>
          <a:lstStyle/>
          <a:p>
            <a:pPr>
              <a:lnSpc>
                <a:spcPct val="90000"/>
              </a:lnSpc>
              <a:spcAft>
                <a:spcPts val="600"/>
              </a:spcAft>
              <a:defRPr/>
            </a:pPr>
            <a:r>
              <a:rPr lang="en-US" sz="1765" i="1" dirty="0">
                <a:solidFill>
                  <a:srgbClr val="FFFF00"/>
                </a:solidFill>
              </a:rPr>
              <a:t>StorSimple connects Hyper-V, VMware and Linux servers to Azure Storage, seamlessly, with no application modification </a:t>
            </a:r>
          </a:p>
        </p:txBody>
      </p:sp>
      <p:sp>
        <p:nvSpPr>
          <p:cNvPr id="93" name="TextBox 92"/>
          <p:cNvSpPr txBox="1"/>
          <p:nvPr/>
        </p:nvSpPr>
        <p:spPr>
          <a:xfrm>
            <a:off x="2686653" y="1671739"/>
            <a:ext cx="3074947" cy="1787575"/>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a:defRPr sz="1000">
                <a:solidFill>
                  <a:schemeClr val="accent4">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139">
              <a:defRPr/>
            </a:pPr>
            <a:endParaRPr lang="en-US" sz="1961" kern="0" dirty="0">
              <a:solidFill>
                <a:srgbClr val="FFFFFF"/>
              </a:solidFill>
              <a:latin typeface="Segoe UI"/>
            </a:endParaRPr>
          </a:p>
        </p:txBody>
      </p:sp>
      <p:cxnSp>
        <p:nvCxnSpPr>
          <p:cNvPr id="94" name="Straight Connector 93"/>
          <p:cNvCxnSpPr>
            <a:stCxn id="95" idx="2"/>
          </p:cNvCxnSpPr>
          <p:nvPr/>
        </p:nvCxnSpPr>
        <p:spPr>
          <a:xfrm>
            <a:off x="1438424" y="3461635"/>
            <a:ext cx="958128" cy="1094905"/>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50114" y="1682733"/>
            <a:ext cx="2176620" cy="1778902"/>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96" name="TextBox 95"/>
          <p:cNvSpPr txBox="1"/>
          <p:nvPr/>
        </p:nvSpPr>
        <p:spPr>
          <a:xfrm>
            <a:off x="7581234" y="1662878"/>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Enterprise </a:t>
            </a:r>
          </a:p>
          <a:p>
            <a:pPr algn="ctr" defTabSz="914049">
              <a:defRPr/>
            </a:pPr>
            <a:r>
              <a:rPr lang="en-US" sz="1400" b="1" kern="0" dirty="0">
                <a:solidFill>
                  <a:prstClr val="white"/>
                </a:solidFill>
                <a:latin typeface="Segoe UI"/>
                <a:ea typeface="Segoe UI" pitchFamily="34" charset="0"/>
                <a:cs typeface="Segoe UI" pitchFamily="34" charset="0"/>
              </a:rPr>
              <a:t>Hybrid </a:t>
            </a:r>
          </a:p>
          <a:p>
            <a:pPr algn="ctr" defTabSz="914049">
              <a:defRPr/>
            </a:pPr>
            <a:r>
              <a:rPr lang="en-US" sz="1400" b="1" kern="0" dirty="0">
                <a:solidFill>
                  <a:prstClr val="white"/>
                </a:solidFill>
                <a:latin typeface="Segoe UI"/>
                <a:ea typeface="Segoe UI" pitchFamily="34" charset="0"/>
                <a:cs typeface="Segoe UI" pitchFamily="34" charset="0"/>
              </a:rPr>
              <a:t>NAS or SAN </a:t>
            </a:r>
          </a:p>
          <a:p>
            <a:pPr algn="ctr" defTabSz="914049">
              <a:defRPr/>
            </a:pPr>
            <a:r>
              <a:rPr lang="en-US" sz="1400" b="1" kern="0" dirty="0">
                <a:solidFill>
                  <a:prstClr val="white"/>
                </a:solidFill>
                <a:latin typeface="Segoe UI"/>
                <a:ea typeface="Segoe UI" pitchFamily="34" charset="0"/>
                <a:cs typeface="Segoe UI" pitchFamily="34" charset="0"/>
              </a:rPr>
              <a:t>storage </a:t>
            </a:r>
          </a:p>
        </p:txBody>
      </p:sp>
      <p:sp>
        <p:nvSpPr>
          <p:cNvPr id="97" name="TextBox 96"/>
          <p:cNvSpPr txBox="1"/>
          <p:nvPr/>
        </p:nvSpPr>
        <p:spPr>
          <a:xfrm>
            <a:off x="9813927" y="1667310"/>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Local or tiered volumes</a:t>
            </a:r>
          </a:p>
        </p:txBody>
      </p:sp>
      <p:sp>
        <p:nvSpPr>
          <p:cNvPr id="98" name="TextBox 97"/>
          <p:cNvSpPr txBox="1"/>
          <p:nvPr/>
        </p:nvSpPr>
        <p:spPr>
          <a:xfrm>
            <a:off x="7581257" y="3247419"/>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Automated offsite data protection using cloud snapshots</a:t>
            </a:r>
          </a:p>
        </p:txBody>
      </p:sp>
      <p:sp>
        <p:nvSpPr>
          <p:cNvPr id="99" name="TextBox 98"/>
          <p:cNvSpPr txBox="1"/>
          <p:nvPr/>
        </p:nvSpPr>
        <p:spPr>
          <a:xfrm>
            <a:off x="9813927" y="3254750"/>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Highly efficient, location independent disaster recovery</a:t>
            </a:r>
          </a:p>
        </p:txBody>
      </p:sp>
      <p:sp>
        <p:nvSpPr>
          <p:cNvPr id="100" name="TextBox 99"/>
          <p:cNvSpPr txBox="1"/>
          <p:nvPr/>
        </p:nvSpPr>
        <p:spPr>
          <a:xfrm>
            <a:off x="9819682" y="4843700"/>
            <a:ext cx="2039293" cy="1469171"/>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Consolidated storage &amp;</a:t>
            </a:r>
          </a:p>
          <a:p>
            <a:pPr defTabSz="896215">
              <a:defRPr/>
            </a:pPr>
            <a:r>
              <a:rPr lang="en-US" b="1" dirty="0">
                <a:latin typeface="Segoe UI"/>
              </a:rPr>
              <a:t>data management</a:t>
            </a:r>
          </a:p>
        </p:txBody>
      </p:sp>
      <p:sp>
        <p:nvSpPr>
          <p:cNvPr id="101" name="TextBox 100"/>
          <p:cNvSpPr txBox="1"/>
          <p:nvPr/>
        </p:nvSpPr>
        <p:spPr>
          <a:xfrm>
            <a:off x="7581232" y="4845411"/>
            <a:ext cx="2053427" cy="1489648"/>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Data mobility for enterprise data</a:t>
            </a:r>
          </a:p>
        </p:txBody>
      </p:sp>
      <p:sp>
        <p:nvSpPr>
          <p:cNvPr id="102" name="TextBox 101"/>
          <p:cNvSpPr txBox="1"/>
          <p:nvPr/>
        </p:nvSpPr>
        <p:spPr>
          <a:xfrm>
            <a:off x="402223" y="4211097"/>
            <a:ext cx="6864469" cy="1874436"/>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103" name="TextBox 102"/>
          <p:cNvSpPr txBox="1"/>
          <p:nvPr/>
        </p:nvSpPr>
        <p:spPr>
          <a:xfrm>
            <a:off x="228384" y="1504784"/>
            <a:ext cx="1628956" cy="141590"/>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Customer Data Center </a:t>
            </a:r>
          </a:p>
        </p:txBody>
      </p:sp>
      <p:sp>
        <p:nvSpPr>
          <p:cNvPr id="104" name="Freeform 25"/>
          <p:cNvSpPr>
            <a:spLocks/>
          </p:cNvSpPr>
          <p:nvPr/>
        </p:nvSpPr>
        <p:spPr bwMode="auto">
          <a:xfrm>
            <a:off x="929418" y="4353009"/>
            <a:ext cx="2290271" cy="1510324"/>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rgbClr val="0072C6"/>
          </a:solidFill>
          <a:ln>
            <a:noFill/>
          </a:ln>
          <a:extLst/>
        </p:spPr>
        <p:txBody>
          <a:bodyPr vert="horz" wrap="square" lIns="87867" tIns="43934" rIns="87867" bIns="43934" numCol="1" anchor="t" anchorCtr="0" compatLnSpc="1">
            <a:prstTxWarp prst="textNoShape">
              <a:avLst/>
            </a:prstTxWarp>
          </a:bodyPr>
          <a:lstStyle/>
          <a:p>
            <a:pPr defTabSz="895772">
              <a:defRPr/>
            </a:pPr>
            <a:endParaRPr lang="en-US" sz="1765" kern="0" dirty="0">
              <a:solidFill>
                <a:srgbClr val="000000"/>
              </a:solidFill>
              <a:latin typeface="Segoe UI"/>
            </a:endParaRPr>
          </a:p>
        </p:txBody>
      </p:sp>
      <p:pic>
        <p:nvPicPr>
          <p:cNvPr id="105" name="Picture 104" descr="azureLogowhite.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298660" y="5440070"/>
            <a:ext cx="1451996" cy="336657"/>
          </a:xfrm>
          <a:prstGeom prst="rect">
            <a:avLst/>
          </a:prstGeom>
        </p:spPr>
      </p:pic>
      <p:pic>
        <p:nvPicPr>
          <p:cNvPr id="106" name="Picture 105"/>
          <p:cNvPicPr>
            <a:picLocks noChangeAspect="1"/>
          </p:cNvPicPr>
          <p:nvPr/>
        </p:nvPicPr>
        <p:blipFill>
          <a:blip r:embed="rId4" cstate="screen">
            <a:lum bright="70000" contrast="-70000"/>
            <a:extLst>
              <a:ext uri="{28A0092B-C50C-407E-A947-70E740481C1C}">
                <a14:useLocalDpi xmlns:a14="http://schemas.microsoft.com/office/drawing/2010/main" val="0"/>
              </a:ext>
            </a:extLst>
          </a:blip>
          <a:stretch>
            <a:fillRect/>
          </a:stretch>
        </p:blipFill>
        <p:spPr>
          <a:xfrm>
            <a:off x="1411348" y="4534118"/>
            <a:ext cx="906999" cy="805236"/>
          </a:xfrm>
          <a:prstGeom prst="rect">
            <a:avLst/>
          </a:prstGeom>
        </p:spPr>
      </p:pic>
      <p:grpSp>
        <p:nvGrpSpPr>
          <p:cNvPr id="108" name="Group 107"/>
          <p:cNvGrpSpPr/>
          <p:nvPr/>
        </p:nvGrpSpPr>
        <p:grpSpPr>
          <a:xfrm>
            <a:off x="5802453" y="1758386"/>
            <a:ext cx="492380" cy="4282477"/>
            <a:chOff x="4065068" y="4243582"/>
            <a:chExt cx="2075935" cy="2339183"/>
          </a:xfrm>
        </p:grpSpPr>
        <p:cxnSp>
          <p:nvCxnSpPr>
            <p:cNvPr id="109" name="Straight Connector 108"/>
            <p:cNvCxnSpPr/>
            <p:nvPr/>
          </p:nvCxnSpPr>
          <p:spPr>
            <a:xfrm flipH="1" flipV="1">
              <a:off x="4065068" y="4243582"/>
              <a:ext cx="2072052" cy="1619747"/>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cxnSp>
          <p:nvCxnSpPr>
            <p:cNvPr id="110" name="Straight Connector 109"/>
            <p:cNvCxnSpPr/>
            <p:nvPr/>
          </p:nvCxnSpPr>
          <p:spPr>
            <a:xfrm flipH="1">
              <a:off x="5324755" y="6054417"/>
              <a:ext cx="816248" cy="528348"/>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grpSp>
      <p:grpSp>
        <p:nvGrpSpPr>
          <p:cNvPr id="111" name="Group 110"/>
          <p:cNvGrpSpPr/>
          <p:nvPr/>
        </p:nvGrpSpPr>
        <p:grpSpPr>
          <a:xfrm>
            <a:off x="6131788" y="4575373"/>
            <a:ext cx="1232510" cy="1350784"/>
            <a:chOff x="6029166" y="5365425"/>
            <a:chExt cx="1232684" cy="1350976"/>
          </a:xfrm>
        </p:grpSpPr>
        <p:sp>
          <p:nvSpPr>
            <p:cNvPr id="112" name="TextBox 111"/>
            <p:cNvSpPr txBox="1"/>
            <p:nvPr/>
          </p:nvSpPr>
          <p:spPr>
            <a:xfrm>
              <a:off x="6065837" y="6263811"/>
              <a:ext cx="1196013" cy="452590"/>
            </a:xfrm>
            <a:prstGeom prst="rect">
              <a:avLst/>
            </a:prstGeom>
            <a:noFill/>
            <a:ln>
              <a:noFill/>
            </a:ln>
          </p:spPr>
          <p:txBody>
            <a:bodyPr vert="horz" wrap="square" lIns="0" tIns="91414" rIns="0" bIns="91414" rtlCol="0" anchor="t">
              <a:noAutofit/>
            </a:bodyPr>
            <a:lstStyle>
              <a:defPPr>
                <a:defRPr lang="en-US"/>
              </a:defPPr>
              <a:lvl1pPr algn="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 </a:t>
              </a:r>
            </a:p>
            <a:p>
              <a:pPr algn="ctr" defTabSz="685400">
                <a:defRPr/>
              </a:pPr>
              <a:r>
                <a:rPr lang="en-US" sz="882" b="0" kern="0" dirty="0">
                  <a:solidFill>
                    <a:schemeClr val="tx1"/>
                  </a:solidFill>
                  <a:latin typeface="Segoe UI"/>
                  <a:ea typeface="+mn-ea"/>
                </a:rPr>
                <a:t>Manager</a:t>
              </a:r>
            </a:p>
          </p:txBody>
        </p:sp>
        <p:pic>
          <p:nvPicPr>
            <p:cNvPr id="113" name="Picture 3" descr="\\MAGNUM\Projects\Microsoft\Cloud Power FY12\Design\ICONS_PNG\Management.png"/>
            <p:cNvPicPr>
              <a:picLocks noChangeAspect="1" noChangeArrowheads="1"/>
            </p:cNvPicPr>
            <p:nvPr/>
          </p:nvPicPr>
          <p:blipFill>
            <a:blip r:embed="rId5" cstate="print">
              <a:alphaModFix amt="38000"/>
              <a:biLevel thresh="75000"/>
            </a:blip>
            <a:stretch>
              <a:fillRect/>
            </a:stretch>
          </p:blipFill>
          <p:spPr bwMode="auto">
            <a:xfrm>
              <a:off x="6029166" y="5365425"/>
              <a:ext cx="1146234" cy="1000837"/>
            </a:xfrm>
            <a:prstGeom prst="rect">
              <a:avLst/>
            </a:prstGeom>
            <a:noFill/>
            <a:ln>
              <a:noFill/>
            </a:ln>
            <a:effectLst/>
            <a:scene3d>
              <a:camera prst="orthographicFront">
                <a:rot lat="300000" lon="0" rev="0"/>
              </a:camera>
              <a:lightRig rig="threePt" dir="t"/>
            </a:scene3d>
          </p:spPr>
        </p:pic>
      </p:grpSp>
      <p:sp>
        <p:nvSpPr>
          <p:cNvPr id="114" name="TextBox 113"/>
          <p:cNvSpPr txBox="1"/>
          <p:nvPr/>
        </p:nvSpPr>
        <p:spPr>
          <a:xfrm>
            <a:off x="1073926" y="3835418"/>
            <a:ext cx="950732" cy="461625"/>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200" b="1" kern="0" dirty="0">
                <a:latin typeface="Segoe UI"/>
              </a:rPr>
              <a:t>Internet</a:t>
            </a:r>
          </a:p>
        </p:txBody>
      </p:sp>
      <p:sp>
        <p:nvSpPr>
          <p:cNvPr id="115" name="TextBox 114"/>
          <p:cNvSpPr txBox="1"/>
          <p:nvPr/>
        </p:nvSpPr>
        <p:spPr>
          <a:xfrm>
            <a:off x="4303218" y="4506551"/>
            <a:ext cx="903390" cy="340700"/>
          </a:xfrm>
          <a:prstGeom prst="rect">
            <a:avLst/>
          </a:prstGeom>
          <a:noFill/>
        </p:spPr>
        <p:txBody>
          <a:bodyPr wrap="square" lIns="68546" tIns="34273" rIns="68546" bIns="34273">
            <a:spAutoFit/>
          </a:bodyPr>
          <a:lstStyle/>
          <a:p>
            <a:pPr algn="ctr" defTabSz="685400">
              <a:defRPr/>
            </a:pPr>
            <a:r>
              <a:rPr lang="en-US" sz="882" kern="0" dirty="0">
                <a:latin typeface="Segoe UI"/>
                <a:cs typeface="Segoe UI" pitchFamily="34" charset="0"/>
              </a:rPr>
              <a:t>Azure-based</a:t>
            </a:r>
            <a:r>
              <a:rPr lang="en-US" sz="784" kern="0" dirty="0">
                <a:latin typeface="Segoe UI"/>
              </a:rPr>
              <a:t> </a:t>
            </a:r>
          </a:p>
          <a:p>
            <a:pPr algn="ctr" defTabSz="685400">
              <a:defRPr/>
            </a:pPr>
            <a:r>
              <a:rPr lang="en-US" sz="882" kern="0" dirty="0">
                <a:latin typeface="Segoe UI"/>
                <a:cs typeface="Segoe UI" pitchFamily="34" charset="0"/>
              </a:rPr>
              <a:t>Applications</a:t>
            </a:r>
          </a:p>
        </p:txBody>
      </p:sp>
      <p:sp>
        <p:nvSpPr>
          <p:cNvPr id="116" name="TextBox 115"/>
          <p:cNvSpPr txBox="1"/>
          <p:nvPr/>
        </p:nvSpPr>
        <p:spPr>
          <a:xfrm>
            <a:off x="4328705" y="5245713"/>
            <a:ext cx="958103" cy="391010"/>
          </a:xfrm>
          <a:prstGeom prst="rect">
            <a:avLst/>
          </a:prstGeom>
          <a:noFill/>
          <a:ln>
            <a:noFill/>
          </a:ln>
        </p:spPr>
        <p:txBody>
          <a:bodyPr vert="horz" wrap="square" lIns="91414" tIns="91414" rIns="91414" bIns="91414" rtlCol="0" anchor="t">
            <a:noAutofit/>
          </a:bodyPr>
          <a:lstStyle>
            <a:defPPr>
              <a:defRPr lang="en-US"/>
            </a:defPPr>
            <a:lvl1pP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a:t>
            </a:r>
            <a:r>
              <a:rPr lang="en-US" sz="784" b="0" kern="0" dirty="0">
                <a:solidFill>
                  <a:schemeClr val="tx1"/>
                </a:solidFill>
                <a:latin typeface="Segoe UI"/>
                <a:ea typeface="+mn-ea"/>
              </a:rPr>
              <a:t> Cloud Appliance</a:t>
            </a:r>
          </a:p>
        </p:txBody>
      </p:sp>
      <p:pic>
        <p:nvPicPr>
          <p:cNvPr id="117" name="Picture 116"/>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387794" y="4456085"/>
            <a:ext cx="456692" cy="428945"/>
          </a:xfrm>
          <a:prstGeom prst="rect">
            <a:avLst/>
          </a:prstGeom>
          <a:noFill/>
          <a:ln>
            <a:noFill/>
          </a:ln>
        </p:spPr>
      </p:pic>
      <p:pic>
        <p:nvPicPr>
          <p:cNvPr id="118" name="Picture 117"/>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878356" y="4454405"/>
            <a:ext cx="456692" cy="428945"/>
          </a:xfrm>
          <a:prstGeom prst="rect">
            <a:avLst/>
          </a:prstGeom>
          <a:noFill/>
          <a:ln>
            <a:noFill/>
          </a:ln>
        </p:spPr>
      </p:pic>
      <p:grpSp>
        <p:nvGrpSpPr>
          <p:cNvPr id="119" name="Group 118"/>
          <p:cNvGrpSpPr/>
          <p:nvPr/>
        </p:nvGrpSpPr>
        <p:grpSpPr>
          <a:xfrm>
            <a:off x="6350701" y="4742681"/>
            <a:ext cx="704930" cy="478797"/>
            <a:chOff x="6364828" y="5072423"/>
            <a:chExt cx="719065" cy="488398"/>
          </a:xfrm>
        </p:grpSpPr>
        <p:sp>
          <p:nvSpPr>
            <p:cNvPr id="120" name="Rectangle 119"/>
            <p:cNvSpPr/>
            <p:nvPr/>
          </p:nvSpPr>
          <p:spPr bwMode="auto">
            <a:xfrm rot="391784">
              <a:off x="6382826" y="5088055"/>
              <a:ext cx="673205" cy="441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rot="488216">
              <a:off x="6364828" y="5072423"/>
              <a:ext cx="719065" cy="488398"/>
            </a:xfrm>
            <a:prstGeom prst="rect">
              <a:avLst/>
            </a:prstGeom>
            <a:noFill/>
            <a:ln w="571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22" name="Picture 121"/>
          <p:cNvPicPr>
            <a:picLocks noChangeAspect="1"/>
          </p:cNvPicPr>
          <p:nvPr/>
        </p:nvPicPr>
        <p:blipFill>
          <a:blip r:embed="rId7"/>
          <a:stretch>
            <a:fillRect/>
          </a:stretch>
        </p:blipFill>
        <p:spPr>
          <a:xfrm>
            <a:off x="6426681" y="4731081"/>
            <a:ext cx="534097" cy="464933"/>
          </a:xfrm>
          <a:prstGeom prst="rect">
            <a:avLst/>
          </a:prstGeom>
        </p:spPr>
      </p:pic>
      <p:sp>
        <p:nvSpPr>
          <p:cNvPr id="123" name="TextBox 122"/>
          <p:cNvSpPr txBox="1"/>
          <p:nvPr/>
        </p:nvSpPr>
        <p:spPr>
          <a:xfrm flipH="1">
            <a:off x="4420441" y="3033023"/>
            <a:ext cx="1452894"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Virtual Array </a:t>
            </a:r>
          </a:p>
        </p:txBody>
      </p:sp>
      <p:pic>
        <p:nvPicPr>
          <p:cNvPr id="124" name="Picture 123" descr="storsimpledevice.em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1807" y="3085850"/>
            <a:ext cx="825201" cy="270380"/>
          </a:xfrm>
          <a:prstGeom prst="rect">
            <a:avLst/>
          </a:prstGeom>
        </p:spPr>
      </p:pic>
      <p:grpSp>
        <p:nvGrpSpPr>
          <p:cNvPr id="125" name="Group 124"/>
          <p:cNvGrpSpPr/>
          <p:nvPr/>
        </p:nvGrpSpPr>
        <p:grpSpPr>
          <a:xfrm>
            <a:off x="1188508" y="2089649"/>
            <a:ext cx="852584" cy="170317"/>
            <a:chOff x="562351" y="2122345"/>
            <a:chExt cx="869680" cy="173732"/>
          </a:xfrm>
        </p:grpSpPr>
        <p:sp>
          <p:nvSpPr>
            <p:cNvPr id="126" name="Rectangle 125"/>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Rectangle 12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Oval 12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30" name="Group 129"/>
          <p:cNvGrpSpPr/>
          <p:nvPr/>
        </p:nvGrpSpPr>
        <p:grpSpPr>
          <a:xfrm>
            <a:off x="1188508" y="2306092"/>
            <a:ext cx="852584" cy="170317"/>
            <a:chOff x="562351" y="2122345"/>
            <a:chExt cx="869680" cy="173732"/>
          </a:xfrm>
        </p:grpSpPr>
        <p:sp>
          <p:nvSpPr>
            <p:cNvPr id="131" name="Rectangle 130"/>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Rectangle 13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Oval 13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35" name="Group 134"/>
          <p:cNvGrpSpPr/>
          <p:nvPr/>
        </p:nvGrpSpPr>
        <p:grpSpPr>
          <a:xfrm>
            <a:off x="1188508" y="2520903"/>
            <a:ext cx="852584" cy="170317"/>
            <a:chOff x="562351" y="2122345"/>
            <a:chExt cx="869680" cy="173732"/>
          </a:xfrm>
        </p:grpSpPr>
        <p:sp>
          <p:nvSpPr>
            <p:cNvPr id="139" name="Rectangle 138"/>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1" name="Rectangle 140"/>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Oval 141"/>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grpSp>
        <p:nvGrpSpPr>
          <p:cNvPr id="144" name="Group 143"/>
          <p:cNvGrpSpPr/>
          <p:nvPr/>
        </p:nvGrpSpPr>
        <p:grpSpPr>
          <a:xfrm>
            <a:off x="3168754" y="2896357"/>
            <a:ext cx="556523" cy="552438"/>
            <a:chOff x="6206387" y="3748424"/>
            <a:chExt cx="889032" cy="849686"/>
          </a:xfrm>
        </p:grpSpPr>
        <p:sp>
          <p:nvSpPr>
            <p:cNvPr id="145" name="Rounded Rectangle 144"/>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6" name="Oval 145"/>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7" name="Rounded Rectangle 146"/>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8" name="Oval 147"/>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9" name="Rounded Rectangle 148"/>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0" name="Oval 149"/>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51" name="Group 150"/>
            <p:cNvGrpSpPr/>
            <p:nvPr/>
          </p:nvGrpSpPr>
          <p:grpSpPr>
            <a:xfrm>
              <a:off x="6642699" y="4040606"/>
              <a:ext cx="452720" cy="557504"/>
              <a:chOff x="6181220" y="4096517"/>
              <a:chExt cx="452720" cy="557504"/>
            </a:xfrm>
          </p:grpSpPr>
          <p:sp>
            <p:nvSpPr>
              <p:cNvPr id="152" name="Rounded Rectangle 151"/>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53" name="Picture 152"/>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grpSp>
        <p:nvGrpSpPr>
          <p:cNvPr id="154" name="Group 153"/>
          <p:cNvGrpSpPr/>
          <p:nvPr/>
        </p:nvGrpSpPr>
        <p:grpSpPr>
          <a:xfrm>
            <a:off x="3893439" y="2896882"/>
            <a:ext cx="573984" cy="580621"/>
            <a:chOff x="9235567" y="3760211"/>
            <a:chExt cx="916927" cy="893032"/>
          </a:xfrm>
        </p:grpSpPr>
        <p:sp>
          <p:nvSpPr>
            <p:cNvPr id="155" name="Rounded Rectangle 154"/>
            <p:cNvSpPr/>
            <p:nvPr/>
          </p:nvSpPr>
          <p:spPr>
            <a:xfrm>
              <a:off x="9236182" y="4270786"/>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6" name="Oval 155"/>
            <p:cNvSpPr/>
            <p:nvPr/>
          </p:nvSpPr>
          <p:spPr>
            <a:xfrm>
              <a:off x="9307628" y="4320138"/>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7" name="Rounded Rectangle 156"/>
            <p:cNvSpPr/>
            <p:nvPr/>
          </p:nvSpPr>
          <p:spPr>
            <a:xfrm>
              <a:off x="9236182" y="3760211"/>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8" name="Oval 157"/>
            <p:cNvSpPr/>
            <p:nvPr/>
          </p:nvSpPr>
          <p:spPr>
            <a:xfrm>
              <a:off x="9307628" y="3809563"/>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9" name="Rounded Rectangle 158"/>
            <p:cNvSpPr/>
            <p:nvPr/>
          </p:nvSpPr>
          <p:spPr>
            <a:xfrm>
              <a:off x="9235567" y="402031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60" name="Oval 159"/>
            <p:cNvSpPr/>
            <p:nvPr/>
          </p:nvSpPr>
          <p:spPr>
            <a:xfrm>
              <a:off x="9307013" y="406967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61" name="Group 160"/>
            <p:cNvGrpSpPr/>
            <p:nvPr/>
          </p:nvGrpSpPr>
          <p:grpSpPr>
            <a:xfrm>
              <a:off x="9507783" y="4008532"/>
              <a:ext cx="644711" cy="644711"/>
              <a:chOff x="10152141" y="4291377"/>
              <a:chExt cx="644711" cy="644711"/>
            </a:xfrm>
          </p:grpSpPr>
          <p:sp>
            <p:nvSpPr>
              <p:cNvPr id="162" name="Rounded Rectangle 161"/>
              <p:cNvSpPr/>
              <p:nvPr/>
            </p:nvSpPr>
            <p:spPr>
              <a:xfrm>
                <a:off x="10183539" y="4410713"/>
                <a:ext cx="592914" cy="403131"/>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63" name="Picture 5" descr="C:\Users\mitchellg\Desktop\Folder.png"/>
              <p:cNvPicPr>
                <a:picLocks noChangeAspect="1" noChangeArrowheads="1"/>
              </p:cNvPicPr>
              <p:nvPr/>
            </p:nvPicPr>
            <p:blipFill>
              <a:blip r:embed="rId10" cstate="print">
                <a:biLevel thresh="25000"/>
              </a:blip>
              <a:srcRect/>
              <a:stretch>
                <a:fillRect/>
              </a:stretch>
            </p:blipFill>
            <p:spPr bwMode="auto">
              <a:xfrm>
                <a:off x="10152141" y="4291377"/>
                <a:ext cx="644711" cy="644711"/>
              </a:xfrm>
              <a:prstGeom prst="rect">
                <a:avLst/>
              </a:prstGeom>
              <a:noFill/>
            </p:spPr>
          </p:pic>
        </p:grpSp>
      </p:grpSp>
      <p:pic>
        <p:nvPicPr>
          <p:cNvPr id="164" name="Picture 3" descr="\\MAGNUM\Projects\Microsoft\Cloud Power FY12\Design\ICONS_PNG\User.png"/>
          <p:cNvPicPr>
            <a:picLocks noChangeAspect="1" noChangeArrowheads="1"/>
          </p:cNvPicPr>
          <p:nvPr/>
        </p:nvPicPr>
        <p:blipFill>
          <a:blip r:embed="rId11" cstate="print">
            <a:duotone>
              <a:prstClr val="black"/>
              <a:srgbClr val="D9C3A5">
                <a:tint val="50000"/>
                <a:satMod val="180000"/>
              </a:srgbClr>
            </a:duotone>
          </a:blip>
          <a:srcRect/>
          <a:stretch>
            <a:fillRect/>
          </a:stretch>
        </p:blipFill>
        <p:spPr bwMode="auto">
          <a:xfrm>
            <a:off x="3963502" y="2065701"/>
            <a:ext cx="622891" cy="622891"/>
          </a:xfrm>
          <a:prstGeom prst="rect">
            <a:avLst/>
          </a:prstGeom>
          <a:solidFill>
            <a:schemeClr val="accent2">
              <a:lumMod val="40000"/>
              <a:lumOff val="60000"/>
            </a:schemeClr>
          </a:solidFill>
        </p:spPr>
      </p:pic>
      <p:sp>
        <p:nvSpPr>
          <p:cNvPr id="165" name="TextBox 164"/>
          <p:cNvSpPr txBox="1"/>
          <p:nvPr/>
        </p:nvSpPr>
        <p:spPr>
          <a:xfrm>
            <a:off x="1292986" y="1742292"/>
            <a:ext cx="641181"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66" name="TextBox 165"/>
          <p:cNvSpPr txBox="1"/>
          <p:nvPr/>
        </p:nvSpPr>
        <p:spPr>
          <a:xfrm>
            <a:off x="3915852" y="1750650"/>
            <a:ext cx="752740"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NAS</a:t>
            </a:r>
          </a:p>
        </p:txBody>
      </p:sp>
      <p:sp>
        <p:nvSpPr>
          <p:cNvPr id="167" name="TextBox 166"/>
          <p:cNvSpPr txBox="1"/>
          <p:nvPr/>
        </p:nvSpPr>
        <p:spPr>
          <a:xfrm flipH="1">
            <a:off x="154885" y="2998498"/>
            <a:ext cx="1219792"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Physical</a:t>
            </a:r>
          </a:p>
        </p:txBody>
      </p:sp>
      <p:cxnSp>
        <p:nvCxnSpPr>
          <p:cNvPr id="168" name="Straight Connector 167"/>
          <p:cNvCxnSpPr/>
          <p:nvPr/>
        </p:nvCxnSpPr>
        <p:spPr>
          <a:xfrm flipH="1">
            <a:off x="3867306" y="4817147"/>
            <a:ext cx="2682" cy="36520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791226" y="4945433"/>
            <a:ext cx="454564" cy="189905"/>
          </a:xfrm>
          <a:prstGeom prst="rect">
            <a:avLst/>
          </a:prstGeom>
          <a:noFill/>
        </p:spPr>
        <p:txBody>
          <a:bodyPr wrap="square" lIns="68546" tIns="34273" rIns="68546" bIns="34273">
            <a:spAutoFit/>
          </a:bodyPr>
          <a:lstStyle/>
          <a:p>
            <a:pPr algn="ctr" defTabSz="685400">
              <a:defRPr/>
            </a:pPr>
            <a:r>
              <a:rPr lang="en-US" sz="784" kern="0" dirty="0">
                <a:solidFill>
                  <a:srgbClr val="000000">
                    <a:lumMod val="50000"/>
                    <a:lumOff val="50000"/>
                  </a:srgbClr>
                </a:solidFill>
                <a:latin typeface="Segoe UI"/>
              </a:rPr>
              <a:t>iSCSI</a:t>
            </a:r>
          </a:p>
        </p:txBody>
      </p:sp>
      <p:grpSp>
        <p:nvGrpSpPr>
          <p:cNvPr id="170" name="Group 169"/>
          <p:cNvGrpSpPr/>
          <p:nvPr/>
        </p:nvGrpSpPr>
        <p:grpSpPr>
          <a:xfrm>
            <a:off x="3020213" y="2089649"/>
            <a:ext cx="852584" cy="170317"/>
            <a:chOff x="562351" y="2122345"/>
            <a:chExt cx="869680" cy="173732"/>
          </a:xfrm>
        </p:grpSpPr>
        <p:sp>
          <p:nvSpPr>
            <p:cNvPr id="171" name="Rectangle 170"/>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2" name="Rectangle 17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3" name="Oval 17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75" name="Group 174"/>
          <p:cNvGrpSpPr/>
          <p:nvPr/>
        </p:nvGrpSpPr>
        <p:grpSpPr>
          <a:xfrm>
            <a:off x="3020213" y="2306092"/>
            <a:ext cx="852584" cy="170317"/>
            <a:chOff x="562351" y="2122345"/>
            <a:chExt cx="869680" cy="173732"/>
          </a:xfrm>
        </p:grpSpPr>
        <p:sp>
          <p:nvSpPr>
            <p:cNvPr id="176" name="Rectangle 175"/>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7" name="Rectangle 17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8" name="Oval 17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80" name="Group 179"/>
          <p:cNvGrpSpPr/>
          <p:nvPr/>
        </p:nvGrpSpPr>
        <p:grpSpPr>
          <a:xfrm>
            <a:off x="3020213" y="2520903"/>
            <a:ext cx="852584" cy="170317"/>
            <a:chOff x="562351" y="2122345"/>
            <a:chExt cx="869680" cy="173732"/>
          </a:xfrm>
        </p:grpSpPr>
        <p:sp>
          <p:nvSpPr>
            <p:cNvPr id="181" name="Rectangle 180"/>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Rectangle 18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Oval 18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sp>
        <p:nvSpPr>
          <p:cNvPr id="185" name="TextBox 184"/>
          <p:cNvSpPr txBox="1"/>
          <p:nvPr/>
        </p:nvSpPr>
        <p:spPr>
          <a:xfrm>
            <a:off x="3079749" y="1742663"/>
            <a:ext cx="629622"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86" name="TextBox 185"/>
          <p:cNvSpPr txBox="1"/>
          <p:nvPr/>
        </p:nvSpPr>
        <p:spPr>
          <a:xfrm>
            <a:off x="789699" y="2706049"/>
            <a:ext cx="1100039" cy="452522"/>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176" kern="0" dirty="0">
                <a:latin typeface="Segoe UI"/>
              </a:rPr>
              <a:t>SAN</a:t>
            </a:r>
          </a:p>
        </p:txBody>
      </p:sp>
      <p:sp>
        <p:nvSpPr>
          <p:cNvPr id="187" name="TextBox 186"/>
          <p:cNvSpPr txBox="1"/>
          <p:nvPr/>
        </p:nvSpPr>
        <p:spPr>
          <a:xfrm>
            <a:off x="2553090" y="1507214"/>
            <a:ext cx="2185221" cy="163877"/>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Smaller Enterprise Environment</a:t>
            </a:r>
          </a:p>
        </p:txBody>
      </p:sp>
      <p:cxnSp>
        <p:nvCxnSpPr>
          <p:cNvPr id="188" name="Straight Connector 187"/>
          <p:cNvCxnSpPr/>
          <p:nvPr/>
        </p:nvCxnSpPr>
        <p:spPr>
          <a:xfrm flipH="1">
            <a:off x="2466290" y="3515280"/>
            <a:ext cx="1482163" cy="1063061"/>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576119" y="2694329"/>
            <a:ext cx="8681" cy="390562"/>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3644873" y="5268956"/>
            <a:ext cx="556523" cy="552438"/>
            <a:chOff x="6206387" y="3748424"/>
            <a:chExt cx="889032" cy="849686"/>
          </a:xfrm>
        </p:grpSpPr>
        <p:sp>
          <p:nvSpPr>
            <p:cNvPr id="191" name="Rounded Rectangle 190"/>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2" name="Oval 191"/>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3" name="Rounded Rectangle 192"/>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4" name="Oval 193"/>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5" name="Rounded Rectangle 194"/>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6" name="Oval 195"/>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97" name="Group 196"/>
            <p:cNvGrpSpPr/>
            <p:nvPr/>
          </p:nvGrpSpPr>
          <p:grpSpPr>
            <a:xfrm>
              <a:off x="6642699" y="4040606"/>
              <a:ext cx="452720" cy="557504"/>
              <a:chOff x="6181220" y="4096517"/>
              <a:chExt cx="452720" cy="557504"/>
            </a:xfrm>
          </p:grpSpPr>
          <p:sp>
            <p:nvSpPr>
              <p:cNvPr id="198" name="Rounded Rectangle 197"/>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99" name="Picture 198"/>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pic>
        <p:nvPicPr>
          <p:cNvPr id="136" name="Picture 135"/>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126822" y="5652257"/>
            <a:ext cx="589811" cy="589811"/>
          </a:xfrm>
          <a:prstGeom prst="rect">
            <a:avLst/>
          </a:prstGeom>
        </p:spPr>
      </p:pic>
      <p:pic>
        <p:nvPicPr>
          <p:cNvPr id="137" name="Picture 136"/>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a:off x="2309423" y="3010273"/>
            <a:ext cx="599990" cy="599990"/>
          </a:xfrm>
          <a:prstGeom prst="rect">
            <a:avLst/>
          </a:prstGeom>
        </p:spPr>
      </p:pic>
    </p:spTree>
    <p:extLst>
      <p:ext uri="{BB962C8B-B14F-4D97-AF65-F5344CB8AC3E}">
        <p14:creationId xmlns:p14="http://schemas.microsoft.com/office/powerpoint/2010/main" val="65513571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a:gradFill>
                  <a:gsLst>
                    <a:gs pos="1250">
                      <a:schemeClr val="tx1"/>
                    </a:gs>
                    <a:gs pos="100000">
                      <a:schemeClr val="tx1"/>
                    </a:gs>
                  </a:gsLst>
                  <a:lin ang="5400000" scaled="0"/>
                </a:gradFill>
              </a:rPr>
              <a:t>Consolidated Management</a:t>
            </a:r>
            <a:endParaRPr lang="en-US" sz="5290" dirty="0">
              <a:gradFill>
                <a:gsLst>
                  <a:gs pos="1250">
                    <a:schemeClr val="tx1"/>
                  </a:gs>
                  <a:gs pos="100000">
                    <a:schemeClr val="tx1"/>
                  </a:gs>
                </a:gsLst>
                <a:lin ang="5400000" scaled="0"/>
              </a:gradFill>
            </a:endParaRPr>
          </a:p>
        </p:txBody>
      </p:sp>
      <p:sp>
        <p:nvSpPr>
          <p:cNvPr id="6" name="Rectangle 5"/>
          <p:cNvSpPr/>
          <p:nvPr/>
        </p:nvSpPr>
        <p:spPr bwMode="auto">
          <a:xfrm>
            <a:off x="4734280" y="1262235"/>
            <a:ext cx="2648528" cy="2118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cxnSp>
        <p:nvCxnSpPr>
          <p:cNvPr id="7" name="Straight Arrow Connector 6"/>
          <p:cNvCxnSpPr/>
          <p:nvPr/>
        </p:nvCxnSpPr>
        <p:spPr>
          <a:xfrm flipH="1">
            <a:off x="3729197" y="3516878"/>
            <a:ext cx="1208817" cy="1086576"/>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58543" y="3544043"/>
            <a:ext cx="0" cy="105941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79073" y="3489713"/>
            <a:ext cx="1059413" cy="1113741"/>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0" name="Picture 81" descr="StorSimple-Appliance.png"/>
          <p:cNvPicPr>
            <a:picLocks noChangeAspect="1"/>
          </p:cNvPicPr>
          <p:nvPr/>
        </p:nvPicPr>
        <p:blipFill>
          <a:blip r:embed="rId3" cstate="screen">
            <a:grayscl/>
            <a:extLst>
              <a:ext uri="{28A0092B-C50C-407E-A947-70E740481C1C}">
                <a14:useLocalDpi xmlns:a14="http://schemas.microsoft.com/office/drawing/2010/main" val="0"/>
              </a:ext>
            </a:extLst>
          </a:blip>
          <a:srcRect/>
          <a:stretch>
            <a:fillRect/>
          </a:stretch>
        </p:blipFill>
        <p:spPr bwMode="auto">
          <a:xfrm>
            <a:off x="2608669" y="4455425"/>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1" descr="StorSimple-Appliance.png"/>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29950" y="4653426"/>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p:nvPr/>
        </p:nvGrpSpPr>
        <p:grpSpPr bwMode="black">
          <a:xfrm>
            <a:off x="7839810" y="4455483"/>
            <a:ext cx="1519205" cy="1207366"/>
            <a:chOff x="7010400" y="2133600"/>
            <a:chExt cx="1379538" cy="1065213"/>
          </a:xfrm>
        </p:grpSpPr>
        <p:sp>
          <p:nvSpPr>
            <p:cNvPr id="13"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4"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9"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0"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1"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2"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3"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4"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5"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6"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7"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8"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9"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0"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1"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2"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3"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4"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5"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6"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7"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8"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9"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0"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1"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2"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3"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4"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5"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6"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7"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8"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9"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0"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1"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2"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3"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4"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5"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6"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7"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8"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9"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accent5">
                <a:lumMod val="50000"/>
              </a:schemeClr>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grpSp>
      <p:sp>
        <p:nvSpPr>
          <p:cNvPr id="60" name="TextBox 59"/>
          <p:cNvSpPr txBox="1"/>
          <p:nvPr/>
        </p:nvSpPr>
        <p:spPr>
          <a:xfrm>
            <a:off x="1727434" y="5571159"/>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On-Premises StorSimple_PhysicalAppliance</a:t>
            </a:r>
            <a:endParaRPr lang="en-US" sz="1372" dirty="0"/>
          </a:p>
        </p:txBody>
      </p:sp>
      <p:sp>
        <p:nvSpPr>
          <p:cNvPr id="61" name="TextBox 60"/>
          <p:cNvSpPr txBox="1"/>
          <p:nvPr/>
        </p:nvSpPr>
        <p:spPr>
          <a:xfrm>
            <a:off x="4616999" y="5565191"/>
            <a:ext cx="2984087"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On-Premises StorSimple_VirtualArray *Preview</a:t>
            </a:r>
            <a:endParaRPr lang="en-US" sz="1372" dirty="0"/>
          </a:p>
        </p:txBody>
      </p:sp>
      <p:sp>
        <p:nvSpPr>
          <p:cNvPr id="62" name="TextBox 61"/>
          <p:cNvSpPr txBox="1"/>
          <p:nvPr/>
        </p:nvSpPr>
        <p:spPr>
          <a:xfrm>
            <a:off x="7601086" y="5555102"/>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Azure StorSimple_VirtualAppliance</a:t>
            </a:r>
            <a:endParaRPr lang="en-US" sz="1372" dirty="0"/>
          </a:p>
        </p:txBody>
      </p:sp>
      <p:sp>
        <p:nvSpPr>
          <p:cNvPr id="63" name="TextBox 62"/>
          <p:cNvSpPr txBox="1"/>
          <p:nvPr/>
        </p:nvSpPr>
        <p:spPr>
          <a:xfrm>
            <a:off x="4616999" y="1244954"/>
            <a:ext cx="2866808" cy="506901"/>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t>Azure </a:t>
            </a:r>
            <a:r>
              <a:rPr lang="en-US" sz="1568" dirty="0" err="1"/>
              <a:t>StorSimple</a:t>
            </a:r>
            <a:r>
              <a:rPr lang="en-US" sz="1568" dirty="0"/>
              <a:t> Manager</a:t>
            </a:r>
          </a:p>
        </p:txBody>
      </p:sp>
      <p:pic>
        <p:nvPicPr>
          <p:cNvPr id="64" name="Picture 63"/>
          <p:cNvPicPr>
            <a:picLocks noChangeAspect="1"/>
          </p:cNvPicPr>
          <p:nvPr/>
        </p:nvPicPr>
        <p:blipFill>
          <a:blip r:embed="rId4"/>
          <a:stretch>
            <a:fillRect/>
          </a:stretch>
        </p:blipFill>
        <p:spPr>
          <a:xfrm>
            <a:off x="5290930" y="1821547"/>
            <a:ext cx="1535227" cy="1350537"/>
          </a:xfrm>
          <a:prstGeom prst="rect">
            <a:avLst/>
          </a:prstGeom>
        </p:spPr>
      </p:pic>
      <p:sp>
        <p:nvSpPr>
          <p:cNvPr id="66" name="Rounded Rectangle 65"/>
          <p:cNvSpPr/>
          <p:nvPr/>
        </p:nvSpPr>
        <p:spPr bwMode="auto">
          <a:xfrm>
            <a:off x="1727434" y="4367723"/>
            <a:ext cx="8602808" cy="1866910"/>
          </a:xfrm>
          <a:prstGeom prst="roundRect">
            <a:avLst/>
          </a:prstGeom>
          <a:noFill/>
          <a:ln w="57150">
            <a:solidFill>
              <a:schemeClr val="tx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7" name="Down Arrow 66"/>
          <p:cNvSpPr/>
          <p:nvPr/>
        </p:nvSpPr>
        <p:spPr bwMode="auto">
          <a:xfrm>
            <a:off x="8888743" y="3662056"/>
            <a:ext cx="752308" cy="629716"/>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8" name="TextBox 67"/>
          <p:cNvSpPr txBox="1"/>
          <p:nvPr/>
        </p:nvSpPr>
        <p:spPr>
          <a:xfrm>
            <a:off x="8031021" y="2124036"/>
            <a:ext cx="3271694" cy="1197598"/>
          </a:xfrm>
          <a:prstGeom prst="rect">
            <a:avLst/>
          </a:prstGeom>
          <a:noFill/>
        </p:spPr>
        <p:txBody>
          <a:bodyPr wrap="square" lIns="179285" tIns="143428" rIns="179285" bIns="143428" rtlCol="0">
            <a:spAutoFit/>
          </a:bodyPr>
          <a:lstStyle/>
          <a:p>
            <a:pPr marL="342900" indent="-342900" defTabSz="914367">
              <a:lnSpc>
                <a:spcPct val="90000"/>
              </a:lnSpc>
              <a:spcAft>
                <a:spcPts val="588"/>
              </a:spcAft>
              <a:buFont typeface="Arial" panose="020B0604020202020204" pitchFamily="34" charset="0"/>
              <a:buChar char="•"/>
            </a:pPr>
            <a:r>
              <a:rPr lang="en-US" sz="2000" dirty="0">
                <a:ea typeface="Segoe UI" pitchFamily="34" charset="0"/>
                <a:cs typeface="Segoe UI" pitchFamily="34" charset="0"/>
              </a:rPr>
              <a:t>Registration Key </a:t>
            </a:r>
          </a:p>
          <a:p>
            <a:pPr marL="342900" indent="-342900" defTabSz="914367">
              <a:lnSpc>
                <a:spcPct val="90000"/>
              </a:lnSpc>
              <a:spcAft>
                <a:spcPts val="588"/>
              </a:spcAft>
              <a:buFont typeface="Arial" panose="020B0604020202020204" pitchFamily="34" charset="0"/>
              <a:buChar char="•"/>
            </a:pPr>
            <a:r>
              <a:rPr lang="en-US" sz="2000" dirty="0">
                <a:ea typeface="Segoe UI" pitchFamily="34" charset="0"/>
                <a:cs typeface="Segoe UI" pitchFamily="34" charset="0"/>
              </a:rPr>
              <a:t>Service Data Encryption Key</a:t>
            </a:r>
          </a:p>
        </p:txBody>
      </p:sp>
    </p:spTree>
    <p:extLst>
      <p:ext uri="{BB962C8B-B14F-4D97-AF65-F5344CB8AC3E}">
        <p14:creationId xmlns:p14="http://schemas.microsoft.com/office/powerpoint/2010/main" val="1230700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79"/>
          <p:cNvGrpSpPr>
            <a:grpSpLocks/>
          </p:cNvGrpSpPr>
          <p:nvPr/>
        </p:nvGrpSpPr>
        <p:grpSpPr bwMode="auto">
          <a:xfrm>
            <a:off x="3294158" y="1650932"/>
            <a:ext cx="2704933" cy="4152076"/>
            <a:chOff x="6456341" y="1620597"/>
            <a:chExt cx="2705011" cy="4152711"/>
          </a:xfrm>
          <a:solidFill>
            <a:schemeClr val="tx1">
              <a:alpha val="90000"/>
            </a:schemeClr>
          </a:solidFill>
        </p:grpSpPr>
        <p:sp>
          <p:nvSpPr>
            <p:cNvPr id="25" name="Rectangle 24"/>
            <p:cNvSpPr/>
            <p:nvPr/>
          </p:nvSpPr>
          <p:spPr bwMode="auto">
            <a:xfrm>
              <a:off x="6456341" y="1620597"/>
              <a:ext cx="2705011" cy="415271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28" tIns="146263" rIns="182828" bIns="146263" anchor="b"/>
            <a:lstStyle/>
            <a:p>
              <a:pPr defTabSz="932151" fontAlgn="auto">
                <a:spcBef>
                  <a:spcPts val="0"/>
                </a:spcBef>
                <a:spcAft>
                  <a:spcPts val="0"/>
                </a:spcAft>
                <a:defRPr/>
              </a:pPr>
              <a:r>
                <a:rPr lang="en-US" sz="1600" kern="0" spc="-51" dirty="0">
                  <a:solidFill>
                    <a:schemeClr val="accent1">
                      <a:lumMod val="75000"/>
                    </a:schemeClr>
                  </a:solidFill>
                  <a:latin typeface="Segoe UI Light"/>
                  <a:cs typeface="Segoe UI" panose="020B0502040204020203" pitchFamily="34" charset="0"/>
                </a:rPr>
                <a:t>Remote Desktop Session Host deployed on cloud infrastructure services</a:t>
              </a:r>
            </a:p>
            <a:p>
              <a:pPr defTabSz="932151" fontAlgn="auto">
                <a:spcBef>
                  <a:spcPts val="0"/>
                </a:spcBef>
                <a:spcAft>
                  <a:spcPts val="0"/>
                </a:spcAft>
                <a:defRPr/>
              </a:pPr>
              <a:endParaRPr lang="en-US" sz="1600" kern="0" spc="-51" dirty="0">
                <a:solidFill>
                  <a:schemeClr val="accent1">
                    <a:lumMod val="75000"/>
                  </a:schemeClr>
                </a:solidFill>
                <a:latin typeface="Segoe UI Light"/>
                <a:cs typeface="Segoe UI" panose="020B0502040204020203" pitchFamily="34" charset="0"/>
              </a:endParaRPr>
            </a:p>
            <a:p>
              <a:pPr defTabSz="932151" fontAlgn="auto">
                <a:spcBef>
                  <a:spcPts val="0"/>
                </a:spcBef>
                <a:spcAft>
                  <a:spcPts val="0"/>
                </a:spcAft>
                <a:defRPr/>
              </a:pPr>
              <a:r>
                <a:rPr lang="en-US" sz="1600" b="1" kern="0" spc="-51" dirty="0">
                  <a:solidFill>
                    <a:schemeClr val="accent1">
                      <a:lumMod val="75000"/>
                    </a:schemeClr>
                  </a:solidFill>
                  <a:latin typeface="Segoe UI Light"/>
                  <a:cs typeface="Segoe UI" panose="020B0502040204020203" pitchFamily="34" charset="0"/>
                </a:rPr>
                <a:t>Customizable with minimum capital expenditure</a:t>
              </a:r>
            </a:p>
          </p:txBody>
        </p:sp>
        <p:grpSp>
          <p:nvGrpSpPr>
            <p:cNvPr id="26" name="Group 282"/>
            <p:cNvGrpSpPr>
              <a:grpSpLocks/>
            </p:cNvGrpSpPr>
            <p:nvPr/>
          </p:nvGrpSpPr>
          <p:grpSpPr bwMode="auto">
            <a:xfrm>
              <a:off x="6920329" y="2593988"/>
              <a:ext cx="1733942" cy="1272700"/>
              <a:chOff x="6863576" y="2512103"/>
              <a:chExt cx="1733942" cy="1272700"/>
            </a:xfrm>
            <a:grpFill/>
          </p:grpSpPr>
          <p:pic>
            <p:nvPicPr>
              <p:cNvPr id="27" name="Picture 28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078" y="2512103"/>
                <a:ext cx="937851" cy="748476"/>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28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576" y="3482871"/>
                <a:ext cx="465331" cy="30193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28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5948" y="3484185"/>
                <a:ext cx="576364" cy="295806"/>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0" name="Group 290"/>
              <p:cNvGrpSpPr>
                <a:grpSpLocks/>
              </p:cNvGrpSpPr>
              <p:nvPr/>
            </p:nvGrpSpPr>
            <p:grpSpPr bwMode="auto">
              <a:xfrm>
                <a:off x="8003984" y="3240936"/>
                <a:ext cx="593534" cy="539055"/>
                <a:chOff x="7935841" y="3155550"/>
                <a:chExt cx="757380" cy="687862"/>
              </a:xfrm>
              <a:grpFill/>
            </p:grpSpPr>
            <p:pic>
              <p:nvPicPr>
                <p:cNvPr id="35" name="Picture 29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7793" y="3155550"/>
                  <a:ext cx="315428" cy="68786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29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35841" y="3469872"/>
                  <a:ext cx="504470" cy="37354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31" name="Straight Arrow Connector 30"/>
              <p:cNvCxnSpPr>
                <a:stCxn id="27" idx="2"/>
              </p:cNvCxnSpPr>
              <p:nvPr/>
            </p:nvCxnSpPr>
            <p:spPr>
              <a:xfrm>
                <a:off x="7714524" y="3260777"/>
                <a:ext cx="0" cy="200800"/>
              </a:xfrm>
              <a:prstGeom prst="straightConnector1">
                <a:avLst/>
              </a:prstGeom>
              <a:grpFill/>
              <a:ln w="19050">
                <a:solidFill>
                  <a:schemeClr val="accent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Group 292"/>
              <p:cNvGrpSpPr>
                <a:grpSpLocks/>
              </p:cNvGrpSpPr>
              <p:nvPr/>
            </p:nvGrpSpPr>
            <p:grpSpPr bwMode="auto">
              <a:xfrm>
                <a:off x="7113023" y="3125755"/>
                <a:ext cx="1162213" cy="346018"/>
                <a:chOff x="7096244" y="3125755"/>
                <a:chExt cx="1162213" cy="346018"/>
              </a:xfrm>
              <a:grpFill/>
            </p:grpSpPr>
            <p:cxnSp>
              <p:nvCxnSpPr>
                <p:cNvPr id="33" name="Elbow Connector 32"/>
                <p:cNvCxnSpPr/>
                <p:nvPr/>
              </p:nvCxnSpPr>
              <p:spPr>
                <a:xfrm rot="5400000">
                  <a:off x="7082384" y="3140943"/>
                  <a:ext cx="346541" cy="317398"/>
                </a:xfrm>
                <a:prstGeom prst="bentConnector3">
                  <a:avLst/>
                </a:prstGeom>
                <a:grpFill/>
                <a:ln w="19050">
                  <a:solidFill>
                    <a:schemeClr val="accent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7948751" y="3163614"/>
                  <a:ext cx="346541" cy="272056"/>
                </a:xfrm>
                <a:prstGeom prst="bentConnector3">
                  <a:avLst/>
                </a:prstGeom>
                <a:grpFill/>
                <a:ln w="19050">
                  <a:solidFill>
                    <a:schemeClr val="accent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sp>
        <p:nvSpPr>
          <p:cNvPr id="2" name="Title 1"/>
          <p:cNvSpPr>
            <a:spLocks noGrp="1"/>
          </p:cNvSpPr>
          <p:nvPr>
            <p:ph type="title"/>
          </p:nvPr>
        </p:nvSpPr>
        <p:spPr/>
        <p:txBody>
          <a:bodyPr/>
          <a:lstStyle/>
          <a:p>
            <a:r>
              <a:rPr lang="en-US" dirty="0"/>
              <a:t>Azure RemoteApp</a:t>
            </a:r>
            <a:br>
              <a:rPr lang="en-US" dirty="0"/>
            </a:br>
            <a:endParaRPr lang="en-US" dirty="0"/>
          </a:p>
        </p:txBody>
      </p:sp>
      <p:sp>
        <p:nvSpPr>
          <p:cNvPr id="8" name="Title 2"/>
          <p:cNvSpPr txBox="1">
            <a:spLocks/>
          </p:cNvSpPr>
          <p:nvPr/>
        </p:nvSpPr>
        <p:spPr bwMode="auto">
          <a:xfrm>
            <a:off x="536033" y="1747857"/>
            <a:ext cx="2694571" cy="875175"/>
          </a:xfrm>
          <a:prstGeom prst="rect">
            <a:avLst/>
          </a:prstGeom>
        </p:spPr>
        <p:txBody>
          <a:bodyPr lIns="146255" tIns="91409" rIns="146255" bIns="91409">
            <a:sp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fontAlgn="auto">
              <a:lnSpc>
                <a:spcPct val="100000"/>
              </a:lnSpc>
              <a:spcAft>
                <a:spcPts val="0"/>
              </a:spcAft>
              <a:defRPr/>
            </a:pPr>
            <a:r>
              <a:rPr sz="2200" spc="0" dirty="0">
                <a:solidFill>
                  <a:schemeClr val="accent1">
                    <a:lumMod val="75000"/>
                  </a:schemeClr>
                </a:solidFill>
              </a:rPr>
              <a:t>Session-based computing</a:t>
            </a:r>
          </a:p>
        </p:txBody>
      </p:sp>
      <p:sp>
        <p:nvSpPr>
          <p:cNvPr id="37" name="TextBox 36"/>
          <p:cNvSpPr txBox="1"/>
          <p:nvPr/>
        </p:nvSpPr>
        <p:spPr>
          <a:xfrm>
            <a:off x="3274196" y="1694540"/>
            <a:ext cx="1334340" cy="981807"/>
          </a:xfrm>
          <a:prstGeom prst="rect">
            <a:avLst/>
          </a:prstGeom>
          <a:noFill/>
          <a:ln>
            <a:noFill/>
          </a:ln>
        </p:spPr>
        <p:txBody>
          <a:bodyPr wrap="none" lIns="182880" tIns="146304" rIns="182880" bIns="146304" rtlCol="0">
            <a:spAutoFit/>
          </a:bodyPr>
          <a:lstStyle/>
          <a:p>
            <a:pPr>
              <a:lnSpc>
                <a:spcPct val="90000"/>
              </a:lnSpc>
              <a:spcAft>
                <a:spcPts val="600"/>
              </a:spcAft>
            </a:pPr>
            <a:r>
              <a:rPr lang="en-US" sz="2200" dirty="0">
                <a:solidFill>
                  <a:schemeClr val="accent1">
                    <a:lumMod val="75000"/>
                  </a:schemeClr>
                </a:solidFill>
                <a:latin typeface="+mj-lt"/>
              </a:rPr>
              <a:t>RDS</a:t>
            </a:r>
          </a:p>
          <a:p>
            <a:pPr>
              <a:lnSpc>
                <a:spcPct val="90000"/>
              </a:lnSpc>
              <a:spcAft>
                <a:spcPts val="600"/>
              </a:spcAft>
            </a:pPr>
            <a:r>
              <a:rPr lang="en-US" sz="2200" dirty="0">
                <a:solidFill>
                  <a:schemeClr val="accent1">
                    <a:lumMod val="75000"/>
                  </a:schemeClr>
                </a:solidFill>
                <a:latin typeface="+mj-lt"/>
              </a:rPr>
              <a:t>On IaaS</a:t>
            </a:r>
          </a:p>
        </p:txBody>
      </p:sp>
      <p:sp>
        <p:nvSpPr>
          <p:cNvPr id="38" name="Rectangle 37"/>
          <p:cNvSpPr/>
          <p:nvPr/>
        </p:nvSpPr>
        <p:spPr bwMode="auto">
          <a:xfrm>
            <a:off x="6142846" y="1641371"/>
            <a:ext cx="2704933" cy="4152076"/>
          </a:xfrm>
          <a:prstGeom prst="rect">
            <a:avLst/>
          </a:prstGeom>
          <a:solidFill>
            <a:schemeClr val="tx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6485" tIns="149188" rIns="186485" bIns="149188" anchor="b"/>
          <a:lstStyle/>
          <a:p>
            <a:pPr defTabSz="932151" fontAlgn="auto">
              <a:spcBef>
                <a:spcPts val="0"/>
              </a:spcBef>
              <a:spcAft>
                <a:spcPts val="0"/>
              </a:spcAft>
              <a:defRPr/>
            </a:pPr>
            <a:r>
              <a:rPr lang="en-US" sz="1600" kern="0" spc="-51" dirty="0">
                <a:solidFill>
                  <a:schemeClr val="accent1">
                    <a:lumMod val="75000"/>
                  </a:schemeClr>
                </a:solidFill>
                <a:latin typeface="Segoe UI Light"/>
                <a:cs typeface="Segoe UI" panose="020B0502040204020203" pitchFamily="34" charset="0"/>
              </a:rPr>
              <a:t>Windows Server session-based applications delivered from the Azure Cloud</a:t>
            </a:r>
          </a:p>
          <a:p>
            <a:pPr defTabSz="932151" fontAlgn="auto">
              <a:spcBef>
                <a:spcPts val="0"/>
              </a:spcBef>
              <a:spcAft>
                <a:spcPts val="0"/>
              </a:spcAft>
              <a:defRPr/>
            </a:pPr>
            <a:endParaRPr lang="en-US" sz="1600" kern="0" spc="-51" dirty="0">
              <a:solidFill>
                <a:schemeClr val="accent1">
                  <a:lumMod val="75000"/>
                </a:schemeClr>
              </a:solidFill>
              <a:latin typeface="Segoe UI Light"/>
              <a:cs typeface="Segoe UI" panose="020B0502040204020203" pitchFamily="34" charset="0"/>
            </a:endParaRPr>
          </a:p>
          <a:p>
            <a:pPr defTabSz="932151" fontAlgn="auto">
              <a:spcBef>
                <a:spcPts val="0"/>
              </a:spcBef>
              <a:spcAft>
                <a:spcPts val="0"/>
              </a:spcAft>
              <a:defRPr/>
            </a:pPr>
            <a:r>
              <a:rPr lang="en-US" sz="1600" b="1" kern="0" spc="-51" dirty="0">
                <a:solidFill>
                  <a:schemeClr val="accent1">
                    <a:lumMod val="75000"/>
                  </a:schemeClr>
                </a:solidFill>
                <a:latin typeface="Segoe UI Light"/>
                <a:cs typeface="Segoe UI" panose="020B0502040204020203" pitchFamily="34" charset="0"/>
              </a:rPr>
              <a:t>Turnkey solution, scale without large CAPEX</a:t>
            </a:r>
          </a:p>
        </p:txBody>
      </p:sp>
      <p:sp>
        <p:nvSpPr>
          <p:cNvPr id="40" name="Title 2"/>
          <p:cNvSpPr txBox="1">
            <a:spLocks/>
          </p:cNvSpPr>
          <p:nvPr/>
        </p:nvSpPr>
        <p:spPr bwMode="auto">
          <a:xfrm>
            <a:off x="6187388" y="1676058"/>
            <a:ext cx="2696188" cy="875175"/>
          </a:xfrm>
          <a:prstGeom prst="rect">
            <a:avLst/>
          </a:prstGeom>
        </p:spPr>
        <p:txBody>
          <a:bodyPr lIns="146255" tIns="91409" rIns="146255" bIns="91409">
            <a:sp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fontAlgn="auto">
              <a:lnSpc>
                <a:spcPct val="100000"/>
              </a:lnSpc>
              <a:spcAft>
                <a:spcPts val="0"/>
              </a:spcAft>
              <a:defRPr/>
            </a:pPr>
            <a:r>
              <a:rPr sz="2200" spc="0" dirty="0">
                <a:solidFill>
                  <a:schemeClr val="accent1">
                    <a:lumMod val="75000"/>
                  </a:schemeClr>
                </a:solidFill>
              </a:rPr>
              <a:t>Azure </a:t>
            </a:r>
            <a:br>
              <a:rPr lang="en-US" sz="2200" spc="0" dirty="0">
                <a:solidFill>
                  <a:schemeClr val="accent1">
                    <a:lumMod val="75000"/>
                  </a:schemeClr>
                </a:solidFill>
              </a:rPr>
            </a:br>
            <a:r>
              <a:rPr sz="2200" spc="0" dirty="0">
                <a:solidFill>
                  <a:schemeClr val="accent1">
                    <a:lumMod val="75000"/>
                  </a:schemeClr>
                </a:solidFill>
              </a:rPr>
              <a:t>RemoteApp</a:t>
            </a:r>
          </a:p>
        </p:txBody>
      </p:sp>
      <p:pic>
        <p:nvPicPr>
          <p:cNvPr id="41" name="Picture 328"/>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90625" y="2625794"/>
            <a:ext cx="1561768" cy="1294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Rounded Rectangle 41"/>
          <p:cNvSpPr/>
          <p:nvPr/>
        </p:nvSpPr>
        <p:spPr bwMode="auto">
          <a:xfrm>
            <a:off x="3111121" y="1315092"/>
            <a:ext cx="5913457" cy="4818582"/>
          </a:xfrm>
          <a:prstGeom prst="roundRect">
            <a:avLst/>
          </a:prstGeom>
          <a:solidFill>
            <a:schemeClr val="accent1">
              <a:alpha val="2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5572395" y="1194013"/>
            <a:ext cx="949812"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a:t>
            </a:r>
          </a:p>
        </p:txBody>
      </p:sp>
    </p:spTree>
    <p:extLst>
      <p:ext uri="{BB962C8B-B14F-4D97-AF65-F5344CB8AC3E}">
        <p14:creationId xmlns:p14="http://schemas.microsoft.com/office/powerpoint/2010/main" val="10542664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Two deployment options</a:t>
            </a:r>
            <a:br>
              <a:rPr lang="en-AU"/>
            </a:br>
            <a:endParaRPr lang="en-US"/>
          </a:p>
        </p:txBody>
      </p:sp>
      <p:grpSp>
        <p:nvGrpSpPr>
          <p:cNvPr id="74" name="Group 73"/>
          <p:cNvGrpSpPr/>
          <p:nvPr/>
        </p:nvGrpSpPr>
        <p:grpSpPr>
          <a:xfrm>
            <a:off x="269239" y="1403694"/>
            <a:ext cx="5759022" cy="4676660"/>
            <a:chOff x="274638" y="1211263"/>
            <a:chExt cx="5874502" cy="5486399"/>
          </a:xfrm>
          <a:solidFill>
            <a:schemeClr val="accent5">
              <a:lumMod val="75000"/>
            </a:schemeClr>
          </a:solidFill>
        </p:grpSpPr>
        <p:sp>
          <p:nvSpPr>
            <p:cNvPr id="75" name="Rectangle 74"/>
            <p:cNvSpPr/>
            <p:nvPr/>
          </p:nvSpPr>
          <p:spPr bwMode="auto">
            <a:xfrm>
              <a:off x="274638" y="1211263"/>
              <a:ext cx="5874502" cy="5486399"/>
            </a:xfrm>
            <a:prstGeom prst="rect">
              <a:avLst/>
            </a:prstGeom>
            <a:grp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6" name="TextBox 75"/>
            <p:cNvSpPr txBox="1"/>
            <p:nvPr/>
          </p:nvSpPr>
          <p:spPr>
            <a:xfrm>
              <a:off x="507286" y="1508496"/>
              <a:ext cx="5555881" cy="1119201"/>
            </a:xfrm>
            <a:prstGeom prst="rect">
              <a:avLst/>
            </a:prstGeom>
            <a:grpFill/>
            <a:ln>
              <a:noFill/>
            </a:ln>
            <a:effectLst/>
            <a:scene3d>
              <a:camera prst="orthographicFront">
                <a:rot lat="0" lon="0" rev="0"/>
              </a:camera>
              <a:lightRig rig="twoPt" dir="tl"/>
            </a:scene3d>
            <a:sp3d prstMaterial="flat"/>
          </p:spPr>
          <p:txBody>
            <a:bodyPr lIns="182871" tIns="182871" rIns="0" bIns="0" anchor="t" anchorCtr="0">
              <a:noAutofit/>
            </a:bodyPr>
            <a:lstStyle>
              <a:defPPr>
                <a:defRPr lang="en-US"/>
              </a:defPPr>
              <a:lvl1pPr marL="182880">
                <a:lnSpc>
                  <a:spcPct val="90000"/>
                </a:lnSpc>
                <a:spcAft>
                  <a:spcPts val="600"/>
                </a:spcAft>
                <a:defRPr sz="2400">
                  <a:solidFill>
                    <a:srgbClr val="FFFFFF"/>
                  </a:solidFill>
                  <a:latin typeface="Segoe UI Light"/>
                </a:defRPr>
              </a:lvl1pPr>
            </a:lstStyle>
            <a:p>
              <a:pPr marL="0" defTabSz="914281">
                <a:lnSpc>
                  <a:spcPts val="3353"/>
                </a:lnSpc>
                <a:spcAft>
                  <a:spcPts val="0"/>
                </a:spcAft>
                <a:defRPr/>
              </a:pPr>
              <a:r>
                <a:rPr lang="en-US" sz="2549" kern="0" dirty="0" err="1">
                  <a:solidFill>
                    <a:srgbClr val="FFFFFF">
                      <a:lumMod val="95000"/>
                    </a:srgbClr>
                  </a:solidFill>
                  <a:cs typeface="Segoe UI Light"/>
                </a:rPr>
                <a:t>RemoteApp</a:t>
              </a:r>
              <a:r>
                <a:rPr lang="en-US" sz="2549" kern="0" dirty="0">
                  <a:solidFill>
                    <a:srgbClr val="FFFFFF">
                      <a:lumMod val="95000"/>
                    </a:srgbClr>
                  </a:solidFill>
                  <a:cs typeface="Segoe UI Light"/>
                </a:rPr>
                <a:t> </a:t>
              </a:r>
              <a:br>
                <a:rPr lang="en-US" sz="2549" kern="0" dirty="0">
                  <a:solidFill>
                    <a:srgbClr val="FFFFFF">
                      <a:lumMod val="95000"/>
                    </a:srgbClr>
                  </a:solidFill>
                  <a:cs typeface="Segoe UI Light"/>
                </a:rPr>
              </a:br>
              <a:r>
                <a:rPr lang="en-US" sz="2549" strike="sngStrike" kern="0" dirty="0">
                  <a:solidFill>
                    <a:srgbClr val="FFFFFF">
                      <a:lumMod val="95000"/>
                    </a:srgbClr>
                  </a:solidFill>
                  <a:cs typeface="Segoe UI Light"/>
                </a:rPr>
                <a:t>cloud</a:t>
              </a:r>
              <a:r>
                <a:rPr lang="en-US" sz="2549" kern="0" dirty="0">
                  <a:solidFill>
                    <a:srgbClr val="FFFFFF">
                      <a:lumMod val="95000"/>
                    </a:srgbClr>
                  </a:solidFill>
                  <a:cs typeface="Segoe UI Light"/>
                </a:rPr>
                <a:t> deployment</a:t>
              </a:r>
              <a:endParaRPr lang="en-US" sz="2549" kern="0" dirty="0">
                <a:solidFill>
                  <a:srgbClr val="FFFFFF">
                    <a:lumMod val="95000"/>
                  </a:srgbClr>
                </a:solidFill>
                <a:latin typeface="Segoe UI  "/>
                <a:cs typeface="Segoe UI  "/>
              </a:endParaRPr>
            </a:p>
          </p:txBody>
        </p:sp>
        <p:sp>
          <p:nvSpPr>
            <p:cNvPr id="77" name="TextBox 76"/>
            <p:cNvSpPr txBox="1"/>
            <p:nvPr/>
          </p:nvSpPr>
          <p:spPr>
            <a:xfrm>
              <a:off x="496947" y="2896491"/>
              <a:ext cx="5359811" cy="2713749"/>
            </a:xfrm>
            <a:prstGeom prst="rect">
              <a:avLst/>
            </a:prstGeom>
            <a:grpFill/>
            <a:ln>
              <a:noFill/>
            </a:ln>
            <a:effectLst/>
            <a:scene3d>
              <a:camera prst="orthographicFront">
                <a:rot lat="0" lon="0" rev="0"/>
              </a:camera>
              <a:lightRig rig="twoPt" dir="tl"/>
            </a:scene3d>
            <a:sp3d prstMaterial="flat"/>
          </p:spPr>
          <p:txBody>
            <a:bodyPr lIns="182871" tIns="182871" rIns="0" bIns="0" anchor="t" anchorCtr="0">
              <a:noAutofit/>
            </a:bodyPr>
            <a:lstStyle>
              <a:defPPr>
                <a:defRPr lang="en-US"/>
              </a:defPPr>
              <a:lvl1pPr algn="ctr">
                <a:lnSpc>
                  <a:spcPct val="90000"/>
                </a:lnSpc>
                <a:spcAft>
                  <a:spcPts val="600"/>
                </a:spcAft>
                <a:defRPr sz="2400">
                  <a:solidFill>
                    <a:srgbClr val="FFFFFF"/>
                  </a:solidFill>
                  <a:latin typeface="Segoe UI Light"/>
                </a:defRPr>
              </a:lvl1pPr>
            </a:lstStyle>
            <a:p>
              <a:pPr marL="188241" indent="-188241" algn="l" defTabSz="914281">
                <a:lnSpc>
                  <a:spcPts val="2039"/>
                </a:lnSpc>
                <a:spcAft>
                  <a:spcPts val="1176"/>
                </a:spcAft>
                <a:buFont typeface="Arial" panose="020B0604020202020204" pitchFamily="34" charset="0"/>
                <a:buChar char="•"/>
                <a:defRPr/>
              </a:pPr>
              <a:r>
                <a:rPr lang="en-US" sz="1372" kern="0" dirty="0">
                  <a:latin typeface="Segoe UI  "/>
                  <a:cs typeface="Segoe UI  "/>
                </a:rPr>
                <a:t>Image available with Microsoft Office Professional Plus 2013 preinstalled</a:t>
              </a:r>
            </a:p>
            <a:p>
              <a:pPr marL="188241" indent="-188241" algn="l" defTabSz="914281">
                <a:lnSpc>
                  <a:spcPts val="2039"/>
                </a:lnSpc>
                <a:spcAft>
                  <a:spcPts val="1176"/>
                </a:spcAft>
                <a:buFont typeface="Arial" panose="020B0604020202020204" pitchFamily="34" charset="0"/>
                <a:buChar char="•"/>
                <a:defRPr/>
              </a:pPr>
              <a:r>
                <a:rPr lang="en-US" sz="1372" kern="0" dirty="0">
                  <a:latin typeface="Segoe UI  "/>
                  <a:cs typeface="Segoe UI  "/>
                </a:rPr>
                <a:t>Rapid provisioning: apps quickly available</a:t>
              </a:r>
            </a:p>
            <a:p>
              <a:pPr marL="188241" indent="-188241" algn="l" defTabSz="914281">
                <a:lnSpc>
                  <a:spcPts val="2039"/>
                </a:lnSpc>
                <a:spcAft>
                  <a:spcPts val="1176"/>
                </a:spcAft>
                <a:buFont typeface="Arial" panose="020B0604020202020204" pitchFamily="34" charset="0"/>
                <a:buChar char="•"/>
                <a:defRPr/>
              </a:pPr>
              <a:r>
                <a:rPr lang="en-US" sz="1372" kern="0" dirty="0">
                  <a:latin typeface="Segoe UI  "/>
                  <a:cs typeface="Segoe UI  "/>
                </a:rPr>
                <a:t>Automatic maintenance of platform image: OS and apps </a:t>
              </a:r>
              <a:br>
                <a:rPr lang="en-US" sz="1372" kern="0" dirty="0">
                  <a:latin typeface="Segoe UI  "/>
                  <a:cs typeface="Segoe UI  "/>
                </a:rPr>
              </a:br>
              <a:r>
                <a:rPr lang="en-US" sz="1372" kern="0" dirty="0">
                  <a:latin typeface="Segoe UI  "/>
                  <a:cs typeface="Segoe UI  "/>
                </a:rPr>
                <a:t>always up-to-date, Microsoft antimalware</a:t>
              </a:r>
            </a:p>
            <a:p>
              <a:pPr marL="188241" indent="-188241" algn="l" defTabSz="914281">
                <a:lnSpc>
                  <a:spcPts val="2039"/>
                </a:lnSpc>
                <a:spcAft>
                  <a:spcPts val="1176"/>
                </a:spcAft>
                <a:buFont typeface="Arial" panose="020B0604020202020204" pitchFamily="34" charset="0"/>
                <a:buChar char="•"/>
                <a:defRPr/>
              </a:pPr>
              <a:r>
                <a:rPr lang="en-US" sz="1372" kern="0" dirty="0">
                  <a:latin typeface="Segoe UI  "/>
                  <a:cs typeface="Segoe UI  "/>
                </a:rPr>
                <a:t>User logon with Microsoft account or corporate credentials federated with Azure Active Directory</a:t>
              </a:r>
            </a:p>
            <a:p>
              <a:pPr marL="188241" indent="-188241" algn="l" defTabSz="914281">
                <a:lnSpc>
                  <a:spcPts val="2039"/>
                </a:lnSpc>
                <a:spcAft>
                  <a:spcPts val="588"/>
                </a:spcAft>
                <a:defRPr/>
              </a:pPr>
              <a:endParaRPr lang="en-US" sz="1372" kern="0" dirty="0">
                <a:latin typeface="Segoe UI  "/>
                <a:cs typeface="Segoe UI  "/>
              </a:endParaRPr>
            </a:p>
          </p:txBody>
        </p:sp>
        <p:pic>
          <p:nvPicPr>
            <p:cNvPr id="78" name="Picture 27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4121" y="1594547"/>
              <a:ext cx="1487929" cy="1203244"/>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9" name="Group 78"/>
          <p:cNvGrpSpPr/>
          <p:nvPr/>
        </p:nvGrpSpPr>
        <p:grpSpPr>
          <a:xfrm>
            <a:off x="6207537" y="1403693"/>
            <a:ext cx="5671646" cy="4676661"/>
            <a:chOff x="6218237" y="1211263"/>
            <a:chExt cx="5874502" cy="5486399"/>
          </a:xfrm>
          <a:solidFill>
            <a:schemeClr val="accent5">
              <a:lumMod val="75000"/>
            </a:schemeClr>
          </a:solidFill>
        </p:grpSpPr>
        <p:sp>
          <p:nvSpPr>
            <p:cNvPr id="80" name="Rectangle 79"/>
            <p:cNvSpPr/>
            <p:nvPr/>
          </p:nvSpPr>
          <p:spPr bwMode="auto">
            <a:xfrm>
              <a:off x="6218237" y="1211263"/>
              <a:ext cx="5874502" cy="5486399"/>
            </a:xfrm>
            <a:prstGeom prst="rect">
              <a:avLst/>
            </a:prstGeom>
            <a:grp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1" name="Group 80"/>
            <p:cNvGrpSpPr/>
            <p:nvPr/>
          </p:nvGrpSpPr>
          <p:grpSpPr>
            <a:xfrm>
              <a:off x="10543993" y="1429201"/>
              <a:ext cx="1279692" cy="1502673"/>
              <a:chOff x="10514444" y="2617454"/>
              <a:chExt cx="1015051" cy="1191920"/>
            </a:xfrm>
            <a:grpFill/>
          </p:grpSpPr>
          <p:pic>
            <p:nvPicPr>
              <p:cNvPr id="84" name="Picture 1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3220" y="2617454"/>
                <a:ext cx="656275" cy="441699"/>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 name="Freeform 9"/>
              <p:cNvSpPr>
                <a:spLocks noEditPoints="1"/>
              </p:cNvSpPr>
              <p:nvPr/>
            </p:nvSpPr>
            <p:spPr bwMode="auto">
              <a:xfrm>
                <a:off x="10514444" y="3300551"/>
                <a:ext cx="413274" cy="508823"/>
              </a:xfrm>
              <a:custGeom>
                <a:avLst/>
                <a:gdLst>
                  <a:gd name="T0" fmla="*/ 0 w 2913"/>
                  <a:gd name="T1" fmla="*/ 0 h 3587"/>
                  <a:gd name="T2" fmla="*/ 0 w 2913"/>
                  <a:gd name="T3" fmla="*/ 3587 h 3587"/>
                  <a:gd name="T4" fmla="*/ 946 w 2913"/>
                  <a:gd name="T5" fmla="*/ 3587 h 3587"/>
                  <a:gd name="T6" fmla="*/ 946 w 2913"/>
                  <a:gd name="T7" fmla="*/ 2851 h 3587"/>
                  <a:gd name="T8" fmla="*/ 1324 w 2913"/>
                  <a:gd name="T9" fmla="*/ 2851 h 3587"/>
                  <a:gd name="T10" fmla="*/ 1324 w 2913"/>
                  <a:gd name="T11" fmla="*/ 3587 h 3587"/>
                  <a:gd name="T12" fmla="*/ 1603 w 2913"/>
                  <a:gd name="T13" fmla="*/ 3587 h 3587"/>
                  <a:gd name="T14" fmla="*/ 1603 w 2913"/>
                  <a:gd name="T15" fmla="*/ 2851 h 3587"/>
                  <a:gd name="T16" fmla="*/ 1981 w 2913"/>
                  <a:gd name="T17" fmla="*/ 2851 h 3587"/>
                  <a:gd name="T18" fmla="*/ 1981 w 2913"/>
                  <a:gd name="T19" fmla="*/ 3587 h 3587"/>
                  <a:gd name="T20" fmla="*/ 2913 w 2913"/>
                  <a:gd name="T21" fmla="*/ 3587 h 3587"/>
                  <a:gd name="T22" fmla="*/ 2913 w 2913"/>
                  <a:gd name="T23" fmla="*/ 0 h 3587"/>
                  <a:gd name="T24" fmla="*/ 0 w 2913"/>
                  <a:gd name="T25" fmla="*/ 0 h 3587"/>
                  <a:gd name="T26" fmla="*/ 2639 w 2913"/>
                  <a:gd name="T27" fmla="*/ 2617 h 3587"/>
                  <a:gd name="T28" fmla="*/ 286 w 2913"/>
                  <a:gd name="T29" fmla="*/ 2617 h 3587"/>
                  <a:gd name="T30" fmla="*/ 286 w 2913"/>
                  <a:gd name="T31" fmla="*/ 2239 h 3587"/>
                  <a:gd name="T32" fmla="*/ 2639 w 2913"/>
                  <a:gd name="T33" fmla="*/ 2239 h 3587"/>
                  <a:gd name="T34" fmla="*/ 2639 w 2913"/>
                  <a:gd name="T35" fmla="*/ 2617 h 3587"/>
                  <a:gd name="T36" fmla="*/ 2639 w 2913"/>
                  <a:gd name="T37" fmla="*/ 1965 h 3587"/>
                  <a:gd name="T38" fmla="*/ 286 w 2913"/>
                  <a:gd name="T39" fmla="*/ 1965 h 3587"/>
                  <a:gd name="T40" fmla="*/ 286 w 2913"/>
                  <a:gd name="T41" fmla="*/ 1586 h 3587"/>
                  <a:gd name="T42" fmla="*/ 2639 w 2913"/>
                  <a:gd name="T43" fmla="*/ 1586 h 3587"/>
                  <a:gd name="T44" fmla="*/ 2639 w 2913"/>
                  <a:gd name="T45" fmla="*/ 1965 h 3587"/>
                  <a:gd name="T46" fmla="*/ 2639 w 2913"/>
                  <a:gd name="T47" fmla="*/ 1310 h 3587"/>
                  <a:gd name="T48" fmla="*/ 286 w 2913"/>
                  <a:gd name="T49" fmla="*/ 1310 h 3587"/>
                  <a:gd name="T50" fmla="*/ 286 w 2913"/>
                  <a:gd name="T51" fmla="*/ 932 h 3587"/>
                  <a:gd name="T52" fmla="*/ 2639 w 2913"/>
                  <a:gd name="T53" fmla="*/ 932 h 3587"/>
                  <a:gd name="T54" fmla="*/ 2639 w 2913"/>
                  <a:gd name="T55" fmla="*/ 1310 h 3587"/>
                  <a:gd name="T56" fmla="*/ 2639 w 2913"/>
                  <a:gd name="T57" fmla="*/ 655 h 3587"/>
                  <a:gd name="T58" fmla="*/ 286 w 2913"/>
                  <a:gd name="T59" fmla="*/ 655 h 3587"/>
                  <a:gd name="T60" fmla="*/ 286 w 2913"/>
                  <a:gd name="T61" fmla="*/ 279 h 3587"/>
                  <a:gd name="T62" fmla="*/ 2639 w 2913"/>
                  <a:gd name="T63" fmla="*/ 279 h 3587"/>
                  <a:gd name="T64" fmla="*/ 2639 w 2913"/>
                  <a:gd name="T65" fmla="*/ 655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3" h="3587">
                    <a:moveTo>
                      <a:pt x="0" y="0"/>
                    </a:moveTo>
                    <a:lnTo>
                      <a:pt x="0" y="3587"/>
                    </a:lnTo>
                    <a:lnTo>
                      <a:pt x="946" y="3587"/>
                    </a:lnTo>
                    <a:lnTo>
                      <a:pt x="946" y="2851"/>
                    </a:lnTo>
                    <a:lnTo>
                      <a:pt x="1324" y="2851"/>
                    </a:lnTo>
                    <a:lnTo>
                      <a:pt x="1324" y="3587"/>
                    </a:lnTo>
                    <a:lnTo>
                      <a:pt x="1603" y="3587"/>
                    </a:lnTo>
                    <a:lnTo>
                      <a:pt x="1603" y="2851"/>
                    </a:lnTo>
                    <a:lnTo>
                      <a:pt x="1981" y="2851"/>
                    </a:lnTo>
                    <a:lnTo>
                      <a:pt x="1981" y="3587"/>
                    </a:lnTo>
                    <a:lnTo>
                      <a:pt x="2913" y="3587"/>
                    </a:lnTo>
                    <a:lnTo>
                      <a:pt x="2913" y="0"/>
                    </a:lnTo>
                    <a:lnTo>
                      <a:pt x="0" y="0"/>
                    </a:lnTo>
                    <a:close/>
                    <a:moveTo>
                      <a:pt x="2639" y="2617"/>
                    </a:moveTo>
                    <a:lnTo>
                      <a:pt x="286" y="2617"/>
                    </a:lnTo>
                    <a:lnTo>
                      <a:pt x="286" y="2239"/>
                    </a:lnTo>
                    <a:lnTo>
                      <a:pt x="2639" y="2239"/>
                    </a:lnTo>
                    <a:lnTo>
                      <a:pt x="2639" y="2617"/>
                    </a:lnTo>
                    <a:close/>
                    <a:moveTo>
                      <a:pt x="2639" y="1965"/>
                    </a:moveTo>
                    <a:lnTo>
                      <a:pt x="286" y="1965"/>
                    </a:lnTo>
                    <a:lnTo>
                      <a:pt x="286" y="1586"/>
                    </a:lnTo>
                    <a:lnTo>
                      <a:pt x="2639" y="1586"/>
                    </a:lnTo>
                    <a:lnTo>
                      <a:pt x="2639" y="1965"/>
                    </a:lnTo>
                    <a:close/>
                    <a:moveTo>
                      <a:pt x="2639" y="1310"/>
                    </a:moveTo>
                    <a:lnTo>
                      <a:pt x="286" y="1310"/>
                    </a:lnTo>
                    <a:lnTo>
                      <a:pt x="286" y="932"/>
                    </a:lnTo>
                    <a:lnTo>
                      <a:pt x="2639" y="932"/>
                    </a:lnTo>
                    <a:lnTo>
                      <a:pt x="2639" y="1310"/>
                    </a:lnTo>
                    <a:close/>
                    <a:moveTo>
                      <a:pt x="2639" y="655"/>
                    </a:moveTo>
                    <a:lnTo>
                      <a:pt x="286" y="655"/>
                    </a:lnTo>
                    <a:lnTo>
                      <a:pt x="286" y="279"/>
                    </a:lnTo>
                    <a:lnTo>
                      <a:pt x="2639" y="279"/>
                    </a:lnTo>
                    <a:lnTo>
                      <a:pt x="2639" y="6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601">
                  <a:defRPr/>
                </a:pPr>
                <a:endParaRPr lang="en-US" sz="1863" kern="0" dirty="0">
                  <a:solidFill>
                    <a:srgbClr val="FFFFFF"/>
                  </a:solidFill>
                </a:endParaRPr>
              </a:p>
            </p:txBody>
          </p:sp>
        </p:grpSp>
        <p:sp>
          <p:nvSpPr>
            <p:cNvPr id="82" name="TextBox 81"/>
            <p:cNvSpPr txBox="1"/>
            <p:nvPr/>
          </p:nvSpPr>
          <p:spPr>
            <a:xfrm>
              <a:off x="6542559" y="1494038"/>
              <a:ext cx="3672505" cy="1119201"/>
            </a:xfrm>
            <a:prstGeom prst="rect">
              <a:avLst/>
            </a:prstGeom>
            <a:grpFill/>
            <a:ln>
              <a:noFill/>
            </a:ln>
            <a:effectLst/>
            <a:scene3d>
              <a:camera prst="orthographicFront">
                <a:rot lat="0" lon="0" rev="0"/>
              </a:camera>
              <a:lightRig rig="twoPt" dir="tl"/>
            </a:scene3d>
            <a:sp3d prstMaterial="flat"/>
          </p:spPr>
          <p:txBody>
            <a:bodyPr lIns="182871" tIns="182871" rIns="0" bIns="0" anchor="t" anchorCtr="0">
              <a:noAutofit/>
            </a:bodyPr>
            <a:lstStyle>
              <a:defPPr>
                <a:defRPr lang="en-US"/>
              </a:defPPr>
              <a:lvl1pPr marL="182880">
                <a:lnSpc>
                  <a:spcPct val="90000"/>
                </a:lnSpc>
                <a:spcAft>
                  <a:spcPts val="600"/>
                </a:spcAft>
                <a:defRPr sz="2400">
                  <a:solidFill>
                    <a:srgbClr val="FFFFFF"/>
                  </a:solidFill>
                  <a:latin typeface="Segoe UI Light"/>
                </a:defRPr>
              </a:lvl1pPr>
            </a:lstStyle>
            <a:p>
              <a:pPr marL="0" defTabSz="914281">
                <a:lnSpc>
                  <a:spcPts val="3353"/>
                </a:lnSpc>
                <a:spcAft>
                  <a:spcPts val="0"/>
                </a:spcAft>
                <a:defRPr/>
              </a:pPr>
              <a:r>
                <a:rPr lang="en-US" sz="2549" kern="0" dirty="0" err="1">
                  <a:solidFill>
                    <a:srgbClr val="FFFFFF">
                      <a:lumMod val="95000"/>
                    </a:srgbClr>
                  </a:solidFill>
                  <a:cs typeface="Segoe UI Light"/>
                </a:rPr>
                <a:t>RemoteApp</a:t>
              </a:r>
              <a:r>
                <a:rPr lang="en-US" sz="2549" kern="0" dirty="0">
                  <a:solidFill>
                    <a:srgbClr val="FFFFFF">
                      <a:lumMod val="95000"/>
                    </a:srgbClr>
                  </a:solidFill>
                  <a:cs typeface="Segoe UI Light"/>
                </a:rPr>
                <a:t> </a:t>
              </a:r>
              <a:br>
                <a:rPr lang="en-US" sz="2549" kern="0" dirty="0">
                  <a:solidFill>
                    <a:srgbClr val="FFFFFF">
                      <a:lumMod val="95000"/>
                    </a:srgbClr>
                  </a:solidFill>
                  <a:cs typeface="Segoe UI Light"/>
                </a:rPr>
              </a:br>
              <a:r>
                <a:rPr lang="en-US" sz="2549" strike="sngStrike" kern="0" dirty="0">
                  <a:solidFill>
                    <a:srgbClr val="FFFFFF">
                      <a:lumMod val="95000"/>
                    </a:srgbClr>
                  </a:solidFill>
                  <a:cs typeface="Segoe UI Light"/>
                </a:rPr>
                <a:t>hybrid</a:t>
              </a:r>
              <a:r>
                <a:rPr lang="en-US" sz="2549" kern="0" dirty="0">
                  <a:solidFill>
                    <a:srgbClr val="FFFFFF">
                      <a:lumMod val="95000"/>
                    </a:srgbClr>
                  </a:solidFill>
                  <a:cs typeface="Segoe UI Light"/>
                </a:rPr>
                <a:t> deployment</a:t>
              </a:r>
              <a:endParaRPr lang="en-US" sz="2549" kern="0" dirty="0">
                <a:solidFill>
                  <a:srgbClr val="FFFFFF">
                    <a:lumMod val="95000"/>
                  </a:srgbClr>
                </a:solidFill>
                <a:latin typeface="Segoe UI  "/>
                <a:cs typeface="Segoe UI  "/>
              </a:endParaRPr>
            </a:p>
          </p:txBody>
        </p:sp>
        <p:sp>
          <p:nvSpPr>
            <p:cNvPr id="83" name="TextBox 82"/>
            <p:cNvSpPr txBox="1"/>
            <p:nvPr/>
          </p:nvSpPr>
          <p:spPr>
            <a:xfrm>
              <a:off x="6618677" y="2896491"/>
              <a:ext cx="5267675" cy="2713749"/>
            </a:xfrm>
            <a:prstGeom prst="rect">
              <a:avLst/>
            </a:prstGeom>
            <a:grpFill/>
            <a:ln>
              <a:noFill/>
            </a:ln>
            <a:effectLst/>
            <a:scene3d>
              <a:camera prst="orthographicFront">
                <a:rot lat="0" lon="0" rev="0"/>
              </a:camera>
              <a:lightRig rig="twoPt" dir="tl"/>
            </a:scene3d>
            <a:sp3d prstMaterial="flat"/>
          </p:spPr>
          <p:txBody>
            <a:bodyPr lIns="182871" tIns="182871" rIns="0" bIns="0" anchor="t" anchorCtr="0">
              <a:noAutofit/>
            </a:bodyPr>
            <a:lstStyle>
              <a:defPPr>
                <a:defRPr lang="en-US"/>
              </a:defPPr>
              <a:lvl1pPr algn="ctr">
                <a:lnSpc>
                  <a:spcPct val="90000"/>
                </a:lnSpc>
                <a:spcAft>
                  <a:spcPts val="600"/>
                </a:spcAft>
                <a:defRPr sz="2400">
                  <a:solidFill>
                    <a:srgbClr val="FFFFFF"/>
                  </a:solidFill>
                  <a:latin typeface="Segoe UI Light"/>
                </a:defRPr>
              </a:lvl1pPr>
            </a:lstStyle>
            <a:p>
              <a:pPr marL="188241" indent="-188241" algn="l" defTabSz="914281">
                <a:lnSpc>
                  <a:spcPts val="2039"/>
                </a:lnSpc>
                <a:spcAft>
                  <a:spcPts val="1176"/>
                </a:spcAft>
                <a:buFont typeface="Arial"/>
                <a:buChar char="•"/>
                <a:defRPr/>
              </a:pPr>
              <a:r>
                <a:rPr lang="en-US" sz="1372" kern="0" dirty="0">
                  <a:solidFill>
                    <a:srgbClr val="FFFFFF">
                      <a:lumMod val="95000"/>
                    </a:srgbClr>
                  </a:solidFill>
                  <a:latin typeface="Segoe UI  "/>
                  <a:cs typeface="Segoe UI  "/>
                </a:rPr>
                <a:t>Fully customizable apps, OS, and settings</a:t>
              </a:r>
            </a:p>
            <a:p>
              <a:pPr marL="188241" indent="-188241" algn="l" defTabSz="914281">
                <a:lnSpc>
                  <a:spcPts val="2039"/>
                </a:lnSpc>
                <a:spcAft>
                  <a:spcPts val="1176"/>
                </a:spcAft>
                <a:buFont typeface="Arial" panose="020B0604020202020204" pitchFamily="34" charset="0"/>
                <a:buChar char="•"/>
                <a:defRPr/>
              </a:pPr>
              <a:r>
                <a:rPr lang="en-US" sz="1372" kern="0" dirty="0">
                  <a:solidFill>
                    <a:srgbClr val="FFFFFF">
                      <a:lumMod val="95000"/>
                    </a:srgbClr>
                  </a:solidFill>
                  <a:latin typeface="Segoe UI  "/>
                  <a:cs typeface="Segoe UI  "/>
                </a:rPr>
                <a:t>IT can manage template images and apply </a:t>
              </a:r>
              <a:br>
                <a:rPr lang="en-US" sz="1372" kern="0" dirty="0">
                  <a:solidFill>
                    <a:srgbClr val="FFFFFF">
                      <a:lumMod val="95000"/>
                    </a:srgbClr>
                  </a:solidFill>
                  <a:latin typeface="Segoe UI  "/>
                  <a:cs typeface="Segoe UI  "/>
                </a:rPr>
              </a:br>
              <a:r>
                <a:rPr lang="en-US" sz="1372" kern="0" dirty="0">
                  <a:solidFill>
                    <a:srgbClr val="FFFFFF">
                      <a:lumMod val="95000"/>
                    </a:srgbClr>
                  </a:solidFill>
                  <a:latin typeface="Segoe UI  "/>
                  <a:cs typeface="Segoe UI  "/>
                </a:rPr>
                <a:t>updates via Azure Portal</a:t>
              </a:r>
            </a:p>
            <a:p>
              <a:pPr marL="188241" indent="-188241" algn="l" defTabSz="914281">
                <a:lnSpc>
                  <a:spcPts val="2039"/>
                </a:lnSpc>
                <a:spcAft>
                  <a:spcPts val="1176"/>
                </a:spcAft>
                <a:buFont typeface="Arial" panose="020B0604020202020204" pitchFamily="34" charset="0"/>
                <a:buChar char="•"/>
                <a:defRPr/>
              </a:pPr>
              <a:r>
                <a:rPr lang="en-US" sz="1372" kern="0" dirty="0">
                  <a:solidFill>
                    <a:srgbClr val="FFFFFF">
                      <a:lumMod val="95000"/>
                    </a:srgbClr>
                  </a:solidFill>
                  <a:latin typeface="Segoe UI  "/>
                  <a:cs typeface="Segoe UI  "/>
                </a:rPr>
                <a:t>Full access to on-premises network</a:t>
              </a:r>
            </a:p>
            <a:p>
              <a:pPr marL="188241" indent="-188241" algn="l" defTabSz="914281">
                <a:lnSpc>
                  <a:spcPts val="2039"/>
                </a:lnSpc>
                <a:spcAft>
                  <a:spcPts val="1176"/>
                </a:spcAft>
                <a:buFont typeface="Arial" panose="020B0604020202020204" pitchFamily="34" charset="0"/>
                <a:buChar char="•"/>
                <a:defRPr/>
              </a:pPr>
              <a:r>
                <a:rPr lang="en-US" sz="1372" kern="0" dirty="0">
                  <a:solidFill>
                    <a:srgbClr val="FFFFFF">
                      <a:lumMod val="95000"/>
                    </a:srgbClr>
                  </a:solidFill>
                  <a:latin typeface="Segoe UI  "/>
                  <a:cs typeface="Segoe UI  "/>
                </a:rPr>
                <a:t>User logon with corporate credentials federated </a:t>
              </a:r>
              <a:br>
                <a:rPr lang="en-US" sz="1372" kern="0" dirty="0">
                  <a:solidFill>
                    <a:srgbClr val="FFFFFF">
                      <a:lumMod val="95000"/>
                    </a:srgbClr>
                  </a:solidFill>
                  <a:latin typeface="Segoe UI  "/>
                  <a:cs typeface="Segoe UI  "/>
                </a:rPr>
              </a:br>
              <a:r>
                <a:rPr lang="en-US" sz="1372" kern="0" dirty="0">
                  <a:solidFill>
                    <a:srgbClr val="FFFFFF">
                      <a:lumMod val="95000"/>
                    </a:srgbClr>
                  </a:solidFill>
                  <a:latin typeface="Segoe UI  "/>
                  <a:cs typeface="Segoe UI  "/>
                </a:rPr>
                <a:t>with Azure Active Directory</a:t>
              </a:r>
            </a:p>
            <a:p>
              <a:pPr marL="188241" indent="-188241" algn="l" defTabSz="914281">
                <a:lnSpc>
                  <a:spcPts val="2039"/>
                </a:lnSpc>
                <a:spcAft>
                  <a:spcPts val="1176"/>
                </a:spcAft>
                <a:defRPr/>
              </a:pPr>
              <a:endParaRPr lang="en-US" sz="1372" kern="0" dirty="0">
                <a:solidFill>
                  <a:srgbClr val="505050"/>
                </a:solidFill>
                <a:latin typeface="Segoe UI  "/>
                <a:cs typeface="Segoe UI  "/>
              </a:endParaRPr>
            </a:p>
          </p:txBody>
        </p:sp>
      </p:grpSp>
      <p:pic>
        <p:nvPicPr>
          <p:cNvPr id="94" name="Picture 93"/>
          <p:cNvPicPr>
            <a:picLocks noChangeAspect="1"/>
          </p:cNvPicPr>
          <p:nvPr/>
        </p:nvPicPr>
        <p:blipFill>
          <a:blip r:embed="rId5"/>
          <a:stretch>
            <a:fillRect/>
          </a:stretch>
        </p:blipFill>
        <p:spPr>
          <a:xfrm>
            <a:off x="10439069" y="1831839"/>
            <a:ext cx="678455" cy="759098"/>
          </a:xfrm>
          <a:prstGeom prst="rect">
            <a:avLst/>
          </a:prstGeom>
        </p:spPr>
      </p:pic>
      <p:grpSp>
        <p:nvGrpSpPr>
          <p:cNvPr id="95" name="Group 16"/>
          <p:cNvGrpSpPr>
            <a:grpSpLocks noChangeAspect="1"/>
          </p:cNvGrpSpPr>
          <p:nvPr/>
        </p:nvGrpSpPr>
        <p:grpSpPr bwMode="auto">
          <a:xfrm>
            <a:off x="10931741" y="2298105"/>
            <a:ext cx="451325" cy="451325"/>
            <a:chOff x="5696" y="501"/>
            <a:chExt cx="290" cy="290"/>
          </a:xfrm>
        </p:grpSpPr>
        <p:sp>
          <p:nvSpPr>
            <p:cNvPr id="96" name="Oval 22"/>
            <p:cNvSpPr>
              <a:spLocks noChangeArrowheads="1"/>
            </p:cNvSpPr>
            <p:nvPr/>
          </p:nvSpPr>
          <p:spPr bwMode="auto">
            <a:xfrm>
              <a:off x="5696" y="501"/>
              <a:ext cx="290" cy="2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97" name="Freeform 23"/>
            <p:cNvSpPr>
              <a:spLocks/>
            </p:cNvSpPr>
            <p:nvPr/>
          </p:nvSpPr>
          <p:spPr bwMode="auto">
            <a:xfrm>
              <a:off x="5833" y="576"/>
              <a:ext cx="73" cy="103"/>
            </a:xfrm>
            <a:custGeom>
              <a:avLst/>
              <a:gdLst>
                <a:gd name="T0" fmla="*/ 55 w 73"/>
                <a:gd name="T1" fmla="*/ 0 h 103"/>
                <a:gd name="T2" fmla="*/ 0 w 73"/>
                <a:gd name="T3" fmla="*/ 53 h 103"/>
                <a:gd name="T4" fmla="*/ 55 w 73"/>
                <a:gd name="T5" fmla="*/ 103 h 103"/>
                <a:gd name="T6" fmla="*/ 73 w 73"/>
                <a:gd name="T7" fmla="*/ 89 h 103"/>
                <a:gd name="T8" fmla="*/ 33 w 73"/>
                <a:gd name="T9" fmla="*/ 53 h 103"/>
                <a:gd name="T10" fmla="*/ 73 w 73"/>
                <a:gd name="T11" fmla="*/ 16 h 103"/>
                <a:gd name="T12" fmla="*/ 55 w 73"/>
                <a:gd name="T13" fmla="*/ 0 h 103"/>
                <a:gd name="T14" fmla="*/ 55 w 73"/>
                <a:gd name="T15" fmla="*/ 0 h 103"/>
                <a:gd name="T16" fmla="*/ 55 w 73"/>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03">
                  <a:moveTo>
                    <a:pt x="55" y="0"/>
                  </a:moveTo>
                  <a:lnTo>
                    <a:pt x="0" y="53"/>
                  </a:lnTo>
                  <a:lnTo>
                    <a:pt x="55" y="103"/>
                  </a:lnTo>
                  <a:lnTo>
                    <a:pt x="73" y="89"/>
                  </a:lnTo>
                  <a:lnTo>
                    <a:pt x="33" y="53"/>
                  </a:lnTo>
                  <a:lnTo>
                    <a:pt x="73" y="16"/>
                  </a:lnTo>
                  <a:lnTo>
                    <a:pt x="55" y="0"/>
                  </a:lnTo>
                  <a:lnTo>
                    <a:pt x="55" y="0"/>
                  </a:lnTo>
                  <a:lnTo>
                    <a:pt x="55" y="0"/>
                  </a:lnTo>
                  <a:close/>
                </a:path>
              </a:pathLst>
            </a:custGeom>
            <a:solidFill>
              <a:srgbClr val="3FBD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98" name="Freeform 24"/>
            <p:cNvSpPr>
              <a:spLocks/>
            </p:cNvSpPr>
            <p:nvPr/>
          </p:nvSpPr>
          <p:spPr bwMode="auto">
            <a:xfrm>
              <a:off x="5776" y="610"/>
              <a:ext cx="73" cy="105"/>
            </a:xfrm>
            <a:custGeom>
              <a:avLst/>
              <a:gdLst>
                <a:gd name="T0" fmla="*/ 0 w 73"/>
                <a:gd name="T1" fmla="*/ 17 h 105"/>
                <a:gd name="T2" fmla="*/ 38 w 73"/>
                <a:gd name="T3" fmla="*/ 52 h 105"/>
                <a:gd name="T4" fmla="*/ 0 w 73"/>
                <a:gd name="T5" fmla="*/ 89 h 105"/>
                <a:gd name="T6" fmla="*/ 18 w 73"/>
                <a:gd name="T7" fmla="*/ 105 h 105"/>
                <a:gd name="T8" fmla="*/ 73 w 73"/>
                <a:gd name="T9" fmla="*/ 52 h 105"/>
                <a:gd name="T10" fmla="*/ 18 w 73"/>
                <a:gd name="T11" fmla="*/ 0 h 105"/>
                <a:gd name="T12" fmla="*/ 0 w 73"/>
                <a:gd name="T13" fmla="*/ 17 h 105"/>
                <a:gd name="T14" fmla="*/ 0 w 73"/>
                <a:gd name="T15" fmla="*/ 17 h 105"/>
                <a:gd name="T16" fmla="*/ 0 w 73"/>
                <a:gd name="T17" fmla="*/ 1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05">
                  <a:moveTo>
                    <a:pt x="0" y="17"/>
                  </a:moveTo>
                  <a:lnTo>
                    <a:pt x="38" y="52"/>
                  </a:lnTo>
                  <a:lnTo>
                    <a:pt x="0" y="89"/>
                  </a:lnTo>
                  <a:lnTo>
                    <a:pt x="18" y="105"/>
                  </a:lnTo>
                  <a:lnTo>
                    <a:pt x="73" y="52"/>
                  </a:lnTo>
                  <a:lnTo>
                    <a:pt x="18" y="0"/>
                  </a:lnTo>
                  <a:lnTo>
                    <a:pt x="0" y="17"/>
                  </a:lnTo>
                  <a:lnTo>
                    <a:pt x="0" y="17"/>
                  </a:lnTo>
                  <a:lnTo>
                    <a:pt x="0" y="17"/>
                  </a:lnTo>
                  <a:close/>
                </a:path>
              </a:pathLst>
            </a:custGeom>
            <a:solidFill>
              <a:srgbClr val="3FBD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99" name="Freeform 25"/>
            <p:cNvSpPr>
              <a:spLocks noEditPoints="1"/>
            </p:cNvSpPr>
            <p:nvPr/>
          </p:nvSpPr>
          <p:spPr bwMode="auto">
            <a:xfrm>
              <a:off x="5712" y="516"/>
              <a:ext cx="258" cy="259"/>
            </a:xfrm>
            <a:custGeom>
              <a:avLst/>
              <a:gdLst>
                <a:gd name="T0" fmla="*/ 166 w 333"/>
                <a:gd name="T1" fmla="*/ 0 h 333"/>
                <a:gd name="T2" fmla="*/ 0 w 333"/>
                <a:gd name="T3" fmla="*/ 167 h 333"/>
                <a:gd name="T4" fmla="*/ 166 w 333"/>
                <a:gd name="T5" fmla="*/ 333 h 333"/>
                <a:gd name="T6" fmla="*/ 333 w 333"/>
                <a:gd name="T7" fmla="*/ 167 h 333"/>
                <a:gd name="T8" fmla="*/ 166 w 333"/>
                <a:gd name="T9" fmla="*/ 0 h 333"/>
                <a:gd name="T10" fmla="*/ 166 w 333"/>
                <a:gd name="T11" fmla="*/ 305 h 333"/>
                <a:gd name="T12" fmla="*/ 28 w 333"/>
                <a:gd name="T13" fmla="*/ 167 h 333"/>
                <a:gd name="T14" fmla="*/ 166 w 333"/>
                <a:gd name="T15" fmla="*/ 28 h 333"/>
                <a:gd name="T16" fmla="*/ 305 w 333"/>
                <a:gd name="T17" fmla="*/ 167 h 333"/>
                <a:gd name="T18" fmla="*/ 166 w 333"/>
                <a:gd name="T19" fmla="*/ 30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333">
                  <a:moveTo>
                    <a:pt x="166" y="0"/>
                  </a:moveTo>
                  <a:cubicBezTo>
                    <a:pt x="74" y="0"/>
                    <a:pt x="0" y="75"/>
                    <a:pt x="0" y="167"/>
                  </a:cubicBezTo>
                  <a:cubicBezTo>
                    <a:pt x="0" y="259"/>
                    <a:pt x="74" y="333"/>
                    <a:pt x="166" y="333"/>
                  </a:cubicBezTo>
                  <a:cubicBezTo>
                    <a:pt x="258" y="333"/>
                    <a:pt x="333" y="259"/>
                    <a:pt x="333" y="167"/>
                  </a:cubicBezTo>
                  <a:cubicBezTo>
                    <a:pt x="333" y="75"/>
                    <a:pt x="258" y="0"/>
                    <a:pt x="166" y="0"/>
                  </a:cubicBezTo>
                  <a:close/>
                  <a:moveTo>
                    <a:pt x="166" y="305"/>
                  </a:moveTo>
                  <a:cubicBezTo>
                    <a:pt x="90" y="305"/>
                    <a:pt x="28" y="243"/>
                    <a:pt x="28" y="167"/>
                  </a:cubicBezTo>
                  <a:cubicBezTo>
                    <a:pt x="28" y="90"/>
                    <a:pt x="90" y="28"/>
                    <a:pt x="166" y="28"/>
                  </a:cubicBezTo>
                  <a:cubicBezTo>
                    <a:pt x="243" y="28"/>
                    <a:pt x="305" y="90"/>
                    <a:pt x="305" y="167"/>
                  </a:cubicBezTo>
                  <a:cubicBezTo>
                    <a:pt x="305" y="243"/>
                    <a:pt x="243" y="305"/>
                    <a:pt x="166" y="305"/>
                  </a:cubicBezTo>
                  <a:close/>
                </a:path>
              </a:pathLst>
            </a:custGeom>
            <a:solidFill>
              <a:srgbClr val="2BAE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30" name="TextBox 29"/>
          <p:cNvSpPr txBox="1"/>
          <p:nvPr/>
        </p:nvSpPr>
        <p:spPr>
          <a:xfrm>
            <a:off x="6414873" y="5157995"/>
            <a:ext cx="5265051" cy="778454"/>
          </a:xfrm>
          <a:prstGeom prst="rect">
            <a:avLst/>
          </a:prstGeom>
        </p:spPr>
        <p:style>
          <a:lnRef idx="1">
            <a:schemeClr val="accent1"/>
          </a:lnRef>
          <a:fillRef idx="3">
            <a:schemeClr val="accent1"/>
          </a:fillRef>
          <a:effectRef idx="2">
            <a:schemeClr val="accent1"/>
          </a:effectRef>
          <a:fontRef idx="minor">
            <a:schemeClr val="lt1"/>
          </a:fontRef>
        </p:style>
        <p:txBody>
          <a:bodyPr wrap="square" lIns="179285" tIns="143428" rIns="179285" bIns="143428" rtlCol="0">
            <a:spAutoFit/>
          </a:bodyPr>
          <a:lstStyle/>
          <a:p>
            <a:pPr>
              <a:lnSpc>
                <a:spcPct val="90000"/>
              </a:lnSpc>
              <a:spcAft>
                <a:spcPts val="588"/>
              </a:spcAft>
            </a:pPr>
            <a:r>
              <a:rPr lang="en-AU" sz="1765" b="1" dirty="0">
                <a:solidFill>
                  <a:schemeClr val="bg1"/>
                </a:solidFill>
                <a:latin typeface="+mj-lt"/>
              </a:rPr>
              <a:t>Requires a VNET to be configured and can be integrated with Azure AD Domain Services (AADDS)</a:t>
            </a:r>
            <a:endParaRPr lang="en-SG" sz="1765" b="1" dirty="0" err="1">
              <a:solidFill>
                <a:schemeClr val="bg1"/>
              </a:solidFill>
              <a:latin typeface="+mj-lt"/>
            </a:endParaRPr>
          </a:p>
        </p:txBody>
      </p:sp>
      <p:sp>
        <p:nvSpPr>
          <p:cNvPr id="3" name="TextBox 2"/>
          <p:cNvSpPr txBox="1"/>
          <p:nvPr/>
        </p:nvSpPr>
        <p:spPr>
          <a:xfrm>
            <a:off x="786895" y="2491227"/>
            <a:ext cx="2827490" cy="669826"/>
          </a:xfrm>
          <a:prstGeom prst="rect">
            <a:avLst/>
          </a:prstGeom>
          <a:noFill/>
        </p:spPr>
        <p:txBody>
          <a:bodyPr wrap="none" lIns="179285" tIns="143428" rIns="179285" bIns="143428" rtlCol="0">
            <a:spAutoFit/>
          </a:bodyPr>
          <a:lstStyle/>
          <a:p>
            <a:pPr>
              <a:lnSpc>
                <a:spcPct val="90000"/>
              </a:lnSpc>
              <a:spcAft>
                <a:spcPts val="588"/>
              </a:spcAft>
            </a:pPr>
            <a:r>
              <a:rPr lang="en-AU" sz="2745" b="1" dirty="0">
                <a:solidFill>
                  <a:srgbClr val="FFC000"/>
                </a:solidFill>
                <a:latin typeface="Bradley Hand ITC" panose="03070402050302030203" pitchFamily="66" charset="0"/>
              </a:rPr>
              <a:t>non domain join</a:t>
            </a:r>
          </a:p>
        </p:txBody>
      </p:sp>
      <p:sp>
        <p:nvSpPr>
          <p:cNvPr id="24" name="TextBox 23"/>
          <p:cNvSpPr txBox="1"/>
          <p:nvPr/>
        </p:nvSpPr>
        <p:spPr>
          <a:xfrm>
            <a:off x="6565660" y="2575126"/>
            <a:ext cx="2155144" cy="669832"/>
          </a:xfrm>
          <a:prstGeom prst="rect">
            <a:avLst/>
          </a:prstGeom>
          <a:noFill/>
        </p:spPr>
        <p:txBody>
          <a:bodyPr wrap="none" lIns="179285" tIns="143428" rIns="179285" bIns="143428" rtlCol="0">
            <a:spAutoFit/>
          </a:bodyPr>
          <a:lstStyle/>
          <a:p>
            <a:pPr>
              <a:lnSpc>
                <a:spcPct val="90000"/>
              </a:lnSpc>
              <a:spcAft>
                <a:spcPts val="588"/>
              </a:spcAft>
            </a:pPr>
            <a:r>
              <a:rPr lang="en-AU" sz="2745" b="1" dirty="0">
                <a:solidFill>
                  <a:srgbClr val="FFC000"/>
                </a:solidFill>
                <a:latin typeface="Bradley Hand ITC" panose="03070402050302030203" pitchFamily="66" charset="0"/>
              </a:rPr>
              <a:t>domain join</a:t>
            </a:r>
          </a:p>
        </p:txBody>
      </p:sp>
    </p:spTree>
    <p:extLst>
      <p:ext uri="{BB962C8B-B14F-4D97-AF65-F5344CB8AC3E}">
        <p14:creationId xmlns:p14="http://schemas.microsoft.com/office/powerpoint/2010/main" val="2493313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a:t>Cloud Only Deployment with AAD DS</a:t>
            </a:r>
            <a:br>
              <a:rPr lang="en-SG" sz="4400"/>
            </a:br>
            <a:endParaRPr lang="en-US" sz="4400"/>
          </a:p>
        </p:txBody>
      </p:sp>
      <p:sp>
        <p:nvSpPr>
          <p:cNvPr id="4" name="Rectangle 3"/>
          <p:cNvSpPr/>
          <p:nvPr/>
        </p:nvSpPr>
        <p:spPr>
          <a:xfrm>
            <a:off x="4029627" y="1818848"/>
            <a:ext cx="4229100" cy="3061824"/>
          </a:xfrm>
          <a:prstGeom prst="rect">
            <a:avLst/>
          </a:prstGeom>
          <a:solidFill>
            <a:srgbClr val="FFFFFF"/>
          </a:solidFill>
          <a:ln w="10795" cap="flat" cmpd="sng" algn="ctr">
            <a:solidFill>
              <a:srgbClr val="0078D7"/>
            </a:solidFill>
            <a:prstDash val="solid"/>
          </a:ln>
          <a:effectLst/>
        </p:spPr>
        <p:txBody>
          <a:bodyPr tIns="93030" bIns="9303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31" b="1" i="0" u="none" strike="noStrike" kern="0" cap="none" spc="0" normalizeH="0" baseline="0" noProof="0" dirty="0">
              <a:ln>
                <a:noFill/>
              </a:ln>
              <a:solidFill>
                <a:srgbClr val="002050"/>
              </a:solidFill>
              <a:effectLst/>
              <a:uLnTx/>
              <a:uFillTx/>
              <a:latin typeface="Segoe UI Light"/>
              <a:ea typeface="+mn-ea"/>
              <a:cs typeface="+mn-cs"/>
            </a:endParaRPr>
          </a:p>
        </p:txBody>
      </p:sp>
      <p:sp>
        <p:nvSpPr>
          <p:cNvPr id="5" name="Freeform 511"/>
          <p:cNvSpPr>
            <a:spLocks/>
          </p:cNvSpPr>
          <p:nvPr/>
        </p:nvSpPr>
        <p:spPr bwMode="auto">
          <a:xfrm>
            <a:off x="2755093" y="4655748"/>
            <a:ext cx="794" cy="794"/>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0"/>
                </a:cubicBezTo>
                <a:cubicBezTo>
                  <a:pt x="1" y="0"/>
                  <a:pt x="0" y="0"/>
                  <a:pt x="0" y="0"/>
                </a:cubicBezTo>
                <a:lnTo>
                  <a:pt x="1" y="1"/>
                </a:lnTo>
                <a:close/>
              </a:path>
            </a:pathLst>
          </a:custGeom>
          <a:solidFill>
            <a:srgbClr val="50505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 name="Rectangle 5"/>
          <p:cNvSpPr/>
          <p:nvPr/>
        </p:nvSpPr>
        <p:spPr>
          <a:xfrm>
            <a:off x="4052014" y="1472952"/>
            <a:ext cx="4229102" cy="374077"/>
          </a:xfrm>
          <a:prstGeom prst="rect">
            <a:avLst/>
          </a:prstGeom>
        </p:spPr>
        <p:txBody>
          <a:bodyPr wrap="square">
            <a:spAutoFit/>
          </a:bodyPr>
          <a:lstStyle/>
          <a:p>
            <a:pPr algn="ctr"/>
            <a:r>
              <a:rPr lang="en-US" sz="1831" dirty="0">
                <a:latin typeface="Segoe UI Light"/>
              </a:rPr>
              <a:t>RemoteApp Service</a:t>
            </a:r>
          </a:p>
        </p:txBody>
      </p:sp>
      <p:sp>
        <p:nvSpPr>
          <p:cNvPr id="22" name="TextBox 21"/>
          <p:cNvSpPr txBox="1"/>
          <p:nvPr/>
        </p:nvSpPr>
        <p:spPr>
          <a:xfrm>
            <a:off x="4476162" y="4573209"/>
            <a:ext cx="1372456" cy="2769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72C6"/>
                </a:solidFill>
                <a:effectLst/>
                <a:uLnTx/>
                <a:uFillTx/>
              </a:rPr>
              <a:t>Persistent user data</a:t>
            </a:r>
            <a:br>
              <a:rPr kumimoji="0" lang="en-US" sz="1000" b="0" i="0" u="none" strike="noStrike" kern="0" cap="none" spc="0" normalizeH="0" baseline="0" noProof="0" dirty="0">
                <a:ln>
                  <a:noFill/>
                </a:ln>
                <a:solidFill>
                  <a:srgbClr val="0072C6"/>
                </a:solidFill>
                <a:effectLst/>
                <a:uLnTx/>
                <a:uFillTx/>
              </a:rPr>
            </a:br>
            <a:r>
              <a:rPr kumimoji="0" lang="en-US" sz="1000" b="0" i="0" u="none" strike="noStrike" kern="0" cap="none" spc="0" normalizeH="0" baseline="0" noProof="0" dirty="0">
                <a:ln>
                  <a:noFill/>
                </a:ln>
                <a:solidFill>
                  <a:srgbClr val="0072C6"/>
                </a:solidFill>
                <a:effectLst/>
                <a:uLnTx/>
                <a:uFillTx/>
              </a:rPr>
              <a:t>(50GB per user)</a:t>
            </a:r>
          </a:p>
        </p:txBody>
      </p:sp>
      <p:sp>
        <p:nvSpPr>
          <p:cNvPr id="23" name="Isosceles Triangle 22"/>
          <p:cNvSpPr/>
          <p:nvPr/>
        </p:nvSpPr>
        <p:spPr bwMode="auto">
          <a:xfrm rot="5400000">
            <a:off x="5316136" y="2387681"/>
            <a:ext cx="1291581" cy="716394"/>
          </a:xfrm>
          <a:prstGeom prst="triangle">
            <a:avLst>
              <a:gd name="adj" fmla="val 49005"/>
            </a:avLst>
          </a:prstGeom>
          <a:gradFill flip="none" rotWithShape="1">
            <a:gsLst>
              <a:gs pos="0">
                <a:sysClr val="window" lastClr="FFFFFF">
                  <a:lumMod val="95000"/>
                  <a:alpha val="0"/>
                </a:sysClr>
              </a:gs>
              <a:gs pos="50000">
                <a:srgbClr val="0078D7">
                  <a:lumMod val="60000"/>
                  <a:lumOff val="40000"/>
                </a:srgbClr>
              </a:gs>
              <a:gs pos="100000">
                <a:srgbClr val="505050"/>
              </a:gs>
            </a:gsLst>
            <a:lin ang="16200000" scaled="1"/>
            <a:tileRect/>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66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4" name="Up-Down Arrow 23"/>
          <p:cNvSpPr/>
          <p:nvPr/>
        </p:nvSpPr>
        <p:spPr>
          <a:xfrm rot="5400000">
            <a:off x="3237027" y="2134765"/>
            <a:ext cx="511388" cy="1178370"/>
          </a:xfrm>
          <a:prstGeom prst="upDownArrow">
            <a:avLst/>
          </a:prstGeom>
          <a:solidFill>
            <a:srgbClr val="FFFFFF"/>
          </a:solidFill>
          <a:ln w="10795" cap="flat" cmpd="sng" algn="ctr">
            <a:solidFill>
              <a:srgbClr val="0078D7"/>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21" b="0" i="0" u="none" strike="noStrike" kern="0" cap="none" spc="0" normalizeH="0" baseline="0" noProof="0" dirty="0">
                <a:ln>
                  <a:noFill/>
                </a:ln>
                <a:solidFill>
                  <a:srgbClr val="0072C6"/>
                </a:solidFill>
                <a:effectLst/>
                <a:uLnTx/>
                <a:uFillTx/>
                <a:latin typeface="Segoe UI"/>
                <a:ea typeface="+mn-ea"/>
                <a:cs typeface="+mn-cs"/>
              </a:rPr>
              <a:t>RDP</a:t>
            </a:r>
          </a:p>
        </p:txBody>
      </p:sp>
      <p:cxnSp>
        <p:nvCxnSpPr>
          <p:cNvPr id="25" name="Curved Connector 24"/>
          <p:cNvCxnSpPr/>
          <p:nvPr/>
        </p:nvCxnSpPr>
        <p:spPr>
          <a:xfrm>
            <a:off x="2168733" y="3697742"/>
            <a:ext cx="7243703" cy="2235202"/>
          </a:xfrm>
          <a:prstGeom prst="curvedConnector3">
            <a:avLst>
              <a:gd name="adj1" fmla="val 2031"/>
            </a:avLst>
          </a:prstGeom>
          <a:noFill/>
          <a:ln w="9525" cap="flat" cmpd="sng" algn="ctr">
            <a:solidFill>
              <a:srgbClr val="000000"/>
            </a:solidFill>
            <a:prstDash val="solid"/>
            <a:headEnd type="none"/>
            <a:tailEnd type="triangle"/>
          </a:ln>
          <a:effectLst/>
        </p:spPr>
      </p:cxnSp>
      <p:sp>
        <p:nvSpPr>
          <p:cNvPr id="26" name="Freeform 58"/>
          <p:cNvSpPr>
            <a:spLocks noChangeAspect="1" noEditPoints="1"/>
          </p:cNvSpPr>
          <p:nvPr/>
        </p:nvSpPr>
        <p:spPr bwMode="black">
          <a:xfrm>
            <a:off x="3858758" y="2423001"/>
            <a:ext cx="603271" cy="598407"/>
          </a:xfrm>
          <a:custGeom>
            <a:avLst/>
            <a:gdLst>
              <a:gd name="T0" fmla="*/ 75 w 150"/>
              <a:gd name="T1" fmla="*/ 9 h 149"/>
              <a:gd name="T2" fmla="*/ 10 w 150"/>
              <a:gd name="T3" fmla="*/ 75 h 149"/>
              <a:gd name="T4" fmla="*/ 75 w 150"/>
              <a:gd name="T5" fmla="*/ 140 h 149"/>
              <a:gd name="T6" fmla="*/ 141 w 150"/>
              <a:gd name="T7" fmla="*/ 75 h 149"/>
              <a:gd name="T8" fmla="*/ 75 w 150"/>
              <a:gd name="T9" fmla="*/ 9 h 149"/>
              <a:gd name="T10" fmla="*/ 75 w 150"/>
              <a:gd name="T11" fmla="*/ 0 h 149"/>
              <a:gd name="T12" fmla="*/ 150 w 150"/>
              <a:gd name="T13" fmla="*/ 75 h 149"/>
              <a:gd name="T14" fmla="*/ 75 w 150"/>
              <a:gd name="T15" fmla="*/ 149 h 149"/>
              <a:gd name="T16" fmla="*/ 0 w 150"/>
              <a:gd name="T17" fmla="*/ 75 h 149"/>
              <a:gd name="T18" fmla="*/ 75 w 150"/>
              <a:gd name="T19" fmla="*/ 0 h 149"/>
              <a:gd name="T20" fmla="*/ 67 w 150"/>
              <a:gd name="T21" fmla="*/ 53 h 149"/>
              <a:gd name="T22" fmla="*/ 76 w 150"/>
              <a:gd name="T23" fmla="*/ 51 h 149"/>
              <a:gd name="T24" fmla="*/ 84 w 150"/>
              <a:gd name="T25" fmla="*/ 53 h 149"/>
              <a:gd name="T26" fmla="*/ 86 w 150"/>
              <a:gd name="T27" fmla="*/ 64 h 149"/>
              <a:gd name="T28" fmla="*/ 86 w 150"/>
              <a:gd name="T29" fmla="*/ 66 h 149"/>
              <a:gd name="T30" fmla="*/ 86 w 150"/>
              <a:gd name="T31" fmla="*/ 68 h 149"/>
              <a:gd name="T32" fmla="*/ 65 w 150"/>
              <a:gd name="T33" fmla="*/ 68 h 149"/>
              <a:gd name="T34" fmla="*/ 65 w 150"/>
              <a:gd name="T35" fmla="*/ 66 h 149"/>
              <a:gd name="T36" fmla="*/ 65 w 150"/>
              <a:gd name="T37" fmla="*/ 63 h 149"/>
              <a:gd name="T38" fmla="*/ 67 w 150"/>
              <a:gd name="T39" fmla="*/ 53 h 149"/>
              <a:gd name="T40" fmla="*/ 95 w 150"/>
              <a:gd name="T41" fmla="*/ 69 h 149"/>
              <a:gd name="T42" fmla="*/ 95 w 150"/>
              <a:gd name="T43" fmla="*/ 66 h 149"/>
              <a:gd name="T44" fmla="*/ 95 w 150"/>
              <a:gd name="T45" fmla="*/ 64 h 149"/>
              <a:gd name="T46" fmla="*/ 91 w 150"/>
              <a:gd name="T47" fmla="*/ 46 h 149"/>
              <a:gd name="T48" fmla="*/ 76 w 150"/>
              <a:gd name="T49" fmla="*/ 41 h 149"/>
              <a:gd name="T50" fmla="*/ 60 w 150"/>
              <a:gd name="T51" fmla="*/ 46 h 149"/>
              <a:gd name="T52" fmla="*/ 56 w 150"/>
              <a:gd name="T53" fmla="*/ 64 h 149"/>
              <a:gd name="T54" fmla="*/ 56 w 150"/>
              <a:gd name="T55" fmla="*/ 66 h 149"/>
              <a:gd name="T56" fmla="*/ 56 w 150"/>
              <a:gd name="T57" fmla="*/ 68 h 149"/>
              <a:gd name="T58" fmla="*/ 51 w 150"/>
              <a:gd name="T59" fmla="*/ 73 h 149"/>
              <a:gd name="T60" fmla="*/ 51 w 150"/>
              <a:gd name="T61" fmla="*/ 103 h 149"/>
              <a:gd name="T62" fmla="*/ 57 w 150"/>
              <a:gd name="T63" fmla="*/ 108 h 149"/>
              <a:gd name="T64" fmla="*/ 94 w 150"/>
              <a:gd name="T65" fmla="*/ 108 h 149"/>
              <a:gd name="T66" fmla="*/ 99 w 150"/>
              <a:gd name="T67" fmla="*/ 103 h 149"/>
              <a:gd name="T68" fmla="*/ 99 w 150"/>
              <a:gd name="T69" fmla="*/ 73 h 149"/>
              <a:gd name="T70" fmla="*/ 95 w 150"/>
              <a:gd name="T71" fmla="*/ 6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49">
                <a:moveTo>
                  <a:pt x="75" y="9"/>
                </a:moveTo>
                <a:cubicBezTo>
                  <a:pt x="39" y="9"/>
                  <a:pt x="10" y="38"/>
                  <a:pt x="10" y="75"/>
                </a:cubicBezTo>
                <a:cubicBezTo>
                  <a:pt x="10" y="111"/>
                  <a:pt x="39" y="140"/>
                  <a:pt x="75" y="140"/>
                </a:cubicBezTo>
                <a:cubicBezTo>
                  <a:pt x="111" y="140"/>
                  <a:pt x="141" y="111"/>
                  <a:pt x="141" y="75"/>
                </a:cubicBezTo>
                <a:cubicBezTo>
                  <a:pt x="141" y="38"/>
                  <a:pt x="111" y="9"/>
                  <a:pt x="75" y="9"/>
                </a:cubicBezTo>
                <a:moveTo>
                  <a:pt x="75" y="0"/>
                </a:moveTo>
                <a:cubicBezTo>
                  <a:pt x="117" y="0"/>
                  <a:pt x="150" y="33"/>
                  <a:pt x="150" y="75"/>
                </a:cubicBezTo>
                <a:cubicBezTo>
                  <a:pt x="150" y="116"/>
                  <a:pt x="117" y="149"/>
                  <a:pt x="75" y="149"/>
                </a:cubicBezTo>
                <a:cubicBezTo>
                  <a:pt x="34" y="149"/>
                  <a:pt x="0" y="116"/>
                  <a:pt x="0" y="75"/>
                </a:cubicBezTo>
                <a:cubicBezTo>
                  <a:pt x="0" y="33"/>
                  <a:pt x="34" y="0"/>
                  <a:pt x="75" y="0"/>
                </a:cubicBezTo>
                <a:moveTo>
                  <a:pt x="67" y="53"/>
                </a:moveTo>
                <a:cubicBezTo>
                  <a:pt x="68" y="51"/>
                  <a:pt x="71" y="51"/>
                  <a:pt x="76" y="51"/>
                </a:cubicBezTo>
                <a:cubicBezTo>
                  <a:pt x="80" y="51"/>
                  <a:pt x="83" y="51"/>
                  <a:pt x="84" y="53"/>
                </a:cubicBezTo>
                <a:cubicBezTo>
                  <a:pt x="86" y="54"/>
                  <a:pt x="86" y="59"/>
                  <a:pt x="86" y="64"/>
                </a:cubicBezTo>
                <a:cubicBezTo>
                  <a:pt x="86" y="66"/>
                  <a:pt x="86" y="66"/>
                  <a:pt x="86" y="66"/>
                </a:cubicBezTo>
                <a:cubicBezTo>
                  <a:pt x="86" y="67"/>
                  <a:pt x="86" y="68"/>
                  <a:pt x="86" y="68"/>
                </a:cubicBezTo>
                <a:cubicBezTo>
                  <a:pt x="65" y="68"/>
                  <a:pt x="65" y="68"/>
                  <a:pt x="65" y="68"/>
                </a:cubicBezTo>
                <a:cubicBezTo>
                  <a:pt x="65" y="68"/>
                  <a:pt x="65" y="67"/>
                  <a:pt x="65" y="66"/>
                </a:cubicBezTo>
                <a:cubicBezTo>
                  <a:pt x="65" y="63"/>
                  <a:pt x="65" y="63"/>
                  <a:pt x="65" y="63"/>
                </a:cubicBezTo>
                <a:cubicBezTo>
                  <a:pt x="65" y="58"/>
                  <a:pt x="65" y="54"/>
                  <a:pt x="67" y="53"/>
                </a:cubicBezTo>
                <a:moveTo>
                  <a:pt x="95" y="69"/>
                </a:moveTo>
                <a:cubicBezTo>
                  <a:pt x="95" y="68"/>
                  <a:pt x="95" y="67"/>
                  <a:pt x="95" y="66"/>
                </a:cubicBezTo>
                <a:cubicBezTo>
                  <a:pt x="95" y="64"/>
                  <a:pt x="95" y="64"/>
                  <a:pt x="95" y="64"/>
                </a:cubicBezTo>
                <a:cubicBezTo>
                  <a:pt x="95" y="57"/>
                  <a:pt x="95" y="51"/>
                  <a:pt x="91" y="46"/>
                </a:cubicBezTo>
                <a:cubicBezTo>
                  <a:pt x="88" y="43"/>
                  <a:pt x="83" y="41"/>
                  <a:pt x="76" y="41"/>
                </a:cubicBezTo>
                <a:cubicBezTo>
                  <a:pt x="68" y="41"/>
                  <a:pt x="63" y="43"/>
                  <a:pt x="60" y="46"/>
                </a:cubicBezTo>
                <a:cubicBezTo>
                  <a:pt x="56" y="51"/>
                  <a:pt x="56" y="57"/>
                  <a:pt x="56" y="64"/>
                </a:cubicBezTo>
                <a:cubicBezTo>
                  <a:pt x="56" y="66"/>
                  <a:pt x="56" y="66"/>
                  <a:pt x="56" y="66"/>
                </a:cubicBezTo>
                <a:cubicBezTo>
                  <a:pt x="56" y="67"/>
                  <a:pt x="56" y="68"/>
                  <a:pt x="56" y="68"/>
                </a:cubicBezTo>
                <a:cubicBezTo>
                  <a:pt x="53" y="69"/>
                  <a:pt x="51" y="71"/>
                  <a:pt x="51" y="73"/>
                </a:cubicBezTo>
                <a:cubicBezTo>
                  <a:pt x="51" y="103"/>
                  <a:pt x="51" y="103"/>
                  <a:pt x="51" y="103"/>
                </a:cubicBezTo>
                <a:cubicBezTo>
                  <a:pt x="51" y="106"/>
                  <a:pt x="54" y="108"/>
                  <a:pt x="57" y="108"/>
                </a:cubicBezTo>
                <a:cubicBezTo>
                  <a:pt x="94" y="108"/>
                  <a:pt x="94" y="108"/>
                  <a:pt x="94" y="108"/>
                </a:cubicBezTo>
                <a:cubicBezTo>
                  <a:pt x="97" y="108"/>
                  <a:pt x="99" y="106"/>
                  <a:pt x="99" y="103"/>
                </a:cubicBezTo>
                <a:cubicBezTo>
                  <a:pt x="99" y="73"/>
                  <a:pt x="99" y="73"/>
                  <a:pt x="99" y="73"/>
                </a:cubicBezTo>
                <a:cubicBezTo>
                  <a:pt x="99" y="71"/>
                  <a:pt x="97" y="69"/>
                  <a:pt x="95" y="69"/>
                </a:cubicBezTo>
              </a:path>
            </a:pathLst>
          </a:custGeom>
          <a:solidFill>
            <a:schemeClr val="accent2">
              <a:lumMod val="75000"/>
            </a:schemeClr>
          </a:solidFill>
          <a:ln w="9525">
            <a:noFill/>
            <a:round/>
            <a:headEnd/>
            <a:tailEnd/>
          </a:ln>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27" name="TextBox 26"/>
          <p:cNvSpPr txBox="1"/>
          <p:nvPr/>
        </p:nvSpPr>
        <p:spPr>
          <a:xfrm>
            <a:off x="2755093" y="5495571"/>
            <a:ext cx="989856"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effectLst/>
                <a:uLnTx/>
                <a:uFillTx/>
              </a:rPr>
              <a:t>Authentication</a:t>
            </a:r>
          </a:p>
        </p:txBody>
      </p:sp>
      <p:cxnSp>
        <p:nvCxnSpPr>
          <p:cNvPr id="28" name="Straight Arrow Connector 27"/>
          <p:cNvCxnSpPr/>
          <p:nvPr/>
        </p:nvCxnSpPr>
        <p:spPr>
          <a:xfrm flipV="1">
            <a:off x="6555054" y="3250009"/>
            <a:ext cx="0" cy="495345"/>
          </a:xfrm>
          <a:prstGeom prst="straightConnector1">
            <a:avLst/>
          </a:prstGeom>
          <a:noFill/>
          <a:ln w="19050" cap="flat" cmpd="sng" algn="ctr">
            <a:solidFill>
              <a:srgbClr val="0078D7"/>
            </a:solidFill>
            <a:prstDash val="sysDot"/>
            <a:headEnd type="triangle" w="med" len="med"/>
            <a:tailEnd type="triangle" w="med" len="med"/>
          </a:ln>
          <a:effectLst/>
        </p:spPr>
      </p:cxnSp>
      <p:cxnSp>
        <p:nvCxnSpPr>
          <p:cNvPr id="29" name="Straight Arrow Connector 28"/>
          <p:cNvCxnSpPr/>
          <p:nvPr/>
        </p:nvCxnSpPr>
        <p:spPr>
          <a:xfrm flipV="1">
            <a:off x="6669354" y="3231246"/>
            <a:ext cx="342900" cy="514108"/>
          </a:xfrm>
          <a:prstGeom prst="straightConnector1">
            <a:avLst/>
          </a:prstGeom>
          <a:noFill/>
          <a:ln w="19050" cap="flat" cmpd="sng" algn="ctr">
            <a:solidFill>
              <a:srgbClr val="0078D7"/>
            </a:solidFill>
            <a:prstDash val="sysDot"/>
            <a:headEnd type="triangle" w="med" len="med"/>
            <a:tailEnd type="triangle" w="med" len="med"/>
          </a:ln>
          <a:effectLst/>
        </p:spPr>
      </p:cxnSp>
      <p:cxnSp>
        <p:nvCxnSpPr>
          <p:cNvPr id="30" name="Straight Arrow Connector 29"/>
          <p:cNvCxnSpPr/>
          <p:nvPr/>
        </p:nvCxnSpPr>
        <p:spPr>
          <a:xfrm flipV="1">
            <a:off x="6816370" y="3231246"/>
            <a:ext cx="653084" cy="511750"/>
          </a:xfrm>
          <a:prstGeom prst="straightConnector1">
            <a:avLst/>
          </a:prstGeom>
          <a:noFill/>
          <a:ln w="19050" cap="flat" cmpd="sng" algn="ctr">
            <a:solidFill>
              <a:srgbClr val="0078D7"/>
            </a:solidFill>
            <a:prstDash val="sysDot"/>
            <a:headEnd type="triangle" w="med" len="med"/>
            <a:tailEnd type="triangle" w="med" len="med"/>
          </a:ln>
          <a:effectLst/>
        </p:spPr>
      </p:cxnSp>
      <p:grpSp>
        <p:nvGrpSpPr>
          <p:cNvPr id="31" name="Group 30"/>
          <p:cNvGrpSpPr/>
          <p:nvPr/>
        </p:nvGrpSpPr>
        <p:grpSpPr>
          <a:xfrm>
            <a:off x="6361501" y="3801099"/>
            <a:ext cx="1965778" cy="1049109"/>
            <a:chOff x="6361501" y="3705453"/>
            <a:chExt cx="1965778" cy="1049109"/>
          </a:xfrm>
        </p:grpSpPr>
        <p:grpSp>
          <p:nvGrpSpPr>
            <p:cNvPr id="32" name="Group 31"/>
            <p:cNvGrpSpPr/>
            <p:nvPr/>
          </p:nvGrpSpPr>
          <p:grpSpPr>
            <a:xfrm>
              <a:off x="6361501" y="3705453"/>
              <a:ext cx="1812594" cy="1049109"/>
              <a:chOff x="5197459" y="3708164"/>
              <a:chExt cx="1812594" cy="1049109"/>
            </a:xfrm>
          </p:grpSpPr>
          <p:grpSp>
            <p:nvGrpSpPr>
              <p:cNvPr id="34" name="Group 33"/>
              <p:cNvGrpSpPr/>
              <p:nvPr/>
            </p:nvGrpSpPr>
            <p:grpSpPr>
              <a:xfrm>
                <a:off x="5197459" y="3708164"/>
                <a:ext cx="1679453" cy="1049109"/>
                <a:chOff x="6442390" y="3708164"/>
                <a:chExt cx="1679453" cy="1049109"/>
              </a:xfrm>
            </p:grpSpPr>
            <p:sp>
              <p:nvSpPr>
                <p:cNvPr id="36" name="Freeform 79"/>
                <p:cNvSpPr>
                  <a:spLocks noEditPoints="1"/>
                </p:cNvSpPr>
                <p:nvPr/>
              </p:nvSpPr>
              <p:spPr bwMode="black">
                <a:xfrm>
                  <a:off x="6444693" y="3708164"/>
                  <a:ext cx="480411" cy="64945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w="10795" cap="flat" cmpd="sng" algn="ctr">
                  <a:solidFill>
                    <a:srgbClr val="000000"/>
                  </a:solidFill>
                  <a:prstDash val="solid"/>
                </a:ln>
                <a:effectLst/>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37" name="TextBox 36"/>
                <p:cNvSpPr txBox="1"/>
                <p:nvPr/>
              </p:nvSpPr>
              <p:spPr>
                <a:xfrm>
                  <a:off x="6442390" y="4480274"/>
                  <a:ext cx="1679453" cy="2769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dirty="0">
                      <a:ln>
                        <a:noFill/>
                      </a:ln>
                      <a:solidFill>
                        <a:srgbClr val="000000"/>
                      </a:solidFill>
                      <a:effectLst/>
                      <a:uLnTx/>
                      <a:uFillTx/>
                    </a:rPr>
                    <a:t>Custom</a:t>
                  </a:r>
                  <a:r>
                    <a:rPr kumimoji="0" lang="en-US" sz="1000" b="0" i="0" u="none" strike="noStrike" kern="0" cap="none" spc="0" normalizeH="0" baseline="0" noProof="0" dirty="0">
                      <a:ln>
                        <a:noFill/>
                      </a:ln>
                      <a:solidFill>
                        <a:srgbClr val="000000"/>
                      </a:solidFill>
                      <a:effectLst/>
                      <a:uLnTx/>
                      <a:uFillTx/>
                    </a:rPr>
                    <a:t> template image</a:t>
                  </a:r>
                  <a:br>
                    <a:rPr kumimoji="0" lang="en-US" sz="1000" b="0" i="0" u="none" strike="noStrike" kern="0" cap="none" spc="0" normalizeH="0" baseline="0" noProof="0" dirty="0">
                      <a:ln>
                        <a:noFill/>
                      </a:ln>
                      <a:solidFill>
                        <a:srgbClr val="000000"/>
                      </a:solidFill>
                      <a:effectLst/>
                      <a:uLnTx/>
                      <a:uFillTx/>
                    </a:rPr>
                  </a:br>
                  <a:r>
                    <a:rPr kumimoji="0" lang="en-US" sz="1000" b="0" i="0" u="none" strike="noStrike" kern="0" cap="none" spc="0" normalizeH="0" baseline="0" noProof="0" dirty="0">
                      <a:ln>
                        <a:noFill/>
                      </a:ln>
                      <a:solidFill>
                        <a:srgbClr val="000000"/>
                      </a:solidFill>
                      <a:effectLst/>
                      <a:uLnTx/>
                      <a:uFillTx/>
                    </a:rPr>
                    <a:t>Maintained via Azure Portal</a:t>
                  </a:r>
                </a:p>
              </p:txBody>
            </p:sp>
          </p:gr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6228" y="4017007"/>
                <a:ext cx="1353825" cy="345717"/>
              </a:xfrm>
              <a:prstGeom prst="rect">
                <a:avLst/>
              </a:prstGeom>
            </p:spPr>
          </p:pic>
        </p:grpSp>
        <p:sp>
          <p:nvSpPr>
            <p:cNvPr id="33" name="TextBox 32"/>
            <p:cNvSpPr txBox="1"/>
            <p:nvPr/>
          </p:nvSpPr>
          <p:spPr>
            <a:xfrm>
              <a:off x="6897779" y="3863493"/>
              <a:ext cx="1429500"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rPr>
                <a:t>Corporate Apps</a:t>
              </a:r>
            </a:p>
          </p:txBody>
        </p:sp>
      </p:grpSp>
      <p:grpSp>
        <p:nvGrpSpPr>
          <p:cNvPr id="38" name="Group 37"/>
          <p:cNvGrpSpPr/>
          <p:nvPr/>
        </p:nvGrpSpPr>
        <p:grpSpPr>
          <a:xfrm>
            <a:off x="4502881" y="2083331"/>
            <a:ext cx="1322812" cy="1092386"/>
            <a:chOff x="4502881" y="1987685"/>
            <a:chExt cx="1322812" cy="1092386"/>
          </a:xfrm>
        </p:grpSpPr>
        <p:sp>
          <p:nvSpPr>
            <p:cNvPr id="39" name="TextBox 38"/>
            <p:cNvSpPr txBox="1"/>
            <p:nvPr/>
          </p:nvSpPr>
          <p:spPr>
            <a:xfrm>
              <a:off x="4502881" y="1987685"/>
              <a:ext cx="1322812" cy="13797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72C6"/>
                  </a:solidFill>
                  <a:effectLst/>
                  <a:uLnTx/>
                  <a:uFillTx/>
                </a:rPr>
                <a:t>Published Apps</a:t>
              </a:r>
            </a:p>
          </p:txBody>
        </p:sp>
        <p:grpSp>
          <p:nvGrpSpPr>
            <p:cNvPr id="40" name="Group 39"/>
            <p:cNvGrpSpPr/>
            <p:nvPr/>
          </p:nvGrpSpPr>
          <p:grpSpPr>
            <a:xfrm>
              <a:off x="4618037" y="2165563"/>
              <a:ext cx="1072634" cy="914508"/>
              <a:chOff x="10596820" y="2182758"/>
              <a:chExt cx="1072634" cy="914508"/>
            </a:xfrm>
          </p:grpSpPr>
          <p:pic>
            <p:nvPicPr>
              <p:cNvPr id="41" name="Picture 40" descr="\\MAGNUM\Projects\Microsoft\Cloud Power FY12\Design\Icons\PNGs\Web.png"/>
              <p:cNvPicPr>
                <a:picLocks noChangeAspect="1" noChangeArrowheads="1"/>
              </p:cNvPicPr>
              <p:nvPr/>
            </p:nvPicPr>
            <p:blipFill rotWithShape="1">
              <a:blip r:embed="rId4" cstate="print">
                <a:grayscl/>
              </a:blip>
              <a:srcRect t="1" b="-1316"/>
              <a:stretch/>
            </p:blipFill>
            <p:spPr bwMode="auto">
              <a:xfrm>
                <a:off x="10596820" y="2182758"/>
                <a:ext cx="536317" cy="514404"/>
              </a:xfrm>
              <a:prstGeom prst="rect">
                <a:avLst/>
              </a:prstGeom>
              <a:noFill/>
            </p:spPr>
          </p:pic>
          <p:pic>
            <p:nvPicPr>
              <p:cNvPr id="42" name="Picture 41" descr="\\MAGNUM\Projects\Microsoft\Cloud Power FY12\Design\Icons\PNGs\Web.png"/>
              <p:cNvPicPr>
                <a:picLocks noChangeAspect="1" noChangeArrowheads="1"/>
              </p:cNvPicPr>
              <p:nvPr/>
            </p:nvPicPr>
            <p:blipFill rotWithShape="1">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colorTemperature colorTemp="4700"/>
                        </a14:imgEffect>
                      </a14:imgLayer>
                    </a14:imgProps>
                  </a:ext>
                </a:extLst>
              </a:blip>
              <a:srcRect t="1" b="-1316"/>
              <a:stretch/>
            </p:blipFill>
            <p:spPr bwMode="auto">
              <a:xfrm>
                <a:off x="11133137" y="2182758"/>
                <a:ext cx="536317" cy="514404"/>
              </a:xfrm>
              <a:prstGeom prst="rect">
                <a:avLst/>
              </a:prstGeom>
              <a:noFill/>
            </p:spPr>
          </p:pic>
          <p:pic>
            <p:nvPicPr>
              <p:cNvPr id="43" name="Picture 42" descr="\\MAGNUM\Projects\Microsoft\Cloud Power FY12\Design\Icons\PNGs\Web.png"/>
              <p:cNvPicPr>
                <a:picLocks noChangeAspect="1" noChangeArrowheads="1"/>
              </p:cNvPicPr>
              <p:nvPr/>
            </p:nvPicPr>
            <p:blipFill rotWithShape="1">
              <a:blip r:embed="rId7" cstate="print">
                <a:duotone>
                  <a:prstClr val="black"/>
                  <a:srgbClr val="000000">
                    <a:lumMod val="95000"/>
                    <a:lumOff val="5000"/>
                    <a:tint val="45000"/>
                    <a:satMod val="400000"/>
                  </a:srgbClr>
                </a:duotone>
                <a:extLst>
                  <a:ext uri="{BEBA8EAE-BF5A-486C-A8C5-ECC9F3942E4B}">
                    <a14:imgProps xmlns:a14="http://schemas.microsoft.com/office/drawing/2010/main">
                      <a14:imgLayer r:embed="rId6">
                        <a14:imgEffect>
                          <a14:saturation sat="0"/>
                        </a14:imgEffect>
                      </a14:imgLayer>
                    </a14:imgProps>
                  </a:ext>
                </a:extLst>
              </a:blip>
              <a:srcRect t="1" b="-1316"/>
              <a:stretch/>
            </p:blipFill>
            <p:spPr bwMode="auto">
              <a:xfrm>
                <a:off x="10596820" y="2582862"/>
                <a:ext cx="536317" cy="514404"/>
              </a:xfrm>
              <a:prstGeom prst="rect">
                <a:avLst/>
              </a:prstGeom>
              <a:noFill/>
            </p:spPr>
          </p:pic>
          <p:pic>
            <p:nvPicPr>
              <p:cNvPr id="44" name="Picture 43" descr="\\MAGNUM\Projects\Microsoft\Cloud Power FY12\Design\Icons\PNGs\Web.png"/>
              <p:cNvPicPr>
                <a:picLocks noChangeAspect="1" noChangeArrowheads="1"/>
              </p:cNvPicPr>
              <p:nvPr/>
            </p:nvPicPr>
            <p:blipFill rotWithShape="1">
              <a:blip r:embed="rId4" cstate="print">
                <a:biLevel thresh="75000"/>
              </a:blip>
              <a:srcRect t="1" b="-1316"/>
              <a:stretch/>
            </p:blipFill>
            <p:spPr bwMode="auto">
              <a:xfrm>
                <a:off x="11133137" y="2582862"/>
                <a:ext cx="536317" cy="514404"/>
              </a:xfrm>
              <a:prstGeom prst="rect">
                <a:avLst/>
              </a:prstGeom>
              <a:noFill/>
            </p:spPr>
          </p:pic>
        </p:grpSp>
      </p:grpSp>
      <p:grpSp>
        <p:nvGrpSpPr>
          <p:cNvPr id="45" name="Group 44"/>
          <p:cNvGrpSpPr/>
          <p:nvPr/>
        </p:nvGrpSpPr>
        <p:grpSpPr>
          <a:xfrm>
            <a:off x="11310906" y="4637835"/>
            <a:ext cx="442185" cy="607481"/>
            <a:chOff x="7619999" y="4439243"/>
            <a:chExt cx="463405" cy="636634"/>
          </a:xfrm>
        </p:grpSpPr>
        <p:sp>
          <p:nvSpPr>
            <p:cNvPr id="46" name="Rectangle 45"/>
            <p:cNvSpPr/>
            <p:nvPr/>
          </p:nvSpPr>
          <p:spPr>
            <a:xfrm>
              <a:off x="7619999" y="4841008"/>
              <a:ext cx="463405" cy="234869"/>
            </a:xfrm>
            <a:prstGeom prst="rect">
              <a:avLst/>
            </a:prstGeom>
            <a:noFill/>
            <a:ln>
              <a:noFill/>
            </a:ln>
          </p:spPr>
          <p:txBody>
            <a:bodyPr wrap="square" lIns="0" tIns="0" rIns="0" bIns="0" anchor="ctr">
              <a:spAutoFit/>
            </a:bodyPr>
            <a:lstStyle/>
            <a:p>
              <a:pPr marL="0" marR="0" lvl="0" indent="0" algn="ctr" defTabSz="1118323" eaLnBrk="1" fontAlgn="base" latinLnBrk="0" hangingPunct="1">
                <a:lnSpc>
                  <a:spcPct val="100000"/>
                </a:lnSpc>
                <a:spcBef>
                  <a:spcPts val="0"/>
                </a:spcBef>
                <a:spcAft>
                  <a:spcPct val="0"/>
                </a:spcAft>
                <a:buClrTx/>
                <a:buSzTx/>
                <a:buFontTx/>
                <a:buNone/>
                <a:tabLst/>
                <a:defRPr/>
              </a:pPr>
              <a:r>
                <a:rPr kumimoji="0" lang="en-US" sz="1428" b="0" i="0" u="none" strike="noStrike" kern="0" cap="none" spc="0" normalizeH="0" baseline="0" noProof="0" dirty="0">
                  <a:ln>
                    <a:solidFill>
                      <a:srgbClr val="FFFFFF">
                        <a:alpha val="0"/>
                      </a:srgbClr>
                    </a:solidFill>
                  </a:ln>
                  <a:effectLst/>
                  <a:uLnTx/>
                  <a:uFillTx/>
                  <a:cs typeface="Segoe UI" panose="020B0502040204020203" pitchFamily="34" charset="0"/>
                </a:rPr>
                <a:t>LOB</a:t>
              </a:r>
            </a:p>
          </p:txBody>
        </p:sp>
        <p:sp>
          <p:nvSpPr>
            <p:cNvPr id="47" name="Freeform 114"/>
            <p:cNvSpPr>
              <a:spLocks noChangeAspect="1" noEditPoints="1"/>
            </p:cNvSpPr>
            <p:nvPr/>
          </p:nvSpPr>
          <p:spPr bwMode="auto">
            <a:xfrm>
              <a:off x="7704405" y="4439243"/>
              <a:ext cx="294589" cy="387378"/>
            </a:xfrm>
            <a:custGeom>
              <a:avLst/>
              <a:gdLst>
                <a:gd name="T0" fmla="*/ 680 w 680"/>
                <a:gd name="T1" fmla="*/ 527 h 904"/>
                <a:gd name="T2" fmla="*/ 680 w 680"/>
                <a:gd name="T3" fmla="*/ 803 h 904"/>
                <a:gd name="T4" fmla="*/ 340 w 680"/>
                <a:gd name="T5" fmla="*/ 904 h 904"/>
                <a:gd name="T6" fmla="*/ 0 w 680"/>
                <a:gd name="T7" fmla="*/ 803 h 904"/>
                <a:gd name="T8" fmla="*/ 0 w 680"/>
                <a:gd name="T9" fmla="*/ 527 h 904"/>
                <a:gd name="T10" fmla="*/ 340 w 680"/>
                <a:gd name="T11" fmla="*/ 591 h 904"/>
                <a:gd name="T12" fmla="*/ 680 w 680"/>
                <a:gd name="T13" fmla="*/ 527 h 904"/>
                <a:gd name="T14" fmla="*/ 299 w 680"/>
                <a:gd name="T15" fmla="*/ 398 h 904"/>
                <a:gd name="T16" fmla="*/ 381 w 680"/>
                <a:gd name="T17" fmla="*/ 398 h 904"/>
                <a:gd name="T18" fmla="*/ 550 w 680"/>
                <a:gd name="T19" fmla="*/ 217 h 904"/>
                <a:gd name="T20" fmla="*/ 531 w 680"/>
                <a:gd name="T21" fmla="*/ 174 h 904"/>
                <a:gd name="T22" fmla="*/ 444 w 680"/>
                <a:gd name="T23" fmla="*/ 174 h 904"/>
                <a:gd name="T24" fmla="*/ 444 w 680"/>
                <a:gd name="T25" fmla="*/ 59 h 904"/>
                <a:gd name="T26" fmla="*/ 385 w 680"/>
                <a:gd name="T27" fmla="*/ 0 h 904"/>
                <a:gd name="T28" fmla="*/ 295 w 680"/>
                <a:gd name="T29" fmla="*/ 0 h 904"/>
                <a:gd name="T30" fmla="*/ 236 w 680"/>
                <a:gd name="T31" fmla="*/ 59 h 904"/>
                <a:gd name="T32" fmla="*/ 236 w 680"/>
                <a:gd name="T33" fmla="*/ 174 h 904"/>
                <a:gd name="T34" fmla="*/ 149 w 680"/>
                <a:gd name="T35" fmla="*/ 174 h 904"/>
                <a:gd name="T36" fmla="*/ 130 w 680"/>
                <a:gd name="T37" fmla="*/ 217 h 904"/>
                <a:gd name="T38" fmla="*/ 299 w 680"/>
                <a:gd name="T39" fmla="*/ 398 h 904"/>
                <a:gd name="T40" fmla="*/ 477 w 680"/>
                <a:gd name="T41" fmla="*/ 356 h 904"/>
                <a:gd name="T42" fmla="*/ 411 w 680"/>
                <a:gd name="T43" fmla="*/ 426 h 904"/>
                <a:gd name="T44" fmla="*/ 340 w 680"/>
                <a:gd name="T45" fmla="*/ 457 h 904"/>
                <a:gd name="T46" fmla="*/ 269 w 680"/>
                <a:gd name="T47" fmla="*/ 426 h 904"/>
                <a:gd name="T48" fmla="*/ 203 w 680"/>
                <a:gd name="T49" fmla="*/ 356 h 904"/>
                <a:gd name="T50" fmla="*/ 0 w 680"/>
                <a:gd name="T51" fmla="*/ 448 h 904"/>
                <a:gd name="T52" fmla="*/ 340 w 680"/>
                <a:gd name="T53" fmla="*/ 550 h 904"/>
                <a:gd name="T54" fmla="*/ 680 w 680"/>
                <a:gd name="T55" fmla="*/ 448 h 904"/>
                <a:gd name="T56" fmla="*/ 477 w 680"/>
                <a:gd name="T57" fmla="*/ 356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0" h="904">
                  <a:moveTo>
                    <a:pt x="680" y="527"/>
                  </a:moveTo>
                  <a:cubicBezTo>
                    <a:pt x="680" y="803"/>
                    <a:pt x="680" y="803"/>
                    <a:pt x="680" y="803"/>
                  </a:cubicBezTo>
                  <a:cubicBezTo>
                    <a:pt x="680" y="859"/>
                    <a:pt x="528" y="904"/>
                    <a:pt x="340" y="904"/>
                  </a:cubicBezTo>
                  <a:cubicBezTo>
                    <a:pt x="152" y="904"/>
                    <a:pt x="0" y="859"/>
                    <a:pt x="0" y="803"/>
                  </a:cubicBezTo>
                  <a:cubicBezTo>
                    <a:pt x="0" y="527"/>
                    <a:pt x="0" y="527"/>
                    <a:pt x="0" y="527"/>
                  </a:cubicBezTo>
                  <a:cubicBezTo>
                    <a:pt x="109" y="587"/>
                    <a:pt x="291" y="591"/>
                    <a:pt x="340" y="591"/>
                  </a:cubicBezTo>
                  <a:cubicBezTo>
                    <a:pt x="389" y="591"/>
                    <a:pt x="571" y="587"/>
                    <a:pt x="680" y="527"/>
                  </a:cubicBezTo>
                  <a:close/>
                  <a:moveTo>
                    <a:pt x="299" y="398"/>
                  </a:moveTo>
                  <a:cubicBezTo>
                    <a:pt x="322" y="422"/>
                    <a:pt x="358" y="422"/>
                    <a:pt x="381" y="398"/>
                  </a:cubicBezTo>
                  <a:cubicBezTo>
                    <a:pt x="550" y="217"/>
                    <a:pt x="550" y="217"/>
                    <a:pt x="550" y="217"/>
                  </a:cubicBezTo>
                  <a:cubicBezTo>
                    <a:pt x="572" y="194"/>
                    <a:pt x="564" y="174"/>
                    <a:pt x="531" y="174"/>
                  </a:cubicBezTo>
                  <a:cubicBezTo>
                    <a:pt x="444" y="174"/>
                    <a:pt x="444" y="174"/>
                    <a:pt x="444" y="174"/>
                  </a:cubicBezTo>
                  <a:cubicBezTo>
                    <a:pt x="444" y="59"/>
                    <a:pt x="444" y="59"/>
                    <a:pt x="444" y="59"/>
                  </a:cubicBezTo>
                  <a:cubicBezTo>
                    <a:pt x="444" y="27"/>
                    <a:pt x="417" y="0"/>
                    <a:pt x="385" y="0"/>
                  </a:cubicBezTo>
                  <a:cubicBezTo>
                    <a:pt x="295" y="0"/>
                    <a:pt x="295" y="0"/>
                    <a:pt x="295" y="0"/>
                  </a:cubicBezTo>
                  <a:cubicBezTo>
                    <a:pt x="263" y="0"/>
                    <a:pt x="236" y="27"/>
                    <a:pt x="236" y="59"/>
                  </a:cubicBezTo>
                  <a:cubicBezTo>
                    <a:pt x="236" y="174"/>
                    <a:pt x="236" y="174"/>
                    <a:pt x="236" y="174"/>
                  </a:cubicBezTo>
                  <a:cubicBezTo>
                    <a:pt x="149" y="174"/>
                    <a:pt x="149" y="174"/>
                    <a:pt x="149" y="174"/>
                  </a:cubicBezTo>
                  <a:cubicBezTo>
                    <a:pt x="116" y="174"/>
                    <a:pt x="108" y="194"/>
                    <a:pt x="130" y="217"/>
                  </a:cubicBezTo>
                  <a:lnTo>
                    <a:pt x="299" y="398"/>
                  </a:lnTo>
                  <a:close/>
                  <a:moveTo>
                    <a:pt x="477" y="356"/>
                  </a:moveTo>
                  <a:cubicBezTo>
                    <a:pt x="411" y="426"/>
                    <a:pt x="411" y="426"/>
                    <a:pt x="411" y="426"/>
                  </a:cubicBezTo>
                  <a:cubicBezTo>
                    <a:pt x="392" y="446"/>
                    <a:pt x="367" y="457"/>
                    <a:pt x="340" y="457"/>
                  </a:cubicBezTo>
                  <a:cubicBezTo>
                    <a:pt x="313" y="457"/>
                    <a:pt x="288" y="446"/>
                    <a:pt x="269" y="426"/>
                  </a:cubicBezTo>
                  <a:cubicBezTo>
                    <a:pt x="203" y="356"/>
                    <a:pt x="203" y="356"/>
                    <a:pt x="203" y="356"/>
                  </a:cubicBezTo>
                  <a:cubicBezTo>
                    <a:pt x="83" y="371"/>
                    <a:pt x="0" y="407"/>
                    <a:pt x="0" y="448"/>
                  </a:cubicBezTo>
                  <a:cubicBezTo>
                    <a:pt x="0" y="504"/>
                    <a:pt x="152" y="550"/>
                    <a:pt x="340" y="550"/>
                  </a:cubicBezTo>
                  <a:cubicBezTo>
                    <a:pt x="528" y="550"/>
                    <a:pt x="680" y="504"/>
                    <a:pt x="680" y="448"/>
                  </a:cubicBezTo>
                  <a:cubicBezTo>
                    <a:pt x="680" y="407"/>
                    <a:pt x="597" y="371"/>
                    <a:pt x="477" y="356"/>
                  </a:cubicBezTo>
                  <a:close/>
                </a:path>
              </a:pathLst>
            </a:custGeom>
            <a:solidFill>
              <a:srgbClr val="505050"/>
            </a:solidFill>
            <a:ln>
              <a:noFill/>
            </a:ln>
          </p:spPr>
          <p:txBody>
            <a:bodyPr vert="horz" wrap="square" lIns="89606" tIns="44804" rIns="89606" bIns="44804" numCol="1" anchor="t" anchorCtr="0" compatLnSpc="1">
              <a:prstTxWarp prst="textNoShape">
                <a:avLst/>
              </a:prstTxWarp>
            </a:bodyPr>
            <a:lstStyle/>
            <a:p>
              <a:pPr marL="0" marR="0" lvl="0" indent="0" defTabSz="914005"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a:ln>
                  <a:noFill/>
                </a:ln>
                <a:solidFill>
                  <a:srgbClr val="505050"/>
                </a:solidFill>
                <a:effectLst/>
                <a:uLnTx/>
                <a:uFillTx/>
              </a:endParaRPr>
            </a:p>
          </p:txBody>
        </p:sp>
      </p:grpSp>
      <p:grpSp>
        <p:nvGrpSpPr>
          <p:cNvPr id="48" name="Group 47"/>
          <p:cNvGrpSpPr/>
          <p:nvPr/>
        </p:nvGrpSpPr>
        <p:grpSpPr>
          <a:xfrm>
            <a:off x="10842252" y="4616291"/>
            <a:ext cx="367336" cy="629025"/>
            <a:chOff x="6172200" y="4416666"/>
            <a:chExt cx="384965" cy="659213"/>
          </a:xfrm>
        </p:grpSpPr>
        <p:sp>
          <p:nvSpPr>
            <p:cNvPr id="49" name="Rectangle 48"/>
            <p:cNvSpPr/>
            <p:nvPr/>
          </p:nvSpPr>
          <p:spPr>
            <a:xfrm>
              <a:off x="6172200" y="4841009"/>
              <a:ext cx="384965" cy="234870"/>
            </a:xfrm>
            <a:prstGeom prst="rect">
              <a:avLst/>
            </a:prstGeom>
            <a:noFill/>
            <a:ln>
              <a:noFill/>
            </a:ln>
          </p:spPr>
          <p:txBody>
            <a:bodyPr wrap="square" lIns="0" tIns="0" rIns="0" bIns="0" anchor="ctr">
              <a:spAutoFit/>
            </a:bodyPr>
            <a:lstStyle/>
            <a:p>
              <a:pPr marL="0" marR="0" lvl="0" indent="0" algn="ctr" defTabSz="1118323" eaLnBrk="1" fontAlgn="base" latinLnBrk="0" hangingPunct="1">
                <a:lnSpc>
                  <a:spcPct val="100000"/>
                </a:lnSpc>
                <a:spcBef>
                  <a:spcPts val="0"/>
                </a:spcBef>
                <a:spcAft>
                  <a:spcPct val="0"/>
                </a:spcAft>
                <a:buClrTx/>
                <a:buSzTx/>
                <a:buFontTx/>
                <a:buNone/>
                <a:tabLst/>
                <a:defRPr/>
              </a:pPr>
              <a:r>
                <a:rPr kumimoji="0" lang="en-US" sz="1428" b="0" i="0" u="none" strike="noStrike" kern="0" cap="none" spc="0" normalizeH="0" baseline="0" noProof="0" dirty="0">
                  <a:ln>
                    <a:solidFill>
                      <a:srgbClr val="FFFFFF">
                        <a:alpha val="0"/>
                      </a:srgbClr>
                    </a:solidFill>
                  </a:ln>
                  <a:effectLst/>
                  <a:uLnTx/>
                  <a:uFillTx/>
                  <a:cs typeface="Segoe UI" panose="020B0502040204020203" pitchFamily="34" charset="0"/>
                </a:rPr>
                <a:t>Files</a:t>
              </a:r>
            </a:p>
          </p:txBody>
        </p:sp>
        <p:grpSp>
          <p:nvGrpSpPr>
            <p:cNvPr id="50" name="Group 49"/>
            <p:cNvGrpSpPr/>
            <p:nvPr/>
          </p:nvGrpSpPr>
          <p:grpSpPr>
            <a:xfrm>
              <a:off x="6174447" y="4416666"/>
              <a:ext cx="380468" cy="432531"/>
              <a:chOff x="5807974" y="4391867"/>
              <a:chExt cx="380468" cy="432531"/>
            </a:xfrm>
          </p:grpSpPr>
          <p:grpSp>
            <p:nvGrpSpPr>
              <p:cNvPr id="51" name="Group 50"/>
              <p:cNvGrpSpPr/>
              <p:nvPr/>
            </p:nvGrpSpPr>
            <p:grpSpPr>
              <a:xfrm>
                <a:off x="5807974" y="4391867"/>
                <a:ext cx="192751" cy="396879"/>
                <a:chOff x="714711" y="1867381"/>
                <a:chExt cx="267239" cy="550251"/>
              </a:xfrm>
              <a:solidFill>
                <a:srgbClr val="008272">
                  <a:lumMod val="60000"/>
                  <a:lumOff val="40000"/>
                </a:srgbClr>
              </a:solidFill>
            </p:grpSpPr>
            <p:sp>
              <p:nvSpPr>
                <p:cNvPr id="55" name="Freeform 76"/>
                <p:cNvSpPr>
                  <a:spLocks/>
                </p:cNvSpPr>
                <p:nvPr/>
              </p:nvSpPr>
              <p:spPr bwMode="auto">
                <a:xfrm>
                  <a:off x="719355" y="1867381"/>
                  <a:ext cx="249609" cy="90935"/>
                </a:xfrm>
                <a:custGeom>
                  <a:avLst/>
                  <a:gdLst>
                    <a:gd name="T0" fmla="*/ 0 w 113"/>
                    <a:gd name="T1" fmla="*/ 41 h 41"/>
                    <a:gd name="T2" fmla="*/ 14 w 113"/>
                    <a:gd name="T3" fmla="*/ 37 h 41"/>
                    <a:gd name="T4" fmla="*/ 104 w 113"/>
                    <a:gd name="T5" fmla="*/ 37 h 41"/>
                    <a:gd name="T6" fmla="*/ 113 w 113"/>
                    <a:gd name="T7" fmla="*/ 39 h 41"/>
                    <a:gd name="T8" fmla="*/ 101 w 113"/>
                    <a:gd name="T9" fmla="*/ 14 h 41"/>
                    <a:gd name="T10" fmla="*/ 78 w 113"/>
                    <a:gd name="T11" fmla="*/ 0 h 41"/>
                    <a:gd name="T12" fmla="*/ 38 w 113"/>
                    <a:gd name="T13" fmla="*/ 0 h 41"/>
                    <a:gd name="T14" fmla="*/ 15 w 113"/>
                    <a:gd name="T15" fmla="*/ 14 h 41"/>
                    <a:gd name="T16" fmla="*/ 0 w 113"/>
                    <a:gd name="T17" fmla="*/ 41 h 41"/>
                    <a:gd name="T18" fmla="*/ 0 w 113"/>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41">
                      <a:moveTo>
                        <a:pt x="0" y="41"/>
                      </a:moveTo>
                      <a:cubicBezTo>
                        <a:pt x="4" y="38"/>
                        <a:pt x="9" y="37"/>
                        <a:pt x="14" y="37"/>
                      </a:cubicBezTo>
                      <a:cubicBezTo>
                        <a:pt x="104" y="37"/>
                        <a:pt x="104" y="37"/>
                        <a:pt x="104" y="37"/>
                      </a:cubicBezTo>
                      <a:cubicBezTo>
                        <a:pt x="106" y="37"/>
                        <a:pt x="110" y="38"/>
                        <a:pt x="113" y="39"/>
                      </a:cubicBezTo>
                      <a:cubicBezTo>
                        <a:pt x="101" y="14"/>
                        <a:pt x="101" y="14"/>
                        <a:pt x="101" y="14"/>
                      </a:cubicBezTo>
                      <a:cubicBezTo>
                        <a:pt x="97" y="6"/>
                        <a:pt x="86" y="0"/>
                        <a:pt x="78" y="0"/>
                      </a:cubicBezTo>
                      <a:cubicBezTo>
                        <a:pt x="38" y="0"/>
                        <a:pt x="38" y="0"/>
                        <a:pt x="38" y="0"/>
                      </a:cubicBezTo>
                      <a:cubicBezTo>
                        <a:pt x="29" y="0"/>
                        <a:pt x="19" y="6"/>
                        <a:pt x="15" y="14"/>
                      </a:cubicBezTo>
                      <a:cubicBezTo>
                        <a:pt x="0" y="41"/>
                        <a:pt x="0" y="41"/>
                        <a:pt x="0" y="41"/>
                      </a:cubicBezTo>
                      <a:cubicBezTo>
                        <a:pt x="0" y="41"/>
                        <a:pt x="0" y="41"/>
                        <a:pt x="0" y="4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6822" tIns="63412" rIns="126822" bIns="6341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395" b="0" i="0" u="none" strike="noStrike" kern="0" cap="none" spc="0" normalizeH="0" baseline="0" noProof="0" dirty="0">
                    <a:ln>
                      <a:noFill/>
                    </a:ln>
                    <a:solidFill>
                      <a:srgbClr val="505050"/>
                    </a:solidFill>
                    <a:effectLst/>
                    <a:uLnTx/>
                    <a:uFillTx/>
                  </a:endParaRPr>
                </a:p>
              </p:txBody>
            </p:sp>
            <p:sp>
              <p:nvSpPr>
                <p:cNvPr id="56" name="Freeform 77"/>
                <p:cNvSpPr>
                  <a:spLocks noEditPoints="1"/>
                </p:cNvSpPr>
                <p:nvPr/>
              </p:nvSpPr>
              <p:spPr bwMode="auto">
                <a:xfrm>
                  <a:off x="714711" y="1967593"/>
                  <a:ext cx="267239" cy="450039"/>
                </a:xfrm>
                <a:custGeom>
                  <a:avLst/>
                  <a:gdLst>
                    <a:gd name="T0" fmla="*/ 114 w 121"/>
                    <a:gd name="T1" fmla="*/ 2 h 203"/>
                    <a:gd name="T2" fmla="*/ 106 w 121"/>
                    <a:gd name="T3" fmla="*/ 0 h 203"/>
                    <a:gd name="T4" fmla="*/ 17 w 121"/>
                    <a:gd name="T5" fmla="*/ 0 h 203"/>
                    <a:gd name="T6" fmla="*/ 9 w 121"/>
                    <a:gd name="T7" fmla="*/ 2 h 203"/>
                    <a:gd name="T8" fmla="*/ 0 w 121"/>
                    <a:gd name="T9" fmla="*/ 16 h 203"/>
                    <a:gd name="T10" fmla="*/ 0 w 121"/>
                    <a:gd name="T11" fmla="*/ 187 h 203"/>
                    <a:gd name="T12" fmla="*/ 17 w 121"/>
                    <a:gd name="T13" fmla="*/ 203 h 203"/>
                    <a:gd name="T14" fmla="*/ 106 w 121"/>
                    <a:gd name="T15" fmla="*/ 203 h 203"/>
                    <a:gd name="T16" fmla="*/ 121 w 121"/>
                    <a:gd name="T17" fmla="*/ 187 h 203"/>
                    <a:gd name="T18" fmla="*/ 121 w 121"/>
                    <a:gd name="T19" fmla="*/ 16 h 203"/>
                    <a:gd name="T20" fmla="*/ 114 w 121"/>
                    <a:gd name="T21" fmla="*/ 2 h 203"/>
                    <a:gd name="T22" fmla="*/ 100 w 121"/>
                    <a:gd name="T23" fmla="*/ 169 h 203"/>
                    <a:gd name="T24" fmla="*/ 28 w 121"/>
                    <a:gd name="T25" fmla="*/ 169 h 203"/>
                    <a:gd name="T26" fmla="*/ 21 w 121"/>
                    <a:gd name="T27" fmla="*/ 162 h 203"/>
                    <a:gd name="T28" fmla="*/ 28 w 121"/>
                    <a:gd name="T29" fmla="*/ 156 h 203"/>
                    <a:gd name="T30" fmla="*/ 100 w 121"/>
                    <a:gd name="T31" fmla="*/ 156 h 203"/>
                    <a:gd name="T32" fmla="*/ 106 w 121"/>
                    <a:gd name="T33" fmla="*/ 162 h 203"/>
                    <a:gd name="T34" fmla="*/ 100 w 121"/>
                    <a:gd name="T35" fmla="*/ 169 h 203"/>
                    <a:gd name="T36" fmla="*/ 100 w 121"/>
                    <a:gd name="T37" fmla="*/ 140 h 203"/>
                    <a:gd name="T38" fmla="*/ 28 w 121"/>
                    <a:gd name="T39" fmla="*/ 140 h 203"/>
                    <a:gd name="T40" fmla="*/ 21 w 121"/>
                    <a:gd name="T41" fmla="*/ 134 h 203"/>
                    <a:gd name="T42" fmla="*/ 28 w 121"/>
                    <a:gd name="T43" fmla="*/ 127 h 203"/>
                    <a:gd name="T44" fmla="*/ 100 w 121"/>
                    <a:gd name="T45" fmla="*/ 127 h 203"/>
                    <a:gd name="T46" fmla="*/ 106 w 121"/>
                    <a:gd name="T47" fmla="*/ 134 h 203"/>
                    <a:gd name="T48" fmla="*/ 100 w 121"/>
                    <a:gd name="T49" fmla="*/ 140 h 203"/>
                    <a:gd name="T50" fmla="*/ 100 w 121"/>
                    <a:gd name="T51" fmla="*/ 111 h 203"/>
                    <a:gd name="T52" fmla="*/ 28 w 121"/>
                    <a:gd name="T53" fmla="*/ 111 h 203"/>
                    <a:gd name="T54" fmla="*/ 21 w 121"/>
                    <a:gd name="T55" fmla="*/ 105 h 203"/>
                    <a:gd name="T56" fmla="*/ 28 w 121"/>
                    <a:gd name="T57" fmla="*/ 99 h 203"/>
                    <a:gd name="T58" fmla="*/ 100 w 121"/>
                    <a:gd name="T59" fmla="*/ 99 h 203"/>
                    <a:gd name="T60" fmla="*/ 106 w 121"/>
                    <a:gd name="T61" fmla="*/ 105 h 203"/>
                    <a:gd name="T62" fmla="*/ 100 w 121"/>
                    <a:gd name="T63" fmla="*/ 111 h 203"/>
                    <a:gd name="T64" fmla="*/ 97 w 121"/>
                    <a:gd name="T65" fmla="*/ 37 h 203"/>
                    <a:gd name="T66" fmla="*/ 89 w 121"/>
                    <a:gd name="T67" fmla="*/ 29 h 203"/>
                    <a:gd name="T68" fmla="*/ 97 w 121"/>
                    <a:gd name="T69" fmla="*/ 20 h 203"/>
                    <a:gd name="T70" fmla="*/ 106 w 121"/>
                    <a:gd name="T71" fmla="*/ 29 h 203"/>
                    <a:gd name="T72" fmla="*/ 97 w 121"/>
                    <a:gd name="T73" fmla="*/ 3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203">
                      <a:moveTo>
                        <a:pt x="114" y="2"/>
                      </a:moveTo>
                      <a:cubicBezTo>
                        <a:pt x="111" y="1"/>
                        <a:pt x="109" y="0"/>
                        <a:pt x="106" y="0"/>
                      </a:cubicBezTo>
                      <a:cubicBezTo>
                        <a:pt x="17" y="0"/>
                        <a:pt x="17" y="0"/>
                        <a:pt x="17" y="0"/>
                      </a:cubicBezTo>
                      <a:cubicBezTo>
                        <a:pt x="14" y="0"/>
                        <a:pt x="11" y="1"/>
                        <a:pt x="9" y="2"/>
                      </a:cubicBezTo>
                      <a:cubicBezTo>
                        <a:pt x="4" y="4"/>
                        <a:pt x="0" y="9"/>
                        <a:pt x="0" y="16"/>
                      </a:cubicBezTo>
                      <a:cubicBezTo>
                        <a:pt x="0" y="187"/>
                        <a:pt x="0" y="187"/>
                        <a:pt x="0" y="187"/>
                      </a:cubicBezTo>
                      <a:cubicBezTo>
                        <a:pt x="0" y="195"/>
                        <a:pt x="8" y="203"/>
                        <a:pt x="17" y="203"/>
                      </a:cubicBezTo>
                      <a:cubicBezTo>
                        <a:pt x="106" y="203"/>
                        <a:pt x="106" y="203"/>
                        <a:pt x="106" y="203"/>
                      </a:cubicBezTo>
                      <a:cubicBezTo>
                        <a:pt x="115" y="203"/>
                        <a:pt x="121" y="195"/>
                        <a:pt x="121" y="187"/>
                      </a:cubicBezTo>
                      <a:cubicBezTo>
                        <a:pt x="121" y="16"/>
                        <a:pt x="121" y="16"/>
                        <a:pt x="121" y="16"/>
                      </a:cubicBezTo>
                      <a:cubicBezTo>
                        <a:pt x="121" y="9"/>
                        <a:pt x="118" y="4"/>
                        <a:pt x="114" y="2"/>
                      </a:cubicBezTo>
                      <a:moveTo>
                        <a:pt x="100" y="169"/>
                      </a:moveTo>
                      <a:cubicBezTo>
                        <a:pt x="28" y="169"/>
                        <a:pt x="28" y="169"/>
                        <a:pt x="28" y="169"/>
                      </a:cubicBezTo>
                      <a:cubicBezTo>
                        <a:pt x="24" y="169"/>
                        <a:pt x="21" y="166"/>
                        <a:pt x="21" y="162"/>
                      </a:cubicBezTo>
                      <a:cubicBezTo>
                        <a:pt x="21" y="158"/>
                        <a:pt x="24" y="156"/>
                        <a:pt x="28" y="156"/>
                      </a:cubicBezTo>
                      <a:cubicBezTo>
                        <a:pt x="100" y="156"/>
                        <a:pt x="100" y="156"/>
                        <a:pt x="100" y="156"/>
                      </a:cubicBezTo>
                      <a:cubicBezTo>
                        <a:pt x="103" y="156"/>
                        <a:pt x="106" y="158"/>
                        <a:pt x="106" y="162"/>
                      </a:cubicBezTo>
                      <a:cubicBezTo>
                        <a:pt x="106" y="166"/>
                        <a:pt x="103" y="169"/>
                        <a:pt x="100" y="169"/>
                      </a:cubicBezTo>
                      <a:moveTo>
                        <a:pt x="100" y="140"/>
                      </a:moveTo>
                      <a:cubicBezTo>
                        <a:pt x="28" y="140"/>
                        <a:pt x="28" y="140"/>
                        <a:pt x="28" y="140"/>
                      </a:cubicBezTo>
                      <a:cubicBezTo>
                        <a:pt x="24" y="140"/>
                        <a:pt x="21" y="137"/>
                        <a:pt x="21" y="134"/>
                      </a:cubicBezTo>
                      <a:cubicBezTo>
                        <a:pt x="21" y="130"/>
                        <a:pt x="24" y="127"/>
                        <a:pt x="28" y="127"/>
                      </a:cubicBezTo>
                      <a:cubicBezTo>
                        <a:pt x="100" y="127"/>
                        <a:pt x="100" y="127"/>
                        <a:pt x="100" y="127"/>
                      </a:cubicBezTo>
                      <a:cubicBezTo>
                        <a:pt x="103" y="127"/>
                        <a:pt x="106" y="130"/>
                        <a:pt x="106" y="134"/>
                      </a:cubicBezTo>
                      <a:cubicBezTo>
                        <a:pt x="106" y="137"/>
                        <a:pt x="103" y="140"/>
                        <a:pt x="100" y="140"/>
                      </a:cubicBezTo>
                      <a:moveTo>
                        <a:pt x="100" y="111"/>
                      </a:moveTo>
                      <a:cubicBezTo>
                        <a:pt x="28" y="111"/>
                        <a:pt x="28" y="111"/>
                        <a:pt x="28" y="111"/>
                      </a:cubicBezTo>
                      <a:cubicBezTo>
                        <a:pt x="24" y="111"/>
                        <a:pt x="21" y="109"/>
                        <a:pt x="21" y="105"/>
                      </a:cubicBezTo>
                      <a:cubicBezTo>
                        <a:pt x="21" y="102"/>
                        <a:pt x="24" y="99"/>
                        <a:pt x="28" y="99"/>
                      </a:cubicBezTo>
                      <a:cubicBezTo>
                        <a:pt x="100" y="99"/>
                        <a:pt x="100" y="99"/>
                        <a:pt x="100" y="99"/>
                      </a:cubicBezTo>
                      <a:cubicBezTo>
                        <a:pt x="103" y="99"/>
                        <a:pt x="106" y="102"/>
                        <a:pt x="106" y="105"/>
                      </a:cubicBezTo>
                      <a:cubicBezTo>
                        <a:pt x="106" y="109"/>
                        <a:pt x="103" y="111"/>
                        <a:pt x="100" y="111"/>
                      </a:cubicBezTo>
                      <a:moveTo>
                        <a:pt x="97" y="37"/>
                      </a:moveTo>
                      <a:cubicBezTo>
                        <a:pt x="93" y="37"/>
                        <a:pt x="89" y="34"/>
                        <a:pt x="89" y="29"/>
                      </a:cubicBezTo>
                      <a:cubicBezTo>
                        <a:pt x="89" y="24"/>
                        <a:pt x="93" y="20"/>
                        <a:pt x="97" y="20"/>
                      </a:cubicBezTo>
                      <a:cubicBezTo>
                        <a:pt x="102" y="20"/>
                        <a:pt x="106" y="24"/>
                        <a:pt x="106" y="29"/>
                      </a:cubicBezTo>
                      <a:cubicBezTo>
                        <a:pt x="106" y="34"/>
                        <a:pt x="102" y="37"/>
                        <a:pt x="97" y="3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6822" tIns="63412" rIns="126822" bIns="6341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395" b="0" i="0" u="none" strike="noStrike" kern="0" cap="none" spc="0" normalizeH="0" baseline="0" noProof="0" dirty="0">
                    <a:ln>
                      <a:noFill/>
                    </a:ln>
                    <a:solidFill>
                      <a:srgbClr val="505050"/>
                    </a:solidFill>
                    <a:effectLst/>
                    <a:uLnTx/>
                    <a:uFillTx/>
                  </a:endParaRPr>
                </a:p>
              </p:txBody>
            </p:sp>
          </p:grpSp>
          <p:grpSp>
            <p:nvGrpSpPr>
              <p:cNvPr id="52" name="Group 51"/>
              <p:cNvGrpSpPr/>
              <p:nvPr/>
            </p:nvGrpSpPr>
            <p:grpSpPr>
              <a:xfrm>
                <a:off x="5896379" y="4598204"/>
                <a:ext cx="292063" cy="226194"/>
                <a:chOff x="837281" y="1759586"/>
                <a:chExt cx="404930" cy="313606"/>
              </a:xfrm>
              <a:solidFill>
                <a:srgbClr val="008272">
                  <a:lumMod val="60000"/>
                  <a:lumOff val="40000"/>
                </a:srgbClr>
              </a:solidFill>
            </p:grpSpPr>
            <p:sp>
              <p:nvSpPr>
                <p:cNvPr id="53" name="Rounded Rectangle 52"/>
                <p:cNvSpPr/>
                <p:nvPr/>
              </p:nvSpPr>
              <p:spPr bwMode="auto">
                <a:xfrm>
                  <a:off x="837281" y="1770744"/>
                  <a:ext cx="366044" cy="302448"/>
                </a:xfrm>
                <a:prstGeom prst="roundRect">
                  <a:avLst>
                    <a:gd name="adj" fmla="val 6169"/>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253645" tIns="126822" rIns="253645" bIns="202916"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54" name="Freeform 79"/>
                <p:cNvSpPr>
                  <a:spLocks noEditPoints="1"/>
                </p:cNvSpPr>
                <p:nvPr/>
              </p:nvSpPr>
              <p:spPr bwMode="black">
                <a:xfrm rot="16200000">
                  <a:off x="896585" y="1722437"/>
                  <a:ext cx="308474" cy="38277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05050"/>
                </a:solidFill>
                <a:ln>
                  <a:noFill/>
                </a:ln>
                <a:extLst/>
              </p:spPr>
              <p:txBody>
                <a:bodyPr vert="horz" wrap="square" lIns="114153" tIns="57077" rIns="114153" bIns="57077"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219" b="0" i="0" u="none" strike="noStrike" kern="0" cap="none" spc="0" normalizeH="0" baseline="0" noProof="0" dirty="0">
                    <a:ln>
                      <a:noFill/>
                    </a:ln>
                    <a:solidFill>
                      <a:srgbClr val="505050"/>
                    </a:solidFill>
                    <a:effectLst/>
                    <a:uLnTx/>
                    <a:uFillTx/>
                  </a:endParaRPr>
                </a:p>
              </p:txBody>
            </p:sp>
          </p:grpSp>
        </p:grpSp>
      </p:grpSp>
      <p:sp>
        <p:nvSpPr>
          <p:cNvPr id="57" name="TextBox 56"/>
          <p:cNvSpPr txBox="1"/>
          <p:nvPr/>
        </p:nvSpPr>
        <p:spPr>
          <a:xfrm>
            <a:off x="8598228" y="2329960"/>
            <a:ext cx="653068"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effectLst/>
                <a:uLnTx/>
                <a:uFillTx/>
              </a:rPr>
              <a:t>Domain Joined</a:t>
            </a:r>
          </a:p>
        </p:txBody>
      </p:sp>
      <p:cxnSp>
        <p:nvCxnSpPr>
          <p:cNvPr id="58" name="Straight Arrow Connector 57"/>
          <p:cNvCxnSpPr/>
          <p:nvPr/>
        </p:nvCxnSpPr>
        <p:spPr>
          <a:xfrm flipV="1">
            <a:off x="5176281" y="3203972"/>
            <a:ext cx="0" cy="495345"/>
          </a:xfrm>
          <a:prstGeom prst="straightConnector1">
            <a:avLst/>
          </a:prstGeom>
          <a:noFill/>
          <a:ln w="19050" cap="flat" cmpd="sng" algn="ctr">
            <a:solidFill>
              <a:srgbClr val="000000">
                <a:lumMod val="50000"/>
                <a:lumOff val="50000"/>
              </a:srgbClr>
            </a:solidFill>
            <a:prstDash val="sysDot"/>
            <a:headEnd type="triangle" w="med" len="med"/>
            <a:tailEnd type="triangle" w="med" len="med"/>
          </a:ln>
          <a:effectLst/>
        </p:spPr>
      </p:cxnSp>
      <p:grpSp>
        <p:nvGrpSpPr>
          <p:cNvPr id="59" name="Group 58"/>
          <p:cNvGrpSpPr/>
          <p:nvPr/>
        </p:nvGrpSpPr>
        <p:grpSpPr>
          <a:xfrm>
            <a:off x="480505" y="2396874"/>
            <a:ext cx="473819" cy="719082"/>
            <a:chOff x="11167011" y="2447493"/>
            <a:chExt cx="729889" cy="1132802"/>
          </a:xfrm>
          <a:solidFill>
            <a:schemeClr val="accent2">
              <a:lumMod val="20000"/>
              <a:lumOff val="80000"/>
            </a:schemeClr>
          </a:solidFill>
        </p:grpSpPr>
        <p:sp>
          <p:nvSpPr>
            <p:cNvPr id="60" name="Freeform 6"/>
            <p:cNvSpPr>
              <a:spLocks/>
            </p:cNvSpPr>
            <p:nvPr/>
          </p:nvSpPr>
          <p:spPr bwMode="auto">
            <a:xfrm>
              <a:off x="11317581" y="2447493"/>
              <a:ext cx="425911" cy="425911"/>
            </a:xfrm>
            <a:custGeom>
              <a:avLst/>
              <a:gdLst>
                <a:gd name="T0" fmla="*/ 824 w 1502"/>
                <a:gd name="T1" fmla="*/ 3 h 1502"/>
                <a:gd name="T2" fmla="*/ 962 w 1502"/>
                <a:gd name="T3" fmla="*/ 30 h 1502"/>
                <a:gd name="T4" fmla="*/ 1090 w 1502"/>
                <a:gd name="T5" fmla="*/ 81 h 1502"/>
                <a:gd name="T6" fmla="*/ 1206 w 1502"/>
                <a:gd name="T7" fmla="*/ 153 h 1502"/>
                <a:gd name="T8" fmla="*/ 1306 w 1502"/>
                <a:gd name="T9" fmla="*/ 244 h 1502"/>
                <a:gd name="T10" fmla="*/ 1388 w 1502"/>
                <a:gd name="T11" fmla="*/ 352 h 1502"/>
                <a:gd name="T12" fmla="*/ 1450 w 1502"/>
                <a:gd name="T13" fmla="*/ 475 h 1502"/>
                <a:gd name="T14" fmla="*/ 1489 w 1502"/>
                <a:gd name="T15" fmla="*/ 608 h 1502"/>
                <a:gd name="T16" fmla="*/ 1502 w 1502"/>
                <a:gd name="T17" fmla="*/ 751 h 1502"/>
                <a:gd name="T18" fmla="*/ 1489 w 1502"/>
                <a:gd name="T19" fmla="*/ 894 h 1502"/>
                <a:gd name="T20" fmla="*/ 1450 w 1502"/>
                <a:gd name="T21" fmla="*/ 1027 h 1502"/>
                <a:gd name="T22" fmla="*/ 1388 w 1502"/>
                <a:gd name="T23" fmla="*/ 1149 h 1502"/>
                <a:gd name="T24" fmla="*/ 1306 w 1502"/>
                <a:gd name="T25" fmla="*/ 1257 h 1502"/>
                <a:gd name="T26" fmla="*/ 1206 w 1502"/>
                <a:gd name="T27" fmla="*/ 1348 h 1502"/>
                <a:gd name="T28" fmla="*/ 1090 w 1502"/>
                <a:gd name="T29" fmla="*/ 1421 h 1502"/>
                <a:gd name="T30" fmla="*/ 962 w 1502"/>
                <a:gd name="T31" fmla="*/ 1472 h 1502"/>
                <a:gd name="T32" fmla="*/ 824 w 1502"/>
                <a:gd name="T33" fmla="*/ 1498 h 1502"/>
                <a:gd name="T34" fmla="*/ 679 w 1502"/>
                <a:gd name="T35" fmla="*/ 1498 h 1502"/>
                <a:gd name="T36" fmla="*/ 540 w 1502"/>
                <a:gd name="T37" fmla="*/ 1472 h 1502"/>
                <a:gd name="T38" fmla="*/ 412 w 1502"/>
                <a:gd name="T39" fmla="*/ 1421 h 1502"/>
                <a:gd name="T40" fmla="*/ 297 w 1502"/>
                <a:gd name="T41" fmla="*/ 1348 h 1502"/>
                <a:gd name="T42" fmla="*/ 197 w 1502"/>
                <a:gd name="T43" fmla="*/ 1257 h 1502"/>
                <a:gd name="T44" fmla="*/ 114 w 1502"/>
                <a:gd name="T45" fmla="*/ 1149 h 1502"/>
                <a:gd name="T46" fmla="*/ 53 w 1502"/>
                <a:gd name="T47" fmla="*/ 1027 h 1502"/>
                <a:gd name="T48" fmla="*/ 14 w 1502"/>
                <a:gd name="T49" fmla="*/ 894 h 1502"/>
                <a:gd name="T50" fmla="*/ 0 w 1502"/>
                <a:gd name="T51" fmla="*/ 751 h 1502"/>
                <a:gd name="T52" fmla="*/ 14 w 1502"/>
                <a:gd name="T53" fmla="*/ 608 h 1502"/>
                <a:gd name="T54" fmla="*/ 53 w 1502"/>
                <a:gd name="T55" fmla="*/ 475 h 1502"/>
                <a:gd name="T56" fmla="*/ 114 w 1502"/>
                <a:gd name="T57" fmla="*/ 352 h 1502"/>
                <a:gd name="T58" fmla="*/ 197 w 1502"/>
                <a:gd name="T59" fmla="*/ 244 h 1502"/>
                <a:gd name="T60" fmla="*/ 297 w 1502"/>
                <a:gd name="T61" fmla="*/ 153 h 1502"/>
                <a:gd name="T62" fmla="*/ 412 w 1502"/>
                <a:gd name="T63" fmla="*/ 81 h 1502"/>
                <a:gd name="T64" fmla="*/ 540 w 1502"/>
                <a:gd name="T65" fmla="*/ 30 h 1502"/>
                <a:gd name="T66" fmla="*/ 679 w 1502"/>
                <a:gd name="T67" fmla="*/ 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2" h="1502">
                  <a:moveTo>
                    <a:pt x="752" y="0"/>
                  </a:moveTo>
                  <a:lnTo>
                    <a:pt x="824" y="3"/>
                  </a:lnTo>
                  <a:lnTo>
                    <a:pt x="894" y="14"/>
                  </a:lnTo>
                  <a:lnTo>
                    <a:pt x="962" y="30"/>
                  </a:lnTo>
                  <a:lnTo>
                    <a:pt x="1028" y="53"/>
                  </a:lnTo>
                  <a:lnTo>
                    <a:pt x="1090" y="81"/>
                  </a:lnTo>
                  <a:lnTo>
                    <a:pt x="1149" y="114"/>
                  </a:lnTo>
                  <a:lnTo>
                    <a:pt x="1206" y="153"/>
                  </a:lnTo>
                  <a:lnTo>
                    <a:pt x="1258" y="197"/>
                  </a:lnTo>
                  <a:lnTo>
                    <a:pt x="1306" y="244"/>
                  </a:lnTo>
                  <a:lnTo>
                    <a:pt x="1349" y="297"/>
                  </a:lnTo>
                  <a:lnTo>
                    <a:pt x="1388" y="352"/>
                  </a:lnTo>
                  <a:lnTo>
                    <a:pt x="1422" y="411"/>
                  </a:lnTo>
                  <a:lnTo>
                    <a:pt x="1450" y="475"/>
                  </a:lnTo>
                  <a:lnTo>
                    <a:pt x="1473" y="540"/>
                  </a:lnTo>
                  <a:lnTo>
                    <a:pt x="1489" y="608"/>
                  </a:lnTo>
                  <a:lnTo>
                    <a:pt x="1499" y="678"/>
                  </a:lnTo>
                  <a:lnTo>
                    <a:pt x="1502" y="751"/>
                  </a:lnTo>
                  <a:lnTo>
                    <a:pt x="1499" y="823"/>
                  </a:lnTo>
                  <a:lnTo>
                    <a:pt x="1489" y="894"/>
                  </a:lnTo>
                  <a:lnTo>
                    <a:pt x="1473" y="961"/>
                  </a:lnTo>
                  <a:lnTo>
                    <a:pt x="1450" y="1027"/>
                  </a:lnTo>
                  <a:lnTo>
                    <a:pt x="1422" y="1090"/>
                  </a:lnTo>
                  <a:lnTo>
                    <a:pt x="1388" y="1149"/>
                  </a:lnTo>
                  <a:lnTo>
                    <a:pt x="1349" y="1206"/>
                  </a:lnTo>
                  <a:lnTo>
                    <a:pt x="1306" y="1257"/>
                  </a:lnTo>
                  <a:lnTo>
                    <a:pt x="1258" y="1306"/>
                  </a:lnTo>
                  <a:lnTo>
                    <a:pt x="1206" y="1348"/>
                  </a:lnTo>
                  <a:lnTo>
                    <a:pt x="1149" y="1387"/>
                  </a:lnTo>
                  <a:lnTo>
                    <a:pt x="1090" y="1421"/>
                  </a:lnTo>
                  <a:lnTo>
                    <a:pt x="1028" y="1450"/>
                  </a:lnTo>
                  <a:lnTo>
                    <a:pt x="962" y="1472"/>
                  </a:lnTo>
                  <a:lnTo>
                    <a:pt x="894" y="1489"/>
                  </a:lnTo>
                  <a:lnTo>
                    <a:pt x="824" y="1498"/>
                  </a:lnTo>
                  <a:lnTo>
                    <a:pt x="752" y="1502"/>
                  </a:lnTo>
                  <a:lnTo>
                    <a:pt x="679" y="1498"/>
                  </a:lnTo>
                  <a:lnTo>
                    <a:pt x="609" y="1489"/>
                  </a:lnTo>
                  <a:lnTo>
                    <a:pt x="540" y="1472"/>
                  </a:lnTo>
                  <a:lnTo>
                    <a:pt x="476" y="1450"/>
                  </a:lnTo>
                  <a:lnTo>
                    <a:pt x="412" y="1421"/>
                  </a:lnTo>
                  <a:lnTo>
                    <a:pt x="353" y="1387"/>
                  </a:lnTo>
                  <a:lnTo>
                    <a:pt x="297" y="1348"/>
                  </a:lnTo>
                  <a:lnTo>
                    <a:pt x="245" y="1306"/>
                  </a:lnTo>
                  <a:lnTo>
                    <a:pt x="197" y="1257"/>
                  </a:lnTo>
                  <a:lnTo>
                    <a:pt x="153" y="1206"/>
                  </a:lnTo>
                  <a:lnTo>
                    <a:pt x="114" y="1149"/>
                  </a:lnTo>
                  <a:lnTo>
                    <a:pt x="81" y="1090"/>
                  </a:lnTo>
                  <a:lnTo>
                    <a:pt x="53" y="1027"/>
                  </a:lnTo>
                  <a:lnTo>
                    <a:pt x="31" y="961"/>
                  </a:lnTo>
                  <a:lnTo>
                    <a:pt x="14" y="894"/>
                  </a:lnTo>
                  <a:lnTo>
                    <a:pt x="3" y="823"/>
                  </a:lnTo>
                  <a:lnTo>
                    <a:pt x="0" y="751"/>
                  </a:lnTo>
                  <a:lnTo>
                    <a:pt x="3" y="678"/>
                  </a:lnTo>
                  <a:lnTo>
                    <a:pt x="14" y="608"/>
                  </a:lnTo>
                  <a:lnTo>
                    <a:pt x="31" y="540"/>
                  </a:lnTo>
                  <a:lnTo>
                    <a:pt x="53" y="475"/>
                  </a:lnTo>
                  <a:lnTo>
                    <a:pt x="81" y="411"/>
                  </a:lnTo>
                  <a:lnTo>
                    <a:pt x="114" y="352"/>
                  </a:lnTo>
                  <a:lnTo>
                    <a:pt x="153" y="297"/>
                  </a:lnTo>
                  <a:lnTo>
                    <a:pt x="197" y="244"/>
                  </a:lnTo>
                  <a:lnTo>
                    <a:pt x="245" y="197"/>
                  </a:lnTo>
                  <a:lnTo>
                    <a:pt x="297" y="153"/>
                  </a:lnTo>
                  <a:lnTo>
                    <a:pt x="353" y="114"/>
                  </a:lnTo>
                  <a:lnTo>
                    <a:pt x="412" y="81"/>
                  </a:lnTo>
                  <a:lnTo>
                    <a:pt x="476" y="53"/>
                  </a:lnTo>
                  <a:lnTo>
                    <a:pt x="540" y="30"/>
                  </a:lnTo>
                  <a:lnTo>
                    <a:pt x="609" y="14"/>
                  </a:lnTo>
                  <a:lnTo>
                    <a:pt x="679" y="3"/>
                  </a:lnTo>
                  <a:lnTo>
                    <a:pt x="752" y="0"/>
                  </a:lnTo>
                  <a:close/>
                </a:path>
              </a:pathLst>
            </a:custGeom>
            <a:grpFill/>
            <a:ln w="1905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solidFill>
                    <a:srgbClr val="FFFFFF"/>
                  </a:solidFill>
                </a:ln>
                <a:solidFill>
                  <a:srgbClr val="505050"/>
                </a:solidFill>
                <a:effectLst/>
                <a:uLnTx/>
                <a:uFillTx/>
              </a:endParaRPr>
            </a:p>
          </p:txBody>
        </p:sp>
        <p:sp>
          <p:nvSpPr>
            <p:cNvPr id="61" name="Freeform 7"/>
            <p:cNvSpPr>
              <a:spLocks/>
            </p:cNvSpPr>
            <p:nvPr/>
          </p:nvSpPr>
          <p:spPr bwMode="auto">
            <a:xfrm>
              <a:off x="11167011" y="2855792"/>
              <a:ext cx="729889" cy="724503"/>
            </a:xfrm>
            <a:custGeom>
              <a:avLst/>
              <a:gdLst>
                <a:gd name="T0" fmla="*/ 719 w 2574"/>
                <a:gd name="T1" fmla="*/ 60 h 2555"/>
                <a:gd name="T2" fmla="*/ 840 w 2574"/>
                <a:gd name="T3" fmla="*/ 140 h 2555"/>
                <a:gd name="T4" fmla="*/ 962 w 2574"/>
                <a:gd name="T5" fmla="*/ 204 h 2555"/>
                <a:gd name="T6" fmla="*/ 1067 w 2574"/>
                <a:gd name="T7" fmla="*/ 253 h 2555"/>
                <a:gd name="T8" fmla="*/ 1141 w 2574"/>
                <a:gd name="T9" fmla="*/ 284 h 2555"/>
                <a:gd name="T10" fmla="*/ 1169 w 2574"/>
                <a:gd name="T11" fmla="*/ 294 h 2555"/>
                <a:gd name="T12" fmla="*/ 1437 w 2574"/>
                <a:gd name="T13" fmla="*/ 271 h 2555"/>
                <a:gd name="T14" fmla="*/ 1578 w 2574"/>
                <a:gd name="T15" fmla="*/ 226 h 2555"/>
                <a:gd name="T16" fmla="*/ 1696 w 2574"/>
                <a:gd name="T17" fmla="*/ 174 h 2555"/>
                <a:gd name="T18" fmla="*/ 1807 w 2574"/>
                <a:gd name="T19" fmla="*/ 103 h 2555"/>
                <a:gd name="T20" fmla="*/ 1929 w 2574"/>
                <a:gd name="T21" fmla="*/ 0 h 2555"/>
                <a:gd name="T22" fmla="*/ 2092 w 2574"/>
                <a:gd name="T23" fmla="*/ 273 h 2555"/>
                <a:gd name="T24" fmla="*/ 2249 w 2574"/>
                <a:gd name="T25" fmla="*/ 554 h 2555"/>
                <a:gd name="T26" fmla="*/ 2387 w 2574"/>
                <a:gd name="T27" fmla="*/ 845 h 2555"/>
                <a:gd name="T28" fmla="*/ 2496 w 2574"/>
                <a:gd name="T29" fmla="*/ 1145 h 2555"/>
                <a:gd name="T30" fmla="*/ 2561 w 2574"/>
                <a:gd name="T31" fmla="*/ 1456 h 2555"/>
                <a:gd name="T32" fmla="*/ 2574 w 2574"/>
                <a:gd name="T33" fmla="*/ 1718 h 2555"/>
                <a:gd name="T34" fmla="*/ 2571 w 2574"/>
                <a:gd name="T35" fmla="*/ 1864 h 2555"/>
                <a:gd name="T36" fmla="*/ 2549 w 2574"/>
                <a:gd name="T37" fmla="*/ 2007 h 2555"/>
                <a:gd name="T38" fmla="*/ 2489 w 2574"/>
                <a:gd name="T39" fmla="*/ 2138 h 2555"/>
                <a:gd name="T40" fmla="*/ 2398 w 2574"/>
                <a:gd name="T41" fmla="*/ 2239 h 2555"/>
                <a:gd name="T42" fmla="*/ 2286 w 2574"/>
                <a:gd name="T43" fmla="*/ 2313 h 2555"/>
                <a:gd name="T44" fmla="*/ 2163 w 2574"/>
                <a:gd name="T45" fmla="*/ 2378 h 2555"/>
                <a:gd name="T46" fmla="*/ 1938 w 2574"/>
                <a:gd name="T47" fmla="*/ 2465 h 2555"/>
                <a:gd name="T48" fmla="*/ 1698 w 2574"/>
                <a:gd name="T49" fmla="*/ 2515 h 2555"/>
                <a:gd name="T50" fmla="*/ 1454 w 2574"/>
                <a:gd name="T51" fmla="*/ 2542 h 2555"/>
                <a:gd name="T52" fmla="*/ 1283 w 2574"/>
                <a:gd name="T53" fmla="*/ 2555 h 2555"/>
                <a:gd name="T54" fmla="*/ 1040 w 2574"/>
                <a:gd name="T55" fmla="*/ 2534 h 2555"/>
                <a:gd name="T56" fmla="*/ 795 w 2574"/>
                <a:gd name="T57" fmla="*/ 2502 h 2555"/>
                <a:gd name="T58" fmla="*/ 559 w 2574"/>
                <a:gd name="T59" fmla="*/ 2441 h 2555"/>
                <a:gd name="T60" fmla="*/ 369 w 2574"/>
                <a:gd name="T61" fmla="*/ 2356 h 2555"/>
                <a:gd name="T62" fmla="*/ 249 w 2574"/>
                <a:gd name="T63" fmla="*/ 2291 h 2555"/>
                <a:gd name="T64" fmla="*/ 144 w 2574"/>
                <a:gd name="T65" fmla="*/ 2209 h 2555"/>
                <a:gd name="T66" fmla="*/ 60 w 2574"/>
                <a:gd name="T67" fmla="*/ 2097 h 2555"/>
                <a:gd name="T68" fmla="*/ 15 w 2574"/>
                <a:gd name="T69" fmla="*/ 1960 h 2555"/>
                <a:gd name="T70" fmla="*/ 1 w 2574"/>
                <a:gd name="T71" fmla="*/ 1815 h 2555"/>
                <a:gd name="T72" fmla="*/ 0 w 2574"/>
                <a:gd name="T73" fmla="*/ 1671 h 2555"/>
                <a:gd name="T74" fmla="*/ 29 w 2574"/>
                <a:gd name="T75" fmla="*/ 1351 h 2555"/>
                <a:gd name="T76" fmla="*/ 111 w 2574"/>
                <a:gd name="T77" fmla="*/ 1043 h 2555"/>
                <a:gd name="T78" fmla="*/ 230 w 2574"/>
                <a:gd name="T79" fmla="*/ 747 h 2555"/>
                <a:gd name="T80" fmla="*/ 376 w 2574"/>
                <a:gd name="T81" fmla="*/ 459 h 2555"/>
                <a:gd name="T82" fmla="*/ 537 w 2574"/>
                <a:gd name="T83" fmla="*/ 181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74" h="2555">
                  <a:moveTo>
                    <a:pt x="645" y="0"/>
                  </a:moveTo>
                  <a:lnTo>
                    <a:pt x="681" y="31"/>
                  </a:lnTo>
                  <a:lnTo>
                    <a:pt x="719" y="60"/>
                  </a:lnTo>
                  <a:lnTo>
                    <a:pt x="758" y="89"/>
                  </a:lnTo>
                  <a:lnTo>
                    <a:pt x="799" y="115"/>
                  </a:lnTo>
                  <a:lnTo>
                    <a:pt x="840" y="140"/>
                  </a:lnTo>
                  <a:lnTo>
                    <a:pt x="881" y="163"/>
                  </a:lnTo>
                  <a:lnTo>
                    <a:pt x="922" y="184"/>
                  </a:lnTo>
                  <a:lnTo>
                    <a:pt x="962" y="204"/>
                  </a:lnTo>
                  <a:lnTo>
                    <a:pt x="998" y="222"/>
                  </a:lnTo>
                  <a:lnTo>
                    <a:pt x="1034" y="239"/>
                  </a:lnTo>
                  <a:lnTo>
                    <a:pt x="1067" y="253"/>
                  </a:lnTo>
                  <a:lnTo>
                    <a:pt x="1096" y="266"/>
                  </a:lnTo>
                  <a:lnTo>
                    <a:pt x="1121" y="275"/>
                  </a:lnTo>
                  <a:lnTo>
                    <a:pt x="1141" y="284"/>
                  </a:lnTo>
                  <a:lnTo>
                    <a:pt x="1156" y="289"/>
                  </a:lnTo>
                  <a:lnTo>
                    <a:pt x="1166" y="293"/>
                  </a:lnTo>
                  <a:lnTo>
                    <a:pt x="1169" y="294"/>
                  </a:lnTo>
                  <a:lnTo>
                    <a:pt x="1283" y="508"/>
                  </a:lnTo>
                  <a:lnTo>
                    <a:pt x="1382" y="287"/>
                  </a:lnTo>
                  <a:lnTo>
                    <a:pt x="1437" y="271"/>
                  </a:lnTo>
                  <a:lnTo>
                    <a:pt x="1488" y="255"/>
                  </a:lnTo>
                  <a:lnTo>
                    <a:pt x="1535" y="240"/>
                  </a:lnTo>
                  <a:lnTo>
                    <a:pt x="1578" y="226"/>
                  </a:lnTo>
                  <a:lnTo>
                    <a:pt x="1619" y="209"/>
                  </a:lnTo>
                  <a:lnTo>
                    <a:pt x="1658" y="193"/>
                  </a:lnTo>
                  <a:lnTo>
                    <a:pt x="1696" y="174"/>
                  </a:lnTo>
                  <a:lnTo>
                    <a:pt x="1732" y="153"/>
                  </a:lnTo>
                  <a:lnTo>
                    <a:pt x="1769" y="129"/>
                  </a:lnTo>
                  <a:lnTo>
                    <a:pt x="1807" y="103"/>
                  </a:lnTo>
                  <a:lnTo>
                    <a:pt x="1846" y="73"/>
                  </a:lnTo>
                  <a:lnTo>
                    <a:pt x="1886" y="39"/>
                  </a:lnTo>
                  <a:lnTo>
                    <a:pt x="1929" y="0"/>
                  </a:lnTo>
                  <a:lnTo>
                    <a:pt x="1984" y="90"/>
                  </a:lnTo>
                  <a:lnTo>
                    <a:pt x="2038" y="181"/>
                  </a:lnTo>
                  <a:lnTo>
                    <a:pt x="2092" y="273"/>
                  </a:lnTo>
                  <a:lnTo>
                    <a:pt x="2145" y="366"/>
                  </a:lnTo>
                  <a:lnTo>
                    <a:pt x="2199" y="459"/>
                  </a:lnTo>
                  <a:lnTo>
                    <a:pt x="2249" y="554"/>
                  </a:lnTo>
                  <a:lnTo>
                    <a:pt x="2298" y="650"/>
                  </a:lnTo>
                  <a:lnTo>
                    <a:pt x="2344" y="747"/>
                  </a:lnTo>
                  <a:lnTo>
                    <a:pt x="2387" y="845"/>
                  </a:lnTo>
                  <a:lnTo>
                    <a:pt x="2427" y="943"/>
                  </a:lnTo>
                  <a:lnTo>
                    <a:pt x="2464" y="1043"/>
                  </a:lnTo>
                  <a:lnTo>
                    <a:pt x="2496" y="1145"/>
                  </a:lnTo>
                  <a:lnTo>
                    <a:pt x="2523" y="1248"/>
                  </a:lnTo>
                  <a:lnTo>
                    <a:pt x="2544" y="1351"/>
                  </a:lnTo>
                  <a:lnTo>
                    <a:pt x="2561" y="1456"/>
                  </a:lnTo>
                  <a:lnTo>
                    <a:pt x="2570" y="1564"/>
                  </a:lnTo>
                  <a:lnTo>
                    <a:pt x="2574" y="1671"/>
                  </a:lnTo>
                  <a:lnTo>
                    <a:pt x="2574" y="1718"/>
                  </a:lnTo>
                  <a:lnTo>
                    <a:pt x="2574" y="1767"/>
                  </a:lnTo>
                  <a:lnTo>
                    <a:pt x="2574" y="1815"/>
                  </a:lnTo>
                  <a:lnTo>
                    <a:pt x="2571" y="1864"/>
                  </a:lnTo>
                  <a:lnTo>
                    <a:pt x="2567" y="1912"/>
                  </a:lnTo>
                  <a:lnTo>
                    <a:pt x="2560" y="1960"/>
                  </a:lnTo>
                  <a:lnTo>
                    <a:pt x="2549" y="2007"/>
                  </a:lnTo>
                  <a:lnTo>
                    <a:pt x="2534" y="2052"/>
                  </a:lnTo>
                  <a:lnTo>
                    <a:pt x="2514" y="2097"/>
                  </a:lnTo>
                  <a:lnTo>
                    <a:pt x="2489" y="2138"/>
                  </a:lnTo>
                  <a:lnTo>
                    <a:pt x="2462" y="2176"/>
                  </a:lnTo>
                  <a:lnTo>
                    <a:pt x="2431" y="2209"/>
                  </a:lnTo>
                  <a:lnTo>
                    <a:pt x="2398" y="2239"/>
                  </a:lnTo>
                  <a:lnTo>
                    <a:pt x="2363" y="2266"/>
                  </a:lnTo>
                  <a:lnTo>
                    <a:pt x="2325" y="2291"/>
                  </a:lnTo>
                  <a:lnTo>
                    <a:pt x="2286" y="2313"/>
                  </a:lnTo>
                  <a:lnTo>
                    <a:pt x="2246" y="2334"/>
                  </a:lnTo>
                  <a:lnTo>
                    <a:pt x="2206" y="2356"/>
                  </a:lnTo>
                  <a:lnTo>
                    <a:pt x="2163" y="2378"/>
                  </a:lnTo>
                  <a:lnTo>
                    <a:pt x="2090" y="2412"/>
                  </a:lnTo>
                  <a:lnTo>
                    <a:pt x="2014" y="2441"/>
                  </a:lnTo>
                  <a:lnTo>
                    <a:pt x="1938" y="2465"/>
                  </a:lnTo>
                  <a:lnTo>
                    <a:pt x="1859" y="2485"/>
                  </a:lnTo>
                  <a:lnTo>
                    <a:pt x="1778" y="2502"/>
                  </a:lnTo>
                  <a:lnTo>
                    <a:pt x="1698" y="2515"/>
                  </a:lnTo>
                  <a:lnTo>
                    <a:pt x="1617" y="2526"/>
                  </a:lnTo>
                  <a:lnTo>
                    <a:pt x="1535" y="2534"/>
                  </a:lnTo>
                  <a:lnTo>
                    <a:pt x="1454" y="2542"/>
                  </a:lnTo>
                  <a:lnTo>
                    <a:pt x="1372" y="2548"/>
                  </a:lnTo>
                  <a:lnTo>
                    <a:pt x="1292" y="2555"/>
                  </a:lnTo>
                  <a:lnTo>
                    <a:pt x="1283" y="2555"/>
                  </a:lnTo>
                  <a:lnTo>
                    <a:pt x="1201" y="2548"/>
                  </a:lnTo>
                  <a:lnTo>
                    <a:pt x="1121" y="2542"/>
                  </a:lnTo>
                  <a:lnTo>
                    <a:pt x="1040" y="2534"/>
                  </a:lnTo>
                  <a:lnTo>
                    <a:pt x="958" y="2526"/>
                  </a:lnTo>
                  <a:lnTo>
                    <a:pt x="877" y="2515"/>
                  </a:lnTo>
                  <a:lnTo>
                    <a:pt x="795" y="2502"/>
                  </a:lnTo>
                  <a:lnTo>
                    <a:pt x="716" y="2485"/>
                  </a:lnTo>
                  <a:lnTo>
                    <a:pt x="637" y="2465"/>
                  </a:lnTo>
                  <a:lnTo>
                    <a:pt x="559" y="2441"/>
                  </a:lnTo>
                  <a:lnTo>
                    <a:pt x="484" y="2412"/>
                  </a:lnTo>
                  <a:lnTo>
                    <a:pt x="411" y="2378"/>
                  </a:lnTo>
                  <a:lnTo>
                    <a:pt x="369" y="2356"/>
                  </a:lnTo>
                  <a:lnTo>
                    <a:pt x="328" y="2334"/>
                  </a:lnTo>
                  <a:lnTo>
                    <a:pt x="288" y="2313"/>
                  </a:lnTo>
                  <a:lnTo>
                    <a:pt x="249" y="2291"/>
                  </a:lnTo>
                  <a:lnTo>
                    <a:pt x="212" y="2266"/>
                  </a:lnTo>
                  <a:lnTo>
                    <a:pt x="177" y="2239"/>
                  </a:lnTo>
                  <a:lnTo>
                    <a:pt x="144" y="2209"/>
                  </a:lnTo>
                  <a:lnTo>
                    <a:pt x="113" y="2176"/>
                  </a:lnTo>
                  <a:lnTo>
                    <a:pt x="85" y="2138"/>
                  </a:lnTo>
                  <a:lnTo>
                    <a:pt x="60" y="2097"/>
                  </a:lnTo>
                  <a:lnTo>
                    <a:pt x="40" y="2052"/>
                  </a:lnTo>
                  <a:lnTo>
                    <a:pt x="26" y="2007"/>
                  </a:lnTo>
                  <a:lnTo>
                    <a:pt x="15" y="1960"/>
                  </a:lnTo>
                  <a:lnTo>
                    <a:pt x="7" y="1912"/>
                  </a:lnTo>
                  <a:lnTo>
                    <a:pt x="3" y="1864"/>
                  </a:lnTo>
                  <a:lnTo>
                    <a:pt x="1" y="1815"/>
                  </a:lnTo>
                  <a:lnTo>
                    <a:pt x="0" y="1767"/>
                  </a:lnTo>
                  <a:lnTo>
                    <a:pt x="0" y="1718"/>
                  </a:lnTo>
                  <a:lnTo>
                    <a:pt x="0" y="1671"/>
                  </a:lnTo>
                  <a:lnTo>
                    <a:pt x="3" y="1564"/>
                  </a:lnTo>
                  <a:lnTo>
                    <a:pt x="14" y="1456"/>
                  </a:lnTo>
                  <a:lnTo>
                    <a:pt x="29" y="1351"/>
                  </a:lnTo>
                  <a:lnTo>
                    <a:pt x="52" y="1248"/>
                  </a:lnTo>
                  <a:lnTo>
                    <a:pt x="79" y="1145"/>
                  </a:lnTo>
                  <a:lnTo>
                    <a:pt x="111" y="1043"/>
                  </a:lnTo>
                  <a:lnTo>
                    <a:pt x="146" y="943"/>
                  </a:lnTo>
                  <a:lnTo>
                    <a:pt x="186" y="845"/>
                  </a:lnTo>
                  <a:lnTo>
                    <a:pt x="230" y="747"/>
                  </a:lnTo>
                  <a:lnTo>
                    <a:pt x="276" y="650"/>
                  </a:lnTo>
                  <a:lnTo>
                    <a:pt x="326" y="554"/>
                  </a:lnTo>
                  <a:lnTo>
                    <a:pt x="376" y="459"/>
                  </a:lnTo>
                  <a:lnTo>
                    <a:pt x="428" y="366"/>
                  </a:lnTo>
                  <a:lnTo>
                    <a:pt x="483" y="273"/>
                  </a:lnTo>
                  <a:lnTo>
                    <a:pt x="537" y="181"/>
                  </a:lnTo>
                  <a:lnTo>
                    <a:pt x="591" y="90"/>
                  </a:lnTo>
                  <a:lnTo>
                    <a:pt x="645" y="0"/>
                  </a:lnTo>
                  <a:close/>
                </a:path>
              </a:pathLst>
            </a:custGeom>
            <a:grpFill/>
            <a:ln w="15875">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solidFill>
                    <a:srgbClr val="FFFFFF"/>
                  </a:solidFill>
                </a:ln>
                <a:solidFill>
                  <a:srgbClr val="505050"/>
                </a:solidFill>
                <a:effectLst/>
                <a:uLnTx/>
                <a:uFillTx/>
              </a:endParaRPr>
            </a:p>
          </p:txBody>
        </p:sp>
      </p:grpSp>
      <p:pic>
        <p:nvPicPr>
          <p:cNvPr id="62" name="Picture 61"/>
          <p:cNvPicPr>
            <a:picLocks noChangeAspect="1"/>
          </p:cNvPicPr>
          <p:nvPr/>
        </p:nvPicPr>
        <p:blipFill>
          <a:blip r:embed="rId8"/>
          <a:stretch>
            <a:fillRect/>
          </a:stretch>
        </p:blipFill>
        <p:spPr>
          <a:xfrm>
            <a:off x="1128280" y="2235700"/>
            <a:ext cx="1758481" cy="1041431"/>
          </a:xfrm>
          <a:prstGeom prst="rect">
            <a:avLst/>
          </a:prstGeom>
        </p:spPr>
      </p:pic>
      <p:grpSp>
        <p:nvGrpSpPr>
          <p:cNvPr id="63" name="Group 62"/>
          <p:cNvGrpSpPr/>
          <p:nvPr/>
        </p:nvGrpSpPr>
        <p:grpSpPr>
          <a:xfrm>
            <a:off x="4716552" y="3769104"/>
            <a:ext cx="941504" cy="482325"/>
            <a:chOff x="4429125" y="2127251"/>
            <a:chExt cx="1423988" cy="639762"/>
          </a:xfrm>
          <a:solidFill>
            <a:srgbClr val="505050"/>
          </a:solidFill>
        </p:grpSpPr>
        <p:sp>
          <p:nvSpPr>
            <p:cNvPr id="64" name="Freeform 511"/>
            <p:cNvSpPr>
              <a:spLocks/>
            </p:cNvSpPr>
            <p:nvPr/>
          </p:nvSpPr>
          <p:spPr bwMode="auto">
            <a:xfrm>
              <a:off x="5238750" y="2741613"/>
              <a:ext cx="1588" cy="1587"/>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0"/>
                  </a:cubicBezTo>
                  <a:cubicBezTo>
                    <a:pt x="1" y="0"/>
                    <a:pt x="0" y="0"/>
                    <a:pt x="0" y="0"/>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5" name="Freeform 512"/>
            <p:cNvSpPr>
              <a:spLocks noEditPoints="1"/>
            </p:cNvSpPr>
            <p:nvPr/>
          </p:nvSpPr>
          <p:spPr bwMode="auto">
            <a:xfrm>
              <a:off x="4429125" y="2127251"/>
              <a:ext cx="1423988" cy="639762"/>
            </a:xfrm>
            <a:custGeom>
              <a:avLst/>
              <a:gdLst>
                <a:gd name="T0" fmla="*/ 1155 w 1179"/>
                <a:gd name="T1" fmla="*/ 87 h 530"/>
                <a:gd name="T2" fmla="*/ 578 w 1179"/>
                <a:gd name="T3" fmla="*/ 0 h 530"/>
                <a:gd name="T4" fmla="*/ 44 w 1179"/>
                <a:gd name="T5" fmla="*/ 178 h 530"/>
                <a:gd name="T6" fmla="*/ 53 w 1179"/>
                <a:gd name="T7" fmla="*/ 378 h 530"/>
                <a:gd name="T8" fmla="*/ 337 w 1179"/>
                <a:gd name="T9" fmla="*/ 462 h 530"/>
                <a:gd name="T10" fmla="*/ 683 w 1179"/>
                <a:gd name="T11" fmla="*/ 530 h 530"/>
                <a:gd name="T12" fmla="*/ 1155 w 1179"/>
                <a:gd name="T13" fmla="*/ 224 h 530"/>
                <a:gd name="T14" fmla="*/ 1155 w 1179"/>
                <a:gd name="T15" fmla="*/ 87 h 530"/>
                <a:gd name="T16" fmla="*/ 672 w 1179"/>
                <a:gd name="T17" fmla="*/ 509 h 530"/>
                <a:gd name="T18" fmla="*/ 670 w 1179"/>
                <a:gd name="T19" fmla="*/ 509 h 530"/>
                <a:gd name="T20" fmla="*/ 342 w 1179"/>
                <a:gd name="T21" fmla="*/ 444 h 530"/>
                <a:gd name="T22" fmla="*/ 66 w 1179"/>
                <a:gd name="T23" fmla="*/ 362 h 530"/>
                <a:gd name="T24" fmla="*/ 59 w 1179"/>
                <a:gd name="T25" fmla="*/ 194 h 530"/>
                <a:gd name="T26" fmla="*/ 671 w 1179"/>
                <a:gd name="T27" fmla="*/ 291 h 530"/>
                <a:gd name="T28" fmla="*/ 672 w 1179"/>
                <a:gd name="T29" fmla="*/ 509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9" h="530">
                  <a:moveTo>
                    <a:pt x="1155" y="87"/>
                  </a:moveTo>
                  <a:cubicBezTo>
                    <a:pt x="890" y="5"/>
                    <a:pt x="578" y="0"/>
                    <a:pt x="578" y="0"/>
                  </a:cubicBezTo>
                  <a:cubicBezTo>
                    <a:pt x="44" y="178"/>
                    <a:pt x="44" y="178"/>
                    <a:pt x="44" y="178"/>
                  </a:cubicBezTo>
                  <a:cubicBezTo>
                    <a:pt x="0" y="301"/>
                    <a:pt x="53" y="378"/>
                    <a:pt x="53" y="378"/>
                  </a:cubicBezTo>
                  <a:cubicBezTo>
                    <a:pt x="53" y="378"/>
                    <a:pt x="118" y="402"/>
                    <a:pt x="337" y="462"/>
                  </a:cubicBezTo>
                  <a:cubicBezTo>
                    <a:pt x="556" y="522"/>
                    <a:pt x="683" y="530"/>
                    <a:pt x="683" y="530"/>
                  </a:cubicBezTo>
                  <a:cubicBezTo>
                    <a:pt x="1155" y="224"/>
                    <a:pt x="1155" y="224"/>
                    <a:pt x="1155" y="224"/>
                  </a:cubicBezTo>
                  <a:cubicBezTo>
                    <a:pt x="1179" y="159"/>
                    <a:pt x="1155" y="87"/>
                    <a:pt x="1155" y="87"/>
                  </a:cubicBezTo>
                  <a:close/>
                  <a:moveTo>
                    <a:pt x="672" y="509"/>
                  </a:moveTo>
                  <a:cubicBezTo>
                    <a:pt x="671" y="509"/>
                    <a:pt x="670" y="509"/>
                    <a:pt x="670" y="509"/>
                  </a:cubicBezTo>
                  <a:cubicBezTo>
                    <a:pt x="631" y="505"/>
                    <a:pt x="515" y="491"/>
                    <a:pt x="342" y="444"/>
                  </a:cubicBezTo>
                  <a:cubicBezTo>
                    <a:pt x="163" y="395"/>
                    <a:pt x="87" y="369"/>
                    <a:pt x="66" y="362"/>
                  </a:cubicBezTo>
                  <a:cubicBezTo>
                    <a:pt x="57" y="345"/>
                    <a:pt x="30" y="284"/>
                    <a:pt x="59" y="194"/>
                  </a:cubicBezTo>
                  <a:cubicBezTo>
                    <a:pt x="671" y="291"/>
                    <a:pt x="671" y="291"/>
                    <a:pt x="671" y="291"/>
                  </a:cubicBezTo>
                  <a:cubicBezTo>
                    <a:pt x="671" y="291"/>
                    <a:pt x="712" y="379"/>
                    <a:pt x="672"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6" name="Freeform 513"/>
            <p:cNvSpPr>
              <a:spLocks/>
            </p:cNvSpPr>
            <p:nvPr/>
          </p:nvSpPr>
          <p:spPr bwMode="auto">
            <a:xfrm>
              <a:off x="4530725" y="2452688"/>
              <a:ext cx="638175" cy="180975"/>
            </a:xfrm>
            <a:custGeom>
              <a:avLst/>
              <a:gdLst>
                <a:gd name="T0" fmla="*/ 402 w 402"/>
                <a:gd name="T1" fmla="*/ 114 h 114"/>
                <a:gd name="T2" fmla="*/ 0 w 402"/>
                <a:gd name="T3" fmla="*/ 31 h 114"/>
                <a:gd name="T4" fmla="*/ 0 w 402"/>
                <a:gd name="T5" fmla="*/ 0 h 114"/>
                <a:gd name="T6" fmla="*/ 402 w 402"/>
                <a:gd name="T7" fmla="*/ 75 h 114"/>
                <a:gd name="T8" fmla="*/ 402 w 402"/>
                <a:gd name="T9" fmla="*/ 114 h 114"/>
              </a:gdLst>
              <a:ahLst/>
              <a:cxnLst>
                <a:cxn ang="0">
                  <a:pos x="T0" y="T1"/>
                </a:cxn>
                <a:cxn ang="0">
                  <a:pos x="T2" y="T3"/>
                </a:cxn>
                <a:cxn ang="0">
                  <a:pos x="T4" y="T5"/>
                </a:cxn>
                <a:cxn ang="0">
                  <a:pos x="T6" y="T7"/>
                </a:cxn>
                <a:cxn ang="0">
                  <a:pos x="T8" y="T9"/>
                </a:cxn>
              </a:cxnLst>
              <a:rect l="0" t="0" r="r" b="b"/>
              <a:pathLst>
                <a:path w="402" h="114">
                  <a:moveTo>
                    <a:pt x="402" y="114"/>
                  </a:moveTo>
                  <a:lnTo>
                    <a:pt x="0" y="31"/>
                  </a:lnTo>
                  <a:lnTo>
                    <a:pt x="0" y="0"/>
                  </a:lnTo>
                  <a:lnTo>
                    <a:pt x="402" y="75"/>
                  </a:lnTo>
                  <a:lnTo>
                    <a:pt x="402"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67" name="Group 66"/>
          <p:cNvGrpSpPr/>
          <p:nvPr/>
        </p:nvGrpSpPr>
        <p:grpSpPr>
          <a:xfrm>
            <a:off x="9614432" y="5618184"/>
            <a:ext cx="1995241" cy="457200"/>
            <a:chOff x="9396834" y="5668962"/>
            <a:chExt cx="1995241" cy="457200"/>
          </a:xfrm>
        </p:grpSpPr>
        <p:grpSp>
          <p:nvGrpSpPr>
            <p:cNvPr id="68" name="Group 4"/>
            <p:cNvGrpSpPr>
              <a:grpSpLocks noChangeAspect="1"/>
            </p:cNvGrpSpPr>
            <p:nvPr/>
          </p:nvGrpSpPr>
          <p:grpSpPr bwMode="auto">
            <a:xfrm>
              <a:off x="9396834" y="5668962"/>
              <a:ext cx="450831" cy="457200"/>
              <a:chOff x="3125" y="1415"/>
              <a:chExt cx="1586" cy="1576"/>
            </a:xfrm>
            <a:solidFill>
              <a:srgbClr val="47D8FF"/>
            </a:solidFill>
          </p:grpSpPr>
          <p:sp>
            <p:nvSpPr>
              <p:cNvPr id="7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7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7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sp>
          <p:nvSpPr>
            <p:cNvPr id="69" name="TextBox 68"/>
            <p:cNvSpPr txBox="1"/>
            <p:nvPr/>
          </p:nvSpPr>
          <p:spPr>
            <a:xfrm>
              <a:off x="9982687" y="5712548"/>
              <a:ext cx="1409388"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2050"/>
                  </a:solidFill>
                  <a:effectLst/>
                  <a:uLnTx/>
                  <a:uFillTx/>
                </a:rPr>
                <a:t>Azure Active Directory</a:t>
              </a:r>
            </a:p>
          </p:txBody>
        </p:sp>
      </p:grpSp>
      <p:sp>
        <p:nvSpPr>
          <p:cNvPr id="73" name="TextBox 72"/>
          <p:cNvSpPr txBox="1"/>
          <p:nvPr/>
        </p:nvSpPr>
        <p:spPr>
          <a:xfrm>
            <a:off x="8642548" y="2775613"/>
            <a:ext cx="653068" cy="332399"/>
          </a:xfrm>
          <a:prstGeom prst="rect">
            <a:avLst/>
          </a:prstGeom>
          <a:noFill/>
        </p:spPr>
        <p:txBody>
          <a:bodyPr wrap="square" lIns="0" tIns="0" rIns="0" bIns="0" rtlCol="0">
            <a:spAutoFit/>
          </a:bodyPr>
          <a:lstStyle>
            <a:defPPr>
              <a:defRPr lang="en-US"/>
            </a:defPPr>
            <a:lvl1pPr marR="0" lvl="0" indent="0" fontAlgn="auto">
              <a:lnSpc>
                <a:spcPct val="90000"/>
              </a:lnSpc>
              <a:spcBef>
                <a:spcPts val="0"/>
              </a:spcBef>
              <a:spcAft>
                <a:spcPts val="600"/>
              </a:spcAft>
              <a:buClrTx/>
              <a:buSzTx/>
              <a:buFontTx/>
              <a:buNone/>
              <a:tabLst/>
              <a:defRPr kumimoji="0" sz="1200" b="0" i="0" u="none" strike="noStrike" kern="0" cap="none" spc="0" normalizeH="0" baseline="0">
                <a:ln>
                  <a:noFill/>
                </a:ln>
                <a:solidFill>
                  <a:srgbClr val="000000"/>
                </a:solidFill>
                <a:effectLst/>
                <a:uLnTx/>
                <a:uFillTx/>
              </a:defRPr>
            </a:lvl1pPr>
          </a:lstStyle>
          <a:p>
            <a:r>
              <a:rPr lang="en-US" dirty="0">
                <a:solidFill>
                  <a:schemeClr val="tx1"/>
                </a:solidFill>
              </a:rPr>
              <a:t>GPOs applied</a:t>
            </a:r>
          </a:p>
        </p:txBody>
      </p:sp>
      <p:cxnSp>
        <p:nvCxnSpPr>
          <p:cNvPr id="74" name="Straight Arrow Connector 73"/>
          <p:cNvCxnSpPr>
            <a:stCxn id="72" idx="0"/>
          </p:cNvCxnSpPr>
          <p:nvPr/>
        </p:nvCxnSpPr>
        <p:spPr>
          <a:xfrm flipV="1">
            <a:off x="9837823" y="2979645"/>
            <a:ext cx="412180" cy="2638539"/>
          </a:xfrm>
          <a:prstGeom prst="straightConnector1">
            <a:avLst/>
          </a:prstGeom>
          <a:noFill/>
          <a:ln w="9525" cap="flat" cmpd="sng" algn="ctr">
            <a:solidFill>
              <a:srgbClr val="000000"/>
            </a:solidFill>
            <a:prstDash val="sysDash"/>
            <a:headEnd type="none"/>
            <a:tailEnd type="triangle"/>
          </a:ln>
          <a:effectLst/>
        </p:spPr>
      </p:cxnSp>
      <p:pic>
        <p:nvPicPr>
          <p:cNvPr id="75" name="Picture 74"/>
          <p:cNvPicPr>
            <a:picLocks noChangeAspect="1"/>
          </p:cNvPicPr>
          <p:nvPr/>
        </p:nvPicPr>
        <p:blipFill>
          <a:blip r:embed="rId9"/>
          <a:stretch>
            <a:fillRect/>
          </a:stretch>
        </p:blipFill>
        <p:spPr>
          <a:xfrm>
            <a:off x="9412436" y="1578712"/>
            <a:ext cx="2544036" cy="1511519"/>
          </a:xfrm>
          <a:prstGeom prst="rect">
            <a:avLst/>
          </a:prstGeom>
        </p:spPr>
      </p:pic>
      <p:sp>
        <p:nvSpPr>
          <p:cNvPr id="76" name="TextBox 75"/>
          <p:cNvSpPr txBox="1"/>
          <p:nvPr/>
        </p:nvSpPr>
        <p:spPr>
          <a:xfrm>
            <a:off x="11180678" y="3124613"/>
            <a:ext cx="653068"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lang="en-US" sz="1200" kern="0" dirty="0"/>
              <a:t>Domain</a:t>
            </a:r>
            <a:r>
              <a:rPr kumimoji="0" lang="en-US" sz="1200" b="0" i="0" u="none" strike="noStrike" kern="0" cap="none" spc="0" normalizeH="0" baseline="0" noProof="0" dirty="0">
                <a:ln>
                  <a:noFill/>
                </a:ln>
                <a:effectLst/>
                <a:uLnTx/>
                <a:uFillTx/>
              </a:rPr>
              <a:t> </a:t>
            </a:r>
            <a:r>
              <a:rPr lang="en-US" sz="1200" kern="0" dirty="0"/>
              <a:t>Joined</a:t>
            </a:r>
          </a:p>
        </p:txBody>
      </p:sp>
      <p:cxnSp>
        <p:nvCxnSpPr>
          <p:cNvPr id="77" name="Straight Arrow Connector 76"/>
          <p:cNvCxnSpPr/>
          <p:nvPr/>
        </p:nvCxnSpPr>
        <p:spPr>
          <a:xfrm flipH="1">
            <a:off x="7920165" y="2706388"/>
            <a:ext cx="1603559" cy="7898"/>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11019382" y="2971202"/>
            <a:ext cx="111643" cy="622859"/>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962945" y="3747736"/>
            <a:ext cx="488991" cy="488991"/>
          </a:xfrm>
          <a:prstGeom prst="rect">
            <a:avLst/>
          </a:prstGeom>
        </p:spPr>
      </p:pic>
      <p:sp>
        <p:nvSpPr>
          <p:cNvPr id="80" name="TextBox 79"/>
          <p:cNvSpPr txBox="1"/>
          <p:nvPr/>
        </p:nvSpPr>
        <p:spPr>
          <a:xfrm>
            <a:off x="10694529" y="4162442"/>
            <a:ext cx="1067087"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File Server</a:t>
            </a:r>
            <a:endParaRPr lang="en-US" sz="1200" dirty="0" err="1">
              <a:gradFill>
                <a:gsLst>
                  <a:gs pos="2917">
                    <a:schemeClr val="tx1"/>
                  </a:gs>
                  <a:gs pos="30000">
                    <a:schemeClr val="tx1"/>
                  </a:gs>
                </a:gsLst>
                <a:lin ang="5400000" scaled="0"/>
              </a:gradFill>
            </a:endParaRPr>
          </a:p>
        </p:txBody>
      </p:sp>
      <p:grpSp>
        <p:nvGrpSpPr>
          <p:cNvPr id="85" name="Group 84"/>
          <p:cNvGrpSpPr/>
          <p:nvPr/>
        </p:nvGrpSpPr>
        <p:grpSpPr>
          <a:xfrm>
            <a:off x="6436322" y="2317537"/>
            <a:ext cx="1463771" cy="790475"/>
            <a:chOff x="502966" y="5863555"/>
            <a:chExt cx="1463771" cy="790475"/>
          </a:xfrm>
        </p:grpSpPr>
        <p:pic>
          <p:nvPicPr>
            <p:cNvPr id="81" name="Picture 8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2966" y="5863555"/>
              <a:ext cx="488991" cy="488991"/>
            </a:xfrm>
            <a:prstGeom prst="rect">
              <a:avLst/>
            </a:prstGeom>
            <a:ln>
              <a:noFill/>
            </a:ln>
          </p:spPr>
        </p:pic>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3377" y="5863555"/>
              <a:ext cx="488991" cy="488991"/>
            </a:xfrm>
            <a:prstGeom prst="rect">
              <a:avLst/>
            </a:prstGeom>
            <a:ln>
              <a:noFill/>
            </a:ln>
          </p:spPr>
        </p:pic>
        <p:pic>
          <p:nvPicPr>
            <p:cNvPr id="83" name="Picture 8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77746" y="5863555"/>
              <a:ext cx="488991" cy="488991"/>
            </a:xfrm>
            <a:prstGeom prst="rect">
              <a:avLst/>
            </a:prstGeom>
            <a:ln>
              <a:noFill/>
            </a:ln>
          </p:spPr>
        </p:pic>
        <p:sp>
          <p:nvSpPr>
            <p:cNvPr id="84" name="Rectangle 83"/>
            <p:cNvSpPr/>
            <p:nvPr/>
          </p:nvSpPr>
          <p:spPr>
            <a:xfrm>
              <a:off x="669866" y="6395498"/>
              <a:ext cx="1116011" cy="258532"/>
            </a:xfrm>
            <a:prstGeom prst="rect">
              <a:avLst/>
            </a:prstGeom>
            <a:ln>
              <a:noFill/>
            </a:ln>
          </p:spPr>
          <p:txBody>
            <a:bodyPr wrap="none">
              <a:spAutoFit/>
            </a:bodyPr>
            <a:lstStyle/>
            <a:p>
              <a:pPr lvl="0" algn="ctr">
                <a:lnSpc>
                  <a:spcPct val="90000"/>
                </a:lnSpc>
                <a:spcAft>
                  <a:spcPts val="600"/>
                </a:spcAft>
                <a:defRPr/>
              </a:pPr>
              <a:r>
                <a:rPr lang="en-US" sz="1200" kern="0">
                  <a:solidFill>
                    <a:schemeClr val="accent1">
                      <a:lumMod val="75000"/>
                    </a:schemeClr>
                  </a:solidFill>
                </a:rPr>
                <a:t>Session Hosts</a:t>
              </a:r>
              <a:endParaRPr lang="en-US" sz="1200" kern="0" dirty="0">
                <a:solidFill>
                  <a:schemeClr val="accent1">
                    <a:lumMod val="75000"/>
                  </a:schemeClr>
                </a:solidFill>
              </a:endParaRPr>
            </a:p>
          </p:txBody>
        </p:sp>
      </p:grpSp>
      <p:sp>
        <p:nvSpPr>
          <p:cNvPr id="86" name="TextBox 85"/>
          <p:cNvSpPr txBox="1"/>
          <p:nvPr/>
        </p:nvSpPr>
        <p:spPr>
          <a:xfrm>
            <a:off x="6437919" y="2124427"/>
            <a:ext cx="1372456" cy="1384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72C6"/>
                </a:solidFill>
                <a:effectLst/>
                <a:uLnTx/>
                <a:uFillTx/>
              </a:rPr>
              <a:t>Elastic Runtime</a:t>
            </a:r>
          </a:p>
        </p:txBody>
      </p:sp>
    </p:spTree>
    <p:extLst>
      <p:ext uri="{BB962C8B-B14F-4D97-AF65-F5344CB8AC3E}">
        <p14:creationId xmlns:p14="http://schemas.microsoft.com/office/powerpoint/2010/main" val="4343441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5400"/>
              <a:t>Azure RemoteApp Hybrid Deployment </a:t>
            </a:r>
            <a:br>
              <a:rPr lang="en-SG" sz="5400"/>
            </a:br>
            <a:endParaRPr lang="en-US"/>
          </a:p>
        </p:txBody>
      </p:sp>
      <p:sp>
        <p:nvSpPr>
          <p:cNvPr id="4" name="Rectangle 3"/>
          <p:cNvSpPr/>
          <p:nvPr/>
        </p:nvSpPr>
        <p:spPr>
          <a:xfrm>
            <a:off x="4154755" y="1604738"/>
            <a:ext cx="4229100" cy="3061824"/>
          </a:xfrm>
          <a:prstGeom prst="rect">
            <a:avLst/>
          </a:prstGeom>
          <a:solidFill>
            <a:srgbClr val="FFFFFF"/>
          </a:solidFill>
          <a:ln w="10795" cap="flat" cmpd="sng" algn="ctr">
            <a:solidFill>
              <a:srgbClr val="0078D7"/>
            </a:solidFill>
            <a:prstDash val="solid"/>
          </a:ln>
          <a:effectLst/>
        </p:spPr>
        <p:txBody>
          <a:bodyPr tIns="93030" bIns="9303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31" b="1" i="0" u="none" strike="noStrike" kern="0" cap="none" spc="0" normalizeH="0" baseline="0" noProof="0" dirty="0">
              <a:ln>
                <a:noFill/>
              </a:ln>
              <a:solidFill>
                <a:srgbClr val="002050"/>
              </a:solidFill>
              <a:effectLst/>
              <a:uLnTx/>
              <a:uFillTx/>
              <a:latin typeface="Segoe UI Light"/>
              <a:ea typeface="+mn-ea"/>
              <a:cs typeface="+mn-cs"/>
            </a:endParaRPr>
          </a:p>
        </p:txBody>
      </p:sp>
      <p:sp>
        <p:nvSpPr>
          <p:cNvPr id="5" name="Freeform 511"/>
          <p:cNvSpPr>
            <a:spLocks/>
          </p:cNvSpPr>
          <p:nvPr/>
        </p:nvSpPr>
        <p:spPr bwMode="auto">
          <a:xfrm>
            <a:off x="2755093" y="4357802"/>
            <a:ext cx="794" cy="794"/>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0"/>
                </a:cubicBezTo>
                <a:cubicBezTo>
                  <a:pt x="1" y="0"/>
                  <a:pt x="0" y="0"/>
                  <a:pt x="0" y="0"/>
                </a:cubicBezTo>
                <a:lnTo>
                  <a:pt x="1" y="1"/>
                </a:lnTo>
                <a:close/>
              </a:path>
            </a:pathLst>
          </a:custGeom>
          <a:solidFill>
            <a:srgbClr val="50505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 name="Rectangle 5"/>
          <p:cNvSpPr/>
          <p:nvPr/>
        </p:nvSpPr>
        <p:spPr>
          <a:xfrm>
            <a:off x="4154754" y="1236650"/>
            <a:ext cx="4229102" cy="374077"/>
          </a:xfrm>
          <a:prstGeom prst="rect">
            <a:avLst/>
          </a:prstGeom>
        </p:spPr>
        <p:txBody>
          <a:bodyPr wrap="square">
            <a:spAutoFit/>
          </a:bodyPr>
          <a:lstStyle/>
          <a:p>
            <a:pPr algn="ctr"/>
            <a:r>
              <a:rPr lang="en-US" sz="1831" dirty="0">
                <a:latin typeface="Segoe UI Light"/>
              </a:rPr>
              <a:t>RemoteApp Service</a:t>
            </a:r>
          </a:p>
        </p:txBody>
      </p:sp>
      <p:sp>
        <p:nvSpPr>
          <p:cNvPr id="20" name="TextBox 19"/>
          <p:cNvSpPr txBox="1"/>
          <p:nvPr/>
        </p:nvSpPr>
        <p:spPr>
          <a:xfrm>
            <a:off x="4476162" y="4275263"/>
            <a:ext cx="1372456" cy="2769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72C6"/>
                </a:solidFill>
                <a:effectLst/>
                <a:uLnTx/>
                <a:uFillTx/>
              </a:rPr>
              <a:t>Persistent user data</a:t>
            </a:r>
            <a:br>
              <a:rPr kumimoji="0" lang="en-US" sz="1000" b="0" i="0" u="none" strike="noStrike" kern="0" cap="none" spc="0" normalizeH="0" baseline="0" noProof="0" dirty="0">
                <a:ln>
                  <a:noFill/>
                </a:ln>
                <a:solidFill>
                  <a:srgbClr val="0072C6"/>
                </a:solidFill>
                <a:effectLst/>
                <a:uLnTx/>
                <a:uFillTx/>
              </a:rPr>
            </a:br>
            <a:r>
              <a:rPr kumimoji="0" lang="en-US" sz="1000" b="0" i="0" u="none" strike="noStrike" kern="0" cap="none" spc="0" normalizeH="0" baseline="0" noProof="0" dirty="0">
                <a:ln>
                  <a:noFill/>
                </a:ln>
                <a:solidFill>
                  <a:srgbClr val="0072C6"/>
                </a:solidFill>
                <a:effectLst/>
                <a:uLnTx/>
                <a:uFillTx/>
              </a:rPr>
              <a:t>(50GB per user)</a:t>
            </a:r>
          </a:p>
        </p:txBody>
      </p:sp>
      <p:grpSp>
        <p:nvGrpSpPr>
          <p:cNvPr id="21" name="Group 20"/>
          <p:cNvGrpSpPr/>
          <p:nvPr/>
        </p:nvGrpSpPr>
        <p:grpSpPr>
          <a:xfrm>
            <a:off x="5690671" y="5466662"/>
            <a:ext cx="1509853" cy="457200"/>
            <a:chOff x="9396834" y="5668962"/>
            <a:chExt cx="1509853" cy="457200"/>
          </a:xfrm>
        </p:grpSpPr>
        <p:grpSp>
          <p:nvGrpSpPr>
            <p:cNvPr id="22" name="Group 4"/>
            <p:cNvGrpSpPr>
              <a:grpSpLocks noChangeAspect="1"/>
            </p:cNvGrpSpPr>
            <p:nvPr/>
          </p:nvGrpSpPr>
          <p:grpSpPr bwMode="auto">
            <a:xfrm>
              <a:off x="9396834" y="5668962"/>
              <a:ext cx="450831" cy="457200"/>
              <a:chOff x="3125" y="1415"/>
              <a:chExt cx="1586" cy="1576"/>
            </a:xfrm>
            <a:solidFill>
              <a:srgbClr val="47D8FF"/>
            </a:solidFill>
          </p:grpSpPr>
          <p:sp>
            <p:nvSpPr>
              <p:cNvPr id="24"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25"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26"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sp>
          <p:nvSpPr>
            <p:cNvPr id="23" name="TextBox 22"/>
            <p:cNvSpPr txBox="1"/>
            <p:nvPr/>
          </p:nvSpPr>
          <p:spPr>
            <a:xfrm>
              <a:off x="9900770" y="5731362"/>
              <a:ext cx="1005917"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effectLst/>
                  <a:uLnTx/>
                  <a:uFillTx/>
                </a:rPr>
                <a:t>Azure Active Directory</a:t>
              </a:r>
            </a:p>
          </p:txBody>
        </p:sp>
      </p:grpSp>
      <p:sp>
        <p:nvSpPr>
          <p:cNvPr id="27" name="Isosceles Triangle 26"/>
          <p:cNvSpPr/>
          <p:nvPr/>
        </p:nvSpPr>
        <p:spPr bwMode="auto">
          <a:xfrm rot="5400000">
            <a:off x="5316136" y="2089735"/>
            <a:ext cx="1291581" cy="716394"/>
          </a:xfrm>
          <a:prstGeom prst="triangle">
            <a:avLst>
              <a:gd name="adj" fmla="val 49005"/>
            </a:avLst>
          </a:prstGeom>
          <a:gradFill flip="none" rotWithShape="1">
            <a:gsLst>
              <a:gs pos="0">
                <a:sysClr val="window" lastClr="FFFFFF">
                  <a:lumMod val="95000"/>
                  <a:alpha val="0"/>
                </a:sysClr>
              </a:gs>
              <a:gs pos="50000">
                <a:srgbClr val="0078D7">
                  <a:lumMod val="60000"/>
                  <a:lumOff val="40000"/>
                </a:srgbClr>
              </a:gs>
              <a:gs pos="100000">
                <a:srgbClr val="505050"/>
              </a:gs>
            </a:gsLst>
            <a:lin ang="16200000" scaled="1"/>
            <a:tileRect/>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66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8" name="Up-Down Arrow 27"/>
          <p:cNvSpPr/>
          <p:nvPr/>
        </p:nvSpPr>
        <p:spPr>
          <a:xfrm rot="5400000">
            <a:off x="3237027" y="1836819"/>
            <a:ext cx="511388" cy="1178370"/>
          </a:xfrm>
          <a:prstGeom prst="upDownArrow">
            <a:avLst/>
          </a:prstGeom>
          <a:solidFill>
            <a:srgbClr val="FFFFFF"/>
          </a:solidFill>
          <a:ln w="10795" cap="flat" cmpd="sng" algn="ctr">
            <a:solidFill>
              <a:srgbClr val="0078D7"/>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21" b="0" i="0" u="none" strike="noStrike" kern="0" cap="none" spc="0" normalizeH="0" baseline="0" noProof="0" dirty="0">
                <a:ln>
                  <a:noFill/>
                </a:ln>
                <a:solidFill>
                  <a:srgbClr val="0072C6"/>
                </a:solidFill>
                <a:effectLst/>
                <a:uLnTx/>
                <a:uFillTx/>
                <a:latin typeface="Segoe UI"/>
                <a:ea typeface="+mn-ea"/>
                <a:cs typeface="+mn-cs"/>
              </a:rPr>
              <a:t>RDP</a:t>
            </a:r>
          </a:p>
        </p:txBody>
      </p:sp>
      <p:cxnSp>
        <p:nvCxnSpPr>
          <p:cNvPr id="29" name="Curved Connector 28"/>
          <p:cNvCxnSpPr/>
          <p:nvPr/>
        </p:nvCxnSpPr>
        <p:spPr>
          <a:xfrm>
            <a:off x="2168733" y="3399796"/>
            <a:ext cx="3328735" cy="2328762"/>
          </a:xfrm>
          <a:prstGeom prst="curvedConnector3">
            <a:avLst>
              <a:gd name="adj1" fmla="val 554"/>
            </a:avLst>
          </a:prstGeom>
          <a:noFill/>
          <a:ln w="9525" cap="flat" cmpd="sng" algn="ctr">
            <a:solidFill>
              <a:srgbClr val="000000"/>
            </a:solidFill>
            <a:prstDash val="solid"/>
            <a:headEnd type="none"/>
            <a:tailEnd type="triangle"/>
          </a:ln>
          <a:effectLst/>
        </p:spPr>
      </p:cxnSp>
      <p:sp>
        <p:nvSpPr>
          <p:cNvPr id="30" name="Freeform 58"/>
          <p:cNvSpPr>
            <a:spLocks noChangeAspect="1" noEditPoints="1"/>
          </p:cNvSpPr>
          <p:nvPr/>
        </p:nvSpPr>
        <p:spPr bwMode="black">
          <a:xfrm>
            <a:off x="3858758" y="2125055"/>
            <a:ext cx="603271" cy="598407"/>
          </a:xfrm>
          <a:custGeom>
            <a:avLst/>
            <a:gdLst>
              <a:gd name="T0" fmla="*/ 75 w 150"/>
              <a:gd name="T1" fmla="*/ 9 h 149"/>
              <a:gd name="T2" fmla="*/ 10 w 150"/>
              <a:gd name="T3" fmla="*/ 75 h 149"/>
              <a:gd name="T4" fmla="*/ 75 w 150"/>
              <a:gd name="T5" fmla="*/ 140 h 149"/>
              <a:gd name="T6" fmla="*/ 141 w 150"/>
              <a:gd name="T7" fmla="*/ 75 h 149"/>
              <a:gd name="T8" fmla="*/ 75 w 150"/>
              <a:gd name="T9" fmla="*/ 9 h 149"/>
              <a:gd name="T10" fmla="*/ 75 w 150"/>
              <a:gd name="T11" fmla="*/ 0 h 149"/>
              <a:gd name="T12" fmla="*/ 150 w 150"/>
              <a:gd name="T13" fmla="*/ 75 h 149"/>
              <a:gd name="T14" fmla="*/ 75 w 150"/>
              <a:gd name="T15" fmla="*/ 149 h 149"/>
              <a:gd name="T16" fmla="*/ 0 w 150"/>
              <a:gd name="T17" fmla="*/ 75 h 149"/>
              <a:gd name="T18" fmla="*/ 75 w 150"/>
              <a:gd name="T19" fmla="*/ 0 h 149"/>
              <a:gd name="T20" fmla="*/ 67 w 150"/>
              <a:gd name="T21" fmla="*/ 53 h 149"/>
              <a:gd name="T22" fmla="*/ 76 w 150"/>
              <a:gd name="T23" fmla="*/ 51 h 149"/>
              <a:gd name="T24" fmla="*/ 84 w 150"/>
              <a:gd name="T25" fmla="*/ 53 h 149"/>
              <a:gd name="T26" fmla="*/ 86 w 150"/>
              <a:gd name="T27" fmla="*/ 64 h 149"/>
              <a:gd name="T28" fmla="*/ 86 w 150"/>
              <a:gd name="T29" fmla="*/ 66 h 149"/>
              <a:gd name="T30" fmla="*/ 86 w 150"/>
              <a:gd name="T31" fmla="*/ 68 h 149"/>
              <a:gd name="T32" fmla="*/ 65 w 150"/>
              <a:gd name="T33" fmla="*/ 68 h 149"/>
              <a:gd name="T34" fmla="*/ 65 w 150"/>
              <a:gd name="T35" fmla="*/ 66 h 149"/>
              <a:gd name="T36" fmla="*/ 65 w 150"/>
              <a:gd name="T37" fmla="*/ 63 h 149"/>
              <a:gd name="T38" fmla="*/ 67 w 150"/>
              <a:gd name="T39" fmla="*/ 53 h 149"/>
              <a:gd name="T40" fmla="*/ 95 w 150"/>
              <a:gd name="T41" fmla="*/ 69 h 149"/>
              <a:gd name="T42" fmla="*/ 95 w 150"/>
              <a:gd name="T43" fmla="*/ 66 h 149"/>
              <a:gd name="T44" fmla="*/ 95 w 150"/>
              <a:gd name="T45" fmla="*/ 64 h 149"/>
              <a:gd name="T46" fmla="*/ 91 w 150"/>
              <a:gd name="T47" fmla="*/ 46 h 149"/>
              <a:gd name="T48" fmla="*/ 76 w 150"/>
              <a:gd name="T49" fmla="*/ 41 h 149"/>
              <a:gd name="T50" fmla="*/ 60 w 150"/>
              <a:gd name="T51" fmla="*/ 46 h 149"/>
              <a:gd name="T52" fmla="*/ 56 w 150"/>
              <a:gd name="T53" fmla="*/ 64 h 149"/>
              <a:gd name="T54" fmla="*/ 56 w 150"/>
              <a:gd name="T55" fmla="*/ 66 h 149"/>
              <a:gd name="T56" fmla="*/ 56 w 150"/>
              <a:gd name="T57" fmla="*/ 68 h 149"/>
              <a:gd name="T58" fmla="*/ 51 w 150"/>
              <a:gd name="T59" fmla="*/ 73 h 149"/>
              <a:gd name="T60" fmla="*/ 51 w 150"/>
              <a:gd name="T61" fmla="*/ 103 h 149"/>
              <a:gd name="T62" fmla="*/ 57 w 150"/>
              <a:gd name="T63" fmla="*/ 108 h 149"/>
              <a:gd name="T64" fmla="*/ 94 w 150"/>
              <a:gd name="T65" fmla="*/ 108 h 149"/>
              <a:gd name="T66" fmla="*/ 99 w 150"/>
              <a:gd name="T67" fmla="*/ 103 h 149"/>
              <a:gd name="T68" fmla="*/ 99 w 150"/>
              <a:gd name="T69" fmla="*/ 73 h 149"/>
              <a:gd name="T70" fmla="*/ 95 w 150"/>
              <a:gd name="T71" fmla="*/ 6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49">
                <a:moveTo>
                  <a:pt x="75" y="9"/>
                </a:moveTo>
                <a:cubicBezTo>
                  <a:pt x="39" y="9"/>
                  <a:pt x="10" y="38"/>
                  <a:pt x="10" y="75"/>
                </a:cubicBezTo>
                <a:cubicBezTo>
                  <a:pt x="10" y="111"/>
                  <a:pt x="39" y="140"/>
                  <a:pt x="75" y="140"/>
                </a:cubicBezTo>
                <a:cubicBezTo>
                  <a:pt x="111" y="140"/>
                  <a:pt x="141" y="111"/>
                  <a:pt x="141" y="75"/>
                </a:cubicBezTo>
                <a:cubicBezTo>
                  <a:pt x="141" y="38"/>
                  <a:pt x="111" y="9"/>
                  <a:pt x="75" y="9"/>
                </a:cubicBezTo>
                <a:moveTo>
                  <a:pt x="75" y="0"/>
                </a:moveTo>
                <a:cubicBezTo>
                  <a:pt x="117" y="0"/>
                  <a:pt x="150" y="33"/>
                  <a:pt x="150" y="75"/>
                </a:cubicBezTo>
                <a:cubicBezTo>
                  <a:pt x="150" y="116"/>
                  <a:pt x="117" y="149"/>
                  <a:pt x="75" y="149"/>
                </a:cubicBezTo>
                <a:cubicBezTo>
                  <a:pt x="34" y="149"/>
                  <a:pt x="0" y="116"/>
                  <a:pt x="0" y="75"/>
                </a:cubicBezTo>
                <a:cubicBezTo>
                  <a:pt x="0" y="33"/>
                  <a:pt x="34" y="0"/>
                  <a:pt x="75" y="0"/>
                </a:cubicBezTo>
                <a:moveTo>
                  <a:pt x="67" y="53"/>
                </a:moveTo>
                <a:cubicBezTo>
                  <a:pt x="68" y="51"/>
                  <a:pt x="71" y="51"/>
                  <a:pt x="76" y="51"/>
                </a:cubicBezTo>
                <a:cubicBezTo>
                  <a:pt x="80" y="51"/>
                  <a:pt x="83" y="51"/>
                  <a:pt x="84" y="53"/>
                </a:cubicBezTo>
                <a:cubicBezTo>
                  <a:pt x="86" y="54"/>
                  <a:pt x="86" y="59"/>
                  <a:pt x="86" y="64"/>
                </a:cubicBezTo>
                <a:cubicBezTo>
                  <a:pt x="86" y="66"/>
                  <a:pt x="86" y="66"/>
                  <a:pt x="86" y="66"/>
                </a:cubicBezTo>
                <a:cubicBezTo>
                  <a:pt x="86" y="67"/>
                  <a:pt x="86" y="68"/>
                  <a:pt x="86" y="68"/>
                </a:cubicBezTo>
                <a:cubicBezTo>
                  <a:pt x="65" y="68"/>
                  <a:pt x="65" y="68"/>
                  <a:pt x="65" y="68"/>
                </a:cubicBezTo>
                <a:cubicBezTo>
                  <a:pt x="65" y="68"/>
                  <a:pt x="65" y="67"/>
                  <a:pt x="65" y="66"/>
                </a:cubicBezTo>
                <a:cubicBezTo>
                  <a:pt x="65" y="63"/>
                  <a:pt x="65" y="63"/>
                  <a:pt x="65" y="63"/>
                </a:cubicBezTo>
                <a:cubicBezTo>
                  <a:pt x="65" y="58"/>
                  <a:pt x="65" y="54"/>
                  <a:pt x="67" y="53"/>
                </a:cubicBezTo>
                <a:moveTo>
                  <a:pt x="95" y="69"/>
                </a:moveTo>
                <a:cubicBezTo>
                  <a:pt x="95" y="68"/>
                  <a:pt x="95" y="67"/>
                  <a:pt x="95" y="66"/>
                </a:cubicBezTo>
                <a:cubicBezTo>
                  <a:pt x="95" y="64"/>
                  <a:pt x="95" y="64"/>
                  <a:pt x="95" y="64"/>
                </a:cubicBezTo>
                <a:cubicBezTo>
                  <a:pt x="95" y="57"/>
                  <a:pt x="95" y="51"/>
                  <a:pt x="91" y="46"/>
                </a:cubicBezTo>
                <a:cubicBezTo>
                  <a:pt x="88" y="43"/>
                  <a:pt x="83" y="41"/>
                  <a:pt x="76" y="41"/>
                </a:cubicBezTo>
                <a:cubicBezTo>
                  <a:pt x="68" y="41"/>
                  <a:pt x="63" y="43"/>
                  <a:pt x="60" y="46"/>
                </a:cubicBezTo>
                <a:cubicBezTo>
                  <a:pt x="56" y="51"/>
                  <a:pt x="56" y="57"/>
                  <a:pt x="56" y="64"/>
                </a:cubicBezTo>
                <a:cubicBezTo>
                  <a:pt x="56" y="66"/>
                  <a:pt x="56" y="66"/>
                  <a:pt x="56" y="66"/>
                </a:cubicBezTo>
                <a:cubicBezTo>
                  <a:pt x="56" y="67"/>
                  <a:pt x="56" y="68"/>
                  <a:pt x="56" y="68"/>
                </a:cubicBezTo>
                <a:cubicBezTo>
                  <a:pt x="53" y="69"/>
                  <a:pt x="51" y="71"/>
                  <a:pt x="51" y="73"/>
                </a:cubicBezTo>
                <a:cubicBezTo>
                  <a:pt x="51" y="103"/>
                  <a:pt x="51" y="103"/>
                  <a:pt x="51" y="103"/>
                </a:cubicBezTo>
                <a:cubicBezTo>
                  <a:pt x="51" y="106"/>
                  <a:pt x="54" y="108"/>
                  <a:pt x="57" y="108"/>
                </a:cubicBezTo>
                <a:cubicBezTo>
                  <a:pt x="94" y="108"/>
                  <a:pt x="94" y="108"/>
                  <a:pt x="94" y="108"/>
                </a:cubicBezTo>
                <a:cubicBezTo>
                  <a:pt x="97" y="108"/>
                  <a:pt x="99" y="106"/>
                  <a:pt x="99" y="103"/>
                </a:cubicBezTo>
                <a:cubicBezTo>
                  <a:pt x="99" y="73"/>
                  <a:pt x="99" y="73"/>
                  <a:pt x="99" y="73"/>
                </a:cubicBezTo>
                <a:cubicBezTo>
                  <a:pt x="99" y="71"/>
                  <a:pt x="97" y="69"/>
                  <a:pt x="95" y="69"/>
                </a:cubicBezTo>
              </a:path>
            </a:pathLst>
          </a:custGeom>
          <a:solidFill>
            <a:schemeClr val="accent2">
              <a:lumMod val="75000"/>
            </a:schemeClr>
          </a:solidFill>
          <a:ln w="9525">
            <a:noFill/>
            <a:round/>
            <a:headEnd/>
            <a:tailEnd/>
          </a:ln>
          <a:extLst/>
        </p:spPr>
        <p:txBody>
          <a:bodyPr vert="horz" wrap="square" lIns="93260" tIns="46630" rIns="93260" bIns="46630" numCol="1" anchor="t" anchorCtr="0" compatLnSpc="1">
            <a:prstTxWarp prst="textNoShape">
              <a:avLst/>
            </a:prstTxWarp>
          </a:bodyPr>
          <a:lstStyle/>
          <a:p>
            <a:endParaRPr lang="en-US" sz="1836" kern="0" dirty="0">
              <a:solidFill>
                <a:srgbClr val="505050"/>
              </a:solidFill>
            </a:endParaRPr>
          </a:p>
        </p:txBody>
      </p:sp>
      <p:sp>
        <p:nvSpPr>
          <p:cNvPr id="31" name="TextBox 30"/>
          <p:cNvSpPr txBox="1"/>
          <p:nvPr/>
        </p:nvSpPr>
        <p:spPr>
          <a:xfrm>
            <a:off x="2148361" y="5197625"/>
            <a:ext cx="989856" cy="166199"/>
          </a:xfrm>
          <a:prstGeom prst="rect">
            <a:avLst/>
          </a:prstGeom>
          <a:solidFill>
            <a:srgbClr val="FFFFFF"/>
          </a:solid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2050"/>
                </a:solidFill>
                <a:effectLst/>
                <a:uLnTx/>
                <a:uFillTx/>
              </a:rPr>
              <a:t>Authentication</a:t>
            </a:r>
          </a:p>
        </p:txBody>
      </p:sp>
      <p:cxnSp>
        <p:nvCxnSpPr>
          <p:cNvPr id="32" name="Straight Arrow Connector 31"/>
          <p:cNvCxnSpPr/>
          <p:nvPr/>
        </p:nvCxnSpPr>
        <p:spPr>
          <a:xfrm flipV="1">
            <a:off x="6555054" y="2952063"/>
            <a:ext cx="0" cy="495345"/>
          </a:xfrm>
          <a:prstGeom prst="straightConnector1">
            <a:avLst/>
          </a:prstGeom>
          <a:noFill/>
          <a:ln w="19050" cap="flat" cmpd="sng" algn="ctr">
            <a:solidFill>
              <a:srgbClr val="0078D7"/>
            </a:solidFill>
            <a:prstDash val="sysDot"/>
            <a:headEnd type="triangle" w="med" len="med"/>
            <a:tailEnd type="triangle" w="med" len="med"/>
          </a:ln>
          <a:effectLst/>
        </p:spPr>
      </p:cxnSp>
      <p:cxnSp>
        <p:nvCxnSpPr>
          <p:cNvPr id="33" name="Straight Arrow Connector 32"/>
          <p:cNvCxnSpPr/>
          <p:nvPr/>
        </p:nvCxnSpPr>
        <p:spPr>
          <a:xfrm flipV="1">
            <a:off x="6669354" y="2933300"/>
            <a:ext cx="342900" cy="514108"/>
          </a:xfrm>
          <a:prstGeom prst="straightConnector1">
            <a:avLst/>
          </a:prstGeom>
          <a:noFill/>
          <a:ln w="19050" cap="flat" cmpd="sng" algn="ctr">
            <a:solidFill>
              <a:srgbClr val="0078D7"/>
            </a:solidFill>
            <a:prstDash val="sysDot"/>
            <a:headEnd type="triangle" w="med" len="med"/>
            <a:tailEnd type="triangle" w="med" len="med"/>
          </a:ln>
          <a:effectLst/>
        </p:spPr>
      </p:cxnSp>
      <p:cxnSp>
        <p:nvCxnSpPr>
          <p:cNvPr id="34" name="Straight Arrow Connector 33"/>
          <p:cNvCxnSpPr/>
          <p:nvPr/>
        </p:nvCxnSpPr>
        <p:spPr>
          <a:xfrm flipV="1">
            <a:off x="6816370" y="2933300"/>
            <a:ext cx="653084" cy="511750"/>
          </a:xfrm>
          <a:prstGeom prst="straightConnector1">
            <a:avLst/>
          </a:prstGeom>
          <a:noFill/>
          <a:ln w="19050" cap="flat" cmpd="sng" algn="ctr">
            <a:solidFill>
              <a:srgbClr val="0078D7"/>
            </a:solidFill>
            <a:prstDash val="sysDot"/>
            <a:headEnd type="triangle" w="med" len="med"/>
            <a:tailEnd type="triangle" w="med" len="med"/>
          </a:ln>
          <a:effectLst/>
        </p:spPr>
      </p:cxnSp>
      <p:grpSp>
        <p:nvGrpSpPr>
          <p:cNvPr id="35" name="Group 34"/>
          <p:cNvGrpSpPr/>
          <p:nvPr/>
        </p:nvGrpSpPr>
        <p:grpSpPr>
          <a:xfrm>
            <a:off x="6361501" y="3503153"/>
            <a:ext cx="1965778" cy="1049109"/>
            <a:chOff x="6361501" y="3705453"/>
            <a:chExt cx="1965778" cy="1049109"/>
          </a:xfrm>
        </p:grpSpPr>
        <p:grpSp>
          <p:nvGrpSpPr>
            <p:cNvPr id="36" name="Group 35"/>
            <p:cNvGrpSpPr/>
            <p:nvPr/>
          </p:nvGrpSpPr>
          <p:grpSpPr>
            <a:xfrm>
              <a:off x="6361501" y="3705453"/>
              <a:ext cx="1812594" cy="1049109"/>
              <a:chOff x="5197459" y="3708164"/>
              <a:chExt cx="1812594" cy="1049109"/>
            </a:xfrm>
          </p:grpSpPr>
          <p:grpSp>
            <p:nvGrpSpPr>
              <p:cNvPr id="38" name="Group 37"/>
              <p:cNvGrpSpPr/>
              <p:nvPr/>
            </p:nvGrpSpPr>
            <p:grpSpPr>
              <a:xfrm>
                <a:off x="5197459" y="3708164"/>
                <a:ext cx="1679453" cy="1049109"/>
                <a:chOff x="6442390" y="3708164"/>
                <a:chExt cx="1679453" cy="1049109"/>
              </a:xfrm>
            </p:grpSpPr>
            <p:sp>
              <p:nvSpPr>
                <p:cNvPr id="40" name="Freeform 79"/>
                <p:cNvSpPr>
                  <a:spLocks noEditPoints="1"/>
                </p:cNvSpPr>
                <p:nvPr/>
              </p:nvSpPr>
              <p:spPr bwMode="black">
                <a:xfrm>
                  <a:off x="6444693" y="3708164"/>
                  <a:ext cx="480411" cy="64945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w="10795" cap="flat" cmpd="sng" algn="ctr">
                  <a:solidFill>
                    <a:srgbClr val="000000"/>
                  </a:solidFill>
                  <a:prstDash val="solid"/>
                </a:ln>
                <a:effectLst/>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41" name="TextBox 40"/>
                <p:cNvSpPr txBox="1"/>
                <p:nvPr/>
              </p:nvSpPr>
              <p:spPr>
                <a:xfrm>
                  <a:off x="6442390" y="4480274"/>
                  <a:ext cx="1679453" cy="2769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dirty="0">
                      <a:ln>
                        <a:noFill/>
                      </a:ln>
                      <a:solidFill>
                        <a:srgbClr val="000000"/>
                      </a:solidFill>
                      <a:effectLst/>
                      <a:uLnTx/>
                      <a:uFillTx/>
                    </a:rPr>
                    <a:t>Custom</a:t>
                  </a:r>
                  <a:r>
                    <a:rPr kumimoji="0" lang="en-US" sz="1000" b="0" i="0" u="none" strike="noStrike" kern="0" cap="none" spc="0" normalizeH="0" baseline="0" noProof="0" dirty="0">
                      <a:ln>
                        <a:noFill/>
                      </a:ln>
                      <a:solidFill>
                        <a:srgbClr val="000000"/>
                      </a:solidFill>
                      <a:effectLst/>
                      <a:uLnTx/>
                      <a:uFillTx/>
                    </a:rPr>
                    <a:t> template image</a:t>
                  </a:r>
                  <a:br>
                    <a:rPr kumimoji="0" lang="en-US" sz="1000" b="0" i="0" u="none" strike="noStrike" kern="0" cap="none" spc="0" normalizeH="0" baseline="0" noProof="0" dirty="0">
                      <a:ln>
                        <a:noFill/>
                      </a:ln>
                      <a:solidFill>
                        <a:srgbClr val="000000"/>
                      </a:solidFill>
                      <a:effectLst/>
                      <a:uLnTx/>
                      <a:uFillTx/>
                    </a:rPr>
                  </a:br>
                  <a:r>
                    <a:rPr kumimoji="0" lang="en-US" sz="1000" b="0" i="0" u="none" strike="noStrike" kern="0" cap="none" spc="0" normalizeH="0" baseline="0" noProof="0" dirty="0">
                      <a:ln>
                        <a:noFill/>
                      </a:ln>
                      <a:solidFill>
                        <a:srgbClr val="000000"/>
                      </a:solidFill>
                      <a:effectLst/>
                      <a:uLnTx/>
                      <a:uFillTx/>
                    </a:rPr>
                    <a:t>Maintained via Azure Portal</a:t>
                  </a:r>
                </a:p>
              </p:txBody>
            </p:sp>
          </p:gr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6228" y="4017007"/>
                <a:ext cx="1353825" cy="345717"/>
              </a:xfrm>
              <a:prstGeom prst="rect">
                <a:avLst/>
              </a:prstGeom>
            </p:spPr>
          </p:pic>
        </p:grpSp>
        <p:sp>
          <p:nvSpPr>
            <p:cNvPr id="37" name="TextBox 36"/>
            <p:cNvSpPr txBox="1"/>
            <p:nvPr/>
          </p:nvSpPr>
          <p:spPr>
            <a:xfrm>
              <a:off x="6897779" y="3863493"/>
              <a:ext cx="1429500"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rPr>
                <a:t>Corporate Apps</a:t>
              </a:r>
            </a:p>
          </p:txBody>
        </p:sp>
      </p:grpSp>
      <p:grpSp>
        <p:nvGrpSpPr>
          <p:cNvPr id="42" name="Group 41"/>
          <p:cNvGrpSpPr/>
          <p:nvPr/>
        </p:nvGrpSpPr>
        <p:grpSpPr>
          <a:xfrm>
            <a:off x="4502881" y="1785385"/>
            <a:ext cx="1322812" cy="1092386"/>
            <a:chOff x="4502881" y="1987685"/>
            <a:chExt cx="1322812" cy="1092386"/>
          </a:xfrm>
        </p:grpSpPr>
        <p:sp>
          <p:nvSpPr>
            <p:cNvPr id="43" name="TextBox 42"/>
            <p:cNvSpPr txBox="1"/>
            <p:nvPr/>
          </p:nvSpPr>
          <p:spPr>
            <a:xfrm>
              <a:off x="4502881" y="1987685"/>
              <a:ext cx="1322812" cy="13797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72C6"/>
                  </a:solidFill>
                  <a:effectLst/>
                  <a:uLnTx/>
                  <a:uFillTx/>
                </a:rPr>
                <a:t>Published Apps</a:t>
              </a:r>
            </a:p>
          </p:txBody>
        </p:sp>
        <p:grpSp>
          <p:nvGrpSpPr>
            <p:cNvPr id="44" name="Group 43"/>
            <p:cNvGrpSpPr/>
            <p:nvPr/>
          </p:nvGrpSpPr>
          <p:grpSpPr>
            <a:xfrm>
              <a:off x="4618037" y="2165563"/>
              <a:ext cx="1072634" cy="914508"/>
              <a:chOff x="10596820" y="2182758"/>
              <a:chExt cx="1072634" cy="914508"/>
            </a:xfrm>
          </p:grpSpPr>
          <p:pic>
            <p:nvPicPr>
              <p:cNvPr id="45" name="Picture 44" descr="\\MAGNUM\Projects\Microsoft\Cloud Power FY12\Design\Icons\PNGs\Web.png"/>
              <p:cNvPicPr>
                <a:picLocks noChangeAspect="1" noChangeArrowheads="1"/>
              </p:cNvPicPr>
              <p:nvPr/>
            </p:nvPicPr>
            <p:blipFill rotWithShape="1">
              <a:blip r:embed="rId3" cstate="print">
                <a:grayscl/>
              </a:blip>
              <a:srcRect t="1" b="-1316"/>
              <a:stretch/>
            </p:blipFill>
            <p:spPr bwMode="auto">
              <a:xfrm>
                <a:off x="10596820" y="2182758"/>
                <a:ext cx="536317" cy="514404"/>
              </a:xfrm>
              <a:prstGeom prst="rect">
                <a:avLst/>
              </a:prstGeom>
              <a:noFill/>
            </p:spPr>
          </p:pic>
          <p:pic>
            <p:nvPicPr>
              <p:cNvPr id="46" name="Picture 45" descr="\\MAGNUM\Projects\Microsoft\Cloud Power FY12\Design\Icons\PNGs\Web.png"/>
              <p:cNvPicPr>
                <a:picLocks noChangeAspect="1" noChangeArrowheads="1"/>
              </p:cNvPicPr>
              <p:nvPr/>
            </p:nvPicPr>
            <p:blipFill rotWithShape="1">
              <a:blip r:embed="rId4" cstate="print">
                <a:duotone>
                  <a:prstClr val="black"/>
                  <a:srgbClr val="D9C3A5">
                    <a:tint val="50000"/>
                    <a:satMod val="180000"/>
                  </a:srgbClr>
                </a:duotone>
                <a:extLst>
                  <a:ext uri="{BEBA8EAE-BF5A-486C-A8C5-ECC9F3942E4B}">
                    <a14:imgProps xmlns:a14="http://schemas.microsoft.com/office/drawing/2010/main">
                      <a14:imgLayer r:embed="rId5">
                        <a14:imgEffect>
                          <a14:colorTemperature colorTemp="4700"/>
                        </a14:imgEffect>
                      </a14:imgLayer>
                    </a14:imgProps>
                  </a:ext>
                </a:extLst>
              </a:blip>
              <a:srcRect t="1" b="-1316"/>
              <a:stretch/>
            </p:blipFill>
            <p:spPr bwMode="auto">
              <a:xfrm>
                <a:off x="11133137" y="2182758"/>
                <a:ext cx="536317" cy="514404"/>
              </a:xfrm>
              <a:prstGeom prst="rect">
                <a:avLst/>
              </a:prstGeom>
              <a:noFill/>
            </p:spPr>
          </p:pic>
          <p:pic>
            <p:nvPicPr>
              <p:cNvPr id="47" name="Picture 46" descr="\\MAGNUM\Projects\Microsoft\Cloud Power FY12\Design\Icons\PNGs\Web.png"/>
              <p:cNvPicPr>
                <a:picLocks noChangeAspect="1" noChangeArrowheads="1"/>
              </p:cNvPicPr>
              <p:nvPr/>
            </p:nvPicPr>
            <p:blipFill rotWithShape="1">
              <a:blip r:embed="rId6" cstate="print">
                <a:duotone>
                  <a:prstClr val="black"/>
                  <a:srgbClr val="000000">
                    <a:lumMod val="95000"/>
                    <a:lumOff val="5000"/>
                    <a:tint val="45000"/>
                    <a:satMod val="400000"/>
                  </a:srgbClr>
                </a:duotone>
                <a:extLst>
                  <a:ext uri="{BEBA8EAE-BF5A-486C-A8C5-ECC9F3942E4B}">
                    <a14:imgProps xmlns:a14="http://schemas.microsoft.com/office/drawing/2010/main">
                      <a14:imgLayer r:embed="rId5">
                        <a14:imgEffect>
                          <a14:saturation sat="0"/>
                        </a14:imgEffect>
                      </a14:imgLayer>
                    </a14:imgProps>
                  </a:ext>
                </a:extLst>
              </a:blip>
              <a:srcRect t="1" b="-1316"/>
              <a:stretch/>
            </p:blipFill>
            <p:spPr bwMode="auto">
              <a:xfrm>
                <a:off x="10596820" y="2582862"/>
                <a:ext cx="536317" cy="514404"/>
              </a:xfrm>
              <a:prstGeom prst="rect">
                <a:avLst/>
              </a:prstGeom>
              <a:noFill/>
            </p:spPr>
          </p:pic>
          <p:pic>
            <p:nvPicPr>
              <p:cNvPr id="48" name="Picture 47" descr="\\MAGNUM\Projects\Microsoft\Cloud Power FY12\Design\Icons\PNGs\Web.png"/>
              <p:cNvPicPr>
                <a:picLocks noChangeAspect="1" noChangeArrowheads="1"/>
              </p:cNvPicPr>
              <p:nvPr/>
            </p:nvPicPr>
            <p:blipFill rotWithShape="1">
              <a:blip r:embed="rId3" cstate="print">
                <a:biLevel thresh="75000"/>
              </a:blip>
              <a:srcRect t="1" b="-1316"/>
              <a:stretch/>
            </p:blipFill>
            <p:spPr bwMode="auto">
              <a:xfrm>
                <a:off x="11133137" y="2582862"/>
                <a:ext cx="536317" cy="514404"/>
              </a:xfrm>
              <a:prstGeom prst="rect">
                <a:avLst/>
              </a:prstGeom>
              <a:noFill/>
            </p:spPr>
          </p:pic>
        </p:grpSp>
      </p:grpSp>
      <p:sp>
        <p:nvSpPr>
          <p:cNvPr id="50" name="Rectangle 49"/>
          <p:cNvSpPr/>
          <p:nvPr/>
        </p:nvSpPr>
        <p:spPr>
          <a:xfrm>
            <a:off x="9354526" y="1599079"/>
            <a:ext cx="2030250" cy="4390174"/>
          </a:xfrm>
          <a:prstGeom prst="rect">
            <a:avLst/>
          </a:prstGeom>
          <a:noFill/>
          <a:ln w="10795" cap="flat" cmpd="sng" algn="ctr">
            <a:solidFill>
              <a:schemeClr val="tx1"/>
            </a:solidFill>
            <a:prstDash val="sysDash"/>
          </a:ln>
          <a:effectLst/>
        </p:spPr>
        <p:txBody>
          <a:bodyPr tIns="93030" bIns="9303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31" b="1" i="0" u="none" strike="noStrike" kern="0" cap="none" spc="0" normalizeH="0" baseline="0" noProof="0" dirty="0">
              <a:ln>
                <a:noFill/>
              </a:ln>
              <a:solidFill>
                <a:srgbClr val="002050"/>
              </a:solidFill>
              <a:effectLst/>
              <a:uLnTx/>
              <a:uFillTx/>
              <a:latin typeface="Segoe UI Light"/>
              <a:ea typeface="+mn-ea"/>
              <a:cs typeface="+mn-cs"/>
            </a:endParaRPr>
          </a:p>
        </p:txBody>
      </p:sp>
      <p:grpSp>
        <p:nvGrpSpPr>
          <p:cNvPr id="52" name="Group 51"/>
          <p:cNvGrpSpPr/>
          <p:nvPr/>
        </p:nvGrpSpPr>
        <p:grpSpPr>
          <a:xfrm>
            <a:off x="9627098" y="5444716"/>
            <a:ext cx="1631439" cy="364846"/>
            <a:chOff x="6174243" y="6559619"/>
            <a:chExt cx="1631439" cy="364846"/>
          </a:xfrm>
        </p:grpSpPr>
        <p:grpSp>
          <p:nvGrpSpPr>
            <p:cNvPr id="53" name="Group 52"/>
            <p:cNvGrpSpPr/>
            <p:nvPr/>
          </p:nvGrpSpPr>
          <p:grpSpPr>
            <a:xfrm>
              <a:off x="6174243" y="6559619"/>
              <a:ext cx="457200" cy="332728"/>
              <a:chOff x="1840649" y="4818296"/>
              <a:chExt cx="966161" cy="691914"/>
            </a:xfrm>
          </p:grpSpPr>
          <p:sp>
            <p:nvSpPr>
              <p:cNvPr id="55" name="Freeform 54"/>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FFFFFF">
                  <a:lumMod val="75000"/>
                </a:srgbClr>
              </a:solidFill>
              <a:ln w="9525" cap="flat" cmpd="sng">
                <a:noFill/>
                <a:prstDash val="solid"/>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56" name="Freeform 55"/>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000000">
                  <a:lumMod val="50000"/>
                  <a:lumOff val="50000"/>
                </a:srgbClr>
              </a:solidFill>
              <a:ln w="9525" cap="flat" cmpd="sng">
                <a:noFill/>
                <a:prstDash val="solid"/>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57" name="Oval 56"/>
              <p:cNvSpPr>
                <a:spLocks noChangeAspect="1" noChangeArrowheads="1"/>
              </p:cNvSpPr>
              <p:nvPr/>
            </p:nvSpPr>
            <p:spPr bwMode="auto">
              <a:xfrm>
                <a:off x="2201709" y="4985896"/>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58" name="Oval 57"/>
              <p:cNvSpPr>
                <a:spLocks noChangeAspect="1" noChangeArrowheads="1"/>
              </p:cNvSpPr>
              <p:nvPr/>
            </p:nvSpPr>
            <p:spPr bwMode="auto">
              <a:xfrm flipH="1">
                <a:off x="2351276" y="4985914"/>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59" name="Oval 58"/>
              <p:cNvSpPr>
                <a:spLocks noChangeAspect="1" noChangeArrowheads="1"/>
              </p:cNvSpPr>
              <p:nvPr/>
            </p:nvSpPr>
            <p:spPr bwMode="auto">
              <a:xfrm>
                <a:off x="2201709" y="5317092"/>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0" name="Oval 59"/>
              <p:cNvSpPr>
                <a:spLocks noChangeAspect="1" noChangeArrowheads="1"/>
              </p:cNvSpPr>
              <p:nvPr/>
            </p:nvSpPr>
            <p:spPr bwMode="auto">
              <a:xfrm flipH="1">
                <a:off x="2351276" y="5317110"/>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1" name="Oval 60"/>
              <p:cNvSpPr>
                <a:spLocks noChangeAspect="1" noChangeArrowheads="1"/>
              </p:cNvSpPr>
              <p:nvPr/>
            </p:nvSpPr>
            <p:spPr bwMode="auto">
              <a:xfrm flipH="1">
                <a:off x="2477440" y="5293282"/>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2" name="Oval 61"/>
              <p:cNvSpPr>
                <a:spLocks noChangeAspect="1" noChangeArrowheads="1"/>
              </p:cNvSpPr>
              <p:nvPr/>
            </p:nvSpPr>
            <p:spPr bwMode="auto">
              <a:xfrm>
                <a:off x="2077441" y="5293282"/>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3" name="Oval 62"/>
              <p:cNvSpPr>
                <a:spLocks noChangeAspect="1" noChangeArrowheads="1"/>
              </p:cNvSpPr>
              <p:nvPr/>
            </p:nvSpPr>
            <p:spPr bwMode="auto">
              <a:xfrm flipH="1">
                <a:off x="2603604" y="5277799"/>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4" name="Oval 63"/>
              <p:cNvSpPr>
                <a:spLocks noChangeAspect="1" noChangeArrowheads="1"/>
              </p:cNvSpPr>
              <p:nvPr/>
            </p:nvSpPr>
            <p:spPr bwMode="auto">
              <a:xfrm flipH="1">
                <a:off x="1953173" y="5277799"/>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5" name="Arc 64"/>
              <p:cNvSpPr/>
              <p:nvPr/>
            </p:nvSpPr>
            <p:spPr>
              <a:xfrm rot="5012506">
                <a:off x="2200463" y="5152334"/>
                <a:ext cx="197274" cy="174698"/>
              </a:xfrm>
              <a:prstGeom prst="arc">
                <a:avLst>
                  <a:gd name="adj1" fmla="val 16200000"/>
                  <a:gd name="adj2" fmla="val 814800"/>
                </a:avLst>
              </a:prstGeom>
              <a:noFill/>
              <a:ln w="9525"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6" name="Arc 65"/>
              <p:cNvSpPr/>
              <p:nvPr/>
            </p:nvSpPr>
            <p:spPr>
              <a:xfrm rot="16587494" flipH="1">
                <a:off x="2252986" y="5152334"/>
                <a:ext cx="197274" cy="174698"/>
              </a:xfrm>
              <a:prstGeom prst="arc">
                <a:avLst>
                  <a:gd name="adj1" fmla="val 16200000"/>
                  <a:gd name="adj2" fmla="val 814800"/>
                </a:avLst>
              </a:prstGeom>
              <a:noFill/>
              <a:ln w="9525"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7" name="Arc 66"/>
              <p:cNvSpPr/>
              <p:nvPr/>
            </p:nvSpPr>
            <p:spPr>
              <a:xfrm rot="7395384">
                <a:off x="2218960" y="4926421"/>
                <a:ext cx="150756" cy="174698"/>
              </a:xfrm>
              <a:prstGeom prst="arc">
                <a:avLst>
                  <a:gd name="adj1" fmla="val 16200000"/>
                  <a:gd name="adj2" fmla="val 21459126"/>
                </a:avLst>
              </a:prstGeom>
              <a:noFill/>
              <a:ln w="9525"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68" name="Straight Connector 67"/>
              <p:cNvCxnSpPr>
                <a:stCxn id="57" idx="4"/>
                <a:endCxn id="59" idx="0"/>
              </p:cNvCxnSpPr>
              <p:nvPr/>
            </p:nvCxnSpPr>
            <p:spPr>
              <a:xfrm>
                <a:off x="2247429" y="5077336"/>
                <a:ext cx="0" cy="239756"/>
              </a:xfrm>
              <a:prstGeom prst="line">
                <a:avLst/>
              </a:prstGeom>
              <a:noFill/>
              <a:ln w="9525" cap="flat" cmpd="sng" algn="ctr">
                <a:solidFill>
                  <a:srgbClr val="000000"/>
                </a:solidFill>
                <a:prstDash val="solid"/>
              </a:ln>
              <a:effectLst/>
            </p:spPr>
          </p:cxnSp>
          <p:sp>
            <p:nvSpPr>
              <p:cNvPr id="69" name="Oval 68"/>
              <p:cNvSpPr>
                <a:spLocks noChangeAspect="1" noChangeArrowheads="1"/>
              </p:cNvSpPr>
              <p:nvPr/>
            </p:nvSpPr>
            <p:spPr bwMode="auto">
              <a:xfrm>
                <a:off x="2201709" y="5139927"/>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70" name="Straight Connector 69"/>
              <p:cNvCxnSpPr>
                <a:stCxn id="58" idx="4"/>
                <a:endCxn id="60" idx="0"/>
              </p:cNvCxnSpPr>
              <p:nvPr/>
            </p:nvCxnSpPr>
            <p:spPr>
              <a:xfrm>
                <a:off x="2396996" y="5077354"/>
                <a:ext cx="0" cy="239756"/>
              </a:xfrm>
              <a:prstGeom prst="line">
                <a:avLst/>
              </a:prstGeom>
              <a:noFill/>
              <a:ln w="9525" cap="flat" cmpd="sng" algn="ctr">
                <a:solidFill>
                  <a:srgbClr val="000000"/>
                </a:solidFill>
                <a:prstDash val="solid"/>
              </a:ln>
              <a:effectLst/>
            </p:spPr>
          </p:cxnSp>
          <p:sp>
            <p:nvSpPr>
              <p:cNvPr id="71" name="Oval 70"/>
              <p:cNvSpPr>
                <a:spLocks noChangeAspect="1" noChangeArrowheads="1"/>
              </p:cNvSpPr>
              <p:nvPr/>
            </p:nvSpPr>
            <p:spPr bwMode="auto">
              <a:xfrm flipH="1">
                <a:off x="2351275" y="5139945"/>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72" name="Straight Connector 71"/>
              <p:cNvCxnSpPr>
                <a:stCxn id="58" idx="3"/>
                <a:endCxn id="63" idx="7"/>
              </p:cNvCxnSpPr>
              <p:nvPr/>
            </p:nvCxnSpPr>
            <p:spPr>
              <a:xfrm>
                <a:off x="2429325" y="5063963"/>
                <a:ext cx="187670" cy="227227"/>
              </a:xfrm>
              <a:prstGeom prst="line">
                <a:avLst/>
              </a:prstGeom>
              <a:noFill/>
              <a:ln w="9525" cap="flat" cmpd="sng" algn="ctr">
                <a:solidFill>
                  <a:srgbClr val="000000"/>
                </a:solidFill>
                <a:prstDash val="solid"/>
              </a:ln>
              <a:effectLst/>
            </p:spPr>
          </p:cxnSp>
          <p:sp>
            <p:nvSpPr>
              <p:cNvPr id="73" name="Oval 72"/>
              <p:cNvSpPr>
                <a:spLocks noChangeAspect="1" noChangeArrowheads="1"/>
              </p:cNvSpPr>
              <p:nvPr/>
            </p:nvSpPr>
            <p:spPr bwMode="auto">
              <a:xfrm flipH="1">
                <a:off x="2477440" y="5131857"/>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74" name="Straight Connector 73"/>
              <p:cNvCxnSpPr>
                <a:stCxn id="57" idx="3"/>
                <a:endCxn id="64" idx="1"/>
              </p:cNvCxnSpPr>
              <p:nvPr/>
            </p:nvCxnSpPr>
            <p:spPr>
              <a:xfrm flipH="1">
                <a:off x="2031222" y="5063945"/>
                <a:ext cx="183878" cy="227245"/>
              </a:xfrm>
              <a:prstGeom prst="line">
                <a:avLst/>
              </a:prstGeom>
              <a:noFill/>
              <a:ln w="9525" cap="flat" cmpd="sng" algn="ctr">
                <a:solidFill>
                  <a:srgbClr val="000000"/>
                </a:solidFill>
                <a:prstDash val="solid"/>
              </a:ln>
              <a:effectLst/>
            </p:spPr>
          </p:cxnSp>
          <p:sp>
            <p:nvSpPr>
              <p:cNvPr id="75" name="Oval 74"/>
              <p:cNvSpPr>
                <a:spLocks noChangeAspect="1" noChangeArrowheads="1"/>
              </p:cNvSpPr>
              <p:nvPr/>
            </p:nvSpPr>
            <p:spPr bwMode="auto">
              <a:xfrm>
                <a:off x="2082174" y="5131848"/>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76" name="Straight Connector 75"/>
              <p:cNvCxnSpPr>
                <a:stCxn id="69" idx="3"/>
                <a:endCxn id="62" idx="7"/>
              </p:cNvCxnSpPr>
              <p:nvPr/>
            </p:nvCxnSpPr>
            <p:spPr>
              <a:xfrm flipH="1">
                <a:off x="2155490" y="5217976"/>
                <a:ext cx="59610" cy="88697"/>
              </a:xfrm>
              <a:prstGeom prst="line">
                <a:avLst/>
              </a:prstGeom>
              <a:noFill/>
              <a:ln w="9525" cap="flat" cmpd="sng" algn="ctr">
                <a:solidFill>
                  <a:srgbClr val="000000"/>
                </a:solidFill>
                <a:prstDash val="solid"/>
              </a:ln>
              <a:effectLst/>
            </p:spPr>
          </p:cxnSp>
          <p:cxnSp>
            <p:nvCxnSpPr>
              <p:cNvPr id="77" name="Straight Connector 76"/>
              <p:cNvCxnSpPr>
                <a:stCxn id="71" idx="3"/>
                <a:endCxn id="61" idx="7"/>
              </p:cNvCxnSpPr>
              <p:nvPr/>
            </p:nvCxnSpPr>
            <p:spPr>
              <a:xfrm>
                <a:off x="2429325" y="5217994"/>
                <a:ext cx="61506" cy="88679"/>
              </a:xfrm>
              <a:prstGeom prst="line">
                <a:avLst/>
              </a:prstGeom>
              <a:noFill/>
              <a:ln w="9525" cap="flat" cmpd="sng" algn="ctr">
                <a:solidFill>
                  <a:srgbClr val="000000"/>
                </a:solidFill>
                <a:prstDash val="solid"/>
              </a:ln>
              <a:effectLst/>
            </p:spPr>
          </p:cxnSp>
        </p:grpSp>
        <p:sp>
          <p:nvSpPr>
            <p:cNvPr id="54" name="TextBox 53"/>
            <p:cNvSpPr txBox="1"/>
            <p:nvPr/>
          </p:nvSpPr>
          <p:spPr>
            <a:xfrm>
              <a:off x="6658593" y="6592066"/>
              <a:ext cx="1147089"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rPr>
                <a:t>Windows Server Active Directory</a:t>
              </a:r>
            </a:p>
          </p:txBody>
        </p:sp>
      </p:grpSp>
      <p:grpSp>
        <p:nvGrpSpPr>
          <p:cNvPr id="78" name="Group 77"/>
          <p:cNvGrpSpPr/>
          <p:nvPr/>
        </p:nvGrpSpPr>
        <p:grpSpPr>
          <a:xfrm>
            <a:off x="10563061" y="3168301"/>
            <a:ext cx="442185" cy="607481"/>
            <a:chOff x="7619999" y="4439243"/>
            <a:chExt cx="463405" cy="636634"/>
          </a:xfrm>
        </p:grpSpPr>
        <p:sp>
          <p:nvSpPr>
            <p:cNvPr id="79" name="Rectangle 78"/>
            <p:cNvSpPr/>
            <p:nvPr/>
          </p:nvSpPr>
          <p:spPr>
            <a:xfrm>
              <a:off x="7619999" y="4841008"/>
              <a:ext cx="463405" cy="234869"/>
            </a:xfrm>
            <a:prstGeom prst="rect">
              <a:avLst/>
            </a:prstGeom>
            <a:noFill/>
            <a:ln>
              <a:noFill/>
            </a:ln>
          </p:spPr>
          <p:txBody>
            <a:bodyPr wrap="square" lIns="0" tIns="0" rIns="0" bIns="0" anchor="ctr">
              <a:spAutoFit/>
            </a:bodyPr>
            <a:lstStyle/>
            <a:p>
              <a:pPr marL="0" marR="0" lvl="0" indent="0" algn="ctr" defTabSz="1118323" eaLnBrk="1" fontAlgn="base" latinLnBrk="0" hangingPunct="1">
                <a:lnSpc>
                  <a:spcPct val="100000"/>
                </a:lnSpc>
                <a:spcBef>
                  <a:spcPts val="0"/>
                </a:spcBef>
                <a:spcAft>
                  <a:spcPct val="0"/>
                </a:spcAft>
                <a:buClrTx/>
                <a:buSzTx/>
                <a:buFontTx/>
                <a:buNone/>
                <a:tabLst/>
                <a:defRPr/>
              </a:pPr>
              <a:r>
                <a:rPr kumimoji="0" lang="en-US" sz="1428" b="0" i="0" u="none" strike="noStrike" kern="0" cap="none" spc="0" normalizeH="0" baseline="0" noProof="0" dirty="0">
                  <a:ln>
                    <a:solidFill>
                      <a:srgbClr val="FFFFFF">
                        <a:alpha val="0"/>
                      </a:srgbClr>
                    </a:solidFill>
                  </a:ln>
                  <a:effectLst/>
                  <a:uLnTx/>
                  <a:uFillTx/>
                  <a:cs typeface="Segoe UI" panose="020B0502040204020203" pitchFamily="34" charset="0"/>
                </a:rPr>
                <a:t>LOB</a:t>
              </a:r>
            </a:p>
          </p:txBody>
        </p:sp>
        <p:sp>
          <p:nvSpPr>
            <p:cNvPr id="80" name="Freeform 114"/>
            <p:cNvSpPr>
              <a:spLocks noChangeAspect="1" noEditPoints="1"/>
            </p:cNvSpPr>
            <p:nvPr/>
          </p:nvSpPr>
          <p:spPr bwMode="auto">
            <a:xfrm>
              <a:off x="7704405" y="4439243"/>
              <a:ext cx="294589" cy="387378"/>
            </a:xfrm>
            <a:custGeom>
              <a:avLst/>
              <a:gdLst>
                <a:gd name="T0" fmla="*/ 680 w 680"/>
                <a:gd name="T1" fmla="*/ 527 h 904"/>
                <a:gd name="T2" fmla="*/ 680 w 680"/>
                <a:gd name="T3" fmla="*/ 803 h 904"/>
                <a:gd name="T4" fmla="*/ 340 w 680"/>
                <a:gd name="T5" fmla="*/ 904 h 904"/>
                <a:gd name="T6" fmla="*/ 0 w 680"/>
                <a:gd name="T7" fmla="*/ 803 h 904"/>
                <a:gd name="T8" fmla="*/ 0 w 680"/>
                <a:gd name="T9" fmla="*/ 527 h 904"/>
                <a:gd name="T10" fmla="*/ 340 w 680"/>
                <a:gd name="T11" fmla="*/ 591 h 904"/>
                <a:gd name="T12" fmla="*/ 680 w 680"/>
                <a:gd name="T13" fmla="*/ 527 h 904"/>
                <a:gd name="T14" fmla="*/ 299 w 680"/>
                <a:gd name="T15" fmla="*/ 398 h 904"/>
                <a:gd name="T16" fmla="*/ 381 w 680"/>
                <a:gd name="T17" fmla="*/ 398 h 904"/>
                <a:gd name="T18" fmla="*/ 550 w 680"/>
                <a:gd name="T19" fmla="*/ 217 h 904"/>
                <a:gd name="T20" fmla="*/ 531 w 680"/>
                <a:gd name="T21" fmla="*/ 174 h 904"/>
                <a:gd name="T22" fmla="*/ 444 w 680"/>
                <a:gd name="T23" fmla="*/ 174 h 904"/>
                <a:gd name="T24" fmla="*/ 444 w 680"/>
                <a:gd name="T25" fmla="*/ 59 h 904"/>
                <a:gd name="T26" fmla="*/ 385 w 680"/>
                <a:gd name="T27" fmla="*/ 0 h 904"/>
                <a:gd name="T28" fmla="*/ 295 w 680"/>
                <a:gd name="T29" fmla="*/ 0 h 904"/>
                <a:gd name="T30" fmla="*/ 236 w 680"/>
                <a:gd name="T31" fmla="*/ 59 h 904"/>
                <a:gd name="T32" fmla="*/ 236 w 680"/>
                <a:gd name="T33" fmla="*/ 174 h 904"/>
                <a:gd name="T34" fmla="*/ 149 w 680"/>
                <a:gd name="T35" fmla="*/ 174 h 904"/>
                <a:gd name="T36" fmla="*/ 130 w 680"/>
                <a:gd name="T37" fmla="*/ 217 h 904"/>
                <a:gd name="T38" fmla="*/ 299 w 680"/>
                <a:gd name="T39" fmla="*/ 398 h 904"/>
                <a:gd name="T40" fmla="*/ 477 w 680"/>
                <a:gd name="T41" fmla="*/ 356 h 904"/>
                <a:gd name="T42" fmla="*/ 411 w 680"/>
                <a:gd name="T43" fmla="*/ 426 h 904"/>
                <a:gd name="T44" fmla="*/ 340 w 680"/>
                <a:gd name="T45" fmla="*/ 457 h 904"/>
                <a:gd name="T46" fmla="*/ 269 w 680"/>
                <a:gd name="T47" fmla="*/ 426 h 904"/>
                <a:gd name="T48" fmla="*/ 203 w 680"/>
                <a:gd name="T49" fmla="*/ 356 h 904"/>
                <a:gd name="T50" fmla="*/ 0 w 680"/>
                <a:gd name="T51" fmla="*/ 448 h 904"/>
                <a:gd name="T52" fmla="*/ 340 w 680"/>
                <a:gd name="T53" fmla="*/ 550 h 904"/>
                <a:gd name="T54" fmla="*/ 680 w 680"/>
                <a:gd name="T55" fmla="*/ 448 h 904"/>
                <a:gd name="T56" fmla="*/ 477 w 680"/>
                <a:gd name="T57" fmla="*/ 356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0" h="904">
                  <a:moveTo>
                    <a:pt x="680" y="527"/>
                  </a:moveTo>
                  <a:cubicBezTo>
                    <a:pt x="680" y="803"/>
                    <a:pt x="680" y="803"/>
                    <a:pt x="680" y="803"/>
                  </a:cubicBezTo>
                  <a:cubicBezTo>
                    <a:pt x="680" y="859"/>
                    <a:pt x="528" y="904"/>
                    <a:pt x="340" y="904"/>
                  </a:cubicBezTo>
                  <a:cubicBezTo>
                    <a:pt x="152" y="904"/>
                    <a:pt x="0" y="859"/>
                    <a:pt x="0" y="803"/>
                  </a:cubicBezTo>
                  <a:cubicBezTo>
                    <a:pt x="0" y="527"/>
                    <a:pt x="0" y="527"/>
                    <a:pt x="0" y="527"/>
                  </a:cubicBezTo>
                  <a:cubicBezTo>
                    <a:pt x="109" y="587"/>
                    <a:pt x="291" y="591"/>
                    <a:pt x="340" y="591"/>
                  </a:cubicBezTo>
                  <a:cubicBezTo>
                    <a:pt x="389" y="591"/>
                    <a:pt x="571" y="587"/>
                    <a:pt x="680" y="527"/>
                  </a:cubicBezTo>
                  <a:close/>
                  <a:moveTo>
                    <a:pt x="299" y="398"/>
                  </a:moveTo>
                  <a:cubicBezTo>
                    <a:pt x="322" y="422"/>
                    <a:pt x="358" y="422"/>
                    <a:pt x="381" y="398"/>
                  </a:cubicBezTo>
                  <a:cubicBezTo>
                    <a:pt x="550" y="217"/>
                    <a:pt x="550" y="217"/>
                    <a:pt x="550" y="217"/>
                  </a:cubicBezTo>
                  <a:cubicBezTo>
                    <a:pt x="572" y="194"/>
                    <a:pt x="564" y="174"/>
                    <a:pt x="531" y="174"/>
                  </a:cubicBezTo>
                  <a:cubicBezTo>
                    <a:pt x="444" y="174"/>
                    <a:pt x="444" y="174"/>
                    <a:pt x="444" y="174"/>
                  </a:cubicBezTo>
                  <a:cubicBezTo>
                    <a:pt x="444" y="59"/>
                    <a:pt x="444" y="59"/>
                    <a:pt x="444" y="59"/>
                  </a:cubicBezTo>
                  <a:cubicBezTo>
                    <a:pt x="444" y="27"/>
                    <a:pt x="417" y="0"/>
                    <a:pt x="385" y="0"/>
                  </a:cubicBezTo>
                  <a:cubicBezTo>
                    <a:pt x="295" y="0"/>
                    <a:pt x="295" y="0"/>
                    <a:pt x="295" y="0"/>
                  </a:cubicBezTo>
                  <a:cubicBezTo>
                    <a:pt x="263" y="0"/>
                    <a:pt x="236" y="27"/>
                    <a:pt x="236" y="59"/>
                  </a:cubicBezTo>
                  <a:cubicBezTo>
                    <a:pt x="236" y="174"/>
                    <a:pt x="236" y="174"/>
                    <a:pt x="236" y="174"/>
                  </a:cubicBezTo>
                  <a:cubicBezTo>
                    <a:pt x="149" y="174"/>
                    <a:pt x="149" y="174"/>
                    <a:pt x="149" y="174"/>
                  </a:cubicBezTo>
                  <a:cubicBezTo>
                    <a:pt x="116" y="174"/>
                    <a:pt x="108" y="194"/>
                    <a:pt x="130" y="217"/>
                  </a:cubicBezTo>
                  <a:lnTo>
                    <a:pt x="299" y="398"/>
                  </a:lnTo>
                  <a:close/>
                  <a:moveTo>
                    <a:pt x="477" y="356"/>
                  </a:moveTo>
                  <a:cubicBezTo>
                    <a:pt x="411" y="426"/>
                    <a:pt x="411" y="426"/>
                    <a:pt x="411" y="426"/>
                  </a:cubicBezTo>
                  <a:cubicBezTo>
                    <a:pt x="392" y="446"/>
                    <a:pt x="367" y="457"/>
                    <a:pt x="340" y="457"/>
                  </a:cubicBezTo>
                  <a:cubicBezTo>
                    <a:pt x="313" y="457"/>
                    <a:pt x="288" y="446"/>
                    <a:pt x="269" y="426"/>
                  </a:cubicBezTo>
                  <a:cubicBezTo>
                    <a:pt x="203" y="356"/>
                    <a:pt x="203" y="356"/>
                    <a:pt x="203" y="356"/>
                  </a:cubicBezTo>
                  <a:cubicBezTo>
                    <a:pt x="83" y="371"/>
                    <a:pt x="0" y="407"/>
                    <a:pt x="0" y="448"/>
                  </a:cubicBezTo>
                  <a:cubicBezTo>
                    <a:pt x="0" y="504"/>
                    <a:pt x="152" y="550"/>
                    <a:pt x="340" y="550"/>
                  </a:cubicBezTo>
                  <a:cubicBezTo>
                    <a:pt x="528" y="550"/>
                    <a:pt x="680" y="504"/>
                    <a:pt x="680" y="448"/>
                  </a:cubicBezTo>
                  <a:cubicBezTo>
                    <a:pt x="680" y="407"/>
                    <a:pt x="597" y="371"/>
                    <a:pt x="477" y="356"/>
                  </a:cubicBezTo>
                  <a:close/>
                </a:path>
              </a:pathLst>
            </a:custGeom>
            <a:solidFill>
              <a:srgbClr val="505050"/>
            </a:solidFill>
            <a:ln>
              <a:noFill/>
            </a:ln>
          </p:spPr>
          <p:txBody>
            <a:bodyPr vert="horz" wrap="square" lIns="89606" tIns="44804" rIns="89606" bIns="44804" numCol="1" anchor="t" anchorCtr="0" compatLnSpc="1">
              <a:prstTxWarp prst="textNoShape">
                <a:avLst/>
              </a:prstTxWarp>
            </a:bodyPr>
            <a:lstStyle/>
            <a:p>
              <a:pPr marL="0" marR="0" lvl="0" indent="0" defTabSz="914005"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a:ln>
                  <a:noFill/>
                </a:ln>
                <a:solidFill>
                  <a:srgbClr val="505050"/>
                </a:solidFill>
                <a:effectLst/>
                <a:uLnTx/>
                <a:uFillTx/>
              </a:endParaRPr>
            </a:p>
          </p:txBody>
        </p:sp>
      </p:grpSp>
      <p:grpSp>
        <p:nvGrpSpPr>
          <p:cNvPr id="81" name="Group 80"/>
          <p:cNvGrpSpPr/>
          <p:nvPr/>
        </p:nvGrpSpPr>
        <p:grpSpPr>
          <a:xfrm>
            <a:off x="9762650" y="3174258"/>
            <a:ext cx="367336" cy="629025"/>
            <a:chOff x="6172200" y="4416666"/>
            <a:chExt cx="384965" cy="659213"/>
          </a:xfrm>
        </p:grpSpPr>
        <p:sp>
          <p:nvSpPr>
            <p:cNvPr id="82" name="Rectangle 81"/>
            <p:cNvSpPr/>
            <p:nvPr/>
          </p:nvSpPr>
          <p:spPr>
            <a:xfrm>
              <a:off x="6172200" y="4841009"/>
              <a:ext cx="384965" cy="234870"/>
            </a:xfrm>
            <a:prstGeom prst="rect">
              <a:avLst/>
            </a:prstGeom>
            <a:noFill/>
            <a:ln>
              <a:noFill/>
            </a:ln>
          </p:spPr>
          <p:txBody>
            <a:bodyPr wrap="square" lIns="0" tIns="0" rIns="0" bIns="0" anchor="ctr">
              <a:spAutoFit/>
            </a:bodyPr>
            <a:lstStyle/>
            <a:p>
              <a:pPr marL="0" marR="0" lvl="0" indent="0" algn="ctr" defTabSz="1118323" eaLnBrk="1" fontAlgn="base" latinLnBrk="0" hangingPunct="1">
                <a:lnSpc>
                  <a:spcPct val="100000"/>
                </a:lnSpc>
                <a:spcBef>
                  <a:spcPts val="0"/>
                </a:spcBef>
                <a:spcAft>
                  <a:spcPct val="0"/>
                </a:spcAft>
                <a:buClrTx/>
                <a:buSzTx/>
                <a:buFontTx/>
                <a:buNone/>
                <a:tabLst/>
                <a:defRPr/>
              </a:pPr>
              <a:r>
                <a:rPr kumimoji="0" lang="en-US" sz="1428" b="0" i="0" u="none" strike="noStrike" kern="0" cap="none" spc="0" normalizeH="0" baseline="0" noProof="0" dirty="0">
                  <a:ln>
                    <a:solidFill>
                      <a:srgbClr val="FFFFFF">
                        <a:alpha val="0"/>
                      </a:srgbClr>
                    </a:solidFill>
                  </a:ln>
                  <a:effectLst/>
                  <a:uLnTx/>
                  <a:uFillTx/>
                  <a:cs typeface="Segoe UI" panose="020B0502040204020203" pitchFamily="34" charset="0"/>
                </a:rPr>
                <a:t>Files</a:t>
              </a:r>
            </a:p>
          </p:txBody>
        </p:sp>
        <p:grpSp>
          <p:nvGrpSpPr>
            <p:cNvPr id="83" name="Group 82"/>
            <p:cNvGrpSpPr/>
            <p:nvPr/>
          </p:nvGrpSpPr>
          <p:grpSpPr>
            <a:xfrm>
              <a:off x="6174447" y="4416666"/>
              <a:ext cx="380468" cy="432531"/>
              <a:chOff x="5807974" y="4391867"/>
              <a:chExt cx="380468" cy="432531"/>
            </a:xfrm>
          </p:grpSpPr>
          <p:grpSp>
            <p:nvGrpSpPr>
              <p:cNvPr id="84" name="Group 83"/>
              <p:cNvGrpSpPr/>
              <p:nvPr/>
            </p:nvGrpSpPr>
            <p:grpSpPr>
              <a:xfrm>
                <a:off x="5807974" y="4391867"/>
                <a:ext cx="192751" cy="396879"/>
                <a:chOff x="714711" y="1867381"/>
                <a:chExt cx="267239" cy="550251"/>
              </a:xfrm>
              <a:solidFill>
                <a:srgbClr val="008272">
                  <a:lumMod val="60000"/>
                  <a:lumOff val="40000"/>
                </a:srgbClr>
              </a:solidFill>
            </p:grpSpPr>
            <p:sp>
              <p:nvSpPr>
                <p:cNvPr id="88" name="Freeform 76"/>
                <p:cNvSpPr>
                  <a:spLocks/>
                </p:cNvSpPr>
                <p:nvPr/>
              </p:nvSpPr>
              <p:spPr bwMode="auto">
                <a:xfrm>
                  <a:off x="719355" y="1867381"/>
                  <a:ext cx="249609" cy="90935"/>
                </a:xfrm>
                <a:custGeom>
                  <a:avLst/>
                  <a:gdLst>
                    <a:gd name="T0" fmla="*/ 0 w 113"/>
                    <a:gd name="T1" fmla="*/ 41 h 41"/>
                    <a:gd name="T2" fmla="*/ 14 w 113"/>
                    <a:gd name="T3" fmla="*/ 37 h 41"/>
                    <a:gd name="T4" fmla="*/ 104 w 113"/>
                    <a:gd name="T5" fmla="*/ 37 h 41"/>
                    <a:gd name="T6" fmla="*/ 113 w 113"/>
                    <a:gd name="T7" fmla="*/ 39 h 41"/>
                    <a:gd name="T8" fmla="*/ 101 w 113"/>
                    <a:gd name="T9" fmla="*/ 14 h 41"/>
                    <a:gd name="T10" fmla="*/ 78 w 113"/>
                    <a:gd name="T11" fmla="*/ 0 h 41"/>
                    <a:gd name="T12" fmla="*/ 38 w 113"/>
                    <a:gd name="T13" fmla="*/ 0 h 41"/>
                    <a:gd name="T14" fmla="*/ 15 w 113"/>
                    <a:gd name="T15" fmla="*/ 14 h 41"/>
                    <a:gd name="T16" fmla="*/ 0 w 113"/>
                    <a:gd name="T17" fmla="*/ 41 h 41"/>
                    <a:gd name="T18" fmla="*/ 0 w 113"/>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41">
                      <a:moveTo>
                        <a:pt x="0" y="41"/>
                      </a:moveTo>
                      <a:cubicBezTo>
                        <a:pt x="4" y="38"/>
                        <a:pt x="9" y="37"/>
                        <a:pt x="14" y="37"/>
                      </a:cubicBezTo>
                      <a:cubicBezTo>
                        <a:pt x="104" y="37"/>
                        <a:pt x="104" y="37"/>
                        <a:pt x="104" y="37"/>
                      </a:cubicBezTo>
                      <a:cubicBezTo>
                        <a:pt x="106" y="37"/>
                        <a:pt x="110" y="38"/>
                        <a:pt x="113" y="39"/>
                      </a:cubicBezTo>
                      <a:cubicBezTo>
                        <a:pt x="101" y="14"/>
                        <a:pt x="101" y="14"/>
                        <a:pt x="101" y="14"/>
                      </a:cubicBezTo>
                      <a:cubicBezTo>
                        <a:pt x="97" y="6"/>
                        <a:pt x="86" y="0"/>
                        <a:pt x="78" y="0"/>
                      </a:cubicBezTo>
                      <a:cubicBezTo>
                        <a:pt x="38" y="0"/>
                        <a:pt x="38" y="0"/>
                        <a:pt x="38" y="0"/>
                      </a:cubicBezTo>
                      <a:cubicBezTo>
                        <a:pt x="29" y="0"/>
                        <a:pt x="19" y="6"/>
                        <a:pt x="15" y="14"/>
                      </a:cubicBezTo>
                      <a:cubicBezTo>
                        <a:pt x="0" y="41"/>
                        <a:pt x="0" y="41"/>
                        <a:pt x="0" y="41"/>
                      </a:cubicBezTo>
                      <a:cubicBezTo>
                        <a:pt x="0" y="41"/>
                        <a:pt x="0" y="41"/>
                        <a:pt x="0" y="4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6822" tIns="63412" rIns="126822" bIns="6341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395" b="0" i="0" u="none" strike="noStrike" kern="0" cap="none" spc="0" normalizeH="0" baseline="0" noProof="0" dirty="0">
                    <a:ln>
                      <a:noFill/>
                    </a:ln>
                    <a:solidFill>
                      <a:srgbClr val="505050"/>
                    </a:solidFill>
                    <a:effectLst/>
                    <a:uLnTx/>
                    <a:uFillTx/>
                  </a:endParaRPr>
                </a:p>
              </p:txBody>
            </p:sp>
            <p:sp>
              <p:nvSpPr>
                <p:cNvPr id="89" name="Freeform 77"/>
                <p:cNvSpPr>
                  <a:spLocks noEditPoints="1"/>
                </p:cNvSpPr>
                <p:nvPr/>
              </p:nvSpPr>
              <p:spPr bwMode="auto">
                <a:xfrm>
                  <a:off x="714711" y="1967593"/>
                  <a:ext cx="267239" cy="450039"/>
                </a:xfrm>
                <a:custGeom>
                  <a:avLst/>
                  <a:gdLst>
                    <a:gd name="T0" fmla="*/ 114 w 121"/>
                    <a:gd name="T1" fmla="*/ 2 h 203"/>
                    <a:gd name="T2" fmla="*/ 106 w 121"/>
                    <a:gd name="T3" fmla="*/ 0 h 203"/>
                    <a:gd name="T4" fmla="*/ 17 w 121"/>
                    <a:gd name="T5" fmla="*/ 0 h 203"/>
                    <a:gd name="T6" fmla="*/ 9 w 121"/>
                    <a:gd name="T7" fmla="*/ 2 h 203"/>
                    <a:gd name="T8" fmla="*/ 0 w 121"/>
                    <a:gd name="T9" fmla="*/ 16 h 203"/>
                    <a:gd name="T10" fmla="*/ 0 w 121"/>
                    <a:gd name="T11" fmla="*/ 187 h 203"/>
                    <a:gd name="T12" fmla="*/ 17 w 121"/>
                    <a:gd name="T13" fmla="*/ 203 h 203"/>
                    <a:gd name="T14" fmla="*/ 106 w 121"/>
                    <a:gd name="T15" fmla="*/ 203 h 203"/>
                    <a:gd name="T16" fmla="*/ 121 w 121"/>
                    <a:gd name="T17" fmla="*/ 187 h 203"/>
                    <a:gd name="T18" fmla="*/ 121 w 121"/>
                    <a:gd name="T19" fmla="*/ 16 h 203"/>
                    <a:gd name="T20" fmla="*/ 114 w 121"/>
                    <a:gd name="T21" fmla="*/ 2 h 203"/>
                    <a:gd name="T22" fmla="*/ 100 w 121"/>
                    <a:gd name="T23" fmla="*/ 169 h 203"/>
                    <a:gd name="T24" fmla="*/ 28 w 121"/>
                    <a:gd name="T25" fmla="*/ 169 h 203"/>
                    <a:gd name="T26" fmla="*/ 21 w 121"/>
                    <a:gd name="T27" fmla="*/ 162 h 203"/>
                    <a:gd name="T28" fmla="*/ 28 w 121"/>
                    <a:gd name="T29" fmla="*/ 156 h 203"/>
                    <a:gd name="T30" fmla="*/ 100 w 121"/>
                    <a:gd name="T31" fmla="*/ 156 h 203"/>
                    <a:gd name="T32" fmla="*/ 106 w 121"/>
                    <a:gd name="T33" fmla="*/ 162 h 203"/>
                    <a:gd name="T34" fmla="*/ 100 w 121"/>
                    <a:gd name="T35" fmla="*/ 169 h 203"/>
                    <a:gd name="T36" fmla="*/ 100 w 121"/>
                    <a:gd name="T37" fmla="*/ 140 h 203"/>
                    <a:gd name="T38" fmla="*/ 28 w 121"/>
                    <a:gd name="T39" fmla="*/ 140 h 203"/>
                    <a:gd name="T40" fmla="*/ 21 w 121"/>
                    <a:gd name="T41" fmla="*/ 134 h 203"/>
                    <a:gd name="T42" fmla="*/ 28 w 121"/>
                    <a:gd name="T43" fmla="*/ 127 h 203"/>
                    <a:gd name="T44" fmla="*/ 100 w 121"/>
                    <a:gd name="T45" fmla="*/ 127 h 203"/>
                    <a:gd name="T46" fmla="*/ 106 w 121"/>
                    <a:gd name="T47" fmla="*/ 134 h 203"/>
                    <a:gd name="T48" fmla="*/ 100 w 121"/>
                    <a:gd name="T49" fmla="*/ 140 h 203"/>
                    <a:gd name="T50" fmla="*/ 100 w 121"/>
                    <a:gd name="T51" fmla="*/ 111 h 203"/>
                    <a:gd name="T52" fmla="*/ 28 w 121"/>
                    <a:gd name="T53" fmla="*/ 111 h 203"/>
                    <a:gd name="T54" fmla="*/ 21 w 121"/>
                    <a:gd name="T55" fmla="*/ 105 h 203"/>
                    <a:gd name="T56" fmla="*/ 28 w 121"/>
                    <a:gd name="T57" fmla="*/ 99 h 203"/>
                    <a:gd name="T58" fmla="*/ 100 w 121"/>
                    <a:gd name="T59" fmla="*/ 99 h 203"/>
                    <a:gd name="T60" fmla="*/ 106 w 121"/>
                    <a:gd name="T61" fmla="*/ 105 h 203"/>
                    <a:gd name="T62" fmla="*/ 100 w 121"/>
                    <a:gd name="T63" fmla="*/ 111 h 203"/>
                    <a:gd name="T64" fmla="*/ 97 w 121"/>
                    <a:gd name="T65" fmla="*/ 37 h 203"/>
                    <a:gd name="T66" fmla="*/ 89 w 121"/>
                    <a:gd name="T67" fmla="*/ 29 h 203"/>
                    <a:gd name="T68" fmla="*/ 97 w 121"/>
                    <a:gd name="T69" fmla="*/ 20 h 203"/>
                    <a:gd name="T70" fmla="*/ 106 w 121"/>
                    <a:gd name="T71" fmla="*/ 29 h 203"/>
                    <a:gd name="T72" fmla="*/ 97 w 121"/>
                    <a:gd name="T73" fmla="*/ 3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203">
                      <a:moveTo>
                        <a:pt x="114" y="2"/>
                      </a:moveTo>
                      <a:cubicBezTo>
                        <a:pt x="111" y="1"/>
                        <a:pt x="109" y="0"/>
                        <a:pt x="106" y="0"/>
                      </a:cubicBezTo>
                      <a:cubicBezTo>
                        <a:pt x="17" y="0"/>
                        <a:pt x="17" y="0"/>
                        <a:pt x="17" y="0"/>
                      </a:cubicBezTo>
                      <a:cubicBezTo>
                        <a:pt x="14" y="0"/>
                        <a:pt x="11" y="1"/>
                        <a:pt x="9" y="2"/>
                      </a:cubicBezTo>
                      <a:cubicBezTo>
                        <a:pt x="4" y="4"/>
                        <a:pt x="0" y="9"/>
                        <a:pt x="0" y="16"/>
                      </a:cubicBezTo>
                      <a:cubicBezTo>
                        <a:pt x="0" y="187"/>
                        <a:pt x="0" y="187"/>
                        <a:pt x="0" y="187"/>
                      </a:cubicBezTo>
                      <a:cubicBezTo>
                        <a:pt x="0" y="195"/>
                        <a:pt x="8" y="203"/>
                        <a:pt x="17" y="203"/>
                      </a:cubicBezTo>
                      <a:cubicBezTo>
                        <a:pt x="106" y="203"/>
                        <a:pt x="106" y="203"/>
                        <a:pt x="106" y="203"/>
                      </a:cubicBezTo>
                      <a:cubicBezTo>
                        <a:pt x="115" y="203"/>
                        <a:pt x="121" y="195"/>
                        <a:pt x="121" y="187"/>
                      </a:cubicBezTo>
                      <a:cubicBezTo>
                        <a:pt x="121" y="16"/>
                        <a:pt x="121" y="16"/>
                        <a:pt x="121" y="16"/>
                      </a:cubicBezTo>
                      <a:cubicBezTo>
                        <a:pt x="121" y="9"/>
                        <a:pt x="118" y="4"/>
                        <a:pt x="114" y="2"/>
                      </a:cubicBezTo>
                      <a:moveTo>
                        <a:pt x="100" y="169"/>
                      </a:moveTo>
                      <a:cubicBezTo>
                        <a:pt x="28" y="169"/>
                        <a:pt x="28" y="169"/>
                        <a:pt x="28" y="169"/>
                      </a:cubicBezTo>
                      <a:cubicBezTo>
                        <a:pt x="24" y="169"/>
                        <a:pt x="21" y="166"/>
                        <a:pt x="21" y="162"/>
                      </a:cubicBezTo>
                      <a:cubicBezTo>
                        <a:pt x="21" y="158"/>
                        <a:pt x="24" y="156"/>
                        <a:pt x="28" y="156"/>
                      </a:cubicBezTo>
                      <a:cubicBezTo>
                        <a:pt x="100" y="156"/>
                        <a:pt x="100" y="156"/>
                        <a:pt x="100" y="156"/>
                      </a:cubicBezTo>
                      <a:cubicBezTo>
                        <a:pt x="103" y="156"/>
                        <a:pt x="106" y="158"/>
                        <a:pt x="106" y="162"/>
                      </a:cubicBezTo>
                      <a:cubicBezTo>
                        <a:pt x="106" y="166"/>
                        <a:pt x="103" y="169"/>
                        <a:pt x="100" y="169"/>
                      </a:cubicBezTo>
                      <a:moveTo>
                        <a:pt x="100" y="140"/>
                      </a:moveTo>
                      <a:cubicBezTo>
                        <a:pt x="28" y="140"/>
                        <a:pt x="28" y="140"/>
                        <a:pt x="28" y="140"/>
                      </a:cubicBezTo>
                      <a:cubicBezTo>
                        <a:pt x="24" y="140"/>
                        <a:pt x="21" y="137"/>
                        <a:pt x="21" y="134"/>
                      </a:cubicBezTo>
                      <a:cubicBezTo>
                        <a:pt x="21" y="130"/>
                        <a:pt x="24" y="127"/>
                        <a:pt x="28" y="127"/>
                      </a:cubicBezTo>
                      <a:cubicBezTo>
                        <a:pt x="100" y="127"/>
                        <a:pt x="100" y="127"/>
                        <a:pt x="100" y="127"/>
                      </a:cubicBezTo>
                      <a:cubicBezTo>
                        <a:pt x="103" y="127"/>
                        <a:pt x="106" y="130"/>
                        <a:pt x="106" y="134"/>
                      </a:cubicBezTo>
                      <a:cubicBezTo>
                        <a:pt x="106" y="137"/>
                        <a:pt x="103" y="140"/>
                        <a:pt x="100" y="140"/>
                      </a:cubicBezTo>
                      <a:moveTo>
                        <a:pt x="100" y="111"/>
                      </a:moveTo>
                      <a:cubicBezTo>
                        <a:pt x="28" y="111"/>
                        <a:pt x="28" y="111"/>
                        <a:pt x="28" y="111"/>
                      </a:cubicBezTo>
                      <a:cubicBezTo>
                        <a:pt x="24" y="111"/>
                        <a:pt x="21" y="109"/>
                        <a:pt x="21" y="105"/>
                      </a:cubicBezTo>
                      <a:cubicBezTo>
                        <a:pt x="21" y="102"/>
                        <a:pt x="24" y="99"/>
                        <a:pt x="28" y="99"/>
                      </a:cubicBezTo>
                      <a:cubicBezTo>
                        <a:pt x="100" y="99"/>
                        <a:pt x="100" y="99"/>
                        <a:pt x="100" y="99"/>
                      </a:cubicBezTo>
                      <a:cubicBezTo>
                        <a:pt x="103" y="99"/>
                        <a:pt x="106" y="102"/>
                        <a:pt x="106" y="105"/>
                      </a:cubicBezTo>
                      <a:cubicBezTo>
                        <a:pt x="106" y="109"/>
                        <a:pt x="103" y="111"/>
                        <a:pt x="100" y="111"/>
                      </a:cubicBezTo>
                      <a:moveTo>
                        <a:pt x="97" y="37"/>
                      </a:moveTo>
                      <a:cubicBezTo>
                        <a:pt x="93" y="37"/>
                        <a:pt x="89" y="34"/>
                        <a:pt x="89" y="29"/>
                      </a:cubicBezTo>
                      <a:cubicBezTo>
                        <a:pt x="89" y="24"/>
                        <a:pt x="93" y="20"/>
                        <a:pt x="97" y="20"/>
                      </a:cubicBezTo>
                      <a:cubicBezTo>
                        <a:pt x="102" y="20"/>
                        <a:pt x="106" y="24"/>
                        <a:pt x="106" y="29"/>
                      </a:cubicBezTo>
                      <a:cubicBezTo>
                        <a:pt x="106" y="34"/>
                        <a:pt x="102" y="37"/>
                        <a:pt x="97" y="3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6822" tIns="63412" rIns="126822" bIns="6341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395" b="0" i="0" u="none" strike="noStrike" kern="0" cap="none" spc="0" normalizeH="0" baseline="0" noProof="0" dirty="0">
                    <a:ln>
                      <a:noFill/>
                    </a:ln>
                    <a:solidFill>
                      <a:srgbClr val="505050"/>
                    </a:solidFill>
                    <a:effectLst/>
                    <a:uLnTx/>
                    <a:uFillTx/>
                  </a:endParaRPr>
                </a:p>
              </p:txBody>
            </p:sp>
          </p:grpSp>
          <p:grpSp>
            <p:nvGrpSpPr>
              <p:cNvPr id="85" name="Group 84"/>
              <p:cNvGrpSpPr/>
              <p:nvPr/>
            </p:nvGrpSpPr>
            <p:grpSpPr>
              <a:xfrm>
                <a:off x="5896379" y="4598204"/>
                <a:ext cx="292063" cy="226194"/>
                <a:chOff x="837281" y="1759586"/>
                <a:chExt cx="404930" cy="313606"/>
              </a:xfrm>
              <a:solidFill>
                <a:srgbClr val="008272">
                  <a:lumMod val="60000"/>
                  <a:lumOff val="40000"/>
                </a:srgbClr>
              </a:solidFill>
            </p:grpSpPr>
            <p:sp>
              <p:nvSpPr>
                <p:cNvPr id="86" name="Rounded Rectangle 85"/>
                <p:cNvSpPr/>
                <p:nvPr/>
              </p:nvSpPr>
              <p:spPr bwMode="auto">
                <a:xfrm>
                  <a:off x="837281" y="1770744"/>
                  <a:ext cx="366044" cy="302448"/>
                </a:xfrm>
                <a:prstGeom prst="roundRect">
                  <a:avLst>
                    <a:gd name="adj" fmla="val 6169"/>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253645" tIns="126822" rIns="253645" bIns="202916"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87" name="Freeform 79"/>
                <p:cNvSpPr>
                  <a:spLocks noEditPoints="1"/>
                </p:cNvSpPr>
                <p:nvPr/>
              </p:nvSpPr>
              <p:spPr bwMode="black">
                <a:xfrm rot="16200000">
                  <a:off x="896585" y="1722437"/>
                  <a:ext cx="308474" cy="38277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05050"/>
                </a:solidFill>
                <a:ln>
                  <a:noFill/>
                </a:ln>
                <a:extLst/>
              </p:spPr>
              <p:txBody>
                <a:bodyPr vert="horz" wrap="square" lIns="114153" tIns="57077" rIns="114153" bIns="57077"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219" b="0" i="0" u="none" strike="noStrike" kern="0" cap="none" spc="0" normalizeH="0" baseline="0" noProof="0" dirty="0">
                    <a:ln>
                      <a:noFill/>
                    </a:ln>
                    <a:solidFill>
                      <a:srgbClr val="505050"/>
                    </a:solidFill>
                    <a:effectLst/>
                    <a:uLnTx/>
                    <a:uFillTx/>
                  </a:endParaRPr>
                </a:p>
              </p:txBody>
            </p:sp>
          </p:grpSp>
        </p:grpSp>
      </p:grpSp>
      <p:sp>
        <p:nvSpPr>
          <p:cNvPr id="90" name="Up-Down Arrow 89"/>
          <p:cNvSpPr/>
          <p:nvPr/>
        </p:nvSpPr>
        <p:spPr bwMode="auto">
          <a:xfrm rot="5400000">
            <a:off x="8732300" y="2588870"/>
            <a:ext cx="311376" cy="1427787"/>
          </a:xfrm>
          <a:prstGeom prst="upDownArrow">
            <a:avLst/>
          </a:prstGeom>
          <a:solidFill>
            <a:srgbClr val="505050">
              <a:alpha val="50000"/>
            </a:srgbClr>
          </a:solidFill>
          <a:ln w="1079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32290" eaLnBrk="1" fontAlgn="base" latinLnBrk="0" hangingPunct="1">
              <a:lnSpc>
                <a:spcPct val="90000"/>
              </a:lnSpc>
              <a:spcBef>
                <a:spcPct val="0"/>
              </a:spcBef>
              <a:spcAft>
                <a:spcPct val="0"/>
              </a:spcAft>
              <a:buClrTx/>
              <a:buSzTx/>
              <a:buFontTx/>
              <a:buNone/>
              <a:tabLst/>
              <a:defRPr/>
            </a:pPr>
            <a:endParaRPr kumimoji="0" lang="en-US" sz="2040" b="0" i="0" u="none" strike="noStrike" kern="0" cap="none" spc="-51" normalizeH="0" baseline="0" noProof="0" dirty="0">
              <a:ln>
                <a:noFill/>
              </a:ln>
              <a:gradFill>
                <a:gsLst>
                  <a:gs pos="1250">
                    <a:srgbClr val="FFFFFF"/>
                  </a:gs>
                  <a:gs pos="10417">
                    <a:srgbClr val="FFFFFF"/>
                  </a:gs>
                </a:gsLst>
                <a:lin ang="5400000" scaled="0"/>
              </a:gradFill>
              <a:effectLst/>
              <a:uLnTx/>
              <a:uFillTx/>
              <a:latin typeface="Segoe UI"/>
              <a:ea typeface="+mn-ea"/>
              <a:cs typeface="+mn-cs"/>
            </a:endParaRPr>
          </a:p>
        </p:txBody>
      </p:sp>
      <p:grpSp>
        <p:nvGrpSpPr>
          <p:cNvPr id="91" name="Group 90"/>
          <p:cNvGrpSpPr/>
          <p:nvPr/>
        </p:nvGrpSpPr>
        <p:grpSpPr>
          <a:xfrm>
            <a:off x="8504237" y="2953714"/>
            <a:ext cx="779788" cy="1116265"/>
            <a:chOff x="8822094" y="3156014"/>
            <a:chExt cx="779788" cy="1116265"/>
          </a:xfrm>
        </p:grpSpPr>
        <p:sp>
          <p:nvSpPr>
            <p:cNvPr id="92" name="Freeform 58"/>
            <p:cNvSpPr>
              <a:spLocks noChangeAspect="1" noEditPoints="1"/>
            </p:cNvSpPr>
            <p:nvPr/>
          </p:nvSpPr>
          <p:spPr bwMode="black">
            <a:xfrm>
              <a:off x="8904949" y="3156014"/>
              <a:ext cx="603271" cy="598407"/>
            </a:xfrm>
            <a:custGeom>
              <a:avLst/>
              <a:gdLst>
                <a:gd name="T0" fmla="*/ 75 w 150"/>
                <a:gd name="T1" fmla="*/ 9 h 149"/>
                <a:gd name="T2" fmla="*/ 10 w 150"/>
                <a:gd name="T3" fmla="*/ 75 h 149"/>
                <a:gd name="T4" fmla="*/ 75 w 150"/>
                <a:gd name="T5" fmla="*/ 140 h 149"/>
                <a:gd name="T6" fmla="*/ 141 w 150"/>
                <a:gd name="T7" fmla="*/ 75 h 149"/>
                <a:gd name="T8" fmla="*/ 75 w 150"/>
                <a:gd name="T9" fmla="*/ 9 h 149"/>
                <a:gd name="T10" fmla="*/ 75 w 150"/>
                <a:gd name="T11" fmla="*/ 0 h 149"/>
                <a:gd name="T12" fmla="*/ 150 w 150"/>
                <a:gd name="T13" fmla="*/ 75 h 149"/>
                <a:gd name="T14" fmla="*/ 75 w 150"/>
                <a:gd name="T15" fmla="*/ 149 h 149"/>
                <a:gd name="T16" fmla="*/ 0 w 150"/>
                <a:gd name="T17" fmla="*/ 75 h 149"/>
                <a:gd name="T18" fmla="*/ 75 w 150"/>
                <a:gd name="T19" fmla="*/ 0 h 149"/>
                <a:gd name="T20" fmla="*/ 67 w 150"/>
                <a:gd name="T21" fmla="*/ 53 h 149"/>
                <a:gd name="T22" fmla="*/ 76 w 150"/>
                <a:gd name="T23" fmla="*/ 51 h 149"/>
                <a:gd name="T24" fmla="*/ 84 w 150"/>
                <a:gd name="T25" fmla="*/ 53 h 149"/>
                <a:gd name="T26" fmla="*/ 86 w 150"/>
                <a:gd name="T27" fmla="*/ 64 h 149"/>
                <a:gd name="T28" fmla="*/ 86 w 150"/>
                <a:gd name="T29" fmla="*/ 66 h 149"/>
                <a:gd name="T30" fmla="*/ 86 w 150"/>
                <a:gd name="T31" fmla="*/ 68 h 149"/>
                <a:gd name="T32" fmla="*/ 65 w 150"/>
                <a:gd name="T33" fmla="*/ 68 h 149"/>
                <a:gd name="T34" fmla="*/ 65 w 150"/>
                <a:gd name="T35" fmla="*/ 66 h 149"/>
                <a:gd name="T36" fmla="*/ 65 w 150"/>
                <a:gd name="T37" fmla="*/ 63 h 149"/>
                <a:gd name="T38" fmla="*/ 67 w 150"/>
                <a:gd name="T39" fmla="*/ 53 h 149"/>
                <a:gd name="T40" fmla="*/ 95 w 150"/>
                <a:gd name="T41" fmla="*/ 69 h 149"/>
                <a:gd name="T42" fmla="*/ 95 w 150"/>
                <a:gd name="T43" fmla="*/ 66 h 149"/>
                <a:gd name="T44" fmla="*/ 95 w 150"/>
                <a:gd name="T45" fmla="*/ 64 h 149"/>
                <a:gd name="T46" fmla="*/ 91 w 150"/>
                <a:gd name="T47" fmla="*/ 46 h 149"/>
                <a:gd name="T48" fmla="*/ 76 w 150"/>
                <a:gd name="T49" fmla="*/ 41 h 149"/>
                <a:gd name="T50" fmla="*/ 60 w 150"/>
                <a:gd name="T51" fmla="*/ 46 h 149"/>
                <a:gd name="T52" fmla="*/ 56 w 150"/>
                <a:gd name="T53" fmla="*/ 64 h 149"/>
                <a:gd name="T54" fmla="*/ 56 w 150"/>
                <a:gd name="T55" fmla="*/ 66 h 149"/>
                <a:gd name="T56" fmla="*/ 56 w 150"/>
                <a:gd name="T57" fmla="*/ 68 h 149"/>
                <a:gd name="T58" fmla="*/ 51 w 150"/>
                <a:gd name="T59" fmla="*/ 73 h 149"/>
                <a:gd name="T60" fmla="*/ 51 w 150"/>
                <a:gd name="T61" fmla="*/ 103 h 149"/>
                <a:gd name="T62" fmla="*/ 57 w 150"/>
                <a:gd name="T63" fmla="*/ 108 h 149"/>
                <a:gd name="T64" fmla="*/ 94 w 150"/>
                <a:gd name="T65" fmla="*/ 108 h 149"/>
                <a:gd name="T66" fmla="*/ 99 w 150"/>
                <a:gd name="T67" fmla="*/ 103 h 149"/>
                <a:gd name="T68" fmla="*/ 99 w 150"/>
                <a:gd name="T69" fmla="*/ 73 h 149"/>
                <a:gd name="T70" fmla="*/ 95 w 150"/>
                <a:gd name="T71" fmla="*/ 6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49">
                  <a:moveTo>
                    <a:pt x="75" y="9"/>
                  </a:moveTo>
                  <a:cubicBezTo>
                    <a:pt x="39" y="9"/>
                    <a:pt x="10" y="38"/>
                    <a:pt x="10" y="75"/>
                  </a:cubicBezTo>
                  <a:cubicBezTo>
                    <a:pt x="10" y="111"/>
                    <a:pt x="39" y="140"/>
                    <a:pt x="75" y="140"/>
                  </a:cubicBezTo>
                  <a:cubicBezTo>
                    <a:pt x="111" y="140"/>
                    <a:pt x="141" y="111"/>
                    <a:pt x="141" y="75"/>
                  </a:cubicBezTo>
                  <a:cubicBezTo>
                    <a:pt x="141" y="38"/>
                    <a:pt x="111" y="9"/>
                    <a:pt x="75" y="9"/>
                  </a:cubicBezTo>
                  <a:moveTo>
                    <a:pt x="75" y="0"/>
                  </a:moveTo>
                  <a:cubicBezTo>
                    <a:pt x="117" y="0"/>
                    <a:pt x="150" y="33"/>
                    <a:pt x="150" y="75"/>
                  </a:cubicBezTo>
                  <a:cubicBezTo>
                    <a:pt x="150" y="116"/>
                    <a:pt x="117" y="149"/>
                    <a:pt x="75" y="149"/>
                  </a:cubicBezTo>
                  <a:cubicBezTo>
                    <a:pt x="34" y="149"/>
                    <a:pt x="0" y="116"/>
                    <a:pt x="0" y="75"/>
                  </a:cubicBezTo>
                  <a:cubicBezTo>
                    <a:pt x="0" y="33"/>
                    <a:pt x="34" y="0"/>
                    <a:pt x="75" y="0"/>
                  </a:cubicBezTo>
                  <a:moveTo>
                    <a:pt x="67" y="53"/>
                  </a:moveTo>
                  <a:cubicBezTo>
                    <a:pt x="68" y="51"/>
                    <a:pt x="71" y="51"/>
                    <a:pt x="76" y="51"/>
                  </a:cubicBezTo>
                  <a:cubicBezTo>
                    <a:pt x="80" y="51"/>
                    <a:pt x="83" y="51"/>
                    <a:pt x="84" y="53"/>
                  </a:cubicBezTo>
                  <a:cubicBezTo>
                    <a:pt x="86" y="54"/>
                    <a:pt x="86" y="59"/>
                    <a:pt x="86" y="64"/>
                  </a:cubicBezTo>
                  <a:cubicBezTo>
                    <a:pt x="86" y="66"/>
                    <a:pt x="86" y="66"/>
                    <a:pt x="86" y="66"/>
                  </a:cubicBezTo>
                  <a:cubicBezTo>
                    <a:pt x="86" y="67"/>
                    <a:pt x="86" y="68"/>
                    <a:pt x="86" y="68"/>
                  </a:cubicBezTo>
                  <a:cubicBezTo>
                    <a:pt x="65" y="68"/>
                    <a:pt x="65" y="68"/>
                    <a:pt x="65" y="68"/>
                  </a:cubicBezTo>
                  <a:cubicBezTo>
                    <a:pt x="65" y="68"/>
                    <a:pt x="65" y="67"/>
                    <a:pt x="65" y="66"/>
                  </a:cubicBezTo>
                  <a:cubicBezTo>
                    <a:pt x="65" y="63"/>
                    <a:pt x="65" y="63"/>
                    <a:pt x="65" y="63"/>
                  </a:cubicBezTo>
                  <a:cubicBezTo>
                    <a:pt x="65" y="58"/>
                    <a:pt x="65" y="54"/>
                    <a:pt x="67" y="53"/>
                  </a:cubicBezTo>
                  <a:moveTo>
                    <a:pt x="95" y="69"/>
                  </a:moveTo>
                  <a:cubicBezTo>
                    <a:pt x="95" y="68"/>
                    <a:pt x="95" y="67"/>
                    <a:pt x="95" y="66"/>
                  </a:cubicBezTo>
                  <a:cubicBezTo>
                    <a:pt x="95" y="64"/>
                    <a:pt x="95" y="64"/>
                    <a:pt x="95" y="64"/>
                  </a:cubicBezTo>
                  <a:cubicBezTo>
                    <a:pt x="95" y="57"/>
                    <a:pt x="95" y="51"/>
                    <a:pt x="91" y="46"/>
                  </a:cubicBezTo>
                  <a:cubicBezTo>
                    <a:pt x="88" y="43"/>
                    <a:pt x="83" y="41"/>
                    <a:pt x="76" y="41"/>
                  </a:cubicBezTo>
                  <a:cubicBezTo>
                    <a:pt x="68" y="41"/>
                    <a:pt x="63" y="43"/>
                    <a:pt x="60" y="46"/>
                  </a:cubicBezTo>
                  <a:cubicBezTo>
                    <a:pt x="56" y="51"/>
                    <a:pt x="56" y="57"/>
                    <a:pt x="56" y="64"/>
                  </a:cubicBezTo>
                  <a:cubicBezTo>
                    <a:pt x="56" y="66"/>
                    <a:pt x="56" y="66"/>
                    <a:pt x="56" y="66"/>
                  </a:cubicBezTo>
                  <a:cubicBezTo>
                    <a:pt x="56" y="67"/>
                    <a:pt x="56" y="68"/>
                    <a:pt x="56" y="68"/>
                  </a:cubicBezTo>
                  <a:cubicBezTo>
                    <a:pt x="53" y="69"/>
                    <a:pt x="51" y="71"/>
                    <a:pt x="51" y="73"/>
                  </a:cubicBezTo>
                  <a:cubicBezTo>
                    <a:pt x="51" y="103"/>
                    <a:pt x="51" y="103"/>
                    <a:pt x="51" y="103"/>
                  </a:cubicBezTo>
                  <a:cubicBezTo>
                    <a:pt x="51" y="106"/>
                    <a:pt x="54" y="108"/>
                    <a:pt x="57" y="108"/>
                  </a:cubicBezTo>
                  <a:cubicBezTo>
                    <a:pt x="94" y="108"/>
                    <a:pt x="94" y="108"/>
                    <a:pt x="94" y="108"/>
                  </a:cubicBezTo>
                  <a:cubicBezTo>
                    <a:pt x="97" y="108"/>
                    <a:pt x="99" y="106"/>
                    <a:pt x="99" y="103"/>
                  </a:cubicBezTo>
                  <a:cubicBezTo>
                    <a:pt x="99" y="73"/>
                    <a:pt x="99" y="73"/>
                    <a:pt x="99" y="73"/>
                  </a:cubicBezTo>
                  <a:cubicBezTo>
                    <a:pt x="99" y="71"/>
                    <a:pt x="97" y="69"/>
                    <a:pt x="95" y="69"/>
                  </a:cubicBezTo>
                </a:path>
              </a:pathLst>
            </a:custGeom>
            <a:solidFill>
              <a:schemeClr val="accent2">
                <a:lumMod val="75000"/>
              </a:schemeClr>
            </a:solidFill>
            <a:ln w="9525">
              <a:noFill/>
              <a:round/>
              <a:headEnd/>
              <a:tailEnd/>
            </a:ln>
            <a:extLst/>
          </p:spPr>
          <p:txBody>
            <a:bodyPr vert="horz" wrap="square" lIns="93260" tIns="46630" rIns="93260" bIns="46630" numCol="1" anchor="t" anchorCtr="0" compatLnSpc="1">
              <a:prstTxWarp prst="textNoShape">
                <a:avLst/>
              </a:prstTxWarp>
            </a:bodyPr>
            <a:lstStyle/>
            <a:p>
              <a:endParaRPr lang="en-US" sz="1836" kern="0" dirty="0">
                <a:solidFill>
                  <a:srgbClr val="505050"/>
                </a:solidFill>
              </a:endParaRPr>
            </a:p>
          </p:txBody>
        </p:sp>
        <p:sp>
          <p:nvSpPr>
            <p:cNvPr id="93" name="TextBox 92"/>
            <p:cNvSpPr txBox="1"/>
            <p:nvPr/>
          </p:nvSpPr>
          <p:spPr>
            <a:xfrm>
              <a:off x="8822094" y="3827140"/>
              <a:ext cx="779788" cy="445139"/>
            </a:xfrm>
            <a:prstGeom prst="rect">
              <a:avLst/>
            </a:prstGeom>
            <a:noFill/>
            <a:ln w="9525">
              <a:noFill/>
              <a:round/>
              <a:headEnd/>
              <a:tailEnd/>
            </a:ln>
          </p:spPr>
          <p:txBody>
            <a:bodyPr vert="horz" wrap="square" lIns="93260" tIns="46630" rIns="93260" bIns="46630" numCol="1" anchor="t" anchorCtr="0" compatLnSpc="1">
              <a:prstTxWarp prst="textNoShape">
                <a:avLst/>
              </a:prstTxWarp>
            </a:bodyPr>
            <a:lstStyle>
              <a:defPPr>
                <a:defRPr lang="en-US"/>
              </a:defPPr>
              <a:lvl1pPr>
                <a:defRPr sz="1836" kern="0">
                  <a:solidFill>
                    <a:srgbClr val="505050"/>
                  </a:solidFill>
                </a:defRPr>
              </a:lvl1pPr>
            </a:lstStyle>
            <a:p>
              <a:pPr algn="ctr"/>
              <a:r>
                <a:rPr lang="en-US" sz="1100" dirty="0">
                  <a:solidFill>
                    <a:schemeClr val="tx1"/>
                  </a:solidFill>
                </a:rPr>
                <a:t>Azure VPN</a:t>
              </a:r>
            </a:p>
          </p:txBody>
        </p:sp>
      </p:grpSp>
      <p:sp>
        <p:nvSpPr>
          <p:cNvPr id="94" name="Left Brace 93"/>
          <p:cNvSpPr/>
          <p:nvPr/>
        </p:nvSpPr>
        <p:spPr>
          <a:xfrm flipH="1">
            <a:off x="8001257" y="1875462"/>
            <a:ext cx="496897" cy="1149603"/>
          </a:xfrm>
          <a:prstGeom prst="leftBrace">
            <a:avLst/>
          </a:prstGeom>
          <a:noFill/>
          <a:ln w="9525" cap="flat" cmpd="sng" algn="ctr">
            <a:solidFill>
              <a:srgbClr val="50505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5" name="TextBox 94"/>
          <p:cNvSpPr txBox="1"/>
          <p:nvPr/>
        </p:nvSpPr>
        <p:spPr>
          <a:xfrm>
            <a:off x="8574737" y="2288201"/>
            <a:ext cx="653068"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effectLst/>
                <a:uLnTx/>
                <a:uFillTx/>
              </a:rPr>
              <a:t>Domain Joined</a:t>
            </a:r>
          </a:p>
        </p:txBody>
      </p:sp>
      <p:sp>
        <p:nvSpPr>
          <p:cNvPr id="96" name="TextBox 95"/>
          <p:cNvSpPr txBox="1"/>
          <p:nvPr/>
        </p:nvSpPr>
        <p:spPr>
          <a:xfrm>
            <a:off x="9663839" y="2118213"/>
            <a:ext cx="1506039" cy="664797"/>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1" u="none" strike="noStrike" kern="0" cap="none" spc="0" normalizeH="0" baseline="0" noProof="0" dirty="0">
                <a:ln>
                  <a:noFill/>
                </a:ln>
                <a:solidFill>
                  <a:srgbClr val="000000"/>
                </a:solidFill>
                <a:effectLst/>
                <a:uLnTx/>
                <a:uFillTx/>
              </a:rPr>
              <a:t>Subject to IT policy via GP, System Center, or other enterprise management tools</a:t>
            </a:r>
          </a:p>
        </p:txBody>
      </p:sp>
      <p:cxnSp>
        <p:nvCxnSpPr>
          <p:cNvPr id="97" name="Straight Arrow Connector 96"/>
          <p:cNvCxnSpPr>
            <a:stCxn id="95" idx="3"/>
            <a:endCxn id="96" idx="1"/>
          </p:cNvCxnSpPr>
          <p:nvPr/>
        </p:nvCxnSpPr>
        <p:spPr>
          <a:xfrm flipV="1">
            <a:off x="9227805" y="2450612"/>
            <a:ext cx="436034" cy="3789"/>
          </a:xfrm>
          <a:prstGeom prst="straightConnector1">
            <a:avLst/>
          </a:prstGeom>
          <a:noFill/>
          <a:ln w="9525" cap="flat" cmpd="sng" algn="ctr">
            <a:solidFill>
              <a:srgbClr val="000000"/>
            </a:solidFill>
            <a:prstDash val="sysDash"/>
            <a:headEnd type="none"/>
            <a:tailEnd type="triangle"/>
          </a:ln>
          <a:effectLst/>
        </p:spPr>
      </p:cxnSp>
      <p:grpSp>
        <p:nvGrpSpPr>
          <p:cNvPr id="98" name="Group 97"/>
          <p:cNvGrpSpPr/>
          <p:nvPr/>
        </p:nvGrpSpPr>
        <p:grpSpPr>
          <a:xfrm>
            <a:off x="7079757" y="5711475"/>
            <a:ext cx="2428296" cy="430485"/>
            <a:chOff x="7216658" y="5773021"/>
            <a:chExt cx="2049112" cy="466188"/>
          </a:xfrm>
        </p:grpSpPr>
        <p:cxnSp>
          <p:nvCxnSpPr>
            <p:cNvPr id="99" name="Straight Arrow Connector 98"/>
            <p:cNvCxnSpPr>
              <a:stCxn id="23" idx="3"/>
            </p:cNvCxnSpPr>
            <p:nvPr/>
          </p:nvCxnSpPr>
          <p:spPr>
            <a:xfrm>
              <a:off x="7216658" y="5773021"/>
              <a:ext cx="2049112" cy="0"/>
            </a:xfrm>
            <a:prstGeom prst="straightConnector1">
              <a:avLst/>
            </a:prstGeom>
            <a:noFill/>
            <a:ln w="9525" cap="flat" cmpd="sng" algn="ctr">
              <a:solidFill>
                <a:schemeClr val="tx1"/>
              </a:solidFill>
              <a:prstDash val="dashDot"/>
              <a:headEnd type="triangle" w="med" len="med"/>
              <a:tailEnd type="triangle" w="med" len="med"/>
            </a:ln>
            <a:effectLst/>
          </p:spPr>
        </p:cxnSp>
        <p:sp>
          <p:nvSpPr>
            <p:cNvPr id="100" name="TextBox 99"/>
            <p:cNvSpPr txBox="1"/>
            <p:nvPr/>
          </p:nvSpPr>
          <p:spPr>
            <a:xfrm>
              <a:off x="7908897" y="5879242"/>
              <a:ext cx="549821" cy="359967"/>
            </a:xfrm>
            <a:prstGeom prst="rect">
              <a:avLst/>
            </a:prstGeom>
            <a:noFill/>
            <a:ln>
              <a:noFill/>
            </a:ln>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effectLst/>
                  <a:uLnTx/>
                  <a:uFillTx/>
                </a:rPr>
                <a:t>Azure AD Connect</a:t>
              </a:r>
            </a:p>
          </p:txBody>
        </p:sp>
      </p:grpSp>
      <p:cxnSp>
        <p:nvCxnSpPr>
          <p:cNvPr id="101" name="Straight Arrow Connector 100"/>
          <p:cNvCxnSpPr/>
          <p:nvPr/>
        </p:nvCxnSpPr>
        <p:spPr>
          <a:xfrm flipV="1">
            <a:off x="5176281" y="2906026"/>
            <a:ext cx="0" cy="495345"/>
          </a:xfrm>
          <a:prstGeom prst="straightConnector1">
            <a:avLst/>
          </a:prstGeom>
          <a:noFill/>
          <a:ln w="19050" cap="flat" cmpd="sng" algn="ctr">
            <a:solidFill>
              <a:srgbClr val="000000">
                <a:lumMod val="50000"/>
                <a:lumOff val="50000"/>
              </a:srgbClr>
            </a:solidFill>
            <a:prstDash val="sysDot"/>
            <a:headEnd type="triangle" w="med" len="med"/>
            <a:tailEnd type="triangle" w="med" len="med"/>
          </a:ln>
          <a:effectLst/>
        </p:spPr>
      </p:cxnSp>
      <p:pic>
        <p:nvPicPr>
          <p:cNvPr id="105" name="Picture 104"/>
          <p:cNvPicPr>
            <a:picLocks noChangeAspect="1"/>
          </p:cNvPicPr>
          <p:nvPr/>
        </p:nvPicPr>
        <p:blipFill>
          <a:blip r:embed="rId7"/>
          <a:stretch>
            <a:fillRect/>
          </a:stretch>
        </p:blipFill>
        <p:spPr>
          <a:xfrm>
            <a:off x="1128280" y="1937754"/>
            <a:ext cx="1758481" cy="1041431"/>
          </a:xfrm>
          <a:prstGeom prst="rect">
            <a:avLst/>
          </a:prstGeom>
        </p:spPr>
      </p:pic>
      <p:grpSp>
        <p:nvGrpSpPr>
          <p:cNvPr id="106" name="Group 105"/>
          <p:cNvGrpSpPr/>
          <p:nvPr/>
        </p:nvGrpSpPr>
        <p:grpSpPr>
          <a:xfrm>
            <a:off x="4716552" y="3471158"/>
            <a:ext cx="941504" cy="482325"/>
            <a:chOff x="4429125" y="2127251"/>
            <a:chExt cx="1423988" cy="639762"/>
          </a:xfrm>
          <a:solidFill>
            <a:srgbClr val="505050"/>
          </a:solidFill>
        </p:grpSpPr>
        <p:sp>
          <p:nvSpPr>
            <p:cNvPr id="107" name="Freeform 511"/>
            <p:cNvSpPr>
              <a:spLocks/>
            </p:cNvSpPr>
            <p:nvPr/>
          </p:nvSpPr>
          <p:spPr bwMode="auto">
            <a:xfrm>
              <a:off x="5238750" y="2741613"/>
              <a:ext cx="1588" cy="1587"/>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0"/>
                  </a:cubicBezTo>
                  <a:cubicBezTo>
                    <a:pt x="1" y="0"/>
                    <a:pt x="0" y="0"/>
                    <a:pt x="0" y="0"/>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8" name="Freeform 512"/>
            <p:cNvSpPr>
              <a:spLocks noEditPoints="1"/>
            </p:cNvSpPr>
            <p:nvPr/>
          </p:nvSpPr>
          <p:spPr bwMode="auto">
            <a:xfrm>
              <a:off x="4429125" y="2127251"/>
              <a:ext cx="1423988" cy="639762"/>
            </a:xfrm>
            <a:custGeom>
              <a:avLst/>
              <a:gdLst>
                <a:gd name="T0" fmla="*/ 1155 w 1179"/>
                <a:gd name="T1" fmla="*/ 87 h 530"/>
                <a:gd name="T2" fmla="*/ 578 w 1179"/>
                <a:gd name="T3" fmla="*/ 0 h 530"/>
                <a:gd name="T4" fmla="*/ 44 w 1179"/>
                <a:gd name="T5" fmla="*/ 178 h 530"/>
                <a:gd name="T6" fmla="*/ 53 w 1179"/>
                <a:gd name="T7" fmla="*/ 378 h 530"/>
                <a:gd name="T8" fmla="*/ 337 w 1179"/>
                <a:gd name="T9" fmla="*/ 462 h 530"/>
                <a:gd name="T10" fmla="*/ 683 w 1179"/>
                <a:gd name="T11" fmla="*/ 530 h 530"/>
                <a:gd name="T12" fmla="*/ 1155 w 1179"/>
                <a:gd name="T13" fmla="*/ 224 h 530"/>
                <a:gd name="T14" fmla="*/ 1155 w 1179"/>
                <a:gd name="T15" fmla="*/ 87 h 530"/>
                <a:gd name="T16" fmla="*/ 672 w 1179"/>
                <a:gd name="T17" fmla="*/ 509 h 530"/>
                <a:gd name="T18" fmla="*/ 670 w 1179"/>
                <a:gd name="T19" fmla="*/ 509 h 530"/>
                <a:gd name="T20" fmla="*/ 342 w 1179"/>
                <a:gd name="T21" fmla="*/ 444 h 530"/>
                <a:gd name="T22" fmla="*/ 66 w 1179"/>
                <a:gd name="T23" fmla="*/ 362 h 530"/>
                <a:gd name="T24" fmla="*/ 59 w 1179"/>
                <a:gd name="T25" fmla="*/ 194 h 530"/>
                <a:gd name="T26" fmla="*/ 671 w 1179"/>
                <a:gd name="T27" fmla="*/ 291 h 530"/>
                <a:gd name="T28" fmla="*/ 672 w 1179"/>
                <a:gd name="T29" fmla="*/ 509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9" h="530">
                  <a:moveTo>
                    <a:pt x="1155" y="87"/>
                  </a:moveTo>
                  <a:cubicBezTo>
                    <a:pt x="890" y="5"/>
                    <a:pt x="578" y="0"/>
                    <a:pt x="578" y="0"/>
                  </a:cubicBezTo>
                  <a:cubicBezTo>
                    <a:pt x="44" y="178"/>
                    <a:pt x="44" y="178"/>
                    <a:pt x="44" y="178"/>
                  </a:cubicBezTo>
                  <a:cubicBezTo>
                    <a:pt x="0" y="301"/>
                    <a:pt x="53" y="378"/>
                    <a:pt x="53" y="378"/>
                  </a:cubicBezTo>
                  <a:cubicBezTo>
                    <a:pt x="53" y="378"/>
                    <a:pt x="118" y="402"/>
                    <a:pt x="337" y="462"/>
                  </a:cubicBezTo>
                  <a:cubicBezTo>
                    <a:pt x="556" y="522"/>
                    <a:pt x="683" y="530"/>
                    <a:pt x="683" y="530"/>
                  </a:cubicBezTo>
                  <a:cubicBezTo>
                    <a:pt x="1155" y="224"/>
                    <a:pt x="1155" y="224"/>
                    <a:pt x="1155" y="224"/>
                  </a:cubicBezTo>
                  <a:cubicBezTo>
                    <a:pt x="1179" y="159"/>
                    <a:pt x="1155" y="87"/>
                    <a:pt x="1155" y="87"/>
                  </a:cubicBezTo>
                  <a:close/>
                  <a:moveTo>
                    <a:pt x="672" y="509"/>
                  </a:moveTo>
                  <a:cubicBezTo>
                    <a:pt x="671" y="509"/>
                    <a:pt x="670" y="509"/>
                    <a:pt x="670" y="509"/>
                  </a:cubicBezTo>
                  <a:cubicBezTo>
                    <a:pt x="631" y="505"/>
                    <a:pt x="515" y="491"/>
                    <a:pt x="342" y="444"/>
                  </a:cubicBezTo>
                  <a:cubicBezTo>
                    <a:pt x="163" y="395"/>
                    <a:pt x="87" y="369"/>
                    <a:pt x="66" y="362"/>
                  </a:cubicBezTo>
                  <a:cubicBezTo>
                    <a:pt x="57" y="345"/>
                    <a:pt x="30" y="284"/>
                    <a:pt x="59" y="194"/>
                  </a:cubicBezTo>
                  <a:cubicBezTo>
                    <a:pt x="671" y="291"/>
                    <a:pt x="671" y="291"/>
                    <a:pt x="671" y="291"/>
                  </a:cubicBezTo>
                  <a:cubicBezTo>
                    <a:pt x="671" y="291"/>
                    <a:pt x="712" y="379"/>
                    <a:pt x="672"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9" name="Freeform 513"/>
            <p:cNvSpPr>
              <a:spLocks/>
            </p:cNvSpPr>
            <p:nvPr/>
          </p:nvSpPr>
          <p:spPr bwMode="auto">
            <a:xfrm>
              <a:off x="4530725" y="2452688"/>
              <a:ext cx="638175" cy="180975"/>
            </a:xfrm>
            <a:custGeom>
              <a:avLst/>
              <a:gdLst>
                <a:gd name="T0" fmla="*/ 402 w 402"/>
                <a:gd name="T1" fmla="*/ 114 h 114"/>
                <a:gd name="T2" fmla="*/ 0 w 402"/>
                <a:gd name="T3" fmla="*/ 31 h 114"/>
                <a:gd name="T4" fmla="*/ 0 w 402"/>
                <a:gd name="T5" fmla="*/ 0 h 114"/>
                <a:gd name="T6" fmla="*/ 402 w 402"/>
                <a:gd name="T7" fmla="*/ 75 h 114"/>
                <a:gd name="T8" fmla="*/ 402 w 402"/>
                <a:gd name="T9" fmla="*/ 114 h 114"/>
              </a:gdLst>
              <a:ahLst/>
              <a:cxnLst>
                <a:cxn ang="0">
                  <a:pos x="T0" y="T1"/>
                </a:cxn>
                <a:cxn ang="0">
                  <a:pos x="T2" y="T3"/>
                </a:cxn>
                <a:cxn ang="0">
                  <a:pos x="T4" y="T5"/>
                </a:cxn>
                <a:cxn ang="0">
                  <a:pos x="T6" y="T7"/>
                </a:cxn>
                <a:cxn ang="0">
                  <a:pos x="T8" y="T9"/>
                </a:cxn>
              </a:cxnLst>
              <a:rect l="0" t="0" r="r" b="b"/>
              <a:pathLst>
                <a:path w="402" h="114">
                  <a:moveTo>
                    <a:pt x="402" y="114"/>
                  </a:moveTo>
                  <a:lnTo>
                    <a:pt x="0" y="31"/>
                  </a:lnTo>
                  <a:lnTo>
                    <a:pt x="0" y="0"/>
                  </a:lnTo>
                  <a:lnTo>
                    <a:pt x="402" y="75"/>
                  </a:lnTo>
                  <a:lnTo>
                    <a:pt x="402"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110" name="Group 109"/>
          <p:cNvGrpSpPr/>
          <p:nvPr/>
        </p:nvGrpSpPr>
        <p:grpSpPr>
          <a:xfrm>
            <a:off x="463185" y="2072615"/>
            <a:ext cx="473819" cy="719082"/>
            <a:chOff x="11167011" y="2447493"/>
            <a:chExt cx="729889" cy="1132802"/>
          </a:xfrm>
          <a:solidFill>
            <a:schemeClr val="accent2">
              <a:lumMod val="20000"/>
              <a:lumOff val="80000"/>
            </a:schemeClr>
          </a:solidFill>
        </p:grpSpPr>
        <p:sp>
          <p:nvSpPr>
            <p:cNvPr id="111" name="Freeform 6"/>
            <p:cNvSpPr>
              <a:spLocks/>
            </p:cNvSpPr>
            <p:nvPr/>
          </p:nvSpPr>
          <p:spPr bwMode="auto">
            <a:xfrm>
              <a:off x="11317581" y="2447493"/>
              <a:ext cx="425911" cy="425911"/>
            </a:xfrm>
            <a:custGeom>
              <a:avLst/>
              <a:gdLst>
                <a:gd name="T0" fmla="*/ 824 w 1502"/>
                <a:gd name="T1" fmla="*/ 3 h 1502"/>
                <a:gd name="T2" fmla="*/ 962 w 1502"/>
                <a:gd name="T3" fmla="*/ 30 h 1502"/>
                <a:gd name="T4" fmla="*/ 1090 w 1502"/>
                <a:gd name="T5" fmla="*/ 81 h 1502"/>
                <a:gd name="T6" fmla="*/ 1206 w 1502"/>
                <a:gd name="T7" fmla="*/ 153 h 1502"/>
                <a:gd name="T8" fmla="*/ 1306 w 1502"/>
                <a:gd name="T9" fmla="*/ 244 h 1502"/>
                <a:gd name="T10" fmla="*/ 1388 w 1502"/>
                <a:gd name="T11" fmla="*/ 352 h 1502"/>
                <a:gd name="T12" fmla="*/ 1450 w 1502"/>
                <a:gd name="T13" fmla="*/ 475 h 1502"/>
                <a:gd name="T14" fmla="*/ 1489 w 1502"/>
                <a:gd name="T15" fmla="*/ 608 h 1502"/>
                <a:gd name="T16" fmla="*/ 1502 w 1502"/>
                <a:gd name="T17" fmla="*/ 751 h 1502"/>
                <a:gd name="T18" fmla="*/ 1489 w 1502"/>
                <a:gd name="T19" fmla="*/ 894 h 1502"/>
                <a:gd name="T20" fmla="*/ 1450 w 1502"/>
                <a:gd name="T21" fmla="*/ 1027 h 1502"/>
                <a:gd name="T22" fmla="*/ 1388 w 1502"/>
                <a:gd name="T23" fmla="*/ 1149 h 1502"/>
                <a:gd name="T24" fmla="*/ 1306 w 1502"/>
                <a:gd name="T25" fmla="*/ 1257 h 1502"/>
                <a:gd name="T26" fmla="*/ 1206 w 1502"/>
                <a:gd name="T27" fmla="*/ 1348 h 1502"/>
                <a:gd name="T28" fmla="*/ 1090 w 1502"/>
                <a:gd name="T29" fmla="*/ 1421 h 1502"/>
                <a:gd name="T30" fmla="*/ 962 w 1502"/>
                <a:gd name="T31" fmla="*/ 1472 h 1502"/>
                <a:gd name="T32" fmla="*/ 824 w 1502"/>
                <a:gd name="T33" fmla="*/ 1498 h 1502"/>
                <a:gd name="T34" fmla="*/ 679 w 1502"/>
                <a:gd name="T35" fmla="*/ 1498 h 1502"/>
                <a:gd name="T36" fmla="*/ 540 w 1502"/>
                <a:gd name="T37" fmla="*/ 1472 h 1502"/>
                <a:gd name="T38" fmla="*/ 412 w 1502"/>
                <a:gd name="T39" fmla="*/ 1421 h 1502"/>
                <a:gd name="T40" fmla="*/ 297 w 1502"/>
                <a:gd name="T41" fmla="*/ 1348 h 1502"/>
                <a:gd name="T42" fmla="*/ 197 w 1502"/>
                <a:gd name="T43" fmla="*/ 1257 h 1502"/>
                <a:gd name="T44" fmla="*/ 114 w 1502"/>
                <a:gd name="T45" fmla="*/ 1149 h 1502"/>
                <a:gd name="T46" fmla="*/ 53 w 1502"/>
                <a:gd name="T47" fmla="*/ 1027 h 1502"/>
                <a:gd name="T48" fmla="*/ 14 w 1502"/>
                <a:gd name="T49" fmla="*/ 894 h 1502"/>
                <a:gd name="T50" fmla="*/ 0 w 1502"/>
                <a:gd name="T51" fmla="*/ 751 h 1502"/>
                <a:gd name="T52" fmla="*/ 14 w 1502"/>
                <a:gd name="T53" fmla="*/ 608 h 1502"/>
                <a:gd name="T54" fmla="*/ 53 w 1502"/>
                <a:gd name="T55" fmla="*/ 475 h 1502"/>
                <a:gd name="T56" fmla="*/ 114 w 1502"/>
                <a:gd name="T57" fmla="*/ 352 h 1502"/>
                <a:gd name="T58" fmla="*/ 197 w 1502"/>
                <a:gd name="T59" fmla="*/ 244 h 1502"/>
                <a:gd name="T60" fmla="*/ 297 w 1502"/>
                <a:gd name="T61" fmla="*/ 153 h 1502"/>
                <a:gd name="T62" fmla="*/ 412 w 1502"/>
                <a:gd name="T63" fmla="*/ 81 h 1502"/>
                <a:gd name="T64" fmla="*/ 540 w 1502"/>
                <a:gd name="T65" fmla="*/ 30 h 1502"/>
                <a:gd name="T66" fmla="*/ 679 w 1502"/>
                <a:gd name="T67" fmla="*/ 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2" h="1502">
                  <a:moveTo>
                    <a:pt x="752" y="0"/>
                  </a:moveTo>
                  <a:lnTo>
                    <a:pt x="824" y="3"/>
                  </a:lnTo>
                  <a:lnTo>
                    <a:pt x="894" y="14"/>
                  </a:lnTo>
                  <a:lnTo>
                    <a:pt x="962" y="30"/>
                  </a:lnTo>
                  <a:lnTo>
                    <a:pt x="1028" y="53"/>
                  </a:lnTo>
                  <a:lnTo>
                    <a:pt x="1090" y="81"/>
                  </a:lnTo>
                  <a:lnTo>
                    <a:pt x="1149" y="114"/>
                  </a:lnTo>
                  <a:lnTo>
                    <a:pt x="1206" y="153"/>
                  </a:lnTo>
                  <a:lnTo>
                    <a:pt x="1258" y="197"/>
                  </a:lnTo>
                  <a:lnTo>
                    <a:pt x="1306" y="244"/>
                  </a:lnTo>
                  <a:lnTo>
                    <a:pt x="1349" y="297"/>
                  </a:lnTo>
                  <a:lnTo>
                    <a:pt x="1388" y="352"/>
                  </a:lnTo>
                  <a:lnTo>
                    <a:pt x="1422" y="411"/>
                  </a:lnTo>
                  <a:lnTo>
                    <a:pt x="1450" y="475"/>
                  </a:lnTo>
                  <a:lnTo>
                    <a:pt x="1473" y="540"/>
                  </a:lnTo>
                  <a:lnTo>
                    <a:pt x="1489" y="608"/>
                  </a:lnTo>
                  <a:lnTo>
                    <a:pt x="1499" y="678"/>
                  </a:lnTo>
                  <a:lnTo>
                    <a:pt x="1502" y="751"/>
                  </a:lnTo>
                  <a:lnTo>
                    <a:pt x="1499" y="823"/>
                  </a:lnTo>
                  <a:lnTo>
                    <a:pt x="1489" y="894"/>
                  </a:lnTo>
                  <a:lnTo>
                    <a:pt x="1473" y="961"/>
                  </a:lnTo>
                  <a:lnTo>
                    <a:pt x="1450" y="1027"/>
                  </a:lnTo>
                  <a:lnTo>
                    <a:pt x="1422" y="1090"/>
                  </a:lnTo>
                  <a:lnTo>
                    <a:pt x="1388" y="1149"/>
                  </a:lnTo>
                  <a:lnTo>
                    <a:pt x="1349" y="1206"/>
                  </a:lnTo>
                  <a:lnTo>
                    <a:pt x="1306" y="1257"/>
                  </a:lnTo>
                  <a:lnTo>
                    <a:pt x="1258" y="1306"/>
                  </a:lnTo>
                  <a:lnTo>
                    <a:pt x="1206" y="1348"/>
                  </a:lnTo>
                  <a:lnTo>
                    <a:pt x="1149" y="1387"/>
                  </a:lnTo>
                  <a:lnTo>
                    <a:pt x="1090" y="1421"/>
                  </a:lnTo>
                  <a:lnTo>
                    <a:pt x="1028" y="1450"/>
                  </a:lnTo>
                  <a:lnTo>
                    <a:pt x="962" y="1472"/>
                  </a:lnTo>
                  <a:lnTo>
                    <a:pt x="894" y="1489"/>
                  </a:lnTo>
                  <a:lnTo>
                    <a:pt x="824" y="1498"/>
                  </a:lnTo>
                  <a:lnTo>
                    <a:pt x="752" y="1502"/>
                  </a:lnTo>
                  <a:lnTo>
                    <a:pt x="679" y="1498"/>
                  </a:lnTo>
                  <a:lnTo>
                    <a:pt x="609" y="1489"/>
                  </a:lnTo>
                  <a:lnTo>
                    <a:pt x="540" y="1472"/>
                  </a:lnTo>
                  <a:lnTo>
                    <a:pt x="476" y="1450"/>
                  </a:lnTo>
                  <a:lnTo>
                    <a:pt x="412" y="1421"/>
                  </a:lnTo>
                  <a:lnTo>
                    <a:pt x="353" y="1387"/>
                  </a:lnTo>
                  <a:lnTo>
                    <a:pt x="297" y="1348"/>
                  </a:lnTo>
                  <a:lnTo>
                    <a:pt x="245" y="1306"/>
                  </a:lnTo>
                  <a:lnTo>
                    <a:pt x="197" y="1257"/>
                  </a:lnTo>
                  <a:lnTo>
                    <a:pt x="153" y="1206"/>
                  </a:lnTo>
                  <a:lnTo>
                    <a:pt x="114" y="1149"/>
                  </a:lnTo>
                  <a:lnTo>
                    <a:pt x="81" y="1090"/>
                  </a:lnTo>
                  <a:lnTo>
                    <a:pt x="53" y="1027"/>
                  </a:lnTo>
                  <a:lnTo>
                    <a:pt x="31" y="961"/>
                  </a:lnTo>
                  <a:lnTo>
                    <a:pt x="14" y="894"/>
                  </a:lnTo>
                  <a:lnTo>
                    <a:pt x="3" y="823"/>
                  </a:lnTo>
                  <a:lnTo>
                    <a:pt x="0" y="751"/>
                  </a:lnTo>
                  <a:lnTo>
                    <a:pt x="3" y="678"/>
                  </a:lnTo>
                  <a:lnTo>
                    <a:pt x="14" y="608"/>
                  </a:lnTo>
                  <a:lnTo>
                    <a:pt x="31" y="540"/>
                  </a:lnTo>
                  <a:lnTo>
                    <a:pt x="53" y="475"/>
                  </a:lnTo>
                  <a:lnTo>
                    <a:pt x="81" y="411"/>
                  </a:lnTo>
                  <a:lnTo>
                    <a:pt x="114" y="352"/>
                  </a:lnTo>
                  <a:lnTo>
                    <a:pt x="153" y="297"/>
                  </a:lnTo>
                  <a:lnTo>
                    <a:pt x="197" y="244"/>
                  </a:lnTo>
                  <a:lnTo>
                    <a:pt x="245" y="197"/>
                  </a:lnTo>
                  <a:lnTo>
                    <a:pt x="297" y="153"/>
                  </a:lnTo>
                  <a:lnTo>
                    <a:pt x="353" y="114"/>
                  </a:lnTo>
                  <a:lnTo>
                    <a:pt x="412" y="81"/>
                  </a:lnTo>
                  <a:lnTo>
                    <a:pt x="476" y="53"/>
                  </a:lnTo>
                  <a:lnTo>
                    <a:pt x="540" y="30"/>
                  </a:lnTo>
                  <a:lnTo>
                    <a:pt x="609" y="14"/>
                  </a:lnTo>
                  <a:lnTo>
                    <a:pt x="679" y="3"/>
                  </a:lnTo>
                  <a:lnTo>
                    <a:pt x="752" y="0"/>
                  </a:lnTo>
                  <a:close/>
                </a:path>
              </a:pathLst>
            </a:custGeom>
            <a:grpFill/>
            <a:ln w="1905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solidFill>
                    <a:srgbClr val="FFFFFF"/>
                  </a:solidFill>
                </a:ln>
                <a:solidFill>
                  <a:srgbClr val="505050"/>
                </a:solidFill>
                <a:effectLst/>
                <a:uLnTx/>
                <a:uFillTx/>
              </a:endParaRPr>
            </a:p>
          </p:txBody>
        </p:sp>
        <p:sp>
          <p:nvSpPr>
            <p:cNvPr id="112" name="Freeform 7"/>
            <p:cNvSpPr>
              <a:spLocks/>
            </p:cNvSpPr>
            <p:nvPr/>
          </p:nvSpPr>
          <p:spPr bwMode="auto">
            <a:xfrm>
              <a:off x="11167011" y="2855792"/>
              <a:ext cx="729889" cy="724503"/>
            </a:xfrm>
            <a:custGeom>
              <a:avLst/>
              <a:gdLst>
                <a:gd name="T0" fmla="*/ 719 w 2574"/>
                <a:gd name="T1" fmla="*/ 60 h 2555"/>
                <a:gd name="T2" fmla="*/ 840 w 2574"/>
                <a:gd name="T3" fmla="*/ 140 h 2555"/>
                <a:gd name="T4" fmla="*/ 962 w 2574"/>
                <a:gd name="T5" fmla="*/ 204 h 2555"/>
                <a:gd name="T6" fmla="*/ 1067 w 2574"/>
                <a:gd name="T7" fmla="*/ 253 h 2555"/>
                <a:gd name="T8" fmla="*/ 1141 w 2574"/>
                <a:gd name="T9" fmla="*/ 284 h 2555"/>
                <a:gd name="T10" fmla="*/ 1169 w 2574"/>
                <a:gd name="T11" fmla="*/ 294 h 2555"/>
                <a:gd name="T12" fmla="*/ 1437 w 2574"/>
                <a:gd name="T13" fmla="*/ 271 h 2555"/>
                <a:gd name="T14" fmla="*/ 1578 w 2574"/>
                <a:gd name="T15" fmla="*/ 226 h 2555"/>
                <a:gd name="T16" fmla="*/ 1696 w 2574"/>
                <a:gd name="T17" fmla="*/ 174 h 2555"/>
                <a:gd name="T18" fmla="*/ 1807 w 2574"/>
                <a:gd name="T19" fmla="*/ 103 h 2555"/>
                <a:gd name="T20" fmla="*/ 1929 w 2574"/>
                <a:gd name="T21" fmla="*/ 0 h 2555"/>
                <a:gd name="T22" fmla="*/ 2092 w 2574"/>
                <a:gd name="T23" fmla="*/ 273 h 2555"/>
                <a:gd name="T24" fmla="*/ 2249 w 2574"/>
                <a:gd name="T25" fmla="*/ 554 h 2555"/>
                <a:gd name="T26" fmla="*/ 2387 w 2574"/>
                <a:gd name="T27" fmla="*/ 845 h 2555"/>
                <a:gd name="T28" fmla="*/ 2496 w 2574"/>
                <a:gd name="T29" fmla="*/ 1145 h 2555"/>
                <a:gd name="T30" fmla="*/ 2561 w 2574"/>
                <a:gd name="T31" fmla="*/ 1456 h 2555"/>
                <a:gd name="T32" fmla="*/ 2574 w 2574"/>
                <a:gd name="T33" fmla="*/ 1718 h 2555"/>
                <a:gd name="T34" fmla="*/ 2571 w 2574"/>
                <a:gd name="T35" fmla="*/ 1864 h 2555"/>
                <a:gd name="T36" fmla="*/ 2549 w 2574"/>
                <a:gd name="T37" fmla="*/ 2007 h 2555"/>
                <a:gd name="T38" fmla="*/ 2489 w 2574"/>
                <a:gd name="T39" fmla="*/ 2138 h 2555"/>
                <a:gd name="T40" fmla="*/ 2398 w 2574"/>
                <a:gd name="T41" fmla="*/ 2239 h 2555"/>
                <a:gd name="T42" fmla="*/ 2286 w 2574"/>
                <a:gd name="T43" fmla="*/ 2313 h 2555"/>
                <a:gd name="T44" fmla="*/ 2163 w 2574"/>
                <a:gd name="T45" fmla="*/ 2378 h 2555"/>
                <a:gd name="T46" fmla="*/ 1938 w 2574"/>
                <a:gd name="T47" fmla="*/ 2465 h 2555"/>
                <a:gd name="T48" fmla="*/ 1698 w 2574"/>
                <a:gd name="T49" fmla="*/ 2515 h 2555"/>
                <a:gd name="T50" fmla="*/ 1454 w 2574"/>
                <a:gd name="T51" fmla="*/ 2542 h 2555"/>
                <a:gd name="T52" fmla="*/ 1283 w 2574"/>
                <a:gd name="T53" fmla="*/ 2555 h 2555"/>
                <a:gd name="T54" fmla="*/ 1040 w 2574"/>
                <a:gd name="T55" fmla="*/ 2534 h 2555"/>
                <a:gd name="T56" fmla="*/ 795 w 2574"/>
                <a:gd name="T57" fmla="*/ 2502 h 2555"/>
                <a:gd name="T58" fmla="*/ 559 w 2574"/>
                <a:gd name="T59" fmla="*/ 2441 h 2555"/>
                <a:gd name="T60" fmla="*/ 369 w 2574"/>
                <a:gd name="T61" fmla="*/ 2356 h 2555"/>
                <a:gd name="T62" fmla="*/ 249 w 2574"/>
                <a:gd name="T63" fmla="*/ 2291 h 2555"/>
                <a:gd name="T64" fmla="*/ 144 w 2574"/>
                <a:gd name="T65" fmla="*/ 2209 h 2555"/>
                <a:gd name="T66" fmla="*/ 60 w 2574"/>
                <a:gd name="T67" fmla="*/ 2097 h 2555"/>
                <a:gd name="T68" fmla="*/ 15 w 2574"/>
                <a:gd name="T69" fmla="*/ 1960 h 2555"/>
                <a:gd name="T70" fmla="*/ 1 w 2574"/>
                <a:gd name="T71" fmla="*/ 1815 h 2555"/>
                <a:gd name="T72" fmla="*/ 0 w 2574"/>
                <a:gd name="T73" fmla="*/ 1671 h 2555"/>
                <a:gd name="T74" fmla="*/ 29 w 2574"/>
                <a:gd name="T75" fmla="*/ 1351 h 2555"/>
                <a:gd name="T76" fmla="*/ 111 w 2574"/>
                <a:gd name="T77" fmla="*/ 1043 h 2555"/>
                <a:gd name="T78" fmla="*/ 230 w 2574"/>
                <a:gd name="T79" fmla="*/ 747 h 2555"/>
                <a:gd name="T80" fmla="*/ 376 w 2574"/>
                <a:gd name="T81" fmla="*/ 459 h 2555"/>
                <a:gd name="T82" fmla="*/ 537 w 2574"/>
                <a:gd name="T83" fmla="*/ 181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74" h="2555">
                  <a:moveTo>
                    <a:pt x="645" y="0"/>
                  </a:moveTo>
                  <a:lnTo>
                    <a:pt x="681" y="31"/>
                  </a:lnTo>
                  <a:lnTo>
                    <a:pt x="719" y="60"/>
                  </a:lnTo>
                  <a:lnTo>
                    <a:pt x="758" y="89"/>
                  </a:lnTo>
                  <a:lnTo>
                    <a:pt x="799" y="115"/>
                  </a:lnTo>
                  <a:lnTo>
                    <a:pt x="840" y="140"/>
                  </a:lnTo>
                  <a:lnTo>
                    <a:pt x="881" y="163"/>
                  </a:lnTo>
                  <a:lnTo>
                    <a:pt x="922" y="184"/>
                  </a:lnTo>
                  <a:lnTo>
                    <a:pt x="962" y="204"/>
                  </a:lnTo>
                  <a:lnTo>
                    <a:pt x="998" y="222"/>
                  </a:lnTo>
                  <a:lnTo>
                    <a:pt x="1034" y="239"/>
                  </a:lnTo>
                  <a:lnTo>
                    <a:pt x="1067" y="253"/>
                  </a:lnTo>
                  <a:lnTo>
                    <a:pt x="1096" y="266"/>
                  </a:lnTo>
                  <a:lnTo>
                    <a:pt x="1121" y="275"/>
                  </a:lnTo>
                  <a:lnTo>
                    <a:pt x="1141" y="284"/>
                  </a:lnTo>
                  <a:lnTo>
                    <a:pt x="1156" y="289"/>
                  </a:lnTo>
                  <a:lnTo>
                    <a:pt x="1166" y="293"/>
                  </a:lnTo>
                  <a:lnTo>
                    <a:pt x="1169" y="294"/>
                  </a:lnTo>
                  <a:lnTo>
                    <a:pt x="1283" y="508"/>
                  </a:lnTo>
                  <a:lnTo>
                    <a:pt x="1382" y="287"/>
                  </a:lnTo>
                  <a:lnTo>
                    <a:pt x="1437" y="271"/>
                  </a:lnTo>
                  <a:lnTo>
                    <a:pt x="1488" y="255"/>
                  </a:lnTo>
                  <a:lnTo>
                    <a:pt x="1535" y="240"/>
                  </a:lnTo>
                  <a:lnTo>
                    <a:pt x="1578" y="226"/>
                  </a:lnTo>
                  <a:lnTo>
                    <a:pt x="1619" y="209"/>
                  </a:lnTo>
                  <a:lnTo>
                    <a:pt x="1658" y="193"/>
                  </a:lnTo>
                  <a:lnTo>
                    <a:pt x="1696" y="174"/>
                  </a:lnTo>
                  <a:lnTo>
                    <a:pt x="1732" y="153"/>
                  </a:lnTo>
                  <a:lnTo>
                    <a:pt x="1769" y="129"/>
                  </a:lnTo>
                  <a:lnTo>
                    <a:pt x="1807" y="103"/>
                  </a:lnTo>
                  <a:lnTo>
                    <a:pt x="1846" y="73"/>
                  </a:lnTo>
                  <a:lnTo>
                    <a:pt x="1886" y="39"/>
                  </a:lnTo>
                  <a:lnTo>
                    <a:pt x="1929" y="0"/>
                  </a:lnTo>
                  <a:lnTo>
                    <a:pt x="1984" y="90"/>
                  </a:lnTo>
                  <a:lnTo>
                    <a:pt x="2038" y="181"/>
                  </a:lnTo>
                  <a:lnTo>
                    <a:pt x="2092" y="273"/>
                  </a:lnTo>
                  <a:lnTo>
                    <a:pt x="2145" y="366"/>
                  </a:lnTo>
                  <a:lnTo>
                    <a:pt x="2199" y="459"/>
                  </a:lnTo>
                  <a:lnTo>
                    <a:pt x="2249" y="554"/>
                  </a:lnTo>
                  <a:lnTo>
                    <a:pt x="2298" y="650"/>
                  </a:lnTo>
                  <a:lnTo>
                    <a:pt x="2344" y="747"/>
                  </a:lnTo>
                  <a:lnTo>
                    <a:pt x="2387" y="845"/>
                  </a:lnTo>
                  <a:lnTo>
                    <a:pt x="2427" y="943"/>
                  </a:lnTo>
                  <a:lnTo>
                    <a:pt x="2464" y="1043"/>
                  </a:lnTo>
                  <a:lnTo>
                    <a:pt x="2496" y="1145"/>
                  </a:lnTo>
                  <a:lnTo>
                    <a:pt x="2523" y="1248"/>
                  </a:lnTo>
                  <a:lnTo>
                    <a:pt x="2544" y="1351"/>
                  </a:lnTo>
                  <a:lnTo>
                    <a:pt x="2561" y="1456"/>
                  </a:lnTo>
                  <a:lnTo>
                    <a:pt x="2570" y="1564"/>
                  </a:lnTo>
                  <a:lnTo>
                    <a:pt x="2574" y="1671"/>
                  </a:lnTo>
                  <a:lnTo>
                    <a:pt x="2574" y="1718"/>
                  </a:lnTo>
                  <a:lnTo>
                    <a:pt x="2574" y="1767"/>
                  </a:lnTo>
                  <a:lnTo>
                    <a:pt x="2574" y="1815"/>
                  </a:lnTo>
                  <a:lnTo>
                    <a:pt x="2571" y="1864"/>
                  </a:lnTo>
                  <a:lnTo>
                    <a:pt x="2567" y="1912"/>
                  </a:lnTo>
                  <a:lnTo>
                    <a:pt x="2560" y="1960"/>
                  </a:lnTo>
                  <a:lnTo>
                    <a:pt x="2549" y="2007"/>
                  </a:lnTo>
                  <a:lnTo>
                    <a:pt x="2534" y="2052"/>
                  </a:lnTo>
                  <a:lnTo>
                    <a:pt x="2514" y="2097"/>
                  </a:lnTo>
                  <a:lnTo>
                    <a:pt x="2489" y="2138"/>
                  </a:lnTo>
                  <a:lnTo>
                    <a:pt x="2462" y="2176"/>
                  </a:lnTo>
                  <a:lnTo>
                    <a:pt x="2431" y="2209"/>
                  </a:lnTo>
                  <a:lnTo>
                    <a:pt x="2398" y="2239"/>
                  </a:lnTo>
                  <a:lnTo>
                    <a:pt x="2363" y="2266"/>
                  </a:lnTo>
                  <a:lnTo>
                    <a:pt x="2325" y="2291"/>
                  </a:lnTo>
                  <a:lnTo>
                    <a:pt x="2286" y="2313"/>
                  </a:lnTo>
                  <a:lnTo>
                    <a:pt x="2246" y="2334"/>
                  </a:lnTo>
                  <a:lnTo>
                    <a:pt x="2206" y="2356"/>
                  </a:lnTo>
                  <a:lnTo>
                    <a:pt x="2163" y="2378"/>
                  </a:lnTo>
                  <a:lnTo>
                    <a:pt x="2090" y="2412"/>
                  </a:lnTo>
                  <a:lnTo>
                    <a:pt x="2014" y="2441"/>
                  </a:lnTo>
                  <a:lnTo>
                    <a:pt x="1938" y="2465"/>
                  </a:lnTo>
                  <a:lnTo>
                    <a:pt x="1859" y="2485"/>
                  </a:lnTo>
                  <a:lnTo>
                    <a:pt x="1778" y="2502"/>
                  </a:lnTo>
                  <a:lnTo>
                    <a:pt x="1698" y="2515"/>
                  </a:lnTo>
                  <a:lnTo>
                    <a:pt x="1617" y="2526"/>
                  </a:lnTo>
                  <a:lnTo>
                    <a:pt x="1535" y="2534"/>
                  </a:lnTo>
                  <a:lnTo>
                    <a:pt x="1454" y="2542"/>
                  </a:lnTo>
                  <a:lnTo>
                    <a:pt x="1372" y="2548"/>
                  </a:lnTo>
                  <a:lnTo>
                    <a:pt x="1292" y="2555"/>
                  </a:lnTo>
                  <a:lnTo>
                    <a:pt x="1283" y="2555"/>
                  </a:lnTo>
                  <a:lnTo>
                    <a:pt x="1201" y="2548"/>
                  </a:lnTo>
                  <a:lnTo>
                    <a:pt x="1121" y="2542"/>
                  </a:lnTo>
                  <a:lnTo>
                    <a:pt x="1040" y="2534"/>
                  </a:lnTo>
                  <a:lnTo>
                    <a:pt x="958" y="2526"/>
                  </a:lnTo>
                  <a:lnTo>
                    <a:pt x="877" y="2515"/>
                  </a:lnTo>
                  <a:lnTo>
                    <a:pt x="795" y="2502"/>
                  </a:lnTo>
                  <a:lnTo>
                    <a:pt x="716" y="2485"/>
                  </a:lnTo>
                  <a:lnTo>
                    <a:pt x="637" y="2465"/>
                  </a:lnTo>
                  <a:lnTo>
                    <a:pt x="559" y="2441"/>
                  </a:lnTo>
                  <a:lnTo>
                    <a:pt x="484" y="2412"/>
                  </a:lnTo>
                  <a:lnTo>
                    <a:pt x="411" y="2378"/>
                  </a:lnTo>
                  <a:lnTo>
                    <a:pt x="369" y="2356"/>
                  </a:lnTo>
                  <a:lnTo>
                    <a:pt x="328" y="2334"/>
                  </a:lnTo>
                  <a:lnTo>
                    <a:pt x="288" y="2313"/>
                  </a:lnTo>
                  <a:lnTo>
                    <a:pt x="249" y="2291"/>
                  </a:lnTo>
                  <a:lnTo>
                    <a:pt x="212" y="2266"/>
                  </a:lnTo>
                  <a:lnTo>
                    <a:pt x="177" y="2239"/>
                  </a:lnTo>
                  <a:lnTo>
                    <a:pt x="144" y="2209"/>
                  </a:lnTo>
                  <a:lnTo>
                    <a:pt x="113" y="2176"/>
                  </a:lnTo>
                  <a:lnTo>
                    <a:pt x="85" y="2138"/>
                  </a:lnTo>
                  <a:lnTo>
                    <a:pt x="60" y="2097"/>
                  </a:lnTo>
                  <a:lnTo>
                    <a:pt x="40" y="2052"/>
                  </a:lnTo>
                  <a:lnTo>
                    <a:pt x="26" y="2007"/>
                  </a:lnTo>
                  <a:lnTo>
                    <a:pt x="15" y="1960"/>
                  </a:lnTo>
                  <a:lnTo>
                    <a:pt x="7" y="1912"/>
                  </a:lnTo>
                  <a:lnTo>
                    <a:pt x="3" y="1864"/>
                  </a:lnTo>
                  <a:lnTo>
                    <a:pt x="1" y="1815"/>
                  </a:lnTo>
                  <a:lnTo>
                    <a:pt x="0" y="1767"/>
                  </a:lnTo>
                  <a:lnTo>
                    <a:pt x="0" y="1718"/>
                  </a:lnTo>
                  <a:lnTo>
                    <a:pt x="0" y="1671"/>
                  </a:lnTo>
                  <a:lnTo>
                    <a:pt x="3" y="1564"/>
                  </a:lnTo>
                  <a:lnTo>
                    <a:pt x="14" y="1456"/>
                  </a:lnTo>
                  <a:lnTo>
                    <a:pt x="29" y="1351"/>
                  </a:lnTo>
                  <a:lnTo>
                    <a:pt x="52" y="1248"/>
                  </a:lnTo>
                  <a:lnTo>
                    <a:pt x="79" y="1145"/>
                  </a:lnTo>
                  <a:lnTo>
                    <a:pt x="111" y="1043"/>
                  </a:lnTo>
                  <a:lnTo>
                    <a:pt x="146" y="943"/>
                  </a:lnTo>
                  <a:lnTo>
                    <a:pt x="186" y="845"/>
                  </a:lnTo>
                  <a:lnTo>
                    <a:pt x="230" y="747"/>
                  </a:lnTo>
                  <a:lnTo>
                    <a:pt x="276" y="650"/>
                  </a:lnTo>
                  <a:lnTo>
                    <a:pt x="326" y="554"/>
                  </a:lnTo>
                  <a:lnTo>
                    <a:pt x="376" y="459"/>
                  </a:lnTo>
                  <a:lnTo>
                    <a:pt x="428" y="366"/>
                  </a:lnTo>
                  <a:lnTo>
                    <a:pt x="483" y="273"/>
                  </a:lnTo>
                  <a:lnTo>
                    <a:pt x="537" y="181"/>
                  </a:lnTo>
                  <a:lnTo>
                    <a:pt x="591" y="90"/>
                  </a:lnTo>
                  <a:lnTo>
                    <a:pt x="645" y="0"/>
                  </a:lnTo>
                  <a:close/>
                </a:path>
              </a:pathLst>
            </a:custGeom>
            <a:grpFill/>
            <a:ln w="15875">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solidFill>
                    <a:srgbClr val="FFFFFF"/>
                  </a:solidFill>
                </a:ln>
                <a:solidFill>
                  <a:srgbClr val="505050"/>
                </a:solidFill>
                <a:effectLst/>
                <a:uLnTx/>
                <a:uFillTx/>
              </a:endParaRPr>
            </a:p>
          </p:txBody>
        </p:sp>
      </p:grpSp>
      <p:grpSp>
        <p:nvGrpSpPr>
          <p:cNvPr id="113" name="Group 112"/>
          <p:cNvGrpSpPr/>
          <p:nvPr/>
        </p:nvGrpSpPr>
        <p:grpSpPr>
          <a:xfrm>
            <a:off x="6436322" y="2132601"/>
            <a:ext cx="1463771" cy="790475"/>
            <a:chOff x="502966" y="5863555"/>
            <a:chExt cx="1463771" cy="790475"/>
          </a:xfrm>
        </p:grpSpPr>
        <p:pic>
          <p:nvPicPr>
            <p:cNvPr id="114" name="Picture 1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2966" y="5863555"/>
              <a:ext cx="488991" cy="488991"/>
            </a:xfrm>
            <a:prstGeom prst="rect">
              <a:avLst/>
            </a:prstGeom>
            <a:ln>
              <a:noFill/>
            </a:ln>
          </p:spPr>
        </p:pic>
        <p:pic>
          <p:nvPicPr>
            <p:cNvPr id="115" name="Picture 1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3377" y="5863555"/>
              <a:ext cx="488991" cy="488991"/>
            </a:xfrm>
            <a:prstGeom prst="rect">
              <a:avLst/>
            </a:prstGeom>
            <a:ln>
              <a:noFill/>
            </a:ln>
          </p:spPr>
        </p:pic>
        <p:pic>
          <p:nvPicPr>
            <p:cNvPr id="116" name="Picture 1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77746" y="5863555"/>
              <a:ext cx="488991" cy="488991"/>
            </a:xfrm>
            <a:prstGeom prst="rect">
              <a:avLst/>
            </a:prstGeom>
            <a:ln>
              <a:noFill/>
            </a:ln>
          </p:spPr>
        </p:pic>
        <p:sp>
          <p:nvSpPr>
            <p:cNvPr id="117" name="Rectangle 116"/>
            <p:cNvSpPr/>
            <p:nvPr/>
          </p:nvSpPr>
          <p:spPr>
            <a:xfrm>
              <a:off x="669866" y="6395498"/>
              <a:ext cx="1116011" cy="258532"/>
            </a:xfrm>
            <a:prstGeom prst="rect">
              <a:avLst/>
            </a:prstGeom>
            <a:ln>
              <a:noFill/>
            </a:ln>
          </p:spPr>
          <p:txBody>
            <a:bodyPr wrap="none">
              <a:spAutoFit/>
            </a:bodyPr>
            <a:lstStyle/>
            <a:p>
              <a:pPr lvl="0" algn="ctr">
                <a:lnSpc>
                  <a:spcPct val="90000"/>
                </a:lnSpc>
                <a:spcAft>
                  <a:spcPts val="600"/>
                </a:spcAft>
                <a:defRPr/>
              </a:pPr>
              <a:r>
                <a:rPr lang="en-US" sz="1200" kern="0">
                  <a:solidFill>
                    <a:schemeClr val="accent1">
                      <a:lumMod val="75000"/>
                    </a:schemeClr>
                  </a:solidFill>
                </a:rPr>
                <a:t>Session Hosts</a:t>
              </a:r>
              <a:endParaRPr lang="en-US" sz="1200" kern="0" dirty="0">
                <a:solidFill>
                  <a:schemeClr val="accent1">
                    <a:lumMod val="75000"/>
                  </a:schemeClr>
                </a:solidFill>
              </a:endParaRPr>
            </a:p>
          </p:txBody>
        </p:sp>
      </p:grpSp>
      <p:sp>
        <p:nvSpPr>
          <p:cNvPr id="118" name="TextBox 117"/>
          <p:cNvSpPr txBox="1"/>
          <p:nvPr/>
        </p:nvSpPr>
        <p:spPr>
          <a:xfrm>
            <a:off x="6437919" y="1939491"/>
            <a:ext cx="1372456" cy="1384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72C6"/>
                </a:solidFill>
                <a:effectLst/>
                <a:uLnTx/>
                <a:uFillTx/>
              </a:rPr>
              <a:t>Elastic Runtime</a:t>
            </a:r>
          </a:p>
        </p:txBody>
      </p:sp>
      <p:pic>
        <p:nvPicPr>
          <p:cNvPr id="119" name="Picture 11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1082952" y="1235743"/>
            <a:ext cx="603647" cy="603647"/>
          </a:xfrm>
          <a:prstGeom prst="rect">
            <a:avLst/>
          </a:prstGeom>
        </p:spPr>
      </p:pic>
    </p:spTree>
    <p:extLst>
      <p:ext uri="{BB962C8B-B14F-4D97-AF65-F5344CB8AC3E}">
        <p14:creationId xmlns:p14="http://schemas.microsoft.com/office/powerpoint/2010/main" val="21135187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RemoteApps</a:t>
            </a:r>
            <a:r>
              <a:rPr lang="en-US" dirty="0"/>
              <a:t> Cloud Deployment</a:t>
            </a:r>
          </a:p>
        </p:txBody>
      </p:sp>
    </p:spTree>
    <p:extLst>
      <p:ext uri="{BB962C8B-B14F-4D97-AF65-F5344CB8AC3E}">
        <p14:creationId xmlns:p14="http://schemas.microsoft.com/office/powerpoint/2010/main" val="138791750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3" name="Content Placeholder 2"/>
          <p:cNvSpPr>
            <a:spLocks noGrp="1"/>
          </p:cNvSpPr>
          <p:nvPr>
            <p:ph sz="quarter" idx="10"/>
          </p:nvPr>
        </p:nvSpPr>
        <p:spPr/>
        <p:txBody>
          <a:bodyPr/>
          <a:lstStyle/>
          <a:p>
            <a:r>
              <a:rPr lang="en-US"/>
              <a:t>Key solution components for Hybrid IT</a:t>
            </a:r>
          </a:p>
          <a:p>
            <a:pPr lvl="1"/>
            <a:r>
              <a:rPr lang="en-US"/>
              <a:t>Extending the on-premises Network to Azure</a:t>
            </a:r>
          </a:p>
          <a:p>
            <a:pPr lvl="1"/>
            <a:r>
              <a:rPr lang="en-US"/>
              <a:t>SQL DR options</a:t>
            </a:r>
          </a:p>
          <a:p>
            <a:pPr lvl="1"/>
            <a:r>
              <a:rPr lang="en-US"/>
              <a:t>Backup </a:t>
            </a:r>
          </a:p>
          <a:p>
            <a:pPr lvl="1"/>
            <a:r>
              <a:rPr lang="en-US"/>
              <a:t>ASR</a:t>
            </a:r>
            <a:endParaRPr lang="en-US" dirty="0"/>
          </a:p>
        </p:txBody>
      </p:sp>
    </p:spTree>
    <p:extLst>
      <p:ext uri="{BB962C8B-B14F-4D97-AF65-F5344CB8AC3E}">
        <p14:creationId xmlns:p14="http://schemas.microsoft.com/office/powerpoint/2010/main" val="58821670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Enter link here</a:t>
            </a:r>
          </a:p>
        </p:txBody>
      </p:sp>
    </p:spTree>
    <p:extLst>
      <p:ext uri="{BB962C8B-B14F-4D97-AF65-F5344CB8AC3E}">
        <p14:creationId xmlns:p14="http://schemas.microsoft.com/office/powerpoint/2010/main" val="120219753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9389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Hybrid Solution Network Requirements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181316652"/>
              </p:ext>
            </p:extLst>
          </p:nvPr>
        </p:nvGraphicFramePr>
        <p:xfrm>
          <a:off x="268928" y="2263827"/>
          <a:ext cx="11542712" cy="3383280"/>
        </p:xfrm>
        <a:graphic>
          <a:graphicData uri="http://schemas.openxmlformats.org/drawingml/2006/table">
            <a:tbl>
              <a:tblPr firstRow="1" bandRow="1">
                <a:tableStyleId>{5C22544A-7EE6-4342-B048-85BDC9FD1C3A}</a:tableStyleId>
              </a:tblPr>
              <a:tblGrid>
                <a:gridCol w="2885678">
                  <a:extLst>
                    <a:ext uri="{9D8B030D-6E8A-4147-A177-3AD203B41FA5}">
                      <a16:colId xmlns:a16="http://schemas.microsoft.com/office/drawing/2014/main" val="602210163"/>
                    </a:ext>
                  </a:extLst>
                </a:gridCol>
                <a:gridCol w="2885678">
                  <a:extLst>
                    <a:ext uri="{9D8B030D-6E8A-4147-A177-3AD203B41FA5}">
                      <a16:colId xmlns:a16="http://schemas.microsoft.com/office/drawing/2014/main" val="1587440476"/>
                    </a:ext>
                  </a:extLst>
                </a:gridCol>
                <a:gridCol w="2885678">
                  <a:extLst>
                    <a:ext uri="{9D8B030D-6E8A-4147-A177-3AD203B41FA5}">
                      <a16:colId xmlns:a16="http://schemas.microsoft.com/office/drawing/2014/main" val="1737556113"/>
                    </a:ext>
                  </a:extLst>
                </a:gridCol>
                <a:gridCol w="2885678">
                  <a:extLst>
                    <a:ext uri="{9D8B030D-6E8A-4147-A177-3AD203B41FA5}">
                      <a16:colId xmlns:a16="http://schemas.microsoft.com/office/drawing/2014/main" val="1646217925"/>
                    </a:ext>
                  </a:extLst>
                </a:gridCol>
              </a:tblGrid>
              <a:tr h="370840">
                <a:tc>
                  <a:txBody>
                    <a:bodyPr/>
                    <a:lstStyle/>
                    <a:p>
                      <a:endParaRPr lang="en-US" dirty="0"/>
                    </a:p>
                  </a:txBody>
                  <a:tcPr/>
                </a:tc>
                <a:tc>
                  <a:txBody>
                    <a:bodyPr/>
                    <a:lstStyle/>
                    <a:p>
                      <a:r>
                        <a:rPr lang="en-US" sz="2000" dirty="0"/>
                        <a:t>Site-to-Site</a:t>
                      </a:r>
                      <a:r>
                        <a:rPr lang="en-US" sz="2000" baseline="0" dirty="0"/>
                        <a:t> VPN</a:t>
                      </a:r>
                      <a:endParaRPr lang="en-US" sz="2000" dirty="0"/>
                    </a:p>
                  </a:txBody>
                  <a:tcPr/>
                </a:tc>
                <a:tc>
                  <a:txBody>
                    <a:bodyPr/>
                    <a:lstStyle/>
                    <a:p>
                      <a:r>
                        <a:rPr lang="en-US" sz="2000" dirty="0"/>
                        <a:t>ExpressRoute - Exchange Provider</a:t>
                      </a:r>
                    </a:p>
                  </a:txBody>
                  <a:tcPr/>
                </a:tc>
                <a:tc>
                  <a:txBody>
                    <a:bodyPr/>
                    <a:lstStyle/>
                    <a:p>
                      <a:r>
                        <a:rPr lang="en-US" sz="2000" dirty="0"/>
                        <a:t>ExpressRoute  - Network Service Provider</a:t>
                      </a:r>
                    </a:p>
                  </a:txBody>
                  <a:tcPr/>
                </a:tc>
                <a:extLst>
                  <a:ext uri="{0D108BD9-81ED-4DB2-BD59-A6C34878D82A}">
                    <a16:rowId xmlns:a16="http://schemas.microsoft.com/office/drawing/2014/main" val="4231788349"/>
                  </a:ext>
                </a:extLst>
              </a:tr>
              <a:tr h="370840">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dirty="0"/>
                        <a:t>Bandwidth</a:t>
                      </a:r>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dirty="0"/>
                        <a:t>&lt;100 Mbps</a:t>
                      </a:r>
                    </a:p>
                  </a:txBody>
                  <a:tcPr/>
                </a:tc>
                <a:tc>
                  <a:txBody>
                    <a:bodyPr/>
                    <a:lstStyle/>
                    <a:p>
                      <a:r>
                        <a:rPr lang="en-US" sz="2400" dirty="0"/>
                        <a:t>Up to 10 </a:t>
                      </a:r>
                      <a:r>
                        <a:rPr lang="en-US" sz="2400" dirty="0" err="1"/>
                        <a:t>Gbps</a:t>
                      </a:r>
                      <a:endParaRPr lang="en-US" sz="2400" dirty="0"/>
                    </a:p>
                  </a:txBody>
                  <a:tcPr/>
                </a:tc>
                <a:tc>
                  <a:txBody>
                    <a:bodyPr/>
                    <a:lstStyle/>
                    <a:p>
                      <a:r>
                        <a:rPr lang="en-US" sz="2400" dirty="0"/>
                        <a:t>Up</a:t>
                      </a:r>
                      <a:r>
                        <a:rPr lang="en-US" sz="2400" baseline="0" dirty="0"/>
                        <a:t> to 1 </a:t>
                      </a:r>
                      <a:r>
                        <a:rPr lang="en-US" sz="2400" baseline="0" dirty="0" err="1"/>
                        <a:t>Gbps</a:t>
                      </a:r>
                      <a:endParaRPr lang="en-US" sz="2400" dirty="0"/>
                    </a:p>
                  </a:txBody>
                  <a:tcPr/>
                </a:tc>
                <a:extLst>
                  <a:ext uri="{0D108BD9-81ED-4DB2-BD59-A6C34878D82A}">
                    <a16:rowId xmlns:a16="http://schemas.microsoft.com/office/drawing/2014/main" val="2300602010"/>
                  </a:ext>
                </a:extLst>
              </a:tr>
              <a:tr h="370840">
                <a:tc>
                  <a:txBody>
                    <a:bodyPr/>
                    <a:lstStyle/>
                    <a:p>
                      <a:r>
                        <a:rPr lang="en-US" sz="2400" dirty="0"/>
                        <a:t>Typical</a:t>
                      </a:r>
                      <a:r>
                        <a:rPr lang="en-US" sz="2400" baseline="0" dirty="0"/>
                        <a:t> Use Cases</a:t>
                      </a:r>
                      <a:endParaRPr lang="en-US" sz="2400" dirty="0"/>
                    </a:p>
                  </a:txBody>
                  <a:tcPr/>
                </a:tc>
                <a:tc>
                  <a:txBody>
                    <a:bodyPr/>
                    <a:lstStyle/>
                    <a:p>
                      <a:pPr marL="285750" indent="-285750">
                        <a:buFont typeface="Arial" panose="020B0604020202020204" pitchFamily="34" charset="0"/>
                        <a:buChar char="•"/>
                      </a:pPr>
                      <a:r>
                        <a:rPr lang="en-US" sz="2400" dirty="0"/>
                        <a:t>Dev / test / lab</a:t>
                      </a:r>
                    </a:p>
                    <a:p>
                      <a:pPr marL="285750" indent="-285750">
                        <a:buFont typeface="Arial" panose="020B0604020202020204" pitchFamily="34" charset="0"/>
                        <a:buChar char="•"/>
                      </a:pPr>
                      <a:r>
                        <a:rPr lang="en-US" sz="2400" dirty="0"/>
                        <a:t>small scale production</a:t>
                      </a:r>
                    </a:p>
                  </a:txBody>
                  <a:tcPr/>
                </a:tc>
                <a:tc>
                  <a:txBody>
                    <a:bodyPr/>
                    <a:lstStyle/>
                    <a:p>
                      <a:pPr marL="285750" indent="-285750">
                        <a:buFont typeface="Arial" panose="020B0604020202020204" pitchFamily="34" charset="0"/>
                        <a:buChar char="•"/>
                      </a:pPr>
                      <a:r>
                        <a:rPr lang="en-US" sz="2400" dirty="0"/>
                        <a:t>Enterprise-class and mission critical workloads </a:t>
                      </a:r>
                    </a:p>
                    <a:p>
                      <a:pPr marL="285750" indent="-285750">
                        <a:buFont typeface="Arial" panose="020B0604020202020204" pitchFamily="34" charset="0"/>
                        <a:buChar char="•"/>
                      </a:pPr>
                      <a:r>
                        <a:rPr lang="en-US" sz="2400" dirty="0"/>
                        <a:t>Backup</a:t>
                      </a:r>
                    </a:p>
                    <a:p>
                      <a:pPr marL="285750" indent="-285750">
                        <a:buFont typeface="Arial" panose="020B0604020202020204" pitchFamily="34" charset="0"/>
                        <a:buChar char="•"/>
                      </a:pPr>
                      <a:r>
                        <a:rPr lang="en-US" sz="2400" dirty="0"/>
                        <a:t>Azure as a DR site</a:t>
                      </a:r>
                    </a:p>
                  </a:txBody>
                  <a:tcPr/>
                </a:tc>
                <a:tc>
                  <a:txBody>
                    <a:bodyPr/>
                    <a:lstStyle/>
                    <a:p>
                      <a:pPr marL="285750" indent="-285750">
                        <a:buFont typeface="Arial" panose="020B0604020202020204" pitchFamily="34" charset="0"/>
                        <a:buChar char="•"/>
                      </a:pPr>
                      <a:r>
                        <a:rPr lang="en-US" sz="2400" dirty="0"/>
                        <a:t>Enterprise-class and mission critical workloads</a:t>
                      </a:r>
                    </a:p>
                    <a:p>
                      <a:pPr marL="285750" indent="-285750">
                        <a:buFont typeface="Arial" panose="020B0604020202020204" pitchFamily="34" charset="0"/>
                        <a:buChar char="•"/>
                      </a:pPr>
                      <a:r>
                        <a:rPr lang="en-US" sz="2400" dirty="0"/>
                        <a:t>Backup</a:t>
                      </a:r>
                    </a:p>
                    <a:p>
                      <a:pPr marL="285750" indent="-285750">
                        <a:buFont typeface="Arial" panose="020B0604020202020204" pitchFamily="34" charset="0"/>
                        <a:buChar char="•"/>
                      </a:pPr>
                      <a:r>
                        <a:rPr lang="en-US" sz="2400" dirty="0"/>
                        <a:t>Azure as a DR site</a:t>
                      </a:r>
                    </a:p>
                  </a:txBody>
                  <a:tcPr/>
                </a:tc>
                <a:extLst>
                  <a:ext uri="{0D108BD9-81ED-4DB2-BD59-A6C34878D82A}">
                    <a16:rowId xmlns:a16="http://schemas.microsoft.com/office/drawing/2014/main" val="2478872791"/>
                  </a:ext>
                </a:extLst>
              </a:tr>
            </a:tbl>
          </a:graphicData>
        </a:graphic>
      </p:graphicFrame>
    </p:spTree>
    <p:extLst>
      <p:ext uri="{BB962C8B-B14F-4D97-AF65-F5344CB8AC3E}">
        <p14:creationId xmlns:p14="http://schemas.microsoft.com/office/powerpoint/2010/main" val="24499774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917">
                      <a:schemeClr val="tx1"/>
                    </a:gs>
                    <a:gs pos="30000">
                      <a:schemeClr val="tx1"/>
                    </a:gs>
                  </a:gsLst>
                  <a:lin ang="5400000" scaled="0"/>
                </a:gradFill>
              </a:rPr>
              <a:t>Replicating </a:t>
            </a:r>
            <a:r>
              <a:rPr lang="en-US" sz="5290" dirty="0" err="1">
                <a:gradFill>
                  <a:gsLst>
                    <a:gs pos="2917">
                      <a:schemeClr val="tx1"/>
                    </a:gs>
                    <a:gs pos="30000">
                      <a:schemeClr val="tx1"/>
                    </a:gs>
                  </a:gsLst>
                  <a:lin ang="5400000" scaled="0"/>
                </a:gradFill>
              </a:rPr>
              <a:t>WinServer</a:t>
            </a:r>
            <a:r>
              <a:rPr lang="en-US" sz="5290" dirty="0">
                <a:gradFill>
                  <a:gsLst>
                    <a:gs pos="2917">
                      <a:schemeClr val="tx1"/>
                    </a:gs>
                    <a:gs pos="30000">
                      <a:schemeClr val="tx1"/>
                    </a:gs>
                  </a:gsLst>
                  <a:lin ang="5400000" scaled="0"/>
                </a:gradFill>
              </a:rPr>
              <a:t> AD DS to Azure</a:t>
            </a:r>
            <a:endParaRPr lang="en-US" sz="5290" dirty="0"/>
          </a:p>
        </p:txBody>
      </p:sp>
      <p:sp>
        <p:nvSpPr>
          <p:cNvPr id="3" name="Rectangle 2"/>
          <p:cNvSpPr/>
          <p:nvPr/>
        </p:nvSpPr>
        <p:spPr>
          <a:xfrm>
            <a:off x="393291" y="1318022"/>
            <a:ext cx="6951406" cy="4801314"/>
          </a:xfrm>
          <a:prstGeom prst="rect">
            <a:avLst/>
          </a:prstGeom>
        </p:spPr>
        <p:txBody>
          <a:bodyPr wrap="square">
            <a:spAutoFit/>
          </a:bodyPr>
          <a:lstStyle/>
          <a:p>
            <a:r>
              <a:rPr lang="en-US" sz="2800" b="1" dirty="0">
                <a:solidFill>
                  <a:schemeClr val="tx1">
                    <a:alpha val="99000"/>
                  </a:schemeClr>
                </a:solidFill>
                <a:latin typeface="Segoe UI Light" pitchFamily="34" charset="0"/>
              </a:rPr>
              <a:t>Cloud Deployment (New AD) </a:t>
            </a:r>
          </a:p>
          <a:p>
            <a:pPr marL="285750" indent="-285750">
              <a:buFont typeface="Arial" panose="020B0604020202020204" pitchFamily="34" charset="0"/>
              <a:buChar char="•"/>
            </a:pPr>
            <a:endParaRPr lang="en-US" sz="2400" dirty="0">
              <a:solidFill>
                <a:schemeClr val="tx1">
                  <a:alpha val="99000"/>
                </a:schemeClr>
              </a:solidFill>
              <a:cs typeface="Segoe UI Light" pitchFamily="34" charset="0"/>
            </a:endParaRP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Create New VM</a:t>
            </a: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Configure Data Disk for </a:t>
            </a:r>
            <a:r>
              <a:rPr lang="en-US" sz="2000" dirty="0" err="1">
                <a:solidFill>
                  <a:schemeClr val="tx1">
                    <a:alpha val="99000"/>
                  </a:schemeClr>
                </a:solidFill>
                <a:cs typeface="Segoe UI Light" pitchFamily="34" charset="0"/>
              </a:rPr>
              <a:t>ReadOnly</a:t>
            </a:r>
            <a:r>
              <a:rPr lang="en-US" sz="2000" dirty="0">
                <a:solidFill>
                  <a:schemeClr val="tx1">
                    <a:alpha val="99000"/>
                  </a:schemeClr>
                </a:solidFill>
                <a:cs typeface="Segoe UI Light" pitchFamily="34" charset="0"/>
              </a:rPr>
              <a:t> Cache Mode</a:t>
            </a: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DC Promo and replicate existing on-premises AD</a:t>
            </a: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Add Domain New Forest</a:t>
            </a: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Place database (.</a:t>
            </a:r>
            <a:r>
              <a:rPr lang="en-US" sz="2000" dirty="0" err="1">
                <a:solidFill>
                  <a:schemeClr val="tx1">
                    <a:alpha val="99000"/>
                  </a:schemeClr>
                </a:solidFill>
                <a:cs typeface="Segoe UI Light" pitchFamily="34" charset="0"/>
              </a:rPr>
              <a:t>dit</a:t>
            </a:r>
            <a:r>
              <a:rPr lang="en-US" sz="2000" dirty="0">
                <a:solidFill>
                  <a:schemeClr val="tx1">
                    <a:alpha val="99000"/>
                  </a:schemeClr>
                </a:solidFill>
                <a:cs typeface="Segoe UI Light" pitchFamily="34" charset="0"/>
              </a:rPr>
              <a:t>) on Data Disk </a:t>
            </a:r>
          </a:p>
          <a:p>
            <a:pPr marL="285750" indent="-285750">
              <a:buFont typeface="Arial" panose="020B0604020202020204" pitchFamily="34" charset="0"/>
              <a:buChar char="•"/>
            </a:pPr>
            <a:endParaRPr lang="en-US" sz="2400" dirty="0">
              <a:solidFill>
                <a:schemeClr val="tx1">
                  <a:alpha val="99000"/>
                </a:schemeClr>
              </a:solidFill>
              <a:cs typeface="Segoe UI Light" pitchFamily="34" charset="0"/>
            </a:endParaRPr>
          </a:p>
          <a:p>
            <a:r>
              <a:rPr lang="en-US" sz="2800" b="1" dirty="0">
                <a:solidFill>
                  <a:schemeClr val="tx1">
                    <a:alpha val="99000"/>
                  </a:schemeClr>
                </a:solidFill>
                <a:latin typeface="Segoe UI Light" pitchFamily="34" charset="0"/>
              </a:rPr>
              <a:t>Cloud Deployment (Existing AD) </a:t>
            </a:r>
          </a:p>
          <a:p>
            <a:pPr marL="342900" indent="-342900">
              <a:buFont typeface="Arial" panose="020B0604020202020204" pitchFamily="34" charset="0"/>
              <a:buChar char="•"/>
            </a:pPr>
            <a:endParaRPr lang="en-US" dirty="0">
              <a:solidFill>
                <a:schemeClr val="accent2">
                  <a:alpha val="99000"/>
                </a:schemeClr>
              </a:solidFill>
              <a:latin typeface="Segoe UI Light" pitchFamily="34" charset="0"/>
            </a:endParaRP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Upload Existing Domain Controller VHD(s)</a:t>
            </a: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Create New VM with VHD(s) attached</a:t>
            </a: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Configure Disk with .</a:t>
            </a:r>
            <a:r>
              <a:rPr lang="en-US" sz="2000" dirty="0" err="1">
                <a:solidFill>
                  <a:schemeClr val="tx1">
                    <a:alpha val="99000"/>
                  </a:schemeClr>
                </a:solidFill>
                <a:cs typeface="Segoe UI Light" pitchFamily="34" charset="0"/>
              </a:rPr>
              <a:t>dit</a:t>
            </a:r>
            <a:r>
              <a:rPr lang="en-US" sz="2000" dirty="0">
                <a:solidFill>
                  <a:schemeClr val="tx1">
                    <a:alpha val="99000"/>
                  </a:schemeClr>
                </a:solidFill>
                <a:cs typeface="Segoe UI Light" pitchFamily="34" charset="0"/>
              </a:rPr>
              <a:t> for </a:t>
            </a:r>
            <a:r>
              <a:rPr lang="en-US" sz="2000" dirty="0" err="1">
                <a:solidFill>
                  <a:schemeClr val="tx1">
                    <a:alpha val="99000"/>
                  </a:schemeClr>
                </a:solidFill>
                <a:cs typeface="Segoe UI Light" pitchFamily="34" charset="0"/>
              </a:rPr>
              <a:t>ReadOnly</a:t>
            </a:r>
            <a:r>
              <a:rPr lang="en-US" sz="2000" dirty="0">
                <a:solidFill>
                  <a:schemeClr val="tx1">
                    <a:alpha val="99000"/>
                  </a:schemeClr>
                </a:solidFill>
                <a:cs typeface="Segoe UI Light" pitchFamily="34" charset="0"/>
              </a:rPr>
              <a:t> Cache Mode</a:t>
            </a:r>
          </a:p>
          <a:p>
            <a:endParaRPr lang="en-US" sz="2400" dirty="0">
              <a:solidFill>
                <a:schemeClr val="tx1">
                  <a:alpha val="99000"/>
                </a:schemeClr>
              </a:solidFill>
              <a:latin typeface="Segoe UI Light" pitchFamily="34" charset="0"/>
              <a:cs typeface="Segoe UI Light" pitchFamily="34" charset="0"/>
            </a:endParaRPr>
          </a:p>
        </p:txBody>
      </p:sp>
      <p:sp>
        <p:nvSpPr>
          <p:cNvPr id="4" name="Rectangle 3"/>
          <p:cNvSpPr/>
          <p:nvPr/>
        </p:nvSpPr>
        <p:spPr bwMode="auto">
          <a:xfrm>
            <a:off x="8170607" y="5150701"/>
            <a:ext cx="1789471" cy="5816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bg2">
                    <a:lumMod val="20000"/>
                    <a:lumOff val="80000"/>
                  </a:schemeClr>
                </a:solidFill>
                <a:cs typeface="Segoe UI" pitchFamily="34" charset="0"/>
              </a:rPr>
              <a:t>AD replication over Site-to-site  or</a:t>
            </a:r>
            <a:br>
              <a:rPr lang="en-US" sz="1400" dirty="0">
                <a:solidFill>
                  <a:schemeClr val="bg2">
                    <a:lumMod val="20000"/>
                    <a:lumOff val="80000"/>
                  </a:schemeClr>
                </a:solidFill>
                <a:cs typeface="Segoe UI" pitchFamily="34" charset="0"/>
              </a:rPr>
            </a:br>
            <a:r>
              <a:rPr lang="en-US" sz="1400" dirty="0">
                <a:solidFill>
                  <a:schemeClr val="bg2">
                    <a:lumMod val="20000"/>
                    <a:lumOff val="80000"/>
                  </a:schemeClr>
                </a:solidFill>
                <a:cs typeface="Segoe UI" pitchFamily="34" charset="0"/>
              </a:rPr>
              <a:t>Express Route </a:t>
            </a:r>
          </a:p>
        </p:txBody>
      </p:sp>
      <p:sp>
        <p:nvSpPr>
          <p:cNvPr id="5" name="Rectangle 4"/>
          <p:cNvSpPr/>
          <p:nvPr/>
        </p:nvSpPr>
        <p:spPr bwMode="auto">
          <a:xfrm>
            <a:off x="6531651" y="4417668"/>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6" name="Rounded Rectangle 5"/>
          <p:cNvSpPr/>
          <p:nvPr/>
        </p:nvSpPr>
        <p:spPr>
          <a:xfrm>
            <a:off x="9389811" y="3406851"/>
            <a:ext cx="2054942" cy="150927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7" name="Picture 6"/>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122493" y="3773559"/>
            <a:ext cx="558587" cy="558587"/>
          </a:xfrm>
          <a:prstGeom prst="rect">
            <a:avLst/>
          </a:prstGeom>
        </p:spPr>
      </p:pic>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207021" y="3105027"/>
            <a:ext cx="603647" cy="603647"/>
          </a:xfrm>
          <a:prstGeom prst="rect">
            <a:avLst/>
          </a:prstGeom>
        </p:spPr>
      </p:pic>
      <p:sp>
        <p:nvSpPr>
          <p:cNvPr id="9" name="TextBox 8"/>
          <p:cNvSpPr txBox="1"/>
          <p:nvPr/>
        </p:nvSpPr>
        <p:spPr>
          <a:xfrm>
            <a:off x="9621597" y="4234094"/>
            <a:ext cx="16144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10" name="Rounded Rectangle 9"/>
          <p:cNvSpPr/>
          <p:nvPr/>
        </p:nvSpPr>
        <p:spPr>
          <a:xfrm>
            <a:off x="6661831" y="3406850"/>
            <a:ext cx="1923067" cy="151017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29409" y="3840813"/>
            <a:ext cx="488991" cy="488991"/>
          </a:xfrm>
          <a:prstGeom prst="rect">
            <a:avLst/>
          </a:prstGeom>
        </p:spPr>
      </p:pic>
      <p:sp>
        <p:nvSpPr>
          <p:cNvPr id="12" name="TextBox 11"/>
          <p:cNvSpPr txBox="1"/>
          <p:nvPr/>
        </p:nvSpPr>
        <p:spPr>
          <a:xfrm>
            <a:off x="6605836" y="3304339"/>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13" name="Straight Arrow Connector 12"/>
          <p:cNvCxnSpPr>
            <a:stCxn id="10" idx="3"/>
            <a:endCxn id="6" idx="1"/>
          </p:cNvCxnSpPr>
          <p:nvPr/>
        </p:nvCxnSpPr>
        <p:spPr>
          <a:xfrm flipV="1">
            <a:off x="8584898" y="4161491"/>
            <a:ext cx="804913" cy="44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083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DR on Azure Options</a:t>
            </a:r>
          </a:p>
        </p:txBody>
      </p:sp>
    </p:spTree>
    <p:extLst>
      <p:ext uri="{BB962C8B-B14F-4D97-AF65-F5344CB8AC3E}">
        <p14:creationId xmlns:p14="http://schemas.microsoft.com/office/powerpoint/2010/main" val="39813543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Recovery Options</a:t>
            </a:r>
          </a:p>
        </p:txBody>
      </p:sp>
      <p:sp>
        <p:nvSpPr>
          <p:cNvPr id="3" name="Content Placeholder 2"/>
          <p:cNvSpPr>
            <a:spLocks noGrp="1"/>
          </p:cNvSpPr>
          <p:nvPr>
            <p:ph sz="quarter" idx="10"/>
          </p:nvPr>
        </p:nvSpPr>
        <p:spPr>
          <a:xfrm>
            <a:off x="268288" y="1398397"/>
            <a:ext cx="11542503" cy="4358116"/>
          </a:xfrm>
        </p:spPr>
        <p:txBody>
          <a:bodyPr/>
          <a:lstStyle/>
          <a:p>
            <a:pPr marL="342900" indent="-342900"/>
            <a:r>
              <a:rPr lang="en-US" sz="2400" b="1" dirty="0"/>
              <a:t>Cold standby</a:t>
            </a:r>
            <a:r>
              <a:rPr lang="en-US" sz="2400" dirty="0"/>
              <a:t>. A secondary data center that can provide availability within hours or days</a:t>
            </a:r>
          </a:p>
          <a:p>
            <a:pPr marL="800100" lvl="1" indent="-342900"/>
            <a:r>
              <a:rPr lang="en-US" sz="2400" dirty="0"/>
              <a:t>SQL Backup to Azure</a:t>
            </a:r>
          </a:p>
          <a:p>
            <a:pPr marL="342900" indent="-342900"/>
            <a:endParaRPr lang="en-US" sz="2400" dirty="0"/>
          </a:p>
          <a:p>
            <a:pPr marL="342900" indent="-342900"/>
            <a:r>
              <a:rPr lang="en-US" sz="2400" b="1" dirty="0"/>
              <a:t>Warm standby</a:t>
            </a:r>
            <a:r>
              <a:rPr lang="en-US" sz="2400" dirty="0"/>
              <a:t>. A secondary data center that can provide availability within minutes or hours</a:t>
            </a:r>
          </a:p>
          <a:p>
            <a:pPr marL="800100" lvl="1" indent="-342900"/>
            <a:r>
              <a:rPr lang="en-US" sz="2400" dirty="0"/>
              <a:t>SQL Log Shipping</a:t>
            </a:r>
          </a:p>
          <a:p>
            <a:pPr marL="342900" indent="-342900"/>
            <a:endParaRPr lang="en-US" sz="2400" dirty="0"/>
          </a:p>
          <a:p>
            <a:pPr marL="342900" indent="-342900"/>
            <a:r>
              <a:rPr lang="en-US" sz="2400" b="1" dirty="0"/>
              <a:t>Hot standby</a:t>
            </a:r>
            <a:r>
              <a:rPr lang="en-US" sz="2400" dirty="0"/>
              <a:t>. A nearby secondary instance that can provide availability within seconds or minutes and another remote replica for DR with longer recovery time</a:t>
            </a:r>
          </a:p>
          <a:p>
            <a:pPr marL="800100" lvl="1" indent="-342900"/>
            <a:r>
              <a:rPr lang="en-US" sz="2400" dirty="0"/>
              <a:t>SQL AlwaysOn Availability Group</a:t>
            </a:r>
          </a:p>
        </p:txBody>
      </p:sp>
    </p:spTree>
    <p:extLst>
      <p:ext uri="{BB962C8B-B14F-4D97-AF65-F5344CB8AC3E}">
        <p14:creationId xmlns:p14="http://schemas.microsoft.com/office/powerpoint/2010/main" val="15531348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Backup Benefits</a:t>
            </a:r>
          </a:p>
        </p:txBody>
      </p:sp>
      <p:sp>
        <p:nvSpPr>
          <p:cNvPr id="4" name="TextBox 3"/>
          <p:cNvSpPr txBox="1"/>
          <p:nvPr/>
        </p:nvSpPr>
        <p:spPr>
          <a:xfrm>
            <a:off x="215372" y="1329276"/>
            <a:ext cx="10163662" cy="3256623"/>
          </a:xfrm>
          <a:prstGeom prst="rect">
            <a:avLst/>
          </a:prstGeom>
          <a:noFill/>
        </p:spPr>
        <p:txBody>
          <a:bodyPr wrap="square" lIns="179285" tIns="143428" rIns="179285" bIns="143428" rtlCol="0">
            <a:spAutoFit/>
          </a:bodyPr>
          <a:lstStyle/>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reliance on tape backup to save money and increase agility</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Have confidence in the safety of your data with Azure’s cutting-edge security, privacy, and compliance practices</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the management overhead of backup processes with automation</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Reduce the dependence on offsite tape backup to accelerate recovery time</a:t>
            </a:r>
          </a:p>
          <a:p>
            <a:pPr marL="285750" indent="-285750">
              <a:lnSpc>
                <a:spcPct val="90000"/>
              </a:lnSpc>
              <a:spcAft>
                <a:spcPts val="588"/>
              </a:spcAft>
              <a:buFont typeface="Arial" panose="020B0604020202020204" pitchFamily="34" charset="0"/>
              <a:buChar char="•"/>
            </a:pPr>
            <a:r>
              <a:rPr lang="en-US" sz="2400" dirty="0"/>
              <a:t>Long term retention 99+ years</a:t>
            </a:r>
          </a:p>
        </p:txBody>
      </p:sp>
    </p:spTree>
    <p:extLst>
      <p:ext uri="{BB962C8B-B14F-4D97-AF65-F5344CB8AC3E}">
        <p14:creationId xmlns:p14="http://schemas.microsoft.com/office/powerpoint/2010/main" val="36650112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Backup to URL (Azure Storage)</a:t>
            </a:r>
          </a:p>
        </p:txBody>
      </p:sp>
      <p:sp>
        <p:nvSpPr>
          <p:cNvPr id="3" name="Rounded Rectangle 2"/>
          <p:cNvSpPr/>
          <p:nvPr/>
        </p:nvSpPr>
        <p:spPr>
          <a:xfrm>
            <a:off x="814080" y="2515736"/>
            <a:ext cx="2134605" cy="2802221"/>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6" name="Picture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800861" y="3482265"/>
            <a:ext cx="558587" cy="558587"/>
          </a:xfrm>
          <a:prstGeom prst="rect">
            <a:avLst/>
          </a:prstGeom>
        </p:spPr>
      </p:pic>
      <p:pic>
        <p:nvPicPr>
          <p:cNvPr id="7" name="Picture 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800861" y="4400111"/>
            <a:ext cx="558587" cy="558587"/>
          </a:xfrm>
          <a:prstGeom prst="rect">
            <a:avLst/>
          </a:prstGeom>
        </p:spPr>
      </p:pic>
      <p:pic>
        <p:nvPicPr>
          <p:cNvPr id="8" name="Picture 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4185" y="2213912"/>
            <a:ext cx="603647" cy="603647"/>
          </a:xfrm>
          <a:prstGeom prst="rect">
            <a:avLst/>
          </a:prstGeom>
        </p:spPr>
      </p:pic>
      <p:pic>
        <p:nvPicPr>
          <p:cNvPr id="16" name="Picture 15"/>
          <p:cNvPicPr>
            <a:picLocks noChangeAspect="1"/>
          </p:cNvPicPr>
          <p:nvPr/>
        </p:nvPicPr>
        <p:blipFill>
          <a:blip r:embed="rId5"/>
          <a:stretch>
            <a:fillRect/>
          </a:stretch>
        </p:blipFill>
        <p:spPr>
          <a:xfrm>
            <a:off x="5208998" y="1554082"/>
            <a:ext cx="5239820" cy="4725528"/>
          </a:xfrm>
          <a:prstGeom prst="rect">
            <a:avLst/>
          </a:prstGeom>
        </p:spPr>
      </p:pic>
      <p:pic>
        <p:nvPicPr>
          <p:cNvPr id="17" name="Picture 1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996913" y="3215211"/>
            <a:ext cx="540835" cy="540835"/>
          </a:xfrm>
          <a:prstGeom prst="rect">
            <a:avLst/>
          </a:prstGeom>
        </p:spPr>
      </p:pic>
      <p:sp>
        <p:nvSpPr>
          <p:cNvPr id="18" name="TextBox 17"/>
          <p:cNvSpPr txBox="1"/>
          <p:nvPr/>
        </p:nvSpPr>
        <p:spPr>
          <a:xfrm>
            <a:off x="3603127" y="3716847"/>
            <a:ext cx="128731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Blob Storage</a:t>
            </a:r>
          </a:p>
        </p:txBody>
      </p:sp>
      <p:sp>
        <p:nvSpPr>
          <p:cNvPr id="19" name="TextBox 18"/>
          <p:cNvSpPr txBox="1"/>
          <p:nvPr/>
        </p:nvSpPr>
        <p:spPr>
          <a:xfrm>
            <a:off x="842861" y="3515152"/>
            <a:ext cx="96404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DB</a:t>
            </a:r>
          </a:p>
        </p:txBody>
      </p:sp>
      <p:sp>
        <p:nvSpPr>
          <p:cNvPr id="20" name="TextBox 19"/>
          <p:cNvSpPr txBox="1"/>
          <p:nvPr/>
        </p:nvSpPr>
        <p:spPr>
          <a:xfrm>
            <a:off x="840436" y="4400111"/>
            <a:ext cx="96404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DB</a:t>
            </a:r>
          </a:p>
        </p:txBody>
      </p:sp>
      <p:cxnSp>
        <p:nvCxnSpPr>
          <p:cNvPr id="22" name="Straight Arrow Connector 21"/>
          <p:cNvCxnSpPr/>
          <p:nvPr/>
        </p:nvCxnSpPr>
        <p:spPr>
          <a:xfrm flipV="1">
            <a:off x="2494185" y="3630021"/>
            <a:ext cx="1242504" cy="1260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p:cNvCxnSpPr>
          <p:nvPr/>
        </p:nvCxnSpPr>
        <p:spPr>
          <a:xfrm flipV="1">
            <a:off x="2359448" y="3784088"/>
            <a:ext cx="1452264" cy="8953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866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9614</TotalTime>
  <Words>4281</Words>
  <Application>Microsoft Office PowerPoint</Application>
  <PresentationFormat>Widescreen</PresentationFormat>
  <Paragraphs>527</Paragraphs>
  <Slides>39</Slides>
  <Notes>28</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51" baseType="lpstr">
      <vt:lpstr>ＭＳ Ｐゴシック</vt:lpstr>
      <vt:lpstr>Arial</vt:lpstr>
      <vt:lpstr>Bradley Hand ITC</vt:lpstr>
      <vt:lpstr>Calibri</vt:lpstr>
      <vt:lpstr>Courier New</vt:lpstr>
      <vt:lpstr>Segoe Pro Light</vt:lpstr>
      <vt:lpstr>Segoe UI</vt:lpstr>
      <vt:lpstr>Segoe UI  </vt:lpstr>
      <vt:lpstr>Segoe UI Light</vt:lpstr>
      <vt:lpstr>Windows Azure</vt:lpstr>
      <vt:lpstr>1_Windows Azure</vt:lpstr>
      <vt:lpstr>think-cell Slide</vt:lpstr>
      <vt:lpstr>PowerPoint Presentation</vt:lpstr>
      <vt:lpstr>Agenda</vt:lpstr>
      <vt:lpstr>Extending the Network and AD</vt:lpstr>
      <vt:lpstr>Hybrid Solution Network Requirements</vt:lpstr>
      <vt:lpstr>Replicating WinServer AD DS to Azure</vt:lpstr>
      <vt:lpstr>SQL Server DR on Azure Options</vt:lpstr>
      <vt:lpstr>SQL Server Recovery Options</vt:lpstr>
      <vt:lpstr>Cloud Backup Benefits</vt:lpstr>
      <vt:lpstr>SQL Backup to URL (Azure Storage)</vt:lpstr>
      <vt:lpstr>SQL backup to Azure – Things to Know</vt:lpstr>
      <vt:lpstr>Storing SQL Server Backups in Azure  Containers Limitations</vt:lpstr>
      <vt:lpstr>SQL Server AG log-ship and transfer to Azure</vt:lpstr>
      <vt:lpstr>SQL Log-Shipping - Things to Know</vt:lpstr>
      <vt:lpstr>SQL Server Availability Replica on Azure</vt:lpstr>
      <vt:lpstr>Azure AG Replica – Things to know</vt:lpstr>
      <vt:lpstr>Recovery Services</vt:lpstr>
      <vt:lpstr>Azure Backup</vt:lpstr>
      <vt:lpstr>Azure Backup Steps</vt:lpstr>
      <vt:lpstr>Azure Backup – Things to know</vt:lpstr>
      <vt:lpstr>PowerPoint Presentation</vt:lpstr>
      <vt:lpstr>Azure Site Recovery</vt:lpstr>
      <vt:lpstr>Azure Site Recovery One solution for multiple infrastructures</vt:lpstr>
      <vt:lpstr>On-Premises Hyper-V to Azure DR ASR Example without VMM</vt:lpstr>
      <vt:lpstr>ASR Configuration</vt:lpstr>
      <vt:lpstr>On-Premises VMWare to Azure DR ASR Example</vt:lpstr>
      <vt:lpstr>VMware VMs and Physical servers</vt:lpstr>
      <vt:lpstr>ASR Configuration</vt:lpstr>
      <vt:lpstr>ASR – Things to know</vt:lpstr>
      <vt:lpstr>Extending Storage to Azure</vt:lpstr>
      <vt:lpstr>PowerPoint Presentation</vt:lpstr>
      <vt:lpstr>Consolidated Management</vt:lpstr>
      <vt:lpstr>Azure RemoteApp </vt:lpstr>
      <vt:lpstr>Two deployment options </vt:lpstr>
      <vt:lpstr>Cloud Only Deployment with AAD DS </vt:lpstr>
      <vt:lpstr>Azure RemoteApp Hybrid Deployment  </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Israel Vega Jr</cp:lastModifiedBy>
  <cp:revision>212</cp:revision>
  <dcterms:created xsi:type="dcterms:W3CDTF">2015-08-24T18:24:44Z</dcterms:created>
  <dcterms:modified xsi:type="dcterms:W3CDTF">2016-06-23T23:42:20Z</dcterms:modified>
</cp:coreProperties>
</file>