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47" r:id="rId2"/>
    <p:sldId id="348" r:id="rId3"/>
    <p:sldId id="361" r:id="rId4"/>
    <p:sldId id="386" r:id="rId5"/>
    <p:sldId id="387" r:id="rId6"/>
    <p:sldId id="388" r:id="rId7"/>
    <p:sldId id="360" r:id="rId8"/>
    <p:sldId id="389" r:id="rId9"/>
    <p:sldId id="390" r:id="rId10"/>
    <p:sldId id="391" r:id="rId11"/>
    <p:sldId id="392" r:id="rId12"/>
    <p:sldId id="350" r:id="rId13"/>
    <p:sldId id="351" r:id="rId14"/>
    <p:sldId id="362" r:id="rId15"/>
    <p:sldId id="364" r:id="rId16"/>
    <p:sldId id="363" r:id="rId17"/>
    <p:sldId id="354" r:id="rId18"/>
    <p:sldId id="355" r:id="rId19"/>
    <p:sldId id="356" r:id="rId20"/>
    <p:sldId id="357" r:id="rId21"/>
    <p:sldId id="358" r:id="rId22"/>
    <p:sldId id="359" r:id="rId23"/>
    <p:sldId id="382" r:id="rId24"/>
    <p:sldId id="383" r:id="rId25"/>
    <p:sldId id="384" r:id="rId26"/>
    <p:sldId id="385" r:id="rId27"/>
    <p:sldId id="367" r:id="rId28"/>
    <p:sldId id="368" r:id="rId29"/>
    <p:sldId id="369" r:id="rId30"/>
    <p:sldId id="370" r:id="rId31"/>
    <p:sldId id="371" r:id="rId32"/>
    <p:sldId id="372" r:id="rId33"/>
    <p:sldId id="373" r:id="rId34"/>
    <p:sldId id="375" r:id="rId35"/>
    <p:sldId id="376" r:id="rId36"/>
    <p:sldId id="377" r:id="rId37"/>
    <p:sldId id="378" r:id="rId38"/>
    <p:sldId id="379" r:id="rId39"/>
    <p:sldId id="380" r:id="rId40"/>
    <p:sldId id="381" r:id="rId41"/>
    <p:sldId id="352" r:id="rId42"/>
    <p:sldId id="353" r:id="rId43"/>
    <p:sldId id="34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47"/>
            <p14:sldId id="348"/>
          </p14:sldIdLst>
        </p14:section>
        <p14:section name="IoT on Azure" id="{81FA6515-2ACA-42D2-B462-6AD6B7D7EF6D}">
          <p14:sldIdLst>
            <p14:sldId id="361"/>
            <p14:sldId id="386"/>
            <p14:sldId id="387"/>
            <p14:sldId id="388"/>
            <p14:sldId id="360"/>
          </p14:sldIdLst>
        </p14:section>
        <p14:section name="IoT Suite Introduction" id="{53453984-0D64-4E67-9F00-EFA3EEA09659}">
          <p14:sldIdLst>
            <p14:sldId id="389"/>
            <p14:sldId id="390"/>
            <p14:sldId id="391"/>
            <p14:sldId id="392"/>
            <p14:sldId id="350"/>
          </p14:sldIdLst>
        </p14:section>
        <p14:section name="Devices" id="{BE77E550-7281-471B-8258-C27D80DE44AD}">
          <p14:sldIdLst>
            <p14:sldId id="351"/>
            <p14:sldId id="362"/>
          </p14:sldIdLst>
        </p14:section>
        <p14:section name="IoT Hub" id="{6BE60B3B-2295-4D0A-9DA1-D11B2D5FF467}">
          <p14:sldIdLst>
            <p14:sldId id="364"/>
            <p14:sldId id="363"/>
          </p14:sldIdLst>
        </p14:section>
        <p14:section name="Device Management" id="{C4212DAB-B303-4A26-AF49-9423C7739B3E}">
          <p14:sldIdLst>
            <p14:sldId id="354"/>
            <p14:sldId id="355"/>
            <p14:sldId id="356"/>
            <p14:sldId id="357"/>
            <p14:sldId id="358"/>
            <p14:sldId id="359"/>
          </p14:sldIdLst>
        </p14:section>
        <p14:section name="Analytics" id="{D8A25B47-D384-4518-8821-2A7A09643B0E}">
          <p14:sldIdLst>
            <p14:sldId id="382"/>
            <p14:sldId id="383"/>
          </p14:sldIdLst>
        </p14:section>
        <p14:section name="Presentation" id="{CA795EB7-E3FC-4618-94AC-D49CC6B6EFEC}">
          <p14:sldIdLst>
            <p14:sldId id="384"/>
            <p14:sldId id="385"/>
          </p14:sldIdLst>
        </p14:section>
        <p14:section name="IoT Security" id="{6251E7D8-F5BC-4A52-823B-D4A5FB3E6DA0}">
          <p14:sldIdLst>
            <p14:sldId id="367"/>
            <p14:sldId id="368"/>
            <p14:sldId id="369"/>
            <p14:sldId id="370"/>
            <p14:sldId id="371"/>
            <p14:sldId id="372"/>
            <p14:sldId id="373"/>
            <p14:sldId id="375"/>
            <p14:sldId id="376"/>
            <p14:sldId id="377"/>
            <p14:sldId id="378"/>
            <p14:sldId id="379"/>
            <p14:sldId id="380"/>
            <p14:sldId id="381"/>
          </p14:sldIdLst>
        </p14:section>
        <p14:section name="Conclusion" id="{6EC64523-FE06-4775-B955-831F82F993AC}">
          <p14:sldIdLst>
            <p14:sldId id="352"/>
            <p14:sldId id="353"/>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25" autoAdjust="0"/>
    <p:restoredTop sz="68766" autoAdjust="0"/>
  </p:normalViewPr>
  <p:slideViewPr>
    <p:cSldViewPr snapToGrid="0" showGuides="1">
      <p:cViewPr varScale="1">
        <p:scale>
          <a:sx n="54" d="100"/>
          <a:sy n="54" d="100"/>
        </p:scale>
        <p:origin x="378" y="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776BC-EAA4-4788-8CA0-0B229C0A223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B25DB12-4B71-4543-92AD-ACC8FDCBA334}">
      <dgm:prSet phldrT="[Text]"/>
      <dgm:spPr/>
      <dgm:t>
        <a:bodyPr/>
        <a:lstStyle/>
        <a:p>
          <a:r>
            <a:rPr lang="en-US" dirty="0"/>
            <a:t>S</a:t>
          </a:r>
        </a:p>
      </dgm:t>
    </dgm:pt>
    <dgm:pt modelId="{73558C7E-8D0F-475F-8D4E-E5F12DAD51D7}" type="parTrans" cxnId="{4E9817A6-26F0-4B16-9A4C-D06FC65159FA}">
      <dgm:prSet/>
      <dgm:spPr/>
      <dgm:t>
        <a:bodyPr/>
        <a:lstStyle/>
        <a:p>
          <a:endParaRPr lang="en-US"/>
        </a:p>
      </dgm:t>
    </dgm:pt>
    <dgm:pt modelId="{4F7373DB-4EDF-4B24-805B-7866B1734D53}" type="sibTrans" cxnId="{4E9817A6-26F0-4B16-9A4C-D06FC65159FA}">
      <dgm:prSet/>
      <dgm:spPr/>
      <dgm:t>
        <a:bodyPr/>
        <a:lstStyle/>
        <a:p>
          <a:endParaRPr lang="en-US"/>
        </a:p>
      </dgm:t>
    </dgm:pt>
    <dgm:pt modelId="{B3A587CE-6D2D-49F0-8AC0-FBF292F52AFB}">
      <dgm:prSet phldrT="[Text]"/>
      <dgm:spPr/>
      <dgm:t>
        <a:bodyPr/>
        <a:lstStyle/>
        <a:p>
          <a:r>
            <a:rPr lang="en-US" dirty="0"/>
            <a:t>Spoofing</a:t>
          </a:r>
        </a:p>
      </dgm:t>
    </dgm:pt>
    <dgm:pt modelId="{6DCF14A1-7FB8-4E70-866A-442091FFBBA6}" type="parTrans" cxnId="{56D58F4B-6559-482F-802A-C734F7FEB6BA}">
      <dgm:prSet/>
      <dgm:spPr/>
      <dgm:t>
        <a:bodyPr/>
        <a:lstStyle/>
        <a:p>
          <a:endParaRPr lang="en-US"/>
        </a:p>
      </dgm:t>
    </dgm:pt>
    <dgm:pt modelId="{23D53669-AA11-49F7-B68D-A3187C3C3CCD}" type="sibTrans" cxnId="{56D58F4B-6559-482F-802A-C734F7FEB6BA}">
      <dgm:prSet/>
      <dgm:spPr/>
      <dgm:t>
        <a:bodyPr/>
        <a:lstStyle/>
        <a:p>
          <a:endParaRPr lang="en-US"/>
        </a:p>
      </dgm:t>
    </dgm:pt>
    <dgm:pt modelId="{3CF4909E-9C4B-4CAC-9BC7-7F9E38E1B8C8}">
      <dgm:prSet phldrT="[Text]"/>
      <dgm:spPr/>
      <dgm:t>
        <a:bodyPr/>
        <a:lstStyle/>
        <a:p>
          <a:r>
            <a:rPr lang="en-US" dirty="0"/>
            <a:t>T</a:t>
          </a:r>
        </a:p>
      </dgm:t>
    </dgm:pt>
    <dgm:pt modelId="{6F997875-EC7C-4056-8684-723D97B39E2C}" type="parTrans" cxnId="{C17F6A73-D675-42EF-BA75-6DC03ED92D13}">
      <dgm:prSet/>
      <dgm:spPr/>
      <dgm:t>
        <a:bodyPr/>
        <a:lstStyle/>
        <a:p>
          <a:endParaRPr lang="en-US"/>
        </a:p>
      </dgm:t>
    </dgm:pt>
    <dgm:pt modelId="{07F85BD9-F1A8-4D79-B006-7D61DAA129C8}" type="sibTrans" cxnId="{C17F6A73-D675-42EF-BA75-6DC03ED92D13}">
      <dgm:prSet/>
      <dgm:spPr/>
      <dgm:t>
        <a:bodyPr/>
        <a:lstStyle/>
        <a:p>
          <a:endParaRPr lang="en-US"/>
        </a:p>
      </dgm:t>
    </dgm:pt>
    <dgm:pt modelId="{8713F167-C82C-4099-A836-8544AE568C84}">
      <dgm:prSet phldrT="[Text]"/>
      <dgm:spPr/>
      <dgm:t>
        <a:bodyPr/>
        <a:lstStyle/>
        <a:p>
          <a:r>
            <a:rPr lang="en-US" dirty="0"/>
            <a:t>Tampering</a:t>
          </a:r>
        </a:p>
      </dgm:t>
    </dgm:pt>
    <dgm:pt modelId="{1BF6B47B-36F6-43E5-B8A8-87167D604553}" type="parTrans" cxnId="{0913D02F-8F98-4F57-923D-C25FF546D53C}">
      <dgm:prSet/>
      <dgm:spPr/>
      <dgm:t>
        <a:bodyPr/>
        <a:lstStyle/>
        <a:p>
          <a:endParaRPr lang="en-US"/>
        </a:p>
      </dgm:t>
    </dgm:pt>
    <dgm:pt modelId="{DE2632EF-157F-46B2-99E7-DB8CA754162F}" type="sibTrans" cxnId="{0913D02F-8F98-4F57-923D-C25FF546D53C}">
      <dgm:prSet/>
      <dgm:spPr/>
      <dgm:t>
        <a:bodyPr/>
        <a:lstStyle/>
        <a:p>
          <a:endParaRPr lang="en-US"/>
        </a:p>
      </dgm:t>
    </dgm:pt>
    <dgm:pt modelId="{968A6058-6295-405D-8718-B4EEB50F0F36}">
      <dgm:prSet phldrT="[Text]"/>
      <dgm:spPr/>
      <dgm:t>
        <a:bodyPr/>
        <a:lstStyle/>
        <a:p>
          <a:r>
            <a:rPr lang="en-US" dirty="0"/>
            <a:t>R</a:t>
          </a:r>
        </a:p>
      </dgm:t>
    </dgm:pt>
    <dgm:pt modelId="{BE02BAC0-DF2E-4C8A-971F-5825EA70B1A0}" type="parTrans" cxnId="{7138AE5D-A74D-4B1C-856F-D506070B840F}">
      <dgm:prSet/>
      <dgm:spPr/>
      <dgm:t>
        <a:bodyPr/>
        <a:lstStyle/>
        <a:p>
          <a:endParaRPr lang="en-US"/>
        </a:p>
      </dgm:t>
    </dgm:pt>
    <dgm:pt modelId="{4CEE0A3A-709F-473E-BCBD-9417AD78EF65}" type="sibTrans" cxnId="{7138AE5D-A74D-4B1C-856F-D506070B840F}">
      <dgm:prSet/>
      <dgm:spPr/>
      <dgm:t>
        <a:bodyPr/>
        <a:lstStyle/>
        <a:p>
          <a:endParaRPr lang="en-US"/>
        </a:p>
      </dgm:t>
    </dgm:pt>
    <dgm:pt modelId="{7097C22F-0831-49FD-BBAA-9891916BFC62}">
      <dgm:prSet phldrT="[Text]"/>
      <dgm:spPr/>
      <dgm:t>
        <a:bodyPr/>
        <a:lstStyle/>
        <a:p>
          <a:r>
            <a:rPr lang="en-US" dirty="0"/>
            <a:t>Repudiation</a:t>
          </a:r>
        </a:p>
      </dgm:t>
    </dgm:pt>
    <dgm:pt modelId="{F9C5B7BA-4F2E-4599-B0D3-779F507B365A}" type="parTrans" cxnId="{ABC0BFF4-A698-44C5-B269-0B1FDDFF92D5}">
      <dgm:prSet/>
      <dgm:spPr/>
      <dgm:t>
        <a:bodyPr/>
        <a:lstStyle/>
        <a:p>
          <a:endParaRPr lang="en-US"/>
        </a:p>
      </dgm:t>
    </dgm:pt>
    <dgm:pt modelId="{BD6E5B7D-A262-4D33-B3F5-6A4D1276937D}" type="sibTrans" cxnId="{ABC0BFF4-A698-44C5-B269-0B1FDDFF92D5}">
      <dgm:prSet/>
      <dgm:spPr/>
      <dgm:t>
        <a:bodyPr/>
        <a:lstStyle/>
        <a:p>
          <a:endParaRPr lang="en-US"/>
        </a:p>
      </dgm:t>
    </dgm:pt>
    <dgm:pt modelId="{516E05F9-613C-45AA-9DF3-C10AC44AAEE2}">
      <dgm:prSet phldrT="[Text]"/>
      <dgm:spPr/>
      <dgm:t>
        <a:bodyPr/>
        <a:lstStyle/>
        <a:p>
          <a:r>
            <a:rPr lang="en-US" dirty="0"/>
            <a:t>I</a:t>
          </a:r>
        </a:p>
      </dgm:t>
    </dgm:pt>
    <dgm:pt modelId="{CC2F6BB8-06B3-4A93-8113-A8DCE1CD663D}" type="parTrans" cxnId="{7C6A9BA8-F4D1-4BF8-BC19-531305878C2E}">
      <dgm:prSet/>
      <dgm:spPr/>
      <dgm:t>
        <a:bodyPr/>
        <a:lstStyle/>
        <a:p>
          <a:endParaRPr lang="en-US"/>
        </a:p>
      </dgm:t>
    </dgm:pt>
    <dgm:pt modelId="{DE0BEAB3-79C8-4D03-9555-1E01C7D2F801}" type="sibTrans" cxnId="{7C6A9BA8-F4D1-4BF8-BC19-531305878C2E}">
      <dgm:prSet/>
      <dgm:spPr/>
      <dgm:t>
        <a:bodyPr/>
        <a:lstStyle/>
        <a:p>
          <a:endParaRPr lang="en-US"/>
        </a:p>
      </dgm:t>
    </dgm:pt>
    <dgm:pt modelId="{108781B6-8397-4F26-B4D7-61E18D1BE815}">
      <dgm:prSet phldrT="[Text]"/>
      <dgm:spPr/>
      <dgm:t>
        <a:bodyPr/>
        <a:lstStyle/>
        <a:p>
          <a:r>
            <a:rPr lang="en-US" dirty="0"/>
            <a:t>D</a:t>
          </a:r>
        </a:p>
      </dgm:t>
    </dgm:pt>
    <dgm:pt modelId="{11CA0CF4-E307-4AF8-9D9F-76CA9F26C46D}" type="parTrans" cxnId="{C66C10BD-94F9-403B-BBEE-DDB8889868EC}">
      <dgm:prSet/>
      <dgm:spPr/>
      <dgm:t>
        <a:bodyPr/>
        <a:lstStyle/>
        <a:p>
          <a:endParaRPr lang="en-US"/>
        </a:p>
      </dgm:t>
    </dgm:pt>
    <dgm:pt modelId="{0E8C4164-BA39-41A8-8785-4B99611C8672}" type="sibTrans" cxnId="{C66C10BD-94F9-403B-BBEE-DDB8889868EC}">
      <dgm:prSet/>
      <dgm:spPr/>
      <dgm:t>
        <a:bodyPr/>
        <a:lstStyle/>
        <a:p>
          <a:endParaRPr lang="en-US"/>
        </a:p>
      </dgm:t>
    </dgm:pt>
    <dgm:pt modelId="{8243B284-97E5-4671-8BCF-60B083217E1C}">
      <dgm:prSet phldrT="[Text]"/>
      <dgm:spPr/>
      <dgm:t>
        <a:bodyPr/>
        <a:lstStyle/>
        <a:p>
          <a:r>
            <a:rPr lang="en-US" dirty="0"/>
            <a:t>E</a:t>
          </a:r>
        </a:p>
      </dgm:t>
    </dgm:pt>
    <dgm:pt modelId="{0AE111E4-F663-4E23-A4F8-2F66B4C783F7}" type="parTrans" cxnId="{7941B342-2FE8-45FF-BB51-BC0A6516D04E}">
      <dgm:prSet/>
      <dgm:spPr/>
      <dgm:t>
        <a:bodyPr/>
        <a:lstStyle/>
        <a:p>
          <a:endParaRPr lang="en-US"/>
        </a:p>
      </dgm:t>
    </dgm:pt>
    <dgm:pt modelId="{D7D42244-283B-46D8-810F-F86DFFF07511}" type="sibTrans" cxnId="{7941B342-2FE8-45FF-BB51-BC0A6516D04E}">
      <dgm:prSet/>
      <dgm:spPr/>
      <dgm:t>
        <a:bodyPr/>
        <a:lstStyle/>
        <a:p>
          <a:endParaRPr lang="en-US"/>
        </a:p>
      </dgm:t>
    </dgm:pt>
    <dgm:pt modelId="{E5A3FA89-90D6-4ED5-861C-876A7FA0C222}">
      <dgm:prSet phldrT="[Text]"/>
      <dgm:spPr/>
      <dgm:t>
        <a:bodyPr/>
        <a:lstStyle/>
        <a:p>
          <a:r>
            <a:rPr lang="en-US" dirty="0"/>
            <a:t>Information disclosure</a:t>
          </a:r>
        </a:p>
      </dgm:t>
    </dgm:pt>
    <dgm:pt modelId="{1FE629D1-BB5A-42A5-A84D-845B3857C658}" type="parTrans" cxnId="{EFB8C0C2-CC77-4C15-95DD-29725F44544E}">
      <dgm:prSet/>
      <dgm:spPr/>
      <dgm:t>
        <a:bodyPr/>
        <a:lstStyle/>
        <a:p>
          <a:endParaRPr lang="en-US"/>
        </a:p>
      </dgm:t>
    </dgm:pt>
    <dgm:pt modelId="{B941633D-99B4-43A7-ADB3-4FD098EE13C4}" type="sibTrans" cxnId="{EFB8C0C2-CC77-4C15-95DD-29725F44544E}">
      <dgm:prSet/>
      <dgm:spPr/>
      <dgm:t>
        <a:bodyPr/>
        <a:lstStyle/>
        <a:p>
          <a:endParaRPr lang="en-US"/>
        </a:p>
      </dgm:t>
    </dgm:pt>
    <dgm:pt modelId="{78197CE5-37FA-44EA-A7BA-CA0D37F3558C}">
      <dgm:prSet phldrT="[Text]"/>
      <dgm:spPr/>
      <dgm:t>
        <a:bodyPr/>
        <a:lstStyle/>
        <a:p>
          <a:r>
            <a:rPr lang="en-US" dirty="0"/>
            <a:t>Denial of Service</a:t>
          </a:r>
        </a:p>
      </dgm:t>
    </dgm:pt>
    <dgm:pt modelId="{F3E4BB86-AD9E-4171-8746-BD41517A0DCE}" type="parTrans" cxnId="{35CE7A7B-F7C8-4513-9820-6F84451D6DBA}">
      <dgm:prSet/>
      <dgm:spPr/>
      <dgm:t>
        <a:bodyPr/>
        <a:lstStyle/>
        <a:p>
          <a:endParaRPr lang="en-US"/>
        </a:p>
      </dgm:t>
    </dgm:pt>
    <dgm:pt modelId="{18018666-5011-4277-85DA-1BBFF2A0697F}" type="sibTrans" cxnId="{35CE7A7B-F7C8-4513-9820-6F84451D6DBA}">
      <dgm:prSet/>
      <dgm:spPr/>
      <dgm:t>
        <a:bodyPr/>
        <a:lstStyle/>
        <a:p>
          <a:endParaRPr lang="en-US"/>
        </a:p>
      </dgm:t>
    </dgm:pt>
    <dgm:pt modelId="{E43F0E52-CD74-4E04-9553-BABDCD7CB486}">
      <dgm:prSet phldrT="[Text]"/>
      <dgm:spPr/>
      <dgm:t>
        <a:bodyPr/>
        <a:lstStyle/>
        <a:p>
          <a:r>
            <a:rPr lang="en-US" dirty="0"/>
            <a:t>Elevation of privilege</a:t>
          </a:r>
        </a:p>
      </dgm:t>
    </dgm:pt>
    <dgm:pt modelId="{CAB24BE9-0E99-4A2C-9998-35FBE4ABF3AC}" type="parTrans" cxnId="{B0F3973A-0518-48EA-8D0E-D94C753BEF04}">
      <dgm:prSet/>
      <dgm:spPr/>
      <dgm:t>
        <a:bodyPr/>
        <a:lstStyle/>
        <a:p>
          <a:endParaRPr lang="en-US"/>
        </a:p>
      </dgm:t>
    </dgm:pt>
    <dgm:pt modelId="{32B8890F-20C3-4F1F-9830-D76C7BFD4B5B}" type="sibTrans" cxnId="{B0F3973A-0518-48EA-8D0E-D94C753BEF04}">
      <dgm:prSet/>
      <dgm:spPr/>
      <dgm:t>
        <a:bodyPr/>
        <a:lstStyle/>
        <a:p>
          <a:endParaRPr lang="en-US"/>
        </a:p>
      </dgm:t>
    </dgm:pt>
    <dgm:pt modelId="{95245A89-DAC0-4C89-B48F-F1C4C49AF4AB}" type="pres">
      <dgm:prSet presAssocID="{8A6776BC-EAA4-4788-8CA0-0B229C0A2235}" presName="Name0" presStyleCnt="0">
        <dgm:presLayoutVars>
          <dgm:dir/>
          <dgm:animLvl val="lvl"/>
          <dgm:resizeHandles val="exact"/>
        </dgm:presLayoutVars>
      </dgm:prSet>
      <dgm:spPr/>
    </dgm:pt>
    <dgm:pt modelId="{E1358E56-BD95-41C3-8ED5-01E9E13EEBE2}" type="pres">
      <dgm:prSet presAssocID="{7B25DB12-4B71-4543-92AD-ACC8FDCBA334}" presName="linNode" presStyleCnt="0"/>
      <dgm:spPr/>
    </dgm:pt>
    <dgm:pt modelId="{6ED5D734-8B8B-4B13-A5D1-46340B138BE8}" type="pres">
      <dgm:prSet presAssocID="{7B25DB12-4B71-4543-92AD-ACC8FDCBA334}" presName="parentText" presStyleLbl="node1" presStyleIdx="0" presStyleCnt="6">
        <dgm:presLayoutVars>
          <dgm:chMax val="1"/>
          <dgm:bulletEnabled val="1"/>
        </dgm:presLayoutVars>
      </dgm:prSet>
      <dgm:spPr/>
    </dgm:pt>
    <dgm:pt modelId="{BB413134-19E3-49B5-A9A0-4B13E0A9C44F}" type="pres">
      <dgm:prSet presAssocID="{7B25DB12-4B71-4543-92AD-ACC8FDCBA334}" presName="descendantText" presStyleLbl="alignAccFollowNode1" presStyleIdx="0" presStyleCnt="6">
        <dgm:presLayoutVars>
          <dgm:bulletEnabled val="1"/>
        </dgm:presLayoutVars>
      </dgm:prSet>
      <dgm:spPr/>
    </dgm:pt>
    <dgm:pt modelId="{B40C7EC7-04AA-492E-ADBE-AAB6EBE1B2EF}" type="pres">
      <dgm:prSet presAssocID="{4F7373DB-4EDF-4B24-805B-7866B1734D53}" presName="sp" presStyleCnt="0"/>
      <dgm:spPr/>
    </dgm:pt>
    <dgm:pt modelId="{FB75D844-8845-41B0-81C9-272D23865455}" type="pres">
      <dgm:prSet presAssocID="{3CF4909E-9C4B-4CAC-9BC7-7F9E38E1B8C8}" presName="linNode" presStyleCnt="0"/>
      <dgm:spPr/>
    </dgm:pt>
    <dgm:pt modelId="{BF2BCC8E-FEAB-4805-8BFA-5F91BFCFE16D}" type="pres">
      <dgm:prSet presAssocID="{3CF4909E-9C4B-4CAC-9BC7-7F9E38E1B8C8}" presName="parentText" presStyleLbl="node1" presStyleIdx="1" presStyleCnt="6">
        <dgm:presLayoutVars>
          <dgm:chMax val="1"/>
          <dgm:bulletEnabled val="1"/>
        </dgm:presLayoutVars>
      </dgm:prSet>
      <dgm:spPr/>
    </dgm:pt>
    <dgm:pt modelId="{A869BA09-BDBD-4E00-81B3-040696A07369}" type="pres">
      <dgm:prSet presAssocID="{3CF4909E-9C4B-4CAC-9BC7-7F9E38E1B8C8}" presName="descendantText" presStyleLbl="alignAccFollowNode1" presStyleIdx="1" presStyleCnt="6">
        <dgm:presLayoutVars>
          <dgm:bulletEnabled val="1"/>
        </dgm:presLayoutVars>
      </dgm:prSet>
      <dgm:spPr/>
    </dgm:pt>
    <dgm:pt modelId="{4F08AE79-5ADA-47A5-AC6B-3665EDC65672}" type="pres">
      <dgm:prSet presAssocID="{07F85BD9-F1A8-4D79-B006-7D61DAA129C8}" presName="sp" presStyleCnt="0"/>
      <dgm:spPr/>
    </dgm:pt>
    <dgm:pt modelId="{8199ABA2-5BBF-47FA-AF77-5F94A459944D}" type="pres">
      <dgm:prSet presAssocID="{968A6058-6295-405D-8718-B4EEB50F0F36}" presName="linNode" presStyleCnt="0"/>
      <dgm:spPr/>
    </dgm:pt>
    <dgm:pt modelId="{1F455DA7-A8D8-46EF-B20F-89C890C2094E}" type="pres">
      <dgm:prSet presAssocID="{968A6058-6295-405D-8718-B4EEB50F0F36}" presName="parentText" presStyleLbl="node1" presStyleIdx="2" presStyleCnt="6">
        <dgm:presLayoutVars>
          <dgm:chMax val="1"/>
          <dgm:bulletEnabled val="1"/>
        </dgm:presLayoutVars>
      </dgm:prSet>
      <dgm:spPr/>
    </dgm:pt>
    <dgm:pt modelId="{41183AF1-C254-4876-9DFD-E1B91746B4D6}" type="pres">
      <dgm:prSet presAssocID="{968A6058-6295-405D-8718-B4EEB50F0F36}" presName="descendantText" presStyleLbl="alignAccFollowNode1" presStyleIdx="2" presStyleCnt="6">
        <dgm:presLayoutVars>
          <dgm:bulletEnabled val="1"/>
        </dgm:presLayoutVars>
      </dgm:prSet>
      <dgm:spPr/>
    </dgm:pt>
    <dgm:pt modelId="{5B31F233-1FCD-441A-93A2-7A3492F6A445}" type="pres">
      <dgm:prSet presAssocID="{4CEE0A3A-709F-473E-BCBD-9417AD78EF65}" presName="sp" presStyleCnt="0"/>
      <dgm:spPr/>
    </dgm:pt>
    <dgm:pt modelId="{B46998CC-66B6-430C-85D5-D43C19D3A30B}" type="pres">
      <dgm:prSet presAssocID="{516E05F9-613C-45AA-9DF3-C10AC44AAEE2}" presName="linNode" presStyleCnt="0"/>
      <dgm:spPr/>
    </dgm:pt>
    <dgm:pt modelId="{D3AB9023-12AC-4817-B7ED-6793461DED11}" type="pres">
      <dgm:prSet presAssocID="{516E05F9-613C-45AA-9DF3-C10AC44AAEE2}" presName="parentText" presStyleLbl="node1" presStyleIdx="3" presStyleCnt="6">
        <dgm:presLayoutVars>
          <dgm:chMax val="1"/>
          <dgm:bulletEnabled val="1"/>
        </dgm:presLayoutVars>
      </dgm:prSet>
      <dgm:spPr/>
    </dgm:pt>
    <dgm:pt modelId="{FC284568-CBFC-42BE-A8B7-2DA14002AA77}" type="pres">
      <dgm:prSet presAssocID="{516E05F9-613C-45AA-9DF3-C10AC44AAEE2}" presName="descendantText" presStyleLbl="alignAccFollowNode1" presStyleIdx="3" presStyleCnt="6">
        <dgm:presLayoutVars>
          <dgm:bulletEnabled val="1"/>
        </dgm:presLayoutVars>
      </dgm:prSet>
      <dgm:spPr/>
    </dgm:pt>
    <dgm:pt modelId="{CD67835B-2B48-4E02-B9E9-70E74F7E0BD3}" type="pres">
      <dgm:prSet presAssocID="{DE0BEAB3-79C8-4D03-9555-1E01C7D2F801}" presName="sp" presStyleCnt="0"/>
      <dgm:spPr/>
    </dgm:pt>
    <dgm:pt modelId="{3546E8DD-CEB0-4FCC-948C-2A8044690D98}" type="pres">
      <dgm:prSet presAssocID="{108781B6-8397-4F26-B4D7-61E18D1BE815}" presName="linNode" presStyleCnt="0"/>
      <dgm:spPr/>
    </dgm:pt>
    <dgm:pt modelId="{5440B411-A187-4ABB-AF45-9B8FE0BA4869}" type="pres">
      <dgm:prSet presAssocID="{108781B6-8397-4F26-B4D7-61E18D1BE815}" presName="parentText" presStyleLbl="node1" presStyleIdx="4" presStyleCnt="6">
        <dgm:presLayoutVars>
          <dgm:chMax val="1"/>
          <dgm:bulletEnabled val="1"/>
        </dgm:presLayoutVars>
      </dgm:prSet>
      <dgm:spPr/>
    </dgm:pt>
    <dgm:pt modelId="{4AE95A1C-0450-4DA4-B805-5AFEB0A6020A}" type="pres">
      <dgm:prSet presAssocID="{108781B6-8397-4F26-B4D7-61E18D1BE815}" presName="descendantText" presStyleLbl="alignAccFollowNode1" presStyleIdx="4" presStyleCnt="6">
        <dgm:presLayoutVars>
          <dgm:bulletEnabled val="1"/>
        </dgm:presLayoutVars>
      </dgm:prSet>
      <dgm:spPr/>
    </dgm:pt>
    <dgm:pt modelId="{12A32BCE-DBE7-4924-ACFE-907C0300C3D3}" type="pres">
      <dgm:prSet presAssocID="{0E8C4164-BA39-41A8-8785-4B99611C8672}" presName="sp" presStyleCnt="0"/>
      <dgm:spPr/>
    </dgm:pt>
    <dgm:pt modelId="{740E7D4D-A196-4B7E-8A2A-C6F4F4529D65}" type="pres">
      <dgm:prSet presAssocID="{8243B284-97E5-4671-8BCF-60B083217E1C}" presName="linNode" presStyleCnt="0"/>
      <dgm:spPr/>
    </dgm:pt>
    <dgm:pt modelId="{71FB5C55-95F4-4228-917F-6AB4E94F0DD3}" type="pres">
      <dgm:prSet presAssocID="{8243B284-97E5-4671-8BCF-60B083217E1C}" presName="parentText" presStyleLbl="node1" presStyleIdx="5" presStyleCnt="6" custLinFactNeighborY="14711">
        <dgm:presLayoutVars>
          <dgm:chMax val="1"/>
          <dgm:bulletEnabled val="1"/>
        </dgm:presLayoutVars>
      </dgm:prSet>
      <dgm:spPr/>
    </dgm:pt>
    <dgm:pt modelId="{4630A387-2090-4084-89FA-C83251D60EDF}" type="pres">
      <dgm:prSet presAssocID="{8243B284-97E5-4671-8BCF-60B083217E1C}" presName="descendantText" presStyleLbl="alignAccFollowNode1" presStyleIdx="5" presStyleCnt="6">
        <dgm:presLayoutVars>
          <dgm:bulletEnabled val="1"/>
        </dgm:presLayoutVars>
      </dgm:prSet>
      <dgm:spPr/>
    </dgm:pt>
  </dgm:ptLst>
  <dgm:cxnLst>
    <dgm:cxn modelId="{7C6A9BA8-F4D1-4BF8-BC19-531305878C2E}" srcId="{8A6776BC-EAA4-4788-8CA0-0B229C0A2235}" destId="{516E05F9-613C-45AA-9DF3-C10AC44AAEE2}" srcOrd="3" destOrd="0" parTransId="{CC2F6BB8-06B3-4A93-8113-A8DCE1CD663D}" sibTransId="{DE0BEAB3-79C8-4D03-9555-1E01C7D2F801}"/>
    <dgm:cxn modelId="{EFB8C0C2-CC77-4C15-95DD-29725F44544E}" srcId="{516E05F9-613C-45AA-9DF3-C10AC44AAEE2}" destId="{E5A3FA89-90D6-4ED5-861C-876A7FA0C222}" srcOrd="0" destOrd="0" parTransId="{1FE629D1-BB5A-42A5-A84D-845B3857C658}" sibTransId="{B941633D-99B4-43A7-ADB3-4FD098EE13C4}"/>
    <dgm:cxn modelId="{B1E34C41-0980-40C5-B9A2-14C390DD9BC1}" type="presOf" srcId="{516E05F9-613C-45AA-9DF3-C10AC44AAEE2}" destId="{D3AB9023-12AC-4817-B7ED-6793461DED11}" srcOrd="0" destOrd="0" presId="urn:microsoft.com/office/officeart/2005/8/layout/vList5"/>
    <dgm:cxn modelId="{25F215DB-0A52-4458-A3B5-BBC603AD5209}" type="presOf" srcId="{E5A3FA89-90D6-4ED5-861C-876A7FA0C222}" destId="{FC284568-CBFC-42BE-A8B7-2DA14002AA77}" srcOrd="0" destOrd="0" presId="urn:microsoft.com/office/officeart/2005/8/layout/vList5"/>
    <dgm:cxn modelId="{78810727-F8AF-4579-9CE3-1A83704DED34}" type="presOf" srcId="{7B25DB12-4B71-4543-92AD-ACC8FDCBA334}" destId="{6ED5D734-8B8B-4B13-A5D1-46340B138BE8}" srcOrd="0" destOrd="0" presId="urn:microsoft.com/office/officeart/2005/8/layout/vList5"/>
    <dgm:cxn modelId="{77450C86-DAAB-4095-A4EF-9D6C72B6A5E3}" type="presOf" srcId="{8243B284-97E5-4671-8BCF-60B083217E1C}" destId="{71FB5C55-95F4-4228-917F-6AB4E94F0DD3}" srcOrd="0" destOrd="0" presId="urn:microsoft.com/office/officeart/2005/8/layout/vList5"/>
    <dgm:cxn modelId="{B0F3973A-0518-48EA-8D0E-D94C753BEF04}" srcId="{8243B284-97E5-4671-8BCF-60B083217E1C}" destId="{E43F0E52-CD74-4E04-9553-BABDCD7CB486}" srcOrd="0" destOrd="0" parTransId="{CAB24BE9-0E99-4A2C-9998-35FBE4ABF3AC}" sibTransId="{32B8890F-20C3-4F1F-9830-D76C7BFD4B5B}"/>
    <dgm:cxn modelId="{7138AE5D-A74D-4B1C-856F-D506070B840F}" srcId="{8A6776BC-EAA4-4788-8CA0-0B229C0A2235}" destId="{968A6058-6295-405D-8718-B4EEB50F0F36}" srcOrd="2" destOrd="0" parTransId="{BE02BAC0-DF2E-4C8A-971F-5825EA70B1A0}" sibTransId="{4CEE0A3A-709F-473E-BCBD-9417AD78EF65}"/>
    <dgm:cxn modelId="{B2C0EA52-FF8D-400C-A6CC-49F05E055DDB}" type="presOf" srcId="{78197CE5-37FA-44EA-A7BA-CA0D37F3558C}" destId="{4AE95A1C-0450-4DA4-B805-5AFEB0A6020A}" srcOrd="0" destOrd="0" presId="urn:microsoft.com/office/officeart/2005/8/layout/vList5"/>
    <dgm:cxn modelId="{4E9817A6-26F0-4B16-9A4C-D06FC65159FA}" srcId="{8A6776BC-EAA4-4788-8CA0-0B229C0A2235}" destId="{7B25DB12-4B71-4543-92AD-ACC8FDCBA334}" srcOrd="0" destOrd="0" parTransId="{73558C7E-8D0F-475F-8D4E-E5F12DAD51D7}" sibTransId="{4F7373DB-4EDF-4B24-805B-7866B1734D53}"/>
    <dgm:cxn modelId="{BFC38A2F-5DCD-4185-A383-F297B0968911}" type="presOf" srcId="{968A6058-6295-405D-8718-B4EEB50F0F36}" destId="{1F455DA7-A8D8-46EF-B20F-89C890C2094E}" srcOrd="0" destOrd="0" presId="urn:microsoft.com/office/officeart/2005/8/layout/vList5"/>
    <dgm:cxn modelId="{20D95F31-45FA-4102-90AB-B213196868B4}" type="presOf" srcId="{108781B6-8397-4F26-B4D7-61E18D1BE815}" destId="{5440B411-A187-4ABB-AF45-9B8FE0BA4869}" srcOrd="0" destOrd="0" presId="urn:microsoft.com/office/officeart/2005/8/layout/vList5"/>
    <dgm:cxn modelId="{06F46860-D8D2-40B5-B6ED-6B5F8BB02FCD}" type="presOf" srcId="{7097C22F-0831-49FD-BBAA-9891916BFC62}" destId="{41183AF1-C254-4876-9DFD-E1B91746B4D6}" srcOrd="0" destOrd="0" presId="urn:microsoft.com/office/officeart/2005/8/layout/vList5"/>
    <dgm:cxn modelId="{9B1C477E-8716-49EA-867F-13B84F243652}" type="presOf" srcId="{8A6776BC-EAA4-4788-8CA0-0B229C0A2235}" destId="{95245A89-DAC0-4C89-B48F-F1C4C49AF4AB}" srcOrd="0" destOrd="0" presId="urn:microsoft.com/office/officeart/2005/8/layout/vList5"/>
    <dgm:cxn modelId="{35CE7A7B-F7C8-4513-9820-6F84451D6DBA}" srcId="{108781B6-8397-4F26-B4D7-61E18D1BE815}" destId="{78197CE5-37FA-44EA-A7BA-CA0D37F3558C}" srcOrd="0" destOrd="0" parTransId="{F3E4BB86-AD9E-4171-8746-BD41517A0DCE}" sibTransId="{18018666-5011-4277-85DA-1BBFF2A0697F}"/>
    <dgm:cxn modelId="{5ABEBE49-B6FD-4580-86A3-1DCA0E545271}" type="presOf" srcId="{E43F0E52-CD74-4E04-9553-BABDCD7CB486}" destId="{4630A387-2090-4084-89FA-C83251D60EDF}" srcOrd="0" destOrd="0" presId="urn:microsoft.com/office/officeart/2005/8/layout/vList5"/>
    <dgm:cxn modelId="{C66C10BD-94F9-403B-BBEE-DDB8889868EC}" srcId="{8A6776BC-EAA4-4788-8CA0-0B229C0A2235}" destId="{108781B6-8397-4F26-B4D7-61E18D1BE815}" srcOrd="4" destOrd="0" parTransId="{11CA0CF4-E307-4AF8-9D9F-76CA9F26C46D}" sibTransId="{0E8C4164-BA39-41A8-8785-4B99611C8672}"/>
    <dgm:cxn modelId="{979D8CCF-D805-4162-A6BC-14593F3F1F04}" type="presOf" srcId="{B3A587CE-6D2D-49F0-8AC0-FBF292F52AFB}" destId="{BB413134-19E3-49B5-A9A0-4B13E0A9C44F}" srcOrd="0" destOrd="0" presId="urn:microsoft.com/office/officeart/2005/8/layout/vList5"/>
    <dgm:cxn modelId="{0913D02F-8F98-4F57-923D-C25FF546D53C}" srcId="{3CF4909E-9C4B-4CAC-9BC7-7F9E38E1B8C8}" destId="{8713F167-C82C-4099-A836-8544AE568C84}" srcOrd="0" destOrd="0" parTransId="{1BF6B47B-36F6-43E5-B8A8-87167D604553}" sibTransId="{DE2632EF-157F-46B2-99E7-DB8CA754162F}"/>
    <dgm:cxn modelId="{F5AE215E-4ACA-4FDB-9A7F-FD80257CB6F6}" type="presOf" srcId="{8713F167-C82C-4099-A836-8544AE568C84}" destId="{A869BA09-BDBD-4E00-81B3-040696A07369}" srcOrd="0" destOrd="0" presId="urn:microsoft.com/office/officeart/2005/8/layout/vList5"/>
    <dgm:cxn modelId="{C17F6A73-D675-42EF-BA75-6DC03ED92D13}" srcId="{8A6776BC-EAA4-4788-8CA0-0B229C0A2235}" destId="{3CF4909E-9C4B-4CAC-9BC7-7F9E38E1B8C8}" srcOrd="1" destOrd="0" parTransId="{6F997875-EC7C-4056-8684-723D97B39E2C}" sibTransId="{07F85BD9-F1A8-4D79-B006-7D61DAA129C8}"/>
    <dgm:cxn modelId="{ABC0BFF4-A698-44C5-B269-0B1FDDFF92D5}" srcId="{968A6058-6295-405D-8718-B4EEB50F0F36}" destId="{7097C22F-0831-49FD-BBAA-9891916BFC62}" srcOrd="0" destOrd="0" parTransId="{F9C5B7BA-4F2E-4599-B0D3-779F507B365A}" sibTransId="{BD6E5B7D-A262-4D33-B3F5-6A4D1276937D}"/>
    <dgm:cxn modelId="{56D58F4B-6559-482F-802A-C734F7FEB6BA}" srcId="{7B25DB12-4B71-4543-92AD-ACC8FDCBA334}" destId="{B3A587CE-6D2D-49F0-8AC0-FBF292F52AFB}" srcOrd="0" destOrd="0" parTransId="{6DCF14A1-7FB8-4E70-866A-442091FFBBA6}" sibTransId="{23D53669-AA11-49F7-B68D-A3187C3C3CCD}"/>
    <dgm:cxn modelId="{73D0D4C7-2D3B-4206-B442-C0213BF1A1A8}" type="presOf" srcId="{3CF4909E-9C4B-4CAC-9BC7-7F9E38E1B8C8}" destId="{BF2BCC8E-FEAB-4805-8BFA-5F91BFCFE16D}" srcOrd="0" destOrd="0" presId="urn:microsoft.com/office/officeart/2005/8/layout/vList5"/>
    <dgm:cxn modelId="{7941B342-2FE8-45FF-BB51-BC0A6516D04E}" srcId="{8A6776BC-EAA4-4788-8CA0-0B229C0A2235}" destId="{8243B284-97E5-4671-8BCF-60B083217E1C}" srcOrd="5" destOrd="0" parTransId="{0AE111E4-F663-4E23-A4F8-2F66B4C783F7}" sibTransId="{D7D42244-283B-46D8-810F-F86DFFF07511}"/>
    <dgm:cxn modelId="{2F3C6F34-9999-4F07-BEDF-62695AF8B20A}" type="presParOf" srcId="{95245A89-DAC0-4C89-B48F-F1C4C49AF4AB}" destId="{E1358E56-BD95-41C3-8ED5-01E9E13EEBE2}" srcOrd="0" destOrd="0" presId="urn:microsoft.com/office/officeart/2005/8/layout/vList5"/>
    <dgm:cxn modelId="{DEB6B587-5FA6-40B1-A746-AC87D79EF1D5}" type="presParOf" srcId="{E1358E56-BD95-41C3-8ED5-01E9E13EEBE2}" destId="{6ED5D734-8B8B-4B13-A5D1-46340B138BE8}" srcOrd="0" destOrd="0" presId="urn:microsoft.com/office/officeart/2005/8/layout/vList5"/>
    <dgm:cxn modelId="{51DBD22B-856D-4E69-9DDF-5B2BEB6F2879}" type="presParOf" srcId="{E1358E56-BD95-41C3-8ED5-01E9E13EEBE2}" destId="{BB413134-19E3-49B5-A9A0-4B13E0A9C44F}" srcOrd="1" destOrd="0" presId="urn:microsoft.com/office/officeart/2005/8/layout/vList5"/>
    <dgm:cxn modelId="{EC293E8A-CF4F-423F-A6CB-7455201E2025}" type="presParOf" srcId="{95245A89-DAC0-4C89-B48F-F1C4C49AF4AB}" destId="{B40C7EC7-04AA-492E-ADBE-AAB6EBE1B2EF}" srcOrd="1" destOrd="0" presId="urn:microsoft.com/office/officeart/2005/8/layout/vList5"/>
    <dgm:cxn modelId="{BE50456C-951E-425F-AA25-2CA176C32D9A}" type="presParOf" srcId="{95245A89-DAC0-4C89-B48F-F1C4C49AF4AB}" destId="{FB75D844-8845-41B0-81C9-272D23865455}" srcOrd="2" destOrd="0" presId="urn:microsoft.com/office/officeart/2005/8/layout/vList5"/>
    <dgm:cxn modelId="{9ED60137-A3AE-4336-B1C5-C538906D3273}" type="presParOf" srcId="{FB75D844-8845-41B0-81C9-272D23865455}" destId="{BF2BCC8E-FEAB-4805-8BFA-5F91BFCFE16D}" srcOrd="0" destOrd="0" presId="urn:microsoft.com/office/officeart/2005/8/layout/vList5"/>
    <dgm:cxn modelId="{D2A8ADB5-9843-4162-9B5C-FD3173300BC0}" type="presParOf" srcId="{FB75D844-8845-41B0-81C9-272D23865455}" destId="{A869BA09-BDBD-4E00-81B3-040696A07369}" srcOrd="1" destOrd="0" presId="urn:microsoft.com/office/officeart/2005/8/layout/vList5"/>
    <dgm:cxn modelId="{2FB5981C-E70F-474E-A422-77581FAA8CE1}" type="presParOf" srcId="{95245A89-DAC0-4C89-B48F-F1C4C49AF4AB}" destId="{4F08AE79-5ADA-47A5-AC6B-3665EDC65672}" srcOrd="3" destOrd="0" presId="urn:microsoft.com/office/officeart/2005/8/layout/vList5"/>
    <dgm:cxn modelId="{B1472B79-7423-48D2-8D3D-C283E57916CA}" type="presParOf" srcId="{95245A89-DAC0-4C89-B48F-F1C4C49AF4AB}" destId="{8199ABA2-5BBF-47FA-AF77-5F94A459944D}" srcOrd="4" destOrd="0" presId="urn:microsoft.com/office/officeart/2005/8/layout/vList5"/>
    <dgm:cxn modelId="{F1C10C34-6C0B-4A17-BCD1-84C95A9AE1BC}" type="presParOf" srcId="{8199ABA2-5BBF-47FA-AF77-5F94A459944D}" destId="{1F455DA7-A8D8-46EF-B20F-89C890C2094E}" srcOrd="0" destOrd="0" presId="urn:microsoft.com/office/officeart/2005/8/layout/vList5"/>
    <dgm:cxn modelId="{82E152F0-F6B1-4AE1-90B6-BAFCA0B3F94B}" type="presParOf" srcId="{8199ABA2-5BBF-47FA-AF77-5F94A459944D}" destId="{41183AF1-C254-4876-9DFD-E1B91746B4D6}" srcOrd="1" destOrd="0" presId="urn:microsoft.com/office/officeart/2005/8/layout/vList5"/>
    <dgm:cxn modelId="{CD005D15-5957-4640-BA83-CB285B2ADE53}" type="presParOf" srcId="{95245A89-DAC0-4C89-B48F-F1C4C49AF4AB}" destId="{5B31F233-1FCD-441A-93A2-7A3492F6A445}" srcOrd="5" destOrd="0" presId="urn:microsoft.com/office/officeart/2005/8/layout/vList5"/>
    <dgm:cxn modelId="{E9D7F73A-32CD-42D2-A181-A51F0266F917}" type="presParOf" srcId="{95245A89-DAC0-4C89-B48F-F1C4C49AF4AB}" destId="{B46998CC-66B6-430C-85D5-D43C19D3A30B}" srcOrd="6" destOrd="0" presId="urn:microsoft.com/office/officeart/2005/8/layout/vList5"/>
    <dgm:cxn modelId="{AB558778-8577-4E03-A8C0-A8DA129540DB}" type="presParOf" srcId="{B46998CC-66B6-430C-85D5-D43C19D3A30B}" destId="{D3AB9023-12AC-4817-B7ED-6793461DED11}" srcOrd="0" destOrd="0" presId="urn:microsoft.com/office/officeart/2005/8/layout/vList5"/>
    <dgm:cxn modelId="{832DB182-AF64-46AA-8A5A-3251F4AA9748}" type="presParOf" srcId="{B46998CC-66B6-430C-85D5-D43C19D3A30B}" destId="{FC284568-CBFC-42BE-A8B7-2DA14002AA77}" srcOrd="1" destOrd="0" presId="urn:microsoft.com/office/officeart/2005/8/layout/vList5"/>
    <dgm:cxn modelId="{C6DACFAF-2E29-4A86-8C95-C34339F8285D}" type="presParOf" srcId="{95245A89-DAC0-4C89-B48F-F1C4C49AF4AB}" destId="{CD67835B-2B48-4E02-B9E9-70E74F7E0BD3}" srcOrd="7" destOrd="0" presId="urn:microsoft.com/office/officeart/2005/8/layout/vList5"/>
    <dgm:cxn modelId="{1F397BA5-AFC2-410B-B2D0-043AE09174D5}" type="presParOf" srcId="{95245A89-DAC0-4C89-B48F-F1C4C49AF4AB}" destId="{3546E8DD-CEB0-4FCC-948C-2A8044690D98}" srcOrd="8" destOrd="0" presId="urn:microsoft.com/office/officeart/2005/8/layout/vList5"/>
    <dgm:cxn modelId="{1D99C028-C405-4848-A428-AEC87FCC2FCA}" type="presParOf" srcId="{3546E8DD-CEB0-4FCC-948C-2A8044690D98}" destId="{5440B411-A187-4ABB-AF45-9B8FE0BA4869}" srcOrd="0" destOrd="0" presId="urn:microsoft.com/office/officeart/2005/8/layout/vList5"/>
    <dgm:cxn modelId="{AC04E2F1-740A-46BB-9CE0-1DB81956A8C7}" type="presParOf" srcId="{3546E8DD-CEB0-4FCC-948C-2A8044690D98}" destId="{4AE95A1C-0450-4DA4-B805-5AFEB0A6020A}" srcOrd="1" destOrd="0" presId="urn:microsoft.com/office/officeart/2005/8/layout/vList5"/>
    <dgm:cxn modelId="{2625575C-1397-4530-B135-328BC45059EC}" type="presParOf" srcId="{95245A89-DAC0-4C89-B48F-F1C4C49AF4AB}" destId="{12A32BCE-DBE7-4924-ACFE-907C0300C3D3}" srcOrd="9" destOrd="0" presId="urn:microsoft.com/office/officeart/2005/8/layout/vList5"/>
    <dgm:cxn modelId="{F937FDF8-E5DA-4818-B8EF-5536C3D72D0C}" type="presParOf" srcId="{95245A89-DAC0-4C89-B48F-F1C4C49AF4AB}" destId="{740E7D4D-A196-4B7E-8A2A-C6F4F4529D65}" srcOrd="10" destOrd="0" presId="urn:microsoft.com/office/officeart/2005/8/layout/vList5"/>
    <dgm:cxn modelId="{539EDFC7-9EA5-4917-88DB-DC400D59FA93}" type="presParOf" srcId="{740E7D4D-A196-4B7E-8A2A-C6F4F4529D65}" destId="{71FB5C55-95F4-4228-917F-6AB4E94F0DD3}" srcOrd="0" destOrd="0" presId="urn:microsoft.com/office/officeart/2005/8/layout/vList5"/>
    <dgm:cxn modelId="{29EC8F34-B853-4B64-B846-AAB48812E049}" type="presParOf" srcId="{740E7D4D-A196-4B7E-8A2A-C6F4F4529D65}" destId="{4630A387-2090-4084-89FA-C83251D60ED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13134-19E3-49B5-A9A0-4B13E0A9C44F}">
      <dsp:nvSpPr>
        <dsp:cNvPr id="0" name=""/>
        <dsp:cNvSpPr/>
      </dsp:nvSpPr>
      <dsp:spPr>
        <a:xfrm rot="5400000">
          <a:off x="1740231" y="-599141"/>
          <a:ext cx="560901" cy="190181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Spoofing</a:t>
          </a:r>
        </a:p>
      </dsp:txBody>
      <dsp:txXfrm rot="-5400000">
        <a:off x="1069773" y="98698"/>
        <a:ext cx="1874437" cy="506139"/>
      </dsp:txXfrm>
    </dsp:sp>
    <dsp:sp modelId="{6ED5D734-8B8B-4B13-A5D1-46340B138BE8}">
      <dsp:nvSpPr>
        <dsp:cNvPr id="0" name=""/>
        <dsp:cNvSpPr/>
      </dsp:nvSpPr>
      <dsp:spPr>
        <a:xfrm>
          <a:off x="0" y="1204"/>
          <a:ext cx="1069772" cy="7011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S</a:t>
          </a:r>
        </a:p>
      </dsp:txBody>
      <dsp:txXfrm>
        <a:off x="34226" y="35430"/>
        <a:ext cx="1001320" cy="632674"/>
      </dsp:txXfrm>
    </dsp:sp>
    <dsp:sp modelId="{A869BA09-BDBD-4E00-81B3-040696A07369}">
      <dsp:nvSpPr>
        <dsp:cNvPr id="0" name=""/>
        <dsp:cNvSpPr/>
      </dsp:nvSpPr>
      <dsp:spPr>
        <a:xfrm rot="5400000">
          <a:off x="1740231" y="137040"/>
          <a:ext cx="560901" cy="190181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Tampering</a:t>
          </a:r>
        </a:p>
      </dsp:txBody>
      <dsp:txXfrm rot="-5400000">
        <a:off x="1069773" y="834880"/>
        <a:ext cx="1874437" cy="506139"/>
      </dsp:txXfrm>
    </dsp:sp>
    <dsp:sp modelId="{BF2BCC8E-FEAB-4805-8BFA-5F91BFCFE16D}">
      <dsp:nvSpPr>
        <dsp:cNvPr id="0" name=""/>
        <dsp:cNvSpPr/>
      </dsp:nvSpPr>
      <dsp:spPr>
        <a:xfrm>
          <a:off x="0" y="737386"/>
          <a:ext cx="1069772" cy="7011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T</a:t>
          </a:r>
        </a:p>
      </dsp:txBody>
      <dsp:txXfrm>
        <a:off x="34226" y="771612"/>
        <a:ext cx="1001320" cy="632674"/>
      </dsp:txXfrm>
    </dsp:sp>
    <dsp:sp modelId="{41183AF1-C254-4876-9DFD-E1B91746B4D6}">
      <dsp:nvSpPr>
        <dsp:cNvPr id="0" name=""/>
        <dsp:cNvSpPr/>
      </dsp:nvSpPr>
      <dsp:spPr>
        <a:xfrm rot="5400000">
          <a:off x="1740231" y="873223"/>
          <a:ext cx="560901" cy="190181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Repudiation</a:t>
          </a:r>
        </a:p>
      </dsp:txBody>
      <dsp:txXfrm rot="-5400000">
        <a:off x="1069773" y="1571063"/>
        <a:ext cx="1874437" cy="506139"/>
      </dsp:txXfrm>
    </dsp:sp>
    <dsp:sp modelId="{1F455DA7-A8D8-46EF-B20F-89C890C2094E}">
      <dsp:nvSpPr>
        <dsp:cNvPr id="0" name=""/>
        <dsp:cNvSpPr/>
      </dsp:nvSpPr>
      <dsp:spPr>
        <a:xfrm>
          <a:off x="0" y="1473569"/>
          <a:ext cx="1069772" cy="7011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R</a:t>
          </a:r>
        </a:p>
      </dsp:txBody>
      <dsp:txXfrm>
        <a:off x="34226" y="1507795"/>
        <a:ext cx="1001320" cy="632674"/>
      </dsp:txXfrm>
    </dsp:sp>
    <dsp:sp modelId="{FC284568-CBFC-42BE-A8B7-2DA14002AA77}">
      <dsp:nvSpPr>
        <dsp:cNvPr id="0" name=""/>
        <dsp:cNvSpPr/>
      </dsp:nvSpPr>
      <dsp:spPr>
        <a:xfrm rot="5400000">
          <a:off x="1740231" y="1609406"/>
          <a:ext cx="560901" cy="190181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Information disclosure</a:t>
          </a:r>
        </a:p>
      </dsp:txBody>
      <dsp:txXfrm rot="-5400000">
        <a:off x="1069773" y="2307246"/>
        <a:ext cx="1874437" cy="506139"/>
      </dsp:txXfrm>
    </dsp:sp>
    <dsp:sp modelId="{D3AB9023-12AC-4817-B7ED-6793461DED11}">
      <dsp:nvSpPr>
        <dsp:cNvPr id="0" name=""/>
        <dsp:cNvSpPr/>
      </dsp:nvSpPr>
      <dsp:spPr>
        <a:xfrm>
          <a:off x="0" y="2209752"/>
          <a:ext cx="1069772" cy="7011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I</a:t>
          </a:r>
        </a:p>
      </dsp:txBody>
      <dsp:txXfrm>
        <a:off x="34226" y="2243978"/>
        <a:ext cx="1001320" cy="632674"/>
      </dsp:txXfrm>
    </dsp:sp>
    <dsp:sp modelId="{4AE95A1C-0450-4DA4-B805-5AFEB0A6020A}">
      <dsp:nvSpPr>
        <dsp:cNvPr id="0" name=""/>
        <dsp:cNvSpPr/>
      </dsp:nvSpPr>
      <dsp:spPr>
        <a:xfrm rot="5400000">
          <a:off x="1740231" y="2345588"/>
          <a:ext cx="560901" cy="190181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Denial of Service</a:t>
          </a:r>
        </a:p>
      </dsp:txBody>
      <dsp:txXfrm rot="-5400000">
        <a:off x="1069773" y="3043428"/>
        <a:ext cx="1874437" cy="506139"/>
      </dsp:txXfrm>
    </dsp:sp>
    <dsp:sp modelId="{5440B411-A187-4ABB-AF45-9B8FE0BA4869}">
      <dsp:nvSpPr>
        <dsp:cNvPr id="0" name=""/>
        <dsp:cNvSpPr/>
      </dsp:nvSpPr>
      <dsp:spPr>
        <a:xfrm>
          <a:off x="0" y="2945934"/>
          <a:ext cx="1069772" cy="7011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D</a:t>
          </a:r>
        </a:p>
      </dsp:txBody>
      <dsp:txXfrm>
        <a:off x="34226" y="2980160"/>
        <a:ext cx="1001320" cy="632674"/>
      </dsp:txXfrm>
    </dsp:sp>
    <dsp:sp modelId="{4630A387-2090-4084-89FA-C83251D60EDF}">
      <dsp:nvSpPr>
        <dsp:cNvPr id="0" name=""/>
        <dsp:cNvSpPr/>
      </dsp:nvSpPr>
      <dsp:spPr>
        <a:xfrm rot="5400000">
          <a:off x="1740231" y="3081771"/>
          <a:ext cx="560901" cy="190181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Elevation of privilege</a:t>
          </a:r>
        </a:p>
      </dsp:txBody>
      <dsp:txXfrm rot="-5400000">
        <a:off x="1069773" y="3779611"/>
        <a:ext cx="1874437" cy="506139"/>
      </dsp:txXfrm>
    </dsp:sp>
    <dsp:sp modelId="{71FB5C55-95F4-4228-917F-6AB4E94F0DD3}">
      <dsp:nvSpPr>
        <dsp:cNvPr id="0" name=""/>
        <dsp:cNvSpPr/>
      </dsp:nvSpPr>
      <dsp:spPr>
        <a:xfrm>
          <a:off x="0" y="3683321"/>
          <a:ext cx="1069772" cy="7011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E</a:t>
          </a:r>
        </a:p>
      </dsp:txBody>
      <dsp:txXfrm>
        <a:off x="34226" y="3717547"/>
        <a:ext cx="1001320" cy="6326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6/30/2016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Security in an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Solution has many facets to it.  Shown here is a simple reference architecture for a solution up to the point of ingestion using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a:t>
            </a:r>
          </a:p>
          <a:p>
            <a:r>
              <a:rPr lang="en-US" sz="1200" kern="1200" dirty="0">
                <a:solidFill>
                  <a:schemeClr val="tx1"/>
                </a:solidFill>
                <a:effectLst/>
                <a:latin typeface="+mn-lt"/>
                <a:ea typeface="+mn-ea"/>
                <a:cs typeface="+mn-cs"/>
              </a:rPr>
              <a:t>On the left are various categories of devices.  For example, devices that are IP-capable and able to communicate directly to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using protocols that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speaks.  To devices that may be sitting behind a field gateway and speaking proprietary protocols.</a:t>
            </a:r>
          </a:p>
          <a:p>
            <a:r>
              <a:rPr lang="en-US" sz="1200" kern="1200" dirty="0">
                <a:solidFill>
                  <a:schemeClr val="tx1"/>
                </a:solidFill>
                <a:effectLst/>
                <a:latin typeface="+mn-lt"/>
                <a:ea typeface="+mn-ea"/>
                <a:cs typeface="+mn-cs"/>
              </a:rPr>
              <a:t>These gateways may be doing things like protocol translation, performing encryption and decryption needs, and facilitating bi-directional messaging</a:t>
            </a:r>
          </a:p>
          <a:p>
            <a:r>
              <a:rPr lang="en-US" sz="1200" kern="1200" dirty="0">
                <a:solidFill>
                  <a:schemeClr val="tx1"/>
                </a:solidFill>
                <a:effectLst/>
                <a:latin typeface="+mn-lt"/>
                <a:ea typeface="+mn-ea"/>
                <a:cs typeface="+mn-cs"/>
              </a:rPr>
              <a:t>On the right is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which includes things such as a device registry and access control policies to endpoints that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provides.</a:t>
            </a:r>
          </a:p>
          <a:p>
            <a:r>
              <a:rPr lang="en-US" sz="1200" kern="1200" dirty="0">
                <a:solidFill>
                  <a:schemeClr val="tx1"/>
                </a:solidFill>
                <a:effectLst/>
                <a:latin typeface="+mn-lt"/>
                <a:ea typeface="+mn-ea"/>
                <a:cs typeface="+mn-cs"/>
              </a:rPr>
              <a:t>So, where are the security considerations in this architecture?</a:t>
            </a:r>
          </a:p>
          <a:p>
            <a:r>
              <a:rPr lang="en-US" sz="1200" kern="1200" dirty="0">
                <a:solidFill>
                  <a:schemeClr val="tx1"/>
                </a:solidFill>
                <a:effectLst/>
                <a:latin typeface="+mn-lt"/>
                <a:ea typeface="+mn-ea"/>
                <a:cs typeface="+mn-cs"/>
              </a:rPr>
              <a:t>&lt;click&gt;</a:t>
            </a:r>
          </a:p>
          <a:p>
            <a:r>
              <a:rPr lang="en-US" sz="1200" kern="1200" dirty="0">
                <a:solidFill>
                  <a:schemeClr val="tx1"/>
                </a:solidFill>
                <a:effectLst/>
                <a:latin typeface="+mn-lt"/>
                <a:ea typeface="+mn-ea"/>
                <a:cs typeface="+mn-cs"/>
              </a:rPr>
              <a:t>At the most granular level is the security of individual devices.  To what extent can a device protect itself?  When applicable, how is its identity managed.</a:t>
            </a:r>
          </a:p>
          <a:p>
            <a:r>
              <a:rPr lang="en-US" sz="1200" kern="1200" dirty="0">
                <a:solidFill>
                  <a:schemeClr val="tx1"/>
                </a:solidFill>
                <a:effectLst/>
                <a:latin typeface="+mn-lt"/>
                <a:ea typeface="+mn-ea"/>
                <a:cs typeface="+mn-cs"/>
              </a:rPr>
              <a:t>&lt;click&gt;</a:t>
            </a:r>
          </a:p>
          <a:p>
            <a:r>
              <a:rPr lang="en-US" sz="1200" kern="1200" dirty="0">
                <a:solidFill>
                  <a:schemeClr val="tx1"/>
                </a:solidFill>
                <a:effectLst/>
                <a:latin typeface="+mn-lt"/>
                <a:ea typeface="+mn-ea"/>
                <a:cs typeface="+mn-cs"/>
              </a:rPr>
              <a:t>Another consideration are the channels that the devices, gateways, and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use for communication.  Neglecting to protect even one communication path makes the entire system vulnerable to manipulation and potentially harmful effects.</a:t>
            </a:r>
          </a:p>
          <a:p>
            <a:r>
              <a:rPr lang="en-US" sz="1200" kern="1200" dirty="0">
                <a:solidFill>
                  <a:schemeClr val="tx1"/>
                </a:solidFill>
                <a:effectLst/>
                <a:latin typeface="+mn-lt"/>
                <a:ea typeface="+mn-ea"/>
                <a:cs typeface="+mn-cs"/>
              </a:rPr>
              <a:t>&lt;click&gt;</a:t>
            </a:r>
          </a:p>
          <a:p>
            <a:r>
              <a:rPr lang="en-US" sz="1200" kern="1200" dirty="0">
                <a:solidFill>
                  <a:schemeClr val="tx1"/>
                </a:solidFill>
                <a:effectLst/>
                <a:latin typeface="+mn-lt"/>
                <a:ea typeface="+mn-ea"/>
                <a:cs typeface="+mn-cs"/>
              </a:rPr>
              <a:t>Security of gateways.  When you have a solution that uses secure and bi-directional communication, a service assisted communication model may be implemented to protect devices that cannot properly protect themselves or in solutions where the number of devices scale to millions. </a:t>
            </a:r>
          </a:p>
          <a:p>
            <a:r>
              <a:rPr lang="en-US" sz="1200" kern="1200" dirty="0">
                <a:solidFill>
                  <a:schemeClr val="tx1"/>
                </a:solidFill>
                <a:effectLst/>
                <a:latin typeface="+mn-lt"/>
                <a:ea typeface="+mn-ea"/>
                <a:cs typeface="+mn-cs"/>
              </a:rPr>
              <a:t>&lt;click&gt;</a:t>
            </a:r>
          </a:p>
          <a:p>
            <a:r>
              <a:rPr lang="en-US" sz="1200" kern="1200" dirty="0">
                <a:solidFill>
                  <a:schemeClr val="tx1"/>
                </a:solidFill>
                <a:effectLst/>
                <a:latin typeface="+mn-lt"/>
                <a:ea typeface="+mn-ea"/>
                <a:cs typeface="+mn-cs"/>
              </a:rPr>
              <a:t>Finally, you have the endpoints that are surfaced from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a:t>
            </a:r>
          </a:p>
          <a:p>
            <a:r>
              <a:rPr lang="en-US" sz="1200" kern="1200" dirty="0">
                <a:solidFill>
                  <a:schemeClr val="tx1"/>
                </a:solidFill>
                <a:effectLst/>
                <a:latin typeface="+mn-lt"/>
                <a:ea typeface="+mn-ea"/>
                <a:cs typeface="+mn-cs"/>
              </a:rPr>
              <a:t>In the next few slides I will drill down into each of these areas, starting with device security.</a:t>
            </a:r>
          </a:p>
        </p:txBody>
      </p:sp>
      <p:sp>
        <p:nvSpPr>
          <p:cNvPr id="4" name="Slide Number Placeholder 3"/>
          <p:cNvSpPr>
            <a:spLocks noGrp="1"/>
          </p:cNvSpPr>
          <p:nvPr>
            <p:ph type="sldNum" sz="quarter" idx="10"/>
          </p:nvPr>
        </p:nvSpPr>
        <p:spPr/>
        <p:txBody>
          <a:bodyPr/>
          <a:lstStyle/>
          <a:p>
            <a:fld id="{D33F966B-4ADC-4E3F-B36C-6FAFCC426477}" type="slidenum">
              <a:rPr lang="en-US" smtClean="0"/>
              <a:t>30</a:t>
            </a:fld>
            <a:endParaRPr lang="en-US"/>
          </a:p>
        </p:txBody>
      </p:sp>
    </p:spTree>
    <p:extLst>
      <p:ext uri="{BB962C8B-B14F-4D97-AF65-F5344CB8AC3E}">
        <p14:creationId xmlns:p14="http://schemas.microsoft.com/office/powerpoint/2010/main" val="22276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indicated earlier in earlier sessions, the authentication model for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is one where authentication is done per device.  When a device is registered with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the devices identity and key are stored in the device registry.  This device and key is what the device uses to authenticate to the service.</a:t>
            </a:r>
          </a:p>
          <a:p>
            <a:r>
              <a:rPr lang="en-US" sz="1200" kern="1200" dirty="0">
                <a:solidFill>
                  <a:schemeClr val="tx1"/>
                </a:solidFill>
                <a:effectLst/>
                <a:latin typeface="+mn-lt"/>
                <a:ea typeface="+mn-ea"/>
                <a:cs typeface="+mn-cs"/>
              </a:rPr>
              <a:t>One of the benefits of this model is the ability for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to provide anti-spoofing capabilities for devices.  To provide this capability,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stamps each message with the device ID and an authentication object that is created during the initial authentication handshake with a device.  It also stamps messages on the connection with a generation ID, which is an identifier assigned to the device when it is registered with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The generation ID exists to distinguish between identity registrations for the same Device ID.  For example, if you create a device with a device ID 100.  Then delete the device and later register it again with the same device ID 100, a new generation ID will be generated for the device.</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31</a:t>
            </a:fld>
            <a:endParaRPr lang="en-US"/>
          </a:p>
        </p:txBody>
      </p:sp>
    </p:spTree>
    <p:extLst>
      <p:ext uri="{BB962C8B-B14F-4D97-AF65-F5344CB8AC3E}">
        <p14:creationId xmlns:p14="http://schemas.microsoft.com/office/powerpoint/2010/main" val="4164457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channel security,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does not permit insecure connections.  Transport Layer Security is always enforced. </a:t>
            </a:r>
          </a:p>
          <a:p>
            <a:r>
              <a:rPr lang="en-US" sz="1200" kern="1200" dirty="0">
                <a:solidFill>
                  <a:schemeClr val="tx1"/>
                </a:solidFill>
                <a:effectLst/>
                <a:latin typeface="+mn-lt"/>
                <a:ea typeface="+mn-ea"/>
                <a:cs typeface="+mn-cs"/>
              </a:rPr>
              <a:t>There are a couple of ways transport security is implemented.  One way is to use X509 certificates to encrypt the channel.  </a:t>
            </a:r>
          </a:p>
          <a:p>
            <a:r>
              <a:rPr lang="en-US" sz="1200" kern="1200" dirty="0">
                <a:solidFill>
                  <a:schemeClr val="tx1"/>
                </a:solidFill>
                <a:effectLst/>
                <a:latin typeface="+mn-lt"/>
                <a:ea typeface="+mn-ea"/>
                <a:cs typeface="+mn-cs"/>
              </a:rPr>
              <a:t>Another is to use a pre-shared key (or PSK).  This eliminates the key exchange sequence that you have with X509 certifications and instead uses shared keys on either side of the connection.  This is much lighter and makes the initial handshake quicker.</a:t>
            </a:r>
          </a:p>
          <a:p>
            <a:r>
              <a:rPr lang="en-US" sz="1200" kern="1200" dirty="0">
                <a:solidFill>
                  <a:schemeClr val="tx1"/>
                </a:solidFill>
                <a:effectLst/>
                <a:latin typeface="+mn-lt"/>
                <a:ea typeface="+mn-ea"/>
                <a:cs typeface="+mn-cs"/>
              </a:rPr>
              <a:t>And finally, there is Raw Public Key (RPK).  This is a future capability and is Intended for compute-constrained devices and situations where bandwidth is either limited or behind costly metered links.</a:t>
            </a:r>
          </a:p>
          <a:p>
            <a:r>
              <a:rPr lang="en-US" sz="1200" kern="1200" dirty="0">
                <a:solidFill>
                  <a:schemeClr val="tx1"/>
                </a:solidFill>
                <a:effectLst/>
                <a:latin typeface="+mn-lt"/>
                <a:ea typeface="+mn-ea"/>
                <a:cs typeface="+mn-cs"/>
              </a:rPr>
              <a:t>The supported protocols today are HTTPS and AMQPS.  MQTT is not natively supported today but can be implemented using a protocol gateway.  There is an implementation of this on GitHub that you can use and I’ll share a link to this at the end of the presentation.</a:t>
            </a:r>
          </a:p>
          <a:p>
            <a:r>
              <a:rPr lang="en-US" sz="1200" kern="1200" dirty="0">
                <a:solidFill>
                  <a:schemeClr val="tx1"/>
                </a:solidFill>
                <a:effectLst/>
                <a:latin typeface="+mn-lt"/>
                <a:ea typeface="+mn-ea"/>
                <a:cs typeface="+mn-cs"/>
              </a:rPr>
              <a:t>For AMQP,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supports SASL PLAIN and Claims-Based-Security.  The primary differences between the two is how credentials are shaped and how tokens are transported to the service, which is dictated by the specification.  </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32</a:t>
            </a:fld>
            <a:endParaRPr lang="en-US"/>
          </a:p>
        </p:txBody>
      </p:sp>
    </p:spTree>
    <p:extLst>
      <p:ext uri="{BB962C8B-B14F-4D97-AF65-F5344CB8AC3E}">
        <p14:creationId xmlns:p14="http://schemas.microsoft.com/office/powerpoint/2010/main" val="416924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Field gateways may perform protocol translation for devices speaking protocols not supported by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For example, in manufacturing you likely would see OPC.  In your home it may be AllJoyn.  In addition to protocol translation, this also provides a secure edge between the devices and the cloud.</a:t>
            </a:r>
          </a:p>
          <a:p>
            <a:r>
              <a:rPr lang="en-US" sz="1200" kern="1200" dirty="0">
                <a:solidFill>
                  <a:schemeClr val="tx1"/>
                </a:solidFill>
                <a:effectLst/>
                <a:latin typeface="+mn-lt"/>
                <a:ea typeface="+mn-ea"/>
                <a:cs typeface="+mn-cs"/>
              </a:rPr>
              <a:t>Field gateways are also useful for intermittent connectivity scenarios where data filtering and or batching of data can be applied.  </a:t>
            </a:r>
          </a:p>
          <a:p>
            <a:r>
              <a:rPr lang="en-US" sz="1200" kern="1200" dirty="0">
                <a:solidFill>
                  <a:schemeClr val="tx1"/>
                </a:solidFill>
                <a:effectLst/>
                <a:latin typeface="+mn-lt"/>
                <a:ea typeface="+mn-ea"/>
                <a:cs typeface="+mn-cs"/>
              </a:rPr>
              <a:t>Device management is another function that could be performed by the gateway; whereby it could stage firmware updates for devices and assist in device provisioning.</a:t>
            </a:r>
          </a:p>
          <a:p>
            <a:r>
              <a:rPr lang="en-US" sz="1200" kern="1200" dirty="0">
                <a:solidFill>
                  <a:schemeClr val="tx1"/>
                </a:solidFill>
                <a:effectLst/>
                <a:latin typeface="+mn-lt"/>
                <a:ea typeface="+mn-ea"/>
                <a:cs typeface="+mn-cs"/>
              </a:rPr>
              <a:t>To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a field gateway is either transparent or opaque.  If it is transparent, then the identity of devices flow through the gateway and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can perform authorization checks using the device registry.  For an opaque gateway, the only identity that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knows about is that of the gateway.  It does not know the identity of the devices.  In scenarios such as this, be advised that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cannot perform any device-level anti-spoofing measures because it doesn’t know about the devices.</a:t>
            </a:r>
          </a:p>
          <a:p>
            <a:endParaRPr lang="en-US" baseline="0" dirty="0"/>
          </a:p>
        </p:txBody>
      </p:sp>
      <p:sp>
        <p:nvSpPr>
          <p:cNvPr id="4" name="Slide Number Placeholder 3"/>
          <p:cNvSpPr>
            <a:spLocks noGrp="1"/>
          </p:cNvSpPr>
          <p:nvPr>
            <p:ph type="sldNum" sz="quarter" idx="10"/>
          </p:nvPr>
        </p:nvSpPr>
        <p:spPr/>
        <p:txBody>
          <a:bodyPr/>
          <a:lstStyle/>
          <a:p>
            <a:fld id="{D33F966B-4ADC-4E3F-B36C-6FAFCC426477}" type="slidenum">
              <a:rPr lang="en-US" smtClean="0"/>
              <a:t>33</a:t>
            </a:fld>
            <a:endParaRPr lang="en-US"/>
          </a:p>
        </p:txBody>
      </p:sp>
    </p:spTree>
    <p:extLst>
      <p:ext uri="{BB962C8B-B14F-4D97-AF65-F5344CB8AC3E}">
        <p14:creationId xmlns:p14="http://schemas.microsoft.com/office/powerpoint/2010/main" val="4102083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Security considerations for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primarily come down to the shared access policies you define to protect the </a:t>
            </a:r>
            <a:r>
              <a:rPr lang="en-US" sz="1200" i="1" kern="1200" dirty="0">
                <a:solidFill>
                  <a:schemeClr val="tx1"/>
                </a:solidFill>
                <a:effectLst/>
                <a:latin typeface="+mn-lt"/>
                <a:ea typeface="+mn-ea"/>
                <a:cs typeface="+mn-cs"/>
              </a:rPr>
              <a:t>endpoints</a:t>
            </a:r>
            <a:r>
              <a:rPr lang="en-US" sz="1200" kern="1200" dirty="0">
                <a:solidFill>
                  <a:schemeClr val="tx1"/>
                </a:solidFill>
                <a:effectLst/>
                <a:latin typeface="+mn-lt"/>
                <a:ea typeface="+mn-ea"/>
                <a:cs typeface="+mn-cs"/>
              </a:rPr>
              <a:t> it exposes.  You can define up to 20 shared access policies for your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where each policy is a combination of one or more permissions.</a:t>
            </a:r>
          </a:p>
          <a:p>
            <a:r>
              <a:rPr lang="en-US" sz="1200" kern="1200" dirty="0">
                <a:solidFill>
                  <a:schemeClr val="tx1"/>
                </a:solidFill>
                <a:effectLst/>
                <a:latin typeface="+mn-lt"/>
                <a:ea typeface="+mn-ea"/>
                <a:cs typeface="+mn-cs"/>
              </a:rPr>
              <a:t>To the right of your screen is the shared access policy blade you will see in your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instances.  In this blade is where you can apply the appropriate permissions for your policy and regenerate keys associated with your policy.</a:t>
            </a:r>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ServiceConnect</a:t>
            </a:r>
            <a:r>
              <a:rPr lang="en-US" sz="1200" kern="1200" dirty="0">
                <a:solidFill>
                  <a:schemeClr val="tx1"/>
                </a:solidFill>
                <a:effectLst/>
                <a:latin typeface="+mn-lt"/>
                <a:ea typeface="+mn-ea"/>
                <a:cs typeface="+mn-cs"/>
              </a:rPr>
              <a:t> permission grants access to the monitoring endpoints that a </a:t>
            </a:r>
            <a:r>
              <a:rPr lang="en-US" sz="1200" i="1" kern="1200" dirty="0">
                <a:solidFill>
                  <a:schemeClr val="tx1"/>
                </a:solidFill>
                <a:effectLst/>
                <a:latin typeface="+mn-lt"/>
                <a:ea typeface="+mn-ea"/>
                <a:cs typeface="+mn-cs"/>
              </a:rPr>
              <a:t>backend service</a:t>
            </a:r>
            <a:r>
              <a:rPr lang="en-US" sz="1200" kern="1200" dirty="0">
                <a:solidFill>
                  <a:schemeClr val="tx1"/>
                </a:solidFill>
                <a:effectLst/>
                <a:latin typeface="+mn-lt"/>
                <a:ea typeface="+mn-ea"/>
                <a:cs typeface="+mn-cs"/>
              </a:rPr>
              <a:t> would use.  From this endpoint, the backend service could read messages from devices and also send messages to a device.  </a:t>
            </a:r>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DeviceConnect</a:t>
            </a:r>
            <a:r>
              <a:rPr lang="en-US" sz="1200" kern="1200" dirty="0">
                <a:solidFill>
                  <a:schemeClr val="tx1"/>
                </a:solidFill>
                <a:effectLst/>
                <a:latin typeface="+mn-lt"/>
                <a:ea typeface="+mn-ea"/>
                <a:cs typeface="+mn-cs"/>
              </a:rPr>
              <a:t> permission is used by </a:t>
            </a:r>
            <a:r>
              <a:rPr lang="en-US" sz="1200" i="1" kern="1200" dirty="0">
                <a:solidFill>
                  <a:schemeClr val="tx1"/>
                </a:solidFill>
                <a:effectLst/>
                <a:latin typeface="+mn-lt"/>
                <a:ea typeface="+mn-ea"/>
                <a:cs typeface="+mn-cs"/>
              </a:rPr>
              <a:t>devices</a:t>
            </a:r>
            <a:r>
              <a:rPr lang="en-US" sz="1200" kern="1200" dirty="0">
                <a:solidFill>
                  <a:schemeClr val="tx1"/>
                </a:solidFill>
                <a:effectLst/>
                <a:latin typeface="+mn-lt"/>
                <a:ea typeface="+mn-ea"/>
                <a:cs typeface="+mn-cs"/>
              </a:rPr>
              <a:t> to send and receive messages to the service.</a:t>
            </a:r>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RegistryRead</a:t>
            </a:r>
            <a:r>
              <a:rPr lang="en-US" sz="1200" kern="1200" dirty="0">
                <a:solidFill>
                  <a:schemeClr val="tx1"/>
                </a:solidFill>
                <a:effectLst/>
                <a:latin typeface="+mn-lt"/>
                <a:ea typeface="+mn-ea"/>
                <a:cs typeface="+mn-cs"/>
              </a:rPr>
              <a:t> permission grants read access to the </a:t>
            </a:r>
            <a:r>
              <a:rPr lang="en-US" sz="1200" i="1" kern="1200" dirty="0">
                <a:solidFill>
                  <a:schemeClr val="tx1"/>
                </a:solidFill>
                <a:effectLst/>
                <a:latin typeface="+mn-lt"/>
                <a:ea typeface="+mn-ea"/>
                <a:cs typeface="+mn-cs"/>
              </a:rPr>
              <a:t>device registry</a:t>
            </a:r>
            <a:r>
              <a:rPr lang="en-US" sz="1200" kern="1200" dirty="0">
                <a:solidFill>
                  <a:schemeClr val="tx1"/>
                </a:solidFill>
                <a:effectLst/>
                <a:latin typeface="+mn-lt"/>
                <a:ea typeface="+mn-ea"/>
                <a:cs typeface="+mn-cs"/>
              </a:rPr>
              <a:t>.  For example, a monitoring application would require this permission to display devices in the registry, what their connection status is, last activity time stamp, and other device properties.</a:t>
            </a:r>
          </a:p>
          <a:p>
            <a:r>
              <a:rPr lang="en-US" sz="1200" kern="1200" dirty="0">
                <a:solidFill>
                  <a:schemeClr val="tx1"/>
                </a:solidFill>
                <a:effectLst/>
                <a:latin typeface="+mn-lt"/>
                <a:ea typeface="+mn-ea"/>
                <a:cs typeface="+mn-cs"/>
              </a:rPr>
              <a:t>Last is the </a:t>
            </a:r>
            <a:r>
              <a:rPr lang="en-US" sz="1200" kern="1200" dirty="0" err="1">
                <a:solidFill>
                  <a:schemeClr val="tx1"/>
                </a:solidFill>
                <a:effectLst/>
                <a:latin typeface="+mn-lt"/>
                <a:ea typeface="+mn-ea"/>
                <a:cs typeface="+mn-cs"/>
              </a:rPr>
              <a:t>RegistryWrite</a:t>
            </a:r>
            <a:r>
              <a:rPr lang="en-US" sz="1200" kern="1200" dirty="0">
                <a:solidFill>
                  <a:schemeClr val="tx1"/>
                </a:solidFill>
                <a:effectLst/>
                <a:latin typeface="+mn-lt"/>
                <a:ea typeface="+mn-ea"/>
                <a:cs typeface="+mn-cs"/>
              </a:rPr>
              <a:t>, which is allows writing to the device registry.  If you saw Steve’s presentation earlier then you may recall the web portal he demonstrated to view and register devices in the system.  That feature was enabled by a shared access policy with registry read/write permissions.</a:t>
            </a:r>
          </a:p>
          <a:p>
            <a:endParaRPr lang="en-US" baseline="0" dirty="0"/>
          </a:p>
        </p:txBody>
      </p:sp>
      <p:sp>
        <p:nvSpPr>
          <p:cNvPr id="4" name="Slide Number Placeholder 3"/>
          <p:cNvSpPr>
            <a:spLocks noGrp="1"/>
          </p:cNvSpPr>
          <p:nvPr>
            <p:ph type="sldNum" sz="quarter" idx="10"/>
          </p:nvPr>
        </p:nvSpPr>
        <p:spPr/>
        <p:txBody>
          <a:bodyPr/>
          <a:lstStyle/>
          <a:p>
            <a:fld id="{D33F966B-4ADC-4E3F-B36C-6FAFCC426477}" type="slidenum">
              <a:rPr lang="en-US" smtClean="0"/>
              <a:t>34</a:t>
            </a:fld>
            <a:endParaRPr lang="en-US"/>
          </a:p>
        </p:txBody>
      </p:sp>
    </p:spTree>
    <p:extLst>
      <p:ext uri="{BB962C8B-B14F-4D97-AF65-F5344CB8AC3E}">
        <p14:creationId xmlns:p14="http://schemas.microsoft.com/office/powerpoint/2010/main" val="3196050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Earlier I mentioned custom authentication services so I want to briefly come back to this.  </a:t>
            </a:r>
          </a:p>
          <a:p>
            <a:r>
              <a:rPr lang="en-US" sz="1200" kern="1200" dirty="0">
                <a:solidFill>
                  <a:schemeClr val="tx1"/>
                </a:solidFill>
                <a:effectLst/>
                <a:latin typeface="+mn-lt"/>
                <a:ea typeface="+mn-ea"/>
                <a:cs typeface="+mn-cs"/>
              </a:rPr>
              <a:t>The reason you would do this is if you have an </a:t>
            </a:r>
            <a:r>
              <a:rPr lang="en-US" sz="1200" i="1" kern="1200" dirty="0">
                <a:solidFill>
                  <a:schemeClr val="tx1"/>
                </a:solidFill>
                <a:effectLst/>
                <a:latin typeface="+mn-lt"/>
                <a:ea typeface="+mn-ea"/>
                <a:cs typeface="+mn-cs"/>
              </a:rPr>
              <a:t>existing</a:t>
            </a:r>
            <a:r>
              <a:rPr lang="en-US" sz="1200" kern="1200" dirty="0">
                <a:solidFill>
                  <a:schemeClr val="tx1"/>
                </a:solidFill>
                <a:effectLst/>
                <a:latin typeface="+mn-lt"/>
                <a:ea typeface="+mn-ea"/>
                <a:cs typeface="+mn-cs"/>
              </a:rPr>
              <a:t> solution with a custom identity registry or perhaps a custom authentication mechanism.  In this scenario, it would probably be cost prohibitive to try and update all the devices to use the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authentication model.  But, you can still use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by creating a token service and injecting it into your solution.</a:t>
            </a:r>
          </a:p>
          <a:p>
            <a:r>
              <a:rPr lang="en-US" sz="1200" kern="1200" dirty="0">
                <a:solidFill>
                  <a:schemeClr val="tx1"/>
                </a:solidFill>
                <a:effectLst/>
                <a:latin typeface="+mn-lt"/>
                <a:ea typeface="+mn-ea"/>
                <a:cs typeface="+mn-cs"/>
              </a:rPr>
              <a:t>The way this would work is your token service would perform authentication using whatever mechanism that already exists.  After successfully authenticating, the token service would generate a </a:t>
            </a:r>
            <a:r>
              <a:rPr lang="en-US" sz="1200" i="1" kern="1200" dirty="0">
                <a:solidFill>
                  <a:schemeClr val="tx1"/>
                </a:solidFill>
                <a:effectLst/>
                <a:latin typeface="+mn-lt"/>
                <a:ea typeface="+mn-ea"/>
                <a:cs typeface="+mn-cs"/>
              </a:rPr>
              <a:t>device-scoped</a:t>
            </a:r>
            <a:r>
              <a:rPr lang="en-US" sz="1200" kern="1200" dirty="0">
                <a:solidFill>
                  <a:schemeClr val="tx1"/>
                </a:solidFill>
                <a:effectLst/>
                <a:latin typeface="+mn-lt"/>
                <a:ea typeface="+mn-ea"/>
                <a:cs typeface="+mn-cs"/>
              </a:rPr>
              <a:t> token and return it to the device.  It will probably also do some logging for auditing purposes.</a:t>
            </a:r>
          </a:p>
          <a:p>
            <a:r>
              <a:rPr lang="en-US" sz="1200" kern="1200" dirty="0">
                <a:solidFill>
                  <a:schemeClr val="tx1"/>
                </a:solidFill>
                <a:effectLst/>
                <a:latin typeface="+mn-lt"/>
                <a:ea typeface="+mn-ea"/>
                <a:cs typeface="+mn-cs"/>
              </a:rPr>
              <a:t>Next, the device would present the token to the device endpoint, which has the </a:t>
            </a:r>
            <a:r>
              <a:rPr lang="en-US" sz="1200" i="1" kern="1200" dirty="0" err="1">
                <a:solidFill>
                  <a:schemeClr val="tx1"/>
                </a:solidFill>
                <a:effectLst/>
                <a:latin typeface="+mn-lt"/>
                <a:ea typeface="+mn-ea"/>
                <a:cs typeface="+mn-cs"/>
              </a:rPr>
              <a:t>DeviceConnect</a:t>
            </a:r>
            <a:r>
              <a:rPr lang="en-US" sz="1200" kern="1200" dirty="0">
                <a:solidFill>
                  <a:schemeClr val="tx1"/>
                </a:solidFill>
                <a:effectLst/>
                <a:latin typeface="+mn-lt"/>
                <a:ea typeface="+mn-ea"/>
                <a:cs typeface="+mn-cs"/>
              </a:rPr>
              <a:t> permission applied, then proceed to send and receive messages.</a:t>
            </a:r>
          </a:p>
          <a:p>
            <a:r>
              <a:rPr lang="en-US" sz="1200" kern="1200" dirty="0">
                <a:solidFill>
                  <a:schemeClr val="tx1"/>
                </a:solidFill>
                <a:effectLst/>
                <a:latin typeface="+mn-lt"/>
                <a:ea typeface="+mn-ea"/>
                <a:cs typeface="+mn-cs"/>
              </a:rPr>
              <a:t>In this scenario, the identity of the device is known by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So, the device anti-spoofing capabilities still apply.</a:t>
            </a:r>
          </a:p>
        </p:txBody>
      </p:sp>
      <p:sp>
        <p:nvSpPr>
          <p:cNvPr id="4" name="Slide Number Placeholder 3"/>
          <p:cNvSpPr>
            <a:spLocks noGrp="1"/>
          </p:cNvSpPr>
          <p:nvPr>
            <p:ph type="sldNum" sz="quarter" idx="10"/>
          </p:nvPr>
        </p:nvSpPr>
        <p:spPr/>
        <p:txBody>
          <a:bodyPr/>
          <a:lstStyle/>
          <a:p>
            <a:fld id="{D33F966B-4ADC-4E3F-B36C-6FAFCC426477}" type="slidenum">
              <a:rPr lang="en-US" smtClean="0"/>
              <a:t>35</a:t>
            </a:fld>
            <a:endParaRPr lang="en-US"/>
          </a:p>
        </p:txBody>
      </p:sp>
    </p:spTree>
    <p:extLst>
      <p:ext uri="{BB962C8B-B14F-4D97-AF65-F5344CB8AC3E}">
        <p14:creationId xmlns:p14="http://schemas.microsoft.com/office/powerpoint/2010/main" val="250623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discussion up to this point hopefully as drawn attention to where the challenges exist when securing an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solution.  Up to the point of ingestion, the challenges mostly exist at the physical level.  Devices are vulnerable to their physical environment, they may communicate in unsecured channels, and lack the compute resources to protect themselves.</a:t>
            </a:r>
          </a:p>
          <a:p>
            <a:r>
              <a:rPr lang="en-US" sz="1200" kern="1200" dirty="0">
                <a:solidFill>
                  <a:schemeClr val="tx1"/>
                </a:solidFill>
                <a:effectLst/>
                <a:latin typeface="+mn-lt"/>
                <a:ea typeface="+mn-ea"/>
                <a:cs typeface="+mn-cs"/>
              </a:rPr>
              <a:t>Field gateways are subject to some of these same pressures, but have the benefit of a host environment that can be hardened.</a:t>
            </a:r>
          </a:p>
          <a:p>
            <a:r>
              <a:rPr lang="en-US" sz="1200" kern="1200" dirty="0">
                <a:solidFill>
                  <a:schemeClr val="tx1"/>
                </a:solidFill>
                <a:effectLst/>
                <a:latin typeface="+mn-lt"/>
                <a:ea typeface="+mn-ea"/>
                <a:cs typeface="+mn-cs"/>
              </a:rPr>
              <a:t>Once the boundary from field devices and gateways… to…. cloud gateways and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….has been successfully traversed, you’re at a point where you can benefit from the </a:t>
            </a:r>
            <a:r>
              <a:rPr lang="en-US" sz="1200" i="1" kern="1200" dirty="0">
                <a:solidFill>
                  <a:schemeClr val="tx1"/>
                </a:solidFill>
                <a:effectLst/>
                <a:latin typeface="+mn-lt"/>
                <a:ea typeface="+mn-ea"/>
                <a:cs typeface="+mn-cs"/>
              </a:rPr>
              <a:t>physical</a:t>
            </a:r>
            <a:r>
              <a:rPr lang="en-US" sz="1200" kern="1200" dirty="0">
                <a:solidFill>
                  <a:schemeClr val="tx1"/>
                </a:solidFill>
                <a:effectLst/>
                <a:latin typeface="+mn-lt"/>
                <a:ea typeface="+mn-ea"/>
                <a:cs typeface="+mn-cs"/>
              </a:rPr>
              <a:t> security that Microsoft Azure data centers provide.  </a:t>
            </a:r>
          </a:p>
          <a:p>
            <a:r>
              <a:rPr lang="en-US" sz="1200" kern="1200" dirty="0">
                <a:solidFill>
                  <a:schemeClr val="tx1"/>
                </a:solidFill>
                <a:effectLst/>
                <a:latin typeface="+mn-lt"/>
                <a:ea typeface="+mn-ea"/>
                <a:cs typeface="+mn-cs"/>
              </a:rPr>
              <a:t>This does not mean you can completely forget about security in your cloud environment.  Yes, Azure provides an extremely secure and compliant environment for your applications and services.  </a:t>
            </a:r>
          </a:p>
          <a:p>
            <a:r>
              <a:rPr lang="en-US" sz="1200" kern="1200" dirty="0">
                <a:solidFill>
                  <a:schemeClr val="tx1"/>
                </a:solidFill>
                <a:effectLst/>
                <a:latin typeface="+mn-lt"/>
                <a:ea typeface="+mn-ea"/>
                <a:cs typeface="+mn-cs"/>
              </a:rPr>
              <a:t>But security is a shared responsibility in the cloud, regardless of who your cloud provider is.  And Microsoft Azure provides additional services that you can use to secure your solution to meet your security requirements.</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36</a:t>
            </a:fld>
            <a:endParaRPr lang="en-US"/>
          </a:p>
        </p:txBody>
      </p:sp>
    </p:spTree>
    <p:extLst>
      <p:ext uri="{BB962C8B-B14F-4D97-AF65-F5344CB8AC3E}">
        <p14:creationId xmlns:p14="http://schemas.microsoft.com/office/powerpoint/2010/main" val="3529723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Vault</a:t>
            </a:r>
            <a:r>
              <a:rPr lang="en-US" baseline="0" dirty="0"/>
              <a:t> can be used to provide public/private key exchanges for things like securely sharing configuration updates or firmware patches.</a:t>
            </a:r>
          </a:p>
          <a:p>
            <a:endParaRPr lang="en-US" dirty="0"/>
          </a:p>
          <a:p>
            <a:endParaRPr lang="en-US" dirty="0"/>
          </a:p>
          <a:p>
            <a:r>
              <a:rPr lang="en-US" sz="1200" kern="1200" dirty="0">
                <a:solidFill>
                  <a:schemeClr val="tx1"/>
                </a:solidFill>
                <a:effectLst/>
                <a:latin typeface="+mn-lt"/>
                <a:ea typeface="+mn-ea"/>
                <a:cs typeface="+mn-cs"/>
              </a:rPr>
              <a:t>So, after ingestion, some of the services in Azure that are available to you are shown here.</a:t>
            </a:r>
          </a:p>
          <a:p>
            <a:r>
              <a:rPr lang="en-US" sz="1200" kern="1200" dirty="0">
                <a:solidFill>
                  <a:schemeClr val="tx1"/>
                </a:solidFill>
                <a:effectLst/>
                <a:latin typeface="+mn-lt"/>
                <a:ea typeface="+mn-ea"/>
                <a:cs typeface="+mn-cs"/>
              </a:rPr>
              <a:t>For example, in Kirk’s demo earlier you saw how your Machine Learning workspace owner was linked back to an identity in Azure Active Directory.  Azure Active Directory is the identity and access management service you can use to manage identities and access to resources.</a:t>
            </a:r>
          </a:p>
          <a:p>
            <a:r>
              <a:rPr lang="en-US" sz="1200" kern="1200" dirty="0">
                <a:solidFill>
                  <a:schemeClr val="tx1"/>
                </a:solidFill>
                <a:effectLst/>
                <a:latin typeface="+mn-lt"/>
                <a:ea typeface="+mn-ea"/>
                <a:cs typeface="+mn-cs"/>
              </a:rPr>
              <a:t>Role-Based-Access-Control is a powerful feature to restrict access to resources based on user roles or even individual users.</a:t>
            </a:r>
          </a:p>
          <a:p>
            <a:r>
              <a:rPr lang="en-US" sz="1200" kern="1200" dirty="0">
                <a:solidFill>
                  <a:schemeClr val="tx1"/>
                </a:solidFill>
                <a:effectLst/>
                <a:latin typeface="+mn-lt"/>
                <a:ea typeface="+mn-ea"/>
                <a:cs typeface="+mn-cs"/>
              </a:rPr>
              <a:t>For situations that demand higher security requirements, Multi-factor authentication can be applied to force users to authenticate using not only credentials (something they know), but also something they have ( a mobile phone for example).</a:t>
            </a:r>
          </a:p>
          <a:p>
            <a:r>
              <a:rPr lang="en-US" sz="1200" kern="1200" dirty="0">
                <a:solidFill>
                  <a:schemeClr val="tx1"/>
                </a:solidFill>
                <a:effectLst/>
                <a:latin typeface="+mn-lt"/>
                <a:ea typeface="+mn-ea"/>
                <a:cs typeface="+mn-cs"/>
              </a:rPr>
              <a:t>These are just some of the things you can do and is by no means intended to be a complete list.</a:t>
            </a:r>
          </a:p>
          <a:p>
            <a:r>
              <a:rPr lang="en-US" sz="1200" kern="1200" dirty="0">
                <a:solidFill>
                  <a:schemeClr val="tx1"/>
                </a:solidFill>
                <a:effectLst/>
                <a:latin typeface="+mn-lt"/>
                <a:ea typeface="+mn-ea"/>
                <a:cs typeface="+mn-cs"/>
              </a:rPr>
              <a:t>The last bullet here suggests that processes should be in place to identify vulnerabilities and to mitigate those vulnerabilities.  This is part of the shared responsibility contract you have with the cloud and is the last thing I want to talk about.</a:t>
            </a:r>
          </a:p>
          <a:p>
            <a:endParaRPr lang="en-US" b="0" dirty="0"/>
          </a:p>
        </p:txBody>
      </p:sp>
      <p:sp>
        <p:nvSpPr>
          <p:cNvPr id="4" name="Slide Number Placeholder 3"/>
          <p:cNvSpPr>
            <a:spLocks noGrp="1"/>
          </p:cNvSpPr>
          <p:nvPr>
            <p:ph type="sldNum" sz="quarter" idx="10"/>
          </p:nvPr>
        </p:nvSpPr>
        <p:spPr/>
        <p:txBody>
          <a:bodyPr/>
          <a:lstStyle/>
          <a:p>
            <a:fld id="{D33F966B-4ADC-4E3F-B36C-6FAFCC426477}" type="slidenum">
              <a:rPr lang="en-US" smtClean="0"/>
              <a:t>37</a:t>
            </a:fld>
            <a:endParaRPr lang="en-US"/>
          </a:p>
        </p:txBody>
      </p:sp>
    </p:spTree>
    <p:extLst>
      <p:ext uri="{BB962C8B-B14F-4D97-AF65-F5344CB8AC3E}">
        <p14:creationId xmlns:p14="http://schemas.microsoft.com/office/powerpoint/2010/main" val="4122097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security development lifecycle is a software development process and set of tools that you can use to create and run secure software.  These are the same processes that are practiced at Microsoft.  The tools that are part of this kit include things like a Threat Modeling Tool, an Attack Surface Analyzer and more.</a:t>
            </a:r>
          </a:p>
          <a:p>
            <a:r>
              <a:rPr lang="en-US" sz="1200" kern="1200" dirty="0">
                <a:solidFill>
                  <a:schemeClr val="tx1"/>
                </a:solidFill>
                <a:effectLst/>
                <a:latin typeface="+mn-lt"/>
                <a:ea typeface="+mn-ea"/>
                <a:cs typeface="+mn-cs"/>
              </a:rPr>
              <a:t>Shortly I will show a slide that provides the download link for this.</a:t>
            </a:r>
          </a:p>
          <a:p>
            <a:endParaRPr lang="en-US" b="1"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6/30/2016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733894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what can we do in our architectures to implement secure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Solutions?</a:t>
            </a:r>
          </a:p>
          <a:p>
            <a:r>
              <a:rPr lang="en-US" sz="1200" kern="1200" dirty="0">
                <a:solidFill>
                  <a:schemeClr val="tx1"/>
                </a:solidFill>
                <a:effectLst/>
                <a:latin typeface="+mn-lt"/>
                <a:ea typeface="+mn-ea"/>
                <a:cs typeface="+mn-cs"/>
              </a:rPr>
              <a:t>We looked at the Service Assisted Communication principles as a way to reduce the attack surface for the system and for devices that are not capable of defending themselves; and we saw how this can be used to communicate over secure channels to the cloud.</a:t>
            </a:r>
          </a:p>
          <a:p>
            <a:r>
              <a:rPr lang="en-US" sz="1200" kern="1200" dirty="0">
                <a:solidFill>
                  <a:schemeClr val="tx1"/>
                </a:solidFill>
                <a:effectLst/>
                <a:latin typeface="+mn-lt"/>
                <a:ea typeface="+mn-ea"/>
                <a:cs typeface="+mn-cs"/>
              </a:rPr>
              <a:t>Identify, authenticate, and authorize senders and receivers.  The Device Registry in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 and the shared access policies you can define for your hub enable you to easily do this.</a:t>
            </a:r>
          </a:p>
          <a:p>
            <a:r>
              <a:rPr lang="en-US" sz="1200" kern="1200" dirty="0">
                <a:solidFill>
                  <a:schemeClr val="tx1"/>
                </a:solidFill>
                <a:effectLst/>
                <a:latin typeface="+mn-lt"/>
                <a:ea typeface="+mn-ea"/>
                <a:cs typeface="+mn-cs"/>
              </a:rPr>
              <a:t>For Data Plausibility and Flow Authorization, consider what the data quality is and how reasonable is it considering the system context? Should the data be allowed to flow further into the system and for it to influence decisions downstream?</a:t>
            </a:r>
          </a:p>
          <a:p>
            <a:r>
              <a:rPr lang="en-US" sz="1200" kern="1200" dirty="0">
                <a:solidFill>
                  <a:schemeClr val="tx1"/>
                </a:solidFill>
                <a:effectLst/>
                <a:latin typeface="+mn-lt"/>
                <a:ea typeface="+mn-ea"/>
                <a:cs typeface="+mn-cs"/>
              </a:rPr>
              <a:t>For Data Attestation, Lineage, and Privacy Control, consider where the data originated from, who participated in producing it, and can we answer these questions only in an </a:t>
            </a:r>
            <a:r>
              <a:rPr lang="en-US" sz="1200" i="1" kern="1200" dirty="0">
                <a:solidFill>
                  <a:schemeClr val="tx1"/>
                </a:solidFill>
                <a:effectLst/>
                <a:latin typeface="+mn-lt"/>
                <a:ea typeface="+mn-ea"/>
                <a:cs typeface="+mn-cs"/>
              </a:rPr>
              <a:t>authorized</a:t>
            </a:r>
            <a:r>
              <a:rPr lang="en-US" sz="1200" kern="1200" dirty="0">
                <a:solidFill>
                  <a:schemeClr val="tx1"/>
                </a:solidFill>
                <a:effectLst/>
                <a:latin typeface="+mn-lt"/>
                <a:ea typeface="+mn-ea"/>
                <a:cs typeface="+mn-cs"/>
              </a:rPr>
              <a:t> context.</a:t>
            </a:r>
          </a:p>
          <a:p>
            <a:r>
              <a:rPr lang="en-US" sz="1200" kern="1200" dirty="0">
                <a:solidFill>
                  <a:schemeClr val="tx1"/>
                </a:solidFill>
                <a:effectLst/>
                <a:latin typeface="+mn-lt"/>
                <a:ea typeface="+mn-ea"/>
                <a:cs typeface="+mn-cs"/>
              </a:rPr>
              <a:t>Finally, employ the Security Development Lifecycle policies and in particular, use the threat modeling tool to identify threats in your architecture.</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6/30/2016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79339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Talking Points</a:t>
            </a:r>
            <a:endParaRPr lang="en-US" sz="1200" b="1" u="sng" kern="1200" dirty="0">
              <a:solidFill>
                <a:schemeClr val="tx1"/>
              </a:solidFill>
              <a:latin typeface="Segoe UI" panose="020B0502040204020203" pitchFamily="34" charset="0"/>
              <a:ea typeface="+mn-ea"/>
              <a:cs typeface="+mn-cs"/>
              <a:sym typeface="Segoe UI" panose="020B0502040204020203" pitchFamily="34" charset="0"/>
            </a:endParaRPr>
          </a:p>
          <a:p>
            <a:pPr marL="171450" indent="-171450">
              <a:buFont typeface="Arial" panose="020B0604020202020204" pitchFamily="34" charset="0"/>
              <a:buChar char="•"/>
            </a:pPr>
            <a:r>
              <a:rPr lang="en-US" sz="1200" kern="1200" dirty="0">
                <a:solidFill>
                  <a:schemeClr val="tx1"/>
                </a:solidFill>
                <a:latin typeface="Segoe UI" panose="020B0502040204020203" pitchFamily="34" charset="0"/>
                <a:ea typeface="+mn-ea"/>
                <a:cs typeface="+mn-cs"/>
                <a:sym typeface="Segoe UI" panose="020B0502040204020203" pitchFamily="34" charset="0"/>
              </a:rPr>
              <a:t>The truth</a:t>
            </a:r>
            <a:r>
              <a:rPr lang="en-US" sz="1200" kern="1200" baseline="0" dirty="0">
                <a:solidFill>
                  <a:schemeClr val="tx1"/>
                </a:solidFill>
                <a:latin typeface="Segoe UI" panose="020B0502040204020203" pitchFamily="34" charset="0"/>
                <a:ea typeface="+mn-ea"/>
                <a:cs typeface="+mn-cs"/>
                <a:sym typeface="Segoe UI" panose="020B0502040204020203" pitchFamily="34" charset="0"/>
              </a:rPr>
              <a:t> is, t</a:t>
            </a:r>
            <a:r>
              <a:rPr lang="en-US" sz="1200" kern="1200" dirty="0">
                <a:solidFill>
                  <a:schemeClr val="tx1"/>
                </a:solidFill>
                <a:latin typeface="Segoe UI" panose="020B0502040204020203" pitchFamily="34" charset="0"/>
                <a:ea typeface="+mn-ea"/>
                <a:cs typeface="+mn-cs"/>
                <a:sym typeface="Segoe UI" panose="020B0502040204020203" pitchFamily="34" charset="0"/>
              </a:rPr>
              <a:t>here is no standard definition</a:t>
            </a:r>
            <a:r>
              <a:rPr lang="en-US" sz="1200" kern="1200" baseline="0" dirty="0">
                <a:solidFill>
                  <a:schemeClr val="tx1"/>
                </a:solidFill>
                <a:latin typeface="Segoe UI" panose="020B0502040204020203" pitchFamily="34" charset="0"/>
                <a:ea typeface="+mn-ea"/>
                <a:cs typeface="+mn-cs"/>
                <a:sym typeface="Segoe UI" panose="020B0502040204020203" pitchFamily="34" charset="0"/>
              </a:rPr>
              <a:t> for the Internet of Things. If you have heard or read about IoT, chances are you’ve come across a number of different perspectives</a:t>
            </a:r>
            <a:r>
              <a:rPr lang="en-US" sz="1200" kern="1200" dirty="0">
                <a:solidFill>
                  <a:schemeClr val="tx1"/>
                </a:solidFill>
                <a:latin typeface="Segoe UI" panose="020B0502040204020203" pitchFamily="34" charset="0"/>
                <a:ea typeface="+mn-ea"/>
                <a:cs typeface="+mn-cs"/>
                <a:sym typeface="Segoe UI" panose="020B0502040204020203" pitchFamily="34" charset="0"/>
              </a:rPr>
              <a:t> </a:t>
            </a:r>
          </a:p>
          <a:p>
            <a:pPr marL="171450" indent="-171450">
              <a:buFont typeface="Arial" panose="020B0604020202020204" pitchFamily="34" charset="0"/>
              <a:buChar char="•"/>
            </a:pPr>
            <a:r>
              <a:rPr lang="en-US" sz="1200" kern="1200" dirty="0">
                <a:solidFill>
                  <a:schemeClr val="tx1"/>
                </a:solidFill>
                <a:latin typeface="Segoe UI" panose="020B0502040204020203" pitchFamily="34" charset="0"/>
                <a:ea typeface="+mn-ea"/>
                <a:cs typeface="Segoe UI" panose="020B0502040204020203" pitchFamily="34" charset="0"/>
              </a:rPr>
              <a:t>Despite how complex IoT seems, it essentially comes down to four areas</a:t>
            </a:r>
            <a:r>
              <a:rPr lang="en-US" sz="1200" kern="1200" dirty="0">
                <a:solidFill>
                  <a:schemeClr val="tx1"/>
                </a:solidFill>
                <a:latin typeface="Segoe UI" panose="020B0502040204020203" pitchFamily="34" charset="0"/>
                <a:ea typeface="+mn-ea"/>
                <a:cs typeface="+mn-cs"/>
                <a:sym typeface="Segoe UI" panose="020B0502040204020203" pitchFamily="34" charset="0"/>
              </a:rPr>
              <a:t>: </a:t>
            </a:r>
          </a:p>
          <a:p>
            <a:pPr marL="552343" lvl="1" indent="-171450">
              <a:buFont typeface="Arial" panose="020B0604020202020204" pitchFamily="34" charset="0"/>
              <a:buChar char="•"/>
            </a:pPr>
            <a:r>
              <a:rPr lang="en-US" sz="1200" kern="1200" dirty="0">
                <a:solidFill>
                  <a:schemeClr val="tx1"/>
                </a:solidFill>
                <a:latin typeface="Segoe UI" panose="020B0502040204020203" pitchFamily="34" charset="0"/>
                <a:ea typeface="+mn-ea"/>
                <a:cs typeface="+mn-cs"/>
                <a:sym typeface="Segoe UI" panose="020B0502040204020203" pitchFamily="34" charset="0"/>
              </a:rPr>
              <a:t>Physical “</a:t>
            </a:r>
            <a:r>
              <a:rPr lang="en-US" sz="1200" b="1" kern="1200" dirty="0">
                <a:solidFill>
                  <a:schemeClr val="tx1"/>
                </a:solidFill>
                <a:latin typeface="Segoe UI" panose="020B0502040204020203" pitchFamily="34" charset="0"/>
                <a:ea typeface="+mn-ea"/>
                <a:cs typeface="+mn-cs"/>
                <a:sym typeface="Segoe UI" panose="020B0502040204020203" pitchFamily="34" charset="0"/>
              </a:rPr>
              <a:t>things</a:t>
            </a:r>
            <a:r>
              <a:rPr lang="en-US" sz="1200" kern="1200" dirty="0">
                <a:solidFill>
                  <a:schemeClr val="tx1"/>
                </a:solidFill>
                <a:latin typeface="Segoe UI" panose="020B0502040204020203" pitchFamily="34" charset="0"/>
                <a:ea typeface="+mn-ea"/>
                <a:cs typeface="+mn-cs"/>
                <a:sym typeface="Segoe UI" panose="020B0502040204020203" pitchFamily="34" charset="0"/>
              </a:rPr>
              <a:t>” such as line of business assets, including industry devices or sensors</a:t>
            </a:r>
          </a:p>
          <a:p>
            <a:pPr marL="552343" lvl="1" indent="-171450">
              <a:buFont typeface="Arial" panose="020B0604020202020204" pitchFamily="34" charset="0"/>
              <a:buChar char="•"/>
            </a:pPr>
            <a:r>
              <a:rPr lang="en-US" sz="1200" kern="1200" dirty="0">
                <a:solidFill>
                  <a:schemeClr val="tx1"/>
                </a:solidFill>
                <a:latin typeface="Segoe UI" panose="020B0502040204020203" pitchFamily="34" charset="0"/>
                <a:ea typeface="+mn-ea"/>
                <a:cs typeface="+mn-cs"/>
                <a:sym typeface="Segoe UI" panose="020B0502040204020203" pitchFamily="34" charset="0"/>
              </a:rPr>
              <a:t>Those “things” have </a:t>
            </a:r>
            <a:r>
              <a:rPr lang="en-US" sz="1200" b="1" kern="1200" dirty="0">
                <a:solidFill>
                  <a:schemeClr val="tx1"/>
                </a:solidFill>
                <a:latin typeface="Segoe UI" panose="020B0502040204020203" pitchFamily="34" charset="0"/>
                <a:ea typeface="+mn-ea"/>
                <a:cs typeface="+mn-cs"/>
                <a:sym typeface="Segoe UI" panose="020B0502040204020203" pitchFamily="34" charset="0"/>
              </a:rPr>
              <a:t>connectivity</a:t>
            </a:r>
            <a:r>
              <a:rPr lang="en-US" sz="1200" kern="1200" dirty="0">
                <a:solidFill>
                  <a:schemeClr val="tx1"/>
                </a:solidFill>
                <a:latin typeface="Segoe UI" panose="020B0502040204020203" pitchFamily="34" charset="0"/>
                <a:ea typeface="+mn-ea"/>
                <a:cs typeface="+mn-cs"/>
                <a:sym typeface="Segoe UI" panose="020B0502040204020203" pitchFamily="34" charset="0"/>
              </a:rPr>
              <a:t> to the internet, to each other, and to people</a:t>
            </a:r>
          </a:p>
          <a:p>
            <a:pPr marL="552343" lvl="1" indent="-171450">
              <a:buFont typeface="Arial" panose="020B0604020202020204" pitchFamily="34" charset="0"/>
              <a:buChar char="•"/>
            </a:pPr>
            <a:r>
              <a:rPr lang="en-US" sz="1200" kern="1200" dirty="0">
                <a:solidFill>
                  <a:schemeClr val="tx1"/>
                </a:solidFill>
                <a:latin typeface="Segoe UI" panose="020B0502040204020203" pitchFamily="34" charset="0"/>
                <a:ea typeface="+mn-ea"/>
                <a:cs typeface="+mn-cs"/>
                <a:sym typeface="Segoe UI" panose="020B0502040204020203" pitchFamily="34" charset="0"/>
              </a:rPr>
              <a:t>Those “things” collect and communicate </a:t>
            </a:r>
            <a:r>
              <a:rPr lang="en-US" sz="1200" b="1" kern="1200" dirty="0">
                <a:solidFill>
                  <a:schemeClr val="tx1"/>
                </a:solidFill>
                <a:latin typeface="Segoe UI" panose="020B0502040204020203" pitchFamily="34" charset="0"/>
                <a:ea typeface="+mn-ea"/>
                <a:cs typeface="+mn-cs"/>
                <a:sym typeface="Segoe UI" panose="020B0502040204020203" pitchFamily="34" charset="0"/>
              </a:rPr>
              <a:t>data</a:t>
            </a:r>
            <a:r>
              <a:rPr lang="en-US" sz="1200" kern="1200" dirty="0">
                <a:solidFill>
                  <a:schemeClr val="tx1"/>
                </a:solidFill>
                <a:latin typeface="Segoe UI" panose="020B0502040204020203" pitchFamily="34" charset="0"/>
                <a:ea typeface="+mn-ea"/>
                <a:cs typeface="+mn-cs"/>
                <a:sym typeface="Segoe UI" panose="020B0502040204020203" pitchFamily="34" charset="0"/>
              </a:rPr>
              <a:t>—this may include information</a:t>
            </a:r>
            <a:r>
              <a:rPr lang="en-US" sz="1200" kern="1200" baseline="0" dirty="0">
                <a:solidFill>
                  <a:schemeClr val="tx1"/>
                </a:solidFill>
                <a:latin typeface="Segoe UI" panose="020B0502040204020203" pitchFamily="34" charset="0"/>
                <a:ea typeface="+mn-ea"/>
                <a:cs typeface="+mn-cs"/>
                <a:sym typeface="Segoe UI" panose="020B0502040204020203" pitchFamily="34" charset="0"/>
              </a:rPr>
              <a:t> </a:t>
            </a:r>
            <a:r>
              <a:rPr lang="en-US" sz="1200" kern="1200" dirty="0">
                <a:solidFill>
                  <a:schemeClr val="tx1"/>
                </a:solidFill>
                <a:latin typeface="Segoe UI" panose="020B0502040204020203" pitchFamily="34" charset="0"/>
                <a:ea typeface="+mn-ea"/>
                <a:cs typeface="+mn-cs"/>
                <a:sym typeface="Segoe UI" panose="020B0502040204020203" pitchFamily="34" charset="0"/>
              </a:rPr>
              <a:t>gathered</a:t>
            </a:r>
            <a:r>
              <a:rPr lang="en-US" sz="1200" kern="1200" baseline="0" dirty="0">
                <a:solidFill>
                  <a:schemeClr val="tx1"/>
                </a:solidFill>
                <a:latin typeface="Segoe UI" panose="020B0502040204020203" pitchFamily="34" charset="0"/>
                <a:ea typeface="+mn-ea"/>
                <a:cs typeface="+mn-cs"/>
                <a:sym typeface="Segoe UI" panose="020B0502040204020203" pitchFamily="34" charset="0"/>
              </a:rPr>
              <a:t> </a:t>
            </a:r>
            <a:r>
              <a:rPr lang="en-US" sz="1200" kern="1200" dirty="0">
                <a:solidFill>
                  <a:schemeClr val="tx1"/>
                </a:solidFill>
                <a:latin typeface="Segoe UI" panose="020B0502040204020203" pitchFamily="34" charset="0"/>
                <a:ea typeface="+mn-ea"/>
                <a:cs typeface="+mn-cs"/>
                <a:sym typeface="Segoe UI" panose="020B0502040204020203" pitchFamily="34" charset="0"/>
              </a:rPr>
              <a:t>from the environment or inputted by users</a:t>
            </a:r>
          </a:p>
          <a:p>
            <a:pPr marL="552343" lvl="1" indent="-171450">
              <a:buFont typeface="Arial" panose="020B0604020202020204" pitchFamily="34" charset="0"/>
              <a:buChar char="•"/>
            </a:pPr>
            <a:r>
              <a:rPr lang="en-US" sz="1200" kern="1200" dirty="0">
                <a:solidFill>
                  <a:schemeClr val="tx1"/>
                </a:solidFill>
                <a:latin typeface="Segoe UI" panose="020B0502040204020203" pitchFamily="34" charset="0"/>
                <a:ea typeface="+mn-ea"/>
                <a:cs typeface="+mn-cs"/>
                <a:sym typeface="Segoe UI" panose="020B0502040204020203" pitchFamily="34" charset="0"/>
              </a:rPr>
              <a:t>And then there are </a:t>
            </a:r>
            <a:r>
              <a:rPr lang="en-US" sz="1200" b="1" kern="1200" dirty="0">
                <a:solidFill>
                  <a:schemeClr val="tx1"/>
                </a:solidFill>
                <a:latin typeface="Segoe UI" panose="020B0502040204020203" pitchFamily="34" charset="0"/>
                <a:ea typeface="+mn-ea"/>
                <a:cs typeface="+mn-cs"/>
                <a:sym typeface="Segoe UI" panose="020B0502040204020203" pitchFamily="34" charset="0"/>
              </a:rPr>
              <a:t>analytics</a:t>
            </a:r>
            <a:r>
              <a:rPr lang="en-US" sz="1200" b="0" kern="1200" baseline="0" dirty="0">
                <a:solidFill>
                  <a:schemeClr val="tx1"/>
                </a:solidFill>
                <a:latin typeface="Segoe UI" panose="020B0502040204020203" pitchFamily="34" charset="0"/>
                <a:ea typeface="+mn-ea"/>
                <a:cs typeface="+mn-cs"/>
                <a:sym typeface="Segoe UI" panose="020B0502040204020203" pitchFamily="34" charset="0"/>
              </a:rPr>
              <a:t> </a:t>
            </a:r>
            <a:r>
              <a:rPr lang="en-US" sz="1200" b="0" kern="1200" dirty="0">
                <a:solidFill>
                  <a:schemeClr val="accent3"/>
                </a:solidFill>
                <a:latin typeface="Segoe UI" panose="020B0502040204020203" pitchFamily="34" charset="0"/>
                <a:ea typeface="+mn-ea"/>
                <a:cs typeface="+mn-cs"/>
                <a:sym typeface="Segoe UI" panose="020B0502040204020203" pitchFamily="34" charset="0"/>
              </a:rPr>
              <a:t>performed on that </a:t>
            </a:r>
            <a:r>
              <a:rPr lang="en-US" sz="1200" kern="1200" dirty="0">
                <a:solidFill>
                  <a:schemeClr val="tx1"/>
                </a:solidFill>
                <a:latin typeface="Segoe UI" panose="020B0502040204020203" pitchFamily="34" charset="0"/>
                <a:ea typeface="+mn-ea"/>
                <a:cs typeface="+mn-cs"/>
                <a:sym typeface="Segoe UI" panose="020B0502040204020203" pitchFamily="34" charset="0"/>
              </a:rPr>
              <a:t>data that enable people or machines to take action</a:t>
            </a:r>
            <a:endParaRPr lang="en-US" sz="1200" b="0" kern="1200" baseline="0" dirty="0">
              <a:solidFill>
                <a:schemeClr val="tx1"/>
              </a:solidFill>
              <a:effectLst/>
              <a:latin typeface="+mn-lt"/>
              <a:ea typeface="+mn-ea"/>
              <a:cs typeface="+mn-cs"/>
            </a:endParaRPr>
          </a:p>
          <a:p>
            <a:pPr marL="285750" indent="-285750">
              <a:buFont typeface="Arial" panose="020B0604020202020204" pitchFamily="34" charset="0"/>
              <a:buChar char="•"/>
            </a:pPr>
            <a:endParaRPr lang="en-US" sz="1200" b="0" kern="1200" baseline="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Transition</a:t>
            </a:r>
            <a:r>
              <a:rPr lang="en-US" sz="1200" b="1" kern="1200" dirty="0">
                <a:solidFill>
                  <a:schemeClr val="tx1"/>
                </a:solidFill>
                <a:effectLst/>
                <a:latin typeface="+mn-lt"/>
                <a:ea typeface="+mn-ea"/>
                <a:cs typeface="+mn-cs"/>
              </a:rPr>
              <a:t>:</a:t>
            </a:r>
          </a:p>
          <a:p>
            <a:pPr marL="285750" indent="-285750">
              <a:buFont typeface="Arial" panose="020B0604020202020204" pitchFamily="34" charset="0"/>
              <a:buChar char="•"/>
            </a:pPr>
            <a:r>
              <a:rPr lang="en-US" sz="1200" b="0" kern="1200" dirty="0">
                <a:solidFill>
                  <a:schemeClr val="tx1"/>
                </a:solidFill>
                <a:effectLst/>
                <a:latin typeface="+mn-lt"/>
                <a:ea typeface="+mn-ea"/>
                <a:cs typeface="+mn-cs"/>
              </a:rPr>
              <a:t>So</a:t>
            </a:r>
            <a:r>
              <a:rPr lang="en-US" sz="1200" b="0" kern="1200" baseline="0" dirty="0">
                <a:solidFill>
                  <a:schemeClr val="tx1"/>
                </a:solidFill>
                <a:effectLst/>
                <a:latin typeface="+mn-lt"/>
                <a:ea typeface="+mn-ea"/>
                <a:cs typeface="+mn-cs"/>
              </a:rPr>
              <a:t> how do you apply these components or building blocks to your business transformation journey</a:t>
            </a:r>
            <a:endParaRPr lang="en-US" sz="1200" b="0" kern="1200" dirty="0">
              <a:solidFill>
                <a:schemeClr val="tx1"/>
              </a:solidFill>
              <a:effectLst/>
              <a:latin typeface="+mn-lt"/>
              <a:ea typeface="+mn-ea"/>
              <a:cs typeface="+mn-cs"/>
            </a:endParaRPr>
          </a:p>
          <a:p>
            <a:pPr marL="0" indent="0">
              <a:buFont typeface="Arial" panose="020B0604020202020204" pitchFamily="34" charset="0"/>
              <a:buNone/>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3524112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40</a:t>
            </a:fld>
            <a:endParaRPr lang="en-US"/>
          </a:p>
        </p:txBody>
      </p:sp>
    </p:spTree>
    <p:extLst>
      <p:ext uri="{BB962C8B-B14F-4D97-AF65-F5344CB8AC3E}">
        <p14:creationId xmlns:p14="http://schemas.microsoft.com/office/powerpoint/2010/main" val="309609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Our customers  want to </a:t>
            </a:r>
            <a:r>
              <a:rPr lang="en-US" sz="1200" b="1" kern="1200" dirty="0">
                <a:solidFill>
                  <a:schemeClr val="tx1"/>
                </a:solidFill>
                <a:effectLst/>
                <a:latin typeface="Segoe UI Light" pitchFamily="34" charset="0"/>
                <a:ea typeface="+mn-ea"/>
                <a:cs typeface="+mn-cs"/>
              </a:rPr>
              <a:t>transform data to intelligent action and reinvent their business processes</a:t>
            </a:r>
            <a:r>
              <a:rPr lang="en-US" sz="1200" kern="1200" dirty="0">
                <a:solidFill>
                  <a:schemeClr val="tx1"/>
                </a:solidFill>
                <a:effectLst/>
                <a:latin typeface="Segoe UI Light" pitchFamily="34" charset="0"/>
                <a:ea typeface="+mn-ea"/>
                <a:cs typeface="+mn-cs"/>
              </a:rPr>
              <a:t>.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To do this they need to more </a:t>
            </a:r>
            <a:r>
              <a:rPr lang="en-US" sz="1200" b="1" kern="1200" dirty="0">
                <a:solidFill>
                  <a:schemeClr val="tx1"/>
                </a:solidFill>
                <a:effectLst/>
                <a:latin typeface="Segoe UI Light" pitchFamily="34" charset="0"/>
                <a:ea typeface="+mn-ea"/>
                <a:cs typeface="+mn-cs"/>
              </a:rPr>
              <a:t>easily analyze massive amounts of data </a:t>
            </a:r>
            <a:r>
              <a:rPr lang="en-US" sz="1200" kern="1200" dirty="0">
                <a:solidFill>
                  <a:schemeClr val="tx1"/>
                </a:solidFill>
                <a:effectLst/>
                <a:latin typeface="Segoe UI Light" pitchFamily="34" charset="0"/>
                <a:ea typeface="+mn-ea"/>
                <a:cs typeface="+mn-cs"/>
              </a:rPr>
              <a:t>– so they can move from seeing “what happened” and understanding “why it happened” to predicting “what will happen” and ultimately, knowing “what should I do”.  </a:t>
            </a:r>
            <a:r>
              <a:rPr lang="en-US" sz="1200" b="1" kern="1200" dirty="0">
                <a:solidFill>
                  <a:schemeClr val="tx1"/>
                </a:solidFill>
                <a:effectLst/>
                <a:latin typeface="Segoe UI Light" pitchFamily="34" charset="0"/>
                <a:ea typeface="+mn-ea"/>
                <a:cs typeface="+mn-cs"/>
              </a:rPr>
              <a:t>Only then can they create the intelligent enterprise</a:t>
            </a:r>
            <a:r>
              <a:rPr lang="en-US" sz="120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1200" kern="1200" dirty="0">
                <a:solidFill>
                  <a:schemeClr val="tx1"/>
                </a:solidFill>
                <a:effectLst/>
                <a:latin typeface="Segoe UI Light" pitchFamily="34" charset="0"/>
                <a:ea typeface="+mn-ea"/>
                <a:cs typeface="+mn-cs"/>
              </a:rPr>
              <a:t>From reactive to proactive</a:t>
            </a:r>
            <a:r>
              <a:rPr lang="en-US" sz="1200" kern="1200" baseline="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US" sz="1200" kern="1200" baseline="0" dirty="0">
                <a:solidFill>
                  <a:schemeClr val="tx1"/>
                </a:solidFill>
                <a:effectLst/>
                <a:latin typeface="Segoe UI Light" pitchFamily="34" charset="0"/>
                <a:ea typeface="+mn-ea"/>
                <a:cs typeface="+mn-cs"/>
              </a:rPr>
              <a:t>From  contemplating what happened  in the past  &amp; historical data to </a:t>
            </a:r>
            <a:r>
              <a:rPr lang="en-US" sz="1200" kern="1200" dirty="0">
                <a:solidFill>
                  <a:schemeClr val="tx1"/>
                </a:solidFill>
                <a:effectLst/>
                <a:latin typeface="Segoe UI Light" pitchFamily="34" charset="0"/>
                <a:ea typeface="+mn-ea"/>
                <a:cs typeface="+mn-cs"/>
              </a:rPr>
              <a:t>predicting what might happen in the future </a:t>
            </a:r>
          </a:p>
          <a:p>
            <a:pPr marL="171450" indent="-171450">
              <a:buFont typeface="Arial" panose="020B0604020202020204" pitchFamily="34" charset="0"/>
              <a:buChar char="•"/>
            </a:pPr>
            <a:r>
              <a:rPr lang="en-US" sz="1200" kern="1200" baseline="0" dirty="0">
                <a:solidFill>
                  <a:schemeClr val="tx1"/>
                </a:solidFill>
                <a:effectLst/>
                <a:latin typeface="Segoe UI Light" pitchFamily="34" charset="0"/>
                <a:ea typeface="+mn-ea"/>
                <a:cs typeface="+mn-cs"/>
              </a:rPr>
              <a:t>From </a:t>
            </a:r>
            <a:r>
              <a:rPr lang="en-US" sz="1200" kern="1200" dirty="0">
                <a:solidFill>
                  <a:schemeClr val="tx1"/>
                </a:solidFill>
                <a:effectLst/>
                <a:latin typeface="Segoe UI Light" pitchFamily="34" charset="0"/>
                <a:ea typeface="+mn-ea"/>
                <a:cs typeface="+mn-cs"/>
              </a:rPr>
              <a:t>people &amp; process -heavy decision making </a:t>
            </a:r>
            <a:r>
              <a:rPr lang="en-US" sz="1200" kern="1200" baseline="0" dirty="0">
                <a:solidFill>
                  <a:schemeClr val="tx1"/>
                </a:solidFill>
                <a:effectLst/>
                <a:latin typeface="Segoe UI Light" pitchFamily="34" charset="0"/>
                <a:ea typeface="+mn-ea"/>
                <a:cs typeface="+mn-cs"/>
              </a:rPr>
              <a:t>to  automated machine assisted decision automation </a:t>
            </a:r>
            <a:endParaRPr lang="en-US" sz="1200" kern="1200" dirty="0">
              <a:solidFill>
                <a:schemeClr val="tx1"/>
              </a:solidFill>
              <a:effectLst/>
              <a:latin typeface="Segoe UI Light" pitchFamily="34" charset="0"/>
              <a:ea typeface="+mn-ea"/>
              <a:cs typeface="+mn-cs"/>
            </a:endParaRPr>
          </a:p>
          <a:p>
            <a:endParaRPr lang="en-US" sz="1200" dirty="0"/>
          </a:p>
          <a:p>
            <a:endParaRPr lang="en-US" sz="1200" dirty="0"/>
          </a:p>
          <a:p>
            <a:r>
              <a:rPr lang="en-US" sz="1200" b="0" kern="1200" dirty="0">
                <a:solidFill>
                  <a:schemeClr val="tx1"/>
                </a:solidFill>
                <a:effectLst/>
                <a:latin typeface="Segoe UI Light" pitchFamily="34" charset="0"/>
                <a:ea typeface="MS PGothic" panose="020B0600070205080204" pitchFamily="34" charset="-128"/>
                <a:cs typeface="ＭＳ Ｐゴシック" charset="0"/>
              </a:rPr>
              <a:t>With </a:t>
            </a:r>
            <a:r>
              <a:rPr lang="en-US" sz="1200" b="1" kern="1200" dirty="0">
                <a:solidFill>
                  <a:schemeClr val="tx1"/>
                </a:solidFill>
                <a:effectLst/>
                <a:latin typeface="Segoe UI Light" pitchFamily="34" charset="0"/>
                <a:ea typeface="MS PGothic" panose="020B0600070205080204" pitchFamily="34" charset="-128"/>
                <a:cs typeface="ＭＳ Ｐゴシック" charset="0"/>
              </a:rPr>
              <a:t>Digital transformation </a:t>
            </a:r>
            <a:r>
              <a:rPr lang="en-US" sz="1200" b="0" kern="1200" dirty="0">
                <a:solidFill>
                  <a:schemeClr val="tx1"/>
                </a:solidFill>
                <a:effectLst/>
                <a:latin typeface="Segoe UI Light" pitchFamily="34" charset="0"/>
                <a:ea typeface="MS PGothic" panose="020B0600070205080204" pitchFamily="34" charset="-128"/>
                <a:cs typeface="ＭＳ Ｐゴシック" charset="0"/>
              </a:rPr>
              <a:t>, business </a:t>
            </a:r>
            <a:r>
              <a:rPr lang="en-US" sz="1200" b="0" kern="1200" baseline="0" dirty="0">
                <a:solidFill>
                  <a:schemeClr val="tx1"/>
                </a:solidFill>
                <a:effectLst/>
                <a:latin typeface="Segoe UI Light" pitchFamily="34" charset="0"/>
                <a:ea typeface="MS PGothic" panose="020B0600070205080204" pitchFamily="34" charset="-128"/>
                <a:cs typeface="ＭＳ Ｐゴシック" charset="0"/>
              </a:rPr>
              <a:t> must develop a true </a:t>
            </a:r>
            <a:r>
              <a:rPr lang="en-US" sz="1200" b="1" kern="1200" baseline="0" dirty="0">
                <a:solidFill>
                  <a:schemeClr val="tx1"/>
                </a:solidFill>
                <a:effectLst/>
                <a:latin typeface="Segoe UI Light" pitchFamily="34" charset="0"/>
                <a:ea typeface="MS PGothic" panose="020B0600070205080204" pitchFamily="34" charset="-128"/>
                <a:cs typeface="ＭＳ Ｐゴシック" charset="0"/>
              </a:rPr>
              <a:t>Data culture </a:t>
            </a:r>
            <a:r>
              <a:rPr lang="en-US" sz="1200" b="0" kern="1200" baseline="0" dirty="0">
                <a:solidFill>
                  <a:schemeClr val="tx1"/>
                </a:solidFill>
                <a:effectLst/>
                <a:latin typeface="Segoe UI Light" pitchFamily="34" charset="0"/>
                <a:ea typeface="MS PGothic" panose="020B0600070205080204" pitchFamily="34" charset="-128"/>
                <a:cs typeface="ＭＳ Ｐゴシック" charset="0"/>
              </a:rPr>
              <a:t>to allow e</a:t>
            </a:r>
            <a:r>
              <a:rPr lang="en-US" sz="1200" kern="1200" dirty="0">
                <a:solidFill>
                  <a:schemeClr val="tx1"/>
                </a:solidFill>
                <a:effectLst/>
                <a:latin typeface="Segoe UI Light" pitchFamily="34" charset="0"/>
                <a:ea typeface="MS PGothic" panose="020B0600070205080204" pitchFamily="34" charset="-128"/>
                <a:cs typeface="+mn-cs"/>
              </a:rPr>
              <a:t>veryone in the organization to become </a:t>
            </a:r>
            <a:r>
              <a:rPr lang="en-US" sz="1200" b="1" kern="1200" dirty="0">
                <a:solidFill>
                  <a:schemeClr val="tx1"/>
                </a:solidFill>
                <a:effectLst/>
                <a:latin typeface="Segoe UI Light" pitchFamily="34" charset="0"/>
                <a:ea typeface="MS PGothic" panose="020B0600070205080204" pitchFamily="34" charset="-128"/>
                <a:cs typeface="+mn-cs"/>
              </a:rPr>
              <a:t>data-driven decision makers. </a:t>
            </a:r>
          </a:p>
          <a:p>
            <a:r>
              <a:rPr lang="en-US" sz="1800" kern="1200" dirty="0">
                <a:solidFill>
                  <a:schemeClr val="tx1"/>
                </a:solidFill>
                <a:effectLst/>
                <a:latin typeface="Segoe UI Light" pitchFamily="34" charset="0"/>
                <a:ea typeface="MS PGothic" panose="020B0600070205080204" pitchFamily="34" charset="-128"/>
                <a:cs typeface="+mn-cs"/>
              </a:rPr>
              <a:t>So</a:t>
            </a:r>
            <a:r>
              <a:rPr lang="en-US" sz="1800" kern="1200" baseline="0" dirty="0">
                <a:solidFill>
                  <a:schemeClr val="tx1"/>
                </a:solidFill>
                <a:effectLst/>
                <a:latin typeface="Segoe UI Light" pitchFamily="34" charset="0"/>
                <a:ea typeface="MS PGothic" panose="020B0600070205080204" pitchFamily="34" charset="-128"/>
                <a:cs typeface="+mn-cs"/>
              </a:rPr>
              <a:t>  they must e</a:t>
            </a:r>
            <a:r>
              <a:rPr lang="en-US" sz="1200" kern="1200" dirty="0">
                <a:solidFill>
                  <a:schemeClr val="tx1"/>
                </a:solidFill>
                <a:effectLst/>
                <a:latin typeface="Segoe UI Light" pitchFamily="34" charset="0"/>
                <a:ea typeface="MS PGothic" panose="020B0600070205080204" pitchFamily="34" charset="-128"/>
                <a:cs typeface="+mn-cs"/>
              </a:rPr>
              <a:t>stablish a </a:t>
            </a:r>
            <a:r>
              <a:rPr lang="en-US" sz="1200" b="1" kern="1200" dirty="0">
                <a:solidFill>
                  <a:schemeClr val="tx1"/>
                </a:solidFill>
                <a:effectLst/>
                <a:latin typeface="Segoe UI Light" pitchFamily="34" charset="0"/>
                <a:ea typeface="MS PGothic" panose="020B0600070205080204" pitchFamily="34" charset="-128"/>
                <a:cs typeface="+mn-cs"/>
              </a:rPr>
              <a:t>data lifecycle method </a:t>
            </a:r>
            <a:r>
              <a:rPr lang="en-US" sz="1200" kern="1200" dirty="0">
                <a:solidFill>
                  <a:schemeClr val="tx1"/>
                </a:solidFill>
                <a:effectLst/>
                <a:latin typeface="Segoe UI Light" pitchFamily="34" charset="0"/>
                <a:ea typeface="MS PGothic" panose="020B0600070205080204" pitchFamily="34" charset="-128"/>
                <a:cs typeface="+mn-cs"/>
              </a:rPr>
              <a:t>that accelerates the </a:t>
            </a:r>
            <a:r>
              <a:rPr lang="en-US" sz="1200" b="1" kern="1200" dirty="0">
                <a:solidFill>
                  <a:schemeClr val="tx1"/>
                </a:solidFill>
                <a:effectLst/>
                <a:latin typeface="Segoe UI Light" pitchFamily="34" charset="0"/>
                <a:ea typeface="MS PGothic" panose="020B0600070205080204" pitchFamily="34" charset="-128"/>
                <a:cs typeface="+mn-cs"/>
              </a:rPr>
              <a:t>flow of data across the organization </a:t>
            </a:r>
            <a:r>
              <a:rPr lang="en-US" sz="1200" b="0" kern="1200" dirty="0">
                <a:solidFill>
                  <a:schemeClr val="tx1"/>
                </a:solidFill>
                <a:effectLst/>
                <a:latin typeface="Segoe UI Light" pitchFamily="34" charset="0"/>
                <a:ea typeface="MS PGothic" panose="020B0600070205080204" pitchFamily="34" charset="-128"/>
                <a:cs typeface="+mn-cs"/>
              </a:rPr>
              <a:t>and</a:t>
            </a:r>
            <a:r>
              <a:rPr lang="en-US" sz="1200" b="1" kern="1200" dirty="0">
                <a:solidFill>
                  <a:schemeClr val="tx1"/>
                </a:solidFill>
                <a:effectLst/>
                <a:latin typeface="Segoe UI Light" pitchFamily="34" charset="0"/>
                <a:ea typeface="MS PGothic" panose="020B0600070205080204" pitchFamily="34" charset="-128"/>
                <a:cs typeface="+mn-cs"/>
              </a:rPr>
              <a:t> transform</a:t>
            </a:r>
            <a:r>
              <a:rPr lang="en-US" sz="1200" b="1" kern="1200" baseline="0" dirty="0">
                <a:solidFill>
                  <a:schemeClr val="tx1"/>
                </a:solidFill>
                <a:effectLst/>
                <a:latin typeface="Segoe UI Light" pitchFamily="34" charset="0"/>
                <a:ea typeface="MS PGothic" panose="020B0600070205080204" pitchFamily="34" charset="-128"/>
                <a:cs typeface="+mn-cs"/>
              </a:rPr>
              <a:t> data into insights , decision and actions </a:t>
            </a:r>
          </a:p>
          <a:p>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290066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u="sng" dirty="0"/>
              <a:t>Talking Points</a:t>
            </a:r>
          </a:p>
          <a:p>
            <a:pPr marL="0" indent="0">
              <a:buFont typeface="Arial" panose="020B0604020202020204" pitchFamily="34" charset="0"/>
              <a:buNone/>
            </a:pPr>
            <a:endParaRPr lang="en-US" b="1" u="sng"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baseline="0" dirty="0"/>
              <a:t>Basically Microsoft’s goal is to help customers connect their devices whether new devices or existing.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baseline="0" dirty="0"/>
              <a:t>Once we can connect devices at scale then we can help capture the untapped data – and all in a fast timeframe allowing you to realize value faster.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baseline="0" dirty="0"/>
              <a:t>By providing the platform to build and customize from – you can accelerate your IoT journey</a:t>
            </a:r>
            <a:endParaRPr lang="en-US" b="0" i="0" u="none"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Our focus here is simply to enable customers to build an enterprise grade internet of their things solutions.  Our goal is to provide the best platform to do this.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Transition</a:t>
            </a:r>
          </a:p>
          <a:p>
            <a:pPr marL="0" indent="0">
              <a:buFont typeface="Arial" panose="020B0604020202020204" pitchFamily="34" charset="0"/>
              <a:buNone/>
            </a:pPr>
            <a:r>
              <a:rPr lang="en-US" baseline="0" dirty="0"/>
              <a:t>Let’s look at some real world examples</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6</a:t>
            </a:fld>
            <a:endParaRPr lang="en-US"/>
          </a:p>
        </p:txBody>
      </p:sp>
    </p:spTree>
    <p:extLst>
      <p:ext uri="{BB962C8B-B14F-4D97-AF65-F5344CB8AC3E}">
        <p14:creationId xmlns:p14="http://schemas.microsoft.com/office/powerpoint/2010/main" val="250275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IoT Reference Architecture.  How</a:t>
            </a:r>
            <a:r>
              <a:rPr lang="en-US" baseline="0" dirty="0"/>
              <a:t> Microsoft views IoT.  Point out that specific technologies are not identified meaning you have a great deal of flexibility to swap in/out Azure services and 3</a:t>
            </a:r>
            <a:r>
              <a:rPr lang="en-US" baseline="30000" dirty="0"/>
              <a:t>rd</a:t>
            </a:r>
            <a:r>
              <a:rPr lang="en-US" baseline="0" dirty="0"/>
              <a:t> party solutions, including OSS.</a:t>
            </a:r>
          </a:p>
          <a:p>
            <a:endParaRPr lang="en-US" baseline="0" dirty="0"/>
          </a:p>
          <a:p>
            <a:r>
              <a:rPr lang="en-US" baseline="0" dirty="0"/>
              <a:t>As we go through this session we will be talking a lot about Azure IoT Suite and there you will see specific Azure services snapped to this reference architecture.</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7</a:t>
            </a:fld>
            <a:endParaRPr lang="en-US"/>
          </a:p>
        </p:txBody>
      </p:sp>
    </p:spTree>
    <p:extLst>
      <p:ext uri="{BB962C8B-B14F-4D97-AF65-F5344CB8AC3E}">
        <p14:creationId xmlns:p14="http://schemas.microsoft.com/office/powerpoint/2010/main" val="320101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u="sng" baseline="0" dirty="0"/>
              <a:t>Talking Points:</a:t>
            </a:r>
          </a:p>
          <a:p>
            <a:pPr marL="0" indent="0">
              <a:buFont typeface="Arial" panose="020B0604020202020204" pitchFamily="34" charset="0"/>
              <a:buNone/>
            </a:pPr>
            <a:r>
              <a:rPr lang="en-US" b="1" baseline="0" dirty="0"/>
              <a:t> </a:t>
            </a:r>
            <a:r>
              <a:rPr lang="en-US" sz="1200" kern="1200" dirty="0">
                <a:solidFill>
                  <a:schemeClr val="tx1"/>
                </a:solidFill>
                <a:effectLst/>
                <a:latin typeface="+mn-lt"/>
                <a:ea typeface="+mn-ea"/>
                <a:cs typeface="+mn-cs"/>
              </a:rPr>
              <a:t>With the Microsoft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Azure IoT Suite we give</a:t>
            </a:r>
            <a:r>
              <a:rPr lang="en-US" sz="1200" kern="1200" baseline="0" dirty="0">
                <a:solidFill>
                  <a:schemeClr val="tx1"/>
                </a:solidFill>
                <a:effectLst/>
                <a:latin typeface="+mn-lt"/>
                <a:ea typeface="+mn-ea"/>
                <a:cs typeface="+mn-cs"/>
              </a:rPr>
              <a:t> you a very comprehensive solution that’s designed to help you connect your devices, whether a few hundred or millions across the world, analyze all the data coming from these devices and take action from the insights by integrating with your back end systems.  The Azure IoT Suite brings together and offer the following capabilities: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a:solidFill>
                  <a:schemeClr val="tx1"/>
                </a:solidFill>
                <a:effectLst/>
                <a:latin typeface="+mn-lt"/>
                <a:ea typeface="+mn-ea"/>
                <a:cs typeface="+mn-cs"/>
              </a:rPr>
              <a:t>Device connectivity and management: Connect to millions of devices simultaneously. E</a:t>
            </a:r>
            <a:r>
              <a:rPr lang="en-US" sz="1200" b="0" i="0" kern="1200" dirty="0">
                <a:solidFill>
                  <a:schemeClr val="tx1"/>
                </a:solidFill>
                <a:effectLst/>
                <a:latin typeface="+mn-lt"/>
                <a:ea typeface="+mn-ea"/>
                <a:cs typeface="+mn-cs"/>
              </a:rPr>
              <a:t>nhance security of your IoT solutions by taking advantage of per-device authentication to communicate with devices that have the appropriate credentials. Revoke access rights to specific devices to maintain the integrity of your system.  </a:t>
            </a:r>
            <a:endParaRPr lang="en-US" sz="1200" b="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a:solidFill>
                  <a:schemeClr val="tx1"/>
                </a:solidFill>
                <a:effectLst/>
                <a:latin typeface="+mn-lt"/>
                <a:ea typeface="+mn-ea"/>
                <a:cs typeface="+mn-cs"/>
              </a:rPr>
              <a:t>Data Ingestion &amp; Command &amp; Control: </a:t>
            </a:r>
            <a:r>
              <a:rPr lang="en-US" sz="1200" b="0" i="0" kern="1200" dirty="0">
                <a:solidFill>
                  <a:schemeClr val="tx1"/>
                </a:solidFill>
                <a:effectLst/>
                <a:latin typeface="+mn-lt"/>
                <a:ea typeface="+mn-ea"/>
                <a:cs typeface="+mn-cs"/>
              </a:rPr>
              <a:t>Establish reliable, bi-directional communication with these assets, even if they are intermittently connected, and analyze—and act on—incoming telemetry data. </a:t>
            </a:r>
            <a:endParaRPr lang="en-US" sz="1200" b="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a:solidFill>
                  <a:schemeClr val="tx1"/>
                </a:solidFill>
                <a:effectLst/>
                <a:latin typeface="+mn-lt"/>
                <a:ea typeface="+mn-ea"/>
                <a:cs typeface="+mn-cs"/>
              </a:rPr>
              <a:t>Workflow automation: </a:t>
            </a:r>
            <a:r>
              <a:rPr lang="en-US" sz="1200" kern="1200" dirty="0">
                <a:solidFill>
                  <a:schemeClr val="tx1"/>
                </a:solidFill>
                <a:effectLst/>
                <a:latin typeface="+mn-lt"/>
                <a:ea typeface="+mn-ea"/>
                <a:cs typeface="+mn-cs"/>
              </a:rPr>
              <a:t>Integrates with your company’s existing back-end systems to enable you to make the best use of the data and processes you already have.</a:t>
            </a:r>
            <a:r>
              <a:rPr lang="en-US" sz="1200" kern="1200" baseline="0" dirty="0">
                <a:solidFill>
                  <a:schemeClr val="tx1"/>
                </a:solidFill>
                <a:effectLst/>
                <a:latin typeface="+mn-lt"/>
                <a:ea typeface="+mn-ea"/>
                <a:cs typeface="+mn-cs"/>
              </a:rPr>
              <a:t> </a:t>
            </a:r>
            <a:r>
              <a:rPr lang="en-US" sz="1200" b="0" kern="1200" baseline="0" dirty="0">
                <a:solidFill>
                  <a:schemeClr val="tx1"/>
                </a:solidFill>
                <a:effectLst/>
                <a:latin typeface="+mn-lt"/>
                <a:ea typeface="+mn-ea"/>
                <a:cs typeface="+mn-cs"/>
              </a:rPr>
              <a:t>Whether it’s as simple as sending a text or integrating with your CRM or ERP system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a:solidFill>
                  <a:schemeClr val="tx1"/>
                </a:solidFill>
                <a:effectLst/>
                <a:latin typeface="+mn-lt"/>
                <a:ea typeface="+mn-ea"/>
                <a:cs typeface="+mn-cs"/>
              </a:rPr>
              <a:t>Dashboards &amp; Visualization: Create powerful and rich visualization experience and finally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a:solidFill>
                  <a:schemeClr val="tx1"/>
                </a:solidFill>
                <a:effectLst/>
                <a:latin typeface="+mn-lt"/>
                <a:ea typeface="+mn-ea"/>
                <a:cs typeface="+mn-cs"/>
              </a:rPr>
              <a:t>Preconfigured solutions: One of the biggest value we can provide is helping you develop IoT solutions faster. This will not only allow you to do more </a:t>
            </a:r>
            <a:r>
              <a:rPr lang="en-US" sz="1200" kern="1200" baseline="0" dirty="0" err="1">
                <a:solidFill>
                  <a:schemeClr val="tx1"/>
                </a:solidFill>
                <a:effectLst/>
                <a:latin typeface="+mn-lt"/>
                <a:ea typeface="+mn-ea"/>
                <a:cs typeface="+mn-cs"/>
              </a:rPr>
              <a:t>PoCs</a:t>
            </a:r>
            <a:r>
              <a:rPr lang="en-US" sz="1200" kern="1200" baseline="0" dirty="0">
                <a:solidFill>
                  <a:schemeClr val="tx1"/>
                </a:solidFill>
                <a:effectLst/>
                <a:latin typeface="+mn-lt"/>
                <a:ea typeface="+mn-ea"/>
                <a:cs typeface="+mn-cs"/>
              </a:rPr>
              <a:t> and pilots, it will also help accelerate the long project cycles we spoke about earlier.  We do this by offering preconfigured solutions for the more common IoT scenarios.</a:t>
            </a:r>
          </a:p>
          <a:p>
            <a:pPr marL="0" indent="0">
              <a:buFont typeface="Arial" panose="020B0604020202020204" pitchFamily="34" charset="0"/>
              <a:buNone/>
            </a:pPr>
            <a:endParaRPr lang="en-US" sz="1200" b="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560106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54060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Assume that breach can occur anywhere in your solution.  And arguably the most vulnerable in an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solution is the device.  Why?  Devices often times don’t have the resources to protect themselves.  They sit on cheap hardware and therefore usually lack sufficient power and compute resources to protect themselves.  They may also be deployed in an untrusted physical space.  This is particularly true in environments where devices already exist, such as </a:t>
            </a:r>
            <a:r>
              <a:rPr lang="en-US" sz="1200" b="1" kern="1200" dirty="0">
                <a:solidFill>
                  <a:schemeClr val="tx1"/>
                </a:solidFill>
                <a:effectLst/>
                <a:latin typeface="+mn-lt"/>
                <a:ea typeface="+mn-ea"/>
                <a:cs typeface="+mn-cs"/>
              </a:rPr>
              <a:t>brownfield scenarios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Assuming this scenario for now, how would you defend the devices in a solution that scales to potentially millions of devices?  Applying traditional techniques that we might apply to a server environment is not feasible.  To meet this challenge, a service that is secure and hardened can be introduced to insure secure communication between devices.  It can also facilitate secure communication to the cloud and potentially bi-directional messaging schemes.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6/30/2016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862391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the first pattern (or set of principles) that I want to bring to your attention is called Service Assisted Communication.  These are principles that can be used to establish trustworthy and secure bi-directional communication to devices – even when devices are deployed in an untrusted physical space.  </a:t>
            </a:r>
          </a:p>
          <a:p>
            <a:r>
              <a:rPr lang="en-US" sz="1200" kern="1200" dirty="0">
                <a:solidFill>
                  <a:schemeClr val="tx1"/>
                </a:solidFill>
                <a:effectLst/>
                <a:latin typeface="+mn-lt"/>
                <a:ea typeface="+mn-ea"/>
                <a:cs typeface="+mn-cs"/>
              </a:rPr>
              <a:t>These principles and deeper insight into this concept are referenced at the end of this presentation in a blog post by Clemens </a:t>
            </a:r>
            <a:r>
              <a:rPr lang="en-US" sz="1200" kern="1200" dirty="0" err="1">
                <a:solidFill>
                  <a:schemeClr val="tx1"/>
                </a:solidFill>
                <a:effectLst/>
                <a:latin typeface="+mn-lt"/>
                <a:ea typeface="+mn-ea"/>
                <a:cs typeface="+mn-cs"/>
              </a:rPr>
              <a:t>Vasters</a:t>
            </a:r>
            <a:r>
              <a:rPr lang="en-US" sz="1200" kern="1200" dirty="0">
                <a:solidFill>
                  <a:schemeClr val="tx1"/>
                </a:solidFill>
                <a:effectLst/>
                <a:latin typeface="+mn-lt"/>
                <a:ea typeface="+mn-ea"/>
                <a:cs typeface="+mn-cs"/>
              </a:rPr>
              <a:t> who is a Principal PM in the product group responsible for Service Bus and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Hub.</a:t>
            </a:r>
          </a:p>
          <a:p>
            <a:r>
              <a:rPr lang="en-US" sz="1200" kern="1200" dirty="0">
                <a:solidFill>
                  <a:schemeClr val="tx1"/>
                </a:solidFill>
                <a:effectLst/>
                <a:latin typeface="+mn-lt"/>
                <a:ea typeface="+mn-ea"/>
                <a:cs typeface="+mn-cs"/>
              </a:rPr>
              <a:t>The first principle shown here states that security trumps all other capabilities.  What this means simply is that if you cannot implement a capability securely, don’t implement it.  Use processes and tools to identify threats pertaining to a capability and most important, mitigate the threat before you release.</a:t>
            </a:r>
          </a:p>
          <a:p>
            <a:r>
              <a:rPr lang="en-US" sz="1200" kern="1200" dirty="0">
                <a:solidFill>
                  <a:schemeClr val="tx1"/>
                </a:solidFill>
                <a:effectLst/>
                <a:latin typeface="+mn-lt"/>
                <a:ea typeface="+mn-ea"/>
                <a:cs typeface="+mn-cs"/>
              </a:rPr>
              <a:t>Another principle is that devices initiate outbound connections and don’t listen for unsolicited traffic.  In other words, devices are not servers.</a:t>
            </a:r>
          </a:p>
          <a:p>
            <a:r>
              <a:rPr lang="en-US" sz="1200" kern="1200" dirty="0">
                <a:solidFill>
                  <a:schemeClr val="tx1"/>
                </a:solidFill>
                <a:effectLst/>
                <a:latin typeface="+mn-lt"/>
                <a:ea typeface="+mn-ea"/>
                <a:cs typeface="+mn-cs"/>
              </a:rPr>
              <a:t>Authentication and authorization is based on per-device credentials; a device identity and a device key. </a:t>
            </a:r>
          </a:p>
          <a:p>
            <a:r>
              <a:rPr lang="en-US" sz="1200" kern="1200" dirty="0">
                <a:solidFill>
                  <a:schemeClr val="tx1"/>
                </a:solidFill>
                <a:effectLst/>
                <a:latin typeface="+mn-lt"/>
                <a:ea typeface="+mn-ea"/>
                <a:cs typeface="+mn-cs"/>
              </a:rPr>
              <a:t>Use gateways to encrypt and decrypt data between devices and cloud services when device communication is not secure.</a:t>
            </a:r>
          </a:p>
        </p:txBody>
      </p:sp>
      <p:sp>
        <p:nvSpPr>
          <p:cNvPr id="4" name="Slide Number Placeholder 3"/>
          <p:cNvSpPr>
            <a:spLocks noGrp="1"/>
          </p:cNvSpPr>
          <p:nvPr>
            <p:ph type="sldNum" sz="quarter" idx="10"/>
          </p:nvPr>
        </p:nvSpPr>
        <p:spPr/>
        <p:txBody>
          <a:bodyPr/>
          <a:lstStyle/>
          <a:p>
            <a:fld id="{D33F966B-4ADC-4E3F-B36C-6FAFCC426477}" type="slidenum">
              <a:rPr lang="en-US" smtClean="0"/>
              <a:t>29</a:t>
            </a:fld>
            <a:endParaRPr lang="en-US"/>
          </a:p>
        </p:txBody>
      </p:sp>
    </p:spTree>
    <p:extLst>
      <p:ext uri="{BB962C8B-B14F-4D97-AF65-F5344CB8AC3E}">
        <p14:creationId xmlns:p14="http://schemas.microsoft.com/office/powerpoint/2010/main" val="1219782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Internet of Things (IoT)</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Suite – Preconfigured Solutions</a:t>
            </a:r>
          </a:p>
        </p:txBody>
      </p:sp>
      <p:sp>
        <p:nvSpPr>
          <p:cNvPr id="3" name="TextBox 2"/>
          <p:cNvSpPr txBox="1"/>
          <p:nvPr/>
        </p:nvSpPr>
        <p:spPr>
          <a:xfrm>
            <a:off x="6281051" y="2042235"/>
            <a:ext cx="5555860" cy="4321501"/>
          </a:xfrm>
          <a:prstGeom prst="rect">
            <a:avLst/>
          </a:prstGeom>
          <a:solidFill>
            <a:schemeClr val="tx2">
              <a:lumMod val="50000"/>
            </a:schemeClr>
          </a:solidFill>
        </p:spPr>
        <p:txBody>
          <a:bodyPr wrap="none" lIns="182854" tIns="146284" rIns="182854" bIns="146284" rtlCol="0">
            <a:noAutofit/>
          </a:bodyPr>
          <a:lstStyle/>
          <a:p>
            <a:pPr defTabSz="914225">
              <a:lnSpc>
                <a:spcPct val="90000"/>
              </a:lnSpc>
              <a:spcAft>
                <a:spcPts val="600"/>
              </a:spcAft>
              <a:defRPr/>
            </a:pPr>
            <a:endParaRPr lang="en-US" sz="2000" kern="0" dirty="0">
              <a:gradFill>
                <a:gsLst>
                  <a:gs pos="2917">
                    <a:srgbClr val="FFFFFF"/>
                  </a:gs>
                  <a:gs pos="30000">
                    <a:srgbClr val="FFFFFF"/>
                  </a:gs>
                </a:gsLst>
                <a:lin ang="5400000" scaled="0"/>
              </a:gradFill>
              <a:latin typeface="Segoe UI"/>
            </a:endParaRPr>
          </a:p>
        </p:txBody>
      </p:sp>
      <p:sp>
        <p:nvSpPr>
          <p:cNvPr id="4" name="TextBox 3"/>
          <p:cNvSpPr txBox="1"/>
          <p:nvPr/>
        </p:nvSpPr>
        <p:spPr>
          <a:xfrm>
            <a:off x="478356" y="2042235"/>
            <a:ext cx="5079838" cy="4321501"/>
          </a:xfrm>
          <a:prstGeom prst="rect">
            <a:avLst/>
          </a:prstGeom>
          <a:solidFill>
            <a:schemeClr val="tx2">
              <a:lumMod val="50000"/>
            </a:schemeClr>
          </a:solidFill>
        </p:spPr>
        <p:txBody>
          <a:bodyPr wrap="none" lIns="182854" tIns="146284" rIns="182854" bIns="146284" rtlCol="0">
            <a:noAutofit/>
          </a:bodyPr>
          <a:lstStyle/>
          <a:p>
            <a:pPr defTabSz="914225">
              <a:lnSpc>
                <a:spcPct val="90000"/>
              </a:lnSpc>
              <a:spcAft>
                <a:spcPts val="600"/>
              </a:spcAft>
              <a:defRPr/>
            </a:pPr>
            <a:endParaRPr lang="en-US" sz="2000" kern="0" dirty="0">
              <a:gradFill>
                <a:gsLst>
                  <a:gs pos="2917">
                    <a:srgbClr val="FFFFFF"/>
                  </a:gs>
                  <a:gs pos="30000">
                    <a:srgbClr val="FFFFFF"/>
                  </a:gs>
                </a:gsLst>
                <a:lin ang="5400000" scaled="0"/>
              </a:gradFill>
              <a:latin typeface="Segoe UI"/>
            </a:endParaRPr>
          </a:p>
        </p:txBody>
      </p:sp>
      <p:sp>
        <p:nvSpPr>
          <p:cNvPr id="5" name="TextBox 4"/>
          <p:cNvSpPr txBox="1"/>
          <p:nvPr/>
        </p:nvSpPr>
        <p:spPr>
          <a:xfrm>
            <a:off x="6281051" y="1350023"/>
            <a:ext cx="5648822" cy="577897"/>
          </a:xfrm>
          <a:prstGeom prst="rect">
            <a:avLst/>
          </a:prstGeom>
          <a:solidFill>
            <a:srgbClr val="0070C0">
              <a:alpha val="45000"/>
            </a:srgbClr>
          </a:solidFill>
          <a:ln>
            <a:noFill/>
          </a:ln>
        </p:spPr>
        <p:txBody>
          <a:bodyPr wrap="none" lIns="182854" tIns="146284" rIns="182854" bIns="146284" rtlCol="0">
            <a:spAutoFit/>
          </a:bodyPr>
          <a:lstStyle/>
          <a:p>
            <a:pPr defTabSz="914225">
              <a:lnSpc>
                <a:spcPct val="90000"/>
              </a:lnSpc>
              <a:spcAft>
                <a:spcPts val="600"/>
              </a:spcAft>
              <a:defRPr/>
            </a:pPr>
            <a:r>
              <a:rPr lang="en-US" sz="2000" kern="0" dirty="0">
                <a:gradFill>
                  <a:gsLst>
                    <a:gs pos="2917">
                      <a:srgbClr val="FFFFFF"/>
                    </a:gs>
                    <a:gs pos="30000">
                      <a:srgbClr val="FFFFFF"/>
                    </a:gs>
                  </a:gsLst>
                  <a:lin ang="5400000" scaled="0"/>
                </a:gradFill>
                <a:latin typeface="Segoe UI"/>
              </a:rPr>
              <a:t>Finish with your Internet of Things application</a:t>
            </a:r>
          </a:p>
        </p:txBody>
      </p:sp>
      <p:sp>
        <p:nvSpPr>
          <p:cNvPr id="6" name="TextBox 5"/>
          <p:cNvSpPr txBox="1"/>
          <p:nvPr/>
        </p:nvSpPr>
        <p:spPr>
          <a:xfrm>
            <a:off x="478357" y="1350023"/>
            <a:ext cx="5164784" cy="577897"/>
          </a:xfrm>
          <a:prstGeom prst="rect">
            <a:avLst/>
          </a:prstGeom>
          <a:solidFill>
            <a:srgbClr val="0070C0">
              <a:alpha val="45000"/>
            </a:srgbClr>
          </a:solidFill>
          <a:ln>
            <a:noFill/>
          </a:ln>
        </p:spPr>
        <p:txBody>
          <a:bodyPr wrap="none" lIns="182854" tIns="146284" rIns="182854" bIns="146284" rtlCol="0">
            <a:spAutoFit/>
          </a:bodyPr>
          <a:lstStyle/>
          <a:p>
            <a:pPr defTabSz="914225">
              <a:lnSpc>
                <a:spcPct val="90000"/>
              </a:lnSpc>
              <a:spcAft>
                <a:spcPts val="600"/>
              </a:spcAft>
              <a:defRPr/>
            </a:pPr>
            <a:r>
              <a:rPr lang="en-US" sz="2000" kern="0" dirty="0">
                <a:gradFill>
                  <a:gsLst>
                    <a:gs pos="2917">
                      <a:srgbClr val="FFFFFF"/>
                    </a:gs>
                    <a:gs pos="30000">
                      <a:srgbClr val="FFFFFF"/>
                    </a:gs>
                  </a:gsLst>
                  <a:lin ang="5400000" scaled="0"/>
                </a:gradFill>
                <a:latin typeface="Segoe UI"/>
              </a:rPr>
              <a:t>Start quickly with preconfigured solutions</a:t>
            </a:r>
          </a:p>
        </p:txBody>
      </p:sp>
      <p:sp>
        <p:nvSpPr>
          <p:cNvPr id="7" name="Rectangle 6"/>
          <p:cNvSpPr/>
          <p:nvPr/>
        </p:nvSpPr>
        <p:spPr bwMode="auto">
          <a:xfrm>
            <a:off x="1144790" y="5329125"/>
            <a:ext cx="3362893" cy="608650"/>
          </a:xfrm>
          <a:prstGeom prst="rect">
            <a:avLst/>
          </a:prstGeom>
          <a:noFill/>
          <a:ln w="10795" cap="flat" cmpd="sng" algn="ctr">
            <a:noFill/>
            <a:prstDash val="solid"/>
            <a:headEnd type="none" w="med" len="med"/>
            <a:tailEnd type="none" w="med" len="med"/>
          </a:ln>
          <a:effectLst/>
        </p:spPr>
        <p:txBody>
          <a:bodyPr vert="horz" wrap="square" lIns="91427" tIns="46630" rIns="91427" bIns="46630" numCol="1" rtlCol="0" anchor="ctr" anchorCtr="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57139" lvl="1" defTabSz="457112">
              <a:spcBef>
                <a:spcPts val="300"/>
              </a:spcBef>
              <a:defRPr/>
            </a:pPr>
            <a:r>
              <a:rPr lang="en-US" sz="1600" dirty="0">
                <a:solidFill>
                  <a:srgbClr val="FFFFFF"/>
                </a:solidFill>
                <a:latin typeface="Segoe UI Light"/>
              </a:rPr>
              <a:t>Modify existing rules and alerts</a:t>
            </a:r>
          </a:p>
        </p:txBody>
      </p:sp>
      <p:sp>
        <p:nvSpPr>
          <p:cNvPr id="8" name="Oval 7"/>
          <p:cNvSpPr/>
          <p:nvPr/>
        </p:nvSpPr>
        <p:spPr bwMode="auto">
          <a:xfrm>
            <a:off x="6922036" y="5066034"/>
            <a:ext cx="180800" cy="180800"/>
          </a:xfrm>
          <a:prstGeom prst="ellipse">
            <a:avLst/>
          </a:prstGeom>
          <a:solidFill>
            <a:schemeClr val="tx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9" name="Rectangle 8"/>
          <p:cNvSpPr/>
          <p:nvPr/>
        </p:nvSpPr>
        <p:spPr bwMode="auto">
          <a:xfrm>
            <a:off x="7232499" y="4882152"/>
            <a:ext cx="4245519" cy="548562"/>
          </a:xfrm>
          <a:prstGeom prst="rect">
            <a:avLst/>
          </a:prstGeom>
          <a:noFill/>
          <a:ln w="10795" cap="flat" cmpd="sng" algn="ctr">
            <a:noFill/>
            <a:prstDash val="solid"/>
            <a:headEnd type="none" w="med" len="med"/>
            <a:tailEnd type="none" w="med" len="med"/>
          </a:ln>
          <a:effectLst/>
        </p:spPr>
        <p:txBody>
          <a:bodyPr vert="horz" wrap="square" lIns="91427" tIns="46630" rIns="91427" bIns="46630" numCol="1" rtlCol="0" anchor="ctr" anchorCtr="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57139" lvl="1" defTabSz="457112">
              <a:spcBef>
                <a:spcPts val="300"/>
              </a:spcBef>
              <a:defRPr/>
            </a:pPr>
            <a:r>
              <a:rPr lang="en-US" sz="1600" dirty="0">
                <a:solidFill>
                  <a:srgbClr val="FFFFFF"/>
                </a:solidFill>
                <a:latin typeface="Segoe UI Light"/>
              </a:rPr>
              <a:t>Fine-tuned to specific assets and processes</a:t>
            </a:r>
          </a:p>
        </p:txBody>
      </p:sp>
      <p:sp>
        <p:nvSpPr>
          <p:cNvPr id="10" name="Rectangle 9"/>
          <p:cNvSpPr/>
          <p:nvPr/>
        </p:nvSpPr>
        <p:spPr bwMode="auto">
          <a:xfrm>
            <a:off x="7232500" y="5839136"/>
            <a:ext cx="3236328" cy="548562"/>
          </a:xfrm>
          <a:prstGeom prst="rect">
            <a:avLst/>
          </a:prstGeom>
          <a:noFill/>
          <a:ln w="10795" cap="flat" cmpd="sng" algn="ctr">
            <a:noFill/>
            <a:prstDash val="solid"/>
            <a:headEnd type="none" w="med" len="med"/>
            <a:tailEnd type="none" w="med" len="med"/>
          </a:ln>
          <a:effectLst/>
        </p:spPr>
        <p:txBody>
          <a:bodyPr vert="horz" wrap="square" lIns="91427" tIns="46630" rIns="91427" bIns="46630" numCol="1" rtlCol="0" anchor="ctr" anchorCtr="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57139" lvl="1" defTabSz="457112">
              <a:spcBef>
                <a:spcPts val="300"/>
              </a:spcBef>
              <a:defRPr/>
            </a:pPr>
            <a:r>
              <a:rPr lang="en-US" sz="1600" dirty="0">
                <a:solidFill>
                  <a:srgbClr val="FFFFFF"/>
                </a:solidFill>
                <a:latin typeface="Segoe UI Light"/>
              </a:rPr>
              <a:t>Integrate with back-end systems</a:t>
            </a:r>
          </a:p>
        </p:txBody>
      </p:sp>
      <p:sp>
        <p:nvSpPr>
          <p:cNvPr id="11" name="Rectangle 10"/>
          <p:cNvSpPr/>
          <p:nvPr/>
        </p:nvSpPr>
        <p:spPr bwMode="auto">
          <a:xfrm>
            <a:off x="7218196" y="5359167"/>
            <a:ext cx="4484125" cy="548562"/>
          </a:xfrm>
          <a:prstGeom prst="rect">
            <a:avLst/>
          </a:prstGeom>
          <a:noFill/>
          <a:ln w="10795" cap="flat" cmpd="sng" algn="ctr">
            <a:noFill/>
            <a:prstDash val="solid"/>
            <a:headEnd type="none" w="med" len="med"/>
            <a:tailEnd type="none" w="med" len="med"/>
          </a:ln>
          <a:effectLst/>
        </p:spPr>
        <p:txBody>
          <a:bodyPr vert="horz" wrap="square" lIns="91427" tIns="46630" rIns="91427" bIns="46630" numCol="1" rtlCol="0" anchor="ctr" anchorCtr="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57139" lvl="1" defTabSz="457112">
              <a:spcBef>
                <a:spcPts val="300"/>
              </a:spcBef>
              <a:defRPr/>
            </a:pPr>
            <a:r>
              <a:rPr lang="en-US" sz="1600" dirty="0">
                <a:solidFill>
                  <a:srgbClr val="FFFFFF"/>
                </a:solidFill>
                <a:latin typeface="Segoe UI Light"/>
              </a:rPr>
              <a:t>Highly visual for your real-time operational data</a:t>
            </a:r>
          </a:p>
        </p:txBody>
      </p:sp>
      <p:sp>
        <p:nvSpPr>
          <p:cNvPr id="12" name="Oval 11"/>
          <p:cNvSpPr/>
          <p:nvPr/>
        </p:nvSpPr>
        <p:spPr bwMode="auto">
          <a:xfrm>
            <a:off x="6922036" y="5543050"/>
            <a:ext cx="180800" cy="180800"/>
          </a:xfrm>
          <a:prstGeom prst="ellipse">
            <a:avLst/>
          </a:prstGeom>
          <a:solidFill>
            <a:schemeClr val="tx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13" name="Oval 12"/>
          <p:cNvSpPr/>
          <p:nvPr/>
        </p:nvSpPr>
        <p:spPr bwMode="auto">
          <a:xfrm>
            <a:off x="6922035" y="6023019"/>
            <a:ext cx="180800" cy="180800"/>
          </a:xfrm>
          <a:prstGeom prst="ellipse">
            <a:avLst/>
          </a:prstGeom>
          <a:solidFill>
            <a:schemeClr val="tx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14" name="Oval 13"/>
          <p:cNvSpPr/>
          <p:nvPr/>
        </p:nvSpPr>
        <p:spPr bwMode="auto">
          <a:xfrm>
            <a:off x="883852" y="5066034"/>
            <a:ext cx="180800" cy="180800"/>
          </a:xfrm>
          <a:prstGeom prst="ellipse">
            <a:avLst/>
          </a:prstGeom>
          <a:solidFill>
            <a:schemeClr val="tx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15" name="Rectangle 14"/>
          <p:cNvSpPr/>
          <p:nvPr/>
        </p:nvSpPr>
        <p:spPr bwMode="auto">
          <a:xfrm>
            <a:off x="1130489" y="4904873"/>
            <a:ext cx="3750567" cy="503121"/>
          </a:xfrm>
          <a:prstGeom prst="rect">
            <a:avLst/>
          </a:prstGeom>
          <a:noFill/>
          <a:ln w="10795" cap="flat" cmpd="sng" algn="ctr">
            <a:noFill/>
            <a:prstDash val="solid"/>
            <a:headEnd type="none" w="med" len="med"/>
            <a:tailEnd type="none" w="med" len="med"/>
          </a:ln>
          <a:effectLst/>
        </p:spPr>
        <p:txBody>
          <a:bodyPr vert="horz" wrap="square" lIns="91427" tIns="46630" rIns="91427" bIns="46630" numCol="1" rtlCol="0" anchor="ctr" anchorCtr="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57139" lvl="1" defTabSz="457112">
              <a:spcBef>
                <a:spcPts val="300"/>
              </a:spcBef>
              <a:defRPr/>
            </a:pPr>
            <a:r>
              <a:rPr lang="en-US" sz="1600" dirty="0">
                <a:solidFill>
                  <a:srgbClr val="FFFFFF"/>
                </a:solidFill>
                <a:latin typeface="Segoe UI Light"/>
              </a:rPr>
              <a:t>Get started in minutes</a:t>
            </a:r>
          </a:p>
        </p:txBody>
      </p:sp>
      <p:sp>
        <p:nvSpPr>
          <p:cNvPr id="16" name="Oval 15"/>
          <p:cNvSpPr/>
          <p:nvPr/>
        </p:nvSpPr>
        <p:spPr bwMode="auto">
          <a:xfrm>
            <a:off x="870137" y="5543050"/>
            <a:ext cx="180800" cy="180800"/>
          </a:xfrm>
          <a:prstGeom prst="ellipse">
            <a:avLst/>
          </a:prstGeom>
          <a:solidFill>
            <a:schemeClr val="tx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17" name="Oval 16"/>
          <p:cNvSpPr/>
          <p:nvPr/>
        </p:nvSpPr>
        <p:spPr bwMode="auto">
          <a:xfrm>
            <a:off x="876431" y="6023019"/>
            <a:ext cx="180800" cy="180800"/>
          </a:xfrm>
          <a:prstGeom prst="ellipse">
            <a:avLst/>
          </a:prstGeom>
          <a:solidFill>
            <a:schemeClr val="tx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18" name="Rectangle 17"/>
          <p:cNvSpPr/>
          <p:nvPr/>
        </p:nvSpPr>
        <p:spPr bwMode="auto">
          <a:xfrm>
            <a:off x="1130488" y="5809094"/>
            <a:ext cx="4572310" cy="608650"/>
          </a:xfrm>
          <a:prstGeom prst="rect">
            <a:avLst/>
          </a:prstGeom>
          <a:noFill/>
          <a:ln w="10795" cap="flat" cmpd="sng" algn="ctr">
            <a:noFill/>
            <a:prstDash val="solid"/>
            <a:headEnd type="none" w="med" len="med"/>
            <a:tailEnd type="none" w="med" len="med"/>
          </a:ln>
          <a:effectLst/>
        </p:spPr>
        <p:txBody>
          <a:bodyPr vert="horz" wrap="square" lIns="91427" tIns="46630" rIns="91427" bIns="46630" numCol="1" rtlCol="0" anchor="ctr" anchorCtr="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57139" lvl="1" defTabSz="457112">
              <a:spcBef>
                <a:spcPts val="300"/>
              </a:spcBef>
              <a:defRPr/>
            </a:pPr>
            <a:r>
              <a:rPr lang="en-US" sz="1600" dirty="0">
                <a:solidFill>
                  <a:srgbClr val="FFFFFF"/>
                </a:solidFill>
                <a:latin typeface="Segoe UI Light"/>
              </a:rPr>
              <a:t>Add your devices and begin tailor to your needs</a:t>
            </a:r>
          </a:p>
        </p:txBody>
      </p:sp>
      <p:sp>
        <p:nvSpPr>
          <p:cNvPr id="19" name="Right Arrow 81"/>
          <p:cNvSpPr/>
          <p:nvPr/>
        </p:nvSpPr>
        <p:spPr bwMode="auto">
          <a:xfrm>
            <a:off x="5614868" y="3534288"/>
            <a:ext cx="499712" cy="1083218"/>
          </a:xfrm>
          <a:prstGeom prst="rightArrow">
            <a:avLst>
              <a:gd name="adj1" fmla="val 100000"/>
              <a:gd name="adj2" fmla="val 79723"/>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6736" y="2302093"/>
            <a:ext cx="3792237" cy="2580059"/>
          </a:xfrm>
          <a:prstGeom prst="rect">
            <a:avLst/>
          </a:prstGeom>
        </p:spPr>
      </p:pic>
      <p:pic>
        <p:nvPicPr>
          <p:cNvPr id="21" name="Picture 20"/>
          <p:cNvPicPr>
            <a:picLocks noChangeAspect="1" noChangeArrowheads="1"/>
          </p:cNvPicPr>
          <p:nvPr/>
        </p:nvPicPr>
        <p:blipFill rotWithShape="1">
          <a:blip r:embed="rId3">
            <a:extLst>
              <a:ext uri="{28A0092B-C50C-407E-A947-70E740481C1C}">
                <a14:useLocalDpi xmlns:a14="http://schemas.microsoft.com/office/drawing/2010/main" val="0"/>
              </a:ext>
            </a:extLst>
          </a:blip>
          <a:srcRect l="22838" r="53325"/>
          <a:stretch/>
        </p:blipFill>
        <p:spPr bwMode="auto">
          <a:xfrm>
            <a:off x="7063624" y="2462435"/>
            <a:ext cx="3515735" cy="2304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820" y="2302093"/>
            <a:ext cx="3792237" cy="2580059"/>
          </a:xfrm>
          <a:prstGeom prst="rect">
            <a:avLst/>
          </a:prstGeom>
        </p:spPr>
      </p:pic>
      <p:pic>
        <p:nvPicPr>
          <p:cNvPr id="23" name="Picture 3" descr="image00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18" t="420" r="23796"/>
          <a:stretch/>
        </p:blipFill>
        <p:spPr bwMode="auto">
          <a:xfrm>
            <a:off x="1296082" y="2463260"/>
            <a:ext cx="3371371" cy="225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9567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par>
                                <p:cTn id="64" presetID="10" presetClass="entr" presetSubtype="0"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animBg="1"/>
      <p:bldP spid="9" grpId="0"/>
      <p:bldP spid="10" grpId="0"/>
      <p:bldP spid="11" grpId="0"/>
      <p:bldP spid="12" grpId="0" animBg="1"/>
      <p:bldP spid="13" grpId="0" animBg="1"/>
      <p:bldP spid="14" grpId="0" animBg="1"/>
      <p:bldP spid="15" grpId="0"/>
      <p:bldP spid="16" grpId="0" animBg="1"/>
      <p:bldP spid="17" grpId="0" animBg="1"/>
      <p:bldP spid="18"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IoTSuite</a:t>
            </a:r>
            <a:r>
              <a:rPr lang="en-US" dirty="0"/>
              <a:t> Remote Monitoring-Architecture</a:t>
            </a:r>
          </a:p>
        </p:txBody>
      </p:sp>
      <p:sp>
        <p:nvSpPr>
          <p:cNvPr id="3" name="Rectangle 16"/>
          <p:cNvSpPr>
            <a:spLocks noChangeArrowheads="1"/>
          </p:cNvSpPr>
          <p:nvPr/>
        </p:nvSpPr>
        <p:spPr bwMode="auto">
          <a:xfrm>
            <a:off x="233756" y="3254296"/>
            <a:ext cx="1869809" cy="783728"/>
          </a:xfrm>
          <a:prstGeom prst="rect">
            <a:avLst/>
          </a:prstGeom>
          <a:solidFill>
            <a:srgbClr val="0070C0">
              <a:alpha val="4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Devices</a:t>
            </a:r>
          </a:p>
          <a:p>
            <a:pPr marL="0" marR="0" lvl="0" indent="0" algn="ctr" defTabSz="932597" rtl="0"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Segoe UI Light" panose="020B0502040204020203" pitchFamily="34" charset="0"/>
                <a:cs typeface="Segoe UI Light" panose="020B0502040204020203" pitchFamily="34" charset="0"/>
              </a:rPr>
              <a:t>(C# Simulator)</a:t>
            </a: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4" name="Azuee Iot Suite"/>
          <p:cNvSpPr>
            <a:spLocks noChangeArrowheads="1"/>
          </p:cNvSpPr>
          <p:nvPr/>
        </p:nvSpPr>
        <p:spPr bwMode="auto">
          <a:xfrm>
            <a:off x="2949712" y="2111401"/>
            <a:ext cx="6560910" cy="4091953"/>
          </a:xfrm>
          <a:prstGeom prst="rect">
            <a:avLst/>
          </a:pr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Segoe UI Light" panose="020B0502040204020203" pitchFamily="34" charset="0"/>
                <a:ea typeface="+mn-ea"/>
                <a:cs typeface="+mn-cs"/>
              </a:rPr>
              <a:t>Azure </a:t>
            </a:r>
            <a:r>
              <a:rPr kumimoji="0" lang="en-US" altLang="en-US" sz="1800" b="0" i="0" u="none" strike="noStrike" kern="1200" cap="none" spc="0" normalizeH="0" baseline="0" noProof="0" dirty="0" err="1">
                <a:ln>
                  <a:noFill/>
                </a:ln>
                <a:effectLst/>
                <a:uLnTx/>
                <a:uFillTx/>
                <a:latin typeface="Segoe UI Light" panose="020B0502040204020203" pitchFamily="34" charset="0"/>
                <a:ea typeface="+mn-ea"/>
                <a:cs typeface="+mn-cs"/>
              </a:rPr>
              <a:t>IoT</a:t>
            </a:r>
            <a:r>
              <a:rPr kumimoji="0" lang="en-US" altLang="en-US" sz="1800" b="0" i="0" u="none" strike="noStrike" kern="1200" cap="none" spc="0" normalizeH="0" baseline="0" noProof="0" dirty="0">
                <a:ln>
                  <a:noFill/>
                </a:ln>
                <a:effectLst/>
                <a:uLnTx/>
                <a:uFillTx/>
                <a:latin typeface="Segoe UI Light" panose="020B0502040204020203" pitchFamily="34" charset="0"/>
                <a:ea typeface="+mn-ea"/>
                <a:cs typeface="+mn-cs"/>
              </a:rPr>
              <a:t> Suite Remote Monitoring</a:t>
            </a:r>
            <a:endParaRPr kumimoji="0" lang="en-US" altLang="en-US" sz="1400" b="0" i="0" u="none" strike="noStrike" kern="1200" cap="none" spc="0" normalizeH="0" baseline="0" noProof="0" dirty="0">
              <a:ln>
                <a:noFill/>
              </a:ln>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Segoe UI"/>
              <a:ea typeface="+mn-ea"/>
              <a:cs typeface="+mn-cs"/>
            </a:endParaRPr>
          </a:p>
        </p:txBody>
      </p:sp>
      <p:sp>
        <p:nvSpPr>
          <p:cNvPr id="5" name="Rectangle 148"/>
          <p:cNvSpPr>
            <a:spLocks noChangeArrowheads="1"/>
          </p:cNvSpPr>
          <p:nvPr/>
        </p:nvSpPr>
        <p:spPr bwMode="auto">
          <a:xfrm>
            <a:off x="6915025" y="3089088"/>
            <a:ext cx="3367400" cy="2365198"/>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6" name="Group 5"/>
          <p:cNvGrpSpPr/>
          <p:nvPr/>
        </p:nvGrpSpPr>
        <p:grpSpPr>
          <a:xfrm>
            <a:off x="1775133" y="4308111"/>
            <a:ext cx="1054100" cy="115888"/>
            <a:chOff x="2220913" y="3722688"/>
            <a:chExt cx="1054100" cy="115888"/>
          </a:xfrm>
          <a:solidFill>
            <a:schemeClr val="tx1"/>
          </a:solidFill>
        </p:grpSpPr>
        <p:sp>
          <p:nvSpPr>
            <p:cNvPr id="7" name="Line 18"/>
            <p:cNvSpPr>
              <a:spLocks noChangeShapeType="1"/>
            </p:cNvSpPr>
            <p:nvPr/>
          </p:nvSpPr>
          <p:spPr bwMode="auto">
            <a:xfrm>
              <a:off x="2220913" y="3779838"/>
              <a:ext cx="966788" cy="0"/>
            </a:xfrm>
            <a:prstGeom prst="line">
              <a:avLst/>
            </a:prstGeom>
            <a:grpFill/>
            <a:ln w="22225"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 name="Group 8"/>
          <p:cNvGrpSpPr/>
          <p:nvPr/>
        </p:nvGrpSpPr>
        <p:grpSpPr>
          <a:xfrm>
            <a:off x="1775133" y="4568461"/>
            <a:ext cx="1041400" cy="115888"/>
            <a:chOff x="2220913" y="3983038"/>
            <a:chExt cx="1041400" cy="115888"/>
          </a:xfrm>
          <a:solidFill>
            <a:schemeClr val="tx1"/>
          </a:solidFill>
        </p:grpSpPr>
        <p:sp>
          <p:nvSpPr>
            <p:cNvPr id="10" name="Line 83"/>
            <p:cNvSpPr>
              <a:spLocks noChangeShapeType="1"/>
            </p:cNvSpPr>
            <p:nvPr/>
          </p:nvSpPr>
          <p:spPr bwMode="auto">
            <a:xfrm flipH="1">
              <a:off x="2308225" y="4041775"/>
              <a:ext cx="954088" cy="0"/>
            </a:xfrm>
            <a:prstGeom prst="line">
              <a:avLst/>
            </a:prstGeom>
            <a:grpFill/>
            <a:ln w="22225"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16" name="Rectangle 20"/>
          <p:cNvSpPr>
            <a:spLocks noChangeArrowheads="1"/>
          </p:cNvSpPr>
          <p:nvPr/>
        </p:nvSpPr>
        <p:spPr bwMode="auto">
          <a:xfrm>
            <a:off x="10655161" y="3441565"/>
            <a:ext cx="1315619" cy="1825625"/>
          </a:xfrm>
          <a:prstGeom prst="rect">
            <a:avLst/>
          </a:prstGeom>
          <a:solidFill>
            <a:srgbClr val="0070C0">
              <a:alpha val="4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Back end systems and processes</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7" name="Rectangle 127"/>
          <p:cNvSpPr>
            <a:spLocks noChangeArrowheads="1"/>
          </p:cNvSpPr>
          <p:nvPr/>
        </p:nvSpPr>
        <p:spPr bwMode="auto">
          <a:xfrm>
            <a:off x="746433" y="4236673"/>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188F"/>
                </a:solidFill>
                <a:effectLst/>
                <a:uLnTx/>
                <a:uFillTx/>
                <a:latin typeface="Segoe UI" panose="020B0502040204020203" pitchFamily="34" charset="0"/>
                <a:ea typeface="+mn-ea"/>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Freeform 386"/>
          <p:cNvSpPr>
            <a:spLocks noChangeAspect="1"/>
          </p:cNvSpPr>
          <p:nvPr/>
        </p:nvSpPr>
        <p:spPr bwMode="auto">
          <a:xfrm rot="5280000">
            <a:off x="3231461" y="3973077"/>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20" name="Group 19"/>
          <p:cNvGrpSpPr/>
          <p:nvPr/>
        </p:nvGrpSpPr>
        <p:grpSpPr>
          <a:xfrm>
            <a:off x="5366045" y="4024028"/>
            <a:ext cx="484187" cy="498475"/>
            <a:chOff x="2296894" y="-3310276"/>
            <a:chExt cx="484187" cy="498475"/>
          </a:xfrm>
          <a:solidFill>
            <a:schemeClr val="tx1"/>
          </a:solidFill>
        </p:grpSpPr>
        <p:sp>
          <p:nvSpPr>
            <p:cNvPr id="21"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4"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29" name="Rectangle 180"/>
          <p:cNvSpPr>
            <a:spLocks noChangeArrowheads="1"/>
          </p:cNvSpPr>
          <p:nvPr/>
        </p:nvSpPr>
        <p:spPr bwMode="auto">
          <a:xfrm>
            <a:off x="5289845" y="4527265"/>
            <a:ext cx="69801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effectLst/>
                <a:uLnTx/>
                <a:uFillTx/>
                <a:latin typeface="Segoe UI" panose="020B0502040204020203" pitchFamily="34" charset="0"/>
                <a:ea typeface="+mn-ea"/>
                <a:cs typeface="+mn-cs"/>
              </a:rPr>
              <a:t>Event Hub</a:t>
            </a:r>
            <a:endParaRPr kumimoji="0" lang="en-US" altLang="en-US" sz="1200" b="0" i="0" u="none" strike="noStrike" kern="1200" cap="none" spc="0" normalizeH="0" baseline="0" noProof="0" dirty="0">
              <a:ln>
                <a:noFill/>
              </a:ln>
              <a:effectLst/>
              <a:uLnTx/>
              <a:uFillTx/>
              <a:ea typeface="+mn-ea"/>
              <a:cs typeface="+mn-cs"/>
            </a:endParaRPr>
          </a:p>
        </p:txBody>
      </p:sp>
      <p:sp>
        <p:nvSpPr>
          <p:cNvPr id="30" name="Line 181"/>
          <p:cNvSpPr>
            <a:spLocks noChangeShapeType="1"/>
          </p:cNvSpPr>
          <p:nvPr/>
        </p:nvSpPr>
        <p:spPr bwMode="auto">
          <a:xfrm>
            <a:off x="3691233" y="4273265"/>
            <a:ext cx="381000" cy="0"/>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1" name="Freeform 182"/>
          <p:cNvSpPr>
            <a:spLocks/>
          </p:cNvSpPr>
          <p:nvPr/>
        </p:nvSpPr>
        <p:spPr bwMode="auto">
          <a:xfrm>
            <a:off x="4040483"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2" name="Line 183"/>
          <p:cNvSpPr>
            <a:spLocks noChangeShapeType="1"/>
          </p:cNvSpPr>
          <p:nvPr/>
        </p:nvSpPr>
        <p:spPr bwMode="auto">
          <a:xfrm>
            <a:off x="5858170" y="4273265"/>
            <a:ext cx="460375" cy="0"/>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3" name="Freeform 184"/>
          <p:cNvSpPr>
            <a:spLocks/>
          </p:cNvSpPr>
          <p:nvPr/>
        </p:nvSpPr>
        <p:spPr bwMode="auto">
          <a:xfrm>
            <a:off x="6288383" y="42097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34" name="Group 33"/>
          <p:cNvGrpSpPr/>
          <p:nvPr/>
        </p:nvGrpSpPr>
        <p:grpSpPr>
          <a:xfrm>
            <a:off x="5386683" y="3184240"/>
            <a:ext cx="458787" cy="398463"/>
            <a:chOff x="2317532" y="-4150064"/>
            <a:chExt cx="458787" cy="398463"/>
          </a:xfrm>
          <a:solidFill>
            <a:schemeClr val="tx1"/>
          </a:solidFill>
        </p:grpSpPr>
        <p:sp>
          <p:nvSpPr>
            <p:cNvPr id="35"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6"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7"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8"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39" name="Rectangle 189"/>
          <p:cNvSpPr>
            <a:spLocks noChangeArrowheads="1"/>
          </p:cNvSpPr>
          <p:nvPr/>
        </p:nvSpPr>
        <p:spPr bwMode="auto">
          <a:xfrm>
            <a:off x="5185070" y="3598578"/>
            <a:ext cx="86722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a:ln>
                  <a:noFill/>
                </a:ln>
                <a:effectLst/>
                <a:uLnTx/>
                <a:uFillTx/>
                <a:latin typeface="Segoe UI" panose="020B0502040204020203" pitchFamily="34" charset="0"/>
                <a:ea typeface="+mn-ea"/>
                <a:cs typeface="+mn-cs"/>
              </a:rPr>
              <a:t>Storage blobs</a:t>
            </a:r>
            <a:endParaRPr kumimoji="0" lang="en-US" altLang="en-US" sz="1800" b="0" i="0" u="none" strike="noStrike" kern="1200" cap="none" spc="0" normalizeH="0" baseline="0" noProof="0">
              <a:ln>
                <a:noFill/>
              </a:ln>
              <a:effectLst/>
              <a:uLnTx/>
              <a:uFillTx/>
              <a:ea typeface="+mn-ea"/>
              <a:cs typeface="+mn-cs"/>
            </a:endParaRPr>
          </a:p>
        </p:txBody>
      </p:sp>
      <p:sp>
        <p:nvSpPr>
          <p:cNvPr id="40" name="Freeform 190"/>
          <p:cNvSpPr>
            <a:spLocks noEditPoints="1"/>
          </p:cNvSpPr>
          <p:nvPr/>
        </p:nvSpPr>
        <p:spPr bwMode="auto">
          <a:xfrm>
            <a:off x="7510758" y="3179478"/>
            <a:ext cx="311150"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Rectangle 191"/>
          <p:cNvSpPr>
            <a:spLocks noChangeArrowheads="1"/>
          </p:cNvSpPr>
          <p:nvPr/>
        </p:nvSpPr>
        <p:spPr bwMode="auto">
          <a:xfrm>
            <a:off x="7272633" y="3579528"/>
            <a:ext cx="9024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err="1">
                <a:ln>
                  <a:noFill/>
                </a:ln>
                <a:effectLst/>
                <a:uLnTx/>
                <a:uFillTx/>
                <a:latin typeface="Segoe UI" panose="020B0502040204020203" pitchFamily="34" charset="0"/>
                <a:ea typeface="+mn-ea"/>
                <a:cs typeface="+mn-cs"/>
              </a:rPr>
              <a:t>DocumentDB</a:t>
            </a:r>
            <a:endParaRPr kumimoji="0" lang="en-US" altLang="en-US" sz="1200" b="0" i="0" u="none" strike="noStrike" kern="1200" cap="none" spc="0" normalizeH="0" baseline="0" noProof="0" dirty="0">
              <a:ln>
                <a:noFill/>
              </a:ln>
              <a:effectLst/>
              <a:uLnTx/>
              <a:uFillTx/>
              <a:ea typeface="+mn-ea"/>
              <a:cs typeface="+mn-cs"/>
            </a:endParaRPr>
          </a:p>
        </p:txBody>
      </p:sp>
      <p:sp>
        <p:nvSpPr>
          <p:cNvPr id="42" name="Freeform 192"/>
          <p:cNvSpPr>
            <a:spLocks/>
          </p:cNvSpPr>
          <p:nvPr/>
        </p:nvSpPr>
        <p:spPr bwMode="auto">
          <a:xfrm>
            <a:off x="6878933" y="3873215"/>
            <a:ext cx="787400" cy="376238"/>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3" name="Freeform 193"/>
          <p:cNvSpPr>
            <a:spLocks/>
          </p:cNvSpPr>
          <p:nvPr/>
        </p:nvSpPr>
        <p:spPr bwMode="auto">
          <a:xfrm>
            <a:off x="7602833" y="3776378"/>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4" name="Freeform 194"/>
          <p:cNvSpPr>
            <a:spLocks/>
          </p:cNvSpPr>
          <p:nvPr/>
        </p:nvSpPr>
        <p:spPr bwMode="auto">
          <a:xfrm>
            <a:off x="449768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195"/>
          <p:cNvSpPr>
            <a:spLocks/>
          </p:cNvSpPr>
          <p:nvPr/>
        </p:nvSpPr>
        <p:spPr bwMode="auto">
          <a:xfrm>
            <a:off x="5239045" y="3319178"/>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46" name="Group 45"/>
          <p:cNvGrpSpPr/>
          <p:nvPr/>
        </p:nvGrpSpPr>
        <p:grpSpPr>
          <a:xfrm>
            <a:off x="6383633" y="2415890"/>
            <a:ext cx="508000" cy="450850"/>
            <a:chOff x="3314482" y="-4918414"/>
            <a:chExt cx="508000" cy="450850"/>
          </a:xfrm>
          <a:solidFill>
            <a:schemeClr val="tx1"/>
          </a:solidFill>
        </p:grpSpPr>
        <p:sp>
          <p:nvSpPr>
            <p:cNvPr id="4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48" name="Group 47"/>
            <p:cNvGrpSpPr/>
            <p:nvPr/>
          </p:nvGrpSpPr>
          <p:grpSpPr>
            <a:xfrm>
              <a:off x="3395444" y="-4880314"/>
              <a:ext cx="363537" cy="342900"/>
              <a:chOff x="3395444" y="-4880314"/>
              <a:chExt cx="363537" cy="342900"/>
            </a:xfrm>
            <a:grpFill/>
          </p:grpSpPr>
          <p:sp>
            <p:nvSpPr>
              <p:cNvPr id="4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sp>
        <p:nvSpPr>
          <p:cNvPr id="62" name="Rectangle 212"/>
          <p:cNvSpPr>
            <a:spLocks noChangeArrowheads="1"/>
          </p:cNvSpPr>
          <p:nvPr/>
        </p:nvSpPr>
        <p:spPr bwMode="auto">
          <a:xfrm>
            <a:off x="6170045" y="2861138"/>
            <a:ext cx="11700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effectLst/>
                <a:uLnTx/>
                <a:uFillTx/>
                <a:latin typeface="Segoe UI" panose="020B0502040204020203" pitchFamily="34" charset="0"/>
                <a:ea typeface="+mn-ea"/>
                <a:cs typeface="+mn-cs"/>
              </a:rPr>
              <a:t>Web App / Portal</a:t>
            </a:r>
            <a:endParaRPr kumimoji="0" lang="en-US" altLang="en-US" sz="1200" b="0" i="0" u="none" strike="noStrike" kern="1200" cap="none" spc="0" normalizeH="0" baseline="0" noProof="0" dirty="0">
              <a:ln>
                <a:noFill/>
              </a:ln>
              <a:effectLst/>
              <a:uLnTx/>
              <a:uFillTx/>
              <a:ea typeface="+mn-ea"/>
              <a:cs typeface="+mn-cs"/>
            </a:endParaRPr>
          </a:p>
        </p:txBody>
      </p:sp>
      <p:sp>
        <p:nvSpPr>
          <p:cNvPr id="63" name="Freeform 213"/>
          <p:cNvSpPr>
            <a:spLocks/>
          </p:cNvSpPr>
          <p:nvPr/>
        </p:nvSpPr>
        <p:spPr bwMode="auto">
          <a:xfrm>
            <a:off x="6974183" y="2641315"/>
            <a:ext cx="692150"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4" name="Freeform 214"/>
          <p:cNvSpPr>
            <a:spLocks/>
          </p:cNvSpPr>
          <p:nvPr/>
        </p:nvSpPr>
        <p:spPr bwMode="auto">
          <a:xfrm>
            <a:off x="6878933" y="257781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5" name="Freeform 215"/>
          <p:cNvSpPr>
            <a:spLocks/>
          </p:cNvSpPr>
          <p:nvPr/>
        </p:nvSpPr>
        <p:spPr bwMode="auto">
          <a:xfrm>
            <a:off x="7602833" y="3052478"/>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6" name="Freeform 216"/>
          <p:cNvSpPr>
            <a:spLocks/>
          </p:cNvSpPr>
          <p:nvPr/>
        </p:nvSpPr>
        <p:spPr bwMode="auto">
          <a:xfrm>
            <a:off x="5616870" y="2641315"/>
            <a:ext cx="771525" cy="528638"/>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7" name="Line 217"/>
          <p:cNvSpPr>
            <a:spLocks noChangeShapeType="1"/>
          </p:cNvSpPr>
          <p:nvPr/>
        </p:nvSpPr>
        <p:spPr bwMode="auto">
          <a:xfrm flipV="1">
            <a:off x="6637633" y="3238215"/>
            <a:ext cx="0" cy="779463"/>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8" name="Freeform 218"/>
          <p:cNvSpPr>
            <a:spLocks/>
          </p:cNvSpPr>
          <p:nvPr/>
        </p:nvSpPr>
        <p:spPr bwMode="auto">
          <a:xfrm>
            <a:off x="6574133" y="3141378"/>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9" name="Freeform 234"/>
          <p:cNvSpPr>
            <a:spLocks/>
          </p:cNvSpPr>
          <p:nvPr/>
        </p:nvSpPr>
        <p:spPr bwMode="auto">
          <a:xfrm>
            <a:off x="3418183" y="2641315"/>
            <a:ext cx="29702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0" name="Freeform 235"/>
          <p:cNvSpPr>
            <a:spLocks/>
          </p:cNvSpPr>
          <p:nvPr/>
        </p:nvSpPr>
        <p:spPr bwMode="auto">
          <a:xfrm>
            <a:off x="3354683" y="3897028"/>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71" name="Group 70"/>
          <p:cNvGrpSpPr/>
          <p:nvPr/>
        </p:nvGrpSpPr>
        <p:grpSpPr>
          <a:xfrm>
            <a:off x="4177008" y="4024028"/>
            <a:ext cx="641349" cy="498475"/>
            <a:chOff x="1107857" y="-3310276"/>
            <a:chExt cx="641349" cy="498475"/>
          </a:xfrm>
          <a:solidFill>
            <a:schemeClr val="tx1"/>
          </a:solidFill>
        </p:grpSpPr>
        <p:sp>
          <p:nvSpPr>
            <p:cNvPr id="7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76" name="Rectangle 240"/>
          <p:cNvSpPr>
            <a:spLocks noChangeArrowheads="1"/>
          </p:cNvSpPr>
          <p:nvPr/>
        </p:nvSpPr>
        <p:spPr bwMode="auto">
          <a:xfrm>
            <a:off x="3983333" y="4528853"/>
            <a:ext cx="11155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effectLst/>
                <a:uLnTx/>
                <a:uFillTx/>
                <a:latin typeface="Segoe UI" panose="020B0502040204020203" pitchFamily="34" charset="0"/>
                <a:ea typeface="+mn-ea"/>
                <a:cs typeface="+mn-cs"/>
              </a:rPr>
              <a:t>Stream Analytics</a:t>
            </a:r>
            <a:endParaRPr kumimoji="0" lang="en-US" altLang="en-US" sz="1200" b="0" i="0" u="none" strike="noStrike" kern="1200" cap="none" spc="0" normalizeH="0" baseline="0" noProof="0" dirty="0">
              <a:ln>
                <a:noFill/>
              </a:ln>
              <a:effectLst/>
              <a:uLnTx/>
              <a:uFillTx/>
              <a:ea typeface="+mn-ea"/>
              <a:cs typeface="+mn-cs"/>
            </a:endParaRPr>
          </a:p>
        </p:txBody>
      </p:sp>
      <p:sp>
        <p:nvSpPr>
          <p:cNvPr id="77" name="Line 241"/>
          <p:cNvSpPr>
            <a:spLocks noChangeShapeType="1"/>
          </p:cNvSpPr>
          <p:nvPr/>
        </p:nvSpPr>
        <p:spPr bwMode="auto">
          <a:xfrm>
            <a:off x="4835820" y="4273265"/>
            <a:ext cx="427037" cy="0"/>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8" name="Freeform 242"/>
          <p:cNvSpPr>
            <a:spLocks/>
          </p:cNvSpPr>
          <p:nvPr/>
        </p:nvSpPr>
        <p:spPr bwMode="auto">
          <a:xfrm>
            <a:off x="5231108"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79" name="Group 78"/>
          <p:cNvGrpSpPr/>
          <p:nvPr/>
        </p:nvGrpSpPr>
        <p:grpSpPr>
          <a:xfrm>
            <a:off x="8806158" y="4035140"/>
            <a:ext cx="425450" cy="427038"/>
            <a:chOff x="5737007" y="-3299164"/>
            <a:chExt cx="425450" cy="427038"/>
          </a:xfrm>
          <a:solidFill>
            <a:schemeClr val="tx1"/>
          </a:solidFill>
        </p:grpSpPr>
        <p:sp>
          <p:nvSpPr>
            <p:cNvPr id="8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1" name="Oval 249"/>
            <p:cNvSpPr>
              <a:spLocks noChangeArrowheads="1"/>
            </p:cNvSpPr>
            <p:nvPr/>
          </p:nvSpPr>
          <p:spPr bwMode="auto">
            <a:xfrm>
              <a:off x="5937032" y="-3132476"/>
              <a:ext cx="60325" cy="603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82" name="Rectangle 250"/>
          <p:cNvSpPr>
            <a:spLocks noChangeArrowheads="1"/>
          </p:cNvSpPr>
          <p:nvPr/>
        </p:nvSpPr>
        <p:spPr bwMode="auto">
          <a:xfrm>
            <a:off x="8644233" y="4476465"/>
            <a:ext cx="7469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effectLst/>
                <a:uLnTx/>
                <a:uFillTx/>
                <a:latin typeface="Segoe UI" panose="020B0502040204020203" pitchFamily="34" charset="0"/>
                <a:ea typeface="+mn-ea"/>
                <a:cs typeface="+mn-cs"/>
              </a:rPr>
              <a:t>Logic Apps</a:t>
            </a:r>
            <a:endParaRPr kumimoji="0" lang="en-US" altLang="en-US" sz="1200" b="0" i="0" u="none" strike="noStrike" kern="1200" cap="none" spc="0" normalizeH="0" baseline="0" noProof="0" dirty="0">
              <a:ln>
                <a:noFill/>
              </a:ln>
              <a:effectLst/>
              <a:uLnTx/>
              <a:uFillTx/>
              <a:ea typeface="+mn-ea"/>
              <a:cs typeface="+mn-cs"/>
            </a:endParaRPr>
          </a:p>
        </p:txBody>
      </p:sp>
      <p:sp>
        <p:nvSpPr>
          <p:cNvPr id="83" name="Line 251"/>
          <p:cNvSpPr>
            <a:spLocks noChangeShapeType="1"/>
          </p:cNvSpPr>
          <p:nvPr/>
        </p:nvSpPr>
        <p:spPr bwMode="auto">
          <a:xfrm>
            <a:off x="6878933" y="4249453"/>
            <a:ext cx="1820862" cy="0"/>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52"/>
          <p:cNvSpPr>
            <a:spLocks/>
          </p:cNvSpPr>
          <p:nvPr/>
        </p:nvSpPr>
        <p:spPr bwMode="auto">
          <a:xfrm>
            <a:off x="8668045" y="4185953"/>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85" name="Group 84"/>
          <p:cNvGrpSpPr/>
          <p:nvPr/>
        </p:nvGrpSpPr>
        <p:grpSpPr>
          <a:xfrm>
            <a:off x="7425033" y="4979703"/>
            <a:ext cx="479425" cy="485775"/>
            <a:chOff x="7646253" y="4979703"/>
            <a:chExt cx="479425" cy="485775"/>
          </a:xfrm>
          <a:solidFill>
            <a:schemeClr val="tx1"/>
          </a:solidFill>
        </p:grpSpPr>
        <p:sp>
          <p:nvSpPr>
            <p:cNvPr id="86" name="Freeform 253"/>
            <p:cNvSpPr>
              <a:spLocks/>
            </p:cNvSpPr>
            <p:nvPr/>
          </p:nvSpPr>
          <p:spPr bwMode="auto">
            <a:xfrm>
              <a:off x="7789128" y="5165440"/>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Freeform 254"/>
            <p:cNvSpPr>
              <a:spLocks/>
            </p:cNvSpPr>
            <p:nvPr/>
          </p:nvSpPr>
          <p:spPr bwMode="auto">
            <a:xfrm>
              <a:off x="7893903" y="5163853"/>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Freeform 255"/>
            <p:cNvSpPr>
              <a:spLocks noEditPoints="1"/>
            </p:cNvSpPr>
            <p:nvPr/>
          </p:nvSpPr>
          <p:spPr bwMode="auto">
            <a:xfrm>
              <a:off x="7646253" y="4979703"/>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89" name="Rectangle 256"/>
          <p:cNvSpPr>
            <a:spLocks noChangeArrowheads="1"/>
          </p:cNvSpPr>
          <p:nvPr/>
        </p:nvSpPr>
        <p:spPr bwMode="auto">
          <a:xfrm>
            <a:off x="7490120" y="5524215"/>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a:ln>
                  <a:noFill/>
                </a:ln>
                <a:effectLst/>
                <a:uLnTx/>
                <a:uFillTx/>
                <a:latin typeface="Segoe UI" panose="020B0502040204020203" pitchFamily="34" charset="0"/>
                <a:ea typeface="+mn-ea"/>
                <a:cs typeface="+mn-cs"/>
              </a:rPr>
              <a:t>Azure </a:t>
            </a:r>
            <a:endParaRPr kumimoji="0" lang="en-US" altLang="en-US" sz="1800" b="0" i="0" u="none" strike="noStrike" kern="1200" cap="none" spc="0" normalizeH="0" baseline="0" noProof="0">
              <a:ln>
                <a:noFill/>
              </a:ln>
              <a:effectLst/>
              <a:uLnTx/>
              <a:uFillTx/>
              <a:ea typeface="+mn-ea"/>
              <a:cs typeface="+mn-cs"/>
            </a:endParaRPr>
          </a:p>
        </p:txBody>
      </p:sp>
      <p:sp>
        <p:nvSpPr>
          <p:cNvPr id="90" name="Rectangle 257"/>
          <p:cNvSpPr>
            <a:spLocks noChangeArrowheads="1"/>
          </p:cNvSpPr>
          <p:nvPr/>
        </p:nvSpPr>
        <p:spPr bwMode="auto">
          <a:xfrm>
            <a:off x="7172620" y="5697253"/>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effectLst/>
                <a:uLnTx/>
                <a:uFillTx/>
                <a:latin typeface="Segoe UI" panose="020B0502040204020203" pitchFamily="34" charset="0"/>
                <a:ea typeface="+mn-ea"/>
                <a:cs typeface="+mn-cs"/>
              </a:rPr>
              <a:t>Active Directory</a:t>
            </a:r>
            <a:endParaRPr kumimoji="0" lang="en-US" altLang="en-US" sz="1800" b="0" i="0" u="none" strike="noStrike" kern="1200" cap="none" spc="0" normalizeH="0" baseline="0" noProof="0" dirty="0">
              <a:ln>
                <a:noFill/>
              </a:ln>
              <a:effectLst/>
              <a:uLnTx/>
              <a:uFillTx/>
              <a:ea typeface="+mn-ea"/>
              <a:cs typeface="+mn-cs"/>
            </a:endParaRPr>
          </a:p>
        </p:txBody>
      </p:sp>
      <p:sp>
        <p:nvSpPr>
          <p:cNvPr id="91" name="Rectangle 260"/>
          <p:cNvSpPr>
            <a:spLocks noChangeArrowheads="1"/>
          </p:cNvSpPr>
          <p:nvPr/>
        </p:nvSpPr>
        <p:spPr bwMode="auto">
          <a:xfrm>
            <a:off x="3192758"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err="1">
                <a:ln>
                  <a:noFill/>
                </a:ln>
                <a:effectLst/>
                <a:uLnTx/>
                <a:uFillTx/>
                <a:latin typeface="Segoe UI" panose="020B0502040204020203" pitchFamily="34" charset="0"/>
                <a:ea typeface="+mn-ea"/>
                <a:cs typeface="+mn-cs"/>
              </a:rPr>
              <a:t>IoT</a:t>
            </a:r>
            <a:r>
              <a:rPr kumimoji="0" lang="en-US" altLang="en-US" sz="1100" b="0" i="0" u="none" strike="noStrike" kern="1200" cap="none" spc="0" normalizeH="0" baseline="0" noProof="0" dirty="0">
                <a:ln>
                  <a:noFill/>
                </a:ln>
                <a:effectLst/>
                <a:uLnTx/>
                <a:uFillTx/>
                <a:latin typeface="Segoe UI" panose="020B0502040204020203" pitchFamily="34" charset="0"/>
                <a:ea typeface="+mn-ea"/>
                <a:cs typeface="+mn-cs"/>
              </a:rPr>
              <a:t> Hub</a:t>
            </a:r>
            <a:endParaRPr kumimoji="0" lang="en-US" altLang="en-US" sz="1800" b="0" i="0" u="none" strike="noStrike" kern="1200" cap="none" spc="0" normalizeH="0" baseline="0" noProof="0" dirty="0">
              <a:ln>
                <a:noFill/>
              </a:ln>
              <a:effectLst/>
              <a:uLnTx/>
              <a:uFillTx/>
              <a:ea typeface="+mn-ea"/>
              <a:cs typeface="+mn-cs"/>
            </a:endParaRPr>
          </a:p>
        </p:txBody>
      </p:sp>
      <p:grpSp>
        <p:nvGrpSpPr>
          <p:cNvPr id="92" name="Group 91"/>
          <p:cNvGrpSpPr/>
          <p:nvPr/>
        </p:nvGrpSpPr>
        <p:grpSpPr>
          <a:xfrm>
            <a:off x="6383633" y="4024028"/>
            <a:ext cx="508000" cy="449263"/>
            <a:chOff x="3314482" y="-3310276"/>
            <a:chExt cx="508000" cy="449263"/>
          </a:xfrm>
          <a:solidFill>
            <a:schemeClr val="tx1"/>
          </a:solidFill>
        </p:grpSpPr>
        <p:sp>
          <p:nvSpPr>
            <p:cNvPr id="9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107" name="Rectangle 275"/>
          <p:cNvSpPr>
            <a:spLocks noChangeArrowheads="1"/>
          </p:cNvSpPr>
          <p:nvPr/>
        </p:nvSpPr>
        <p:spPr bwMode="auto">
          <a:xfrm>
            <a:off x="6339183" y="4485990"/>
            <a:ext cx="6519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effectLst/>
                <a:uLnTx/>
                <a:uFillTx/>
                <a:latin typeface="Segoe UI" panose="020B0502040204020203" pitchFamily="34" charset="0"/>
                <a:ea typeface="+mn-ea"/>
                <a:cs typeface="+mn-cs"/>
              </a:rPr>
              <a:t>Web Jobs</a:t>
            </a:r>
            <a:endParaRPr kumimoji="0" lang="en-US" altLang="en-US" sz="1200" b="0" i="0" u="none" strike="noStrike" kern="1200" cap="none" spc="0" normalizeH="0" baseline="0" noProof="0" dirty="0">
              <a:ln>
                <a:noFill/>
              </a:ln>
              <a:effectLst/>
              <a:uLnTx/>
              <a:uFillTx/>
              <a:ea typeface="+mn-ea"/>
              <a:cs typeface="+mn-cs"/>
            </a:endParaRPr>
          </a:p>
        </p:txBody>
      </p:sp>
      <p:sp>
        <p:nvSpPr>
          <p:cNvPr id="108" name="Rectangle 287"/>
          <p:cNvSpPr>
            <a:spLocks noChangeArrowheads="1"/>
          </p:cNvSpPr>
          <p:nvPr/>
        </p:nvSpPr>
        <p:spPr bwMode="auto">
          <a:xfrm>
            <a:off x="8464262" y="2952345"/>
            <a:ext cx="54341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effectLst/>
                <a:uLnTx/>
                <a:uFillTx/>
                <a:latin typeface="Segoe UI" panose="020B0502040204020203" pitchFamily="34" charset="0"/>
                <a:ea typeface="+mn-ea"/>
                <a:cs typeface="+mn-cs"/>
              </a:rPr>
              <a:t>Power BI</a:t>
            </a:r>
            <a:endParaRPr kumimoji="0" lang="en-US" altLang="en-US" sz="1800" b="0" i="0" u="none" strike="noStrike" kern="1200" cap="none" spc="0" normalizeH="0" baseline="0" noProof="0" dirty="0">
              <a:ln>
                <a:noFill/>
              </a:ln>
              <a:effectLst/>
              <a:uLnTx/>
              <a:uFillTx/>
              <a:ea typeface="+mn-ea"/>
              <a:cs typeface="+mn-cs"/>
            </a:endParaRPr>
          </a:p>
        </p:txBody>
      </p:sp>
      <p:sp>
        <p:nvSpPr>
          <p:cNvPr id="109" name="Rectangle 108"/>
          <p:cNvSpPr/>
          <p:nvPr>
            <p:custDataLst>
              <p:tags r:id="rId1"/>
            </p:custDataLst>
          </p:nvPr>
        </p:nvSpPr>
        <p:spPr bwMode="auto">
          <a:xfrm>
            <a:off x="8469203" y="2377722"/>
            <a:ext cx="533536" cy="533536"/>
          </a:xfrm>
          <a:prstGeom prst="rect">
            <a:avLst/>
          </a:prstGeom>
          <a:solidFill>
            <a:schemeClr val="tx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45720" rIns="68580" bIns="45720" numCol="1" rtlCol="0" anchor="b"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grpSp>
        <p:nvGrpSpPr>
          <p:cNvPr id="110" name="Group 109"/>
          <p:cNvGrpSpPr/>
          <p:nvPr/>
        </p:nvGrpSpPr>
        <p:grpSpPr>
          <a:xfrm>
            <a:off x="8601393" y="2515093"/>
            <a:ext cx="269157" cy="280308"/>
            <a:chOff x="11472827" y="4545788"/>
            <a:chExt cx="280728" cy="284825"/>
          </a:xfrm>
        </p:grpSpPr>
        <p:sp>
          <p:nvSpPr>
            <p:cNvPr id="111" name="Rounded Rectangle 326"/>
            <p:cNvSpPr/>
            <p:nvPr/>
          </p:nvSpPr>
          <p:spPr bwMode="auto">
            <a:xfrm>
              <a:off x="11472827" y="4699141"/>
              <a:ext cx="35603" cy="80649"/>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auto" latinLnBrk="0" hangingPunct="1">
                <a:lnSpc>
                  <a:spcPct val="9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112" name="Rounded Rectangle 327"/>
            <p:cNvSpPr/>
            <p:nvPr/>
          </p:nvSpPr>
          <p:spPr bwMode="auto">
            <a:xfrm>
              <a:off x="11527518" y="4680314"/>
              <a:ext cx="35603" cy="111152"/>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auto" latinLnBrk="0" hangingPunct="1">
                <a:lnSpc>
                  <a:spcPct val="9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113" name="Rounded Rectangle 328"/>
            <p:cNvSpPr/>
            <p:nvPr/>
          </p:nvSpPr>
          <p:spPr bwMode="auto">
            <a:xfrm>
              <a:off x="11581398" y="4660852"/>
              <a:ext cx="35603" cy="151148"/>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auto" latinLnBrk="0" hangingPunct="1">
                <a:lnSpc>
                  <a:spcPct val="9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114" name="Rounded Rectangle 329"/>
            <p:cNvSpPr/>
            <p:nvPr/>
          </p:nvSpPr>
          <p:spPr bwMode="auto">
            <a:xfrm>
              <a:off x="11637498" y="4643936"/>
              <a:ext cx="35603" cy="186677"/>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auto" latinLnBrk="0" hangingPunct="1">
                <a:lnSpc>
                  <a:spcPct val="9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115" name="Freeform 330"/>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a:solidFill>
                <a:srgbClr val="02162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116" name="Group 115"/>
          <p:cNvGrpSpPr/>
          <p:nvPr/>
        </p:nvGrpSpPr>
        <p:grpSpPr>
          <a:xfrm>
            <a:off x="9582355" y="4636175"/>
            <a:ext cx="1054100" cy="115888"/>
            <a:chOff x="2220913" y="3722688"/>
            <a:chExt cx="1054100" cy="115888"/>
          </a:xfrm>
          <a:solidFill>
            <a:schemeClr val="tx1"/>
          </a:solidFill>
        </p:grpSpPr>
        <p:sp>
          <p:nvSpPr>
            <p:cNvPr id="117" name="Line 18"/>
            <p:cNvSpPr>
              <a:spLocks noChangeShapeType="1"/>
            </p:cNvSpPr>
            <p:nvPr/>
          </p:nvSpPr>
          <p:spPr bwMode="auto">
            <a:xfrm>
              <a:off x="2220913" y="3779838"/>
              <a:ext cx="966788" cy="0"/>
            </a:xfrm>
            <a:prstGeom prst="line">
              <a:avLst/>
            </a:prstGeom>
            <a:grpFill/>
            <a:ln w="22225"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8"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19" name="Group 118"/>
          <p:cNvGrpSpPr/>
          <p:nvPr/>
        </p:nvGrpSpPr>
        <p:grpSpPr>
          <a:xfrm>
            <a:off x="9524411" y="4399607"/>
            <a:ext cx="1041400" cy="115888"/>
            <a:chOff x="2220913" y="3983038"/>
            <a:chExt cx="1041400" cy="115888"/>
          </a:xfrm>
          <a:solidFill>
            <a:schemeClr val="tx1"/>
          </a:solidFill>
        </p:grpSpPr>
        <p:sp>
          <p:nvSpPr>
            <p:cNvPr id="120" name="Line 83"/>
            <p:cNvSpPr>
              <a:spLocks noChangeShapeType="1"/>
            </p:cNvSpPr>
            <p:nvPr/>
          </p:nvSpPr>
          <p:spPr bwMode="auto">
            <a:xfrm flipH="1">
              <a:off x="2308225" y="4041775"/>
              <a:ext cx="954088" cy="0"/>
            </a:xfrm>
            <a:prstGeom prst="line">
              <a:avLst/>
            </a:prstGeom>
            <a:grpFill/>
            <a:ln w="22225"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1"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22" name="Group 121"/>
          <p:cNvGrpSpPr/>
          <p:nvPr/>
        </p:nvGrpSpPr>
        <p:grpSpPr>
          <a:xfrm>
            <a:off x="939111" y="3972470"/>
            <a:ext cx="415537" cy="458715"/>
            <a:chOff x="8563175" y="5986170"/>
            <a:chExt cx="415537" cy="458715"/>
          </a:xfrm>
        </p:grpSpPr>
        <p:sp>
          <p:nvSpPr>
            <p:cNvPr id="123" name="Rectangle 122"/>
            <p:cNvSpPr/>
            <p:nvPr/>
          </p:nvSpPr>
          <p:spPr>
            <a:xfrm>
              <a:off x="8563175" y="5986170"/>
              <a:ext cx="415537" cy="458715"/>
            </a:xfrm>
            <a:prstGeom prst="rect">
              <a:avLst/>
            </a:prstGeom>
            <a:no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1836" dirty="0">
                <a:solidFill>
                  <a:prstClr val="white"/>
                </a:solidFill>
              </a:endParaRPr>
            </a:p>
          </p:txBody>
        </p:sp>
        <p:sp>
          <p:nvSpPr>
            <p:cNvPr id="124" name="Freeform 84"/>
            <p:cNvSpPr>
              <a:spLocks noEditPoints="1"/>
            </p:cNvSpPr>
            <p:nvPr/>
          </p:nvSpPr>
          <p:spPr bwMode="auto">
            <a:xfrm>
              <a:off x="8598065" y="6020736"/>
              <a:ext cx="351619" cy="39512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3247" tIns="46624" rIns="93247" bIns="46624" numCol="1" anchor="t" anchorCtr="0" compatLnSpc="1">
              <a:prstTxWarp prst="textNoShape">
                <a:avLst/>
              </a:prstTxWarp>
            </a:bodyPr>
            <a:lstStyle/>
            <a:p>
              <a:pPr defTabSz="698983"/>
              <a:endParaRPr lang="en-US" sz="1428">
                <a:solidFill>
                  <a:prstClr val="white"/>
                </a:solidFill>
              </a:endParaRPr>
            </a:p>
          </p:txBody>
        </p:sp>
      </p:grpSp>
      <p:grpSp>
        <p:nvGrpSpPr>
          <p:cNvPr id="125" name="Group 124"/>
          <p:cNvGrpSpPr/>
          <p:nvPr/>
        </p:nvGrpSpPr>
        <p:grpSpPr>
          <a:xfrm>
            <a:off x="942041" y="4497566"/>
            <a:ext cx="415537" cy="458715"/>
            <a:chOff x="8563175" y="5986170"/>
            <a:chExt cx="415537" cy="458715"/>
          </a:xfrm>
        </p:grpSpPr>
        <p:sp>
          <p:nvSpPr>
            <p:cNvPr id="126" name="Rectangle 125"/>
            <p:cNvSpPr/>
            <p:nvPr/>
          </p:nvSpPr>
          <p:spPr>
            <a:xfrm>
              <a:off x="8563175" y="5986170"/>
              <a:ext cx="415537" cy="458715"/>
            </a:xfrm>
            <a:prstGeom prst="rect">
              <a:avLst/>
            </a:prstGeom>
            <a:no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1836" dirty="0">
                <a:solidFill>
                  <a:prstClr val="white"/>
                </a:solidFill>
              </a:endParaRPr>
            </a:p>
          </p:txBody>
        </p:sp>
        <p:sp>
          <p:nvSpPr>
            <p:cNvPr id="127" name="Freeform 84"/>
            <p:cNvSpPr>
              <a:spLocks noEditPoints="1"/>
            </p:cNvSpPr>
            <p:nvPr/>
          </p:nvSpPr>
          <p:spPr bwMode="auto">
            <a:xfrm>
              <a:off x="8598065" y="6020736"/>
              <a:ext cx="351619" cy="39512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3247" tIns="46624" rIns="93247" bIns="46624" numCol="1" anchor="t" anchorCtr="0" compatLnSpc="1">
              <a:prstTxWarp prst="textNoShape">
                <a:avLst/>
              </a:prstTxWarp>
            </a:bodyPr>
            <a:lstStyle/>
            <a:p>
              <a:pPr defTabSz="698983"/>
              <a:endParaRPr lang="en-US" sz="1428">
                <a:solidFill>
                  <a:prstClr val="white"/>
                </a:solidFill>
              </a:endParaRPr>
            </a:p>
          </p:txBody>
        </p:sp>
      </p:grpSp>
    </p:spTree>
    <p:extLst>
      <p:ext uri="{BB962C8B-B14F-4D97-AF65-F5344CB8AC3E}">
        <p14:creationId xmlns:p14="http://schemas.microsoft.com/office/powerpoint/2010/main" val="27451381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Introduction to Azure IoT Suite</a:t>
            </a:r>
          </a:p>
        </p:txBody>
      </p:sp>
    </p:spTree>
    <p:extLst>
      <p:ext uri="{BB962C8B-B14F-4D97-AF65-F5344CB8AC3E}">
        <p14:creationId xmlns:p14="http://schemas.microsoft.com/office/powerpoint/2010/main" val="13801764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Devices</a:t>
            </a:r>
          </a:p>
        </p:txBody>
      </p:sp>
    </p:spTree>
    <p:extLst>
      <p:ext uri="{BB962C8B-B14F-4D97-AF65-F5344CB8AC3E}">
        <p14:creationId xmlns:p14="http://schemas.microsoft.com/office/powerpoint/2010/main" val="1250450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Devices</a:t>
            </a:r>
          </a:p>
        </p:txBody>
      </p:sp>
    </p:spTree>
    <p:extLst>
      <p:ext uri="{BB962C8B-B14F-4D97-AF65-F5344CB8AC3E}">
        <p14:creationId xmlns:p14="http://schemas.microsoft.com/office/powerpoint/2010/main" val="37443635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IoT Hub</a:t>
            </a:r>
          </a:p>
        </p:txBody>
      </p:sp>
    </p:spTree>
    <p:extLst>
      <p:ext uri="{BB962C8B-B14F-4D97-AF65-F5344CB8AC3E}">
        <p14:creationId xmlns:p14="http://schemas.microsoft.com/office/powerpoint/2010/main" val="16534631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IoT Hub</a:t>
            </a:r>
          </a:p>
        </p:txBody>
      </p:sp>
    </p:spTree>
    <p:extLst>
      <p:ext uri="{BB962C8B-B14F-4D97-AF65-F5344CB8AC3E}">
        <p14:creationId xmlns:p14="http://schemas.microsoft.com/office/powerpoint/2010/main" val="16085385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IoT Hub Device Management</a:t>
            </a:r>
            <a:br>
              <a:rPr lang="en-US" dirty="0"/>
            </a:br>
            <a:r>
              <a:rPr lang="en-US" dirty="0"/>
              <a:t>(preview)</a:t>
            </a:r>
          </a:p>
        </p:txBody>
      </p:sp>
    </p:spTree>
    <p:extLst>
      <p:ext uri="{BB962C8B-B14F-4D97-AF65-F5344CB8AC3E}">
        <p14:creationId xmlns:p14="http://schemas.microsoft.com/office/powerpoint/2010/main" val="231167199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Device Management Concepts</a:t>
            </a:r>
          </a:p>
        </p:txBody>
      </p:sp>
      <p:sp>
        <p:nvSpPr>
          <p:cNvPr id="4" name="Content Placeholder 3"/>
          <p:cNvSpPr>
            <a:spLocks noGrp="1"/>
          </p:cNvSpPr>
          <p:nvPr>
            <p:ph sz="quarter" idx="10"/>
          </p:nvPr>
        </p:nvSpPr>
        <p:spPr>
          <a:xfrm>
            <a:off x="268288" y="1398397"/>
            <a:ext cx="7543213" cy="3447098"/>
          </a:xfrm>
        </p:spPr>
        <p:txBody>
          <a:bodyPr/>
          <a:lstStyle/>
          <a:p>
            <a:r>
              <a:rPr lang="en-US" dirty="0"/>
              <a:t>Device Twin</a:t>
            </a:r>
          </a:p>
          <a:p>
            <a:pPr marL="0" indent="0">
              <a:buNone/>
            </a:pPr>
            <a:endParaRPr lang="en-US" dirty="0"/>
          </a:p>
          <a:p>
            <a:r>
              <a:rPr lang="en-US" dirty="0"/>
              <a:t>Device Query</a:t>
            </a:r>
          </a:p>
          <a:p>
            <a:endParaRPr lang="en-US" dirty="0"/>
          </a:p>
          <a:p>
            <a:r>
              <a:rPr lang="en-US" dirty="0"/>
              <a:t>Device Job</a:t>
            </a:r>
          </a:p>
        </p:txBody>
      </p:sp>
      <p:pic>
        <p:nvPicPr>
          <p:cNvPr id="5" name="Picture 4"/>
          <p:cNvPicPr>
            <a:picLocks noChangeAspect="1"/>
          </p:cNvPicPr>
          <p:nvPr/>
        </p:nvPicPr>
        <p:blipFill>
          <a:blip r:embed="rId2"/>
          <a:stretch>
            <a:fillRect/>
          </a:stretch>
        </p:blipFill>
        <p:spPr>
          <a:xfrm>
            <a:off x="7811501" y="1190767"/>
            <a:ext cx="3999290" cy="3332742"/>
          </a:xfrm>
          <a:prstGeom prst="rect">
            <a:avLst/>
          </a:prstGeom>
        </p:spPr>
      </p:pic>
      <p:sp>
        <p:nvSpPr>
          <p:cNvPr id="6" name="TextBox 5"/>
          <p:cNvSpPr txBox="1"/>
          <p:nvPr/>
        </p:nvSpPr>
        <p:spPr>
          <a:xfrm>
            <a:off x="2174121" y="5704296"/>
            <a:ext cx="773083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FF00"/>
                </a:solidFill>
              </a:rPr>
              <a:t>Requires Device Management Capability in IoT Hub </a:t>
            </a:r>
          </a:p>
        </p:txBody>
      </p:sp>
    </p:spTree>
    <p:extLst>
      <p:ext uri="{BB962C8B-B14F-4D97-AF65-F5344CB8AC3E}">
        <p14:creationId xmlns:p14="http://schemas.microsoft.com/office/powerpoint/2010/main" val="5434024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Twin</a:t>
            </a:r>
          </a:p>
        </p:txBody>
      </p:sp>
      <p:sp>
        <p:nvSpPr>
          <p:cNvPr id="3" name="Content Placeholder 2"/>
          <p:cNvSpPr>
            <a:spLocks noGrp="1"/>
          </p:cNvSpPr>
          <p:nvPr>
            <p:ph sz="quarter" idx="10"/>
          </p:nvPr>
        </p:nvSpPr>
        <p:spPr>
          <a:xfrm>
            <a:off x="268288" y="1398396"/>
            <a:ext cx="4950844" cy="5025263"/>
          </a:xfrm>
        </p:spPr>
        <p:txBody>
          <a:bodyPr>
            <a:normAutofit fontScale="70000" lnSpcReduction="20000"/>
          </a:bodyPr>
          <a:lstStyle/>
          <a:p>
            <a:r>
              <a:rPr lang="en-US" dirty="0"/>
              <a:t>Devices fields used to identify and message to physical device</a:t>
            </a:r>
          </a:p>
          <a:p>
            <a:endParaRPr lang="en-US" dirty="0"/>
          </a:p>
          <a:p>
            <a:r>
              <a:rPr lang="en-US" dirty="0"/>
              <a:t>Device properties of the physical device (firmware, manufacturer, power level, etc.)</a:t>
            </a:r>
          </a:p>
          <a:p>
            <a:endParaRPr lang="en-US" dirty="0"/>
          </a:p>
          <a:p>
            <a:r>
              <a:rPr lang="en-US" dirty="0"/>
              <a:t>Service properties allow you to extend the schema for the physical device.  Not synchronized to physical device.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132" y="1190767"/>
            <a:ext cx="6591659" cy="4254069"/>
          </a:xfrm>
          <a:prstGeom prst="rect">
            <a:avLst/>
          </a:prstGeom>
        </p:spPr>
      </p:pic>
    </p:spTree>
    <p:extLst>
      <p:ext uri="{BB962C8B-B14F-4D97-AF65-F5344CB8AC3E}">
        <p14:creationId xmlns:p14="http://schemas.microsoft.com/office/powerpoint/2010/main" val="27132885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sz="quarter" idx="10"/>
          </p:nvPr>
        </p:nvSpPr>
        <p:spPr>
          <a:xfrm>
            <a:off x="268288" y="1398397"/>
            <a:ext cx="11542503" cy="4801314"/>
          </a:xfrm>
        </p:spPr>
        <p:txBody>
          <a:bodyPr/>
          <a:lstStyle/>
          <a:p>
            <a:r>
              <a:rPr lang="en-US" dirty="0"/>
              <a:t>IoT on Azure</a:t>
            </a:r>
          </a:p>
          <a:p>
            <a:r>
              <a:rPr lang="en-US" dirty="0"/>
              <a:t>Devices</a:t>
            </a:r>
          </a:p>
          <a:p>
            <a:r>
              <a:rPr lang="en-US" dirty="0"/>
              <a:t>IoT Hub</a:t>
            </a:r>
          </a:p>
          <a:p>
            <a:r>
              <a:rPr lang="en-US" dirty="0"/>
              <a:t>Device Management</a:t>
            </a:r>
          </a:p>
          <a:p>
            <a:r>
              <a:rPr lang="en-US" dirty="0"/>
              <a:t>Analytics</a:t>
            </a:r>
          </a:p>
          <a:p>
            <a:r>
              <a:rPr lang="en-US" dirty="0"/>
              <a:t>Presentation</a:t>
            </a:r>
          </a:p>
          <a:p>
            <a:r>
              <a:rPr lang="en-US" dirty="0"/>
              <a:t>Security</a:t>
            </a:r>
          </a:p>
        </p:txBody>
      </p:sp>
    </p:spTree>
    <p:extLst>
      <p:ext uri="{BB962C8B-B14F-4D97-AF65-F5344CB8AC3E}">
        <p14:creationId xmlns:p14="http://schemas.microsoft.com/office/powerpoint/2010/main" val="3274416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Query</a:t>
            </a:r>
          </a:p>
        </p:txBody>
      </p:sp>
      <p:sp>
        <p:nvSpPr>
          <p:cNvPr id="3" name="Content Placeholder 2"/>
          <p:cNvSpPr>
            <a:spLocks noGrp="1"/>
          </p:cNvSpPr>
          <p:nvPr>
            <p:ph sz="quarter" idx="10"/>
          </p:nvPr>
        </p:nvSpPr>
        <p:spPr>
          <a:xfrm>
            <a:off x="268289" y="1398397"/>
            <a:ext cx="7237411" cy="5177664"/>
          </a:xfrm>
        </p:spPr>
        <p:txBody>
          <a:bodyPr>
            <a:normAutofit lnSpcReduction="10000"/>
          </a:bodyPr>
          <a:lstStyle/>
          <a:p>
            <a:r>
              <a:rPr lang="en-US" dirty="0"/>
              <a:t>Perform JSON query against device twin</a:t>
            </a:r>
          </a:p>
          <a:p>
            <a:endParaRPr lang="en-US" dirty="0"/>
          </a:p>
          <a:p>
            <a:r>
              <a:rPr lang="en-US" dirty="0"/>
              <a:t>Find device by querying device properties or tags in the device twin</a:t>
            </a:r>
          </a:p>
          <a:p>
            <a:endParaRPr lang="en-US" dirty="0"/>
          </a:p>
          <a:p>
            <a:r>
              <a:rPr lang="en-US" dirty="0"/>
              <a:t>Query device status (ex: firmware update)</a:t>
            </a:r>
          </a:p>
        </p:txBody>
      </p:sp>
      <p:pic>
        <p:nvPicPr>
          <p:cNvPr id="4" name="Picture 3"/>
          <p:cNvPicPr>
            <a:picLocks noChangeAspect="1"/>
          </p:cNvPicPr>
          <p:nvPr/>
        </p:nvPicPr>
        <p:blipFill>
          <a:blip r:embed="rId2"/>
          <a:stretch>
            <a:fillRect/>
          </a:stretch>
        </p:blipFill>
        <p:spPr>
          <a:xfrm>
            <a:off x="7602250" y="1190767"/>
            <a:ext cx="4208541" cy="4707113"/>
          </a:xfrm>
          <a:prstGeom prst="rect">
            <a:avLst/>
          </a:prstGeom>
        </p:spPr>
      </p:pic>
    </p:spTree>
    <p:extLst>
      <p:ext uri="{BB962C8B-B14F-4D97-AF65-F5344CB8AC3E}">
        <p14:creationId xmlns:p14="http://schemas.microsoft.com/office/powerpoint/2010/main" val="2156777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Device Job Types</a:t>
            </a:r>
          </a:p>
        </p:txBody>
      </p:sp>
      <p:sp>
        <p:nvSpPr>
          <p:cNvPr id="4" name="Content Placeholder 3"/>
          <p:cNvSpPr>
            <a:spLocks noGrp="1"/>
          </p:cNvSpPr>
          <p:nvPr>
            <p:ph sz="quarter" idx="10"/>
          </p:nvPr>
        </p:nvSpPr>
        <p:spPr>
          <a:xfrm>
            <a:off x="268288" y="1398397"/>
            <a:ext cx="11542503" cy="4124206"/>
          </a:xfrm>
        </p:spPr>
        <p:txBody>
          <a:bodyPr/>
          <a:lstStyle/>
          <a:p>
            <a:r>
              <a:rPr lang="en-US" dirty="0"/>
              <a:t>Firmware Update</a:t>
            </a:r>
          </a:p>
          <a:p>
            <a:r>
              <a:rPr lang="en-US" dirty="0"/>
              <a:t>Reboot</a:t>
            </a:r>
          </a:p>
          <a:p>
            <a:r>
              <a:rPr lang="en-US" dirty="0"/>
              <a:t>Factory Reset</a:t>
            </a:r>
          </a:p>
          <a:p>
            <a:r>
              <a:rPr lang="en-US" dirty="0"/>
              <a:t>Configuration Update</a:t>
            </a:r>
          </a:p>
          <a:p>
            <a:r>
              <a:rPr lang="en-US" dirty="0"/>
              <a:t>Read Property</a:t>
            </a:r>
          </a:p>
          <a:p>
            <a:r>
              <a:rPr lang="en-US" dirty="0"/>
              <a:t>Write Property</a:t>
            </a:r>
          </a:p>
        </p:txBody>
      </p:sp>
    </p:spTree>
    <p:extLst>
      <p:ext uri="{BB962C8B-B14F-4D97-AF65-F5344CB8AC3E}">
        <p14:creationId xmlns:p14="http://schemas.microsoft.com/office/powerpoint/2010/main" val="6396081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Device Firmware Update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7" y="1301232"/>
            <a:ext cx="11093423" cy="4864040"/>
          </a:xfrm>
          <a:prstGeom prst="rect">
            <a:avLst/>
          </a:prstGeom>
        </p:spPr>
      </p:pic>
      <p:sp>
        <p:nvSpPr>
          <p:cNvPr id="5" name="TextBox 4"/>
          <p:cNvSpPr txBox="1"/>
          <p:nvPr/>
        </p:nvSpPr>
        <p:spPr>
          <a:xfrm>
            <a:off x="2862318" y="6154509"/>
            <a:ext cx="635508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FFFF00"/>
                </a:solidFill>
              </a:rPr>
              <a:t>https://aka.ms/iotfirmupdate</a:t>
            </a:r>
          </a:p>
        </p:txBody>
      </p:sp>
    </p:spTree>
    <p:extLst>
      <p:ext uri="{BB962C8B-B14F-4D97-AF65-F5344CB8AC3E}">
        <p14:creationId xmlns:p14="http://schemas.microsoft.com/office/powerpoint/2010/main" val="40439521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Analytics</a:t>
            </a:r>
          </a:p>
        </p:txBody>
      </p:sp>
    </p:spTree>
    <p:extLst>
      <p:ext uri="{BB962C8B-B14F-4D97-AF65-F5344CB8AC3E}">
        <p14:creationId xmlns:p14="http://schemas.microsoft.com/office/powerpoint/2010/main" val="28890051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75025" y="4533945"/>
            <a:ext cx="11240393" cy="683264"/>
          </a:xfrm>
        </p:spPr>
        <p:txBody>
          <a:bodyPr/>
          <a:lstStyle/>
          <a:p>
            <a:r>
              <a:rPr lang="en-US" dirty="0"/>
              <a:t>Analytics</a:t>
            </a:r>
          </a:p>
        </p:txBody>
      </p:sp>
    </p:spTree>
    <p:extLst>
      <p:ext uri="{BB962C8B-B14F-4D97-AF65-F5344CB8AC3E}">
        <p14:creationId xmlns:p14="http://schemas.microsoft.com/office/powerpoint/2010/main" val="194006258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Presentation</a:t>
            </a:r>
          </a:p>
        </p:txBody>
      </p:sp>
    </p:spTree>
    <p:extLst>
      <p:ext uri="{BB962C8B-B14F-4D97-AF65-F5344CB8AC3E}">
        <p14:creationId xmlns:p14="http://schemas.microsoft.com/office/powerpoint/2010/main" val="30619875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75025" y="4533945"/>
            <a:ext cx="11240393" cy="683264"/>
          </a:xfrm>
        </p:spPr>
        <p:txBody>
          <a:bodyPr/>
          <a:lstStyle/>
          <a:p>
            <a:r>
              <a:rPr lang="en-US" dirty="0"/>
              <a:t>Presentation</a:t>
            </a:r>
          </a:p>
        </p:txBody>
      </p:sp>
    </p:spTree>
    <p:extLst>
      <p:ext uri="{BB962C8B-B14F-4D97-AF65-F5344CB8AC3E}">
        <p14:creationId xmlns:p14="http://schemas.microsoft.com/office/powerpoint/2010/main" val="22149246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IoT Security</a:t>
            </a:r>
            <a:br>
              <a:rPr lang="en-US" dirty="0"/>
            </a:br>
            <a:r>
              <a:rPr lang="en-US" dirty="0"/>
              <a:t>Device-to-Cloud (D2C)</a:t>
            </a:r>
            <a:br>
              <a:rPr lang="en-US" dirty="0"/>
            </a:br>
            <a:r>
              <a:rPr lang="en-US" dirty="0"/>
              <a:t>Cloud-to-Device (C2D)</a:t>
            </a:r>
            <a:br>
              <a:rPr lang="en-US" dirty="0"/>
            </a:br>
            <a:endParaRPr lang="en-US" dirty="0"/>
          </a:p>
        </p:txBody>
      </p:sp>
    </p:spTree>
    <p:extLst>
      <p:ext uri="{BB962C8B-B14F-4D97-AF65-F5344CB8AC3E}">
        <p14:creationId xmlns:p14="http://schemas.microsoft.com/office/powerpoint/2010/main" val="371825673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Defense Strategies</a:t>
            </a:r>
          </a:p>
        </p:txBody>
      </p:sp>
      <p:sp>
        <p:nvSpPr>
          <p:cNvPr id="67" name="Text Placeholder 66"/>
          <p:cNvSpPr>
            <a:spLocks noGrp="1"/>
          </p:cNvSpPr>
          <p:nvPr>
            <p:ph type="body" sz="quarter" idx="4294967295"/>
          </p:nvPr>
        </p:nvSpPr>
        <p:spPr>
          <a:xfrm>
            <a:off x="7473079" y="1190767"/>
            <a:ext cx="4575098" cy="5398719"/>
          </a:xfrm>
        </p:spPr>
        <p:txBody>
          <a:bodyPr>
            <a:normAutofit fontScale="92500" lnSpcReduction="20000"/>
          </a:bodyPr>
          <a:lstStyle/>
          <a:p>
            <a:r>
              <a:rPr lang="en-US" sz="2745" dirty="0"/>
              <a:t>Authentication Credentials Management</a:t>
            </a:r>
          </a:p>
          <a:p>
            <a:endParaRPr lang="en-US" sz="2745" dirty="0"/>
          </a:p>
          <a:p>
            <a:r>
              <a:rPr lang="en-US" sz="2745" dirty="0"/>
              <a:t>Authorization Policy Management</a:t>
            </a:r>
          </a:p>
          <a:p>
            <a:endParaRPr lang="en-US" sz="2745" dirty="0"/>
          </a:p>
          <a:p>
            <a:r>
              <a:rPr lang="en-US" sz="2745" dirty="0"/>
              <a:t>Denial of Service</a:t>
            </a:r>
          </a:p>
          <a:p>
            <a:endParaRPr lang="en-US" sz="2745" dirty="0"/>
          </a:p>
          <a:p>
            <a:r>
              <a:rPr lang="en-US" sz="2745" dirty="0"/>
              <a:t>Intrusion Detection</a:t>
            </a:r>
          </a:p>
          <a:p>
            <a:endParaRPr lang="en-US" sz="2745" dirty="0"/>
          </a:p>
          <a:p>
            <a:r>
              <a:rPr lang="en-US" sz="2745" dirty="0"/>
              <a:t>Auditing</a:t>
            </a:r>
          </a:p>
          <a:p>
            <a:endParaRPr lang="en-US" sz="2745" dirty="0"/>
          </a:p>
          <a:p>
            <a:r>
              <a:rPr lang="en-US" sz="2745" dirty="0"/>
              <a:t>Monitoring</a:t>
            </a:r>
          </a:p>
          <a:p>
            <a:endParaRPr lang="en-US" sz="2745" dirty="0"/>
          </a:p>
          <a:p>
            <a:r>
              <a:rPr lang="en-US" sz="2745" dirty="0"/>
              <a:t>Alerting</a:t>
            </a:r>
          </a:p>
        </p:txBody>
      </p:sp>
      <p:grpSp>
        <p:nvGrpSpPr>
          <p:cNvPr id="70" name="Group 69"/>
          <p:cNvGrpSpPr/>
          <p:nvPr/>
        </p:nvGrpSpPr>
        <p:grpSpPr>
          <a:xfrm>
            <a:off x="386589" y="3455606"/>
            <a:ext cx="2490122" cy="2383324"/>
            <a:chOff x="217630" y="2718413"/>
            <a:chExt cx="3511461" cy="3294476"/>
          </a:xfrm>
          <a:solidFill>
            <a:schemeClr val="tx1"/>
          </a:solidFill>
        </p:grpSpPr>
        <p:sp>
          <p:nvSpPr>
            <p:cNvPr id="4" name="Oval 3"/>
            <p:cNvSpPr/>
            <p:nvPr/>
          </p:nvSpPr>
          <p:spPr>
            <a:xfrm>
              <a:off x="217630" y="3176062"/>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 name="Oval 4"/>
            <p:cNvSpPr/>
            <p:nvPr/>
          </p:nvSpPr>
          <p:spPr>
            <a:xfrm>
              <a:off x="467553" y="3785662"/>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6" name="Oval 5"/>
            <p:cNvSpPr/>
            <p:nvPr/>
          </p:nvSpPr>
          <p:spPr>
            <a:xfrm>
              <a:off x="1118397" y="2934812"/>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7" name="Oval 6"/>
            <p:cNvSpPr/>
            <p:nvPr/>
          </p:nvSpPr>
          <p:spPr>
            <a:xfrm>
              <a:off x="1556966" y="3233733"/>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8" name="Oval 7"/>
            <p:cNvSpPr/>
            <p:nvPr/>
          </p:nvSpPr>
          <p:spPr>
            <a:xfrm>
              <a:off x="1362744" y="3801736"/>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9" name="Oval 8"/>
            <p:cNvSpPr/>
            <p:nvPr/>
          </p:nvSpPr>
          <p:spPr>
            <a:xfrm>
              <a:off x="1762279" y="3968361"/>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10" name="Oval 9"/>
            <p:cNvSpPr/>
            <p:nvPr/>
          </p:nvSpPr>
          <p:spPr>
            <a:xfrm>
              <a:off x="779260" y="3293751"/>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11" name="Oval 10"/>
            <p:cNvSpPr/>
            <p:nvPr/>
          </p:nvSpPr>
          <p:spPr>
            <a:xfrm>
              <a:off x="933117" y="4028379"/>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12" name="Oval 11"/>
            <p:cNvSpPr/>
            <p:nvPr/>
          </p:nvSpPr>
          <p:spPr>
            <a:xfrm>
              <a:off x="2076900" y="3423293"/>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13" name="Oval 12"/>
            <p:cNvSpPr/>
            <p:nvPr/>
          </p:nvSpPr>
          <p:spPr>
            <a:xfrm>
              <a:off x="2230757" y="4157921"/>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14" name="Oval 13"/>
            <p:cNvSpPr/>
            <p:nvPr/>
          </p:nvSpPr>
          <p:spPr>
            <a:xfrm>
              <a:off x="1769186" y="4602376"/>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15" name="Oval 14"/>
            <p:cNvSpPr/>
            <p:nvPr/>
          </p:nvSpPr>
          <p:spPr>
            <a:xfrm>
              <a:off x="3252754" y="2718413"/>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16" name="Oval 15"/>
            <p:cNvSpPr/>
            <p:nvPr/>
          </p:nvSpPr>
          <p:spPr>
            <a:xfrm>
              <a:off x="2430049" y="2903531"/>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17" name="Oval 16"/>
            <p:cNvSpPr/>
            <p:nvPr/>
          </p:nvSpPr>
          <p:spPr>
            <a:xfrm>
              <a:off x="2955813" y="3143416"/>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18" name="Oval 17"/>
            <p:cNvSpPr/>
            <p:nvPr/>
          </p:nvSpPr>
          <p:spPr>
            <a:xfrm>
              <a:off x="3100354" y="3762942"/>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19" name="Oval 18"/>
            <p:cNvSpPr/>
            <p:nvPr/>
          </p:nvSpPr>
          <p:spPr>
            <a:xfrm>
              <a:off x="3424291" y="3332976"/>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20" name="Oval 19"/>
            <p:cNvSpPr/>
            <p:nvPr/>
          </p:nvSpPr>
          <p:spPr>
            <a:xfrm>
              <a:off x="2664827" y="3714572"/>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21" name="Oval 20"/>
            <p:cNvSpPr/>
            <p:nvPr/>
          </p:nvSpPr>
          <p:spPr>
            <a:xfrm>
              <a:off x="2699235" y="4442931"/>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22" name="Oval 21"/>
            <p:cNvSpPr/>
            <p:nvPr/>
          </p:nvSpPr>
          <p:spPr>
            <a:xfrm>
              <a:off x="2284556" y="4780472"/>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23" name="Oval 22"/>
            <p:cNvSpPr/>
            <p:nvPr/>
          </p:nvSpPr>
          <p:spPr>
            <a:xfrm>
              <a:off x="2810320" y="5020357"/>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24" name="Oval 23"/>
            <p:cNvSpPr/>
            <p:nvPr/>
          </p:nvSpPr>
          <p:spPr>
            <a:xfrm>
              <a:off x="3209534" y="4246494"/>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25" name="Oval 24"/>
            <p:cNvSpPr/>
            <p:nvPr/>
          </p:nvSpPr>
          <p:spPr>
            <a:xfrm>
              <a:off x="3278798" y="5209917"/>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26" name="Oval 25"/>
            <p:cNvSpPr/>
            <p:nvPr/>
          </p:nvSpPr>
          <p:spPr>
            <a:xfrm>
              <a:off x="2817227" y="5654372"/>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27" name="Oval 26"/>
            <p:cNvSpPr/>
            <p:nvPr/>
          </p:nvSpPr>
          <p:spPr>
            <a:xfrm>
              <a:off x="1242345" y="4973461"/>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28" name="Oval 27"/>
            <p:cNvSpPr/>
            <p:nvPr/>
          </p:nvSpPr>
          <p:spPr>
            <a:xfrm>
              <a:off x="868981" y="5468204"/>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29" name="Oval 28"/>
            <p:cNvSpPr/>
            <p:nvPr/>
          </p:nvSpPr>
          <p:spPr>
            <a:xfrm>
              <a:off x="1394745" y="5708089"/>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30" name="Oval 29"/>
            <p:cNvSpPr/>
            <p:nvPr/>
          </p:nvSpPr>
          <p:spPr>
            <a:xfrm>
              <a:off x="1709366" y="5163021"/>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31" name="Oval 30"/>
            <p:cNvSpPr/>
            <p:nvPr/>
          </p:nvSpPr>
          <p:spPr>
            <a:xfrm>
              <a:off x="1986917" y="5692902"/>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32" name="Oval 31"/>
            <p:cNvSpPr/>
            <p:nvPr/>
          </p:nvSpPr>
          <p:spPr>
            <a:xfrm>
              <a:off x="1143937" y="4391233"/>
              <a:ext cx="304800" cy="304800"/>
            </a:xfrm>
            <a:prstGeom prst="ellipse">
              <a:avLst/>
            </a:prstGeom>
            <a:grp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grpSp>
      <p:sp>
        <p:nvSpPr>
          <p:cNvPr id="69" name="TextBox 68"/>
          <p:cNvSpPr txBox="1"/>
          <p:nvPr/>
        </p:nvSpPr>
        <p:spPr>
          <a:xfrm>
            <a:off x="100670" y="1268933"/>
            <a:ext cx="3507660" cy="1918950"/>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rgbClr val="FFFFFF"/>
                </a:solidFill>
                <a:latin typeface="+mj-lt"/>
              </a:rPr>
              <a:t>Will you defend a million tiny, underpowered, public network servers that must triage unsolicited traffic?</a:t>
            </a:r>
          </a:p>
        </p:txBody>
      </p:sp>
      <p:sp>
        <p:nvSpPr>
          <p:cNvPr id="128" name="TextBox 127"/>
          <p:cNvSpPr txBox="1"/>
          <p:nvPr/>
        </p:nvSpPr>
        <p:spPr>
          <a:xfrm>
            <a:off x="3941825" y="1258149"/>
            <a:ext cx="2753537" cy="1593115"/>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rgbClr val="FFFFFF"/>
                </a:solidFill>
                <a:latin typeface="+mj-lt"/>
              </a:rPr>
              <a:t>Or do you think they could use some help with defense?</a:t>
            </a:r>
          </a:p>
        </p:txBody>
      </p:sp>
      <p:grpSp>
        <p:nvGrpSpPr>
          <p:cNvPr id="68" name="Group 67"/>
          <p:cNvGrpSpPr/>
          <p:nvPr/>
        </p:nvGrpSpPr>
        <p:grpSpPr>
          <a:xfrm>
            <a:off x="4133482" y="3299706"/>
            <a:ext cx="2410614" cy="2732136"/>
            <a:chOff x="4861618" y="2530382"/>
            <a:chExt cx="3663171" cy="3917545"/>
          </a:xfrm>
          <a:solidFill>
            <a:schemeClr val="tx1"/>
          </a:solidFill>
        </p:grpSpPr>
        <p:sp>
          <p:nvSpPr>
            <p:cNvPr id="33" name="Oval 32"/>
            <p:cNvSpPr/>
            <p:nvPr/>
          </p:nvSpPr>
          <p:spPr>
            <a:xfrm>
              <a:off x="7640426" y="5162353"/>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34" name="Oval 33"/>
            <p:cNvSpPr/>
            <p:nvPr/>
          </p:nvSpPr>
          <p:spPr>
            <a:xfrm>
              <a:off x="8219989" y="5403090"/>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35" name="Oval 34"/>
            <p:cNvSpPr/>
            <p:nvPr/>
          </p:nvSpPr>
          <p:spPr>
            <a:xfrm>
              <a:off x="4942062" y="2530382"/>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36" name="Oval 35"/>
            <p:cNvSpPr/>
            <p:nvPr/>
          </p:nvSpPr>
          <p:spPr>
            <a:xfrm>
              <a:off x="5380631" y="2829303"/>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37" name="Oval 36"/>
            <p:cNvSpPr/>
            <p:nvPr/>
          </p:nvSpPr>
          <p:spPr>
            <a:xfrm>
              <a:off x="6857456" y="3670992"/>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38" name="Oval 37"/>
            <p:cNvSpPr/>
            <p:nvPr/>
          </p:nvSpPr>
          <p:spPr>
            <a:xfrm>
              <a:off x="6849820" y="4233268"/>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39" name="Oval 38"/>
            <p:cNvSpPr/>
            <p:nvPr/>
          </p:nvSpPr>
          <p:spPr>
            <a:xfrm>
              <a:off x="7580424" y="4299649"/>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40" name="Oval 39"/>
            <p:cNvSpPr/>
            <p:nvPr/>
          </p:nvSpPr>
          <p:spPr>
            <a:xfrm>
              <a:off x="7979820" y="4745359"/>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41" name="Oval 40"/>
            <p:cNvSpPr/>
            <p:nvPr/>
          </p:nvSpPr>
          <p:spPr>
            <a:xfrm>
              <a:off x="5900565" y="3018863"/>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42" name="Oval 41"/>
            <p:cNvSpPr/>
            <p:nvPr/>
          </p:nvSpPr>
          <p:spPr>
            <a:xfrm>
              <a:off x="6223394" y="4592959"/>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43" name="Oval 42"/>
            <p:cNvSpPr/>
            <p:nvPr/>
          </p:nvSpPr>
          <p:spPr>
            <a:xfrm>
              <a:off x="6196401" y="3840023"/>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44" name="Oval 43"/>
            <p:cNvSpPr/>
            <p:nvPr/>
          </p:nvSpPr>
          <p:spPr>
            <a:xfrm>
              <a:off x="7428024" y="3621493"/>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45" name="Oval 44"/>
            <p:cNvSpPr/>
            <p:nvPr/>
          </p:nvSpPr>
          <p:spPr>
            <a:xfrm>
              <a:off x="6266827" y="2720587"/>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46" name="Oval 45"/>
            <p:cNvSpPr/>
            <p:nvPr/>
          </p:nvSpPr>
          <p:spPr>
            <a:xfrm>
              <a:off x="6779478" y="2738986"/>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47" name="Oval 46"/>
            <p:cNvSpPr/>
            <p:nvPr/>
          </p:nvSpPr>
          <p:spPr>
            <a:xfrm>
              <a:off x="7792826" y="5883853"/>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48" name="Oval 47"/>
            <p:cNvSpPr/>
            <p:nvPr/>
          </p:nvSpPr>
          <p:spPr>
            <a:xfrm>
              <a:off x="7247956" y="2928546"/>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49" name="Oval 48"/>
            <p:cNvSpPr/>
            <p:nvPr/>
          </p:nvSpPr>
          <p:spPr>
            <a:xfrm>
              <a:off x="6488492" y="3310142"/>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0" name="Oval 49"/>
            <p:cNvSpPr/>
            <p:nvPr/>
          </p:nvSpPr>
          <p:spPr>
            <a:xfrm>
              <a:off x="6691872" y="4877969"/>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1" name="Oval 50"/>
            <p:cNvSpPr/>
            <p:nvPr/>
          </p:nvSpPr>
          <p:spPr>
            <a:xfrm>
              <a:off x="6277193" y="5215510"/>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2" name="Oval 51"/>
            <p:cNvSpPr/>
            <p:nvPr/>
          </p:nvSpPr>
          <p:spPr>
            <a:xfrm>
              <a:off x="6802957" y="5455395"/>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3" name="Oval 52"/>
            <p:cNvSpPr/>
            <p:nvPr/>
          </p:nvSpPr>
          <p:spPr>
            <a:xfrm>
              <a:off x="7202171" y="4681532"/>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4" name="Oval 53"/>
            <p:cNvSpPr/>
            <p:nvPr/>
          </p:nvSpPr>
          <p:spPr>
            <a:xfrm>
              <a:off x="7271435" y="5644955"/>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5" name="Oval 54"/>
            <p:cNvSpPr/>
            <p:nvPr/>
          </p:nvSpPr>
          <p:spPr>
            <a:xfrm>
              <a:off x="6809864" y="6089410"/>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6" name="Oval 55"/>
            <p:cNvSpPr/>
            <p:nvPr/>
          </p:nvSpPr>
          <p:spPr>
            <a:xfrm>
              <a:off x="5234982" y="5408499"/>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7" name="Oval 56"/>
            <p:cNvSpPr/>
            <p:nvPr/>
          </p:nvSpPr>
          <p:spPr>
            <a:xfrm>
              <a:off x="4861618" y="5903242"/>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8" name="Oval 57"/>
            <p:cNvSpPr/>
            <p:nvPr/>
          </p:nvSpPr>
          <p:spPr>
            <a:xfrm>
              <a:off x="5387382" y="6143127"/>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59" name="Oval 58"/>
            <p:cNvSpPr/>
            <p:nvPr/>
          </p:nvSpPr>
          <p:spPr>
            <a:xfrm>
              <a:off x="5702003" y="5598059"/>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60" name="Oval 59"/>
            <p:cNvSpPr/>
            <p:nvPr/>
          </p:nvSpPr>
          <p:spPr>
            <a:xfrm>
              <a:off x="5979554" y="6127940"/>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61" name="Oval 60"/>
            <p:cNvSpPr/>
            <p:nvPr/>
          </p:nvSpPr>
          <p:spPr>
            <a:xfrm>
              <a:off x="4875083" y="3276974"/>
              <a:ext cx="304800" cy="304800"/>
            </a:xfrm>
            <a:prstGeom prst="ellipse">
              <a:avLst/>
            </a:prstGeom>
            <a:grpFill/>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sp>
          <p:nvSpPr>
            <p:cNvPr id="62" name="Oval 61"/>
            <p:cNvSpPr/>
            <p:nvPr/>
          </p:nvSpPr>
          <p:spPr>
            <a:xfrm>
              <a:off x="5056351" y="4035156"/>
              <a:ext cx="803061" cy="727956"/>
            </a:xfrm>
            <a:prstGeom prst="ellipse">
              <a:avLst/>
            </a:prstGeom>
            <a:solidFill>
              <a:schemeClr val="accent2"/>
            </a:solidFill>
            <a:ln>
              <a:solidFill>
                <a:schemeClr val="accent2">
                  <a:alpha val="50000"/>
                </a:schemeClr>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endParaRPr lang="en-US" sz="2000" dirty="0">
                <a:solidFill>
                  <a:prstClr val="white"/>
                </a:solidFill>
                <a:cs typeface="Segoe UI" panose="020B0502040204020203" pitchFamily="34" charset="0"/>
              </a:endParaRPr>
            </a:p>
          </p:txBody>
        </p:sp>
        <p:cxnSp>
          <p:nvCxnSpPr>
            <p:cNvPr id="71" name="Straight Arrow Connector 70"/>
            <p:cNvCxnSpPr>
              <a:stCxn id="61" idx="4"/>
              <a:endCxn id="62" idx="0"/>
            </p:cNvCxnSpPr>
            <p:nvPr/>
          </p:nvCxnSpPr>
          <p:spPr>
            <a:xfrm>
              <a:off x="5027483" y="3581774"/>
              <a:ext cx="430399" cy="453382"/>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73" name="Straight Arrow Connector 72"/>
            <p:cNvCxnSpPr>
              <a:stCxn id="35" idx="4"/>
              <a:endCxn id="62" idx="0"/>
            </p:cNvCxnSpPr>
            <p:nvPr/>
          </p:nvCxnSpPr>
          <p:spPr>
            <a:xfrm>
              <a:off x="5094462" y="2835182"/>
              <a:ext cx="363420" cy="1199974"/>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76" name="Straight Arrow Connector 75"/>
            <p:cNvCxnSpPr>
              <a:stCxn id="36" idx="4"/>
              <a:endCxn id="62" idx="0"/>
            </p:cNvCxnSpPr>
            <p:nvPr/>
          </p:nvCxnSpPr>
          <p:spPr>
            <a:xfrm flipH="1">
              <a:off x="5457882" y="3134103"/>
              <a:ext cx="75149" cy="901053"/>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79" name="Straight Arrow Connector 78"/>
            <p:cNvCxnSpPr>
              <a:stCxn id="41" idx="3"/>
              <a:endCxn id="62" idx="0"/>
            </p:cNvCxnSpPr>
            <p:nvPr/>
          </p:nvCxnSpPr>
          <p:spPr>
            <a:xfrm flipH="1">
              <a:off x="5457882" y="3279026"/>
              <a:ext cx="487320" cy="756130"/>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82" name="Straight Arrow Connector 81"/>
            <p:cNvCxnSpPr>
              <a:stCxn id="45" idx="4"/>
              <a:endCxn id="62" idx="7"/>
            </p:cNvCxnSpPr>
            <p:nvPr/>
          </p:nvCxnSpPr>
          <p:spPr>
            <a:xfrm flipH="1">
              <a:off x="5741806" y="3025387"/>
              <a:ext cx="677421" cy="1116376"/>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88" name="Straight Arrow Connector 87"/>
            <p:cNvCxnSpPr>
              <a:stCxn id="43" idx="3"/>
              <a:endCxn id="62" idx="6"/>
            </p:cNvCxnSpPr>
            <p:nvPr/>
          </p:nvCxnSpPr>
          <p:spPr>
            <a:xfrm flipH="1">
              <a:off x="5859412" y="4100186"/>
              <a:ext cx="381626" cy="298948"/>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91" name="Straight Arrow Connector 90"/>
            <p:cNvCxnSpPr>
              <a:stCxn id="51" idx="1"/>
              <a:endCxn id="62" idx="5"/>
            </p:cNvCxnSpPr>
            <p:nvPr/>
          </p:nvCxnSpPr>
          <p:spPr>
            <a:xfrm flipH="1" flipV="1">
              <a:off x="5741806" y="4656505"/>
              <a:ext cx="580024" cy="603642"/>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94" name="Straight Arrow Connector 93"/>
            <p:cNvCxnSpPr>
              <a:stCxn id="56" idx="0"/>
              <a:endCxn id="62" idx="4"/>
            </p:cNvCxnSpPr>
            <p:nvPr/>
          </p:nvCxnSpPr>
          <p:spPr>
            <a:xfrm flipV="1">
              <a:off x="5387382" y="4763112"/>
              <a:ext cx="70500" cy="645387"/>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97" name="Straight Arrow Connector 96"/>
            <p:cNvCxnSpPr>
              <a:stCxn id="59" idx="0"/>
              <a:endCxn id="62" idx="4"/>
            </p:cNvCxnSpPr>
            <p:nvPr/>
          </p:nvCxnSpPr>
          <p:spPr>
            <a:xfrm flipH="1" flipV="1">
              <a:off x="5457882" y="4763112"/>
              <a:ext cx="396521" cy="834947"/>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00" name="Straight Arrow Connector 99"/>
            <p:cNvCxnSpPr>
              <a:stCxn id="57" idx="0"/>
              <a:endCxn id="62" idx="4"/>
            </p:cNvCxnSpPr>
            <p:nvPr/>
          </p:nvCxnSpPr>
          <p:spPr>
            <a:xfrm flipV="1">
              <a:off x="5014018" y="4763112"/>
              <a:ext cx="443864" cy="1140130"/>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04" name="Straight Arrow Connector 103"/>
            <p:cNvCxnSpPr>
              <a:stCxn id="58" idx="0"/>
              <a:endCxn id="62" idx="4"/>
            </p:cNvCxnSpPr>
            <p:nvPr/>
          </p:nvCxnSpPr>
          <p:spPr>
            <a:xfrm flipH="1" flipV="1">
              <a:off x="5457882" y="4763112"/>
              <a:ext cx="81900" cy="1380015"/>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07" name="Straight Arrow Connector 106"/>
            <p:cNvCxnSpPr>
              <a:stCxn id="60" idx="0"/>
              <a:endCxn id="62" idx="4"/>
            </p:cNvCxnSpPr>
            <p:nvPr/>
          </p:nvCxnSpPr>
          <p:spPr>
            <a:xfrm flipH="1" flipV="1">
              <a:off x="5457882" y="4763112"/>
              <a:ext cx="674072" cy="1364828"/>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10" name="Straight Arrow Connector 109"/>
            <p:cNvCxnSpPr>
              <a:stCxn id="42" idx="2"/>
              <a:endCxn id="62" idx="5"/>
            </p:cNvCxnSpPr>
            <p:nvPr/>
          </p:nvCxnSpPr>
          <p:spPr>
            <a:xfrm flipH="1" flipV="1">
              <a:off x="5741806" y="4656505"/>
              <a:ext cx="481588" cy="88854"/>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13" name="Straight Arrow Connector 112"/>
            <p:cNvCxnSpPr>
              <a:stCxn id="50" idx="2"/>
              <a:endCxn id="62" idx="5"/>
            </p:cNvCxnSpPr>
            <p:nvPr/>
          </p:nvCxnSpPr>
          <p:spPr>
            <a:xfrm flipH="1" flipV="1">
              <a:off x="5741806" y="4656505"/>
              <a:ext cx="950066" cy="373864"/>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16" name="Straight Arrow Connector 115"/>
            <p:cNvCxnSpPr>
              <a:stCxn id="38" idx="2"/>
              <a:endCxn id="62" idx="6"/>
            </p:cNvCxnSpPr>
            <p:nvPr/>
          </p:nvCxnSpPr>
          <p:spPr>
            <a:xfrm flipH="1">
              <a:off x="5859412" y="4385668"/>
              <a:ext cx="990408" cy="13466"/>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19" name="Straight Arrow Connector 118"/>
            <p:cNvCxnSpPr>
              <a:stCxn id="37" idx="2"/>
              <a:endCxn id="62" idx="6"/>
            </p:cNvCxnSpPr>
            <p:nvPr/>
          </p:nvCxnSpPr>
          <p:spPr>
            <a:xfrm flipH="1">
              <a:off x="5859412" y="3823392"/>
              <a:ext cx="998044" cy="575742"/>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22" name="Straight Arrow Connector 121"/>
            <p:cNvCxnSpPr>
              <a:stCxn id="53" idx="2"/>
              <a:endCxn id="62" idx="6"/>
            </p:cNvCxnSpPr>
            <p:nvPr/>
          </p:nvCxnSpPr>
          <p:spPr>
            <a:xfrm flipH="1" flipV="1">
              <a:off x="5859412" y="4399134"/>
              <a:ext cx="1342759" cy="434798"/>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25" name="Straight Arrow Connector 124"/>
            <p:cNvCxnSpPr>
              <a:stCxn id="46" idx="3"/>
              <a:endCxn id="62" idx="7"/>
            </p:cNvCxnSpPr>
            <p:nvPr/>
          </p:nvCxnSpPr>
          <p:spPr>
            <a:xfrm flipH="1">
              <a:off x="5741806" y="2999149"/>
              <a:ext cx="1082309" cy="1142614"/>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29" name="Straight Arrow Connector 128"/>
            <p:cNvCxnSpPr>
              <a:stCxn id="33" idx="1"/>
              <a:endCxn id="62" idx="6"/>
            </p:cNvCxnSpPr>
            <p:nvPr/>
          </p:nvCxnSpPr>
          <p:spPr>
            <a:xfrm flipH="1" flipV="1">
              <a:off x="5859412" y="4399134"/>
              <a:ext cx="1825651" cy="807856"/>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cxnSp>
          <p:nvCxnSpPr>
            <p:cNvPr id="132" name="Straight Arrow Connector 131"/>
            <p:cNvCxnSpPr>
              <a:stCxn id="52" idx="1"/>
              <a:endCxn id="62" idx="5"/>
            </p:cNvCxnSpPr>
            <p:nvPr/>
          </p:nvCxnSpPr>
          <p:spPr>
            <a:xfrm flipH="1" flipV="1">
              <a:off x="5741806" y="4656505"/>
              <a:ext cx="1105788" cy="843527"/>
            </a:xfrm>
            <a:prstGeom prst="straightConnector1">
              <a:avLst/>
            </a:prstGeom>
            <a:grpFill/>
            <a:ln>
              <a:headEnd type="triangle"/>
              <a:tailEnd type="triangle"/>
            </a:ln>
          </p:spPr>
          <p:style>
            <a:lnRef idx="3">
              <a:schemeClr val="lt1"/>
            </a:lnRef>
            <a:fillRef idx="1">
              <a:schemeClr val="accent4"/>
            </a:fillRef>
            <a:effectRef idx="1">
              <a:schemeClr val="accent4"/>
            </a:effectRef>
            <a:fontRef idx="minor">
              <a:schemeClr val="lt1"/>
            </a:fontRef>
          </p:style>
        </p:cxnSp>
      </p:grpSp>
      <p:cxnSp>
        <p:nvCxnSpPr>
          <p:cNvPr id="89" name="Straight Connector 88"/>
          <p:cNvCxnSpPr/>
          <p:nvPr/>
        </p:nvCxnSpPr>
        <p:spPr>
          <a:xfrm>
            <a:off x="7196025" y="1320353"/>
            <a:ext cx="0" cy="500006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59124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Assisted Communication (SAC)</a:t>
            </a:r>
          </a:p>
        </p:txBody>
      </p:sp>
      <p:sp>
        <p:nvSpPr>
          <p:cNvPr id="3" name="Content Placeholder 2"/>
          <p:cNvSpPr>
            <a:spLocks noGrp="1"/>
          </p:cNvSpPr>
          <p:nvPr>
            <p:ph sz="quarter" idx="10"/>
          </p:nvPr>
        </p:nvSpPr>
        <p:spPr>
          <a:xfrm>
            <a:off x="268288" y="1398396"/>
            <a:ext cx="11542503" cy="5118518"/>
          </a:xfrm>
        </p:spPr>
        <p:txBody>
          <a:bodyPr>
            <a:normAutofit fontScale="70000" lnSpcReduction="20000"/>
          </a:bodyPr>
          <a:lstStyle/>
          <a:p>
            <a:r>
              <a:rPr lang="en-US" dirty="0"/>
              <a:t>Principles used to establish trustworthy &amp; bi-directional communication between systems &amp; devices deployed in an untrusted physical space </a:t>
            </a:r>
          </a:p>
          <a:p>
            <a:endParaRPr lang="en-US" dirty="0"/>
          </a:p>
          <a:p>
            <a:pPr lvl="1"/>
            <a:r>
              <a:rPr lang="en-US" dirty="0"/>
              <a:t>Security trumps all other capabilities</a:t>
            </a:r>
          </a:p>
          <a:p>
            <a:endParaRPr lang="en-US" dirty="0"/>
          </a:p>
          <a:p>
            <a:pPr lvl="1"/>
            <a:r>
              <a:rPr lang="en-US" dirty="0"/>
              <a:t>Devices don’t listen for unsolicited traffic</a:t>
            </a:r>
          </a:p>
          <a:p>
            <a:endParaRPr lang="en-US" dirty="0"/>
          </a:p>
          <a:p>
            <a:pPr lvl="1"/>
            <a:r>
              <a:rPr lang="en-US" dirty="0"/>
              <a:t>Connections are device-initiated and outbound</a:t>
            </a:r>
          </a:p>
          <a:p>
            <a:pPr lvl="1"/>
            <a:endParaRPr lang="en-US" dirty="0"/>
          </a:p>
          <a:p>
            <a:pPr lvl="1"/>
            <a:r>
              <a:rPr lang="en-US" dirty="0"/>
              <a:t>System authentication and authorization must be based on device identity</a:t>
            </a:r>
          </a:p>
          <a:p>
            <a:pPr lvl="1"/>
            <a:endParaRPr lang="en-US" dirty="0"/>
          </a:p>
          <a:p>
            <a:pPr lvl="1"/>
            <a:r>
              <a:rPr lang="en-US" dirty="0"/>
              <a:t>Application data may be separately secured in transit through gateways</a:t>
            </a:r>
          </a:p>
          <a:p>
            <a:endParaRPr lang="en-US" dirty="0"/>
          </a:p>
          <a:p>
            <a:endParaRPr lang="en-US" dirty="0"/>
          </a:p>
        </p:txBody>
      </p:sp>
    </p:spTree>
    <p:extLst>
      <p:ext uri="{BB962C8B-B14F-4D97-AF65-F5344CB8AC3E}">
        <p14:creationId xmlns:p14="http://schemas.microsoft.com/office/powerpoint/2010/main" val="34337547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IoT on Azure</a:t>
            </a:r>
          </a:p>
        </p:txBody>
      </p:sp>
    </p:spTree>
    <p:extLst>
      <p:ext uri="{BB962C8B-B14F-4D97-AF65-F5344CB8AC3E}">
        <p14:creationId xmlns:p14="http://schemas.microsoft.com/office/powerpoint/2010/main" val="28076944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up to ingestion</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574767" y="2388715"/>
            <a:ext cx="524035" cy="524035"/>
          </a:xfrm>
          <a:prstGeom prst="rect">
            <a:avLst/>
          </a:prstGeom>
        </p:spPr>
      </p:pic>
      <p:sp>
        <p:nvSpPr>
          <p:cNvPr id="6" name="Rectangle 5"/>
          <p:cNvSpPr/>
          <p:nvPr/>
        </p:nvSpPr>
        <p:spPr bwMode="auto">
          <a:xfrm>
            <a:off x="7158006" y="1850687"/>
            <a:ext cx="1357559" cy="3903233"/>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7158005" y="1850687"/>
            <a:ext cx="1357560"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IOT Hub</a:t>
            </a:r>
          </a:p>
        </p:txBody>
      </p:sp>
      <p:sp>
        <p:nvSpPr>
          <p:cNvPr id="51" name="TextBox 50"/>
          <p:cNvSpPr txBox="1"/>
          <p:nvPr/>
        </p:nvSpPr>
        <p:spPr>
          <a:xfrm rot="16200000">
            <a:off x="-392700" y="2338437"/>
            <a:ext cx="1878899"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IP Capable Devices</a:t>
            </a:r>
          </a:p>
        </p:txBody>
      </p:sp>
      <p:sp>
        <p:nvSpPr>
          <p:cNvPr id="52" name="TextBox 51"/>
          <p:cNvSpPr txBox="1"/>
          <p:nvPr/>
        </p:nvSpPr>
        <p:spPr>
          <a:xfrm rot="16200000">
            <a:off x="-419906" y="4474064"/>
            <a:ext cx="193331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PAN Devices</a:t>
            </a:r>
          </a:p>
        </p:txBody>
      </p:sp>
      <p:cxnSp>
        <p:nvCxnSpPr>
          <p:cNvPr id="54" name="Straight Connector 53"/>
          <p:cNvCxnSpPr/>
          <p:nvPr/>
        </p:nvCxnSpPr>
        <p:spPr>
          <a:xfrm>
            <a:off x="4139069" y="1905524"/>
            <a:ext cx="0" cy="3885466"/>
          </a:xfrm>
          <a:prstGeom prst="line">
            <a:avLst/>
          </a:prstGeom>
          <a:ln w="3492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110371" y="5455107"/>
            <a:ext cx="1028700"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Field</a:t>
            </a:r>
          </a:p>
        </p:txBody>
      </p:sp>
      <p:sp>
        <p:nvSpPr>
          <p:cNvPr id="58" name="TextBox 57"/>
          <p:cNvSpPr txBox="1"/>
          <p:nvPr/>
        </p:nvSpPr>
        <p:spPr>
          <a:xfrm>
            <a:off x="4139069" y="5455107"/>
            <a:ext cx="1028700"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Cloud</a:t>
            </a:r>
          </a:p>
        </p:txBody>
      </p:sp>
      <p:grpSp>
        <p:nvGrpSpPr>
          <p:cNvPr id="66" name="Group 65"/>
          <p:cNvGrpSpPr/>
          <p:nvPr/>
        </p:nvGrpSpPr>
        <p:grpSpPr>
          <a:xfrm>
            <a:off x="2447337" y="3949261"/>
            <a:ext cx="1140522" cy="1463100"/>
            <a:chOff x="2472072" y="3923861"/>
            <a:chExt cx="1140522" cy="1463100"/>
          </a:xfrm>
        </p:grpSpPr>
        <p:sp>
          <p:nvSpPr>
            <p:cNvPr id="60" name="TextBox 59"/>
            <p:cNvSpPr txBox="1"/>
            <p:nvPr/>
          </p:nvSpPr>
          <p:spPr>
            <a:xfrm>
              <a:off x="2472072" y="4037720"/>
              <a:ext cx="1140522"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Field Gateway</a:t>
              </a:r>
            </a:p>
          </p:txBody>
        </p:sp>
        <p:grpSp>
          <p:nvGrpSpPr>
            <p:cNvPr id="62" name="Group 61"/>
            <p:cNvGrpSpPr/>
            <p:nvPr/>
          </p:nvGrpSpPr>
          <p:grpSpPr>
            <a:xfrm>
              <a:off x="2472072" y="3923861"/>
              <a:ext cx="1140522" cy="1463100"/>
              <a:chOff x="2472072" y="3923861"/>
              <a:chExt cx="1140522" cy="1463100"/>
            </a:xfrm>
          </p:grpSpPr>
          <p:sp>
            <p:nvSpPr>
              <p:cNvPr id="59" name="Rectangle 58"/>
              <p:cNvSpPr/>
              <p:nvPr/>
            </p:nvSpPr>
            <p:spPr bwMode="auto">
              <a:xfrm>
                <a:off x="2472072" y="3923861"/>
                <a:ext cx="1140522" cy="1463100"/>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77518" y="4668150"/>
                <a:ext cx="528309" cy="528309"/>
              </a:xfrm>
              <a:prstGeom prst="rect">
                <a:avLst/>
              </a:prstGeom>
            </p:spPr>
          </p:pic>
        </p:grpSp>
      </p:grpSp>
      <p:grpSp>
        <p:nvGrpSpPr>
          <p:cNvPr id="73" name="Group 72"/>
          <p:cNvGrpSpPr/>
          <p:nvPr/>
        </p:nvGrpSpPr>
        <p:grpSpPr>
          <a:xfrm>
            <a:off x="4737620" y="3078848"/>
            <a:ext cx="1140522" cy="1463100"/>
            <a:chOff x="5511892" y="3000109"/>
            <a:chExt cx="1140522" cy="1463100"/>
          </a:xfrm>
        </p:grpSpPr>
        <p:sp>
          <p:nvSpPr>
            <p:cNvPr id="68" name="TextBox 67"/>
            <p:cNvSpPr txBox="1"/>
            <p:nvPr/>
          </p:nvSpPr>
          <p:spPr>
            <a:xfrm>
              <a:off x="5511892" y="3113968"/>
              <a:ext cx="1140522"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Cloud Gateway</a:t>
              </a:r>
            </a:p>
          </p:txBody>
        </p:sp>
        <p:sp>
          <p:nvSpPr>
            <p:cNvPr id="70" name="Rectangle 69"/>
            <p:cNvSpPr/>
            <p:nvPr/>
          </p:nvSpPr>
          <p:spPr bwMode="auto">
            <a:xfrm>
              <a:off x="5511892" y="3000109"/>
              <a:ext cx="1140522" cy="1463100"/>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2" name="Picture 7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841035" y="3723565"/>
              <a:ext cx="482235" cy="482235"/>
            </a:xfrm>
            <a:prstGeom prst="rect">
              <a:avLst/>
            </a:prstGeom>
          </p:spPr>
        </p:pic>
      </p:grpSp>
      <p:cxnSp>
        <p:nvCxnSpPr>
          <p:cNvPr id="77" name="Straight Arrow Connector 76"/>
          <p:cNvCxnSpPr/>
          <p:nvPr/>
        </p:nvCxnSpPr>
        <p:spPr>
          <a:xfrm>
            <a:off x="1518342" y="2248210"/>
            <a:ext cx="5495873" cy="0"/>
          </a:xfrm>
          <a:prstGeom prst="straightConnector1">
            <a:avLst/>
          </a:prstGeom>
          <a:ln w="19050">
            <a:solidFill>
              <a:schemeClr val="tx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1518342" y="3254107"/>
            <a:ext cx="3039609" cy="1"/>
          </a:xfrm>
          <a:prstGeom prst="straightConnector1">
            <a:avLst/>
          </a:prstGeom>
          <a:ln w="19050">
            <a:solidFill>
              <a:schemeClr val="tx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071048" y="3254107"/>
            <a:ext cx="943167" cy="1"/>
          </a:xfrm>
          <a:prstGeom prst="straightConnector1">
            <a:avLst/>
          </a:prstGeom>
          <a:ln w="19050">
            <a:solidFill>
              <a:schemeClr val="tx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1517798" y="4231200"/>
            <a:ext cx="775704" cy="1"/>
          </a:xfrm>
          <a:prstGeom prst="straightConnector1">
            <a:avLst/>
          </a:prstGeom>
          <a:ln w="19050">
            <a:solidFill>
              <a:schemeClr val="tx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1517798" y="5221858"/>
            <a:ext cx="775704" cy="1"/>
          </a:xfrm>
          <a:prstGeom prst="straightConnector1">
            <a:avLst/>
          </a:prstGeom>
          <a:ln w="19050">
            <a:solidFill>
              <a:schemeClr val="tx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3702461" y="4231200"/>
            <a:ext cx="891369" cy="2"/>
          </a:xfrm>
          <a:prstGeom prst="straightConnector1">
            <a:avLst/>
          </a:prstGeom>
          <a:ln w="19050">
            <a:solidFill>
              <a:schemeClr val="tx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094213" y="1190767"/>
            <a:ext cx="3035091" cy="3404009"/>
          </a:xfrm>
          <a:prstGeom prst="rect">
            <a:avLst/>
          </a:prstGeom>
          <a:noFill/>
        </p:spPr>
        <p:txBody>
          <a:bodyPr wrap="square" lIns="182880" tIns="146304" rIns="182880" bIns="146304" rtlCol="0">
            <a:spAutoFit/>
          </a:bodyPr>
          <a:lstStyle/>
          <a:p>
            <a:pPr>
              <a:lnSpc>
                <a:spcPct val="90000"/>
              </a:lnSpc>
              <a:spcAft>
                <a:spcPts val="600"/>
              </a:spcAft>
            </a:pPr>
            <a:r>
              <a:rPr lang="en-US" sz="2000" u="sng" dirty="0">
                <a:gradFill>
                  <a:gsLst>
                    <a:gs pos="2917">
                      <a:schemeClr val="tx1"/>
                    </a:gs>
                    <a:gs pos="30000">
                      <a:schemeClr val="tx1"/>
                    </a:gs>
                  </a:gsLst>
                  <a:lin ang="5400000" scaled="0"/>
                </a:gradFill>
              </a:rPr>
              <a:t>Security Considerations</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Device</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Channel</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Gateways</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000" dirty="0" err="1">
                <a:gradFill>
                  <a:gsLst>
                    <a:gs pos="2917">
                      <a:schemeClr val="tx1"/>
                    </a:gs>
                    <a:gs pos="30000">
                      <a:schemeClr val="tx1"/>
                    </a:gs>
                  </a:gsLst>
                  <a:lin ang="5400000" scaled="0"/>
                </a:gradFill>
              </a:rPr>
              <a:t>IoT</a:t>
            </a:r>
            <a:r>
              <a:rPr lang="en-US" sz="2000" dirty="0">
                <a:gradFill>
                  <a:gsLst>
                    <a:gs pos="2917">
                      <a:schemeClr val="tx1"/>
                    </a:gs>
                    <a:gs pos="30000">
                      <a:schemeClr val="tx1"/>
                    </a:gs>
                  </a:gsLst>
                  <a:lin ang="5400000" scaled="0"/>
                </a:gradFill>
              </a:rPr>
              <a:t> Hub Endpoints</a:t>
            </a:r>
          </a:p>
        </p:txBody>
      </p:sp>
      <p:sp>
        <p:nvSpPr>
          <p:cNvPr id="107" name="Down Arrow 106"/>
          <p:cNvSpPr/>
          <p:nvPr/>
        </p:nvSpPr>
        <p:spPr bwMode="auto">
          <a:xfrm>
            <a:off x="986097" y="1509775"/>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Down Arrow 107"/>
          <p:cNvSpPr/>
          <p:nvPr/>
        </p:nvSpPr>
        <p:spPr bwMode="auto">
          <a:xfrm>
            <a:off x="1789576" y="2767793"/>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Down Arrow 108"/>
          <p:cNvSpPr/>
          <p:nvPr/>
        </p:nvSpPr>
        <p:spPr bwMode="auto">
          <a:xfrm>
            <a:off x="4556843" y="1738530"/>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Down Arrow 109"/>
          <p:cNvSpPr/>
          <p:nvPr/>
        </p:nvSpPr>
        <p:spPr bwMode="auto">
          <a:xfrm>
            <a:off x="1789576" y="3702616"/>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Down Arrow 110"/>
          <p:cNvSpPr/>
          <p:nvPr/>
        </p:nvSpPr>
        <p:spPr bwMode="auto">
          <a:xfrm>
            <a:off x="6453423" y="2767793"/>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Down Arrow 111"/>
          <p:cNvSpPr/>
          <p:nvPr/>
        </p:nvSpPr>
        <p:spPr bwMode="auto">
          <a:xfrm>
            <a:off x="3771251" y="3702616"/>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Down Arrow 112"/>
          <p:cNvSpPr/>
          <p:nvPr/>
        </p:nvSpPr>
        <p:spPr bwMode="auto">
          <a:xfrm>
            <a:off x="2856037" y="3472116"/>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Down Arrow 113"/>
          <p:cNvSpPr/>
          <p:nvPr/>
        </p:nvSpPr>
        <p:spPr bwMode="auto">
          <a:xfrm>
            <a:off x="5144661" y="2582130"/>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Down Arrow 114"/>
          <p:cNvSpPr/>
          <p:nvPr/>
        </p:nvSpPr>
        <p:spPr bwMode="auto">
          <a:xfrm rot="10800000">
            <a:off x="986097" y="5473320"/>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6" name="Group 115"/>
          <p:cNvGrpSpPr/>
          <p:nvPr/>
        </p:nvGrpSpPr>
        <p:grpSpPr>
          <a:xfrm>
            <a:off x="920239" y="2017275"/>
            <a:ext cx="415537" cy="458715"/>
            <a:chOff x="8563175" y="5986170"/>
            <a:chExt cx="415537" cy="458715"/>
          </a:xfrm>
        </p:grpSpPr>
        <p:sp>
          <p:nvSpPr>
            <p:cNvPr id="117" name="Rectangle 116"/>
            <p:cNvSpPr/>
            <p:nvPr/>
          </p:nvSpPr>
          <p:spPr>
            <a:xfrm>
              <a:off x="8563175" y="5986170"/>
              <a:ext cx="415537" cy="458715"/>
            </a:xfrm>
            <a:prstGeom prst="rect">
              <a:avLst/>
            </a:prstGeom>
            <a:no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1836" dirty="0">
                <a:solidFill>
                  <a:prstClr val="white"/>
                </a:solidFill>
              </a:endParaRPr>
            </a:p>
          </p:txBody>
        </p:sp>
        <p:sp>
          <p:nvSpPr>
            <p:cNvPr id="118" name="Freeform 84"/>
            <p:cNvSpPr>
              <a:spLocks noEditPoints="1"/>
            </p:cNvSpPr>
            <p:nvPr/>
          </p:nvSpPr>
          <p:spPr bwMode="auto">
            <a:xfrm>
              <a:off x="8598065" y="6020736"/>
              <a:ext cx="351619" cy="39512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3247" tIns="46624" rIns="93247" bIns="46624" numCol="1" anchor="t" anchorCtr="0" compatLnSpc="1">
              <a:prstTxWarp prst="textNoShape">
                <a:avLst/>
              </a:prstTxWarp>
            </a:bodyPr>
            <a:lstStyle/>
            <a:p>
              <a:pPr defTabSz="698983"/>
              <a:endParaRPr lang="en-US" sz="1428">
                <a:solidFill>
                  <a:prstClr val="white"/>
                </a:solidFill>
              </a:endParaRPr>
            </a:p>
          </p:txBody>
        </p:sp>
      </p:grpSp>
      <p:grpSp>
        <p:nvGrpSpPr>
          <p:cNvPr id="119" name="Group 118"/>
          <p:cNvGrpSpPr/>
          <p:nvPr/>
        </p:nvGrpSpPr>
        <p:grpSpPr>
          <a:xfrm>
            <a:off x="920239" y="3013401"/>
            <a:ext cx="415537" cy="458715"/>
            <a:chOff x="8563175" y="5986170"/>
            <a:chExt cx="415537" cy="458715"/>
          </a:xfrm>
        </p:grpSpPr>
        <p:sp>
          <p:nvSpPr>
            <p:cNvPr id="120" name="Rectangle 119"/>
            <p:cNvSpPr/>
            <p:nvPr/>
          </p:nvSpPr>
          <p:spPr>
            <a:xfrm>
              <a:off x="8563175" y="5986170"/>
              <a:ext cx="415537" cy="458715"/>
            </a:xfrm>
            <a:prstGeom prst="rect">
              <a:avLst/>
            </a:prstGeom>
            <a:no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1836" dirty="0">
                <a:solidFill>
                  <a:prstClr val="white"/>
                </a:solidFill>
              </a:endParaRPr>
            </a:p>
          </p:txBody>
        </p:sp>
        <p:sp>
          <p:nvSpPr>
            <p:cNvPr id="121" name="Freeform 84"/>
            <p:cNvSpPr>
              <a:spLocks noEditPoints="1"/>
            </p:cNvSpPr>
            <p:nvPr/>
          </p:nvSpPr>
          <p:spPr bwMode="auto">
            <a:xfrm>
              <a:off x="8598065" y="6020736"/>
              <a:ext cx="351619" cy="39512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3247" tIns="46624" rIns="93247" bIns="46624" numCol="1" anchor="t" anchorCtr="0" compatLnSpc="1">
              <a:prstTxWarp prst="textNoShape">
                <a:avLst/>
              </a:prstTxWarp>
            </a:bodyPr>
            <a:lstStyle/>
            <a:p>
              <a:pPr defTabSz="698983"/>
              <a:endParaRPr lang="en-US" sz="1428">
                <a:solidFill>
                  <a:prstClr val="white"/>
                </a:solidFill>
              </a:endParaRPr>
            </a:p>
          </p:txBody>
        </p:sp>
      </p:grpSp>
      <p:grpSp>
        <p:nvGrpSpPr>
          <p:cNvPr id="122" name="Group 121"/>
          <p:cNvGrpSpPr/>
          <p:nvPr/>
        </p:nvGrpSpPr>
        <p:grpSpPr>
          <a:xfrm>
            <a:off x="920239" y="3987740"/>
            <a:ext cx="415537" cy="458715"/>
            <a:chOff x="8563175" y="5986170"/>
            <a:chExt cx="415537" cy="458715"/>
          </a:xfrm>
        </p:grpSpPr>
        <p:sp>
          <p:nvSpPr>
            <p:cNvPr id="123" name="Rectangle 122"/>
            <p:cNvSpPr/>
            <p:nvPr/>
          </p:nvSpPr>
          <p:spPr>
            <a:xfrm>
              <a:off x="8563175" y="5986170"/>
              <a:ext cx="415537" cy="458715"/>
            </a:xfrm>
            <a:prstGeom prst="rect">
              <a:avLst/>
            </a:prstGeom>
            <a:no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1836" dirty="0">
                <a:solidFill>
                  <a:prstClr val="white"/>
                </a:solidFill>
              </a:endParaRPr>
            </a:p>
          </p:txBody>
        </p:sp>
        <p:sp>
          <p:nvSpPr>
            <p:cNvPr id="124" name="Freeform 84"/>
            <p:cNvSpPr>
              <a:spLocks noEditPoints="1"/>
            </p:cNvSpPr>
            <p:nvPr/>
          </p:nvSpPr>
          <p:spPr bwMode="auto">
            <a:xfrm>
              <a:off x="8598065" y="6020736"/>
              <a:ext cx="351619" cy="39512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3247" tIns="46624" rIns="93247" bIns="46624" numCol="1" anchor="t" anchorCtr="0" compatLnSpc="1">
              <a:prstTxWarp prst="textNoShape">
                <a:avLst/>
              </a:prstTxWarp>
            </a:bodyPr>
            <a:lstStyle/>
            <a:p>
              <a:pPr defTabSz="698983"/>
              <a:endParaRPr lang="en-US" sz="1428">
                <a:solidFill>
                  <a:prstClr val="white"/>
                </a:solidFill>
              </a:endParaRPr>
            </a:p>
          </p:txBody>
        </p:sp>
      </p:grpSp>
      <p:grpSp>
        <p:nvGrpSpPr>
          <p:cNvPr id="125" name="Group 124"/>
          <p:cNvGrpSpPr/>
          <p:nvPr/>
        </p:nvGrpSpPr>
        <p:grpSpPr>
          <a:xfrm>
            <a:off x="920239" y="4946712"/>
            <a:ext cx="415537" cy="458715"/>
            <a:chOff x="8563175" y="5986170"/>
            <a:chExt cx="415537" cy="458715"/>
          </a:xfrm>
        </p:grpSpPr>
        <p:sp>
          <p:nvSpPr>
            <p:cNvPr id="126" name="Rectangle 125"/>
            <p:cNvSpPr/>
            <p:nvPr/>
          </p:nvSpPr>
          <p:spPr>
            <a:xfrm>
              <a:off x="8563175" y="5986170"/>
              <a:ext cx="415537" cy="458715"/>
            </a:xfrm>
            <a:prstGeom prst="rect">
              <a:avLst/>
            </a:prstGeom>
            <a:no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1836" dirty="0">
                <a:solidFill>
                  <a:prstClr val="white"/>
                </a:solidFill>
              </a:endParaRPr>
            </a:p>
          </p:txBody>
        </p:sp>
        <p:sp>
          <p:nvSpPr>
            <p:cNvPr id="127" name="Freeform 84"/>
            <p:cNvSpPr>
              <a:spLocks noEditPoints="1"/>
            </p:cNvSpPr>
            <p:nvPr/>
          </p:nvSpPr>
          <p:spPr bwMode="auto">
            <a:xfrm>
              <a:off x="8598065" y="6020736"/>
              <a:ext cx="351619" cy="39512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3247" tIns="46624" rIns="93247" bIns="46624" numCol="1" anchor="t" anchorCtr="0" compatLnSpc="1">
              <a:prstTxWarp prst="textNoShape">
                <a:avLst/>
              </a:prstTxWarp>
            </a:bodyPr>
            <a:lstStyle/>
            <a:p>
              <a:pPr defTabSz="698983"/>
              <a:endParaRPr lang="en-US" sz="1428">
                <a:solidFill>
                  <a:prstClr val="white"/>
                </a:solidFill>
              </a:endParaRPr>
            </a:p>
          </p:txBody>
        </p:sp>
      </p:grpSp>
      <p:sp>
        <p:nvSpPr>
          <p:cNvPr id="49" name="Down Arrow 48"/>
          <p:cNvSpPr/>
          <p:nvPr/>
        </p:nvSpPr>
        <p:spPr bwMode="auto">
          <a:xfrm rot="10800000">
            <a:off x="8631115" y="5702075"/>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 name="Straight Arrow Connector 2"/>
          <p:cNvCxnSpPr/>
          <p:nvPr/>
        </p:nvCxnSpPr>
        <p:spPr>
          <a:xfrm>
            <a:off x="6877609" y="5455107"/>
            <a:ext cx="280396" cy="0"/>
          </a:xfrm>
          <a:prstGeom prst="straightConnector1">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884868" y="5607507"/>
            <a:ext cx="280396" cy="0"/>
          </a:xfrm>
          <a:prstGeom prst="straightConnector1">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8525438" y="5607507"/>
            <a:ext cx="270523" cy="0"/>
          </a:xfrm>
          <a:prstGeom prst="straightConnector1">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528366" y="5455107"/>
            <a:ext cx="270523" cy="0"/>
          </a:xfrm>
          <a:prstGeom prst="straightConnector1">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7" name="Down Arrow 66"/>
          <p:cNvSpPr/>
          <p:nvPr/>
        </p:nvSpPr>
        <p:spPr bwMode="auto">
          <a:xfrm rot="10800000">
            <a:off x="6737280" y="5702076"/>
            <a:ext cx="326437" cy="45751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7183236" y="3331192"/>
            <a:ext cx="1357560" cy="1612749"/>
          </a:xfrm>
          <a:prstGeom prst="rect">
            <a:avLst/>
          </a:prstGeom>
          <a:noFill/>
        </p:spPr>
        <p:txBody>
          <a:bodyPr wrap="squar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Device Registry</a:t>
            </a:r>
          </a:p>
          <a:p>
            <a:pPr algn="ctr">
              <a:lnSpc>
                <a:spcPct val="90000"/>
              </a:lnSpc>
              <a:spcAft>
                <a:spcPts val="600"/>
              </a:spcAft>
            </a:pPr>
            <a:endParaRPr lang="en-US" sz="1400" i="1" dirty="0">
              <a:gradFill>
                <a:gsLst>
                  <a:gs pos="2917">
                    <a:schemeClr val="tx1"/>
                  </a:gs>
                  <a:gs pos="30000">
                    <a:schemeClr val="tx1"/>
                  </a:gs>
                </a:gsLst>
                <a:lin ang="5400000" scaled="0"/>
              </a:gradFill>
            </a:endParaRPr>
          </a:p>
          <a:p>
            <a:pPr algn="ctr">
              <a:lnSpc>
                <a:spcPct val="90000"/>
              </a:lnSpc>
              <a:spcAft>
                <a:spcPts val="600"/>
              </a:spcAft>
            </a:pPr>
            <a:r>
              <a:rPr lang="en-US" sz="1400" i="1" dirty="0">
                <a:gradFill>
                  <a:gsLst>
                    <a:gs pos="2917">
                      <a:schemeClr val="tx1"/>
                    </a:gs>
                    <a:gs pos="30000">
                      <a:schemeClr val="tx1"/>
                    </a:gs>
                  </a:gsLst>
                  <a:lin ang="5400000" scaled="0"/>
                </a:gradFill>
              </a:rPr>
              <a:t>Access Control Policies</a:t>
            </a:r>
          </a:p>
        </p:txBody>
      </p:sp>
    </p:spTree>
    <p:extLst>
      <p:ext uri="{BB962C8B-B14F-4D97-AF65-F5344CB8AC3E}">
        <p14:creationId xmlns:p14="http://schemas.microsoft.com/office/powerpoint/2010/main" val="39728666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8">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8">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0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12"/>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6" end="6"/>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1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8">
                                            <p:txEl>
                                              <p:pRg st="8" end="8"/>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109" grpId="0" animBg="1"/>
      <p:bldP spid="110" grpId="0" animBg="1"/>
      <p:bldP spid="111" grpId="0" animBg="1"/>
      <p:bldP spid="112" grpId="0" animBg="1"/>
      <p:bldP spid="113" grpId="0" animBg="1"/>
      <p:bldP spid="114" grpId="0" animBg="1"/>
      <p:bldP spid="115" grpId="0" animBg="1"/>
      <p:bldP spid="49" grpId="0" animBg="1"/>
      <p:bldP spid="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Security</a:t>
            </a:r>
          </a:p>
        </p:txBody>
      </p:sp>
      <p:sp>
        <p:nvSpPr>
          <p:cNvPr id="3" name="Content Placeholder 2"/>
          <p:cNvSpPr>
            <a:spLocks noGrp="1"/>
          </p:cNvSpPr>
          <p:nvPr>
            <p:ph sz="quarter" idx="10"/>
          </p:nvPr>
        </p:nvSpPr>
        <p:spPr>
          <a:xfrm>
            <a:off x="268288" y="1398398"/>
            <a:ext cx="11542503" cy="5104002"/>
          </a:xfrm>
        </p:spPr>
        <p:txBody>
          <a:bodyPr>
            <a:normAutofit fontScale="92500" lnSpcReduction="20000"/>
          </a:bodyPr>
          <a:lstStyle/>
          <a:p>
            <a:r>
              <a:rPr lang="en-US" dirty="0"/>
              <a:t>Authentication model is per device</a:t>
            </a:r>
          </a:p>
          <a:p>
            <a:endParaRPr lang="en-US" dirty="0"/>
          </a:p>
          <a:p>
            <a:r>
              <a:rPr lang="en-US" dirty="0"/>
              <a:t>Each device has it’s own identity and credential in the </a:t>
            </a:r>
            <a:r>
              <a:rPr lang="en-US" dirty="0" err="1"/>
              <a:t>IoT</a:t>
            </a:r>
            <a:r>
              <a:rPr lang="en-US" dirty="0"/>
              <a:t> Hub registry</a:t>
            </a:r>
          </a:p>
          <a:p>
            <a:pPr lvl="1"/>
            <a:r>
              <a:rPr lang="en-US" dirty="0"/>
              <a:t>Identity is a unique string you provide</a:t>
            </a:r>
          </a:p>
          <a:p>
            <a:pPr lvl="1"/>
            <a:r>
              <a:rPr lang="en-US" dirty="0"/>
              <a:t>Credential is a SAS token generated by </a:t>
            </a:r>
            <a:r>
              <a:rPr lang="en-US" dirty="0" err="1"/>
              <a:t>IoT</a:t>
            </a:r>
            <a:r>
              <a:rPr lang="en-US" dirty="0"/>
              <a:t> Hub</a:t>
            </a:r>
          </a:p>
          <a:p>
            <a:pPr lvl="1"/>
            <a:endParaRPr lang="en-US" dirty="0"/>
          </a:p>
          <a:p>
            <a:r>
              <a:rPr lang="en-US" dirty="0"/>
              <a:t>Device identity anti-spoofing capabilities</a:t>
            </a:r>
          </a:p>
          <a:p>
            <a:pPr lvl="1"/>
            <a:r>
              <a:rPr lang="en-US" dirty="0"/>
              <a:t>Each message is stamped with the </a:t>
            </a:r>
            <a:r>
              <a:rPr lang="en-US" dirty="0">
                <a:solidFill>
                  <a:srgbClr val="FFFF00"/>
                </a:solidFill>
              </a:rPr>
              <a:t>device identity</a:t>
            </a:r>
            <a:r>
              <a:rPr lang="en-US" dirty="0"/>
              <a:t>, </a:t>
            </a:r>
            <a:r>
              <a:rPr lang="en-US" dirty="0">
                <a:solidFill>
                  <a:srgbClr val="FFFF00"/>
                </a:solidFill>
              </a:rPr>
              <a:t>generation ID</a:t>
            </a:r>
            <a:r>
              <a:rPr lang="en-US" dirty="0"/>
              <a:t>, and </a:t>
            </a:r>
            <a:r>
              <a:rPr lang="en-US" dirty="0">
                <a:solidFill>
                  <a:srgbClr val="FFFF00"/>
                </a:solidFill>
              </a:rPr>
              <a:t>authentication object</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8681000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 Security</a:t>
            </a:r>
          </a:p>
        </p:txBody>
      </p:sp>
      <p:sp>
        <p:nvSpPr>
          <p:cNvPr id="3" name="Content Placeholder 2"/>
          <p:cNvSpPr>
            <a:spLocks noGrp="1"/>
          </p:cNvSpPr>
          <p:nvPr>
            <p:ph sz="quarter" idx="10"/>
          </p:nvPr>
        </p:nvSpPr>
        <p:spPr>
          <a:xfrm>
            <a:off x="268288" y="1398397"/>
            <a:ext cx="11542503" cy="5234632"/>
          </a:xfrm>
        </p:spPr>
        <p:txBody>
          <a:bodyPr>
            <a:normAutofit fontScale="85000" lnSpcReduction="20000"/>
          </a:bodyPr>
          <a:lstStyle/>
          <a:p>
            <a:r>
              <a:rPr lang="en-US" dirty="0"/>
              <a:t>Transport Layer Security (TLS) is always enforced</a:t>
            </a:r>
          </a:p>
          <a:p>
            <a:pPr lvl="1"/>
            <a:endParaRPr lang="en-US" dirty="0"/>
          </a:p>
          <a:p>
            <a:r>
              <a:rPr lang="en-US" dirty="0"/>
              <a:t>TLS Encryption</a:t>
            </a:r>
          </a:p>
          <a:p>
            <a:pPr lvl="1"/>
            <a:r>
              <a:rPr lang="en-US" dirty="0"/>
              <a:t>X509 certificates</a:t>
            </a:r>
          </a:p>
          <a:p>
            <a:pPr lvl="1"/>
            <a:r>
              <a:rPr lang="en-US" dirty="0"/>
              <a:t>TLS/PSK – Shared keys</a:t>
            </a:r>
          </a:p>
          <a:p>
            <a:pPr lvl="1"/>
            <a:r>
              <a:rPr lang="en-US" dirty="0"/>
              <a:t>TLS/RPK (on roadmap)</a:t>
            </a:r>
          </a:p>
          <a:p>
            <a:pPr lvl="1"/>
            <a:endParaRPr lang="en-US" dirty="0"/>
          </a:p>
          <a:p>
            <a:r>
              <a:rPr lang="en-US" dirty="0"/>
              <a:t>Protocols</a:t>
            </a:r>
          </a:p>
          <a:p>
            <a:pPr lvl="1"/>
            <a:r>
              <a:rPr lang="en-US" dirty="0"/>
              <a:t>HTTPS </a:t>
            </a:r>
          </a:p>
          <a:p>
            <a:pPr lvl="1"/>
            <a:r>
              <a:rPr lang="en-US" dirty="0"/>
              <a:t>AMQPS</a:t>
            </a:r>
          </a:p>
          <a:p>
            <a:pPr lvl="1"/>
            <a:r>
              <a:rPr lang="en-US" dirty="0"/>
              <a:t>MQTT </a:t>
            </a:r>
          </a:p>
        </p:txBody>
      </p:sp>
    </p:spTree>
    <p:extLst>
      <p:ext uri="{BB962C8B-B14F-4D97-AF65-F5344CB8AC3E}">
        <p14:creationId xmlns:p14="http://schemas.microsoft.com/office/powerpoint/2010/main" val="1690665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8288" y="1398398"/>
            <a:ext cx="8646543" cy="5104001"/>
          </a:xfrm>
        </p:spPr>
        <p:txBody>
          <a:bodyPr>
            <a:normAutofit fontScale="85000" lnSpcReduction="20000"/>
          </a:bodyPr>
          <a:lstStyle/>
          <a:p>
            <a:r>
              <a:rPr lang="en-US" dirty="0"/>
              <a:t>Provides secure data between cloud and field devices</a:t>
            </a:r>
          </a:p>
          <a:p>
            <a:pPr lvl="1"/>
            <a:r>
              <a:rPr lang="en-US" dirty="0"/>
              <a:t>Devices are not publicly accessible</a:t>
            </a:r>
          </a:p>
          <a:p>
            <a:endParaRPr lang="en-US" dirty="0"/>
          </a:p>
          <a:p>
            <a:r>
              <a:rPr lang="en-US" dirty="0"/>
              <a:t>May perform protocol translation</a:t>
            </a:r>
          </a:p>
          <a:p>
            <a:endParaRPr lang="en-US" dirty="0"/>
          </a:p>
          <a:p>
            <a:r>
              <a:rPr lang="en-US" dirty="0"/>
              <a:t>Transparent or opaque</a:t>
            </a:r>
          </a:p>
          <a:p>
            <a:pPr lvl="1"/>
            <a:r>
              <a:rPr lang="en-US" dirty="0"/>
              <a:t>Opaque gateway </a:t>
            </a:r>
          </a:p>
          <a:p>
            <a:pPr lvl="2"/>
            <a:r>
              <a:rPr lang="en-US" dirty="0"/>
              <a:t>Gateway identity is the only identity in the </a:t>
            </a:r>
            <a:r>
              <a:rPr lang="en-US" dirty="0" err="1"/>
              <a:t>IoT</a:t>
            </a:r>
            <a:r>
              <a:rPr lang="en-US" dirty="0"/>
              <a:t> Hub identity registry</a:t>
            </a:r>
          </a:p>
          <a:p>
            <a:pPr lvl="2"/>
            <a:endParaRPr lang="en-US" dirty="0"/>
          </a:p>
          <a:p>
            <a:pPr lvl="2"/>
            <a:r>
              <a:rPr lang="en-US" dirty="0" err="1"/>
              <a:t>IoT</a:t>
            </a:r>
            <a:r>
              <a:rPr lang="en-US" dirty="0"/>
              <a:t> Hub cannot provide device identity anti-spoofing</a:t>
            </a:r>
          </a:p>
          <a:p>
            <a:pPr lvl="1"/>
            <a:endParaRPr lang="en-US" dirty="0"/>
          </a:p>
          <a:p>
            <a:pPr lvl="1"/>
            <a:endParaRPr lang="en-US" dirty="0"/>
          </a:p>
        </p:txBody>
      </p:sp>
      <p:sp>
        <p:nvSpPr>
          <p:cNvPr id="2" name="Title 1"/>
          <p:cNvSpPr>
            <a:spLocks noGrp="1"/>
          </p:cNvSpPr>
          <p:nvPr>
            <p:ph type="title"/>
          </p:nvPr>
        </p:nvSpPr>
        <p:spPr/>
        <p:txBody>
          <a:bodyPr/>
          <a:lstStyle/>
          <a:p>
            <a:r>
              <a:rPr lang="en-US" dirty="0"/>
              <a:t>Field Gateway Security</a:t>
            </a:r>
          </a:p>
        </p:txBody>
      </p:sp>
      <p:grpSp>
        <p:nvGrpSpPr>
          <p:cNvPr id="4" name="Group 3"/>
          <p:cNvGrpSpPr/>
          <p:nvPr/>
        </p:nvGrpSpPr>
        <p:grpSpPr>
          <a:xfrm>
            <a:off x="9454007" y="3482836"/>
            <a:ext cx="1140522" cy="683999"/>
            <a:chOff x="2472072" y="3923861"/>
            <a:chExt cx="1140522" cy="630924"/>
          </a:xfrm>
        </p:grpSpPr>
        <p:sp>
          <p:nvSpPr>
            <p:cNvPr id="5" name="TextBox 4"/>
            <p:cNvSpPr txBox="1"/>
            <p:nvPr/>
          </p:nvSpPr>
          <p:spPr>
            <a:xfrm>
              <a:off x="2472072" y="3980790"/>
              <a:ext cx="114052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Gateway</a:t>
              </a:r>
            </a:p>
          </p:txBody>
        </p:sp>
        <p:sp>
          <p:nvSpPr>
            <p:cNvPr id="7" name="Rectangle 6"/>
            <p:cNvSpPr/>
            <p:nvPr/>
          </p:nvSpPr>
          <p:spPr bwMode="auto">
            <a:xfrm>
              <a:off x="2472072" y="3923861"/>
              <a:ext cx="1140522" cy="630924"/>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9080214" y="5392756"/>
            <a:ext cx="457200" cy="457200"/>
            <a:chOff x="2406650" y="2298701"/>
            <a:chExt cx="698500" cy="761999"/>
          </a:xfrm>
        </p:grpSpPr>
        <p:sp>
          <p:nvSpPr>
            <p:cNvPr id="10" name="Rectangle 9"/>
            <p:cNvSpPr/>
            <p:nvPr/>
          </p:nvSpPr>
          <p:spPr bwMode="auto">
            <a:xfrm>
              <a:off x="2406650" y="2298701"/>
              <a:ext cx="698500" cy="76199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Elbow Connector 10"/>
            <p:cNvCxnSpPr/>
            <p:nvPr/>
          </p:nvCxnSpPr>
          <p:spPr>
            <a:xfrm>
              <a:off x="2501900" y="2387600"/>
              <a:ext cx="508000" cy="381000"/>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2774950" y="2533650"/>
              <a:ext cx="381000" cy="88900"/>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a:off x="2349500" y="2679700"/>
              <a:ext cx="431800" cy="127000"/>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501900" y="2959100"/>
              <a:ext cx="5080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501900" y="2870200"/>
              <a:ext cx="5080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795668" y="5392756"/>
            <a:ext cx="457200" cy="457200"/>
            <a:chOff x="2406650" y="2298701"/>
            <a:chExt cx="698500" cy="761999"/>
          </a:xfrm>
        </p:grpSpPr>
        <p:sp>
          <p:nvSpPr>
            <p:cNvPr id="17" name="Rectangle 16"/>
            <p:cNvSpPr/>
            <p:nvPr/>
          </p:nvSpPr>
          <p:spPr bwMode="auto">
            <a:xfrm>
              <a:off x="2406650" y="2298701"/>
              <a:ext cx="698500" cy="76199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Elbow Connector 17"/>
            <p:cNvCxnSpPr/>
            <p:nvPr/>
          </p:nvCxnSpPr>
          <p:spPr>
            <a:xfrm>
              <a:off x="2501900" y="2387600"/>
              <a:ext cx="508000" cy="381000"/>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a:off x="2774950" y="2533650"/>
              <a:ext cx="381000" cy="88900"/>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5400000">
              <a:off x="2349500" y="2679700"/>
              <a:ext cx="431800" cy="127000"/>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501900" y="2959100"/>
              <a:ext cx="5080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501900" y="2870200"/>
              <a:ext cx="5080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0511122" y="5392756"/>
            <a:ext cx="457200" cy="457200"/>
            <a:chOff x="2406650" y="2298701"/>
            <a:chExt cx="698500" cy="761999"/>
          </a:xfrm>
        </p:grpSpPr>
        <p:sp>
          <p:nvSpPr>
            <p:cNvPr id="24" name="Rectangle 23"/>
            <p:cNvSpPr/>
            <p:nvPr/>
          </p:nvSpPr>
          <p:spPr bwMode="auto">
            <a:xfrm>
              <a:off x="2406650" y="2298701"/>
              <a:ext cx="698500" cy="76199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Elbow Connector 24"/>
            <p:cNvCxnSpPr/>
            <p:nvPr/>
          </p:nvCxnSpPr>
          <p:spPr>
            <a:xfrm>
              <a:off x="2501900" y="2387600"/>
              <a:ext cx="508000" cy="381000"/>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2774950" y="2533650"/>
              <a:ext cx="381000" cy="88900"/>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a:off x="2349500" y="2679700"/>
              <a:ext cx="431800" cy="127000"/>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501900" y="2959100"/>
              <a:ext cx="5080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501900" y="2870200"/>
              <a:ext cx="5080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8916960" y="1017594"/>
            <a:ext cx="2217472" cy="761606"/>
            <a:chOff x="8349522" y="1824806"/>
            <a:chExt cx="2217472" cy="761606"/>
          </a:xfrm>
        </p:grpSpPr>
        <p:pic>
          <p:nvPicPr>
            <p:cNvPr id="31" name="Picture 3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482309" y="1940106"/>
              <a:ext cx="524035" cy="524035"/>
            </a:xfrm>
            <a:prstGeom prst="rect">
              <a:avLst/>
            </a:prstGeom>
          </p:spPr>
        </p:pic>
        <p:sp>
          <p:nvSpPr>
            <p:cNvPr id="32" name="Rectangle 31"/>
            <p:cNvSpPr/>
            <p:nvPr/>
          </p:nvSpPr>
          <p:spPr bwMode="auto">
            <a:xfrm>
              <a:off x="8349522" y="1824806"/>
              <a:ext cx="2217472" cy="761606"/>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9136085" y="1947076"/>
              <a:ext cx="122084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err="1">
                  <a:gradFill>
                    <a:gsLst>
                      <a:gs pos="2917">
                        <a:schemeClr val="tx1"/>
                      </a:gs>
                      <a:gs pos="30000">
                        <a:schemeClr val="tx1"/>
                      </a:gs>
                    </a:gsLst>
                    <a:lin ang="5400000" scaled="0"/>
                  </a:gradFill>
                </a:rPr>
                <a:t>IoT</a:t>
              </a:r>
              <a:r>
                <a:rPr lang="en-US" dirty="0">
                  <a:gradFill>
                    <a:gsLst>
                      <a:gs pos="2917">
                        <a:schemeClr val="tx1"/>
                      </a:gs>
                      <a:gs pos="30000">
                        <a:schemeClr val="tx1"/>
                      </a:gs>
                    </a:gsLst>
                    <a:lin ang="5400000" scaled="0"/>
                  </a:gradFill>
                </a:rPr>
                <a:t> Hub</a:t>
              </a:r>
            </a:p>
          </p:txBody>
        </p:sp>
      </p:grpSp>
      <p:sp>
        <p:nvSpPr>
          <p:cNvPr id="43" name="Rectangle 42"/>
          <p:cNvSpPr/>
          <p:nvPr/>
        </p:nvSpPr>
        <p:spPr bwMode="auto">
          <a:xfrm>
            <a:off x="8916960" y="3342806"/>
            <a:ext cx="2217472" cy="2653259"/>
          </a:xfrm>
          <a:prstGeom prst="rect">
            <a:avLst/>
          </a:prstGeom>
          <a:noFill/>
          <a:ln w="952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82786" y="3120815"/>
            <a:ext cx="443981" cy="443981"/>
          </a:xfrm>
          <a:prstGeom prst="rect">
            <a:avLst/>
          </a:prstGeom>
        </p:spPr>
      </p:pic>
      <p:cxnSp>
        <p:nvCxnSpPr>
          <p:cNvPr id="45" name="Elbow Connector 44"/>
          <p:cNvCxnSpPr>
            <a:stCxn id="7" idx="2"/>
            <a:endCxn id="24" idx="0"/>
          </p:cNvCxnSpPr>
          <p:nvPr/>
        </p:nvCxnSpPr>
        <p:spPr>
          <a:xfrm rot="16200000" flipH="1">
            <a:off x="9769035" y="4422068"/>
            <a:ext cx="1225921" cy="71545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7" idx="2"/>
            <a:endCxn id="10" idx="0"/>
          </p:cNvCxnSpPr>
          <p:nvPr/>
        </p:nvCxnSpPr>
        <p:spPr>
          <a:xfrm rot="5400000">
            <a:off x="9053581" y="4422068"/>
            <a:ext cx="1225921" cy="71545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7" idx="2"/>
            <a:endCxn id="17" idx="0"/>
          </p:cNvCxnSpPr>
          <p:nvPr/>
        </p:nvCxnSpPr>
        <p:spPr>
          <a:xfrm rot="5400000">
            <a:off x="9411308" y="4779795"/>
            <a:ext cx="1225921" cy="1270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2" idx="2"/>
            <a:endCxn id="7" idx="0"/>
          </p:cNvCxnSpPr>
          <p:nvPr/>
        </p:nvCxnSpPr>
        <p:spPr>
          <a:xfrm flipH="1">
            <a:off x="10024268" y="1779200"/>
            <a:ext cx="1428" cy="17036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955712" y="2255991"/>
            <a:ext cx="2193016"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Secure comm. via AMQPS, HTTPS, MQTT</a:t>
            </a:r>
          </a:p>
        </p:txBody>
      </p:sp>
    </p:spTree>
    <p:extLst>
      <p:ext uri="{BB962C8B-B14F-4D97-AF65-F5344CB8AC3E}">
        <p14:creationId xmlns:p14="http://schemas.microsoft.com/office/powerpoint/2010/main" val="332169131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Hub Endpoint Security</a:t>
            </a:r>
          </a:p>
        </p:txBody>
      </p:sp>
      <p:sp>
        <p:nvSpPr>
          <p:cNvPr id="3" name="Content Placeholder 2"/>
          <p:cNvSpPr>
            <a:spLocks noGrp="1"/>
          </p:cNvSpPr>
          <p:nvPr>
            <p:ph sz="quarter" idx="10"/>
          </p:nvPr>
        </p:nvSpPr>
        <p:spPr>
          <a:xfrm>
            <a:off x="268288" y="1398398"/>
            <a:ext cx="8657998" cy="4755659"/>
          </a:xfrm>
        </p:spPr>
        <p:txBody>
          <a:bodyPr>
            <a:normAutofit fontScale="92500" lnSpcReduction="10000"/>
          </a:bodyPr>
          <a:lstStyle/>
          <a:p>
            <a:r>
              <a:rPr lang="en-US" dirty="0"/>
              <a:t>Endpoints are protected using shared access policies</a:t>
            </a:r>
          </a:p>
          <a:p>
            <a:endParaRPr lang="en-US" dirty="0"/>
          </a:p>
          <a:p>
            <a:r>
              <a:rPr lang="en-US" dirty="0"/>
              <a:t>Shared access policy is a combination of permissions</a:t>
            </a:r>
          </a:p>
          <a:p>
            <a:pPr lvl="1"/>
            <a:r>
              <a:rPr lang="en-US" dirty="0" err="1"/>
              <a:t>ServiceConnect</a:t>
            </a:r>
            <a:endParaRPr lang="en-US" dirty="0"/>
          </a:p>
          <a:p>
            <a:pPr lvl="1"/>
            <a:r>
              <a:rPr lang="en-US" dirty="0" err="1"/>
              <a:t>DeviceConnect</a:t>
            </a:r>
            <a:endParaRPr lang="en-US" dirty="0"/>
          </a:p>
          <a:p>
            <a:pPr lvl="1"/>
            <a:r>
              <a:rPr lang="en-US" dirty="0" err="1"/>
              <a:t>RegistryRead</a:t>
            </a:r>
            <a:endParaRPr lang="en-US" dirty="0"/>
          </a:p>
          <a:p>
            <a:pPr lvl="1"/>
            <a:r>
              <a:rPr lang="en-US" dirty="0" err="1"/>
              <a:t>RegistryWrite</a:t>
            </a:r>
            <a:endParaRPr lang="en-US" dirty="0"/>
          </a:p>
          <a:p>
            <a:endParaRPr lang="en-US" dirty="0"/>
          </a:p>
        </p:txBody>
      </p:sp>
      <p:pic>
        <p:nvPicPr>
          <p:cNvPr id="4" name="Picture 3"/>
          <p:cNvPicPr>
            <a:picLocks noChangeAspect="1"/>
          </p:cNvPicPr>
          <p:nvPr/>
        </p:nvPicPr>
        <p:blipFill>
          <a:blip r:embed="rId3"/>
          <a:stretch>
            <a:fillRect/>
          </a:stretch>
        </p:blipFill>
        <p:spPr>
          <a:xfrm>
            <a:off x="8926286" y="740933"/>
            <a:ext cx="2884505" cy="5539777"/>
          </a:xfrm>
          <a:prstGeom prst="rect">
            <a:avLst/>
          </a:prstGeom>
        </p:spPr>
      </p:pic>
    </p:spTree>
    <p:extLst>
      <p:ext uri="{BB962C8B-B14F-4D97-AF65-F5344CB8AC3E}">
        <p14:creationId xmlns:p14="http://schemas.microsoft.com/office/powerpoint/2010/main" val="126292702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authentication services</a:t>
            </a:r>
          </a:p>
        </p:txBody>
      </p:sp>
      <p:sp>
        <p:nvSpPr>
          <p:cNvPr id="3" name="Content Placeholder 2"/>
          <p:cNvSpPr>
            <a:spLocks noGrp="1"/>
          </p:cNvSpPr>
          <p:nvPr>
            <p:ph sz="quarter" idx="10"/>
          </p:nvPr>
        </p:nvSpPr>
        <p:spPr>
          <a:xfrm>
            <a:off x="268289" y="1398397"/>
            <a:ext cx="7219906" cy="4739759"/>
          </a:xfrm>
        </p:spPr>
        <p:txBody>
          <a:bodyPr>
            <a:normAutofit fontScale="92500" lnSpcReduction="20000"/>
          </a:bodyPr>
          <a:lstStyle/>
          <a:p>
            <a:r>
              <a:rPr lang="en-US" dirty="0"/>
              <a:t>Why</a:t>
            </a:r>
          </a:p>
          <a:p>
            <a:pPr lvl="1"/>
            <a:r>
              <a:rPr lang="en-US" dirty="0"/>
              <a:t>Your </a:t>
            </a:r>
            <a:r>
              <a:rPr lang="en-US" dirty="0" err="1"/>
              <a:t>IoT</a:t>
            </a:r>
            <a:r>
              <a:rPr lang="en-US" dirty="0"/>
              <a:t> solution already has a custom device identity registry and/or authentication scheme</a:t>
            </a:r>
          </a:p>
          <a:p>
            <a:pPr lvl="1"/>
            <a:endParaRPr lang="en-US" dirty="0"/>
          </a:p>
          <a:p>
            <a:r>
              <a:rPr lang="en-US" dirty="0"/>
              <a:t>How</a:t>
            </a:r>
          </a:p>
          <a:p>
            <a:pPr lvl="1"/>
            <a:r>
              <a:rPr lang="en-US" dirty="0"/>
              <a:t>Create a token service (</a:t>
            </a:r>
            <a:r>
              <a:rPr lang="en-US" dirty="0" err="1"/>
              <a:t>ie</a:t>
            </a:r>
            <a:r>
              <a:rPr lang="en-US" dirty="0"/>
              <a:t>: cloud service) that uses a shared access policy with </a:t>
            </a:r>
            <a:r>
              <a:rPr lang="en-US" i="1" dirty="0" err="1">
                <a:solidFill>
                  <a:srgbClr val="FFFF00"/>
                </a:solidFill>
              </a:rPr>
              <a:t>DeviceConnect</a:t>
            </a:r>
            <a:r>
              <a:rPr lang="en-US" dirty="0"/>
              <a:t> permissions to create device-scoped tokens</a:t>
            </a:r>
          </a:p>
        </p:txBody>
      </p:sp>
      <p:grpSp>
        <p:nvGrpSpPr>
          <p:cNvPr id="11" name="Group 10"/>
          <p:cNvGrpSpPr/>
          <p:nvPr/>
        </p:nvGrpSpPr>
        <p:grpSpPr>
          <a:xfrm>
            <a:off x="9593319" y="2218094"/>
            <a:ext cx="1140522" cy="738664"/>
            <a:chOff x="2472072" y="3923861"/>
            <a:chExt cx="1140522" cy="681347"/>
          </a:xfrm>
        </p:grpSpPr>
        <p:sp>
          <p:nvSpPr>
            <p:cNvPr id="12" name="TextBox 11"/>
            <p:cNvSpPr txBox="1"/>
            <p:nvPr/>
          </p:nvSpPr>
          <p:spPr>
            <a:xfrm>
              <a:off x="2472072" y="3923861"/>
              <a:ext cx="1140522" cy="681347"/>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Token Service</a:t>
              </a:r>
            </a:p>
          </p:txBody>
        </p:sp>
        <p:sp>
          <p:nvSpPr>
            <p:cNvPr id="13" name="Rectangle 12"/>
            <p:cNvSpPr/>
            <p:nvPr/>
          </p:nvSpPr>
          <p:spPr bwMode="auto">
            <a:xfrm>
              <a:off x="2472072" y="3923861"/>
              <a:ext cx="1140522" cy="630924"/>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9593319" y="4657528"/>
            <a:ext cx="1792210" cy="761606"/>
            <a:chOff x="8349522" y="1824806"/>
            <a:chExt cx="1792210" cy="761606"/>
          </a:xfrm>
        </p:grpSpPr>
        <p:pic>
          <p:nvPicPr>
            <p:cNvPr id="15" name="Picture 1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482309" y="1940106"/>
              <a:ext cx="524035" cy="524035"/>
            </a:xfrm>
            <a:prstGeom prst="rect">
              <a:avLst/>
            </a:prstGeom>
          </p:spPr>
        </p:pic>
        <p:sp>
          <p:nvSpPr>
            <p:cNvPr id="16" name="Rectangle 15"/>
            <p:cNvSpPr/>
            <p:nvPr/>
          </p:nvSpPr>
          <p:spPr bwMode="auto">
            <a:xfrm>
              <a:off x="8349522" y="1824806"/>
              <a:ext cx="1792210" cy="761606"/>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8920887" y="1929740"/>
              <a:ext cx="122084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err="1">
                  <a:gradFill>
                    <a:gsLst>
                      <a:gs pos="2917">
                        <a:schemeClr val="tx1"/>
                      </a:gs>
                      <a:gs pos="30000">
                        <a:schemeClr val="tx1"/>
                      </a:gs>
                    </a:gsLst>
                    <a:lin ang="5400000" scaled="0"/>
                  </a:gradFill>
                </a:rPr>
                <a:t>IoT</a:t>
              </a:r>
              <a:r>
                <a:rPr lang="en-US" dirty="0">
                  <a:gradFill>
                    <a:gsLst>
                      <a:gs pos="2917">
                        <a:schemeClr val="tx1"/>
                      </a:gs>
                      <a:gs pos="30000">
                        <a:schemeClr val="tx1"/>
                      </a:gs>
                    </a:gsLst>
                    <a:lin ang="5400000" scaled="0"/>
                  </a:gradFill>
                </a:rPr>
                <a:t> Hub</a:t>
              </a:r>
            </a:p>
          </p:txBody>
        </p:sp>
      </p:grpSp>
      <p:cxnSp>
        <p:nvCxnSpPr>
          <p:cNvPr id="19" name="Curved Connector 18"/>
          <p:cNvCxnSpPr>
            <a:stCxn id="34" idx="0"/>
            <a:endCxn id="12" idx="1"/>
          </p:cNvCxnSpPr>
          <p:nvPr/>
        </p:nvCxnSpPr>
        <p:spPr>
          <a:xfrm rot="5400000" flipH="1" flipV="1">
            <a:off x="8622691" y="2568291"/>
            <a:ext cx="951492" cy="989763"/>
          </a:xfrm>
          <a:prstGeom prst="curved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3" idx="2"/>
            <a:endCxn id="34" idx="3"/>
          </p:cNvCxnSpPr>
          <p:nvPr/>
        </p:nvCxnSpPr>
        <p:spPr>
          <a:xfrm rot="5400000">
            <a:off x="9054361" y="2659056"/>
            <a:ext cx="866183" cy="1352256"/>
          </a:xfrm>
          <a:prstGeom prst="curved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2"/>
            <a:endCxn id="16" idx="1"/>
          </p:cNvCxnSpPr>
          <p:nvPr/>
        </p:nvCxnSpPr>
        <p:spPr>
          <a:xfrm rot="16200000" flipH="1">
            <a:off x="8578088" y="4023100"/>
            <a:ext cx="1040698" cy="989763"/>
          </a:xfrm>
          <a:prstGeom prst="curved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61817" y="2412167"/>
            <a:ext cx="1773357"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1. Request token</a:t>
            </a:r>
          </a:p>
        </p:txBody>
      </p:sp>
      <p:sp>
        <p:nvSpPr>
          <p:cNvPr id="31" name="TextBox 30"/>
          <p:cNvSpPr txBox="1"/>
          <p:nvPr/>
        </p:nvSpPr>
        <p:spPr>
          <a:xfrm>
            <a:off x="9593319" y="3464743"/>
            <a:ext cx="2275684"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2. Return device-scoped token</a:t>
            </a:r>
          </a:p>
        </p:txBody>
      </p:sp>
      <p:sp>
        <p:nvSpPr>
          <p:cNvPr id="32" name="TextBox 31"/>
          <p:cNvSpPr txBox="1"/>
          <p:nvPr/>
        </p:nvSpPr>
        <p:spPr>
          <a:xfrm>
            <a:off x="7661817" y="4812266"/>
            <a:ext cx="1802712"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3. Present token to </a:t>
            </a:r>
            <a:r>
              <a:rPr lang="en-US" sz="1400" dirty="0" err="1">
                <a:gradFill>
                  <a:gsLst>
                    <a:gs pos="2917">
                      <a:schemeClr val="tx1"/>
                    </a:gs>
                    <a:gs pos="30000">
                      <a:schemeClr val="tx1"/>
                    </a:gs>
                  </a:gsLst>
                  <a:lin ang="5400000" scaled="0"/>
                </a:gradFill>
              </a:rPr>
              <a:t>IoT</a:t>
            </a:r>
            <a:r>
              <a:rPr lang="en-US" sz="1400" dirty="0">
                <a:gradFill>
                  <a:gsLst>
                    <a:gs pos="2917">
                      <a:schemeClr val="tx1"/>
                    </a:gs>
                    <a:gs pos="30000">
                      <a:schemeClr val="tx1"/>
                    </a:gs>
                  </a:gsLst>
                  <a:lin ang="5400000" scaled="0"/>
                </a:gradFill>
              </a:rPr>
              <a:t> Hub</a:t>
            </a:r>
          </a:p>
        </p:txBody>
      </p:sp>
      <p:grpSp>
        <p:nvGrpSpPr>
          <p:cNvPr id="36" name="Group 35"/>
          <p:cNvGrpSpPr/>
          <p:nvPr/>
        </p:nvGrpSpPr>
        <p:grpSpPr>
          <a:xfrm>
            <a:off x="8395787" y="3538918"/>
            <a:ext cx="415537" cy="458715"/>
            <a:chOff x="8563175" y="5986170"/>
            <a:chExt cx="415537" cy="458715"/>
          </a:xfrm>
        </p:grpSpPr>
        <p:sp>
          <p:nvSpPr>
            <p:cNvPr id="34" name="Rectangle 33"/>
            <p:cNvSpPr/>
            <p:nvPr/>
          </p:nvSpPr>
          <p:spPr>
            <a:xfrm>
              <a:off x="8563175" y="5986170"/>
              <a:ext cx="415537" cy="458715"/>
            </a:xfrm>
            <a:prstGeom prst="rect">
              <a:avLst/>
            </a:prstGeom>
            <a:no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1836" dirty="0">
                <a:solidFill>
                  <a:prstClr val="white"/>
                </a:solidFill>
              </a:endParaRPr>
            </a:p>
          </p:txBody>
        </p:sp>
        <p:sp>
          <p:nvSpPr>
            <p:cNvPr id="35" name="Freeform 84"/>
            <p:cNvSpPr>
              <a:spLocks noEditPoints="1"/>
            </p:cNvSpPr>
            <p:nvPr/>
          </p:nvSpPr>
          <p:spPr bwMode="auto">
            <a:xfrm>
              <a:off x="8598065" y="6020736"/>
              <a:ext cx="351619" cy="39512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3247" tIns="46624" rIns="93247" bIns="46624" numCol="1" anchor="t" anchorCtr="0" compatLnSpc="1">
              <a:prstTxWarp prst="textNoShape">
                <a:avLst/>
              </a:prstTxWarp>
            </a:bodyPr>
            <a:lstStyle/>
            <a:p>
              <a:pPr defTabSz="698983"/>
              <a:endParaRPr lang="en-US" sz="1428">
                <a:solidFill>
                  <a:prstClr val="white"/>
                </a:solidFill>
              </a:endParaRPr>
            </a:p>
          </p:txBody>
        </p:sp>
      </p:grpSp>
    </p:spTree>
    <p:extLst>
      <p:ext uri="{BB962C8B-B14F-4D97-AF65-F5344CB8AC3E}">
        <p14:creationId xmlns:p14="http://schemas.microsoft.com/office/powerpoint/2010/main" val="206236469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lowchart: Process 32"/>
          <p:cNvSpPr/>
          <p:nvPr/>
        </p:nvSpPr>
        <p:spPr>
          <a:xfrm>
            <a:off x="4264909" y="1547120"/>
            <a:ext cx="7705993" cy="4754206"/>
          </a:xfrm>
          <a:prstGeom prst="flowChartProcess">
            <a:avLst/>
          </a:prstGeom>
          <a:solidFill>
            <a:schemeClr val="accent6">
              <a:lumMod val="60000"/>
              <a:lumOff val="40000"/>
            </a:schemeClr>
          </a:solidFill>
        </p:spPr>
        <p:style>
          <a:lnRef idx="1">
            <a:schemeClr val="accent6"/>
          </a:lnRef>
          <a:fillRef idx="3">
            <a:schemeClr val="accent6"/>
          </a:fillRef>
          <a:effectRef idx="2">
            <a:schemeClr val="accent6"/>
          </a:effectRef>
          <a:fontRef idx="minor">
            <a:schemeClr val="lt1"/>
          </a:fontRef>
        </p:style>
        <p:txBody>
          <a:bodyPr rtlCol="0" anchor="b"/>
          <a:lstStyle/>
          <a:p>
            <a:pPr algn="ctr"/>
            <a:r>
              <a:rPr lang="de-DE" dirty="0" err="1">
                <a:solidFill>
                  <a:schemeClr val="bg1"/>
                </a:solidFill>
                <a:latin typeface="+mj-lt"/>
              </a:rPr>
              <a:t>Policies</a:t>
            </a:r>
            <a:r>
              <a:rPr lang="de-DE" dirty="0">
                <a:solidFill>
                  <a:schemeClr val="bg1"/>
                </a:solidFill>
                <a:latin typeface="+mj-lt"/>
              </a:rPr>
              <a:t>, </a:t>
            </a:r>
            <a:r>
              <a:rPr lang="de-DE" dirty="0" err="1">
                <a:solidFill>
                  <a:schemeClr val="bg1"/>
                </a:solidFill>
                <a:latin typeface="+mj-lt"/>
              </a:rPr>
              <a:t>Procedures</a:t>
            </a:r>
            <a:r>
              <a:rPr lang="de-DE" dirty="0">
                <a:solidFill>
                  <a:schemeClr val="bg1"/>
                </a:solidFill>
                <a:latin typeface="+mj-lt"/>
              </a:rPr>
              <a:t>, </a:t>
            </a:r>
            <a:r>
              <a:rPr lang="de-DE" dirty="0" err="1">
                <a:solidFill>
                  <a:schemeClr val="bg1"/>
                </a:solidFill>
                <a:latin typeface="+mj-lt"/>
              </a:rPr>
              <a:t>Guidance</a:t>
            </a:r>
            <a:endParaRPr lang="en-US" dirty="0">
              <a:solidFill>
                <a:schemeClr val="bg1"/>
              </a:solidFill>
              <a:latin typeface="+mj-lt"/>
            </a:endParaRPr>
          </a:p>
        </p:txBody>
      </p:sp>
      <p:sp>
        <p:nvSpPr>
          <p:cNvPr id="4" name="Title 3"/>
          <p:cNvSpPr>
            <a:spLocks noGrp="1"/>
          </p:cNvSpPr>
          <p:nvPr>
            <p:ph type="title"/>
          </p:nvPr>
        </p:nvSpPr>
        <p:spPr/>
        <p:txBody>
          <a:bodyPr/>
          <a:lstStyle/>
          <a:p>
            <a:r>
              <a:rPr lang="de-DE" dirty="0"/>
              <a:t>IoT </a:t>
            </a:r>
            <a:r>
              <a:rPr lang="de-DE" dirty="0" err="1"/>
              <a:t>Challenges</a:t>
            </a:r>
            <a:endParaRPr lang="en-US" dirty="0"/>
          </a:p>
        </p:txBody>
      </p:sp>
      <p:sp>
        <p:nvSpPr>
          <p:cNvPr id="3" name="Content Placeholder 2"/>
          <p:cNvSpPr>
            <a:spLocks noGrp="1"/>
          </p:cNvSpPr>
          <p:nvPr>
            <p:ph sz="quarter" idx="10"/>
          </p:nvPr>
        </p:nvSpPr>
        <p:spPr>
          <a:xfrm>
            <a:off x="268288" y="1398396"/>
            <a:ext cx="4058019" cy="5060461"/>
          </a:xfrm>
          <a:prstGeom prst="rect">
            <a:avLst/>
          </a:prstGeom>
        </p:spPr>
        <p:txBody>
          <a:bodyPr>
            <a:normAutofit/>
          </a:bodyPr>
          <a:lstStyle/>
          <a:p>
            <a:pPr marL="0" indent="0">
              <a:buNone/>
            </a:pPr>
            <a:r>
              <a:rPr lang="en-US" sz="2400" dirty="0"/>
              <a:t>Cost pressure on device hardware</a:t>
            </a:r>
          </a:p>
          <a:p>
            <a:r>
              <a:rPr lang="en-US" sz="2400" dirty="0"/>
              <a:t>Cheap sensors</a:t>
            </a:r>
          </a:p>
          <a:p>
            <a:r>
              <a:rPr lang="en-US" sz="2400" dirty="0"/>
              <a:t>Weak/no cryptography</a:t>
            </a:r>
          </a:p>
          <a:p>
            <a:r>
              <a:rPr lang="en-US" sz="2400" dirty="0"/>
              <a:t>Source of randomness</a:t>
            </a:r>
          </a:p>
          <a:p>
            <a:pPr lvl="1"/>
            <a:endParaRPr lang="en-US" sz="2000" dirty="0"/>
          </a:p>
          <a:p>
            <a:pPr marL="0" indent="0">
              <a:buNone/>
            </a:pPr>
            <a:r>
              <a:rPr lang="en-US" sz="2400" dirty="0"/>
              <a:t>Analog Gap</a:t>
            </a:r>
          </a:p>
          <a:p>
            <a:r>
              <a:rPr lang="en-US" sz="2400" dirty="0"/>
              <a:t>Manipulations difficult to detect</a:t>
            </a:r>
          </a:p>
          <a:p>
            <a:pPr lvl="1"/>
            <a:endParaRPr lang="en-US" sz="2000" dirty="0"/>
          </a:p>
          <a:p>
            <a:pPr marL="0" indent="0">
              <a:buNone/>
            </a:pPr>
            <a:r>
              <a:rPr lang="en-US" sz="2400" dirty="0"/>
              <a:t>Insecure Platforms</a:t>
            </a:r>
          </a:p>
          <a:p>
            <a:r>
              <a:rPr lang="de-DE" sz="2400" dirty="0"/>
              <a:t>Tiny, real-time OS‘s</a:t>
            </a:r>
            <a:endParaRPr lang="en-US" sz="2400" dirty="0"/>
          </a:p>
          <a:p>
            <a:r>
              <a:rPr lang="en-US" sz="2400" dirty="0"/>
              <a:t>Legacy protocols</a:t>
            </a:r>
          </a:p>
          <a:p>
            <a:pPr lvl="1"/>
            <a:endParaRPr lang="en-US" sz="2000" dirty="0"/>
          </a:p>
        </p:txBody>
      </p:sp>
      <p:sp>
        <p:nvSpPr>
          <p:cNvPr id="25" name="Flowchart: Process 24"/>
          <p:cNvSpPr/>
          <p:nvPr/>
        </p:nvSpPr>
        <p:spPr>
          <a:xfrm>
            <a:off x="4483200" y="1808340"/>
            <a:ext cx="2236698" cy="401626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de-DE" dirty="0">
                <a:solidFill>
                  <a:prstClr val="white"/>
                </a:solidFill>
              </a:rPr>
              <a:t>Cloud</a:t>
            </a:r>
            <a:endParaRPr lang="en-US" dirty="0">
              <a:solidFill>
                <a:prstClr val="white"/>
              </a:solidFill>
            </a:endParaRPr>
          </a:p>
        </p:txBody>
      </p:sp>
      <p:sp>
        <p:nvSpPr>
          <p:cNvPr id="26" name="Flowchart: Process 25"/>
          <p:cNvSpPr/>
          <p:nvPr/>
        </p:nvSpPr>
        <p:spPr>
          <a:xfrm>
            <a:off x="7030256" y="1808340"/>
            <a:ext cx="2236698" cy="401626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de-DE" dirty="0">
                <a:solidFill>
                  <a:prstClr val="white"/>
                </a:solidFill>
              </a:rPr>
              <a:t>Field Gateways</a:t>
            </a:r>
            <a:endParaRPr lang="en-US" dirty="0">
              <a:solidFill>
                <a:prstClr val="white"/>
              </a:solidFill>
            </a:endParaRPr>
          </a:p>
        </p:txBody>
      </p:sp>
      <p:sp>
        <p:nvSpPr>
          <p:cNvPr id="27" name="Flowchart: Process 26"/>
          <p:cNvSpPr/>
          <p:nvPr/>
        </p:nvSpPr>
        <p:spPr>
          <a:xfrm>
            <a:off x="9569149" y="1808341"/>
            <a:ext cx="2236698" cy="4016259"/>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de-DE" dirty="0">
                <a:solidFill>
                  <a:prstClr val="white"/>
                </a:solidFill>
              </a:rPr>
              <a:t>Devices</a:t>
            </a:r>
            <a:endParaRPr lang="en-US" dirty="0">
              <a:solidFill>
                <a:prstClr val="white"/>
              </a:solidFill>
            </a:endParaRPr>
          </a:p>
        </p:txBody>
      </p:sp>
      <p:sp>
        <p:nvSpPr>
          <p:cNvPr id="28" name="Rectangle 27"/>
          <p:cNvSpPr/>
          <p:nvPr/>
        </p:nvSpPr>
        <p:spPr>
          <a:xfrm>
            <a:off x="4586596" y="5215375"/>
            <a:ext cx="204404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err="1">
                <a:solidFill>
                  <a:prstClr val="black">
                    <a:lumMod val="95000"/>
                    <a:lumOff val="5000"/>
                  </a:prstClr>
                </a:solidFill>
              </a:rPr>
              <a:t>Physical</a:t>
            </a:r>
            <a:endParaRPr lang="en-US" dirty="0">
              <a:solidFill>
                <a:prstClr val="black">
                  <a:lumMod val="95000"/>
                  <a:lumOff val="5000"/>
                </a:prstClr>
              </a:solidFill>
            </a:endParaRPr>
          </a:p>
        </p:txBody>
      </p:sp>
      <p:sp>
        <p:nvSpPr>
          <p:cNvPr id="29" name="Rectangle 28"/>
          <p:cNvSpPr/>
          <p:nvPr/>
        </p:nvSpPr>
        <p:spPr>
          <a:xfrm>
            <a:off x="4579524" y="3816848"/>
            <a:ext cx="7129997" cy="4055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Global Network</a:t>
            </a:r>
            <a:endParaRPr lang="en-US" dirty="0">
              <a:solidFill>
                <a:prstClr val="black">
                  <a:lumMod val="95000"/>
                  <a:lumOff val="5000"/>
                </a:prstClr>
              </a:solidFill>
            </a:endParaRPr>
          </a:p>
        </p:txBody>
      </p:sp>
      <p:sp>
        <p:nvSpPr>
          <p:cNvPr id="30" name="Rectangle 29"/>
          <p:cNvSpPr/>
          <p:nvPr/>
        </p:nvSpPr>
        <p:spPr>
          <a:xfrm>
            <a:off x="4586597" y="3347878"/>
            <a:ext cx="712999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Identity and Access Control</a:t>
            </a:r>
            <a:endParaRPr lang="en-US" dirty="0">
              <a:solidFill>
                <a:prstClr val="black">
                  <a:lumMod val="95000"/>
                  <a:lumOff val="5000"/>
                </a:prstClr>
              </a:solidFill>
            </a:endParaRPr>
          </a:p>
        </p:txBody>
      </p:sp>
      <p:sp>
        <p:nvSpPr>
          <p:cNvPr id="31" name="Rectangle 30"/>
          <p:cNvSpPr/>
          <p:nvPr/>
        </p:nvSpPr>
        <p:spPr>
          <a:xfrm>
            <a:off x="9672545" y="2878909"/>
            <a:ext cx="2036972"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Application</a:t>
            </a:r>
            <a:endParaRPr lang="en-US" dirty="0">
              <a:solidFill>
                <a:prstClr val="black">
                  <a:lumMod val="95000"/>
                  <a:lumOff val="5000"/>
                </a:prstClr>
              </a:solidFill>
            </a:endParaRPr>
          </a:p>
        </p:txBody>
      </p:sp>
      <p:sp>
        <p:nvSpPr>
          <p:cNvPr id="32" name="Rectangle 31"/>
          <p:cNvSpPr/>
          <p:nvPr/>
        </p:nvSpPr>
        <p:spPr>
          <a:xfrm>
            <a:off x="4579525" y="2409939"/>
            <a:ext cx="204404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Data</a:t>
            </a:r>
            <a:endParaRPr lang="en-US" dirty="0">
              <a:solidFill>
                <a:prstClr val="black">
                  <a:lumMod val="95000"/>
                  <a:lumOff val="5000"/>
                </a:prstClr>
              </a:solidFill>
            </a:endParaRPr>
          </a:p>
        </p:txBody>
      </p:sp>
      <p:sp>
        <p:nvSpPr>
          <p:cNvPr id="12" name="Rectangle 11"/>
          <p:cNvSpPr/>
          <p:nvPr/>
        </p:nvSpPr>
        <p:spPr>
          <a:xfrm>
            <a:off x="7129571" y="5227894"/>
            <a:ext cx="204404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err="1">
                <a:solidFill>
                  <a:prstClr val="black">
                    <a:lumMod val="95000"/>
                    <a:lumOff val="5000"/>
                  </a:prstClr>
                </a:solidFill>
              </a:rPr>
              <a:t>Physical</a:t>
            </a:r>
            <a:endParaRPr lang="en-US" dirty="0">
              <a:solidFill>
                <a:prstClr val="black">
                  <a:lumMod val="95000"/>
                  <a:lumOff val="5000"/>
                </a:prstClr>
              </a:solidFill>
            </a:endParaRPr>
          </a:p>
        </p:txBody>
      </p:sp>
      <p:sp>
        <p:nvSpPr>
          <p:cNvPr id="13" name="Rectangle 12"/>
          <p:cNvSpPr/>
          <p:nvPr/>
        </p:nvSpPr>
        <p:spPr>
          <a:xfrm>
            <a:off x="9672547" y="5223758"/>
            <a:ext cx="204404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err="1">
                <a:solidFill>
                  <a:prstClr val="black">
                    <a:lumMod val="95000"/>
                    <a:lumOff val="5000"/>
                  </a:prstClr>
                </a:solidFill>
              </a:rPr>
              <a:t>Physical</a:t>
            </a:r>
            <a:endParaRPr lang="en-US" dirty="0">
              <a:solidFill>
                <a:prstClr val="black">
                  <a:lumMod val="95000"/>
                  <a:lumOff val="5000"/>
                </a:prstClr>
              </a:solidFill>
            </a:endParaRPr>
          </a:p>
        </p:txBody>
      </p:sp>
      <p:sp>
        <p:nvSpPr>
          <p:cNvPr id="14" name="Rectangle 13"/>
          <p:cNvSpPr/>
          <p:nvPr/>
        </p:nvSpPr>
        <p:spPr>
          <a:xfrm>
            <a:off x="4586597" y="4276922"/>
            <a:ext cx="204404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err="1">
                <a:solidFill>
                  <a:prstClr val="black">
                    <a:lumMod val="95000"/>
                    <a:lumOff val="5000"/>
                  </a:prstClr>
                </a:solidFill>
              </a:rPr>
              <a:t>Local</a:t>
            </a:r>
            <a:r>
              <a:rPr lang="de-DE" dirty="0">
                <a:solidFill>
                  <a:prstClr val="black">
                    <a:lumMod val="95000"/>
                    <a:lumOff val="5000"/>
                  </a:prstClr>
                </a:solidFill>
              </a:rPr>
              <a:t> Network</a:t>
            </a:r>
            <a:endParaRPr lang="en-US" dirty="0">
              <a:solidFill>
                <a:prstClr val="black">
                  <a:lumMod val="95000"/>
                  <a:lumOff val="5000"/>
                </a:prstClr>
              </a:solidFill>
            </a:endParaRPr>
          </a:p>
        </p:txBody>
      </p:sp>
      <p:sp>
        <p:nvSpPr>
          <p:cNvPr id="15" name="Rectangle 14"/>
          <p:cNvSpPr/>
          <p:nvPr/>
        </p:nvSpPr>
        <p:spPr>
          <a:xfrm>
            <a:off x="7133654" y="4285818"/>
            <a:ext cx="4582940"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err="1">
                <a:solidFill>
                  <a:prstClr val="black">
                    <a:lumMod val="95000"/>
                    <a:lumOff val="5000"/>
                  </a:prstClr>
                </a:solidFill>
              </a:rPr>
              <a:t>Local</a:t>
            </a:r>
            <a:r>
              <a:rPr lang="de-DE" dirty="0">
                <a:solidFill>
                  <a:prstClr val="black">
                    <a:lumMod val="95000"/>
                    <a:lumOff val="5000"/>
                  </a:prstClr>
                </a:solidFill>
              </a:rPr>
              <a:t> Network</a:t>
            </a:r>
            <a:endParaRPr lang="en-US" dirty="0">
              <a:solidFill>
                <a:prstClr val="black">
                  <a:lumMod val="95000"/>
                  <a:lumOff val="5000"/>
                </a:prstClr>
              </a:solidFill>
            </a:endParaRPr>
          </a:p>
        </p:txBody>
      </p:sp>
      <p:sp>
        <p:nvSpPr>
          <p:cNvPr id="17" name="Rectangle 16"/>
          <p:cNvSpPr/>
          <p:nvPr/>
        </p:nvSpPr>
        <p:spPr>
          <a:xfrm>
            <a:off x="7129570" y="2882190"/>
            <a:ext cx="2036972"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Edge</a:t>
            </a:r>
            <a:endParaRPr lang="en-US" dirty="0">
              <a:solidFill>
                <a:prstClr val="black">
                  <a:lumMod val="95000"/>
                  <a:lumOff val="5000"/>
                </a:prstClr>
              </a:solidFill>
            </a:endParaRPr>
          </a:p>
        </p:txBody>
      </p:sp>
      <p:sp>
        <p:nvSpPr>
          <p:cNvPr id="18" name="Rectangle 17"/>
          <p:cNvSpPr/>
          <p:nvPr/>
        </p:nvSpPr>
        <p:spPr>
          <a:xfrm>
            <a:off x="4586597" y="2882190"/>
            <a:ext cx="2036972"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Application</a:t>
            </a:r>
            <a:endParaRPr lang="en-US" dirty="0">
              <a:solidFill>
                <a:prstClr val="black">
                  <a:lumMod val="95000"/>
                  <a:lumOff val="5000"/>
                </a:prstClr>
              </a:solidFill>
            </a:endParaRPr>
          </a:p>
        </p:txBody>
      </p:sp>
      <p:sp>
        <p:nvSpPr>
          <p:cNvPr id="19" name="Rectangle 18"/>
          <p:cNvSpPr/>
          <p:nvPr/>
        </p:nvSpPr>
        <p:spPr>
          <a:xfrm>
            <a:off x="7122498" y="2409939"/>
            <a:ext cx="204404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Data</a:t>
            </a:r>
            <a:endParaRPr lang="en-US" dirty="0">
              <a:solidFill>
                <a:prstClr val="black">
                  <a:lumMod val="95000"/>
                  <a:lumOff val="5000"/>
                </a:prstClr>
              </a:solidFill>
            </a:endParaRPr>
          </a:p>
        </p:txBody>
      </p:sp>
      <p:sp>
        <p:nvSpPr>
          <p:cNvPr id="20" name="Rectangle 19"/>
          <p:cNvSpPr/>
          <p:nvPr/>
        </p:nvSpPr>
        <p:spPr>
          <a:xfrm>
            <a:off x="9665471" y="2409939"/>
            <a:ext cx="204404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Data</a:t>
            </a:r>
            <a:endParaRPr lang="en-US" dirty="0">
              <a:solidFill>
                <a:prstClr val="black">
                  <a:lumMod val="95000"/>
                  <a:lumOff val="5000"/>
                </a:prstClr>
              </a:solidFill>
            </a:endParaRPr>
          </a:p>
        </p:txBody>
      </p:sp>
      <p:sp>
        <p:nvSpPr>
          <p:cNvPr id="22" name="Rectangle 21"/>
          <p:cNvSpPr/>
          <p:nvPr/>
        </p:nvSpPr>
        <p:spPr>
          <a:xfrm>
            <a:off x="9672547" y="4754788"/>
            <a:ext cx="204404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Host</a:t>
            </a:r>
            <a:endParaRPr lang="en-US" dirty="0">
              <a:solidFill>
                <a:prstClr val="black">
                  <a:lumMod val="95000"/>
                  <a:lumOff val="5000"/>
                </a:prstClr>
              </a:solidFill>
            </a:endParaRPr>
          </a:p>
        </p:txBody>
      </p:sp>
      <p:sp>
        <p:nvSpPr>
          <p:cNvPr id="23" name="Rectangle 22"/>
          <p:cNvSpPr/>
          <p:nvPr/>
        </p:nvSpPr>
        <p:spPr>
          <a:xfrm>
            <a:off x="7129572" y="4749036"/>
            <a:ext cx="204404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Host</a:t>
            </a:r>
            <a:endParaRPr lang="en-US" dirty="0">
              <a:solidFill>
                <a:prstClr val="black">
                  <a:lumMod val="95000"/>
                  <a:lumOff val="5000"/>
                </a:prstClr>
              </a:solidFill>
            </a:endParaRPr>
          </a:p>
        </p:txBody>
      </p:sp>
      <p:sp>
        <p:nvSpPr>
          <p:cNvPr id="24" name="Rectangle 23"/>
          <p:cNvSpPr/>
          <p:nvPr/>
        </p:nvSpPr>
        <p:spPr>
          <a:xfrm>
            <a:off x="4586596" y="4746149"/>
            <a:ext cx="2044047" cy="4055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solidFill>
                  <a:prstClr val="black">
                    <a:lumMod val="95000"/>
                    <a:lumOff val="5000"/>
                  </a:prstClr>
                </a:solidFill>
              </a:rPr>
              <a:t>Host</a:t>
            </a:r>
            <a:endParaRPr lang="en-US" dirty="0">
              <a:solidFill>
                <a:prstClr val="black">
                  <a:lumMod val="95000"/>
                  <a:lumOff val="5000"/>
                </a:prstClr>
              </a:solidFill>
            </a:endParaRPr>
          </a:p>
        </p:txBody>
      </p:sp>
      <p:sp>
        <p:nvSpPr>
          <p:cNvPr id="2" name="Multiply 1"/>
          <p:cNvSpPr/>
          <p:nvPr/>
        </p:nvSpPr>
        <p:spPr>
          <a:xfrm>
            <a:off x="7827545" y="5114667"/>
            <a:ext cx="709145" cy="652122"/>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Multiply 33"/>
          <p:cNvSpPr/>
          <p:nvPr/>
        </p:nvSpPr>
        <p:spPr>
          <a:xfrm>
            <a:off x="10325414" y="5151725"/>
            <a:ext cx="709145" cy="652122"/>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Multiply 34"/>
          <p:cNvSpPr/>
          <p:nvPr/>
        </p:nvSpPr>
        <p:spPr>
          <a:xfrm>
            <a:off x="10325414" y="4661528"/>
            <a:ext cx="709145" cy="652122"/>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Multiply 35"/>
          <p:cNvSpPr/>
          <p:nvPr/>
        </p:nvSpPr>
        <p:spPr>
          <a:xfrm>
            <a:off x="8994909" y="4201617"/>
            <a:ext cx="709145" cy="652122"/>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9930456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after ingestion</a:t>
            </a:r>
          </a:p>
        </p:txBody>
      </p:sp>
      <p:sp>
        <p:nvSpPr>
          <p:cNvPr id="4" name="Content Placeholder 3"/>
          <p:cNvSpPr>
            <a:spLocks noGrp="1"/>
          </p:cNvSpPr>
          <p:nvPr>
            <p:ph sz="quarter" idx="10"/>
          </p:nvPr>
        </p:nvSpPr>
        <p:spPr>
          <a:xfrm>
            <a:off x="268288" y="1398398"/>
            <a:ext cx="11542503" cy="4915316"/>
          </a:xfrm>
        </p:spPr>
        <p:txBody>
          <a:bodyPr>
            <a:normAutofit fontScale="62500" lnSpcReduction="20000"/>
          </a:bodyPr>
          <a:lstStyle/>
          <a:p>
            <a:r>
              <a:rPr lang="en-US" dirty="0"/>
              <a:t>Azure Active Directory</a:t>
            </a:r>
          </a:p>
          <a:p>
            <a:endParaRPr lang="en-US" dirty="0"/>
          </a:p>
          <a:p>
            <a:r>
              <a:rPr lang="en-US" dirty="0"/>
              <a:t>Role Based Access Control (RBAC)</a:t>
            </a:r>
          </a:p>
          <a:p>
            <a:endParaRPr lang="en-US" dirty="0"/>
          </a:p>
          <a:p>
            <a:r>
              <a:rPr lang="en-US" dirty="0"/>
              <a:t>Multi-Factor Authentication</a:t>
            </a:r>
          </a:p>
          <a:p>
            <a:endParaRPr lang="en-US" dirty="0"/>
          </a:p>
          <a:p>
            <a:r>
              <a:rPr lang="en-US" dirty="0"/>
              <a:t>Azure Key Vault</a:t>
            </a:r>
          </a:p>
          <a:p>
            <a:endParaRPr lang="en-US" dirty="0"/>
          </a:p>
          <a:p>
            <a:r>
              <a:rPr lang="en-US" dirty="0"/>
              <a:t>Data encryption (TDE, Row-Level Security, Dynamic Data Masking, etc.)</a:t>
            </a:r>
          </a:p>
          <a:p>
            <a:endParaRPr lang="en-US" dirty="0"/>
          </a:p>
          <a:p>
            <a:r>
              <a:rPr lang="en-US" dirty="0"/>
              <a:t>Network and Virtual Machine Security (Antimalware extensions)</a:t>
            </a:r>
          </a:p>
          <a:p>
            <a:endParaRPr lang="en-US" dirty="0"/>
          </a:p>
          <a:p>
            <a:r>
              <a:rPr lang="en-US" dirty="0"/>
              <a:t>(Process) Attack surface analysis, threat modeling, incident response plans, etc.</a:t>
            </a:r>
          </a:p>
          <a:p>
            <a:endParaRPr lang="en-US" dirty="0"/>
          </a:p>
          <a:p>
            <a:endParaRPr lang="en-US" dirty="0"/>
          </a:p>
        </p:txBody>
      </p:sp>
    </p:spTree>
    <p:extLst>
      <p:ext uri="{BB962C8B-B14F-4D97-AF65-F5344CB8AC3E}">
        <p14:creationId xmlns:p14="http://schemas.microsoft.com/office/powerpoint/2010/main" val="180735213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Development Lifecycle</a:t>
            </a:r>
          </a:p>
        </p:txBody>
      </p:sp>
      <p:sp>
        <p:nvSpPr>
          <p:cNvPr id="2" name="Text Placeholder 1"/>
          <p:cNvSpPr>
            <a:spLocks noGrp="1"/>
          </p:cNvSpPr>
          <p:nvPr>
            <p:ph type="body" sz="quarter" idx="4294967295"/>
          </p:nvPr>
        </p:nvSpPr>
        <p:spPr>
          <a:xfrm>
            <a:off x="268928" y="4565777"/>
            <a:ext cx="11541863" cy="1292662"/>
          </a:xfrm>
        </p:spPr>
        <p:txBody>
          <a:bodyPr/>
          <a:lstStyle/>
          <a:p>
            <a:pPr marL="0" indent="0" algn="ctr">
              <a:buNone/>
            </a:pPr>
            <a:r>
              <a:rPr lang="en-US" dirty="0"/>
              <a:t>Development process and tools for creating and running secure software </a:t>
            </a:r>
            <a:r>
              <a:rPr lang="en-US" dirty="0">
                <a:solidFill>
                  <a:srgbClr val="FFFF00"/>
                </a:solidFill>
              </a:rPr>
              <a:t>as practiced at Microsoft</a:t>
            </a:r>
          </a:p>
        </p:txBody>
      </p:sp>
      <p:pic>
        <p:nvPicPr>
          <p:cNvPr id="1026" name="Picture 11"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05" y="1338369"/>
            <a:ext cx="11587928" cy="282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012885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architecturally?</a:t>
            </a:r>
          </a:p>
        </p:txBody>
      </p:sp>
      <p:sp>
        <p:nvSpPr>
          <p:cNvPr id="3" name="Content Placeholder 2"/>
          <p:cNvSpPr>
            <a:spLocks noGrp="1"/>
          </p:cNvSpPr>
          <p:nvPr>
            <p:ph type="body" sz="quarter" idx="4294967295"/>
          </p:nvPr>
        </p:nvSpPr>
        <p:spPr>
          <a:xfrm>
            <a:off x="268927" y="1189037"/>
            <a:ext cx="8120329" cy="5545591"/>
          </a:xfrm>
          <a:prstGeom prst="rect">
            <a:avLst/>
          </a:prstGeom>
        </p:spPr>
        <p:txBody>
          <a:bodyPr>
            <a:normAutofit fontScale="55000" lnSpcReduction="20000"/>
          </a:bodyPr>
          <a:lstStyle/>
          <a:p>
            <a:pPr marL="0" indent="0">
              <a:buNone/>
            </a:pPr>
            <a:r>
              <a:rPr lang="en-US" dirty="0"/>
              <a:t>Service Assisted Communication (SAC)</a:t>
            </a:r>
          </a:p>
          <a:p>
            <a:pPr lvl="1"/>
            <a:r>
              <a:rPr lang="en-US" dirty="0"/>
              <a:t>Reduce the attack surface area for system and devices </a:t>
            </a:r>
          </a:p>
          <a:p>
            <a:pPr lvl="1"/>
            <a:r>
              <a:rPr lang="en-US" dirty="0"/>
              <a:t>Only accept commands to the device from a “trusted source” </a:t>
            </a:r>
          </a:p>
          <a:p>
            <a:pPr lvl="1"/>
            <a:r>
              <a:rPr lang="en-US" dirty="0"/>
              <a:t>Enforce secure channel</a:t>
            </a:r>
          </a:p>
          <a:p>
            <a:pPr marL="336145" lvl="1" indent="0">
              <a:buNone/>
            </a:pPr>
            <a:endParaRPr lang="en-US" dirty="0"/>
          </a:p>
          <a:p>
            <a:pPr marL="0" indent="0">
              <a:buNone/>
            </a:pPr>
            <a:r>
              <a:rPr lang="en-US" dirty="0"/>
              <a:t>Machine Identity and Access Authorization</a:t>
            </a:r>
          </a:p>
          <a:p>
            <a:pPr lvl="1"/>
            <a:r>
              <a:rPr lang="en-US" dirty="0"/>
              <a:t>Authorize the sender</a:t>
            </a:r>
          </a:p>
          <a:p>
            <a:pPr lvl="1"/>
            <a:endParaRPr lang="en-US" dirty="0"/>
          </a:p>
          <a:p>
            <a:pPr marL="0" indent="0">
              <a:buNone/>
            </a:pPr>
            <a:r>
              <a:rPr lang="en-US" dirty="0"/>
              <a:t>Data Streams and Processing Authorization</a:t>
            </a:r>
          </a:p>
          <a:p>
            <a:pPr lvl="1"/>
            <a:r>
              <a:rPr lang="en-US" dirty="0"/>
              <a:t>Authorize the receiver</a:t>
            </a:r>
          </a:p>
          <a:p>
            <a:pPr lvl="1"/>
            <a:endParaRPr lang="en-US" dirty="0"/>
          </a:p>
          <a:p>
            <a:pPr marL="0" indent="0">
              <a:buNone/>
            </a:pPr>
            <a:r>
              <a:rPr lang="en-US" dirty="0"/>
              <a:t>Data Plausibility and Flow Authorization</a:t>
            </a:r>
          </a:p>
          <a:p>
            <a:pPr lvl="1"/>
            <a:r>
              <a:rPr lang="en-US" dirty="0"/>
              <a:t>Authorize the data stream</a:t>
            </a:r>
          </a:p>
          <a:p>
            <a:pPr marL="0" indent="0">
              <a:buNone/>
            </a:pPr>
            <a:endParaRPr lang="en-US" dirty="0"/>
          </a:p>
          <a:p>
            <a:pPr marL="0" indent="0">
              <a:buNone/>
            </a:pPr>
            <a:r>
              <a:rPr lang="en-US" dirty="0"/>
              <a:t>Data Attestation, Lineage, and Privacy Control</a:t>
            </a:r>
          </a:p>
          <a:p>
            <a:pPr lvl="1"/>
            <a:r>
              <a:rPr lang="en-US" dirty="0"/>
              <a:t>Authorize identification and association</a:t>
            </a:r>
          </a:p>
        </p:txBody>
      </p:sp>
      <p:graphicFrame>
        <p:nvGraphicFramePr>
          <p:cNvPr id="11" name="Diagram 10"/>
          <p:cNvGraphicFramePr/>
          <p:nvPr>
            <p:extLst/>
          </p:nvPr>
        </p:nvGraphicFramePr>
        <p:xfrm>
          <a:off x="8737600" y="1827667"/>
          <a:ext cx="2971591" cy="4384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8494485" y="1189038"/>
            <a:ext cx="3457820"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Use SDL Threat Modeling Tool</a:t>
            </a:r>
          </a:p>
        </p:txBody>
      </p:sp>
      <p:cxnSp>
        <p:nvCxnSpPr>
          <p:cNvPr id="20" name="Straight Connector 19"/>
          <p:cNvCxnSpPr/>
          <p:nvPr/>
        </p:nvCxnSpPr>
        <p:spPr>
          <a:xfrm flipV="1">
            <a:off x="8378370" y="1301765"/>
            <a:ext cx="0" cy="49103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6639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Defining IoT</a:t>
            </a:r>
          </a:p>
        </p:txBody>
      </p:sp>
      <p:grpSp>
        <p:nvGrpSpPr>
          <p:cNvPr id="126" name="Group 125"/>
          <p:cNvGrpSpPr/>
          <p:nvPr/>
        </p:nvGrpSpPr>
        <p:grpSpPr>
          <a:xfrm>
            <a:off x="3203930" y="1929648"/>
            <a:ext cx="2697480" cy="2743200"/>
            <a:chOff x="3203930" y="1929648"/>
            <a:chExt cx="2697480" cy="2743200"/>
          </a:xfrm>
        </p:grpSpPr>
        <p:sp>
          <p:nvSpPr>
            <p:cNvPr id="127" name="Rectangle 126"/>
            <p:cNvSpPr/>
            <p:nvPr/>
          </p:nvSpPr>
          <p:spPr>
            <a:xfrm>
              <a:off x="3203930" y="1929648"/>
              <a:ext cx="2697480" cy="2743200"/>
            </a:xfrm>
            <a:prstGeom prst="rect">
              <a:avLst/>
            </a:prstGeom>
            <a:solidFill>
              <a:schemeClr val="bg1">
                <a:lumMod val="65000"/>
                <a:lumOff val="35000"/>
              </a:schemeClr>
            </a:solidFill>
            <a:ln w="9525" cap="flat" cmpd="sng" algn="ctr">
              <a:noFill/>
              <a:prstDash val="solid"/>
            </a:ln>
            <a:effectLst/>
          </p:spPr>
          <p:txBody>
            <a:bodyPr lIns="123190" tIns="82550" rIns="123190" bIns="8255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Segoe UI Light"/>
                  <a:ea typeface="+mn-ea"/>
                  <a:cs typeface="+mn-cs"/>
                </a:rPr>
                <a:t>Connectivity</a:t>
              </a:r>
            </a:p>
          </p:txBody>
        </p:sp>
        <p:sp>
          <p:nvSpPr>
            <p:cNvPr id="128" name="Oval 5"/>
            <p:cNvSpPr>
              <a:spLocks noChangeArrowheads="1"/>
            </p:cNvSpPr>
            <p:nvPr/>
          </p:nvSpPr>
          <p:spPr bwMode="auto">
            <a:xfrm>
              <a:off x="5589361" y="4305711"/>
              <a:ext cx="157212" cy="156982"/>
            </a:xfrm>
            <a:prstGeom prst="ellipse">
              <a:avLst/>
            </a:prstGeom>
            <a:solidFill>
              <a:srgbClr val="F8F8F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29" name="Freeform 6"/>
            <p:cNvSpPr>
              <a:spLocks/>
            </p:cNvSpPr>
            <p:nvPr/>
          </p:nvSpPr>
          <p:spPr bwMode="auto">
            <a:xfrm>
              <a:off x="5416611" y="4133850"/>
              <a:ext cx="332399" cy="330969"/>
            </a:xfrm>
            <a:custGeom>
              <a:avLst/>
              <a:gdLst>
                <a:gd name="T0" fmla="*/ 88 w 460"/>
                <a:gd name="T1" fmla="*/ 460 h 460"/>
                <a:gd name="T2" fmla="*/ 0 w 460"/>
                <a:gd name="T3" fmla="*/ 460 h 460"/>
                <a:gd name="T4" fmla="*/ 460 w 460"/>
                <a:gd name="T5" fmla="*/ 0 h 460"/>
                <a:gd name="T6" fmla="*/ 460 w 460"/>
                <a:gd name="T7" fmla="*/ 88 h 460"/>
                <a:gd name="T8" fmla="*/ 88 w 460"/>
                <a:gd name="T9" fmla="*/ 460 h 460"/>
              </a:gdLst>
              <a:ahLst/>
              <a:cxnLst>
                <a:cxn ang="0">
                  <a:pos x="T0" y="T1"/>
                </a:cxn>
                <a:cxn ang="0">
                  <a:pos x="T2" y="T3"/>
                </a:cxn>
                <a:cxn ang="0">
                  <a:pos x="T4" y="T5"/>
                </a:cxn>
                <a:cxn ang="0">
                  <a:pos x="T6" y="T7"/>
                </a:cxn>
                <a:cxn ang="0">
                  <a:pos x="T8" y="T9"/>
                </a:cxn>
              </a:cxnLst>
              <a:rect l="0" t="0" r="r" b="b"/>
              <a:pathLst>
                <a:path w="460" h="460">
                  <a:moveTo>
                    <a:pt x="88" y="460"/>
                  </a:moveTo>
                  <a:cubicBezTo>
                    <a:pt x="0" y="460"/>
                    <a:pt x="0" y="460"/>
                    <a:pt x="0" y="460"/>
                  </a:cubicBezTo>
                  <a:cubicBezTo>
                    <a:pt x="0" y="206"/>
                    <a:pt x="206" y="0"/>
                    <a:pt x="460" y="0"/>
                  </a:cubicBezTo>
                  <a:cubicBezTo>
                    <a:pt x="460" y="88"/>
                    <a:pt x="460" y="88"/>
                    <a:pt x="460" y="88"/>
                  </a:cubicBezTo>
                  <a:cubicBezTo>
                    <a:pt x="255" y="88"/>
                    <a:pt x="88" y="255"/>
                    <a:pt x="88" y="460"/>
                  </a:cubicBezTo>
                  <a:close/>
                </a:path>
              </a:pathLst>
            </a:custGeom>
            <a:solidFill>
              <a:srgbClr val="F8F8F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30" name="Freeform 7"/>
            <p:cNvSpPr>
              <a:spLocks/>
            </p:cNvSpPr>
            <p:nvPr/>
          </p:nvSpPr>
          <p:spPr bwMode="auto">
            <a:xfrm>
              <a:off x="5272195" y="3989925"/>
              <a:ext cx="476815" cy="474894"/>
            </a:xfrm>
            <a:custGeom>
              <a:avLst/>
              <a:gdLst>
                <a:gd name="T0" fmla="*/ 88 w 660"/>
                <a:gd name="T1" fmla="*/ 660 h 660"/>
                <a:gd name="T2" fmla="*/ 0 w 660"/>
                <a:gd name="T3" fmla="*/ 660 h 660"/>
                <a:gd name="T4" fmla="*/ 660 w 660"/>
                <a:gd name="T5" fmla="*/ 0 h 660"/>
                <a:gd name="T6" fmla="*/ 660 w 660"/>
                <a:gd name="T7" fmla="*/ 88 h 660"/>
                <a:gd name="T8" fmla="*/ 88 w 660"/>
                <a:gd name="T9" fmla="*/ 660 h 660"/>
              </a:gdLst>
              <a:ahLst/>
              <a:cxnLst>
                <a:cxn ang="0">
                  <a:pos x="T0" y="T1"/>
                </a:cxn>
                <a:cxn ang="0">
                  <a:pos x="T2" y="T3"/>
                </a:cxn>
                <a:cxn ang="0">
                  <a:pos x="T4" y="T5"/>
                </a:cxn>
                <a:cxn ang="0">
                  <a:pos x="T6" y="T7"/>
                </a:cxn>
                <a:cxn ang="0">
                  <a:pos x="T8" y="T9"/>
                </a:cxn>
              </a:cxnLst>
              <a:rect l="0" t="0" r="r" b="b"/>
              <a:pathLst>
                <a:path w="660" h="660">
                  <a:moveTo>
                    <a:pt x="88" y="660"/>
                  </a:moveTo>
                  <a:cubicBezTo>
                    <a:pt x="0" y="660"/>
                    <a:pt x="0" y="660"/>
                    <a:pt x="0" y="660"/>
                  </a:cubicBezTo>
                  <a:cubicBezTo>
                    <a:pt x="0" y="296"/>
                    <a:pt x="296" y="0"/>
                    <a:pt x="660" y="0"/>
                  </a:cubicBezTo>
                  <a:cubicBezTo>
                    <a:pt x="660" y="88"/>
                    <a:pt x="660" y="88"/>
                    <a:pt x="660" y="88"/>
                  </a:cubicBezTo>
                  <a:cubicBezTo>
                    <a:pt x="345" y="88"/>
                    <a:pt x="88" y="345"/>
                    <a:pt x="88" y="660"/>
                  </a:cubicBezTo>
                  <a:close/>
                </a:path>
              </a:pathLst>
            </a:custGeom>
            <a:solidFill>
              <a:srgbClr val="F8F8F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31" name="Freeform 8"/>
            <p:cNvSpPr>
              <a:spLocks/>
            </p:cNvSpPr>
            <p:nvPr/>
          </p:nvSpPr>
          <p:spPr bwMode="auto">
            <a:xfrm>
              <a:off x="5127780" y="3845695"/>
              <a:ext cx="621230" cy="619124"/>
            </a:xfrm>
            <a:custGeom>
              <a:avLst/>
              <a:gdLst>
                <a:gd name="T0" fmla="*/ 88 w 860"/>
                <a:gd name="T1" fmla="*/ 860 h 860"/>
                <a:gd name="T2" fmla="*/ 0 w 860"/>
                <a:gd name="T3" fmla="*/ 860 h 860"/>
                <a:gd name="T4" fmla="*/ 252 w 860"/>
                <a:gd name="T5" fmla="*/ 252 h 860"/>
                <a:gd name="T6" fmla="*/ 860 w 860"/>
                <a:gd name="T7" fmla="*/ 0 h 860"/>
                <a:gd name="T8" fmla="*/ 860 w 860"/>
                <a:gd name="T9" fmla="*/ 88 h 860"/>
                <a:gd name="T10" fmla="*/ 88 w 860"/>
                <a:gd name="T11" fmla="*/ 860 h 860"/>
              </a:gdLst>
              <a:ahLst/>
              <a:cxnLst>
                <a:cxn ang="0">
                  <a:pos x="T0" y="T1"/>
                </a:cxn>
                <a:cxn ang="0">
                  <a:pos x="T2" y="T3"/>
                </a:cxn>
                <a:cxn ang="0">
                  <a:pos x="T4" y="T5"/>
                </a:cxn>
                <a:cxn ang="0">
                  <a:pos x="T6" y="T7"/>
                </a:cxn>
                <a:cxn ang="0">
                  <a:pos x="T8" y="T9"/>
                </a:cxn>
                <a:cxn ang="0">
                  <a:pos x="T10" y="T11"/>
                </a:cxn>
              </a:cxnLst>
              <a:rect l="0" t="0" r="r" b="b"/>
              <a:pathLst>
                <a:path w="860" h="860">
                  <a:moveTo>
                    <a:pt x="88" y="860"/>
                  </a:moveTo>
                  <a:cubicBezTo>
                    <a:pt x="0" y="860"/>
                    <a:pt x="0" y="860"/>
                    <a:pt x="0" y="860"/>
                  </a:cubicBezTo>
                  <a:cubicBezTo>
                    <a:pt x="0" y="630"/>
                    <a:pt x="89" y="414"/>
                    <a:pt x="252" y="252"/>
                  </a:cubicBezTo>
                  <a:cubicBezTo>
                    <a:pt x="414" y="89"/>
                    <a:pt x="630" y="0"/>
                    <a:pt x="860" y="0"/>
                  </a:cubicBezTo>
                  <a:cubicBezTo>
                    <a:pt x="860" y="88"/>
                    <a:pt x="860" y="88"/>
                    <a:pt x="860" y="88"/>
                  </a:cubicBezTo>
                  <a:cubicBezTo>
                    <a:pt x="434" y="88"/>
                    <a:pt x="88" y="434"/>
                    <a:pt x="88" y="860"/>
                  </a:cubicBezTo>
                  <a:close/>
                </a:path>
              </a:pathLst>
            </a:custGeom>
            <a:solidFill>
              <a:srgbClr val="F8F8F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grpSp>
      <p:grpSp>
        <p:nvGrpSpPr>
          <p:cNvPr id="132" name="Group 131"/>
          <p:cNvGrpSpPr/>
          <p:nvPr/>
        </p:nvGrpSpPr>
        <p:grpSpPr>
          <a:xfrm>
            <a:off x="6063258" y="1929648"/>
            <a:ext cx="2697480" cy="2743200"/>
            <a:chOff x="6063258" y="1929648"/>
            <a:chExt cx="2697480" cy="2743200"/>
          </a:xfrm>
        </p:grpSpPr>
        <p:sp>
          <p:nvSpPr>
            <p:cNvPr id="133" name="Rectangle 132"/>
            <p:cNvSpPr/>
            <p:nvPr/>
          </p:nvSpPr>
          <p:spPr>
            <a:xfrm>
              <a:off x="6063258" y="1929648"/>
              <a:ext cx="2697480" cy="2743200"/>
            </a:xfrm>
            <a:prstGeom prst="rect">
              <a:avLst/>
            </a:prstGeom>
            <a:solidFill>
              <a:schemeClr val="bg1">
                <a:lumMod val="65000"/>
                <a:lumOff val="35000"/>
              </a:schemeClr>
            </a:solidFill>
            <a:ln w="9525" cap="flat" cmpd="sng" algn="ctr">
              <a:noFill/>
              <a:prstDash val="solid"/>
            </a:ln>
            <a:effectLst/>
          </p:spPr>
          <p:txBody>
            <a:bodyPr lIns="123190" tIns="82550" rIns="123190" bIns="8255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Segoe UI Light"/>
                  <a:ea typeface="+mn-ea"/>
                  <a:cs typeface="+mn-cs"/>
                </a:rPr>
                <a:t>Data</a:t>
              </a:r>
            </a:p>
          </p:txBody>
        </p:sp>
        <p:grpSp>
          <p:nvGrpSpPr>
            <p:cNvPr id="134" name="Group 133"/>
            <p:cNvGrpSpPr/>
            <p:nvPr/>
          </p:nvGrpSpPr>
          <p:grpSpPr>
            <a:xfrm>
              <a:off x="7868095" y="3773633"/>
              <a:ext cx="740243" cy="691186"/>
              <a:chOff x="-5364163" y="-2738437"/>
              <a:chExt cx="4327525" cy="4054475"/>
            </a:xfrm>
            <a:solidFill>
              <a:srgbClr val="F8F8F8"/>
            </a:solidFill>
          </p:grpSpPr>
          <p:sp>
            <p:nvSpPr>
              <p:cNvPr id="135" name="Freeform 5"/>
              <p:cNvSpPr>
                <a:spLocks/>
              </p:cNvSpPr>
              <p:nvPr/>
            </p:nvSpPr>
            <p:spPr bwMode="auto">
              <a:xfrm>
                <a:off x="-3487738" y="236538"/>
                <a:ext cx="447675" cy="1063625"/>
              </a:xfrm>
              <a:custGeom>
                <a:avLst/>
                <a:gdLst>
                  <a:gd name="T0" fmla="*/ 44 w 119"/>
                  <a:gd name="T1" fmla="*/ 24 h 283"/>
                  <a:gd name="T2" fmla="*/ 0 w 119"/>
                  <a:gd name="T3" fmla="*/ 41 h 283"/>
                  <a:gd name="T4" fmla="*/ 0 w 119"/>
                  <a:gd name="T5" fmla="*/ 93 h 283"/>
                  <a:gd name="T6" fmla="*/ 16 w 119"/>
                  <a:gd name="T7" fmla="*/ 89 h 283"/>
                  <a:gd name="T8" fmla="*/ 32 w 119"/>
                  <a:gd name="T9" fmla="*/ 84 h 283"/>
                  <a:gd name="T10" fmla="*/ 47 w 119"/>
                  <a:gd name="T11" fmla="*/ 77 h 283"/>
                  <a:gd name="T12" fmla="*/ 59 w 119"/>
                  <a:gd name="T13" fmla="*/ 69 h 283"/>
                  <a:gd name="T14" fmla="*/ 59 w 119"/>
                  <a:gd name="T15" fmla="*/ 283 h 283"/>
                  <a:gd name="T16" fmla="*/ 119 w 119"/>
                  <a:gd name="T17" fmla="*/ 283 h 283"/>
                  <a:gd name="T18" fmla="*/ 119 w 119"/>
                  <a:gd name="T19" fmla="*/ 0 h 283"/>
                  <a:gd name="T20" fmla="*/ 83 w 119"/>
                  <a:gd name="T21" fmla="*/ 0 h 283"/>
                  <a:gd name="T22" fmla="*/ 44 w 119"/>
                  <a:gd name="T23"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44" y="24"/>
                    </a:moveTo>
                    <a:cubicBezTo>
                      <a:pt x="31" y="31"/>
                      <a:pt x="16" y="37"/>
                      <a:pt x="0" y="41"/>
                    </a:cubicBezTo>
                    <a:cubicBezTo>
                      <a:pt x="0" y="93"/>
                      <a:pt x="0" y="93"/>
                      <a:pt x="0" y="93"/>
                    </a:cubicBezTo>
                    <a:cubicBezTo>
                      <a:pt x="5" y="92"/>
                      <a:pt x="11" y="91"/>
                      <a:pt x="16" y="89"/>
                    </a:cubicBezTo>
                    <a:cubicBezTo>
                      <a:pt x="22" y="88"/>
                      <a:pt x="27" y="86"/>
                      <a:pt x="32" y="84"/>
                    </a:cubicBezTo>
                    <a:cubicBezTo>
                      <a:pt x="37" y="82"/>
                      <a:pt x="42" y="79"/>
                      <a:pt x="47" y="77"/>
                    </a:cubicBezTo>
                    <a:cubicBezTo>
                      <a:pt x="51" y="74"/>
                      <a:pt x="55" y="71"/>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8"/>
                      <a:pt x="59" y="16"/>
                      <a:pt x="44" y="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36" name="Freeform 6"/>
              <p:cNvSpPr>
                <a:spLocks noEditPoints="1"/>
              </p:cNvSpPr>
              <p:nvPr/>
            </p:nvSpPr>
            <p:spPr bwMode="auto">
              <a:xfrm>
                <a:off x="-5364163" y="-1246187"/>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8"/>
                      <a:pt x="62" y="146"/>
                    </a:cubicBezTo>
                    <a:cubicBezTo>
                      <a:pt x="62" y="80"/>
                      <a:pt x="75" y="47"/>
                      <a:pt x="101" y="47"/>
                    </a:cubicBezTo>
                    <a:cubicBezTo>
                      <a:pt x="126" y="47"/>
                      <a:pt x="138" y="79"/>
                      <a:pt x="138" y="143"/>
                    </a:cubicBezTo>
                    <a:cubicBezTo>
                      <a:pt x="138" y="207"/>
                      <a:pt x="126" y="240"/>
                      <a:pt x="100" y="24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37" name="Freeform 7"/>
              <p:cNvSpPr>
                <a:spLocks/>
              </p:cNvSpPr>
              <p:nvPr/>
            </p:nvSpPr>
            <p:spPr bwMode="auto">
              <a:xfrm>
                <a:off x="-4344988"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38" name="Freeform 8"/>
              <p:cNvSpPr>
                <a:spLocks noEditPoints="1"/>
              </p:cNvSpPr>
              <p:nvPr/>
            </p:nvSpPr>
            <p:spPr bwMode="auto">
              <a:xfrm>
                <a:off x="-4446588"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1 w 201"/>
                  <a:gd name="T15" fmla="*/ 239 h 286"/>
                  <a:gd name="T16" fmla="*/ 62 w 201"/>
                  <a:gd name="T17" fmla="*/ 146 h 286"/>
                  <a:gd name="T18" fmla="*/ 101 w 201"/>
                  <a:gd name="T19" fmla="*/ 46 h 286"/>
                  <a:gd name="T20" fmla="*/ 138 w 201"/>
                  <a:gd name="T21" fmla="*/ 143 h 286"/>
                  <a:gd name="T22" fmla="*/ 101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39"/>
                    </a:moveTo>
                    <a:cubicBezTo>
                      <a:pt x="75" y="239"/>
                      <a:pt x="62" y="208"/>
                      <a:pt x="62" y="146"/>
                    </a:cubicBezTo>
                    <a:cubicBezTo>
                      <a:pt x="62" y="80"/>
                      <a:pt x="75" y="46"/>
                      <a:pt x="101" y="46"/>
                    </a:cubicBezTo>
                    <a:cubicBezTo>
                      <a:pt x="126" y="46"/>
                      <a:pt x="138" y="79"/>
                      <a:pt x="138" y="143"/>
                    </a:cubicBezTo>
                    <a:cubicBezTo>
                      <a:pt x="138" y="207"/>
                      <a:pt x="126" y="239"/>
                      <a:pt x="101" y="2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39" name="Freeform 9"/>
              <p:cNvSpPr>
                <a:spLocks/>
              </p:cNvSpPr>
              <p:nvPr/>
            </p:nvSpPr>
            <p:spPr bwMode="auto">
              <a:xfrm>
                <a:off x="-1687513"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2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2" y="0"/>
                      <a:pt x="82" y="0"/>
                      <a:pt x="82" y="0"/>
                    </a:cubicBezTo>
                    <a:cubicBezTo>
                      <a:pt x="71" y="9"/>
                      <a:pt x="58" y="17"/>
                      <a:pt x="44" y="24"/>
                    </a:cubicBezTo>
                    <a:cubicBezTo>
                      <a:pt x="30" y="31"/>
                      <a:pt x="16" y="37"/>
                      <a:pt x="0" y="42"/>
                    </a:cubicBezTo>
                    <a:cubicBezTo>
                      <a:pt x="0" y="93"/>
                      <a:pt x="0" y="93"/>
                      <a:pt x="0" y="93"/>
                    </a:cubicBezTo>
                    <a:cubicBezTo>
                      <a:pt x="5" y="93"/>
                      <a:pt x="11" y="92"/>
                      <a:pt x="16" y="90"/>
                    </a:cubicBezTo>
                    <a:cubicBezTo>
                      <a:pt x="22" y="89"/>
                      <a:pt x="27" y="87"/>
                      <a:pt x="32" y="8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40" name="Freeform 10"/>
              <p:cNvSpPr>
                <a:spLocks noEditPoints="1"/>
              </p:cNvSpPr>
              <p:nvPr/>
            </p:nvSpPr>
            <p:spPr bwMode="auto">
              <a:xfrm>
                <a:off x="-5364163" y="239713"/>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9"/>
                      <a:pt x="62" y="146"/>
                    </a:cubicBezTo>
                    <a:cubicBezTo>
                      <a:pt x="62" y="80"/>
                      <a:pt x="75" y="47"/>
                      <a:pt x="101" y="47"/>
                    </a:cubicBezTo>
                    <a:cubicBezTo>
                      <a:pt x="126" y="47"/>
                      <a:pt x="138" y="79"/>
                      <a:pt x="138" y="143"/>
                    </a:cubicBezTo>
                    <a:cubicBezTo>
                      <a:pt x="138" y="208"/>
                      <a:pt x="126" y="240"/>
                      <a:pt x="100" y="24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41" name="Freeform 11"/>
              <p:cNvSpPr>
                <a:spLocks/>
              </p:cNvSpPr>
              <p:nvPr/>
            </p:nvSpPr>
            <p:spPr bwMode="auto">
              <a:xfrm>
                <a:off x="-3487738"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3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9"/>
                      <a:pt x="59" y="17"/>
                      <a:pt x="44" y="24"/>
                    </a:cubicBezTo>
                    <a:cubicBezTo>
                      <a:pt x="31" y="31"/>
                      <a:pt x="16" y="37"/>
                      <a:pt x="0" y="42"/>
                    </a:cubicBezTo>
                    <a:cubicBezTo>
                      <a:pt x="0" y="93"/>
                      <a:pt x="0" y="93"/>
                      <a:pt x="0" y="93"/>
                    </a:cubicBezTo>
                    <a:cubicBezTo>
                      <a:pt x="5" y="93"/>
                      <a:pt x="11" y="92"/>
                      <a:pt x="16" y="90"/>
                    </a:cubicBezTo>
                    <a:cubicBezTo>
                      <a:pt x="22" y="89"/>
                      <a:pt x="27" y="87"/>
                      <a:pt x="32" y="8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42" name="Freeform 12"/>
              <p:cNvSpPr>
                <a:spLocks noEditPoints="1"/>
              </p:cNvSpPr>
              <p:nvPr/>
            </p:nvSpPr>
            <p:spPr bwMode="auto">
              <a:xfrm>
                <a:off x="-1792288" y="-1246187"/>
                <a:ext cx="755650" cy="1076325"/>
              </a:xfrm>
              <a:custGeom>
                <a:avLst/>
                <a:gdLst>
                  <a:gd name="T0" fmla="*/ 99 w 201"/>
                  <a:gd name="T1" fmla="*/ 286 h 286"/>
                  <a:gd name="T2" fmla="*/ 174 w 201"/>
                  <a:gd name="T3" fmla="*/ 249 h 286"/>
                  <a:gd name="T4" fmla="*/ 201 w 201"/>
                  <a:gd name="T5" fmla="*/ 141 h 286"/>
                  <a:gd name="T6" fmla="*/ 104 w 201"/>
                  <a:gd name="T7" fmla="*/ 0 h 286"/>
                  <a:gd name="T8" fmla="*/ 27 w 201"/>
                  <a:gd name="T9" fmla="*/ 38 h 286"/>
                  <a:gd name="T10" fmla="*/ 0 w 201"/>
                  <a:gd name="T11" fmla="*/ 148 h 286"/>
                  <a:gd name="T12" fmla="*/ 99 w 201"/>
                  <a:gd name="T13" fmla="*/ 286 h 286"/>
                  <a:gd name="T14" fmla="*/ 102 w 201"/>
                  <a:gd name="T15" fmla="*/ 47 h 286"/>
                  <a:gd name="T16" fmla="*/ 139 w 201"/>
                  <a:gd name="T17" fmla="*/ 143 h 286"/>
                  <a:gd name="T18" fmla="*/ 101 w 201"/>
                  <a:gd name="T19" fmla="*/ 240 h 286"/>
                  <a:gd name="T20" fmla="*/ 62 w 201"/>
                  <a:gd name="T21" fmla="*/ 146 h 286"/>
                  <a:gd name="T22" fmla="*/ 102 w 201"/>
                  <a:gd name="T23" fmla="*/ 4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99" y="286"/>
                    </a:moveTo>
                    <a:cubicBezTo>
                      <a:pt x="132" y="286"/>
                      <a:pt x="157" y="274"/>
                      <a:pt x="174" y="249"/>
                    </a:cubicBezTo>
                    <a:cubicBezTo>
                      <a:pt x="192" y="224"/>
                      <a:pt x="201" y="188"/>
                      <a:pt x="201" y="141"/>
                    </a:cubicBezTo>
                    <a:cubicBezTo>
                      <a:pt x="201" y="47"/>
                      <a:pt x="169" y="0"/>
                      <a:pt x="104" y="0"/>
                    </a:cubicBezTo>
                    <a:cubicBezTo>
                      <a:pt x="70" y="0"/>
                      <a:pt x="45" y="13"/>
                      <a:pt x="27" y="38"/>
                    </a:cubicBezTo>
                    <a:cubicBezTo>
                      <a:pt x="9" y="63"/>
                      <a:pt x="0" y="100"/>
                      <a:pt x="0" y="148"/>
                    </a:cubicBezTo>
                    <a:cubicBezTo>
                      <a:pt x="0" y="240"/>
                      <a:pt x="33" y="286"/>
                      <a:pt x="99" y="286"/>
                    </a:cubicBezTo>
                    <a:close/>
                    <a:moveTo>
                      <a:pt x="102" y="47"/>
                    </a:moveTo>
                    <a:cubicBezTo>
                      <a:pt x="126" y="47"/>
                      <a:pt x="139" y="79"/>
                      <a:pt x="139" y="143"/>
                    </a:cubicBezTo>
                    <a:cubicBezTo>
                      <a:pt x="139" y="207"/>
                      <a:pt x="126" y="240"/>
                      <a:pt x="101" y="240"/>
                    </a:cubicBezTo>
                    <a:cubicBezTo>
                      <a:pt x="75" y="240"/>
                      <a:pt x="62" y="208"/>
                      <a:pt x="62" y="146"/>
                    </a:cubicBezTo>
                    <a:cubicBezTo>
                      <a:pt x="62" y="80"/>
                      <a:pt x="75" y="47"/>
                      <a:pt x="102" y="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43" name="Freeform 13"/>
              <p:cNvSpPr>
                <a:spLocks/>
              </p:cNvSpPr>
              <p:nvPr/>
            </p:nvSpPr>
            <p:spPr bwMode="auto">
              <a:xfrm>
                <a:off x="-5262563" y="-2738437"/>
                <a:ext cx="450850" cy="1063625"/>
              </a:xfrm>
              <a:custGeom>
                <a:avLst/>
                <a:gdLst>
                  <a:gd name="T0" fmla="*/ 33 w 120"/>
                  <a:gd name="T1" fmla="*/ 85 h 283"/>
                  <a:gd name="T2" fmla="*/ 47 w 120"/>
                  <a:gd name="T3" fmla="*/ 77 h 283"/>
                  <a:gd name="T4" fmla="*/ 59 w 120"/>
                  <a:gd name="T5" fmla="*/ 69 h 283"/>
                  <a:gd name="T6" fmla="*/ 59 w 120"/>
                  <a:gd name="T7" fmla="*/ 283 h 283"/>
                  <a:gd name="T8" fmla="*/ 120 w 120"/>
                  <a:gd name="T9" fmla="*/ 283 h 283"/>
                  <a:gd name="T10" fmla="*/ 120 w 120"/>
                  <a:gd name="T11" fmla="*/ 0 h 283"/>
                  <a:gd name="T12" fmla="*/ 83 w 120"/>
                  <a:gd name="T13" fmla="*/ 0 h 283"/>
                  <a:gd name="T14" fmla="*/ 45 w 120"/>
                  <a:gd name="T15" fmla="*/ 24 h 283"/>
                  <a:gd name="T16" fmla="*/ 0 w 120"/>
                  <a:gd name="T17" fmla="*/ 42 h 283"/>
                  <a:gd name="T18" fmla="*/ 0 w 120"/>
                  <a:gd name="T19" fmla="*/ 93 h 283"/>
                  <a:gd name="T20" fmla="*/ 17 w 120"/>
                  <a:gd name="T21" fmla="*/ 90 h 283"/>
                  <a:gd name="T22" fmla="*/ 33 w 120"/>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3">
                    <a:moveTo>
                      <a:pt x="33" y="85"/>
                    </a:moveTo>
                    <a:cubicBezTo>
                      <a:pt x="38" y="82"/>
                      <a:pt x="43" y="80"/>
                      <a:pt x="47" y="77"/>
                    </a:cubicBezTo>
                    <a:cubicBezTo>
                      <a:pt x="52" y="75"/>
                      <a:pt x="56" y="72"/>
                      <a:pt x="59" y="69"/>
                    </a:cubicBezTo>
                    <a:cubicBezTo>
                      <a:pt x="59" y="283"/>
                      <a:pt x="59" y="283"/>
                      <a:pt x="59" y="283"/>
                    </a:cubicBezTo>
                    <a:cubicBezTo>
                      <a:pt x="120" y="283"/>
                      <a:pt x="120" y="283"/>
                      <a:pt x="120" y="283"/>
                    </a:cubicBezTo>
                    <a:cubicBezTo>
                      <a:pt x="120" y="0"/>
                      <a:pt x="120" y="0"/>
                      <a:pt x="120" y="0"/>
                    </a:cubicBezTo>
                    <a:cubicBezTo>
                      <a:pt x="83" y="0"/>
                      <a:pt x="83" y="0"/>
                      <a:pt x="83" y="0"/>
                    </a:cubicBezTo>
                    <a:cubicBezTo>
                      <a:pt x="72" y="9"/>
                      <a:pt x="59" y="17"/>
                      <a:pt x="45" y="24"/>
                    </a:cubicBezTo>
                    <a:cubicBezTo>
                      <a:pt x="31" y="31"/>
                      <a:pt x="16" y="37"/>
                      <a:pt x="0" y="42"/>
                    </a:cubicBezTo>
                    <a:cubicBezTo>
                      <a:pt x="0" y="93"/>
                      <a:pt x="0" y="93"/>
                      <a:pt x="0" y="93"/>
                    </a:cubicBezTo>
                    <a:cubicBezTo>
                      <a:pt x="6" y="93"/>
                      <a:pt x="11" y="92"/>
                      <a:pt x="17" y="90"/>
                    </a:cubicBezTo>
                    <a:cubicBezTo>
                      <a:pt x="22" y="89"/>
                      <a:pt x="27" y="87"/>
                      <a:pt x="33" y="8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44" name="Freeform 14"/>
              <p:cNvSpPr>
                <a:spLocks noEditPoints="1"/>
              </p:cNvSpPr>
              <p:nvPr/>
            </p:nvSpPr>
            <p:spPr bwMode="auto">
              <a:xfrm>
                <a:off x="-44465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1 w 201"/>
                  <a:gd name="T19" fmla="*/ 47 h 286"/>
                  <a:gd name="T20" fmla="*/ 138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40"/>
                    </a:moveTo>
                    <a:cubicBezTo>
                      <a:pt x="75" y="240"/>
                      <a:pt x="62" y="209"/>
                      <a:pt x="62" y="146"/>
                    </a:cubicBezTo>
                    <a:cubicBezTo>
                      <a:pt x="62" y="80"/>
                      <a:pt x="75" y="47"/>
                      <a:pt x="101" y="47"/>
                    </a:cubicBezTo>
                    <a:cubicBezTo>
                      <a:pt x="126" y="47"/>
                      <a:pt x="138" y="79"/>
                      <a:pt x="138" y="143"/>
                    </a:cubicBezTo>
                    <a:cubicBezTo>
                      <a:pt x="138" y="208"/>
                      <a:pt x="126" y="240"/>
                      <a:pt x="101" y="24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45" name="Freeform 15"/>
              <p:cNvSpPr>
                <a:spLocks/>
              </p:cNvSpPr>
              <p:nvPr/>
            </p:nvSpPr>
            <p:spPr bwMode="auto">
              <a:xfrm>
                <a:off x="-2608263"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46" name="Freeform 16"/>
              <p:cNvSpPr>
                <a:spLocks noEditPoints="1"/>
              </p:cNvSpPr>
              <p:nvPr/>
            </p:nvSpPr>
            <p:spPr bwMode="auto">
              <a:xfrm>
                <a:off x="-2709863"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0 w 201"/>
                  <a:gd name="T15" fmla="*/ 240 h 286"/>
                  <a:gd name="T16" fmla="*/ 62 w 201"/>
                  <a:gd name="T17" fmla="*/ 146 h 286"/>
                  <a:gd name="T18" fmla="*/ 101 w 201"/>
                  <a:gd name="T19" fmla="*/ 47 h 286"/>
                  <a:gd name="T20" fmla="*/ 138 w 201"/>
                  <a:gd name="T21" fmla="*/ 143 h 286"/>
                  <a:gd name="T22" fmla="*/ 100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40"/>
                    </a:moveTo>
                    <a:cubicBezTo>
                      <a:pt x="75" y="240"/>
                      <a:pt x="62" y="209"/>
                      <a:pt x="62" y="146"/>
                    </a:cubicBezTo>
                    <a:cubicBezTo>
                      <a:pt x="62" y="80"/>
                      <a:pt x="75" y="47"/>
                      <a:pt x="101" y="47"/>
                    </a:cubicBezTo>
                    <a:cubicBezTo>
                      <a:pt x="126" y="47"/>
                      <a:pt x="138" y="79"/>
                      <a:pt x="138" y="143"/>
                    </a:cubicBezTo>
                    <a:cubicBezTo>
                      <a:pt x="138" y="208"/>
                      <a:pt x="126" y="240"/>
                      <a:pt x="100" y="24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47" name="Freeform 17"/>
              <p:cNvSpPr>
                <a:spLocks noEditPoints="1"/>
              </p:cNvSpPr>
              <p:nvPr/>
            </p:nvSpPr>
            <p:spPr bwMode="auto">
              <a:xfrm>
                <a:off x="-2709863"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0 w 201"/>
                  <a:gd name="T15" fmla="*/ 239 h 286"/>
                  <a:gd name="T16" fmla="*/ 62 w 201"/>
                  <a:gd name="T17" fmla="*/ 146 h 286"/>
                  <a:gd name="T18" fmla="*/ 101 w 201"/>
                  <a:gd name="T19" fmla="*/ 46 h 286"/>
                  <a:gd name="T20" fmla="*/ 138 w 201"/>
                  <a:gd name="T21" fmla="*/ 143 h 286"/>
                  <a:gd name="T22" fmla="*/ 100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39"/>
                    </a:moveTo>
                    <a:cubicBezTo>
                      <a:pt x="75" y="239"/>
                      <a:pt x="62" y="208"/>
                      <a:pt x="62" y="146"/>
                    </a:cubicBezTo>
                    <a:cubicBezTo>
                      <a:pt x="62" y="80"/>
                      <a:pt x="75" y="46"/>
                      <a:pt x="101" y="46"/>
                    </a:cubicBezTo>
                    <a:cubicBezTo>
                      <a:pt x="126" y="46"/>
                      <a:pt x="138" y="79"/>
                      <a:pt x="138" y="143"/>
                    </a:cubicBezTo>
                    <a:cubicBezTo>
                      <a:pt x="138" y="207"/>
                      <a:pt x="126" y="239"/>
                      <a:pt x="100" y="2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48" name="Freeform 18"/>
              <p:cNvSpPr>
                <a:spLocks noEditPoints="1"/>
              </p:cNvSpPr>
              <p:nvPr/>
            </p:nvSpPr>
            <p:spPr bwMode="auto">
              <a:xfrm>
                <a:off x="-3592513" y="-1246187"/>
                <a:ext cx="755650" cy="1076325"/>
              </a:xfrm>
              <a:custGeom>
                <a:avLst/>
                <a:gdLst>
                  <a:gd name="T0" fmla="*/ 104 w 201"/>
                  <a:gd name="T1" fmla="*/ 0 h 286"/>
                  <a:gd name="T2" fmla="*/ 27 w 201"/>
                  <a:gd name="T3" fmla="*/ 38 h 286"/>
                  <a:gd name="T4" fmla="*/ 0 w 201"/>
                  <a:gd name="T5" fmla="*/ 148 h 286"/>
                  <a:gd name="T6" fmla="*/ 99 w 201"/>
                  <a:gd name="T7" fmla="*/ 286 h 286"/>
                  <a:gd name="T8" fmla="*/ 175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1" y="0"/>
                      <a:pt x="45" y="13"/>
                      <a:pt x="27" y="38"/>
                    </a:cubicBezTo>
                    <a:cubicBezTo>
                      <a:pt x="9" y="63"/>
                      <a:pt x="0" y="100"/>
                      <a:pt x="0" y="148"/>
                    </a:cubicBezTo>
                    <a:cubicBezTo>
                      <a:pt x="0" y="240"/>
                      <a:pt x="33" y="286"/>
                      <a:pt x="99" y="286"/>
                    </a:cubicBezTo>
                    <a:cubicBezTo>
                      <a:pt x="132" y="286"/>
                      <a:pt x="157" y="274"/>
                      <a:pt x="175" y="249"/>
                    </a:cubicBezTo>
                    <a:cubicBezTo>
                      <a:pt x="192" y="224"/>
                      <a:pt x="201" y="188"/>
                      <a:pt x="201" y="141"/>
                    </a:cubicBezTo>
                    <a:cubicBezTo>
                      <a:pt x="201" y="47"/>
                      <a:pt x="169" y="0"/>
                      <a:pt x="104" y="0"/>
                    </a:cubicBezTo>
                    <a:close/>
                    <a:moveTo>
                      <a:pt x="101" y="240"/>
                    </a:moveTo>
                    <a:cubicBezTo>
                      <a:pt x="75" y="240"/>
                      <a:pt x="62" y="208"/>
                      <a:pt x="62" y="146"/>
                    </a:cubicBezTo>
                    <a:cubicBezTo>
                      <a:pt x="62" y="80"/>
                      <a:pt x="75" y="47"/>
                      <a:pt x="102" y="47"/>
                    </a:cubicBezTo>
                    <a:cubicBezTo>
                      <a:pt x="126" y="47"/>
                      <a:pt x="139" y="79"/>
                      <a:pt x="139" y="143"/>
                    </a:cubicBezTo>
                    <a:cubicBezTo>
                      <a:pt x="139" y="207"/>
                      <a:pt x="126" y="240"/>
                      <a:pt x="101" y="24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49" name="Freeform 19"/>
              <p:cNvSpPr>
                <a:spLocks noEditPoints="1"/>
              </p:cNvSpPr>
              <p:nvPr/>
            </p:nvSpPr>
            <p:spPr bwMode="auto">
              <a:xfrm>
                <a:off x="-17922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5" y="13"/>
                      <a:pt x="27" y="38"/>
                    </a:cubicBezTo>
                    <a:cubicBezTo>
                      <a:pt x="9" y="63"/>
                      <a:pt x="0" y="100"/>
                      <a:pt x="0" y="148"/>
                    </a:cubicBezTo>
                    <a:cubicBezTo>
                      <a:pt x="0" y="240"/>
                      <a:pt x="33" y="286"/>
                      <a:pt x="99" y="286"/>
                    </a:cubicBezTo>
                    <a:cubicBezTo>
                      <a:pt x="132" y="286"/>
                      <a:pt x="157" y="274"/>
                      <a:pt x="174" y="249"/>
                    </a:cubicBezTo>
                    <a:cubicBezTo>
                      <a:pt x="192" y="224"/>
                      <a:pt x="201" y="188"/>
                      <a:pt x="201" y="141"/>
                    </a:cubicBezTo>
                    <a:cubicBezTo>
                      <a:pt x="201" y="47"/>
                      <a:pt x="169" y="0"/>
                      <a:pt x="104" y="0"/>
                    </a:cubicBezTo>
                    <a:close/>
                    <a:moveTo>
                      <a:pt x="101" y="240"/>
                    </a:moveTo>
                    <a:cubicBezTo>
                      <a:pt x="75" y="240"/>
                      <a:pt x="62" y="209"/>
                      <a:pt x="62" y="146"/>
                    </a:cubicBezTo>
                    <a:cubicBezTo>
                      <a:pt x="62" y="80"/>
                      <a:pt x="75" y="47"/>
                      <a:pt x="102" y="47"/>
                    </a:cubicBezTo>
                    <a:cubicBezTo>
                      <a:pt x="126" y="47"/>
                      <a:pt x="139" y="79"/>
                      <a:pt x="139" y="143"/>
                    </a:cubicBezTo>
                    <a:cubicBezTo>
                      <a:pt x="139" y="208"/>
                      <a:pt x="126" y="240"/>
                      <a:pt x="101" y="24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grpSp>
      </p:grpSp>
      <p:grpSp>
        <p:nvGrpSpPr>
          <p:cNvPr id="150" name="Group 149"/>
          <p:cNvGrpSpPr/>
          <p:nvPr/>
        </p:nvGrpSpPr>
        <p:grpSpPr>
          <a:xfrm>
            <a:off x="8922587" y="1929648"/>
            <a:ext cx="2697480" cy="2743200"/>
            <a:chOff x="8922587" y="1929648"/>
            <a:chExt cx="2697480" cy="2743200"/>
          </a:xfrm>
        </p:grpSpPr>
        <p:sp>
          <p:nvSpPr>
            <p:cNvPr id="151" name="Rectangle 150"/>
            <p:cNvSpPr/>
            <p:nvPr/>
          </p:nvSpPr>
          <p:spPr>
            <a:xfrm>
              <a:off x="8922587" y="1929648"/>
              <a:ext cx="2697480" cy="2743200"/>
            </a:xfrm>
            <a:prstGeom prst="rect">
              <a:avLst/>
            </a:prstGeom>
            <a:solidFill>
              <a:schemeClr val="bg1">
                <a:lumMod val="65000"/>
                <a:lumOff val="35000"/>
              </a:schemeClr>
            </a:solidFill>
            <a:ln w="9525" cap="flat" cmpd="sng" algn="ctr">
              <a:noFill/>
              <a:prstDash val="solid"/>
            </a:ln>
            <a:effectLst/>
          </p:spPr>
          <p:txBody>
            <a:bodyPr lIns="123190" tIns="82550" rIns="123190" bIns="8255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Segoe UI Light"/>
                  <a:ea typeface="+mn-ea"/>
                  <a:cs typeface="+mn-cs"/>
                </a:rPr>
                <a:t>Analytics</a:t>
              </a:r>
            </a:p>
          </p:txBody>
        </p:sp>
        <p:grpSp>
          <p:nvGrpSpPr>
            <p:cNvPr id="152" name="Group 151"/>
            <p:cNvGrpSpPr/>
            <p:nvPr/>
          </p:nvGrpSpPr>
          <p:grpSpPr>
            <a:xfrm>
              <a:off x="10448983" y="3700730"/>
              <a:ext cx="1018684" cy="764089"/>
              <a:chOff x="15319375" y="-157163"/>
              <a:chExt cx="2720976" cy="2047876"/>
            </a:xfrm>
            <a:solidFill>
              <a:sysClr val="window" lastClr="FFFFFF"/>
            </a:solidFill>
          </p:grpSpPr>
          <p:sp>
            <p:nvSpPr>
              <p:cNvPr id="153" name="Freeform 12"/>
              <p:cNvSpPr>
                <a:spLocks/>
              </p:cNvSpPr>
              <p:nvPr/>
            </p:nvSpPr>
            <p:spPr bwMode="auto">
              <a:xfrm>
                <a:off x="16271875" y="1343025"/>
                <a:ext cx="222250" cy="547688"/>
              </a:xfrm>
              <a:custGeom>
                <a:avLst/>
                <a:gdLst>
                  <a:gd name="T0" fmla="*/ 0 w 140"/>
                  <a:gd name="T1" fmla="*/ 0 h 345"/>
                  <a:gd name="T2" fmla="*/ 140 w 140"/>
                  <a:gd name="T3" fmla="*/ 0 h 345"/>
                  <a:gd name="T4" fmla="*/ 140 w 140"/>
                  <a:gd name="T5" fmla="*/ 345 h 345"/>
                  <a:gd name="T6" fmla="*/ 0 w 140"/>
                  <a:gd name="T7" fmla="*/ 345 h 345"/>
                  <a:gd name="T8" fmla="*/ 0 w 140"/>
                  <a:gd name="T9" fmla="*/ 0 h 345"/>
                  <a:gd name="T10" fmla="*/ 0 w 140"/>
                  <a:gd name="T11" fmla="*/ 0 h 345"/>
                </a:gdLst>
                <a:ahLst/>
                <a:cxnLst>
                  <a:cxn ang="0">
                    <a:pos x="T0" y="T1"/>
                  </a:cxn>
                  <a:cxn ang="0">
                    <a:pos x="T2" y="T3"/>
                  </a:cxn>
                  <a:cxn ang="0">
                    <a:pos x="T4" y="T5"/>
                  </a:cxn>
                  <a:cxn ang="0">
                    <a:pos x="T6" y="T7"/>
                  </a:cxn>
                  <a:cxn ang="0">
                    <a:pos x="T8" y="T9"/>
                  </a:cxn>
                  <a:cxn ang="0">
                    <a:pos x="T10" y="T11"/>
                  </a:cxn>
                </a:cxnLst>
                <a:rect l="0" t="0" r="r" b="b"/>
                <a:pathLst>
                  <a:path w="140" h="345">
                    <a:moveTo>
                      <a:pt x="0" y="0"/>
                    </a:moveTo>
                    <a:lnTo>
                      <a:pt x="140" y="0"/>
                    </a:lnTo>
                    <a:lnTo>
                      <a:pt x="140" y="345"/>
                    </a:lnTo>
                    <a:lnTo>
                      <a:pt x="0" y="345"/>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54" name="Freeform 13"/>
              <p:cNvSpPr>
                <a:spLocks/>
              </p:cNvSpPr>
              <p:nvPr/>
            </p:nvSpPr>
            <p:spPr bwMode="auto">
              <a:xfrm>
                <a:off x="15955963" y="411162"/>
                <a:ext cx="225425" cy="1479551"/>
              </a:xfrm>
              <a:custGeom>
                <a:avLst/>
                <a:gdLst>
                  <a:gd name="T0" fmla="*/ 0 w 142"/>
                  <a:gd name="T1" fmla="*/ 0 h 932"/>
                  <a:gd name="T2" fmla="*/ 142 w 142"/>
                  <a:gd name="T3" fmla="*/ 0 h 932"/>
                  <a:gd name="T4" fmla="*/ 142 w 142"/>
                  <a:gd name="T5" fmla="*/ 932 h 932"/>
                  <a:gd name="T6" fmla="*/ 0 w 142"/>
                  <a:gd name="T7" fmla="*/ 932 h 932"/>
                  <a:gd name="T8" fmla="*/ 0 w 142"/>
                  <a:gd name="T9" fmla="*/ 0 h 932"/>
                  <a:gd name="T10" fmla="*/ 0 w 142"/>
                  <a:gd name="T11" fmla="*/ 0 h 932"/>
                </a:gdLst>
                <a:ahLst/>
                <a:cxnLst>
                  <a:cxn ang="0">
                    <a:pos x="T0" y="T1"/>
                  </a:cxn>
                  <a:cxn ang="0">
                    <a:pos x="T2" y="T3"/>
                  </a:cxn>
                  <a:cxn ang="0">
                    <a:pos x="T4" y="T5"/>
                  </a:cxn>
                  <a:cxn ang="0">
                    <a:pos x="T6" y="T7"/>
                  </a:cxn>
                  <a:cxn ang="0">
                    <a:pos x="T8" y="T9"/>
                  </a:cxn>
                  <a:cxn ang="0">
                    <a:pos x="T10" y="T11"/>
                  </a:cxn>
                </a:cxnLst>
                <a:rect l="0" t="0" r="r" b="b"/>
                <a:pathLst>
                  <a:path w="142" h="932">
                    <a:moveTo>
                      <a:pt x="0" y="0"/>
                    </a:moveTo>
                    <a:lnTo>
                      <a:pt x="142" y="0"/>
                    </a:lnTo>
                    <a:lnTo>
                      <a:pt x="142" y="932"/>
                    </a:lnTo>
                    <a:lnTo>
                      <a:pt x="0" y="932"/>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55" name="Freeform 14"/>
              <p:cNvSpPr>
                <a:spLocks/>
              </p:cNvSpPr>
              <p:nvPr/>
            </p:nvSpPr>
            <p:spPr bwMode="auto">
              <a:xfrm>
                <a:off x="15636875" y="26987"/>
                <a:ext cx="220663" cy="1863726"/>
              </a:xfrm>
              <a:custGeom>
                <a:avLst/>
                <a:gdLst>
                  <a:gd name="T0" fmla="*/ 0 w 139"/>
                  <a:gd name="T1" fmla="*/ 0 h 1174"/>
                  <a:gd name="T2" fmla="*/ 139 w 139"/>
                  <a:gd name="T3" fmla="*/ 0 h 1174"/>
                  <a:gd name="T4" fmla="*/ 139 w 139"/>
                  <a:gd name="T5" fmla="*/ 1174 h 1174"/>
                  <a:gd name="T6" fmla="*/ 0 w 139"/>
                  <a:gd name="T7" fmla="*/ 1174 h 1174"/>
                  <a:gd name="T8" fmla="*/ 0 w 139"/>
                  <a:gd name="T9" fmla="*/ 0 h 1174"/>
                  <a:gd name="T10" fmla="*/ 0 w 139"/>
                  <a:gd name="T11" fmla="*/ 0 h 1174"/>
                </a:gdLst>
                <a:ahLst/>
                <a:cxnLst>
                  <a:cxn ang="0">
                    <a:pos x="T0" y="T1"/>
                  </a:cxn>
                  <a:cxn ang="0">
                    <a:pos x="T2" y="T3"/>
                  </a:cxn>
                  <a:cxn ang="0">
                    <a:pos x="T4" y="T5"/>
                  </a:cxn>
                  <a:cxn ang="0">
                    <a:pos x="T6" y="T7"/>
                  </a:cxn>
                  <a:cxn ang="0">
                    <a:pos x="T8" y="T9"/>
                  </a:cxn>
                  <a:cxn ang="0">
                    <a:pos x="T10" y="T11"/>
                  </a:cxn>
                </a:cxnLst>
                <a:rect l="0" t="0" r="r" b="b"/>
                <a:pathLst>
                  <a:path w="139" h="1174">
                    <a:moveTo>
                      <a:pt x="0" y="0"/>
                    </a:moveTo>
                    <a:lnTo>
                      <a:pt x="139" y="0"/>
                    </a:lnTo>
                    <a:lnTo>
                      <a:pt x="139" y="1174"/>
                    </a:lnTo>
                    <a:lnTo>
                      <a:pt x="0" y="1174"/>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56" name="Freeform 15"/>
              <p:cNvSpPr>
                <a:spLocks/>
              </p:cNvSpPr>
              <p:nvPr/>
            </p:nvSpPr>
            <p:spPr bwMode="auto">
              <a:xfrm>
                <a:off x="15319375" y="731837"/>
                <a:ext cx="222250" cy="1158876"/>
              </a:xfrm>
              <a:custGeom>
                <a:avLst/>
                <a:gdLst>
                  <a:gd name="T0" fmla="*/ 0 w 140"/>
                  <a:gd name="T1" fmla="*/ 0 h 730"/>
                  <a:gd name="T2" fmla="*/ 140 w 140"/>
                  <a:gd name="T3" fmla="*/ 0 h 730"/>
                  <a:gd name="T4" fmla="*/ 140 w 140"/>
                  <a:gd name="T5" fmla="*/ 730 h 730"/>
                  <a:gd name="T6" fmla="*/ 0 w 140"/>
                  <a:gd name="T7" fmla="*/ 730 h 730"/>
                  <a:gd name="T8" fmla="*/ 0 w 140"/>
                  <a:gd name="T9" fmla="*/ 0 h 730"/>
                  <a:gd name="T10" fmla="*/ 0 w 140"/>
                  <a:gd name="T11" fmla="*/ 0 h 730"/>
                </a:gdLst>
                <a:ahLst/>
                <a:cxnLst>
                  <a:cxn ang="0">
                    <a:pos x="T0" y="T1"/>
                  </a:cxn>
                  <a:cxn ang="0">
                    <a:pos x="T2" y="T3"/>
                  </a:cxn>
                  <a:cxn ang="0">
                    <a:pos x="T4" y="T5"/>
                  </a:cxn>
                  <a:cxn ang="0">
                    <a:pos x="T6" y="T7"/>
                  </a:cxn>
                  <a:cxn ang="0">
                    <a:pos x="T8" y="T9"/>
                  </a:cxn>
                  <a:cxn ang="0">
                    <a:pos x="T10" y="T11"/>
                  </a:cxn>
                </a:cxnLst>
                <a:rect l="0" t="0" r="r" b="b"/>
                <a:pathLst>
                  <a:path w="140" h="730">
                    <a:moveTo>
                      <a:pt x="0" y="0"/>
                    </a:moveTo>
                    <a:lnTo>
                      <a:pt x="140" y="0"/>
                    </a:lnTo>
                    <a:lnTo>
                      <a:pt x="140" y="730"/>
                    </a:lnTo>
                    <a:lnTo>
                      <a:pt x="0" y="73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57" name="Freeform 16"/>
              <p:cNvSpPr>
                <a:spLocks/>
              </p:cNvSpPr>
              <p:nvPr/>
            </p:nvSpPr>
            <p:spPr bwMode="auto">
              <a:xfrm>
                <a:off x="17048163" y="1452563"/>
                <a:ext cx="917575" cy="142875"/>
              </a:xfrm>
              <a:custGeom>
                <a:avLst/>
                <a:gdLst>
                  <a:gd name="T0" fmla="*/ 0 w 578"/>
                  <a:gd name="T1" fmla="*/ 0 h 90"/>
                  <a:gd name="T2" fmla="*/ 578 w 578"/>
                  <a:gd name="T3" fmla="*/ 0 h 90"/>
                  <a:gd name="T4" fmla="*/ 578 w 578"/>
                  <a:gd name="T5" fmla="*/ 90 h 90"/>
                  <a:gd name="T6" fmla="*/ 0 w 578"/>
                  <a:gd name="T7" fmla="*/ 90 h 90"/>
                  <a:gd name="T8" fmla="*/ 0 w 578"/>
                  <a:gd name="T9" fmla="*/ 0 h 90"/>
                  <a:gd name="T10" fmla="*/ 0 w 578"/>
                  <a:gd name="T11" fmla="*/ 0 h 90"/>
                </a:gdLst>
                <a:ahLst/>
                <a:cxnLst>
                  <a:cxn ang="0">
                    <a:pos x="T0" y="T1"/>
                  </a:cxn>
                  <a:cxn ang="0">
                    <a:pos x="T2" y="T3"/>
                  </a:cxn>
                  <a:cxn ang="0">
                    <a:pos x="T4" y="T5"/>
                  </a:cxn>
                  <a:cxn ang="0">
                    <a:pos x="T6" y="T7"/>
                  </a:cxn>
                  <a:cxn ang="0">
                    <a:pos x="T8" y="T9"/>
                  </a:cxn>
                  <a:cxn ang="0">
                    <a:pos x="T10" y="T11"/>
                  </a:cxn>
                </a:cxnLst>
                <a:rect l="0" t="0" r="r" b="b"/>
                <a:pathLst>
                  <a:path w="578" h="90">
                    <a:moveTo>
                      <a:pt x="0" y="0"/>
                    </a:moveTo>
                    <a:lnTo>
                      <a:pt x="578" y="0"/>
                    </a:lnTo>
                    <a:lnTo>
                      <a:pt x="578" y="90"/>
                    </a:lnTo>
                    <a:lnTo>
                      <a:pt x="0" y="9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58" name="Freeform 17"/>
              <p:cNvSpPr>
                <a:spLocks/>
              </p:cNvSpPr>
              <p:nvPr/>
            </p:nvSpPr>
            <p:spPr bwMode="auto">
              <a:xfrm>
                <a:off x="16754475" y="1452563"/>
                <a:ext cx="146050" cy="142875"/>
              </a:xfrm>
              <a:custGeom>
                <a:avLst/>
                <a:gdLst>
                  <a:gd name="T0" fmla="*/ 0 w 92"/>
                  <a:gd name="T1" fmla="*/ 0 h 90"/>
                  <a:gd name="T2" fmla="*/ 92 w 92"/>
                  <a:gd name="T3" fmla="*/ 0 h 90"/>
                  <a:gd name="T4" fmla="*/ 92 w 92"/>
                  <a:gd name="T5" fmla="*/ 90 h 90"/>
                  <a:gd name="T6" fmla="*/ 0 w 92"/>
                  <a:gd name="T7" fmla="*/ 90 h 90"/>
                  <a:gd name="T8" fmla="*/ 0 w 92"/>
                  <a:gd name="T9" fmla="*/ 0 h 90"/>
                  <a:gd name="T10" fmla="*/ 0 w 92"/>
                  <a:gd name="T11" fmla="*/ 0 h 90"/>
                </a:gdLst>
                <a:ahLst/>
                <a:cxnLst>
                  <a:cxn ang="0">
                    <a:pos x="T0" y="T1"/>
                  </a:cxn>
                  <a:cxn ang="0">
                    <a:pos x="T2" y="T3"/>
                  </a:cxn>
                  <a:cxn ang="0">
                    <a:pos x="T4" y="T5"/>
                  </a:cxn>
                  <a:cxn ang="0">
                    <a:pos x="T6" y="T7"/>
                  </a:cxn>
                  <a:cxn ang="0">
                    <a:pos x="T8" y="T9"/>
                  </a:cxn>
                  <a:cxn ang="0">
                    <a:pos x="T10" y="T11"/>
                  </a:cxn>
                </a:cxnLst>
                <a:rect l="0" t="0" r="r" b="b"/>
                <a:pathLst>
                  <a:path w="92" h="90">
                    <a:moveTo>
                      <a:pt x="0" y="0"/>
                    </a:moveTo>
                    <a:lnTo>
                      <a:pt x="92" y="0"/>
                    </a:lnTo>
                    <a:lnTo>
                      <a:pt x="92" y="90"/>
                    </a:lnTo>
                    <a:lnTo>
                      <a:pt x="0" y="9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59" name="Freeform 18"/>
              <p:cNvSpPr>
                <a:spLocks/>
              </p:cNvSpPr>
              <p:nvPr/>
            </p:nvSpPr>
            <p:spPr bwMode="auto">
              <a:xfrm>
                <a:off x="17048163" y="1751013"/>
                <a:ext cx="992188" cy="139700"/>
              </a:xfrm>
              <a:custGeom>
                <a:avLst/>
                <a:gdLst>
                  <a:gd name="T0" fmla="*/ 0 w 625"/>
                  <a:gd name="T1" fmla="*/ 0 h 88"/>
                  <a:gd name="T2" fmla="*/ 625 w 625"/>
                  <a:gd name="T3" fmla="*/ 0 h 88"/>
                  <a:gd name="T4" fmla="*/ 625 w 625"/>
                  <a:gd name="T5" fmla="*/ 88 h 88"/>
                  <a:gd name="T6" fmla="*/ 0 w 625"/>
                  <a:gd name="T7" fmla="*/ 88 h 88"/>
                  <a:gd name="T8" fmla="*/ 0 w 625"/>
                  <a:gd name="T9" fmla="*/ 0 h 88"/>
                  <a:gd name="T10" fmla="*/ 0 w 625"/>
                  <a:gd name="T11" fmla="*/ 0 h 88"/>
                </a:gdLst>
                <a:ahLst/>
                <a:cxnLst>
                  <a:cxn ang="0">
                    <a:pos x="T0" y="T1"/>
                  </a:cxn>
                  <a:cxn ang="0">
                    <a:pos x="T2" y="T3"/>
                  </a:cxn>
                  <a:cxn ang="0">
                    <a:pos x="T4" y="T5"/>
                  </a:cxn>
                  <a:cxn ang="0">
                    <a:pos x="T6" y="T7"/>
                  </a:cxn>
                  <a:cxn ang="0">
                    <a:pos x="T8" y="T9"/>
                  </a:cxn>
                  <a:cxn ang="0">
                    <a:pos x="T10" y="T11"/>
                  </a:cxn>
                </a:cxnLst>
                <a:rect l="0" t="0" r="r" b="b"/>
                <a:pathLst>
                  <a:path w="625" h="88">
                    <a:moveTo>
                      <a:pt x="0" y="0"/>
                    </a:moveTo>
                    <a:lnTo>
                      <a:pt x="625" y="0"/>
                    </a:lnTo>
                    <a:lnTo>
                      <a:pt x="625" y="88"/>
                    </a:lnTo>
                    <a:lnTo>
                      <a:pt x="0" y="88"/>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60" name="Freeform 19"/>
              <p:cNvSpPr>
                <a:spLocks/>
              </p:cNvSpPr>
              <p:nvPr/>
            </p:nvSpPr>
            <p:spPr bwMode="auto">
              <a:xfrm>
                <a:off x="16754475" y="1751013"/>
                <a:ext cx="146050" cy="139700"/>
              </a:xfrm>
              <a:custGeom>
                <a:avLst/>
                <a:gdLst>
                  <a:gd name="T0" fmla="*/ 0 w 92"/>
                  <a:gd name="T1" fmla="*/ 0 h 88"/>
                  <a:gd name="T2" fmla="*/ 92 w 92"/>
                  <a:gd name="T3" fmla="*/ 0 h 88"/>
                  <a:gd name="T4" fmla="*/ 92 w 92"/>
                  <a:gd name="T5" fmla="*/ 88 h 88"/>
                  <a:gd name="T6" fmla="*/ 0 w 92"/>
                  <a:gd name="T7" fmla="*/ 88 h 88"/>
                  <a:gd name="T8" fmla="*/ 0 w 92"/>
                  <a:gd name="T9" fmla="*/ 0 h 88"/>
                  <a:gd name="T10" fmla="*/ 0 w 92"/>
                  <a:gd name="T11" fmla="*/ 0 h 88"/>
                </a:gdLst>
                <a:ahLst/>
                <a:cxnLst>
                  <a:cxn ang="0">
                    <a:pos x="T0" y="T1"/>
                  </a:cxn>
                  <a:cxn ang="0">
                    <a:pos x="T2" y="T3"/>
                  </a:cxn>
                  <a:cxn ang="0">
                    <a:pos x="T4" y="T5"/>
                  </a:cxn>
                  <a:cxn ang="0">
                    <a:pos x="T6" y="T7"/>
                  </a:cxn>
                  <a:cxn ang="0">
                    <a:pos x="T8" y="T9"/>
                  </a:cxn>
                  <a:cxn ang="0">
                    <a:pos x="T10" y="T11"/>
                  </a:cxn>
                </a:cxnLst>
                <a:rect l="0" t="0" r="r" b="b"/>
                <a:pathLst>
                  <a:path w="92" h="88">
                    <a:moveTo>
                      <a:pt x="0" y="0"/>
                    </a:moveTo>
                    <a:lnTo>
                      <a:pt x="92" y="0"/>
                    </a:lnTo>
                    <a:lnTo>
                      <a:pt x="92" y="88"/>
                    </a:lnTo>
                    <a:lnTo>
                      <a:pt x="0" y="88"/>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61" name="Freeform 20"/>
              <p:cNvSpPr>
                <a:spLocks/>
              </p:cNvSpPr>
              <p:nvPr/>
            </p:nvSpPr>
            <p:spPr bwMode="auto">
              <a:xfrm>
                <a:off x="16425863" y="-6350"/>
                <a:ext cx="1265238" cy="1266826"/>
              </a:xfrm>
              <a:custGeom>
                <a:avLst/>
                <a:gdLst>
                  <a:gd name="T0" fmla="*/ 168 w 336"/>
                  <a:gd name="T1" fmla="*/ 0 h 336"/>
                  <a:gd name="T2" fmla="*/ 0 w 336"/>
                  <a:gd name="T3" fmla="*/ 168 h 336"/>
                  <a:gd name="T4" fmla="*/ 168 w 336"/>
                  <a:gd name="T5" fmla="*/ 336 h 336"/>
                  <a:gd name="T6" fmla="*/ 336 w 336"/>
                  <a:gd name="T7" fmla="*/ 168 h 336"/>
                  <a:gd name="T8" fmla="*/ 168 w 336"/>
                  <a:gd name="T9" fmla="*/ 168 h 336"/>
                  <a:gd name="T10" fmla="*/ 168 w 336"/>
                  <a:gd name="T11" fmla="*/ 0 h 336"/>
                </a:gdLst>
                <a:ahLst/>
                <a:cxnLst>
                  <a:cxn ang="0">
                    <a:pos x="T0" y="T1"/>
                  </a:cxn>
                  <a:cxn ang="0">
                    <a:pos x="T2" y="T3"/>
                  </a:cxn>
                  <a:cxn ang="0">
                    <a:pos x="T4" y="T5"/>
                  </a:cxn>
                  <a:cxn ang="0">
                    <a:pos x="T6" y="T7"/>
                  </a:cxn>
                  <a:cxn ang="0">
                    <a:pos x="T8" y="T9"/>
                  </a:cxn>
                  <a:cxn ang="0">
                    <a:pos x="T10" y="T11"/>
                  </a:cxn>
                </a:cxnLst>
                <a:rect l="0" t="0" r="r" b="b"/>
                <a:pathLst>
                  <a:path w="336" h="336">
                    <a:moveTo>
                      <a:pt x="168" y="0"/>
                    </a:moveTo>
                    <a:cubicBezTo>
                      <a:pt x="75" y="0"/>
                      <a:pt x="0" y="75"/>
                      <a:pt x="0" y="168"/>
                    </a:cubicBezTo>
                    <a:cubicBezTo>
                      <a:pt x="0" y="261"/>
                      <a:pt x="75" y="336"/>
                      <a:pt x="168" y="336"/>
                    </a:cubicBezTo>
                    <a:cubicBezTo>
                      <a:pt x="260" y="336"/>
                      <a:pt x="336" y="261"/>
                      <a:pt x="336" y="168"/>
                    </a:cubicBezTo>
                    <a:cubicBezTo>
                      <a:pt x="168" y="168"/>
                      <a:pt x="168" y="168"/>
                      <a:pt x="168" y="168"/>
                    </a:cubicBezTo>
                    <a:lnTo>
                      <a:pt x="16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62" name="Freeform 21"/>
              <p:cNvSpPr>
                <a:spLocks/>
              </p:cNvSpPr>
              <p:nvPr/>
            </p:nvSpPr>
            <p:spPr bwMode="auto">
              <a:xfrm>
                <a:off x="17210088" y="-157163"/>
                <a:ext cx="631825" cy="633413"/>
              </a:xfrm>
              <a:custGeom>
                <a:avLst/>
                <a:gdLst>
                  <a:gd name="T0" fmla="*/ 0 w 168"/>
                  <a:gd name="T1" fmla="*/ 0 h 168"/>
                  <a:gd name="T2" fmla="*/ 0 w 168"/>
                  <a:gd name="T3" fmla="*/ 168 h 168"/>
                  <a:gd name="T4" fmla="*/ 168 w 168"/>
                  <a:gd name="T5" fmla="*/ 168 h 168"/>
                  <a:gd name="T6" fmla="*/ 0 w 168"/>
                  <a:gd name="T7" fmla="*/ 0 h 168"/>
                </a:gdLst>
                <a:ahLst/>
                <a:cxnLst>
                  <a:cxn ang="0">
                    <a:pos x="T0" y="T1"/>
                  </a:cxn>
                  <a:cxn ang="0">
                    <a:pos x="T2" y="T3"/>
                  </a:cxn>
                  <a:cxn ang="0">
                    <a:pos x="T4" y="T5"/>
                  </a:cxn>
                  <a:cxn ang="0">
                    <a:pos x="T6" y="T7"/>
                  </a:cxn>
                </a:cxnLst>
                <a:rect l="0" t="0" r="r" b="b"/>
                <a:pathLst>
                  <a:path w="168" h="168">
                    <a:moveTo>
                      <a:pt x="0" y="0"/>
                    </a:moveTo>
                    <a:cubicBezTo>
                      <a:pt x="0" y="168"/>
                      <a:pt x="0" y="168"/>
                      <a:pt x="0" y="168"/>
                    </a:cubicBezTo>
                    <a:cubicBezTo>
                      <a:pt x="168" y="168"/>
                      <a:pt x="168" y="168"/>
                      <a:pt x="168" y="168"/>
                    </a:cubicBezTo>
                    <a:cubicBezTo>
                      <a:pt x="168" y="75"/>
                      <a:pt x="92" y="0"/>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grpSp>
      </p:grpSp>
      <p:grpSp>
        <p:nvGrpSpPr>
          <p:cNvPr id="163" name="Group 162"/>
          <p:cNvGrpSpPr/>
          <p:nvPr/>
        </p:nvGrpSpPr>
        <p:grpSpPr>
          <a:xfrm>
            <a:off x="344601" y="1929648"/>
            <a:ext cx="2697480" cy="2743200"/>
            <a:chOff x="344601" y="1929648"/>
            <a:chExt cx="2697480" cy="2743200"/>
          </a:xfrm>
        </p:grpSpPr>
        <p:sp>
          <p:nvSpPr>
            <p:cNvPr id="164" name="Rectangle 163"/>
            <p:cNvSpPr/>
            <p:nvPr/>
          </p:nvSpPr>
          <p:spPr>
            <a:xfrm>
              <a:off x="344601" y="1929648"/>
              <a:ext cx="2697480" cy="2743200"/>
            </a:xfrm>
            <a:prstGeom prst="rect">
              <a:avLst/>
            </a:prstGeom>
            <a:solidFill>
              <a:schemeClr val="bg1">
                <a:lumMod val="65000"/>
                <a:lumOff val="35000"/>
              </a:schemeClr>
            </a:solidFill>
            <a:ln w="9525" cap="flat" cmpd="sng" algn="ctr">
              <a:noFill/>
              <a:prstDash val="solid"/>
            </a:ln>
            <a:effectLst/>
          </p:spPr>
          <p:txBody>
            <a:bodyPr lIns="182880"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Segoe UI Light"/>
                  <a:ea typeface="+mn-ea"/>
                  <a:cs typeface="+mn-cs"/>
                </a:rPr>
                <a:t>Things</a:t>
              </a:r>
            </a:p>
          </p:txBody>
        </p:sp>
        <p:grpSp>
          <p:nvGrpSpPr>
            <p:cNvPr id="165" name="Group 164"/>
            <p:cNvGrpSpPr/>
            <p:nvPr/>
          </p:nvGrpSpPr>
          <p:grpSpPr>
            <a:xfrm>
              <a:off x="1685191" y="3493625"/>
              <a:ext cx="1204490" cy="971194"/>
              <a:chOff x="1640724" y="3762844"/>
              <a:chExt cx="1110344" cy="895283"/>
            </a:xfrm>
          </p:grpSpPr>
          <p:grpSp>
            <p:nvGrpSpPr>
              <p:cNvPr id="166" name="Group 165"/>
              <p:cNvGrpSpPr/>
              <p:nvPr/>
            </p:nvGrpSpPr>
            <p:grpSpPr>
              <a:xfrm flipH="1">
                <a:off x="2101550" y="3865418"/>
                <a:ext cx="649518" cy="279906"/>
                <a:chOff x="18524538" y="-23752175"/>
                <a:chExt cx="41830625" cy="18087975"/>
              </a:xfrm>
              <a:solidFill>
                <a:sysClr val="window" lastClr="FFFFFF"/>
              </a:solidFill>
            </p:grpSpPr>
            <p:sp>
              <p:nvSpPr>
                <p:cNvPr id="184" name="Freeform 34"/>
                <p:cNvSpPr>
                  <a:spLocks noEditPoints="1"/>
                </p:cNvSpPr>
                <p:nvPr/>
              </p:nvSpPr>
              <p:spPr bwMode="auto">
                <a:xfrm>
                  <a:off x="21202651" y="-10680700"/>
                  <a:ext cx="5014913" cy="5016500"/>
                </a:xfrm>
                <a:custGeom>
                  <a:avLst/>
                  <a:gdLst>
                    <a:gd name="T0" fmla="*/ 668 w 1337"/>
                    <a:gd name="T1" fmla="*/ 0 h 1337"/>
                    <a:gd name="T2" fmla="*/ 0 w 1337"/>
                    <a:gd name="T3" fmla="*/ 669 h 1337"/>
                    <a:gd name="T4" fmla="*/ 668 w 1337"/>
                    <a:gd name="T5" fmla="*/ 1337 h 1337"/>
                    <a:gd name="T6" fmla="*/ 1337 w 1337"/>
                    <a:gd name="T7" fmla="*/ 669 h 1337"/>
                    <a:gd name="T8" fmla="*/ 668 w 1337"/>
                    <a:gd name="T9" fmla="*/ 0 h 1337"/>
                    <a:gd name="T10" fmla="*/ 668 w 1337"/>
                    <a:gd name="T11" fmla="*/ 996 h 1337"/>
                    <a:gd name="T12" fmla="*/ 341 w 1337"/>
                    <a:gd name="T13" fmla="*/ 669 h 1337"/>
                    <a:gd name="T14" fmla="*/ 668 w 1337"/>
                    <a:gd name="T15" fmla="*/ 341 h 1337"/>
                    <a:gd name="T16" fmla="*/ 996 w 1337"/>
                    <a:gd name="T17" fmla="*/ 669 h 1337"/>
                    <a:gd name="T18" fmla="*/ 668 w 1337"/>
                    <a:gd name="T19" fmla="*/ 996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7" h="1337">
                      <a:moveTo>
                        <a:pt x="668" y="0"/>
                      </a:moveTo>
                      <a:cubicBezTo>
                        <a:pt x="299" y="0"/>
                        <a:pt x="0" y="299"/>
                        <a:pt x="0" y="669"/>
                      </a:cubicBezTo>
                      <a:cubicBezTo>
                        <a:pt x="0" y="1038"/>
                        <a:pt x="299" y="1337"/>
                        <a:pt x="668" y="1337"/>
                      </a:cubicBezTo>
                      <a:cubicBezTo>
                        <a:pt x="1037" y="1337"/>
                        <a:pt x="1337" y="1038"/>
                        <a:pt x="1337" y="669"/>
                      </a:cubicBezTo>
                      <a:cubicBezTo>
                        <a:pt x="1337" y="299"/>
                        <a:pt x="1037" y="0"/>
                        <a:pt x="668" y="0"/>
                      </a:cubicBezTo>
                      <a:close/>
                      <a:moveTo>
                        <a:pt x="668" y="996"/>
                      </a:moveTo>
                      <a:cubicBezTo>
                        <a:pt x="487" y="996"/>
                        <a:pt x="341" y="849"/>
                        <a:pt x="341" y="669"/>
                      </a:cubicBezTo>
                      <a:cubicBezTo>
                        <a:pt x="341" y="488"/>
                        <a:pt x="487" y="341"/>
                        <a:pt x="668" y="341"/>
                      </a:cubicBezTo>
                      <a:cubicBezTo>
                        <a:pt x="849" y="341"/>
                        <a:pt x="996" y="488"/>
                        <a:pt x="996" y="669"/>
                      </a:cubicBezTo>
                      <a:cubicBezTo>
                        <a:pt x="996" y="849"/>
                        <a:pt x="849" y="996"/>
                        <a:pt x="668" y="9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85" name="Freeform 35"/>
                <p:cNvSpPr>
                  <a:spLocks noEditPoints="1"/>
                </p:cNvSpPr>
                <p:nvPr/>
              </p:nvSpPr>
              <p:spPr bwMode="auto">
                <a:xfrm>
                  <a:off x="46015276" y="-10680700"/>
                  <a:ext cx="5014913" cy="5016500"/>
                </a:xfrm>
                <a:custGeom>
                  <a:avLst/>
                  <a:gdLst>
                    <a:gd name="T0" fmla="*/ 668 w 1337"/>
                    <a:gd name="T1" fmla="*/ 0 h 1337"/>
                    <a:gd name="T2" fmla="*/ 0 w 1337"/>
                    <a:gd name="T3" fmla="*/ 669 h 1337"/>
                    <a:gd name="T4" fmla="*/ 668 w 1337"/>
                    <a:gd name="T5" fmla="*/ 1337 h 1337"/>
                    <a:gd name="T6" fmla="*/ 1337 w 1337"/>
                    <a:gd name="T7" fmla="*/ 669 h 1337"/>
                    <a:gd name="T8" fmla="*/ 668 w 1337"/>
                    <a:gd name="T9" fmla="*/ 0 h 1337"/>
                    <a:gd name="T10" fmla="*/ 668 w 1337"/>
                    <a:gd name="T11" fmla="*/ 996 h 1337"/>
                    <a:gd name="T12" fmla="*/ 341 w 1337"/>
                    <a:gd name="T13" fmla="*/ 669 h 1337"/>
                    <a:gd name="T14" fmla="*/ 668 w 1337"/>
                    <a:gd name="T15" fmla="*/ 341 h 1337"/>
                    <a:gd name="T16" fmla="*/ 996 w 1337"/>
                    <a:gd name="T17" fmla="*/ 669 h 1337"/>
                    <a:gd name="T18" fmla="*/ 668 w 1337"/>
                    <a:gd name="T19" fmla="*/ 996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7" h="1337">
                      <a:moveTo>
                        <a:pt x="668" y="0"/>
                      </a:moveTo>
                      <a:cubicBezTo>
                        <a:pt x="300" y="0"/>
                        <a:pt x="0" y="299"/>
                        <a:pt x="0" y="669"/>
                      </a:cubicBezTo>
                      <a:cubicBezTo>
                        <a:pt x="0" y="1038"/>
                        <a:pt x="300" y="1337"/>
                        <a:pt x="668" y="1337"/>
                      </a:cubicBezTo>
                      <a:cubicBezTo>
                        <a:pt x="1038" y="1337"/>
                        <a:pt x="1337" y="1038"/>
                        <a:pt x="1337" y="669"/>
                      </a:cubicBezTo>
                      <a:cubicBezTo>
                        <a:pt x="1337" y="299"/>
                        <a:pt x="1038" y="0"/>
                        <a:pt x="668" y="0"/>
                      </a:cubicBezTo>
                      <a:close/>
                      <a:moveTo>
                        <a:pt x="668" y="996"/>
                      </a:moveTo>
                      <a:cubicBezTo>
                        <a:pt x="487" y="996"/>
                        <a:pt x="341" y="849"/>
                        <a:pt x="341" y="669"/>
                      </a:cubicBezTo>
                      <a:cubicBezTo>
                        <a:pt x="341" y="488"/>
                        <a:pt x="487" y="341"/>
                        <a:pt x="668" y="341"/>
                      </a:cubicBezTo>
                      <a:cubicBezTo>
                        <a:pt x="849" y="341"/>
                        <a:pt x="996" y="488"/>
                        <a:pt x="996" y="669"/>
                      </a:cubicBezTo>
                      <a:cubicBezTo>
                        <a:pt x="996" y="849"/>
                        <a:pt x="849" y="996"/>
                        <a:pt x="668" y="9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86" name="Freeform 36"/>
                <p:cNvSpPr>
                  <a:spLocks noEditPoints="1"/>
                </p:cNvSpPr>
                <p:nvPr/>
              </p:nvSpPr>
              <p:spPr bwMode="auto">
                <a:xfrm>
                  <a:off x="18524538" y="-23752175"/>
                  <a:ext cx="41830625" cy="15690850"/>
                </a:xfrm>
                <a:custGeom>
                  <a:avLst/>
                  <a:gdLst>
                    <a:gd name="T0" fmla="*/ 11056 w 11152"/>
                    <a:gd name="T1" fmla="*/ 3865 h 4182"/>
                    <a:gd name="T2" fmla="*/ 10747 w 11152"/>
                    <a:gd name="T3" fmla="*/ 3865 h 4182"/>
                    <a:gd name="T4" fmla="*/ 10747 w 11152"/>
                    <a:gd name="T5" fmla="*/ 138 h 4182"/>
                    <a:gd name="T6" fmla="*/ 10593 w 11152"/>
                    <a:gd name="T7" fmla="*/ 10 h 4182"/>
                    <a:gd name="T8" fmla="*/ 2395 w 11152"/>
                    <a:gd name="T9" fmla="*/ 10 h 4182"/>
                    <a:gd name="T10" fmla="*/ 2099 w 11152"/>
                    <a:gd name="T11" fmla="*/ 192 h 4182"/>
                    <a:gd name="T12" fmla="*/ 1000 w 11152"/>
                    <a:gd name="T13" fmla="*/ 2123 h 4182"/>
                    <a:gd name="T14" fmla="*/ 321 w 11152"/>
                    <a:gd name="T15" fmla="*/ 2438 h 4182"/>
                    <a:gd name="T16" fmla="*/ 118 w 11152"/>
                    <a:gd name="T17" fmla="*/ 2722 h 4182"/>
                    <a:gd name="T18" fmla="*/ 118 w 11152"/>
                    <a:gd name="T19" fmla="*/ 3446 h 4182"/>
                    <a:gd name="T20" fmla="*/ 96 w 11152"/>
                    <a:gd name="T21" fmla="*/ 3446 h 4182"/>
                    <a:gd name="T22" fmla="*/ 0 w 11152"/>
                    <a:gd name="T23" fmla="*/ 3542 h 4182"/>
                    <a:gd name="T24" fmla="*/ 0 w 11152"/>
                    <a:gd name="T25" fmla="*/ 3891 h 4182"/>
                    <a:gd name="T26" fmla="*/ 96 w 11152"/>
                    <a:gd name="T27" fmla="*/ 3987 h 4182"/>
                    <a:gd name="T28" fmla="*/ 401 w 11152"/>
                    <a:gd name="T29" fmla="*/ 3987 h 4182"/>
                    <a:gd name="T30" fmla="*/ 517 w 11152"/>
                    <a:gd name="T31" fmla="*/ 3891 h 4182"/>
                    <a:gd name="T32" fmla="*/ 1417 w 11152"/>
                    <a:gd name="T33" fmla="*/ 3182 h 4182"/>
                    <a:gd name="T34" fmla="*/ 2274 w 11152"/>
                    <a:gd name="T35" fmla="*/ 3946 h 4182"/>
                    <a:gd name="T36" fmla="*/ 2301 w 11152"/>
                    <a:gd name="T37" fmla="*/ 4039 h 4182"/>
                    <a:gd name="T38" fmla="*/ 2406 w 11152"/>
                    <a:gd name="T39" fmla="*/ 4114 h 4182"/>
                    <a:gd name="T40" fmla="*/ 6993 w 11152"/>
                    <a:gd name="T41" fmla="*/ 4114 h 4182"/>
                    <a:gd name="T42" fmla="*/ 7129 w 11152"/>
                    <a:gd name="T43" fmla="*/ 3978 h 4182"/>
                    <a:gd name="T44" fmla="*/ 8002 w 11152"/>
                    <a:gd name="T45" fmla="*/ 3236 h 4182"/>
                    <a:gd name="T46" fmla="*/ 8842 w 11152"/>
                    <a:gd name="T47" fmla="*/ 3873 h 4182"/>
                    <a:gd name="T48" fmla="*/ 8911 w 11152"/>
                    <a:gd name="T49" fmla="*/ 4111 h 4182"/>
                    <a:gd name="T50" fmla="*/ 9010 w 11152"/>
                    <a:gd name="T51" fmla="*/ 4182 h 4182"/>
                    <a:gd name="T52" fmla="*/ 11056 w 11152"/>
                    <a:gd name="T53" fmla="*/ 4182 h 4182"/>
                    <a:gd name="T54" fmla="*/ 11152 w 11152"/>
                    <a:gd name="T55" fmla="*/ 4087 h 4182"/>
                    <a:gd name="T56" fmla="*/ 11152 w 11152"/>
                    <a:gd name="T57" fmla="*/ 3961 h 4182"/>
                    <a:gd name="T58" fmla="*/ 11056 w 11152"/>
                    <a:gd name="T59" fmla="*/ 3865 h 4182"/>
                    <a:gd name="T60" fmla="*/ 1913 w 11152"/>
                    <a:gd name="T61" fmla="*/ 2226 h 4182"/>
                    <a:gd name="T62" fmla="*/ 1469 w 11152"/>
                    <a:gd name="T63" fmla="*/ 2226 h 4182"/>
                    <a:gd name="T64" fmla="*/ 1260 w 11152"/>
                    <a:gd name="T65" fmla="*/ 2116 h 4182"/>
                    <a:gd name="T66" fmla="*/ 1890 w 11152"/>
                    <a:gd name="T67" fmla="*/ 984 h 4182"/>
                    <a:gd name="T68" fmla="*/ 1913 w 11152"/>
                    <a:gd name="T69" fmla="*/ 984 h 4182"/>
                    <a:gd name="T70" fmla="*/ 1913 w 11152"/>
                    <a:gd name="T71" fmla="*/ 2226 h 4182"/>
                    <a:gd name="T72" fmla="*/ 3805 w 11152"/>
                    <a:gd name="T73" fmla="*/ 2226 h 4182"/>
                    <a:gd name="T74" fmla="*/ 2113 w 11152"/>
                    <a:gd name="T75" fmla="*/ 2226 h 4182"/>
                    <a:gd name="T76" fmla="*/ 2113 w 11152"/>
                    <a:gd name="T77" fmla="*/ 998 h 4182"/>
                    <a:gd name="T78" fmla="*/ 2333 w 11152"/>
                    <a:gd name="T79" fmla="*/ 778 h 4182"/>
                    <a:gd name="T80" fmla="*/ 3585 w 11152"/>
                    <a:gd name="T81" fmla="*/ 778 h 4182"/>
                    <a:gd name="T82" fmla="*/ 3805 w 11152"/>
                    <a:gd name="T83" fmla="*/ 998 h 4182"/>
                    <a:gd name="T84" fmla="*/ 3805 w 11152"/>
                    <a:gd name="T85" fmla="*/ 2226 h 4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52" h="4182">
                      <a:moveTo>
                        <a:pt x="11056" y="3865"/>
                      </a:moveTo>
                      <a:cubicBezTo>
                        <a:pt x="10747" y="3865"/>
                        <a:pt x="10747" y="3865"/>
                        <a:pt x="10747" y="3865"/>
                      </a:cubicBezTo>
                      <a:cubicBezTo>
                        <a:pt x="10747" y="138"/>
                        <a:pt x="10747" y="138"/>
                        <a:pt x="10747" y="138"/>
                      </a:cubicBezTo>
                      <a:cubicBezTo>
                        <a:pt x="10747" y="138"/>
                        <a:pt x="10743" y="10"/>
                        <a:pt x="10593" y="10"/>
                      </a:cubicBezTo>
                      <a:cubicBezTo>
                        <a:pt x="2395" y="10"/>
                        <a:pt x="2395" y="10"/>
                        <a:pt x="2395" y="10"/>
                      </a:cubicBezTo>
                      <a:cubicBezTo>
                        <a:pt x="2395" y="10"/>
                        <a:pt x="2216" y="0"/>
                        <a:pt x="2099" y="192"/>
                      </a:cubicBezTo>
                      <a:cubicBezTo>
                        <a:pt x="1000" y="2123"/>
                        <a:pt x="1000" y="2123"/>
                        <a:pt x="1000" y="2123"/>
                      </a:cubicBezTo>
                      <a:cubicBezTo>
                        <a:pt x="321" y="2438"/>
                        <a:pt x="321" y="2438"/>
                        <a:pt x="321" y="2438"/>
                      </a:cubicBezTo>
                      <a:cubicBezTo>
                        <a:pt x="321" y="2438"/>
                        <a:pt x="118" y="2512"/>
                        <a:pt x="118" y="2722"/>
                      </a:cubicBezTo>
                      <a:cubicBezTo>
                        <a:pt x="118" y="3446"/>
                        <a:pt x="118" y="3446"/>
                        <a:pt x="118" y="3446"/>
                      </a:cubicBezTo>
                      <a:cubicBezTo>
                        <a:pt x="96" y="3446"/>
                        <a:pt x="96" y="3446"/>
                        <a:pt x="96" y="3446"/>
                      </a:cubicBezTo>
                      <a:cubicBezTo>
                        <a:pt x="44" y="3446"/>
                        <a:pt x="0" y="3489"/>
                        <a:pt x="0" y="3542"/>
                      </a:cubicBezTo>
                      <a:cubicBezTo>
                        <a:pt x="0" y="3891"/>
                        <a:pt x="0" y="3891"/>
                        <a:pt x="0" y="3891"/>
                      </a:cubicBezTo>
                      <a:cubicBezTo>
                        <a:pt x="0" y="3944"/>
                        <a:pt x="44" y="3987"/>
                        <a:pt x="96" y="3987"/>
                      </a:cubicBezTo>
                      <a:cubicBezTo>
                        <a:pt x="401" y="3987"/>
                        <a:pt x="401" y="3987"/>
                        <a:pt x="401" y="3987"/>
                      </a:cubicBezTo>
                      <a:cubicBezTo>
                        <a:pt x="454" y="3987"/>
                        <a:pt x="505" y="3944"/>
                        <a:pt x="517" y="3891"/>
                      </a:cubicBezTo>
                      <a:cubicBezTo>
                        <a:pt x="517" y="3891"/>
                        <a:pt x="653" y="3182"/>
                        <a:pt x="1417" y="3182"/>
                      </a:cubicBezTo>
                      <a:cubicBezTo>
                        <a:pt x="1835" y="3182"/>
                        <a:pt x="2142" y="3510"/>
                        <a:pt x="2274" y="3946"/>
                      </a:cubicBezTo>
                      <a:cubicBezTo>
                        <a:pt x="2301" y="4039"/>
                        <a:pt x="2301" y="4039"/>
                        <a:pt x="2301" y="4039"/>
                      </a:cubicBezTo>
                      <a:cubicBezTo>
                        <a:pt x="2301" y="4039"/>
                        <a:pt x="2319" y="4114"/>
                        <a:pt x="2406" y="4114"/>
                      </a:cubicBezTo>
                      <a:cubicBezTo>
                        <a:pt x="6993" y="4114"/>
                        <a:pt x="6993" y="4114"/>
                        <a:pt x="6993" y="4114"/>
                      </a:cubicBezTo>
                      <a:cubicBezTo>
                        <a:pt x="7118" y="4114"/>
                        <a:pt x="7129" y="3978"/>
                        <a:pt x="7129" y="3978"/>
                      </a:cubicBezTo>
                      <a:cubicBezTo>
                        <a:pt x="7212" y="3553"/>
                        <a:pt x="7572" y="3235"/>
                        <a:pt x="8002" y="3236"/>
                      </a:cubicBezTo>
                      <a:cubicBezTo>
                        <a:pt x="8394" y="3238"/>
                        <a:pt x="8726" y="3505"/>
                        <a:pt x="8842" y="3873"/>
                      </a:cubicBezTo>
                      <a:cubicBezTo>
                        <a:pt x="8911" y="4111"/>
                        <a:pt x="8911" y="4111"/>
                        <a:pt x="8911" y="4111"/>
                      </a:cubicBezTo>
                      <a:cubicBezTo>
                        <a:pt x="8925" y="4152"/>
                        <a:pt x="8966" y="4182"/>
                        <a:pt x="9010" y="4182"/>
                      </a:cubicBezTo>
                      <a:cubicBezTo>
                        <a:pt x="11056" y="4182"/>
                        <a:pt x="11056" y="4182"/>
                        <a:pt x="11056" y="4182"/>
                      </a:cubicBezTo>
                      <a:cubicBezTo>
                        <a:pt x="11109" y="4182"/>
                        <a:pt x="11152" y="4139"/>
                        <a:pt x="11152" y="4087"/>
                      </a:cubicBezTo>
                      <a:cubicBezTo>
                        <a:pt x="11152" y="3961"/>
                        <a:pt x="11152" y="3961"/>
                        <a:pt x="11152" y="3961"/>
                      </a:cubicBezTo>
                      <a:cubicBezTo>
                        <a:pt x="11152" y="3909"/>
                        <a:pt x="11109" y="3865"/>
                        <a:pt x="11056" y="3865"/>
                      </a:cubicBezTo>
                      <a:close/>
                      <a:moveTo>
                        <a:pt x="1913" y="2226"/>
                      </a:moveTo>
                      <a:cubicBezTo>
                        <a:pt x="1469" y="2226"/>
                        <a:pt x="1469" y="2226"/>
                        <a:pt x="1469" y="2226"/>
                      </a:cubicBezTo>
                      <a:cubicBezTo>
                        <a:pt x="1260" y="2116"/>
                        <a:pt x="1260" y="2116"/>
                        <a:pt x="1260" y="2116"/>
                      </a:cubicBezTo>
                      <a:cubicBezTo>
                        <a:pt x="1890" y="984"/>
                        <a:pt x="1890" y="984"/>
                        <a:pt x="1890" y="984"/>
                      </a:cubicBezTo>
                      <a:cubicBezTo>
                        <a:pt x="1913" y="984"/>
                        <a:pt x="1913" y="984"/>
                        <a:pt x="1913" y="984"/>
                      </a:cubicBezTo>
                      <a:lnTo>
                        <a:pt x="1913" y="2226"/>
                      </a:lnTo>
                      <a:close/>
                      <a:moveTo>
                        <a:pt x="3805" y="2226"/>
                      </a:moveTo>
                      <a:cubicBezTo>
                        <a:pt x="2113" y="2226"/>
                        <a:pt x="2113" y="2226"/>
                        <a:pt x="2113" y="2226"/>
                      </a:cubicBezTo>
                      <a:cubicBezTo>
                        <a:pt x="2113" y="998"/>
                        <a:pt x="2113" y="998"/>
                        <a:pt x="2113" y="998"/>
                      </a:cubicBezTo>
                      <a:cubicBezTo>
                        <a:pt x="2113" y="877"/>
                        <a:pt x="2212" y="778"/>
                        <a:pt x="2333" y="778"/>
                      </a:cubicBezTo>
                      <a:cubicBezTo>
                        <a:pt x="3585" y="778"/>
                        <a:pt x="3585" y="778"/>
                        <a:pt x="3585" y="778"/>
                      </a:cubicBezTo>
                      <a:cubicBezTo>
                        <a:pt x="3707" y="778"/>
                        <a:pt x="3805" y="877"/>
                        <a:pt x="3805" y="998"/>
                      </a:cubicBezTo>
                      <a:lnTo>
                        <a:pt x="3805" y="22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grpSp>
          <p:grpSp>
            <p:nvGrpSpPr>
              <p:cNvPr id="167" name="Group 166"/>
              <p:cNvGrpSpPr/>
              <p:nvPr/>
            </p:nvGrpSpPr>
            <p:grpSpPr>
              <a:xfrm flipH="1">
                <a:off x="2200373" y="4223497"/>
                <a:ext cx="522120" cy="432207"/>
                <a:chOff x="16659225" y="-4403725"/>
                <a:chExt cx="3724275" cy="3082925"/>
              </a:xfrm>
              <a:solidFill>
                <a:sysClr val="window" lastClr="FFFFFF"/>
              </a:solidFill>
            </p:grpSpPr>
            <p:sp>
              <p:nvSpPr>
                <p:cNvPr id="182" name="Freeform 28"/>
                <p:cNvSpPr>
                  <a:spLocks noEditPoints="1"/>
                </p:cNvSpPr>
                <p:nvPr/>
              </p:nvSpPr>
              <p:spPr bwMode="auto">
                <a:xfrm>
                  <a:off x="16659225" y="-4014788"/>
                  <a:ext cx="3724275" cy="2693988"/>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83" name="Oval 29"/>
                <p:cNvSpPr>
                  <a:spLocks noChangeArrowheads="1"/>
                </p:cNvSpPr>
                <p:nvPr/>
              </p:nvSpPr>
              <p:spPr bwMode="auto">
                <a:xfrm>
                  <a:off x="18103850" y="-4403725"/>
                  <a:ext cx="508000" cy="5080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grpSp>
          <p:grpSp>
            <p:nvGrpSpPr>
              <p:cNvPr id="168" name="Group 167"/>
              <p:cNvGrpSpPr/>
              <p:nvPr/>
            </p:nvGrpSpPr>
            <p:grpSpPr>
              <a:xfrm>
                <a:off x="1737360" y="3762844"/>
                <a:ext cx="255760" cy="423605"/>
                <a:chOff x="2981515" y="4282797"/>
                <a:chExt cx="371475" cy="615261"/>
              </a:xfrm>
            </p:grpSpPr>
            <p:sp>
              <p:nvSpPr>
                <p:cNvPr id="179" name="Freeform 13"/>
                <p:cNvSpPr>
                  <a:spLocks noEditPoints="1"/>
                </p:cNvSpPr>
                <p:nvPr/>
              </p:nvSpPr>
              <p:spPr bwMode="auto">
                <a:xfrm>
                  <a:off x="2981515" y="4282797"/>
                  <a:ext cx="313163" cy="211117"/>
                </a:xfrm>
                <a:custGeom>
                  <a:avLst/>
                  <a:gdLst>
                    <a:gd name="T0" fmla="*/ 0 w 1783"/>
                    <a:gd name="T1" fmla="*/ 1202 h 1202"/>
                    <a:gd name="T2" fmla="*/ 1783 w 1783"/>
                    <a:gd name="T3" fmla="*/ 1202 h 1202"/>
                    <a:gd name="T4" fmla="*/ 1783 w 1783"/>
                    <a:gd name="T5" fmla="*/ 0 h 1202"/>
                    <a:gd name="T6" fmla="*/ 0 w 1783"/>
                    <a:gd name="T7" fmla="*/ 0 h 1202"/>
                    <a:gd name="T8" fmla="*/ 0 w 1783"/>
                    <a:gd name="T9" fmla="*/ 1202 h 1202"/>
                    <a:gd name="T10" fmla="*/ 152 w 1783"/>
                    <a:gd name="T11" fmla="*/ 154 h 1202"/>
                    <a:gd name="T12" fmla="*/ 1631 w 1783"/>
                    <a:gd name="T13" fmla="*/ 154 h 1202"/>
                    <a:gd name="T14" fmla="*/ 1631 w 1783"/>
                    <a:gd name="T15" fmla="*/ 1048 h 1202"/>
                    <a:gd name="T16" fmla="*/ 152 w 1783"/>
                    <a:gd name="T17" fmla="*/ 1048 h 1202"/>
                    <a:gd name="T18" fmla="*/ 152 w 1783"/>
                    <a:gd name="T19" fmla="*/ 154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3" h="1202">
                      <a:moveTo>
                        <a:pt x="0" y="1202"/>
                      </a:moveTo>
                      <a:lnTo>
                        <a:pt x="1783" y="1202"/>
                      </a:lnTo>
                      <a:lnTo>
                        <a:pt x="1783" y="0"/>
                      </a:lnTo>
                      <a:lnTo>
                        <a:pt x="0" y="0"/>
                      </a:lnTo>
                      <a:lnTo>
                        <a:pt x="0" y="1202"/>
                      </a:lnTo>
                      <a:close/>
                      <a:moveTo>
                        <a:pt x="152" y="154"/>
                      </a:moveTo>
                      <a:lnTo>
                        <a:pt x="1631" y="154"/>
                      </a:lnTo>
                      <a:lnTo>
                        <a:pt x="1631" y="1048"/>
                      </a:lnTo>
                      <a:lnTo>
                        <a:pt x="152" y="1048"/>
                      </a:lnTo>
                      <a:lnTo>
                        <a:pt x="152" y="154"/>
                      </a:ln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80" name="Rectangle 14"/>
                <p:cNvSpPr>
                  <a:spLocks noChangeArrowheads="1"/>
                </p:cNvSpPr>
                <p:nvPr/>
              </p:nvSpPr>
              <p:spPr bwMode="auto">
                <a:xfrm>
                  <a:off x="3311364" y="4329341"/>
                  <a:ext cx="41626" cy="119785"/>
                </a:xfrm>
                <a:prstGeom prst="rect">
                  <a:avLst/>
                </a:prstGeom>
                <a:solidFill>
                  <a:sysClr val="window" lastClr="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81" name="Freeform 15"/>
                <p:cNvSpPr>
                  <a:spLocks/>
                </p:cNvSpPr>
                <p:nvPr/>
              </p:nvSpPr>
              <p:spPr bwMode="auto">
                <a:xfrm>
                  <a:off x="2981515" y="4511478"/>
                  <a:ext cx="313163" cy="386580"/>
                </a:xfrm>
                <a:custGeom>
                  <a:avLst/>
                  <a:gdLst>
                    <a:gd name="T0" fmla="*/ 1311 w 1783"/>
                    <a:gd name="T1" fmla="*/ 0 h 2201"/>
                    <a:gd name="T2" fmla="*/ 550 w 1783"/>
                    <a:gd name="T3" fmla="*/ 0 h 2201"/>
                    <a:gd name="T4" fmla="*/ 550 w 1783"/>
                    <a:gd name="T5" fmla="*/ 2069 h 2201"/>
                    <a:gd name="T6" fmla="*/ 0 w 1783"/>
                    <a:gd name="T7" fmla="*/ 2069 h 2201"/>
                    <a:gd name="T8" fmla="*/ 0 w 1783"/>
                    <a:gd name="T9" fmla="*/ 2201 h 2201"/>
                    <a:gd name="T10" fmla="*/ 1783 w 1783"/>
                    <a:gd name="T11" fmla="*/ 2201 h 2201"/>
                    <a:gd name="T12" fmla="*/ 1783 w 1783"/>
                    <a:gd name="T13" fmla="*/ 2069 h 2201"/>
                    <a:gd name="T14" fmla="*/ 1311 w 1783"/>
                    <a:gd name="T15" fmla="*/ 2069 h 2201"/>
                    <a:gd name="T16" fmla="*/ 1311 w 1783"/>
                    <a:gd name="T17" fmla="*/ 0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3" h="2201">
                      <a:moveTo>
                        <a:pt x="1311" y="0"/>
                      </a:moveTo>
                      <a:lnTo>
                        <a:pt x="550" y="0"/>
                      </a:lnTo>
                      <a:lnTo>
                        <a:pt x="550" y="2069"/>
                      </a:lnTo>
                      <a:lnTo>
                        <a:pt x="0" y="2069"/>
                      </a:lnTo>
                      <a:lnTo>
                        <a:pt x="0" y="2201"/>
                      </a:lnTo>
                      <a:lnTo>
                        <a:pt x="1783" y="2201"/>
                      </a:lnTo>
                      <a:lnTo>
                        <a:pt x="1783" y="2069"/>
                      </a:lnTo>
                      <a:lnTo>
                        <a:pt x="1311" y="2069"/>
                      </a:lnTo>
                      <a:lnTo>
                        <a:pt x="1311" y="0"/>
                      </a:ln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grpSp>
          <p:grpSp>
            <p:nvGrpSpPr>
              <p:cNvPr id="169" name="Group 168"/>
              <p:cNvGrpSpPr/>
              <p:nvPr/>
            </p:nvGrpSpPr>
            <p:grpSpPr>
              <a:xfrm>
                <a:off x="1640724" y="4275400"/>
                <a:ext cx="481642" cy="382727"/>
                <a:chOff x="-3435350" y="5073650"/>
                <a:chExt cx="3192462" cy="2536826"/>
              </a:xfrm>
              <a:solidFill>
                <a:sysClr val="window" lastClr="FFFFFF"/>
              </a:solidFill>
            </p:grpSpPr>
            <p:sp>
              <p:nvSpPr>
                <p:cNvPr id="170" name="Freeform 5"/>
                <p:cNvSpPr>
                  <a:spLocks noEditPoints="1"/>
                </p:cNvSpPr>
                <p:nvPr/>
              </p:nvSpPr>
              <p:spPr bwMode="auto">
                <a:xfrm>
                  <a:off x="-1771650" y="5205413"/>
                  <a:ext cx="573087" cy="573088"/>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71" name="Oval 6"/>
                <p:cNvSpPr>
                  <a:spLocks noChangeArrowheads="1"/>
                </p:cNvSpPr>
                <p:nvPr/>
              </p:nvSpPr>
              <p:spPr bwMode="auto">
                <a:xfrm>
                  <a:off x="-1571625" y="5405438"/>
                  <a:ext cx="168275" cy="1698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72" name="Freeform 7"/>
                <p:cNvSpPr>
                  <a:spLocks noEditPoints="1"/>
                </p:cNvSpPr>
                <p:nvPr/>
              </p:nvSpPr>
              <p:spPr bwMode="auto">
                <a:xfrm>
                  <a:off x="-3435350" y="5073650"/>
                  <a:ext cx="782637" cy="784225"/>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73" name="Oval 8"/>
                <p:cNvSpPr>
                  <a:spLocks noChangeArrowheads="1"/>
                </p:cNvSpPr>
                <p:nvPr/>
              </p:nvSpPr>
              <p:spPr bwMode="auto">
                <a:xfrm>
                  <a:off x="-3160713" y="5349875"/>
                  <a:ext cx="230187" cy="2333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74" name="Freeform 9"/>
                <p:cNvSpPr>
                  <a:spLocks/>
                </p:cNvSpPr>
                <p:nvPr/>
              </p:nvSpPr>
              <p:spPr bwMode="auto">
                <a:xfrm>
                  <a:off x="-792163" y="6540500"/>
                  <a:ext cx="458787" cy="733425"/>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75" name="Freeform 10"/>
                <p:cNvSpPr>
                  <a:spLocks/>
                </p:cNvSpPr>
                <p:nvPr/>
              </p:nvSpPr>
              <p:spPr bwMode="auto">
                <a:xfrm>
                  <a:off x="-3235325" y="6938963"/>
                  <a:ext cx="2992437" cy="671513"/>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76" name="Freeform 11"/>
                <p:cNvSpPr>
                  <a:spLocks/>
                </p:cNvSpPr>
                <p:nvPr/>
              </p:nvSpPr>
              <p:spPr bwMode="auto">
                <a:xfrm>
                  <a:off x="-3100388" y="5813425"/>
                  <a:ext cx="1009650" cy="1004888"/>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77" name="Freeform 12"/>
                <p:cNvSpPr>
                  <a:spLocks/>
                </p:cNvSpPr>
                <p:nvPr/>
              </p:nvSpPr>
              <p:spPr bwMode="auto">
                <a:xfrm>
                  <a:off x="-2562225" y="5251450"/>
                  <a:ext cx="719137" cy="493713"/>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sp>
              <p:nvSpPr>
                <p:cNvPr id="178" name="Freeform 13"/>
                <p:cNvSpPr>
                  <a:spLocks/>
                </p:cNvSpPr>
                <p:nvPr/>
              </p:nvSpPr>
              <p:spPr bwMode="auto">
                <a:xfrm>
                  <a:off x="-1447800" y="5699125"/>
                  <a:ext cx="877887" cy="957263"/>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Segoe UI Light"/>
                  </a:endParaRPr>
                </a:p>
              </p:txBody>
            </p:sp>
          </p:grpSp>
        </p:grpSp>
      </p:grpSp>
    </p:spTree>
    <p:extLst>
      <p:ext uri="{BB962C8B-B14F-4D97-AF65-F5344CB8AC3E}">
        <p14:creationId xmlns:p14="http://schemas.microsoft.com/office/powerpoint/2010/main" val="2542787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fill="hold"/>
                                        <p:tgtEl>
                                          <p:spTgt spid="163"/>
                                        </p:tgtEl>
                                        <p:attrNameLst>
                                          <p:attrName>ppt_x</p:attrName>
                                        </p:attrNameLst>
                                      </p:cBhvr>
                                      <p:tavLst>
                                        <p:tav tm="0">
                                          <p:val>
                                            <p:strVal val="1+#ppt_w/2"/>
                                          </p:val>
                                        </p:tav>
                                        <p:tav tm="100000">
                                          <p:val>
                                            <p:strVal val="#ppt_x"/>
                                          </p:val>
                                        </p:tav>
                                      </p:tavLst>
                                    </p:anim>
                                    <p:anim calcmode="lin" valueType="num">
                                      <p:cBhvr additive="base">
                                        <p:cTn id="8" dur="500" fill="hold"/>
                                        <p:tgtEl>
                                          <p:spTgt spid="163"/>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126"/>
                                        </p:tgtEl>
                                        <p:attrNameLst>
                                          <p:attrName>style.visibility</p:attrName>
                                        </p:attrNameLst>
                                      </p:cBhvr>
                                      <p:to>
                                        <p:strVal val="visible"/>
                                      </p:to>
                                    </p:set>
                                    <p:anim calcmode="lin" valueType="num">
                                      <p:cBhvr additive="base">
                                        <p:cTn id="11" dur="500" fill="hold"/>
                                        <p:tgtEl>
                                          <p:spTgt spid="126"/>
                                        </p:tgtEl>
                                        <p:attrNameLst>
                                          <p:attrName>ppt_x</p:attrName>
                                        </p:attrNameLst>
                                      </p:cBhvr>
                                      <p:tavLst>
                                        <p:tav tm="0">
                                          <p:val>
                                            <p:strVal val="1+#ppt_w/2"/>
                                          </p:val>
                                        </p:tav>
                                        <p:tav tm="100000">
                                          <p:val>
                                            <p:strVal val="#ppt_x"/>
                                          </p:val>
                                        </p:tav>
                                      </p:tavLst>
                                    </p:anim>
                                    <p:anim calcmode="lin" valueType="num">
                                      <p:cBhvr additive="base">
                                        <p:cTn id="12" dur="500" fill="hold"/>
                                        <p:tgtEl>
                                          <p:spTgt spid="126"/>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132"/>
                                        </p:tgtEl>
                                        <p:attrNameLst>
                                          <p:attrName>style.visibility</p:attrName>
                                        </p:attrNameLst>
                                      </p:cBhvr>
                                      <p:to>
                                        <p:strVal val="visible"/>
                                      </p:to>
                                    </p:set>
                                    <p:anim calcmode="lin" valueType="num">
                                      <p:cBhvr additive="base">
                                        <p:cTn id="15" dur="500" fill="hold"/>
                                        <p:tgtEl>
                                          <p:spTgt spid="132"/>
                                        </p:tgtEl>
                                        <p:attrNameLst>
                                          <p:attrName>ppt_x</p:attrName>
                                        </p:attrNameLst>
                                      </p:cBhvr>
                                      <p:tavLst>
                                        <p:tav tm="0">
                                          <p:val>
                                            <p:strVal val="1+#ppt_w/2"/>
                                          </p:val>
                                        </p:tav>
                                        <p:tav tm="100000">
                                          <p:val>
                                            <p:strVal val="#ppt_x"/>
                                          </p:val>
                                        </p:tav>
                                      </p:tavLst>
                                    </p:anim>
                                    <p:anim calcmode="lin" valueType="num">
                                      <p:cBhvr additive="base">
                                        <p:cTn id="16" dur="500" fill="hold"/>
                                        <p:tgtEl>
                                          <p:spTgt spid="132"/>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750"/>
                                  </p:stCondLst>
                                  <p:childTnLst>
                                    <p:set>
                                      <p:cBhvr>
                                        <p:cTn id="18" dur="1" fill="hold">
                                          <p:stCondLst>
                                            <p:cond delay="0"/>
                                          </p:stCondLst>
                                        </p:cTn>
                                        <p:tgtEl>
                                          <p:spTgt spid="150"/>
                                        </p:tgtEl>
                                        <p:attrNameLst>
                                          <p:attrName>style.visibility</p:attrName>
                                        </p:attrNameLst>
                                      </p:cBhvr>
                                      <p:to>
                                        <p:strVal val="visible"/>
                                      </p:to>
                                    </p:set>
                                    <p:anim calcmode="lin" valueType="num">
                                      <p:cBhvr additive="base">
                                        <p:cTn id="19" dur="500" fill="hold"/>
                                        <p:tgtEl>
                                          <p:spTgt spid="150"/>
                                        </p:tgtEl>
                                        <p:attrNameLst>
                                          <p:attrName>ppt_x</p:attrName>
                                        </p:attrNameLst>
                                      </p:cBhvr>
                                      <p:tavLst>
                                        <p:tav tm="0">
                                          <p:val>
                                            <p:strVal val="1+#ppt_w/2"/>
                                          </p:val>
                                        </p:tav>
                                        <p:tav tm="100000">
                                          <p:val>
                                            <p:strVal val="#ppt_x"/>
                                          </p:val>
                                        </p:tav>
                                      </p:tavLst>
                                    </p:anim>
                                    <p:anim calcmode="lin" valueType="num">
                                      <p:cBhvr additive="base">
                                        <p:cTn id="20" dur="500" fill="hold"/>
                                        <p:tgtEl>
                                          <p:spTgt spid="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Materials</a:t>
            </a:r>
          </a:p>
        </p:txBody>
      </p:sp>
      <p:sp>
        <p:nvSpPr>
          <p:cNvPr id="3" name="Content Placeholder 2"/>
          <p:cNvSpPr>
            <a:spLocks noGrp="1"/>
          </p:cNvSpPr>
          <p:nvPr>
            <p:ph sz="quarter" idx="10"/>
          </p:nvPr>
        </p:nvSpPr>
        <p:spPr>
          <a:xfrm>
            <a:off x="268288" y="1398396"/>
            <a:ext cx="11542503" cy="5205604"/>
          </a:xfrm>
        </p:spPr>
        <p:txBody>
          <a:bodyPr>
            <a:normAutofit fontScale="85000" lnSpcReduction="20000"/>
          </a:bodyPr>
          <a:lstStyle/>
          <a:p>
            <a:r>
              <a:rPr lang="en-US" dirty="0"/>
              <a:t>Azure </a:t>
            </a:r>
            <a:r>
              <a:rPr lang="en-US" dirty="0" err="1"/>
              <a:t>IoT</a:t>
            </a:r>
            <a:r>
              <a:rPr lang="en-US" dirty="0"/>
              <a:t> Hub Developer Guide</a:t>
            </a:r>
          </a:p>
          <a:p>
            <a:pPr marL="547792" lvl="2" indent="0">
              <a:buNone/>
            </a:pPr>
            <a:r>
              <a:rPr lang="en-US" dirty="0"/>
              <a:t>http://bit.ly/1M7EGQU</a:t>
            </a:r>
          </a:p>
          <a:p>
            <a:endParaRPr lang="en-US" dirty="0"/>
          </a:p>
          <a:p>
            <a:r>
              <a:rPr lang="en-US" dirty="0"/>
              <a:t>Service Assisted Communication for Connected Devices - Clemens </a:t>
            </a:r>
            <a:r>
              <a:rPr lang="en-US" dirty="0" err="1"/>
              <a:t>Vasters</a:t>
            </a:r>
            <a:endParaRPr lang="en-US" dirty="0"/>
          </a:p>
          <a:p>
            <a:pPr marL="547792" lvl="2" indent="0">
              <a:buNone/>
            </a:pPr>
            <a:r>
              <a:rPr lang="en-US" dirty="0"/>
              <a:t>http://bit.ly/1lypyT4</a:t>
            </a:r>
          </a:p>
          <a:p>
            <a:pPr marL="0" indent="0">
              <a:buNone/>
            </a:pPr>
            <a:endParaRPr lang="en-US" dirty="0"/>
          </a:p>
          <a:p>
            <a:r>
              <a:rPr lang="en-US" dirty="0"/>
              <a:t>Microsoft Security Development Lifecycle</a:t>
            </a:r>
          </a:p>
          <a:p>
            <a:pPr marL="547792" lvl="2" indent="0">
              <a:buNone/>
            </a:pPr>
            <a:r>
              <a:rPr lang="en-US" dirty="0"/>
              <a:t>http://www.microsoft.com/sdl</a:t>
            </a:r>
          </a:p>
          <a:p>
            <a:endParaRPr lang="en-US" dirty="0"/>
          </a:p>
          <a:p>
            <a:r>
              <a:rPr lang="en-US" dirty="0"/>
              <a:t>Microsoft Azure Trust Center</a:t>
            </a:r>
          </a:p>
          <a:p>
            <a:pPr marL="547792" lvl="2" indent="0">
              <a:buNone/>
            </a:pPr>
            <a:r>
              <a:rPr lang="en-US" dirty="0"/>
              <a:t>https://azure.microsoft.com/en-us/support/trust-center/</a:t>
            </a:r>
          </a:p>
          <a:p>
            <a:endParaRPr lang="en-US" dirty="0"/>
          </a:p>
        </p:txBody>
      </p:sp>
    </p:spTree>
    <p:extLst>
      <p:ext uri="{BB962C8B-B14F-4D97-AF65-F5344CB8AC3E}">
        <p14:creationId xmlns:p14="http://schemas.microsoft.com/office/powerpoint/2010/main" val="159276607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2092881"/>
          </a:xfrm>
        </p:spPr>
        <p:txBody>
          <a:bodyPr/>
          <a:lstStyle/>
          <a:p>
            <a:r>
              <a:rPr lang="en-US" dirty="0"/>
              <a:t>Topic 1</a:t>
            </a:r>
          </a:p>
          <a:p>
            <a:r>
              <a:rPr lang="en-US" dirty="0"/>
              <a:t>Topic 2</a:t>
            </a:r>
          </a:p>
          <a:p>
            <a:r>
              <a:rPr lang="en-US" dirty="0"/>
              <a:t>Topic 3</a:t>
            </a:r>
          </a:p>
        </p:txBody>
      </p:sp>
    </p:spTree>
    <p:extLst>
      <p:ext uri="{BB962C8B-B14F-4D97-AF65-F5344CB8AC3E}">
        <p14:creationId xmlns:p14="http://schemas.microsoft.com/office/powerpoint/2010/main" val="285009619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Business</a:t>
            </a:r>
          </a:p>
        </p:txBody>
      </p:sp>
      <p:sp>
        <p:nvSpPr>
          <p:cNvPr id="3" name="Rectangle 2"/>
          <p:cNvSpPr/>
          <p:nvPr/>
        </p:nvSpPr>
        <p:spPr bwMode="auto">
          <a:xfrm>
            <a:off x="601249" y="1266104"/>
            <a:ext cx="10922696" cy="5097557"/>
          </a:xfrm>
          <a:prstGeom prst="rect">
            <a:avLst/>
          </a:prstGeom>
          <a:solidFill>
            <a:schemeClr val="bg1">
              <a:lumMod val="65000"/>
              <a:lumOff val="3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dirty="0">
              <a:solidFill>
                <a:schemeClr val="bg1"/>
              </a:solidFill>
            </a:endParaRPr>
          </a:p>
        </p:txBody>
      </p:sp>
      <p:sp>
        <p:nvSpPr>
          <p:cNvPr id="4" name="Rectangle 3"/>
          <p:cNvSpPr/>
          <p:nvPr/>
        </p:nvSpPr>
        <p:spPr bwMode="auto">
          <a:xfrm>
            <a:off x="6044641" y="1619979"/>
            <a:ext cx="5009593" cy="4302839"/>
          </a:xfrm>
          <a:prstGeom prst="rect">
            <a:avLst/>
          </a:prstGeom>
          <a:solidFill>
            <a:schemeClr val="accent6"/>
          </a:solidFill>
          <a:ln>
            <a:solidFill>
              <a:schemeClr val="tx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dirty="0">
              <a:solidFill>
                <a:schemeClr val="bg1"/>
              </a:solidFill>
            </a:endParaRPr>
          </a:p>
        </p:txBody>
      </p:sp>
      <p:sp>
        <p:nvSpPr>
          <p:cNvPr id="5" name="Rectangle 4"/>
          <p:cNvSpPr/>
          <p:nvPr/>
        </p:nvSpPr>
        <p:spPr bwMode="auto">
          <a:xfrm>
            <a:off x="1091950" y="1619978"/>
            <a:ext cx="5010218" cy="4257586"/>
          </a:xfrm>
          <a:prstGeom prst="rect">
            <a:avLst/>
          </a:prstGeom>
          <a:solidFill>
            <a:schemeClr val="accent2"/>
          </a:solidFill>
          <a:ln>
            <a:solidFill>
              <a:schemeClr val="tx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dirty="0">
              <a:solidFill>
                <a:schemeClr val="bg1"/>
              </a:solidFill>
            </a:endParaRPr>
          </a:p>
        </p:txBody>
      </p:sp>
      <p:sp>
        <p:nvSpPr>
          <p:cNvPr id="6" name="TextBox 5"/>
          <p:cNvSpPr txBox="1"/>
          <p:nvPr/>
        </p:nvSpPr>
        <p:spPr>
          <a:xfrm rot="16200000">
            <a:off x="313815" y="3481431"/>
            <a:ext cx="1054209" cy="534000"/>
          </a:xfrm>
          <a:prstGeom prst="rect">
            <a:avLst/>
          </a:prstGeom>
          <a:noFill/>
        </p:spPr>
        <p:txBody>
          <a:bodyPr wrap="none" lIns="179234" tIns="143387" rIns="179234" bIns="143387" rtlCol="0">
            <a:spAutoFit/>
          </a:bodyPr>
          <a:lstStyle/>
          <a:p>
            <a:pPr defTabSz="914016">
              <a:lnSpc>
                <a:spcPct val="90000"/>
              </a:lnSpc>
              <a:spcAft>
                <a:spcPts val="588"/>
              </a:spcAft>
              <a:defRPr/>
            </a:pPr>
            <a:r>
              <a:rPr lang="en-US" sz="1765" b="1" dirty="0"/>
              <a:t>VALUE</a:t>
            </a:r>
          </a:p>
        </p:txBody>
      </p:sp>
      <p:sp>
        <p:nvSpPr>
          <p:cNvPr id="7" name="TextBox 6"/>
          <p:cNvSpPr txBox="1"/>
          <p:nvPr/>
        </p:nvSpPr>
        <p:spPr>
          <a:xfrm>
            <a:off x="5243954" y="5922818"/>
            <a:ext cx="1587497" cy="534000"/>
          </a:xfrm>
          <a:prstGeom prst="rect">
            <a:avLst/>
          </a:prstGeom>
          <a:noFill/>
        </p:spPr>
        <p:txBody>
          <a:bodyPr wrap="none" lIns="179234" tIns="143387" rIns="179234" bIns="143387" rtlCol="0">
            <a:spAutoFit/>
          </a:bodyPr>
          <a:lstStyle/>
          <a:p>
            <a:pPr defTabSz="914016">
              <a:lnSpc>
                <a:spcPct val="90000"/>
              </a:lnSpc>
              <a:spcAft>
                <a:spcPts val="588"/>
              </a:spcAft>
              <a:defRPr/>
            </a:pPr>
            <a:r>
              <a:rPr lang="en-US" sz="1765" b="1" dirty="0"/>
              <a:t>DIFFICULTY</a:t>
            </a:r>
          </a:p>
        </p:txBody>
      </p:sp>
      <p:sp>
        <p:nvSpPr>
          <p:cNvPr id="8" name="TextBox 7"/>
          <p:cNvSpPr txBox="1"/>
          <p:nvPr/>
        </p:nvSpPr>
        <p:spPr>
          <a:xfrm rot="20485642">
            <a:off x="3077925" y="4873528"/>
            <a:ext cx="1548191" cy="538874"/>
          </a:xfrm>
          <a:prstGeom prst="rect">
            <a:avLst/>
          </a:prstGeom>
          <a:noFill/>
        </p:spPr>
        <p:txBody>
          <a:bodyPr wrap="none" lIns="179234" tIns="143387" rIns="179234" bIns="143387" rtlCol="0">
            <a:spAutoFit/>
          </a:bodyPr>
          <a:lstStyle/>
          <a:p>
            <a:pPr defTabSz="914016">
              <a:lnSpc>
                <a:spcPct val="90000"/>
              </a:lnSpc>
              <a:spcAft>
                <a:spcPts val="588"/>
              </a:spcAft>
              <a:defRPr/>
            </a:pPr>
            <a:r>
              <a:rPr lang="en-US" dirty="0">
                <a:solidFill>
                  <a:schemeClr val="bg1"/>
                </a:solidFill>
              </a:rPr>
              <a:t>HINDSIGHT</a:t>
            </a:r>
          </a:p>
        </p:txBody>
      </p:sp>
      <p:sp>
        <p:nvSpPr>
          <p:cNvPr id="9" name="TextBox 8"/>
          <p:cNvSpPr txBox="1"/>
          <p:nvPr/>
        </p:nvSpPr>
        <p:spPr>
          <a:xfrm rot="20477651">
            <a:off x="6315819" y="3835932"/>
            <a:ext cx="1222782" cy="538874"/>
          </a:xfrm>
          <a:prstGeom prst="rect">
            <a:avLst/>
          </a:prstGeom>
          <a:noFill/>
        </p:spPr>
        <p:txBody>
          <a:bodyPr wrap="none" lIns="179234" tIns="143387" rIns="179234" bIns="143387" rtlCol="0">
            <a:spAutoFit/>
          </a:bodyPr>
          <a:lstStyle/>
          <a:p>
            <a:pPr defTabSz="914016">
              <a:lnSpc>
                <a:spcPct val="90000"/>
              </a:lnSpc>
              <a:spcAft>
                <a:spcPts val="588"/>
              </a:spcAft>
              <a:defRPr/>
            </a:pPr>
            <a:r>
              <a:rPr lang="en-US" dirty="0">
                <a:solidFill>
                  <a:schemeClr val="bg1"/>
                </a:solidFill>
              </a:rPr>
              <a:t>INSIGHT</a:t>
            </a:r>
          </a:p>
        </p:txBody>
      </p:sp>
      <p:sp>
        <p:nvSpPr>
          <p:cNvPr id="10" name="TextBox 9"/>
          <p:cNvSpPr txBox="1"/>
          <p:nvPr/>
        </p:nvSpPr>
        <p:spPr>
          <a:xfrm rot="20461641">
            <a:off x="8845947" y="2952766"/>
            <a:ext cx="1530558" cy="538874"/>
          </a:xfrm>
          <a:prstGeom prst="rect">
            <a:avLst/>
          </a:prstGeom>
          <a:noFill/>
        </p:spPr>
        <p:txBody>
          <a:bodyPr wrap="none" lIns="179234" tIns="143387" rIns="179234" bIns="143387" rtlCol="0">
            <a:spAutoFit/>
          </a:bodyPr>
          <a:lstStyle/>
          <a:p>
            <a:pPr defTabSz="914016">
              <a:lnSpc>
                <a:spcPct val="90000"/>
              </a:lnSpc>
              <a:spcAft>
                <a:spcPts val="588"/>
              </a:spcAft>
              <a:defRPr/>
            </a:pPr>
            <a:r>
              <a:rPr lang="en-US" dirty="0">
                <a:solidFill>
                  <a:schemeClr val="bg1"/>
                </a:solidFill>
              </a:rPr>
              <a:t>FORESIGHT</a:t>
            </a:r>
          </a:p>
        </p:txBody>
      </p:sp>
      <p:sp>
        <p:nvSpPr>
          <p:cNvPr id="11" name="Rectangle 10"/>
          <p:cNvSpPr/>
          <p:nvPr/>
        </p:nvSpPr>
        <p:spPr bwMode="auto">
          <a:xfrm rot="10800000" flipV="1">
            <a:off x="1188657" y="4602412"/>
            <a:ext cx="1625102" cy="448212"/>
          </a:xfrm>
          <a:prstGeom prst="rect">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06" rIns="0" bIns="45706" numCol="1" rtlCol="0" anchor="ctr" anchorCtr="0" compatLnSpc="1">
            <a:prstTxWarp prst="textNoShape">
              <a:avLst/>
            </a:prstTxWarp>
          </a:bodyPr>
          <a:lstStyle/>
          <a:p>
            <a:pPr defTabSz="914016">
              <a:lnSpc>
                <a:spcPct val="90000"/>
              </a:lnSpc>
              <a:defRPr/>
            </a:pPr>
            <a:r>
              <a:rPr lang="en-US" sz="1600" dirty="0">
                <a:solidFill>
                  <a:schemeClr val="tx1"/>
                </a:solidFill>
              </a:rPr>
              <a:t>Descriptive</a:t>
            </a:r>
            <a:endParaRPr lang="en-US" sz="1568" b="1" dirty="0">
              <a:solidFill>
                <a:schemeClr val="bg1"/>
              </a:solidFill>
            </a:endParaRPr>
          </a:p>
        </p:txBody>
      </p:sp>
      <p:sp>
        <p:nvSpPr>
          <p:cNvPr id="12" name="Rectangle 11"/>
          <p:cNvSpPr/>
          <p:nvPr/>
        </p:nvSpPr>
        <p:spPr bwMode="auto">
          <a:xfrm rot="10800000" flipV="1">
            <a:off x="3657295" y="3777368"/>
            <a:ext cx="1625102" cy="448212"/>
          </a:xfrm>
          <a:prstGeom prst="rect">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06" rIns="0" bIns="45706" numCol="1" rtlCol="0" anchor="ctr" anchorCtr="0" compatLnSpc="1">
            <a:prstTxWarp prst="textNoShape">
              <a:avLst/>
            </a:prstTxWarp>
          </a:bodyPr>
          <a:lstStyle/>
          <a:p>
            <a:pPr defTabSz="914016">
              <a:lnSpc>
                <a:spcPct val="90000"/>
              </a:lnSpc>
              <a:defRPr/>
            </a:pPr>
            <a:r>
              <a:rPr lang="en-US" sz="1600" dirty="0">
                <a:solidFill>
                  <a:schemeClr val="tx1"/>
                </a:solidFill>
              </a:rPr>
              <a:t>Diagnostic</a:t>
            </a:r>
          </a:p>
        </p:txBody>
      </p:sp>
      <p:sp>
        <p:nvSpPr>
          <p:cNvPr id="13" name="Rectangle 12"/>
          <p:cNvSpPr/>
          <p:nvPr/>
        </p:nvSpPr>
        <p:spPr bwMode="auto">
          <a:xfrm rot="10800000" flipV="1">
            <a:off x="6202502" y="2873100"/>
            <a:ext cx="1625102" cy="448212"/>
          </a:xfrm>
          <a:prstGeom prst="rect">
            <a:avLst/>
          </a:prstGeom>
          <a:solidFill>
            <a:srgbClr val="7030A0"/>
          </a:solidFill>
          <a:ln>
            <a:solidFill>
              <a:schemeClr val="accent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06" rIns="0" bIns="45706" numCol="1" rtlCol="0" anchor="ctr" anchorCtr="0" compatLnSpc="1">
            <a:prstTxWarp prst="textNoShape">
              <a:avLst/>
            </a:prstTxWarp>
          </a:bodyPr>
          <a:lstStyle/>
          <a:p>
            <a:pPr defTabSz="914016">
              <a:lnSpc>
                <a:spcPct val="90000"/>
              </a:lnSpc>
              <a:defRPr/>
            </a:pPr>
            <a:r>
              <a:rPr lang="en-US" sz="1600" dirty="0">
                <a:solidFill>
                  <a:schemeClr val="tx1"/>
                </a:solidFill>
              </a:rPr>
              <a:t>Predictive</a:t>
            </a:r>
            <a:r>
              <a:rPr lang="en-US" sz="1568" b="1" dirty="0">
                <a:solidFill>
                  <a:schemeClr val="bg1"/>
                </a:solidFill>
              </a:rPr>
              <a:t> </a:t>
            </a:r>
          </a:p>
        </p:txBody>
      </p:sp>
      <p:sp>
        <p:nvSpPr>
          <p:cNvPr id="14" name="Rectangle 13"/>
          <p:cNvSpPr/>
          <p:nvPr/>
        </p:nvSpPr>
        <p:spPr bwMode="auto">
          <a:xfrm rot="10800000" flipV="1">
            <a:off x="8594573" y="2062643"/>
            <a:ext cx="1626076" cy="448212"/>
          </a:xfrm>
          <a:prstGeom prst="rect">
            <a:avLst/>
          </a:prstGeom>
          <a:solidFill>
            <a:srgbClr val="7030A0"/>
          </a:solidFill>
          <a:ln>
            <a:solidFill>
              <a:schemeClr val="accent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06" rIns="0" bIns="45706" numCol="1" rtlCol="0" anchor="ctr" anchorCtr="0" compatLnSpc="1">
            <a:prstTxWarp prst="textNoShape">
              <a:avLst/>
            </a:prstTxWarp>
          </a:bodyPr>
          <a:lstStyle/>
          <a:p>
            <a:pPr defTabSz="914016">
              <a:lnSpc>
                <a:spcPct val="90000"/>
              </a:lnSpc>
              <a:defRPr/>
            </a:pPr>
            <a:r>
              <a:rPr lang="en-US" sz="1600" dirty="0">
                <a:solidFill>
                  <a:schemeClr val="tx1"/>
                </a:solidFill>
              </a:rPr>
              <a:t>Prescriptive</a:t>
            </a:r>
            <a:r>
              <a:rPr lang="en-US" sz="1568" b="1" dirty="0">
                <a:solidFill>
                  <a:schemeClr val="bg1"/>
                </a:solidFill>
              </a:rPr>
              <a:t> </a:t>
            </a:r>
          </a:p>
        </p:txBody>
      </p:sp>
      <p:sp>
        <p:nvSpPr>
          <p:cNvPr id="15" name="TextBox 14"/>
          <p:cNvSpPr txBox="1"/>
          <p:nvPr/>
        </p:nvSpPr>
        <p:spPr>
          <a:xfrm>
            <a:off x="1067151" y="4201237"/>
            <a:ext cx="1875871" cy="479306"/>
          </a:xfrm>
          <a:prstGeom prst="rect">
            <a:avLst/>
          </a:prstGeom>
          <a:noFill/>
        </p:spPr>
        <p:txBody>
          <a:bodyPr wrap="square" lIns="179234" tIns="143387" rIns="179234" bIns="143387" rtlCol="0">
            <a:spAutoFit/>
          </a:bodyPr>
          <a:lstStyle/>
          <a:p>
            <a:pPr algn="ctr" defTabSz="914016">
              <a:lnSpc>
                <a:spcPct val="90000"/>
              </a:lnSpc>
              <a:spcAft>
                <a:spcPts val="588"/>
              </a:spcAft>
              <a:defRPr/>
            </a:pPr>
            <a:r>
              <a:rPr lang="en-US" sz="1400" dirty="0">
                <a:solidFill>
                  <a:schemeClr val="bg1"/>
                </a:solidFill>
              </a:rPr>
              <a:t>What happened?</a:t>
            </a:r>
          </a:p>
        </p:txBody>
      </p:sp>
      <p:sp>
        <p:nvSpPr>
          <p:cNvPr id="16" name="TextBox 15"/>
          <p:cNvSpPr txBox="1"/>
          <p:nvPr/>
        </p:nvSpPr>
        <p:spPr>
          <a:xfrm>
            <a:off x="3469236" y="3374776"/>
            <a:ext cx="2001217" cy="479306"/>
          </a:xfrm>
          <a:prstGeom prst="rect">
            <a:avLst/>
          </a:prstGeom>
          <a:noFill/>
        </p:spPr>
        <p:txBody>
          <a:bodyPr wrap="square" lIns="179234" tIns="143387" rIns="179234" bIns="143387" rtlCol="0">
            <a:spAutoFit/>
          </a:bodyPr>
          <a:lstStyle/>
          <a:p>
            <a:pPr algn="ctr" defTabSz="914016">
              <a:lnSpc>
                <a:spcPct val="90000"/>
              </a:lnSpc>
              <a:spcAft>
                <a:spcPts val="588"/>
              </a:spcAft>
              <a:defRPr/>
            </a:pPr>
            <a:r>
              <a:rPr lang="en-US" sz="1400" dirty="0">
                <a:solidFill>
                  <a:schemeClr val="bg1"/>
                </a:solidFill>
              </a:rPr>
              <a:t>Why did it happen?</a:t>
            </a:r>
          </a:p>
        </p:txBody>
      </p:sp>
      <p:sp>
        <p:nvSpPr>
          <p:cNvPr id="17" name="TextBox 16"/>
          <p:cNvSpPr txBox="1"/>
          <p:nvPr/>
        </p:nvSpPr>
        <p:spPr>
          <a:xfrm>
            <a:off x="5999326" y="2491365"/>
            <a:ext cx="2024154" cy="483474"/>
          </a:xfrm>
          <a:prstGeom prst="rect">
            <a:avLst/>
          </a:prstGeom>
          <a:noFill/>
        </p:spPr>
        <p:txBody>
          <a:bodyPr wrap="square" lIns="179234" tIns="143387" rIns="179234" bIns="143387" rtlCol="0">
            <a:spAutoFit/>
          </a:bodyPr>
          <a:lstStyle/>
          <a:p>
            <a:pPr algn="ctr" defTabSz="914016">
              <a:lnSpc>
                <a:spcPct val="90000"/>
              </a:lnSpc>
              <a:spcAft>
                <a:spcPts val="588"/>
              </a:spcAft>
              <a:defRPr/>
            </a:pPr>
            <a:r>
              <a:rPr lang="en-US" sz="1400" dirty="0">
                <a:solidFill>
                  <a:srgbClr val="000000"/>
                </a:solidFill>
              </a:rPr>
              <a:t>What will happen?</a:t>
            </a:r>
          </a:p>
        </p:txBody>
      </p:sp>
      <p:sp>
        <p:nvSpPr>
          <p:cNvPr id="18" name="TextBox 17"/>
          <p:cNvSpPr txBox="1"/>
          <p:nvPr/>
        </p:nvSpPr>
        <p:spPr>
          <a:xfrm>
            <a:off x="8063265" y="1680443"/>
            <a:ext cx="2688691" cy="483474"/>
          </a:xfrm>
          <a:prstGeom prst="rect">
            <a:avLst/>
          </a:prstGeom>
          <a:noFill/>
        </p:spPr>
        <p:txBody>
          <a:bodyPr wrap="square" lIns="179234" tIns="143387" rIns="179234" bIns="143387" rtlCol="0">
            <a:spAutoFit/>
          </a:bodyPr>
          <a:lstStyle/>
          <a:p>
            <a:pPr algn="ctr" defTabSz="914016">
              <a:lnSpc>
                <a:spcPct val="90000"/>
              </a:lnSpc>
              <a:spcAft>
                <a:spcPts val="588"/>
              </a:spcAft>
              <a:defRPr/>
            </a:pPr>
            <a:r>
              <a:rPr lang="en-US" sz="1400" dirty="0">
                <a:solidFill>
                  <a:srgbClr val="000000"/>
                </a:solidFill>
              </a:rPr>
              <a:t>How can we make it happen?</a:t>
            </a:r>
          </a:p>
        </p:txBody>
      </p:sp>
      <p:sp>
        <p:nvSpPr>
          <p:cNvPr id="19" name="TextBox 18"/>
          <p:cNvSpPr txBox="1"/>
          <p:nvPr/>
        </p:nvSpPr>
        <p:spPr>
          <a:xfrm>
            <a:off x="4246964" y="5420802"/>
            <a:ext cx="1832051" cy="566573"/>
          </a:xfrm>
          <a:prstGeom prst="rect">
            <a:avLst/>
          </a:prstGeom>
          <a:noFill/>
        </p:spPr>
        <p:txBody>
          <a:bodyPr wrap="none" lIns="179234" tIns="143387" rIns="179234" bIns="143387" rtlCol="0">
            <a:spAutoFit/>
          </a:bodyPr>
          <a:lstStyle/>
          <a:p>
            <a:pPr defTabSz="914016">
              <a:lnSpc>
                <a:spcPct val="90000"/>
              </a:lnSpc>
              <a:spcAft>
                <a:spcPts val="588"/>
              </a:spcAft>
              <a:defRPr/>
            </a:pPr>
            <a:r>
              <a:rPr lang="en-US" sz="2000" dirty="0">
                <a:solidFill>
                  <a:schemeClr val="bg1"/>
                </a:solidFill>
              </a:rPr>
              <a:t>Traditional BI</a:t>
            </a:r>
          </a:p>
        </p:txBody>
      </p:sp>
      <p:sp>
        <p:nvSpPr>
          <p:cNvPr id="20" name="TextBox 19"/>
          <p:cNvSpPr txBox="1"/>
          <p:nvPr/>
        </p:nvSpPr>
        <p:spPr>
          <a:xfrm>
            <a:off x="6116614" y="5420802"/>
            <a:ext cx="3221085" cy="566573"/>
          </a:xfrm>
          <a:prstGeom prst="rect">
            <a:avLst/>
          </a:prstGeom>
          <a:noFill/>
        </p:spPr>
        <p:txBody>
          <a:bodyPr wrap="none" lIns="179234" tIns="143387" rIns="179234" bIns="143387" rtlCol="0">
            <a:spAutoFit/>
          </a:bodyPr>
          <a:lstStyle/>
          <a:p>
            <a:pPr defTabSz="914016">
              <a:lnSpc>
                <a:spcPct val="90000"/>
              </a:lnSpc>
              <a:spcAft>
                <a:spcPts val="588"/>
              </a:spcAft>
              <a:defRPr/>
            </a:pPr>
            <a:r>
              <a:rPr lang="en-US" sz="2000" dirty="0">
                <a:solidFill>
                  <a:schemeClr val="bg1"/>
                </a:solidFill>
              </a:rPr>
              <a:t>IoT + Advanced Analytics</a:t>
            </a:r>
          </a:p>
        </p:txBody>
      </p:sp>
      <p:sp>
        <p:nvSpPr>
          <p:cNvPr id="21" name="Right Triangle 20"/>
          <p:cNvSpPr/>
          <p:nvPr/>
        </p:nvSpPr>
        <p:spPr bwMode="auto">
          <a:xfrm flipV="1">
            <a:off x="2478290" y="5042575"/>
            <a:ext cx="175708" cy="175708"/>
          </a:xfrm>
          <a:prstGeom prst="rtTriangle">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2353" dirty="0">
              <a:solidFill>
                <a:schemeClr val="bg1"/>
              </a:solidFill>
            </a:endParaRPr>
          </a:p>
        </p:txBody>
      </p:sp>
      <p:sp>
        <p:nvSpPr>
          <p:cNvPr id="22" name="Freeform 24"/>
          <p:cNvSpPr/>
          <p:nvPr/>
        </p:nvSpPr>
        <p:spPr bwMode="auto">
          <a:xfrm>
            <a:off x="1110569" y="2432193"/>
            <a:ext cx="9905795" cy="3396597"/>
          </a:xfrm>
          <a:custGeom>
            <a:avLst/>
            <a:gdLst>
              <a:gd name="connsiteX0" fmla="*/ 0 w 9843911"/>
              <a:gd name="connsiteY0" fmla="*/ 3375378 h 3375378"/>
              <a:gd name="connsiteX1" fmla="*/ 9843911 w 9843911"/>
              <a:gd name="connsiteY1" fmla="*/ 0 h 3375378"/>
            </a:gdLst>
            <a:ahLst/>
            <a:cxnLst>
              <a:cxn ang="0">
                <a:pos x="connsiteX0" y="connsiteY0"/>
              </a:cxn>
              <a:cxn ang="0">
                <a:pos x="connsiteX1" y="connsiteY1"/>
              </a:cxn>
            </a:cxnLst>
            <a:rect l="l" t="t" r="r" b="b"/>
            <a:pathLst>
              <a:path w="9843911" h="3375378">
                <a:moveTo>
                  <a:pt x="0" y="3375378"/>
                </a:moveTo>
                <a:lnTo>
                  <a:pt x="9843911" y="0"/>
                </a:lnTo>
              </a:path>
            </a:pathLst>
          </a:custGeom>
          <a:noFill/>
          <a:ln w="63500">
            <a:solidFill>
              <a:schemeClr val="tx1"/>
            </a:solidFill>
            <a:headEnd type="non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016">
              <a:defRPr/>
            </a:pPr>
            <a:endParaRPr lang="en-US" sz="1765" dirty="0">
              <a:solidFill>
                <a:schemeClr val="bg1"/>
              </a:solidFill>
            </a:endParaRPr>
          </a:p>
        </p:txBody>
      </p:sp>
      <p:sp>
        <p:nvSpPr>
          <p:cNvPr id="23" name="TextBox 22"/>
          <p:cNvSpPr txBox="1"/>
          <p:nvPr/>
        </p:nvSpPr>
        <p:spPr>
          <a:xfrm rot="20477271">
            <a:off x="1791218" y="5276930"/>
            <a:ext cx="1189365" cy="193899"/>
          </a:xfrm>
          <a:prstGeom prst="rect">
            <a:avLst/>
          </a:prstGeom>
          <a:solidFill>
            <a:srgbClr val="7030A0"/>
          </a:solidFill>
        </p:spPr>
        <p:txBody>
          <a:bodyPr wrap="none" lIns="0" tIns="0" rIns="0" bIns="0" rtlCol="0">
            <a:spAutoFit/>
          </a:bodyPr>
          <a:lstStyle/>
          <a:p>
            <a:pPr defTabSz="914016">
              <a:lnSpc>
                <a:spcPct val="90000"/>
              </a:lnSpc>
              <a:spcAft>
                <a:spcPts val="588"/>
              </a:spcAft>
              <a:defRPr/>
            </a:pPr>
            <a:r>
              <a:rPr lang="en-US" sz="1400" dirty="0"/>
              <a:t>INFORMATION</a:t>
            </a:r>
          </a:p>
        </p:txBody>
      </p:sp>
      <p:sp>
        <p:nvSpPr>
          <p:cNvPr id="24" name="TextBox 23"/>
          <p:cNvSpPr txBox="1"/>
          <p:nvPr/>
        </p:nvSpPr>
        <p:spPr>
          <a:xfrm rot="20498614">
            <a:off x="9234562" y="2716623"/>
            <a:ext cx="1205395" cy="193899"/>
          </a:xfrm>
          <a:prstGeom prst="rect">
            <a:avLst/>
          </a:prstGeom>
          <a:solidFill>
            <a:srgbClr val="7030A0"/>
          </a:solidFill>
        </p:spPr>
        <p:txBody>
          <a:bodyPr wrap="none" lIns="0" tIns="0" rIns="0" bIns="0" rtlCol="0">
            <a:spAutoFit/>
          </a:bodyPr>
          <a:lstStyle/>
          <a:p>
            <a:pPr defTabSz="914016">
              <a:lnSpc>
                <a:spcPct val="90000"/>
              </a:lnSpc>
              <a:spcAft>
                <a:spcPts val="588"/>
              </a:spcAft>
              <a:defRPr/>
            </a:pPr>
            <a:r>
              <a:rPr lang="en-US" sz="1400" dirty="0"/>
              <a:t>OPTIMIZATION</a:t>
            </a:r>
          </a:p>
        </p:txBody>
      </p:sp>
      <p:sp>
        <p:nvSpPr>
          <p:cNvPr id="25" name="Right Triangle 24"/>
          <p:cNvSpPr/>
          <p:nvPr/>
        </p:nvSpPr>
        <p:spPr bwMode="auto">
          <a:xfrm flipV="1">
            <a:off x="4953958" y="4217531"/>
            <a:ext cx="175708" cy="175708"/>
          </a:xfrm>
          <a:prstGeom prst="rtTriangle">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2353" dirty="0">
              <a:solidFill>
                <a:schemeClr val="bg1"/>
              </a:solidFill>
            </a:endParaRPr>
          </a:p>
        </p:txBody>
      </p:sp>
      <p:sp>
        <p:nvSpPr>
          <p:cNvPr id="26" name="Right Triangle 25"/>
          <p:cNvSpPr/>
          <p:nvPr/>
        </p:nvSpPr>
        <p:spPr bwMode="auto">
          <a:xfrm flipV="1">
            <a:off x="7512744" y="3313262"/>
            <a:ext cx="175708" cy="175708"/>
          </a:xfrm>
          <a:prstGeom prst="rtTriangle">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2353" dirty="0">
              <a:solidFill>
                <a:schemeClr val="bg1"/>
              </a:solidFill>
            </a:endParaRPr>
          </a:p>
        </p:txBody>
      </p:sp>
      <p:sp>
        <p:nvSpPr>
          <p:cNvPr id="27" name="Right Triangle 26"/>
          <p:cNvSpPr/>
          <p:nvPr/>
        </p:nvSpPr>
        <p:spPr bwMode="auto">
          <a:xfrm flipV="1">
            <a:off x="9923418" y="2494615"/>
            <a:ext cx="175708" cy="175708"/>
          </a:xfrm>
          <a:prstGeom prst="rtTriangle">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2353" dirty="0">
              <a:solidFill>
                <a:schemeClr val="bg1"/>
              </a:solidFill>
            </a:endParaRPr>
          </a:p>
        </p:txBody>
      </p:sp>
      <p:cxnSp>
        <p:nvCxnSpPr>
          <p:cNvPr id="29" name="Straight Arrow Connector 28"/>
          <p:cNvCxnSpPr/>
          <p:nvPr/>
        </p:nvCxnSpPr>
        <p:spPr>
          <a:xfrm>
            <a:off x="1067151" y="5890090"/>
            <a:ext cx="10032398" cy="22816"/>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1074711" y="1539298"/>
            <a:ext cx="21120" cy="4349674"/>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3710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p:cNvSpPr>
            <a:spLocks noGrp="1"/>
          </p:cNvSpPr>
          <p:nvPr>
            <p:ph type="title"/>
          </p:nvPr>
        </p:nvSpPr>
        <p:spPr/>
        <p:txBody>
          <a:bodyPr/>
          <a:lstStyle/>
          <a:p>
            <a:r>
              <a:rPr lang="en-US" dirty="0"/>
              <a:t>Microsoft’s investment principles for IoT</a:t>
            </a:r>
          </a:p>
        </p:txBody>
      </p:sp>
      <p:sp>
        <p:nvSpPr>
          <p:cNvPr id="69" name="Content Placeholder 68"/>
          <p:cNvSpPr>
            <a:spLocks noGrp="1"/>
          </p:cNvSpPr>
          <p:nvPr>
            <p:ph sz="quarter" idx="10"/>
          </p:nvPr>
        </p:nvSpPr>
        <p:spPr>
          <a:xfrm>
            <a:off x="281054" y="1891077"/>
            <a:ext cx="7072120" cy="4603818"/>
          </a:xfrm>
        </p:spPr>
        <p:txBody>
          <a:bodyPr>
            <a:normAutofit fontScale="92500" lnSpcReduction="20000"/>
          </a:bodyPr>
          <a:lstStyle/>
          <a:p>
            <a:r>
              <a:rPr lang="en-US" dirty="0"/>
              <a:t>Provide connectivity to both existing and new devices</a:t>
            </a:r>
          </a:p>
          <a:p>
            <a:endParaRPr lang="en-US" dirty="0"/>
          </a:p>
          <a:p>
            <a:r>
              <a:rPr lang="en-US" dirty="0"/>
              <a:t>Facilitate new insights by harnessing power of untapped data</a:t>
            </a:r>
          </a:p>
          <a:p>
            <a:endParaRPr lang="en-US" dirty="0"/>
          </a:p>
          <a:p>
            <a:r>
              <a:rPr lang="en-US" dirty="0"/>
              <a:t>Enable fast solution development</a:t>
            </a:r>
          </a:p>
          <a:p>
            <a:endParaRPr lang="en-US" dirty="0"/>
          </a:p>
        </p:txBody>
      </p:sp>
      <p:sp>
        <p:nvSpPr>
          <p:cNvPr id="3" name="Oval 2"/>
          <p:cNvSpPr/>
          <p:nvPr/>
        </p:nvSpPr>
        <p:spPr>
          <a:xfrm>
            <a:off x="9136684" y="3955722"/>
            <a:ext cx="776102" cy="776099"/>
          </a:xfrm>
          <a:prstGeom prst="ellipse">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4" name="Oval 144"/>
          <p:cNvSpPr/>
          <p:nvPr/>
        </p:nvSpPr>
        <p:spPr>
          <a:xfrm rot="20228596">
            <a:off x="9457437" y="2754444"/>
            <a:ext cx="1299736" cy="2599466"/>
          </a:xfrm>
          <a:custGeom>
            <a:avLst/>
            <a:gdLst>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0 w 4831898"/>
              <a:gd name="connsiteY4" fmla="*/ 241593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91440 w 4831898"/>
              <a:gd name="connsiteY4" fmla="*/ 250737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0" fmla="*/ 0 w 2415949"/>
              <a:gd name="connsiteY0" fmla="*/ 0 h 4831876"/>
              <a:gd name="connsiteX1" fmla="*/ 2415949 w 2415949"/>
              <a:gd name="connsiteY1" fmla="*/ 2415938 h 4831876"/>
              <a:gd name="connsiteX2" fmla="*/ 0 w 2415949"/>
              <a:gd name="connsiteY2" fmla="*/ 4831876 h 4831876"/>
            </a:gdLst>
            <a:ahLst/>
            <a:cxnLst>
              <a:cxn ang="0">
                <a:pos x="connsiteX0" y="connsiteY0"/>
              </a:cxn>
              <a:cxn ang="0">
                <a:pos x="connsiteX1" y="connsiteY1"/>
              </a:cxn>
              <a:cxn ang="0">
                <a:pos x="connsiteX2" y="connsiteY2"/>
              </a:cxn>
            </a:cxnLst>
            <a:rect l="l" t="t" r="r" b="b"/>
            <a:pathLst>
              <a:path w="2415949" h="4831876">
                <a:moveTo>
                  <a:pt x="0" y="0"/>
                </a:moveTo>
                <a:cubicBezTo>
                  <a:pt x="1334292" y="0"/>
                  <a:pt x="2415949" y="1081652"/>
                  <a:pt x="2415949" y="2415938"/>
                </a:cubicBezTo>
                <a:cubicBezTo>
                  <a:pt x="2415949" y="3750224"/>
                  <a:pt x="1334292" y="4831876"/>
                  <a:pt x="0" y="4831876"/>
                </a:cubicBezTo>
              </a:path>
            </a:pathLst>
          </a:cu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5" name="Oval 144"/>
          <p:cNvSpPr/>
          <p:nvPr/>
        </p:nvSpPr>
        <p:spPr>
          <a:xfrm rot="20437942">
            <a:off x="9464605" y="3384920"/>
            <a:ext cx="827375" cy="1654740"/>
          </a:xfrm>
          <a:custGeom>
            <a:avLst/>
            <a:gdLst>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0 w 4831898"/>
              <a:gd name="connsiteY4" fmla="*/ 241593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91440 w 4831898"/>
              <a:gd name="connsiteY4" fmla="*/ 250737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0" fmla="*/ 0 w 2415949"/>
              <a:gd name="connsiteY0" fmla="*/ 0 h 4831876"/>
              <a:gd name="connsiteX1" fmla="*/ 2415949 w 2415949"/>
              <a:gd name="connsiteY1" fmla="*/ 2415938 h 4831876"/>
              <a:gd name="connsiteX2" fmla="*/ 0 w 2415949"/>
              <a:gd name="connsiteY2" fmla="*/ 4831876 h 4831876"/>
            </a:gdLst>
            <a:ahLst/>
            <a:cxnLst>
              <a:cxn ang="0">
                <a:pos x="connsiteX0" y="connsiteY0"/>
              </a:cxn>
              <a:cxn ang="0">
                <a:pos x="connsiteX1" y="connsiteY1"/>
              </a:cxn>
              <a:cxn ang="0">
                <a:pos x="connsiteX2" y="connsiteY2"/>
              </a:cxn>
            </a:cxnLst>
            <a:rect l="l" t="t" r="r" b="b"/>
            <a:pathLst>
              <a:path w="2415949" h="4831876">
                <a:moveTo>
                  <a:pt x="0" y="0"/>
                </a:moveTo>
                <a:cubicBezTo>
                  <a:pt x="1334292" y="0"/>
                  <a:pt x="2415949" y="1081652"/>
                  <a:pt x="2415949" y="2415938"/>
                </a:cubicBezTo>
                <a:cubicBezTo>
                  <a:pt x="2415949" y="3750224"/>
                  <a:pt x="1334292" y="4831876"/>
                  <a:pt x="0" y="4831876"/>
                </a:cubicBezTo>
              </a:path>
            </a:pathLst>
          </a:cu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6" name="Oval 144"/>
          <p:cNvSpPr/>
          <p:nvPr/>
        </p:nvSpPr>
        <p:spPr>
          <a:xfrm rot="1204452" flipH="1">
            <a:off x="8499730" y="3140909"/>
            <a:ext cx="1094837" cy="2104155"/>
          </a:xfrm>
          <a:custGeom>
            <a:avLst/>
            <a:gdLst>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0 w 4831898"/>
              <a:gd name="connsiteY4" fmla="*/ 241593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91440 w 4831898"/>
              <a:gd name="connsiteY4" fmla="*/ 250737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0" fmla="*/ 0 w 2415949"/>
              <a:gd name="connsiteY0" fmla="*/ 0 h 4831876"/>
              <a:gd name="connsiteX1" fmla="*/ 2415949 w 2415949"/>
              <a:gd name="connsiteY1" fmla="*/ 2415938 h 4831876"/>
              <a:gd name="connsiteX2" fmla="*/ 0 w 2415949"/>
              <a:gd name="connsiteY2" fmla="*/ 4831876 h 4831876"/>
            </a:gdLst>
            <a:ahLst/>
            <a:cxnLst>
              <a:cxn ang="0">
                <a:pos x="connsiteX0" y="connsiteY0"/>
              </a:cxn>
              <a:cxn ang="0">
                <a:pos x="connsiteX1" y="connsiteY1"/>
              </a:cxn>
              <a:cxn ang="0">
                <a:pos x="connsiteX2" y="connsiteY2"/>
              </a:cxn>
            </a:cxnLst>
            <a:rect l="l" t="t" r="r" b="b"/>
            <a:pathLst>
              <a:path w="2415949" h="4831876">
                <a:moveTo>
                  <a:pt x="0" y="0"/>
                </a:moveTo>
                <a:cubicBezTo>
                  <a:pt x="1334292" y="0"/>
                  <a:pt x="2415949" y="1081652"/>
                  <a:pt x="2415949" y="2415938"/>
                </a:cubicBezTo>
                <a:cubicBezTo>
                  <a:pt x="2415949" y="3750224"/>
                  <a:pt x="1334292" y="4831876"/>
                  <a:pt x="0" y="4831876"/>
                </a:cubicBezTo>
              </a:path>
            </a:pathLst>
          </a:cu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7" name="Oval 144"/>
          <p:cNvSpPr/>
          <p:nvPr/>
        </p:nvSpPr>
        <p:spPr>
          <a:xfrm rot="16419085">
            <a:off x="8758589" y="1849068"/>
            <a:ext cx="1645547" cy="3291080"/>
          </a:xfrm>
          <a:custGeom>
            <a:avLst/>
            <a:gdLst>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0 w 4831898"/>
              <a:gd name="connsiteY4" fmla="*/ 241593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91440 w 4831898"/>
              <a:gd name="connsiteY4" fmla="*/ 250737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0" fmla="*/ 0 w 2415949"/>
              <a:gd name="connsiteY0" fmla="*/ 0 h 4831876"/>
              <a:gd name="connsiteX1" fmla="*/ 2415949 w 2415949"/>
              <a:gd name="connsiteY1" fmla="*/ 2415938 h 4831876"/>
              <a:gd name="connsiteX2" fmla="*/ 0 w 2415949"/>
              <a:gd name="connsiteY2" fmla="*/ 4831876 h 4831876"/>
            </a:gdLst>
            <a:ahLst/>
            <a:cxnLst>
              <a:cxn ang="0">
                <a:pos x="connsiteX0" y="connsiteY0"/>
              </a:cxn>
              <a:cxn ang="0">
                <a:pos x="connsiteX1" y="connsiteY1"/>
              </a:cxn>
              <a:cxn ang="0">
                <a:pos x="connsiteX2" y="connsiteY2"/>
              </a:cxn>
            </a:cxnLst>
            <a:rect l="l" t="t" r="r" b="b"/>
            <a:pathLst>
              <a:path w="2415949" h="4831876">
                <a:moveTo>
                  <a:pt x="0" y="0"/>
                </a:moveTo>
                <a:cubicBezTo>
                  <a:pt x="1334292" y="0"/>
                  <a:pt x="2415949" y="1081652"/>
                  <a:pt x="2415949" y="2415938"/>
                </a:cubicBezTo>
                <a:cubicBezTo>
                  <a:pt x="2415949" y="3750224"/>
                  <a:pt x="1334292" y="4831876"/>
                  <a:pt x="0" y="4831876"/>
                </a:cubicBezTo>
              </a:path>
            </a:pathLst>
          </a:cu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8" name="Oval 144"/>
          <p:cNvSpPr/>
          <p:nvPr/>
        </p:nvSpPr>
        <p:spPr>
          <a:xfrm rot="9745897">
            <a:off x="8929570" y="3846051"/>
            <a:ext cx="592956" cy="1185904"/>
          </a:xfrm>
          <a:custGeom>
            <a:avLst/>
            <a:gdLst>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0 w 4831898"/>
              <a:gd name="connsiteY4" fmla="*/ 241593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91440 w 4831898"/>
              <a:gd name="connsiteY4" fmla="*/ 250737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0" fmla="*/ 0 w 2415949"/>
              <a:gd name="connsiteY0" fmla="*/ 0 h 4831876"/>
              <a:gd name="connsiteX1" fmla="*/ 2415949 w 2415949"/>
              <a:gd name="connsiteY1" fmla="*/ 2415938 h 4831876"/>
              <a:gd name="connsiteX2" fmla="*/ 0 w 2415949"/>
              <a:gd name="connsiteY2" fmla="*/ 4831876 h 4831876"/>
            </a:gdLst>
            <a:ahLst/>
            <a:cxnLst>
              <a:cxn ang="0">
                <a:pos x="connsiteX0" y="connsiteY0"/>
              </a:cxn>
              <a:cxn ang="0">
                <a:pos x="connsiteX1" y="connsiteY1"/>
              </a:cxn>
              <a:cxn ang="0">
                <a:pos x="connsiteX2" y="connsiteY2"/>
              </a:cxn>
            </a:cxnLst>
            <a:rect l="l" t="t" r="r" b="b"/>
            <a:pathLst>
              <a:path w="2415949" h="4831876">
                <a:moveTo>
                  <a:pt x="0" y="0"/>
                </a:moveTo>
                <a:cubicBezTo>
                  <a:pt x="1334292" y="0"/>
                  <a:pt x="2415949" y="1081652"/>
                  <a:pt x="2415949" y="2415938"/>
                </a:cubicBezTo>
                <a:cubicBezTo>
                  <a:pt x="2415949" y="3750224"/>
                  <a:pt x="1334292" y="4831876"/>
                  <a:pt x="0" y="4831876"/>
                </a:cubicBezTo>
              </a:path>
            </a:pathLst>
          </a:cu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9" name="Oval 144"/>
          <p:cNvSpPr/>
          <p:nvPr/>
        </p:nvSpPr>
        <p:spPr>
          <a:xfrm rot="4616220">
            <a:off x="8910141" y="3601020"/>
            <a:ext cx="1549101" cy="2910407"/>
          </a:xfrm>
          <a:custGeom>
            <a:avLst/>
            <a:gdLst>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0 w 4831898"/>
              <a:gd name="connsiteY4" fmla="*/ 241593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4" fmla="*/ 91440 w 4831898"/>
              <a:gd name="connsiteY4" fmla="*/ 2507378 h 4831876"/>
              <a:gd name="connsiteX0" fmla="*/ 0 w 4831898"/>
              <a:gd name="connsiteY0" fmla="*/ 2415938 h 4831876"/>
              <a:gd name="connsiteX1" fmla="*/ 2415949 w 4831898"/>
              <a:gd name="connsiteY1" fmla="*/ 0 h 4831876"/>
              <a:gd name="connsiteX2" fmla="*/ 4831898 w 4831898"/>
              <a:gd name="connsiteY2" fmla="*/ 2415938 h 4831876"/>
              <a:gd name="connsiteX3" fmla="*/ 2415949 w 4831898"/>
              <a:gd name="connsiteY3" fmla="*/ 4831876 h 4831876"/>
              <a:gd name="connsiteX0" fmla="*/ 0 w 2415949"/>
              <a:gd name="connsiteY0" fmla="*/ 0 h 4831876"/>
              <a:gd name="connsiteX1" fmla="*/ 2415949 w 2415949"/>
              <a:gd name="connsiteY1" fmla="*/ 2415938 h 4831876"/>
              <a:gd name="connsiteX2" fmla="*/ 0 w 2415949"/>
              <a:gd name="connsiteY2" fmla="*/ 4831876 h 4831876"/>
            </a:gdLst>
            <a:ahLst/>
            <a:cxnLst>
              <a:cxn ang="0">
                <a:pos x="connsiteX0" y="connsiteY0"/>
              </a:cxn>
              <a:cxn ang="0">
                <a:pos x="connsiteX1" y="connsiteY1"/>
              </a:cxn>
              <a:cxn ang="0">
                <a:pos x="connsiteX2" y="connsiteY2"/>
              </a:cxn>
            </a:cxnLst>
            <a:rect l="l" t="t" r="r" b="b"/>
            <a:pathLst>
              <a:path w="2415949" h="4831876">
                <a:moveTo>
                  <a:pt x="0" y="0"/>
                </a:moveTo>
                <a:cubicBezTo>
                  <a:pt x="1334292" y="0"/>
                  <a:pt x="2415949" y="1081652"/>
                  <a:pt x="2415949" y="2415938"/>
                </a:cubicBezTo>
                <a:cubicBezTo>
                  <a:pt x="2415949" y="3750224"/>
                  <a:pt x="1334292" y="4831876"/>
                  <a:pt x="0" y="4831876"/>
                </a:cubicBezTo>
              </a:path>
            </a:pathLst>
          </a:cu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grpSp>
        <p:nvGrpSpPr>
          <p:cNvPr id="10" name="VENDING"/>
          <p:cNvGrpSpPr/>
          <p:nvPr/>
        </p:nvGrpSpPr>
        <p:grpSpPr>
          <a:xfrm>
            <a:off x="11130945" y="3129288"/>
            <a:ext cx="693353" cy="1780867"/>
            <a:chOff x="4943850" y="3035753"/>
            <a:chExt cx="757741" cy="1946246"/>
          </a:xfrm>
          <a:noFill/>
        </p:grpSpPr>
        <p:sp>
          <p:nvSpPr>
            <p:cNvPr id="11" name="Oval 142"/>
            <p:cNvSpPr/>
            <p:nvPr/>
          </p:nvSpPr>
          <p:spPr>
            <a:xfrm>
              <a:off x="4953000" y="3035753"/>
              <a:ext cx="735289" cy="397094"/>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2" name="Rectangle 2048"/>
            <p:cNvSpPr>
              <a:spLocks noChangeAspect="1"/>
            </p:cNvSpPr>
            <p:nvPr/>
          </p:nvSpPr>
          <p:spPr bwMode="auto">
            <a:xfrm flipV="1">
              <a:off x="4943850" y="3465247"/>
              <a:ext cx="757741" cy="1516752"/>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grpFill/>
            <a:ln w="15875" cap="flat" cmpd="sng" algn="ctr">
              <a:solidFill>
                <a:schemeClr val="tx1"/>
              </a:solidFill>
              <a:prstDash val="solid"/>
              <a:headEnd type="none" w="med" len="med"/>
              <a:tailEnd type="none" w="med" len="med"/>
            </a:ln>
            <a:effectLst/>
          </p:spPr>
          <p:txBody>
            <a:bodyPr rot="0" spcFirstLastPara="0" vert="horz" wrap="square" lIns="93260" tIns="46630" rIns="46630" bIns="9326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0" fontAlgn="base">
                <a:spcBef>
                  <a:spcPct val="0"/>
                </a:spcBef>
                <a:spcAft>
                  <a:spcPct val="0"/>
                </a:spcAft>
                <a:defRPr/>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flipV="1">
              <a:off x="5154351" y="3126375"/>
              <a:ext cx="312238" cy="306471"/>
              <a:chOff x="-9407836" y="120612"/>
              <a:chExt cx="1474396" cy="1455780"/>
            </a:xfrm>
            <a:grpFill/>
          </p:grpSpPr>
          <p:sp>
            <p:nvSpPr>
              <p:cNvPr id="14" name="Oval 13"/>
              <p:cNvSpPr/>
              <p:nvPr/>
            </p:nvSpPr>
            <p:spPr>
              <a:xfrm>
                <a:off x="-8928872" y="595592"/>
                <a:ext cx="489390" cy="489390"/>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cxnSp>
            <p:nvCxnSpPr>
              <p:cNvPr id="15" name="Straight Connector 14"/>
              <p:cNvCxnSpPr/>
              <p:nvPr/>
            </p:nvCxnSpPr>
            <p:spPr>
              <a:xfrm>
                <a:off x="-8679053" y="120612"/>
                <a:ext cx="0" cy="330979"/>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679053" y="1245413"/>
                <a:ext cx="0" cy="330979"/>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8103656" y="672726"/>
                <a:ext cx="2655" cy="33777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9240275" y="672726"/>
                <a:ext cx="2655" cy="33777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070059" y="451591"/>
                <a:ext cx="99256" cy="10377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9075516" y="1127860"/>
                <a:ext cx="99256" cy="10377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8380667" y="451591"/>
                <a:ext cx="99256" cy="10377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8386124" y="1127860"/>
                <a:ext cx="99256" cy="10377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3" name="OIL RIL"/>
          <p:cNvGrpSpPr/>
          <p:nvPr/>
        </p:nvGrpSpPr>
        <p:grpSpPr>
          <a:xfrm>
            <a:off x="8449134" y="4780159"/>
            <a:ext cx="1028438" cy="1330693"/>
            <a:chOff x="2855988" y="3807749"/>
            <a:chExt cx="1159942" cy="1500845"/>
          </a:xfrm>
          <a:noFill/>
        </p:grpSpPr>
        <p:grpSp>
          <p:nvGrpSpPr>
            <p:cNvPr id="24" name="Group 23"/>
            <p:cNvGrpSpPr/>
            <p:nvPr/>
          </p:nvGrpSpPr>
          <p:grpSpPr>
            <a:xfrm>
              <a:off x="3306798" y="3904313"/>
              <a:ext cx="258323" cy="268935"/>
              <a:chOff x="-11741312" y="2985477"/>
              <a:chExt cx="1201118" cy="1250461"/>
            </a:xfrm>
            <a:grpFill/>
          </p:grpSpPr>
          <p:grpSp>
            <p:nvGrpSpPr>
              <p:cNvPr id="27" name="Group 26"/>
              <p:cNvGrpSpPr/>
              <p:nvPr/>
            </p:nvGrpSpPr>
            <p:grpSpPr>
              <a:xfrm>
                <a:off x="-11741312" y="2985477"/>
                <a:ext cx="1201118" cy="1250461"/>
                <a:chOff x="-11741312" y="2985477"/>
                <a:chExt cx="1201118" cy="1250461"/>
              </a:xfrm>
              <a:grpFill/>
            </p:grpSpPr>
            <p:cxnSp>
              <p:nvCxnSpPr>
                <p:cNvPr id="29" name="Straight Connector 28"/>
                <p:cNvCxnSpPr/>
                <p:nvPr/>
              </p:nvCxnSpPr>
              <p:spPr>
                <a:xfrm>
                  <a:off x="-11145846" y="2985477"/>
                  <a:ext cx="0" cy="1250461"/>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714017" y="3396428"/>
                  <a:ext cx="1173823" cy="459126"/>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1714017" y="3363367"/>
                  <a:ext cx="1124977" cy="49218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741312" y="3603721"/>
                  <a:ext cx="1201118" cy="0"/>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1397812" y="3045383"/>
                  <a:ext cx="487742" cy="113584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1381621" y="3025242"/>
                  <a:ext cx="491275" cy="118750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1569458" y="3149600"/>
                  <a:ext cx="895164" cy="923675"/>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11589182" y="3173046"/>
                  <a:ext cx="887865" cy="912924"/>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11328806" y="3418776"/>
                <a:ext cx="365920" cy="365919"/>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grpSp>
        <p:sp>
          <p:nvSpPr>
            <p:cNvPr id="25" name="Oval 142"/>
            <p:cNvSpPr/>
            <p:nvPr/>
          </p:nvSpPr>
          <p:spPr>
            <a:xfrm>
              <a:off x="2985784" y="3807749"/>
              <a:ext cx="900351" cy="450176"/>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26" name="Freeform 71"/>
            <p:cNvSpPr>
              <a:spLocks noChangeAspect="1" noEditPoints="1"/>
            </p:cNvSpPr>
            <p:nvPr/>
          </p:nvSpPr>
          <p:spPr bwMode="auto">
            <a:xfrm>
              <a:off x="2855988" y="4178345"/>
              <a:ext cx="1159942" cy="1130249"/>
            </a:xfrm>
            <a:custGeom>
              <a:avLst/>
              <a:gdLst>
                <a:gd name="T0" fmla="*/ 212 w 586"/>
                <a:gd name="T1" fmla="*/ 329 h 571"/>
                <a:gd name="T2" fmla="*/ 250 w 586"/>
                <a:gd name="T3" fmla="*/ 302 h 571"/>
                <a:gd name="T4" fmla="*/ 536 w 586"/>
                <a:gd name="T5" fmla="*/ 302 h 571"/>
                <a:gd name="T6" fmla="*/ 498 w 586"/>
                <a:gd name="T7" fmla="*/ 259 h 571"/>
                <a:gd name="T8" fmla="*/ 212 w 586"/>
                <a:gd name="T9" fmla="*/ 269 h 571"/>
                <a:gd name="T10" fmla="*/ 227 w 586"/>
                <a:gd name="T11" fmla="*/ 290 h 571"/>
                <a:gd name="T12" fmla="*/ 250 w 586"/>
                <a:gd name="T13" fmla="*/ 242 h 571"/>
                <a:gd name="T14" fmla="*/ 104 w 586"/>
                <a:gd name="T15" fmla="*/ 244 h 571"/>
                <a:gd name="T16" fmla="*/ 158 w 586"/>
                <a:gd name="T17" fmla="*/ 269 h 571"/>
                <a:gd name="T18" fmla="*/ 192 w 586"/>
                <a:gd name="T19" fmla="*/ 471 h 571"/>
                <a:gd name="T20" fmla="*/ 162 w 586"/>
                <a:gd name="T21" fmla="*/ 213 h 571"/>
                <a:gd name="T22" fmla="*/ 498 w 586"/>
                <a:gd name="T23" fmla="*/ 244 h 571"/>
                <a:gd name="T24" fmla="*/ 536 w 586"/>
                <a:gd name="T25" fmla="*/ 259 h 571"/>
                <a:gd name="T26" fmla="*/ 503 w 586"/>
                <a:gd name="T27" fmla="*/ 202 h 571"/>
                <a:gd name="T28" fmla="*/ 225 w 586"/>
                <a:gd name="T29" fmla="*/ 183 h 571"/>
                <a:gd name="T30" fmla="*/ 210 w 586"/>
                <a:gd name="T31" fmla="*/ 242 h 571"/>
                <a:gd name="T32" fmla="*/ 248 w 586"/>
                <a:gd name="T33" fmla="*/ 227 h 571"/>
                <a:gd name="T34" fmla="*/ 498 w 586"/>
                <a:gd name="T35" fmla="*/ 184 h 571"/>
                <a:gd name="T36" fmla="*/ 528 w 586"/>
                <a:gd name="T37" fmla="*/ 194 h 571"/>
                <a:gd name="T38" fmla="*/ 521 w 586"/>
                <a:gd name="T39" fmla="*/ 142 h 571"/>
                <a:gd name="T40" fmla="*/ 417 w 586"/>
                <a:gd name="T41" fmla="*/ 123 h 571"/>
                <a:gd name="T42" fmla="*/ 382 w 586"/>
                <a:gd name="T43" fmla="*/ 161 h 571"/>
                <a:gd name="T44" fmla="*/ 382 w 586"/>
                <a:gd name="T45" fmla="*/ 404 h 571"/>
                <a:gd name="T46" fmla="*/ 369 w 586"/>
                <a:gd name="T47" fmla="*/ 430 h 571"/>
                <a:gd name="T48" fmla="*/ 356 w 586"/>
                <a:gd name="T49" fmla="*/ 440 h 571"/>
                <a:gd name="T50" fmla="*/ 333 w 586"/>
                <a:gd name="T51" fmla="*/ 471 h 571"/>
                <a:gd name="T52" fmla="*/ 417 w 586"/>
                <a:gd name="T53" fmla="*/ 123 h 571"/>
                <a:gd name="T54" fmla="*/ 494 w 586"/>
                <a:gd name="T55" fmla="*/ 19 h 571"/>
                <a:gd name="T56" fmla="*/ 498 w 586"/>
                <a:gd name="T57" fmla="*/ 56 h 571"/>
                <a:gd name="T58" fmla="*/ 536 w 586"/>
                <a:gd name="T59" fmla="*/ 133 h 571"/>
                <a:gd name="T60" fmla="*/ 565 w 586"/>
                <a:gd name="T61" fmla="*/ 371 h 571"/>
                <a:gd name="T62" fmla="*/ 0 w 586"/>
                <a:gd name="T63" fmla="*/ 571 h 571"/>
                <a:gd name="T64" fmla="*/ 31 w 586"/>
                <a:gd name="T65" fmla="*/ 292 h 571"/>
                <a:gd name="T66" fmla="*/ 89 w 586"/>
                <a:gd name="T67" fmla="*/ 244 h 571"/>
                <a:gd name="T68" fmla="*/ 139 w 586"/>
                <a:gd name="T69" fmla="*/ 196 h 571"/>
                <a:gd name="T70" fmla="*/ 187 w 586"/>
                <a:gd name="T71" fmla="*/ 204 h 571"/>
                <a:gd name="T72" fmla="*/ 213 w 586"/>
                <a:gd name="T73" fmla="*/ 171 h 571"/>
                <a:gd name="T74" fmla="*/ 250 w 586"/>
                <a:gd name="T75" fmla="*/ 92 h 571"/>
                <a:gd name="T76" fmla="*/ 311 w 586"/>
                <a:gd name="T77" fmla="*/ 56 h 571"/>
                <a:gd name="T78" fmla="*/ 333 w 586"/>
                <a:gd name="T79" fmla="*/ 432 h 571"/>
                <a:gd name="T80" fmla="*/ 367 w 586"/>
                <a:gd name="T81" fmla="*/ 394 h 571"/>
                <a:gd name="T82" fmla="*/ 367 w 586"/>
                <a:gd name="T83" fmla="*/ 154 h 571"/>
                <a:gd name="T84" fmla="*/ 369 w 586"/>
                <a:gd name="T85" fmla="*/ 142 h 571"/>
                <a:gd name="T86" fmla="*/ 375 w 586"/>
                <a:gd name="T87" fmla="*/ 133 h 571"/>
                <a:gd name="T88" fmla="*/ 379 w 586"/>
                <a:gd name="T89" fmla="*/ 127 h 571"/>
                <a:gd name="T90" fmla="*/ 384 w 586"/>
                <a:gd name="T91" fmla="*/ 119 h 571"/>
                <a:gd name="T92" fmla="*/ 417 w 586"/>
                <a:gd name="T93" fmla="*/ 108 h 571"/>
                <a:gd name="T94" fmla="*/ 421 w 586"/>
                <a:gd name="T95" fmla="*/ 38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6" h="571">
                  <a:moveTo>
                    <a:pt x="250" y="302"/>
                  </a:moveTo>
                  <a:lnTo>
                    <a:pt x="242" y="302"/>
                  </a:lnTo>
                  <a:lnTo>
                    <a:pt x="223" y="311"/>
                  </a:lnTo>
                  <a:lnTo>
                    <a:pt x="212" y="329"/>
                  </a:lnTo>
                  <a:lnTo>
                    <a:pt x="210" y="336"/>
                  </a:lnTo>
                  <a:lnTo>
                    <a:pt x="210" y="471"/>
                  </a:lnTo>
                  <a:lnTo>
                    <a:pt x="250" y="471"/>
                  </a:lnTo>
                  <a:lnTo>
                    <a:pt x="250" y="302"/>
                  </a:lnTo>
                  <a:close/>
                  <a:moveTo>
                    <a:pt x="498" y="259"/>
                  </a:moveTo>
                  <a:lnTo>
                    <a:pt x="498" y="371"/>
                  </a:lnTo>
                  <a:lnTo>
                    <a:pt x="536" y="371"/>
                  </a:lnTo>
                  <a:lnTo>
                    <a:pt x="536" y="302"/>
                  </a:lnTo>
                  <a:lnTo>
                    <a:pt x="532" y="283"/>
                  </a:lnTo>
                  <a:lnTo>
                    <a:pt x="521" y="269"/>
                  </a:lnTo>
                  <a:lnTo>
                    <a:pt x="503" y="261"/>
                  </a:lnTo>
                  <a:lnTo>
                    <a:pt x="498" y="259"/>
                  </a:lnTo>
                  <a:close/>
                  <a:moveTo>
                    <a:pt x="250" y="242"/>
                  </a:moveTo>
                  <a:lnTo>
                    <a:pt x="242" y="242"/>
                  </a:lnTo>
                  <a:lnTo>
                    <a:pt x="223" y="252"/>
                  </a:lnTo>
                  <a:lnTo>
                    <a:pt x="212" y="269"/>
                  </a:lnTo>
                  <a:lnTo>
                    <a:pt x="210" y="277"/>
                  </a:lnTo>
                  <a:lnTo>
                    <a:pt x="210" y="302"/>
                  </a:lnTo>
                  <a:lnTo>
                    <a:pt x="217" y="296"/>
                  </a:lnTo>
                  <a:lnTo>
                    <a:pt x="227" y="290"/>
                  </a:lnTo>
                  <a:lnTo>
                    <a:pt x="237" y="286"/>
                  </a:lnTo>
                  <a:lnTo>
                    <a:pt x="248" y="286"/>
                  </a:lnTo>
                  <a:lnTo>
                    <a:pt x="250" y="286"/>
                  </a:lnTo>
                  <a:lnTo>
                    <a:pt x="250" y="242"/>
                  </a:lnTo>
                  <a:close/>
                  <a:moveTo>
                    <a:pt x="135" y="213"/>
                  </a:moveTo>
                  <a:lnTo>
                    <a:pt x="119" y="217"/>
                  </a:lnTo>
                  <a:lnTo>
                    <a:pt x="108" y="229"/>
                  </a:lnTo>
                  <a:lnTo>
                    <a:pt x="104" y="244"/>
                  </a:lnTo>
                  <a:lnTo>
                    <a:pt x="104" y="244"/>
                  </a:lnTo>
                  <a:lnTo>
                    <a:pt x="112" y="244"/>
                  </a:lnTo>
                  <a:lnTo>
                    <a:pt x="137" y="252"/>
                  </a:lnTo>
                  <a:lnTo>
                    <a:pt x="158" y="269"/>
                  </a:lnTo>
                  <a:lnTo>
                    <a:pt x="173" y="290"/>
                  </a:lnTo>
                  <a:lnTo>
                    <a:pt x="177" y="319"/>
                  </a:lnTo>
                  <a:lnTo>
                    <a:pt x="177" y="471"/>
                  </a:lnTo>
                  <a:lnTo>
                    <a:pt x="192" y="471"/>
                  </a:lnTo>
                  <a:lnTo>
                    <a:pt x="192" y="244"/>
                  </a:lnTo>
                  <a:lnTo>
                    <a:pt x="189" y="229"/>
                  </a:lnTo>
                  <a:lnTo>
                    <a:pt x="177" y="217"/>
                  </a:lnTo>
                  <a:lnTo>
                    <a:pt x="162" y="213"/>
                  </a:lnTo>
                  <a:lnTo>
                    <a:pt x="135" y="213"/>
                  </a:lnTo>
                  <a:close/>
                  <a:moveTo>
                    <a:pt x="498" y="200"/>
                  </a:moveTo>
                  <a:lnTo>
                    <a:pt x="498" y="244"/>
                  </a:lnTo>
                  <a:lnTo>
                    <a:pt x="498" y="244"/>
                  </a:lnTo>
                  <a:lnTo>
                    <a:pt x="509" y="246"/>
                  </a:lnTo>
                  <a:lnTo>
                    <a:pt x="519" y="248"/>
                  </a:lnTo>
                  <a:lnTo>
                    <a:pt x="528" y="254"/>
                  </a:lnTo>
                  <a:lnTo>
                    <a:pt x="536" y="259"/>
                  </a:lnTo>
                  <a:lnTo>
                    <a:pt x="536" y="242"/>
                  </a:lnTo>
                  <a:lnTo>
                    <a:pt x="532" y="223"/>
                  </a:lnTo>
                  <a:lnTo>
                    <a:pt x="521" y="209"/>
                  </a:lnTo>
                  <a:lnTo>
                    <a:pt x="503" y="202"/>
                  </a:lnTo>
                  <a:lnTo>
                    <a:pt x="498" y="200"/>
                  </a:lnTo>
                  <a:close/>
                  <a:moveTo>
                    <a:pt x="250" y="175"/>
                  </a:moveTo>
                  <a:lnTo>
                    <a:pt x="242" y="175"/>
                  </a:lnTo>
                  <a:lnTo>
                    <a:pt x="225" y="183"/>
                  </a:lnTo>
                  <a:lnTo>
                    <a:pt x="213" y="198"/>
                  </a:lnTo>
                  <a:lnTo>
                    <a:pt x="210" y="217"/>
                  </a:lnTo>
                  <a:lnTo>
                    <a:pt x="210" y="238"/>
                  </a:lnTo>
                  <a:lnTo>
                    <a:pt x="210" y="242"/>
                  </a:lnTo>
                  <a:lnTo>
                    <a:pt x="217" y="236"/>
                  </a:lnTo>
                  <a:lnTo>
                    <a:pt x="227" y="231"/>
                  </a:lnTo>
                  <a:lnTo>
                    <a:pt x="237" y="227"/>
                  </a:lnTo>
                  <a:lnTo>
                    <a:pt x="248" y="227"/>
                  </a:lnTo>
                  <a:lnTo>
                    <a:pt x="250" y="227"/>
                  </a:lnTo>
                  <a:lnTo>
                    <a:pt x="250" y="175"/>
                  </a:lnTo>
                  <a:close/>
                  <a:moveTo>
                    <a:pt x="498" y="133"/>
                  </a:moveTo>
                  <a:lnTo>
                    <a:pt x="498" y="184"/>
                  </a:lnTo>
                  <a:lnTo>
                    <a:pt x="498" y="184"/>
                  </a:lnTo>
                  <a:lnTo>
                    <a:pt x="509" y="186"/>
                  </a:lnTo>
                  <a:lnTo>
                    <a:pt x="519" y="188"/>
                  </a:lnTo>
                  <a:lnTo>
                    <a:pt x="528" y="194"/>
                  </a:lnTo>
                  <a:lnTo>
                    <a:pt x="536" y="200"/>
                  </a:lnTo>
                  <a:lnTo>
                    <a:pt x="536" y="175"/>
                  </a:lnTo>
                  <a:lnTo>
                    <a:pt x="532" y="156"/>
                  </a:lnTo>
                  <a:lnTo>
                    <a:pt x="521" y="142"/>
                  </a:lnTo>
                  <a:lnTo>
                    <a:pt x="503" y="133"/>
                  </a:lnTo>
                  <a:lnTo>
                    <a:pt x="498" y="133"/>
                  </a:lnTo>
                  <a:close/>
                  <a:moveTo>
                    <a:pt x="417" y="123"/>
                  </a:moveTo>
                  <a:lnTo>
                    <a:pt x="417" y="123"/>
                  </a:lnTo>
                  <a:lnTo>
                    <a:pt x="402" y="129"/>
                  </a:lnTo>
                  <a:lnTo>
                    <a:pt x="390" y="142"/>
                  </a:lnTo>
                  <a:lnTo>
                    <a:pt x="382" y="158"/>
                  </a:lnTo>
                  <a:lnTo>
                    <a:pt x="382" y="161"/>
                  </a:lnTo>
                  <a:lnTo>
                    <a:pt x="382" y="394"/>
                  </a:lnTo>
                  <a:lnTo>
                    <a:pt x="382" y="396"/>
                  </a:lnTo>
                  <a:lnTo>
                    <a:pt x="382" y="404"/>
                  </a:lnTo>
                  <a:lnTo>
                    <a:pt x="382" y="404"/>
                  </a:lnTo>
                  <a:lnTo>
                    <a:pt x="381" y="409"/>
                  </a:lnTo>
                  <a:lnTo>
                    <a:pt x="379" y="417"/>
                  </a:lnTo>
                  <a:lnTo>
                    <a:pt x="375" y="425"/>
                  </a:lnTo>
                  <a:lnTo>
                    <a:pt x="369" y="430"/>
                  </a:lnTo>
                  <a:lnTo>
                    <a:pt x="367" y="432"/>
                  </a:lnTo>
                  <a:lnTo>
                    <a:pt x="367" y="432"/>
                  </a:lnTo>
                  <a:lnTo>
                    <a:pt x="363" y="436"/>
                  </a:lnTo>
                  <a:lnTo>
                    <a:pt x="356" y="440"/>
                  </a:lnTo>
                  <a:lnTo>
                    <a:pt x="348" y="446"/>
                  </a:lnTo>
                  <a:lnTo>
                    <a:pt x="338" y="448"/>
                  </a:lnTo>
                  <a:lnTo>
                    <a:pt x="333" y="448"/>
                  </a:lnTo>
                  <a:lnTo>
                    <a:pt x="333" y="471"/>
                  </a:lnTo>
                  <a:lnTo>
                    <a:pt x="396" y="471"/>
                  </a:lnTo>
                  <a:lnTo>
                    <a:pt x="396" y="371"/>
                  </a:lnTo>
                  <a:lnTo>
                    <a:pt x="417" y="371"/>
                  </a:lnTo>
                  <a:lnTo>
                    <a:pt x="417" y="123"/>
                  </a:lnTo>
                  <a:close/>
                  <a:moveTo>
                    <a:pt x="436" y="0"/>
                  </a:moveTo>
                  <a:lnTo>
                    <a:pt x="475" y="0"/>
                  </a:lnTo>
                  <a:lnTo>
                    <a:pt x="475" y="19"/>
                  </a:lnTo>
                  <a:lnTo>
                    <a:pt x="494" y="19"/>
                  </a:lnTo>
                  <a:lnTo>
                    <a:pt x="494" y="38"/>
                  </a:lnTo>
                  <a:lnTo>
                    <a:pt x="475" y="38"/>
                  </a:lnTo>
                  <a:lnTo>
                    <a:pt x="475" y="56"/>
                  </a:lnTo>
                  <a:lnTo>
                    <a:pt x="498" y="56"/>
                  </a:lnTo>
                  <a:lnTo>
                    <a:pt x="498" y="117"/>
                  </a:lnTo>
                  <a:lnTo>
                    <a:pt x="498" y="117"/>
                  </a:lnTo>
                  <a:lnTo>
                    <a:pt x="519" y="121"/>
                  </a:lnTo>
                  <a:lnTo>
                    <a:pt x="536" y="133"/>
                  </a:lnTo>
                  <a:lnTo>
                    <a:pt x="548" y="150"/>
                  </a:lnTo>
                  <a:lnTo>
                    <a:pt x="553" y="171"/>
                  </a:lnTo>
                  <a:lnTo>
                    <a:pt x="553" y="371"/>
                  </a:lnTo>
                  <a:lnTo>
                    <a:pt x="565" y="371"/>
                  </a:lnTo>
                  <a:lnTo>
                    <a:pt x="565" y="471"/>
                  </a:lnTo>
                  <a:lnTo>
                    <a:pt x="586" y="471"/>
                  </a:lnTo>
                  <a:lnTo>
                    <a:pt x="586" y="571"/>
                  </a:lnTo>
                  <a:lnTo>
                    <a:pt x="0" y="571"/>
                  </a:lnTo>
                  <a:lnTo>
                    <a:pt x="0" y="471"/>
                  </a:lnTo>
                  <a:lnTo>
                    <a:pt x="25" y="471"/>
                  </a:lnTo>
                  <a:lnTo>
                    <a:pt x="25" y="319"/>
                  </a:lnTo>
                  <a:lnTo>
                    <a:pt x="31" y="292"/>
                  </a:lnTo>
                  <a:lnTo>
                    <a:pt x="43" y="271"/>
                  </a:lnTo>
                  <a:lnTo>
                    <a:pt x="62" y="254"/>
                  </a:lnTo>
                  <a:lnTo>
                    <a:pt x="85" y="246"/>
                  </a:lnTo>
                  <a:lnTo>
                    <a:pt x="89" y="244"/>
                  </a:lnTo>
                  <a:lnTo>
                    <a:pt x="89" y="236"/>
                  </a:lnTo>
                  <a:lnTo>
                    <a:pt x="98" y="215"/>
                  </a:lnTo>
                  <a:lnTo>
                    <a:pt x="116" y="200"/>
                  </a:lnTo>
                  <a:lnTo>
                    <a:pt x="139" y="196"/>
                  </a:lnTo>
                  <a:lnTo>
                    <a:pt x="160" y="196"/>
                  </a:lnTo>
                  <a:lnTo>
                    <a:pt x="169" y="196"/>
                  </a:lnTo>
                  <a:lnTo>
                    <a:pt x="179" y="200"/>
                  </a:lnTo>
                  <a:lnTo>
                    <a:pt x="187" y="204"/>
                  </a:lnTo>
                  <a:lnTo>
                    <a:pt x="194" y="209"/>
                  </a:lnTo>
                  <a:lnTo>
                    <a:pt x="194" y="202"/>
                  </a:lnTo>
                  <a:lnTo>
                    <a:pt x="200" y="184"/>
                  </a:lnTo>
                  <a:lnTo>
                    <a:pt x="213" y="171"/>
                  </a:lnTo>
                  <a:lnTo>
                    <a:pt x="229" y="161"/>
                  </a:lnTo>
                  <a:lnTo>
                    <a:pt x="248" y="159"/>
                  </a:lnTo>
                  <a:lnTo>
                    <a:pt x="250" y="159"/>
                  </a:lnTo>
                  <a:lnTo>
                    <a:pt x="250" y="92"/>
                  </a:lnTo>
                  <a:lnTo>
                    <a:pt x="256" y="71"/>
                  </a:lnTo>
                  <a:lnTo>
                    <a:pt x="269" y="56"/>
                  </a:lnTo>
                  <a:lnTo>
                    <a:pt x="290" y="50"/>
                  </a:lnTo>
                  <a:lnTo>
                    <a:pt x="311" y="56"/>
                  </a:lnTo>
                  <a:lnTo>
                    <a:pt x="327" y="71"/>
                  </a:lnTo>
                  <a:lnTo>
                    <a:pt x="333" y="92"/>
                  </a:lnTo>
                  <a:lnTo>
                    <a:pt x="333" y="432"/>
                  </a:lnTo>
                  <a:lnTo>
                    <a:pt x="333" y="432"/>
                  </a:lnTo>
                  <a:lnTo>
                    <a:pt x="348" y="427"/>
                  </a:lnTo>
                  <a:lnTo>
                    <a:pt x="359" y="413"/>
                  </a:lnTo>
                  <a:lnTo>
                    <a:pt x="365" y="398"/>
                  </a:lnTo>
                  <a:lnTo>
                    <a:pt x="367" y="394"/>
                  </a:lnTo>
                  <a:lnTo>
                    <a:pt x="367" y="161"/>
                  </a:lnTo>
                  <a:lnTo>
                    <a:pt x="367" y="159"/>
                  </a:lnTo>
                  <a:lnTo>
                    <a:pt x="367" y="154"/>
                  </a:lnTo>
                  <a:lnTo>
                    <a:pt x="367" y="154"/>
                  </a:lnTo>
                  <a:lnTo>
                    <a:pt x="369" y="146"/>
                  </a:lnTo>
                  <a:lnTo>
                    <a:pt x="369" y="142"/>
                  </a:lnTo>
                  <a:lnTo>
                    <a:pt x="369" y="142"/>
                  </a:lnTo>
                  <a:lnTo>
                    <a:pt x="369" y="142"/>
                  </a:lnTo>
                  <a:lnTo>
                    <a:pt x="371" y="138"/>
                  </a:lnTo>
                  <a:lnTo>
                    <a:pt x="373" y="135"/>
                  </a:lnTo>
                  <a:lnTo>
                    <a:pt x="373" y="135"/>
                  </a:lnTo>
                  <a:lnTo>
                    <a:pt x="375" y="133"/>
                  </a:lnTo>
                  <a:lnTo>
                    <a:pt x="375" y="131"/>
                  </a:lnTo>
                  <a:lnTo>
                    <a:pt x="379" y="127"/>
                  </a:lnTo>
                  <a:lnTo>
                    <a:pt x="379" y="127"/>
                  </a:lnTo>
                  <a:lnTo>
                    <a:pt x="379" y="127"/>
                  </a:lnTo>
                  <a:lnTo>
                    <a:pt x="381" y="123"/>
                  </a:lnTo>
                  <a:lnTo>
                    <a:pt x="382" y="123"/>
                  </a:lnTo>
                  <a:lnTo>
                    <a:pt x="382" y="123"/>
                  </a:lnTo>
                  <a:lnTo>
                    <a:pt x="384" y="119"/>
                  </a:lnTo>
                  <a:lnTo>
                    <a:pt x="392" y="115"/>
                  </a:lnTo>
                  <a:lnTo>
                    <a:pt x="402" y="111"/>
                  </a:lnTo>
                  <a:lnTo>
                    <a:pt x="409" y="108"/>
                  </a:lnTo>
                  <a:lnTo>
                    <a:pt x="417" y="108"/>
                  </a:lnTo>
                  <a:lnTo>
                    <a:pt x="417" y="56"/>
                  </a:lnTo>
                  <a:lnTo>
                    <a:pt x="436" y="56"/>
                  </a:lnTo>
                  <a:lnTo>
                    <a:pt x="436" y="38"/>
                  </a:lnTo>
                  <a:lnTo>
                    <a:pt x="421" y="38"/>
                  </a:lnTo>
                  <a:lnTo>
                    <a:pt x="421" y="19"/>
                  </a:lnTo>
                  <a:lnTo>
                    <a:pt x="436" y="19"/>
                  </a:lnTo>
                  <a:lnTo>
                    <a:pt x="436" y="0"/>
                  </a:lnTo>
                  <a:close/>
                </a:path>
              </a:pathLst>
            </a:custGeom>
            <a:grpFill/>
            <a:ln w="15875">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a:solidFill>
                  <a:prstClr val="black"/>
                </a:solidFill>
              </a:endParaRPr>
            </a:p>
          </p:txBody>
        </p:sp>
      </p:grpSp>
      <p:grpSp>
        <p:nvGrpSpPr>
          <p:cNvPr id="37" name="CAR"/>
          <p:cNvGrpSpPr/>
          <p:nvPr/>
        </p:nvGrpSpPr>
        <p:grpSpPr>
          <a:xfrm>
            <a:off x="7398163" y="3013383"/>
            <a:ext cx="1070727" cy="1258282"/>
            <a:chOff x="970509" y="4093413"/>
            <a:chExt cx="1049828" cy="1233722"/>
          </a:xfrm>
          <a:noFill/>
        </p:grpSpPr>
        <p:sp>
          <p:nvSpPr>
            <p:cNvPr id="38" name="VEHICLE TRACKING"/>
            <p:cNvSpPr>
              <a:spLocks noChangeAspect="1"/>
            </p:cNvSpPr>
            <p:nvPr/>
          </p:nvSpPr>
          <p:spPr bwMode="auto">
            <a:xfrm>
              <a:off x="970509" y="4541752"/>
              <a:ext cx="1049828" cy="785383"/>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grp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 name="Group 38"/>
            <p:cNvGrpSpPr/>
            <p:nvPr/>
          </p:nvGrpSpPr>
          <p:grpSpPr>
            <a:xfrm>
              <a:off x="1375400" y="4219528"/>
              <a:ext cx="240047" cy="250622"/>
              <a:chOff x="6356211" y="-986246"/>
              <a:chExt cx="322176" cy="336369"/>
            </a:xfrm>
            <a:grpFill/>
          </p:grpSpPr>
          <p:sp>
            <p:nvSpPr>
              <p:cNvPr id="41" name="Oval 40"/>
              <p:cNvSpPr/>
              <p:nvPr/>
            </p:nvSpPr>
            <p:spPr>
              <a:xfrm>
                <a:off x="6459255" y="-868963"/>
                <a:ext cx="116089" cy="116089"/>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cxnSp>
            <p:nvCxnSpPr>
              <p:cNvPr id="42" name="Straight Connector 41"/>
              <p:cNvCxnSpPr/>
              <p:nvPr/>
            </p:nvCxnSpPr>
            <p:spPr>
              <a:xfrm>
                <a:off x="6517299" y="-986246"/>
                <a:ext cx="0" cy="336369"/>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356211" y="-810919"/>
                <a:ext cx="322176" cy="0"/>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25918" y="-905756"/>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6576503" y="-909443"/>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a:off x="6425918" y="-745560"/>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6576503" y="-749247"/>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Oval 142"/>
            <p:cNvSpPr/>
            <p:nvPr/>
          </p:nvSpPr>
          <p:spPr>
            <a:xfrm>
              <a:off x="994466" y="4093413"/>
              <a:ext cx="1001915" cy="500958"/>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grpSp>
      <p:grpSp>
        <p:nvGrpSpPr>
          <p:cNvPr id="48" name="MACHINE"/>
          <p:cNvGrpSpPr/>
          <p:nvPr/>
        </p:nvGrpSpPr>
        <p:grpSpPr>
          <a:xfrm>
            <a:off x="10150591" y="2174149"/>
            <a:ext cx="693244" cy="893249"/>
            <a:chOff x="3386761" y="931380"/>
            <a:chExt cx="903867" cy="1164637"/>
          </a:xfrm>
          <a:noFill/>
        </p:grpSpPr>
        <p:grpSp>
          <p:nvGrpSpPr>
            <p:cNvPr id="49" name="Group 48"/>
            <p:cNvGrpSpPr/>
            <p:nvPr/>
          </p:nvGrpSpPr>
          <p:grpSpPr>
            <a:xfrm>
              <a:off x="3427203" y="1415129"/>
              <a:ext cx="822983" cy="680888"/>
              <a:chOff x="3427203" y="1415129"/>
              <a:chExt cx="822983" cy="680888"/>
            </a:xfrm>
            <a:grpFill/>
          </p:grpSpPr>
          <p:sp>
            <p:nvSpPr>
              <p:cNvPr id="59" name="Freeform 5"/>
              <p:cNvSpPr>
                <a:spLocks noEditPoints="1"/>
              </p:cNvSpPr>
              <p:nvPr/>
            </p:nvSpPr>
            <p:spPr bwMode="auto">
              <a:xfrm>
                <a:off x="3856088" y="1450494"/>
                <a:ext cx="147736" cy="153817"/>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15875">
                <a:solidFill>
                  <a:schemeClr val="tx1"/>
                </a:solidFill>
                <a:round/>
                <a:headEnd/>
                <a:tailEnd/>
              </a:ln>
              <a:extLst/>
            </p:spPr>
            <p:txBody>
              <a:bodyPr vert="horz" wrap="square" lIns="91414" tIns="45706" rIns="91414" bIns="45706" numCol="1" anchor="t" anchorCtr="0" compatLnSpc="1">
                <a:prstTxWarp prst="textNoShape">
                  <a:avLst/>
                </a:prstTxWarp>
              </a:bodyPr>
              <a:lstStyle/>
              <a:p>
                <a:pPr defTabSz="932330"/>
                <a:endParaRPr lang="en-US" sz="2244" dirty="0">
                  <a:solidFill>
                    <a:prstClr val="black"/>
                  </a:solidFill>
                </a:endParaRPr>
              </a:p>
            </p:txBody>
          </p:sp>
          <p:sp>
            <p:nvSpPr>
              <p:cNvPr id="60" name="Oval 6"/>
              <p:cNvSpPr>
                <a:spLocks noChangeArrowheads="1"/>
              </p:cNvSpPr>
              <p:nvPr/>
            </p:nvSpPr>
            <p:spPr bwMode="auto">
              <a:xfrm>
                <a:off x="3907652" y="1504181"/>
                <a:ext cx="43380" cy="45592"/>
              </a:xfrm>
              <a:prstGeom prst="ellipse">
                <a:avLst/>
              </a:prstGeom>
              <a:grpFill/>
              <a:ln w="15875">
                <a:solidFill>
                  <a:schemeClr val="tx1"/>
                </a:solidFill>
                <a:round/>
                <a:headEnd/>
                <a:tailEnd/>
              </a:ln>
              <a:extLst/>
            </p:spPr>
            <p:txBody>
              <a:bodyPr vert="horz" wrap="square" lIns="91414" tIns="45706" rIns="91414" bIns="45706" numCol="1" anchor="t" anchorCtr="0" compatLnSpc="1">
                <a:prstTxWarp prst="textNoShape">
                  <a:avLst/>
                </a:prstTxWarp>
              </a:bodyPr>
              <a:lstStyle/>
              <a:p>
                <a:pPr defTabSz="932330"/>
                <a:endParaRPr lang="en-US" sz="2244" dirty="0">
                  <a:solidFill>
                    <a:prstClr val="black"/>
                  </a:solidFill>
                </a:endParaRPr>
              </a:p>
            </p:txBody>
          </p:sp>
          <p:sp>
            <p:nvSpPr>
              <p:cNvPr id="61" name="Freeform 7"/>
              <p:cNvSpPr>
                <a:spLocks noEditPoints="1"/>
              </p:cNvSpPr>
              <p:nvPr/>
            </p:nvSpPr>
            <p:spPr bwMode="auto">
              <a:xfrm>
                <a:off x="3427203" y="1415129"/>
                <a:ext cx="201756" cy="210488"/>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15875">
                <a:solidFill>
                  <a:schemeClr val="tx1"/>
                </a:solidFill>
                <a:round/>
                <a:headEnd/>
                <a:tailEnd/>
              </a:ln>
              <a:extLst/>
            </p:spPr>
            <p:txBody>
              <a:bodyPr vert="horz" wrap="square" lIns="91414" tIns="45706" rIns="91414" bIns="45706" numCol="1" anchor="t" anchorCtr="0" compatLnSpc="1">
                <a:prstTxWarp prst="textNoShape">
                  <a:avLst/>
                </a:prstTxWarp>
              </a:bodyPr>
              <a:lstStyle/>
              <a:p>
                <a:pPr defTabSz="932330"/>
                <a:endParaRPr lang="en-US" sz="2244" dirty="0">
                  <a:solidFill>
                    <a:prstClr val="black"/>
                  </a:solidFill>
                </a:endParaRPr>
              </a:p>
            </p:txBody>
          </p:sp>
          <p:sp>
            <p:nvSpPr>
              <p:cNvPr id="62" name="Oval 8"/>
              <p:cNvSpPr>
                <a:spLocks noChangeArrowheads="1"/>
              </p:cNvSpPr>
              <p:nvPr/>
            </p:nvSpPr>
            <p:spPr bwMode="auto">
              <a:xfrm>
                <a:off x="3498002" y="1489269"/>
                <a:ext cx="59339" cy="62635"/>
              </a:xfrm>
              <a:prstGeom prst="ellipse">
                <a:avLst/>
              </a:prstGeom>
              <a:grpFill/>
              <a:ln w="15875">
                <a:solidFill>
                  <a:schemeClr val="tx1"/>
                </a:solidFill>
                <a:round/>
                <a:headEnd/>
                <a:tailEnd/>
              </a:ln>
              <a:extLst/>
            </p:spPr>
            <p:txBody>
              <a:bodyPr vert="horz" wrap="square" lIns="91414" tIns="45706" rIns="91414" bIns="45706" numCol="1" anchor="t" anchorCtr="0" compatLnSpc="1">
                <a:prstTxWarp prst="textNoShape">
                  <a:avLst/>
                </a:prstTxWarp>
              </a:bodyPr>
              <a:lstStyle/>
              <a:p>
                <a:pPr defTabSz="932330"/>
                <a:endParaRPr lang="en-US" sz="2244" dirty="0">
                  <a:solidFill>
                    <a:prstClr val="black"/>
                  </a:solidFill>
                </a:endParaRPr>
              </a:p>
            </p:txBody>
          </p:sp>
          <p:sp>
            <p:nvSpPr>
              <p:cNvPr id="63" name="Freeform 9"/>
              <p:cNvSpPr>
                <a:spLocks/>
              </p:cNvSpPr>
              <p:nvPr/>
            </p:nvSpPr>
            <p:spPr bwMode="auto">
              <a:xfrm>
                <a:off x="4108588" y="1808834"/>
                <a:ext cx="118270" cy="196852"/>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15875">
                <a:solidFill>
                  <a:schemeClr val="tx1"/>
                </a:solidFill>
                <a:round/>
                <a:headEnd/>
                <a:tailEnd/>
              </a:ln>
              <a:extLst/>
            </p:spPr>
            <p:txBody>
              <a:bodyPr vert="horz" wrap="square" lIns="91414" tIns="45706" rIns="91414" bIns="45706" numCol="1" anchor="t" anchorCtr="0" compatLnSpc="1">
                <a:prstTxWarp prst="textNoShape">
                  <a:avLst/>
                </a:prstTxWarp>
              </a:bodyPr>
              <a:lstStyle/>
              <a:p>
                <a:pPr defTabSz="932330"/>
                <a:endParaRPr lang="en-US" sz="2244" dirty="0">
                  <a:solidFill>
                    <a:prstClr val="black"/>
                  </a:solidFill>
                </a:endParaRPr>
              </a:p>
            </p:txBody>
          </p:sp>
          <p:sp>
            <p:nvSpPr>
              <p:cNvPr id="64" name="Freeform 10"/>
              <p:cNvSpPr>
                <a:spLocks/>
              </p:cNvSpPr>
              <p:nvPr/>
            </p:nvSpPr>
            <p:spPr bwMode="auto">
              <a:xfrm>
                <a:off x="3478767" y="1915782"/>
                <a:ext cx="771419" cy="180235"/>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15875">
                <a:solidFill>
                  <a:schemeClr val="tx1"/>
                </a:solidFill>
                <a:round/>
                <a:headEnd/>
                <a:tailEnd/>
              </a:ln>
              <a:extLst/>
            </p:spPr>
            <p:txBody>
              <a:bodyPr vert="horz" wrap="square" lIns="91414" tIns="45706" rIns="91414" bIns="45706" numCol="1" anchor="t" anchorCtr="0" compatLnSpc="1">
                <a:prstTxWarp prst="textNoShape">
                  <a:avLst/>
                </a:prstTxWarp>
              </a:bodyPr>
              <a:lstStyle/>
              <a:p>
                <a:pPr defTabSz="932330"/>
                <a:endParaRPr lang="en-US" sz="2244" dirty="0">
                  <a:solidFill>
                    <a:prstClr val="black"/>
                  </a:solidFill>
                </a:endParaRPr>
              </a:p>
            </p:txBody>
          </p:sp>
          <p:sp>
            <p:nvSpPr>
              <p:cNvPr id="65" name="Freeform 11"/>
              <p:cNvSpPr>
                <a:spLocks/>
              </p:cNvSpPr>
              <p:nvPr/>
            </p:nvSpPr>
            <p:spPr bwMode="auto">
              <a:xfrm>
                <a:off x="3513553" y="1613685"/>
                <a:ext cx="260277" cy="269714"/>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15875">
                <a:solidFill>
                  <a:schemeClr val="tx1"/>
                </a:solidFill>
                <a:round/>
                <a:headEnd/>
                <a:tailEnd/>
              </a:ln>
              <a:extLst/>
            </p:spPr>
            <p:txBody>
              <a:bodyPr vert="horz" wrap="square" lIns="91414" tIns="45706" rIns="91414" bIns="45706" numCol="1" anchor="t" anchorCtr="0" compatLnSpc="1">
                <a:prstTxWarp prst="textNoShape">
                  <a:avLst/>
                </a:prstTxWarp>
              </a:bodyPr>
              <a:lstStyle/>
              <a:p>
                <a:pPr defTabSz="932330"/>
                <a:endParaRPr lang="en-US" sz="2244" dirty="0">
                  <a:solidFill>
                    <a:prstClr val="black"/>
                  </a:solidFill>
                </a:endParaRPr>
              </a:p>
            </p:txBody>
          </p:sp>
          <p:sp>
            <p:nvSpPr>
              <p:cNvPr id="66" name="Freeform 12"/>
              <p:cNvSpPr>
                <a:spLocks/>
              </p:cNvSpPr>
              <p:nvPr/>
            </p:nvSpPr>
            <p:spPr bwMode="auto">
              <a:xfrm>
                <a:off x="3652285" y="1462851"/>
                <a:ext cx="185386" cy="132514"/>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15875">
                <a:solidFill>
                  <a:schemeClr val="tx1"/>
                </a:solidFill>
                <a:round/>
                <a:headEnd/>
                <a:tailEnd/>
              </a:ln>
              <a:extLst/>
            </p:spPr>
            <p:txBody>
              <a:bodyPr vert="horz" wrap="square" lIns="91414" tIns="45706" rIns="91414" bIns="45706" numCol="1" anchor="t" anchorCtr="0" compatLnSpc="1">
                <a:prstTxWarp prst="textNoShape">
                  <a:avLst/>
                </a:prstTxWarp>
              </a:bodyPr>
              <a:lstStyle/>
              <a:p>
                <a:pPr defTabSz="932330"/>
                <a:endParaRPr lang="en-US" sz="2244" dirty="0">
                  <a:solidFill>
                    <a:prstClr val="black"/>
                  </a:solidFill>
                </a:endParaRPr>
              </a:p>
            </p:txBody>
          </p:sp>
          <p:sp>
            <p:nvSpPr>
              <p:cNvPr id="67" name="Freeform 13"/>
              <p:cNvSpPr>
                <a:spLocks/>
              </p:cNvSpPr>
              <p:nvPr/>
            </p:nvSpPr>
            <p:spPr bwMode="auto">
              <a:xfrm>
                <a:off x="3939572" y="1583007"/>
                <a:ext cx="226309" cy="256931"/>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15875">
                <a:solidFill>
                  <a:schemeClr val="tx1"/>
                </a:solidFill>
                <a:round/>
                <a:headEnd/>
                <a:tailEnd/>
              </a:ln>
              <a:extLst/>
            </p:spPr>
            <p:txBody>
              <a:bodyPr vert="horz" wrap="square" lIns="91414" tIns="45706" rIns="91414" bIns="45706" numCol="1" anchor="t" anchorCtr="0" compatLnSpc="1">
                <a:prstTxWarp prst="textNoShape">
                  <a:avLst/>
                </a:prstTxWarp>
              </a:bodyPr>
              <a:lstStyle/>
              <a:p>
                <a:pPr defTabSz="932330"/>
                <a:endParaRPr lang="en-US" sz="2244" dirty="0">
                  <a:solidFill>
                    <a:prstClr val="black"/>
                  </a:solidFill>
                </a:endParaRPr>
              </a:p>
            </p:txBody>
          </p:sp>
        </p:grpSp>
        <p:sp>
          <p:nvSpPr>
            <p:cNvPr id="50" name="Oval 142"/>
            <p:cNvSpPr/>
            <p:nvPr/>
          </p:nvSpPr>
          <p:spPr>
            <a:xfrm>
              <a:off x="3386761" y="931380"/>
              <a:ext cx="903867" cy="451934"/>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grpSp>
          <p:nvGrpSpPr>
            <p:cNvPr id="51" name="Group 50"/>
            <p:cNvGrpSpPr/>
            <p:nvPr/>
          </p:nvGrpSpPr>
          <p:grpSpPr>
            <a:xfrm>
              <a:off x="3718671" y="1100186"/>
              <a:ext cx="240047" cy="250622"/>
              <a:chOff x="6356211" y="-986246"/>
              <a:chExt cx="322176" cy="336369"/>
            </a:xfrm>
            <a:grpFill/>
          </p:grpSpPr>
          <p:sp>
            <p:nvSpPr>
              <p:cNvPr id="52" name="Oval 51"/>
              <p:cNvSpPr/>
              <p:nvPr/>
            </p:nvSpPr>
            <p:spPr>
              <a:xfrm>
                <a:off x="6459255" y="-868963"/>
                <a:ext cx="116089" cy="116089"/>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cxnSp>
            <p:nvCxnSpPr>
              <p:cNvPr id="53" name="Straight Connector 52"/>
              <p:cNvCxnSpPr/>
              <p:nvPr/>
            </p:nvCxnSpPr>
            <p:spPr>
              <a:xfrm>
                <a:off x="6517299" y="-986246"/>
                <a:ext cx="0" cy="336369"/>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6356211" y="-810919"/>
                <a:ext cx="322176" cy="0"/>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25918" y="-905756"/>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576503" y="-909443"/>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a:off x="6425918" y="-745560"/>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6576503" y="-749247"/>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0" name="TextBox 69"/>
          <p:cNvSpPr txBox="1"/>
          <p:nvPr/>
        </p:nvSpPr>
        <p:spPr>
          <a:xfrm>
            <a:off x="281054" y="938260"/>
            <a:ext cx="7992152" cy="683264"/>
          </a:xfrm>
          <a:prstGeom prst="rect">
            <a:avLst/>
          </a:prstGeom>
          <a:noFill/>
        </p:spPr>
        <p:txBody>
          <a:bodyPr wrap="square" lIns="182880" tIns="146304" rIns="182880" bIns="146304" rtlCol="0">
            <a:spAutoFit/>
          </a:bodyPr>
          <a:lstStyle/>
          <a:p>
            <a:pPr>
              <a:lnSpc>
                <a:spcPct val="90000"/>
              </a:lnSpc>
              <a:spcAft>
                <a:spcPts val="600"/>
              </a:spcAft>
            </a:pPr>
            <a:r>
              <a:rPr lang="en-US" sz="2800" i="1" dirty="0">
                <a:gradFill>
                  <a:gsLst>
                    <a:gs pos="2917">
                      <a:schemeClr val="tx1"/>
                    </a:gs>
                    <a:gs pos="30000">
                      <a:schemeClr val="tx1"/>
                    </a:gs>
                  </a:gsLst>
                  <a:lin ang="5400000" scaled="0"/>
                </a:gradFill>
                <a:latin typeface="+mj-lt"/>
              </a:rPr>
              <a:t>The Internet of Things starts with your things</a:t>
            </a:r>
          </a:p>
        </p:txBody>
      </p:sp>
    </p:spTree>
    <p:extLst>
      <p:ext uri="{BB962C8B-B14F-4D97-AF65-F5344CB8AC3E}">
        <p14:creationId xmlns:p14="http://schemas.microsoft.com/office/powerpoint/2010/main" val="2048877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10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1000"/>
                                        <p:tgtEl>
                                          <p:spTgt spid="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10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10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1000"/>
                                        <p:tgtEl>
                                          <p:spTgt spid="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000"/>
                                        <p:tgtEl>
                                          <p:spTgt spid="8"/>
                                        </p:tgtEl>
                                      </p:cBhvr>
                                    </p:animEffect>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par>
                                <p:cTn id="32" presetID="53" presetClass="entr" presetSubtype="16"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 calcmode="lin" valueType="num">
                                      <p:cBhvr>
                                        <p:cTn id="34" dur="500" fill="hold"/>
                                        <p:tgtEl>
                                          <p:spTgt spid="48"/>
                                        </p:tgtEl>
                                        <p:attrNameLst>
                                          <p:attrName>ppt_w</p:attrName>
                                        </p:attrNameLst>
                                      </p:cBhvr>
                                      <p:tavLst>
                                        <p:tav tm="0">
                                          <p:val>
                                            <p:fltVal val="0"/>
                                          </p:val>
                                        </p:tav>
                                        <p:tav tm="100000">
                                          <p:val>
                                            <p:strVal val="#ppt_w"/>
                                          </p:val>
                                        </p:tav>
                                      </p:tavLst>
                                    </p:anim>
                                    <p:anim calcmode="lin" valueType="num">
                                      <p:cBhvr>
                                        <p:cTn id="35" dur="500" fill="hold"/>
                                        <p:tgtEl>
                                          <p:spTgt spid="48"/>
                                        </p:tgtEl>
                                        <p:attrNameLst>
                                          <p:attrName>ppt_h</p:attrName>
                                        </p:attrNameLst>
                                      </p:cBhvr>
                                      <p:tavLst>
                                        <p:tav tm="0">
                                          <p:val>
                                            <p:fltVal val="0"/>
                                          </p:val>
                                        </p:tav>
                                        <p:tav tm="100000">
                                          <p:val>
                                            <p:strVal val="#ppt_h"/>
                                          </p:val>
                                        </p:tav>
                                      </p:tavLst>
                                    </p:anim>
                                    <p:animEffect transition="in" filter="fade">
                                      <p:cBhvr>
                                        <p:cTn id="36" dur="500"/>
                                        <p:tgtEl>
                                          <p:spTgt spid="48"/>
                                        </p:tgtEl>
                                      </p:cBhvr>
                                    </p:animEffect>
                                  </p:childTnLst>
                                </p:cTn>
                              </p:par>
                              <p:par>
                                <p:cTn id="37" presetID="53" presetClass="entr" presetSubtype="16"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par>
                                <p:cTn id="42" presetID="53" presetClass="entr" presetSubtype="16"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Reference Architecture</a:t>
            </a:r>
          </a:p>
        </p:txBody>
      </p:sp>
      <p:pic>
        <p:nvPicPr>
          <p:cNvPr id="3" name="Picture 2"/>
          <p:cNvPicPr>
            <a:picLocks noChangeAspect="1"/>
          </p:cNvPicPr>
          <p:nvPr/>
        </p:nvPicPr>
        <p:blipFill>
          <a:blip r:embed="rId3"/>
          <a:stretch>
            <a:fillRect/>
          </a:stretch>
        </p:blipFill>
        <p:spPr>
          <a:xfrm>
            <a:off x="268927" y="1266968"/>
            <a:ext cx="11733507" cy="4664049"/>
          </a:xfrm>
          <a:prstGeom prst="rect">
            <a:avLst/>
          </a:prstGeom>
        </p:spPr>
      </p:pic>
      <p:sp>
        <p:nvSpPr>
          <p:cNvPr id="4" name="TextBox 3"/>
          <p:cNvSpPr txBox="1"/>
          <p:nvPr/>
        </p:nvSpPr>
        <p:spPr>
          <a:xfrm>
            <a:off x="3720302" y="6014906"/>
            <a:ext cx="46391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FFFF00"/>
                </a:solidFill>
              </a:rPr>
              <a:t>https://aka.ms/iotrefarch</a:t>
            </a:r>
          </a:p>
        </p:txBody>
      </p:sp>
    </p:spTree>
    <p:extLst>
      <p:ext uri="{BB962C8B-B14F-4D97-AF65-F5344CB8AC3E}">
        <p14:creationId xmlns:p14="http://schemas.microsoft.com/office/powerpoint/2010/main" val="38439280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IoT Suite</a:t>
            </a:r>
          </a:p>
        </p:txBody>
      </p:sp>
    </p:spTree>
    <p:extLst>
      <p:ext uri="{BB962C8B-B14F-4D97-AF65-F5344CB8AC3E}">
        <p14:creationId xmlns:p14="http://schemas.microsoft.com/office/powerpoint/2010/main" val="3749380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Azure IoT Suite</a:t>
            </a:r>
          </a:p>
        </p:txBody>
      </p:sp>
      <p:sp>
        <p:nvSpPr>
          <p:cNvPr id="4" name="Freeform 539"/>
          <p:cNvSpPr>
            <a:spLocks noChangeAspect="1"/>
          </p:cNvSpPr>
          <p:nvPr/>
        </p:nvSpPr>
        <p:spPr bwMode="auto">
          <a:xfrm>
            <a:off x="4007730" y="1672643"/>
            <a:ext cx="7821510" cy="399286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lumMod val="50000"/>
              <a:lumOff val="50000"/>
            </a:schemeClr>
          </a:solidFill>
          <a:ln>
            <a:noFill/>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5" name="Group 4"/>
          <p:cNvGrpSpPr/>
          <p:nvPr/>
        </p:nvGrpSpPr>
        <p:grpSpPr>
          <a:xfrm>
            <a:off x="2836497" y="5200797"/>
            <a:ext cx="539379" cy="1385385"/>
            <a:chOff x="4943850" y="3035753"/>
            <a:chExt cx="757741" cy="1946246"/>
          </a:xfrm>
          <a:noFill/>
        </p:grpSpPr>
        <p:sp>
          <p:nvSpPr>
            <p:cNvPr id="6" name="Oval 142"/>
            <p:cNvSpPr/>
            <p:nvPr/>
          </p:nvSpPr>
          <p:spPr>
            <a:xfrm>
              <a:off x="4953000" y="3035753"/>
              <a:ext cx="735289" cy="397094"/>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7" name="Rectangle 2048"/>
            <p:cNvSpPr>
              <a:spLocks noChangeAspect="1"/>
            </p:cNvSpPr>
            <p:nvPr/>
          </p:nvSpPr>
          <p:spPr bwMode="auto">
            <a:xfrm flipV="1">
              <a:off x="4943850" y="3465247"/>
              <a:ext cx="757741" cy="1516752"/>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grpFill/>
            <a:ln w="15875" cap="flat" cmpd="sng" algn="ctr">
              <a:solidFill>
                <a:schemeClr val="tx1"/>
              </a:solidFill>
              <a:prstDash val="solid"/>
              <a:headEnd type="none" w="med" len="med"/>
              <a:tailEnd type="none" w="med" len="med"/>
            </a:ln>
            <a:effectLst/>
          </p:spPr>
          <p:txBody>
            <a:bodyPr rot="0" spcFirstLastPara="0" vert="horz" wrap="square" lIns="93247" tIns="46623" rIns="46623" bIns="93247"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111"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 name="Group 7"/>
            <p:cNvGrpSpPr/>
            <p:nvPr/>
          </p:nvGrpSpPr>
          <p:grpSpPr>
            <a:xfrm flipV="1">
              <a:off x="5154351" y="3126375"/>
              <a:ext cx="312238" cy="306471"/>
              <a:chOff x="-9407836" y="120612"/>
              <a:chExt cx="1474396" cy="1455780"/>
            </a:xfrm>
            <a:grpFill/>
          </p:grpSpPr>
          <p:sp>
            <p:nvSpPr>
              <p:cNvPr id="9" name="Oval 8"/>
              <p:cNvSpPr/>
              <p:nvPr/>
            </p:nvSpPr>
            <p:spPr>
              <a:xfrm>
                <a:off x="-8928872" y="595592"/>
                <a:ext cx="489390" cy="489390"/>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cxnSp>
            <p:nvCxnSpPr>
              <p:cNvPr id="10" name="Straight Connector 9"/>
              <p:cNvCxnSpPr/>
              <p:nvPr/>
            </p:nvCxnSpPr>
            <p:spPr>
              <a:xfrm>
                <a:off x="-8679053" y="120612"/>
                <a:ext cx="0" cy="330979"/>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79053" y="1245413"/>
                <a:ext cx="0" cy="330979"/>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8103656" y="672726"/>
                <a:ext cx="2655" cy="33777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9240275" y="672726"/>
                <a:ext cx="2655" cy="33777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070059" y="451591"/>
                <a:ext cx="99256" cy="10377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9075516" y="1127860"/>
                <a:ext cx="99256" cy="10377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8380667" y="451591"/>
                <a:ext cx="99256" cy="10377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8386124" y="1127860"/>
                <a:ext cx="99256" cy="10377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 name="Group 17"/>
          <p:cNvGrpSpPr/>
          <p:nvPr/>
        </p:nvGrpSpPr>
        <p:grpSpPr>
          <a:xfrm>
            <a:off x="1427257" y="4721653"/>
            <a:ext cx="800050" cy="1035183"/>
            <a:chOff x="2855988" y="3807749"/>
            <a:chExt cx="1159942" cy="1500845"/>
          </a:xfrm>
          <a:noFill/>
        </p:grpSpPr>
        <p:grpSp>
          <p:nvGrpSpPr>
            <p:cNvPr id="19" name="Group 18"/>
            <p:cNvGrpSpPr/>
            <p:nvPr/>
          </p:nvGrpSpPr>
          <p:grpSpPr>
            <a:xfrm>
              <a:off x="3306798" y="3904313"/>
              <a:ext cx="258323" cy="268935"/>
              <a:chOff x="-11741312" y="2985477"/>
              <a:chExt cx="1201118" cy="1250461"/>
            </a:xfrm>
            <a:grpFill/>
          </p:grpSpPr>
          <p:grpSp>
            <p:nvGrpSpPr>
              <p:cNvPr id="22" name="Group 21"/>
              <p:cNvGrpSpPr/>
              <p:nvPr/>
            </p:nvGrpSpPr>
            <p:grpSpPr>
              <a:xfrm>
                <a:off x="-11741312" y="2985477"/>
                <a:ext cx="1201118" cy="1250461"/>
                <a:chOff x="-11741312" y="2985477"/>
                <a:chExt cx="1201118" cy="1250461"/>
              </a:xfrm>
              <a:grpFill/>
            </p:grpSpPr>
            <p:cxnSp>
              <p:nvCxnSpPr>
                <p:cNvPr id="24" name="Straight Connector 23"/>
                <p:cNvCxnSpPr/>
                <p:nvPr/>
              </p:nvCxnSpPr>
              <p:spPr>
                <a:xfrm>
                  <a:off x="-11145846" y="2985477"/>
                  <a:ext cx="0" cy="1250461"/>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714017" y="3396428"/>
                  <a:ext cx="1173823" cy="459126"/>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1714017" y="3363367"/>
                  <a:ext cx="1124977" cy="49218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1741312" y="3603721"/>
                  <a:ext cx="1201118" cy="0"/>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1397812" y="3045383"/>
                  <a:ext cx="487742" cy="113584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1381621" y="3025242"/>
                  <a:ext cx="491275" cy="118750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1569458" y="3149600"/>
                  <a:ext cx="895164" cy="923675"/>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1589182" y="3173046"/>
                  <a:ext cx="887865" cy="912924"/>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11328806" y="3418776"/>
                <a:ext cx="365920" cy="365919"/>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sp>
          <p:nvSpPr>
            <p:cNvPr id="20" name="Oval 142"/>
            <p:cNvSpPr/>
            <p:nvPr/>
          </p:nvSpPr>
          <p:spPr>
            <a:xfrm>
              <a:off x="2985784" y="3807749"/>
              <a:ext cx="900351" cy="450176"/>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1" name="Freeform 71"/>
            <p:cNvSpPr>
              <a:spLocks noChangeAspect="1" noEditPoints="1"/>
            </p:cNvSpPr>
            <p:nvPr/>
          </p:nvSpPr>
          <p:spPr bwMode="auto">
            <a:xfrm>
              <a:off x="2855988" y="4178345"/>
              <a:ext cx="1159942" cy="1130249"/>
            </a:xfrm>
            <a:custGeom>
              <a:avLst/>
              <a:gdLst>
                <a:gd name="T0" fmla="*/ 212 w 586"/>
                <a:gd name="T1" fmla="*/ 329 h 571"/>
                <a:gd name="T2" fmla="*/ 250 w 586"/>
                <a:gd name="T3" fmla="*/ 302 h 571"/>
                <a:gd name="T4" fmla="*/ 536 w 586"/>
                <a:gd name="T5" fmla="*/ 302 h 571"/>
                <a:gd name="T6" fmla="*/ 498 w 586"/>
                <a:gd name="T7" fmla="*/ 259 h 571"/>
                <a:gd name="T8" fmla="*/ 212 w 586"/>
                <a:gd name="T9" fmla="*/ 269 h 571"/>
                <a:gd name="T10" fmla="*/ 227 w 586"/>
                <a:gd name="T11" fmla="*/ 290 h 571"/>
                <a:gd name="T12" fmla="*/ 250 w 586"/>
                <a:gd name="T13" fmla="*/ 242 h 571"/>
                <a:gd name="T14" fmla="*/ 104 w 586"/>
                <a:gd name="T15" fmla="*/ 244 h 571"/>
                <a:gd name="T16" fmla="*/ 158 w 586"/>
                <a:gd name="T17" fmla="*/ 269 h 571"/>
                <a:gd name="T18" fmla="*/ 192 w 586"/>
                <a:gd name="T19" fmla="*/ 471 h 571"/>
                <a:gd name="T20" fmla="*/ 162 w 586"/>
                <a:gd name="T21" fmla="*/ 213 h 571"/>
                <a:gd name="T22" fmla="*/ 498 w 586"/>
                <a:gd name="T23" fmla="*/ 244 h 571"/>
                <a:gd name="T24" fmla="*/ 536 w 586"/>
                <a:gd name="T25" fmla="*/ 259 h 571"/>
                <a:gd name="T26" fmla="*/ 503 w 586"/>
                <a:gd name="T27" fmla="*/ 202 h 571"/>
                <a:gd name="T28" fmla="*/ 225 w 586"/>
                <a:gd name="T29" fmla="*/ 183 h 571"/>
                <a:gd name="T30" fmla="*/ 210 w 586"/>
                <a:gd name="T31" fmla="*/ 242 h 571"/>
                <a:gd name="T32" fmla="*/ 248 w 586"/>
                <a:gd name="T33" fmla="*/ 227 h 571"/>
                <a:gd name="T34" fmla="*/ 498 w 586"/>
                <a:gd name="T35" fmla="*/ 184 h 571"/>
                <a:gd name="T36" fmla="*/ 528 w 586"/>
                <a:gd name="T37" fmla="*/ 194 h 571"/>
                <a:gd name="T38" fmla="*/ 521 w 586"/>
                <a:gd name="T39" fmla="*/ 142 h 571"/>
                <a:gd name="T40" fmla="*/ 417 w 586"/>
                <a:gd name="T41" fmla="*/ 123 h 571"/>
                <a:gd name="T42" fmla="*/ 382 w 586"/>
                <a:gd name="T43" fmla="*/ 161 h 571"/>
                <a:gd name="T44" fmla="*/ 382 w 586"/>
                <a:gd name="T45" fmla="*/ 404 h 571"/>
                <a:gd name="T46" fmla="*/ 369 w 586"/>
                <a:gd name="T47" fmla="*/ 430 h 571"/>
                <a:gd name="T48" fmla="*/ 356 w 586"/>
                <a:gd name="T49" fmla="*/ 440 h 571"/>
                <a:gd name="T50" fmla="*/ 333 w 586"/>
                <a:gd name="T51" fmla="*/ 471 h 571"/>
                <a:gd name="T52" fmla="*/ 417 w 586"/>
                <a:gd name="T53" fmla="*/ 123 h 571"/>
                <a:gd name="T54" fmla="*/ 494 w 586"/>
                <a:gd name="T55" fmla="*/ 19 h 571"/>
                <a:gd name="T56" fmla="*/ 498 w 586"/>
                <a:gd name="T57" fmla="*/ 56 h 571"/>
                <a:gd name="T58" fmla="*/ 536 w 586"/>
                <a:gd name="T59" fmla="*/ 133 h 571"/>
                <a:gd name="T60" fmla="*/ 565 w 586"/>
                <a:gd name="T61" fmla="*/ 371 h 571"/>
                <a:gd name="T62" fmla="*/ 0 w 586"/>
                <a:gd name="T63" fmla="*/ 571 h 571"/>
                <a:gd name="T64" fmla="*/ 31 w 586"/>
                <a:gd name="T65" fmla="*/ 292 h 571"/>
                <a:gd name="T66" fmla="*/ 89 w 586"/>
                <a:gd name="T67" fmla="*/ 244 h 571"/>
                <a:gd name="T68" fmla="*/ 139 w 586"/>
                <a:gd name="T69" fmla="*/ 196 h 571"/>
                <a:gd name="T70" fmla="*/ 187 w 586"/>
                <a:gd name="T71" fmla="*/ 204 h 571"/>
                <a:gd name="T72" fmla="*/ 213 w 586"/>
                <a:gd name="T73" fmla="*/ 171 h 571"/>
                <a:gd name="T74" fmla="*/ 250 w 586"/>
                <a:gd name="T75" fmla="*/ 92 h 571"/>
                <a:gd name="T76" fmla="*/ 311 w 586"/>
                <a:gd name="T77" fmla="*/ 56 h 571"/>
                <a:gd name="T78" fmla="*/ 333 w 586"/>
                <a:gd name="T79" fmla="*/ 432 h 571"/>
                <a:gd name="T80" fmla="*/ 367 w 586"/>
                <a:gd name="T81" fmla="*/ 394 h 571"/>
                <a:gd name="T82" fmla="*/ 367 w 586"/>
                <a:gd name="T83" fmla="*/ 154 h 571"/>
                <a:gd name="T84" fmla="*/ 369 w 586"/>
                <a:gd name="T85" fmla="*/ 142 h 571"/>
                <a:gd name="T86" fmla="*/ 375 w 586"/>
                <a:gd name="T87" fmla="*/ 133 h 571"/>
                <a:gd name="T88" fmla="*/ 379 w 586"/>
                <a:gd name="T89" fmla="*/ 127 h 571"/>
                <a:gd name="T90" fmla="*/ 384 w 586"/>
                <a:gd name="T91" fmla="*/ 119 h 571"/>
                <a:gd name="T92" fmla="*/ 417 w 586"/>
                <a:gd name="T93" fmla="*/ 108 h 571"/>
                <a:gd name="T94" fmla="*/ 421 w 586"/>
                <a:gd name="T95" fmla="*/ 38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6" h="571">
                  <a:moveTo>
                    <a:pt x="250" y="302"/>
                  </a:moveTo>
                  <a:lnTo>
                    <a:pt x="242" y="302"/>
                  </a:lnTo>
                  <a:lnTo>
                    <a:pt x="223" y="311"/>
                  </a:lnTo>
                  <a:lnTo>
                    <a:pt x="212" y="329"/>
                  </a:lnTo>
                  <a:lnTo>
                    <a:pt x="210" y="336"/>
                  </a:lnTo>
                  <a:lnTo>
                    <a:pt x="210" y="471"/>
                  </a:lnTo>
                  <a:lnTo>
                    <a:pt x="250" y="471"/>
                  </a:lnTo>
                  <a:lnTo>
                    <a:pt x="250" y="302"/>
                  </a:lnTo>
                  <a:close/>
                  <a:moveTo>
                    <a:pt x="498" y="259"/>
                  </a:moveTo>
                  <a:lnTo>
                    <a:pt x="498" y="371"/>
                  </a:lnTo>
                  <a:lnTo>
                    <a:pt x="536" y="371"/>
                  </a:lnTo>
                  <a:lnTo>
                    <a:pt x="536" y="302"/>
                  </a:lnTo>
                  <a:lnTo>
                    <a:pt x="532" y="283"/>
                  </a:lnTo>
                  <a:lnTo>
                    <a:pt x="521" y="269"/>
                  </a:lnTo>
                  <a:lnTo>
                    <a:pt x="503" y="261"/>
                  </a:lnTo>
                  <a:lnTo>
                    <a:pt x="498" y="259"/>
                  </a:lnTo>
                  <a:close/>
                  <a:moveTo>
                    <a:pt x="250" y="242"/>
                  </a:moveTo>
                  <a:lnTo>
                    <a:pt x="242" y="242"/>
                  </a:lnTo>
                  <a:lnTo>
                    <a:pt x="223" y="252"/>
                  </a:lnTo>
                  <a:lnTo>
                    <a:pt x="212" y="269"/>
                  </a:lnTo>
                  <a:lnTo>
                    <a:pt x="210" y="277"/>
                  </a:lnTo>
                  <a:lnTo>
                    <a:pt x="210" y="302"/>
                  </a:lnTo>
                  <a:lnTo>
                    <a:pt x="217" y="296"/>
                  </a:lnTo>
                  <a:lnTo>
                    <a:pt x="227" y="290"/>
                  </a:lnTo>
                  <a:lnTo>
                    <a:pt x="237" y="286"/>
                  </a:lnTo>
                  <a:lnTo>
                    <a:pt x="248" y="286"/>
                  </a:lnTo>
                  <a:lnTo>
                    <a:pt x="250" y="286"/>
                  </a:lnTo>
                  <a:lnTo>
                    <a:pt x="250" y="242"/>
                  </a:lnTo>
                  <a:close/>
                  <a:moveTo>
                    <a:pt x="135" y="213"/>
                  </a:moveTo>
                  <a:lnTo>
                    <a:pt x="119" y="217"/>
                  </a:lnTo>
                  <a:lnTo>
                    <a:pt x="108" y="229"/>
                  </a:lnTo>
                  <a:lnTo>
                    <a:pt x="104" y="244"/>
                  </a:lnTo>
                  <a:lnTo>
                    <a:pt x="104" y="244"/>
                  </a:lnTo>
                  <a:lnTo>
                    <a:pt x="112" y="244"/>
                  </a:lnTo>
                  <a:lnTo>
                    <a:pt x="137" y="252"/>
                  </a:lnTo>
                  <a:lnTo>
                    <a:pt x="158" y="269"/>
                  </a:lnTo>
                  <a:lnTo>
                    <a:pt x="173" y="290"/>
                  </a:lnTo>
                  <a:lnTo>
                    <a:pt x="177" y="319"/>
                  </a:lnTo>
                  <a:lnTo>
                    <a:pt x="177" y="471"/>
                  </a:lnTo>
                  <a:lnTo>
                    <a:pt x="192" y="471"/>
                  </a:lnTo>
                  <a:lnTo>
                    <a:pt x="192" y="244"/>
                  </a:lnTo>
                  <a:lnTo>
                    <a:pt x="189" y="229"/>
                  </a:lnTo>
                  <a:lnTo>
                    <a:pt x="177" y="217"/>
                  </a:lnTo>
                  <a:lnTo>
                    <a:pt x="162" y="213"/>
                  </a:lnTo>
                  <a:lnTo>
                    <a:pt x="135" y="213"/>
                  </a:lnTo>
                  <a:close/>
                  <a:moveTo>
                    <a:pt x="498" y="200"/>
                  </a:moveTo>
                  <a:lnTo>
                    <a:pt x="498" y="244"/>
                  </a:lnTo>
                  <a:lnTo>
                    <a:pt x="498" y="244"/>
                  </a:lnTo>
                  <a:lnTo>
                    <a:pt x="509" y="246"/>
                  </a:lnTo>
                  <a:lnTo>
                    <a:pt x="519" y="248"/>
                  </a:lnTo>
                  <a:lnTo>
                    <a:pt x="528" y="254"/>
                  </a:lnTo>
                  <a:lnTo>
                    <a:pt x="536" y="259"/>
                  </a:lnTo>
                  <a:lnTo>
                    <a:pt x="536" y="242"/>
                  </a:lnTo>
                  <a:lnTo>
                    <a:pt x="532" y="223"/>
                  </a:lnTo>
                  <a:lnTo>
                    <a:pt x="521" y="209"/>
                  </a:lnTo>
                  <a:lnTo>
                    <a:pt x="503" y="202"/>
                  </a:lnTo>
                  <a:lnTo>
                    <a:pt x="498" y="200"/>
                  </a:lnTo>
                  <a:close/>
                  <a:moveTo>
                    <a:pt x="250" y="175"/>
                  </a:moveTo>
                  <a:lnTo>
                    <a:pt x="242" y="175"/>
                  </a:lnTo>
                  <a:lnTo>
                    <a:pt x="225" y="183"/>
                  </a:lnTo>
                  <a:lnTo>
                    <a:pt x="213" y="198"/>
                  </a:lnTo>
                  <a:lnTo>
                    <a:pt x="210" y="217"/>
                  </a:lnTo>
                  <a:lnTo>
                    <a:pt x="210" y="238"/>
                  </a:lnTo>
                  <a:lnTo>
                    <a:pt x="210" y="242"/>
                  </a:lnTo>
                  <a:lnTo>
                    <a:pt x="217" y="236"/>
                  </a:lnTo>
                  <a:lnTo>
                    <a:pt x="227" y="231"/>
                  </a:lnTo>
                  <a:lnTo>
                    <a:pt x="237" y="227"/>
                  </a:lnTo>
                  <a:lnTo>
                    <a:pt x="248" y="227"/>
                  </a:lnTo>
                  <a:lnTo>
                    <a:pt x="250" y="227"/>
                  </a:lnTo>
                  <a:lnTo>
                    <a:pt x="250" y="175"/>
                  </a:lnTo>
                  <a:close/>
                  <a:moveTo>
                    <a:pt x="498" y="133"/>
                  </a:moveTo>
                  <a:lnTo>
                    <a:pt x="498" y="184"/>
                  </a:lnTo>
                  <a:lnTo>
                    <a:pt x="498" y="184"/>
                  </a:lnTo>
                  <a:lnTo>
                    <a:pt x="509" y="186"/>
                  </a:lnTo>
                  <a:lnTo>
                    <a:pt x="519" y="188"/>
                  </a:lnTo>
                  <a:lnTo>
                    <a:pt x="528" y="194"/>
                  </a:lnTo>
                  <a:lnTo>
                    <a:pt x="536" y="200"/>
                  </a:lnTo>
                  <a:lnTo>
                    <a:pt x="536" y="175"/>
                  </a:lnTo>
                  <a:lnTo>
                    <a:pt x="532" y="156"/>
                  </a:lnTo>
                  <a:lnTo>
                    <a:pt x="521" y="142"/>
                  </a:lnTo>
                  <a:lnTo>
                    <a:pt x="503" y="133"/>
                  </a:lnTo>
                  <a:lnTo>
                    <a:pt x="498" y="133"/>
                  </a:lnTo>
                  <a:close/>
                  <a:moveTo>
                    <a:pt x="417" y="123"/>
                  </a:moveTo>
                  <a:lnTo>
                    <a:pt x="417" y="123"/>
                  </a:lnTo>
                  <a:lnTo>
                    <a:pt x="402" y="129"/>
                  </a:lnTo>
                  <a:lnTo>
                    <a:pt x="390" y="142"/>
                  </a:lnTo>
                  <a:lnTo>
                    <a:pt x="382" y="158"/>
                  </a:lnTo>
                  <a:lnTo>
                    <a:pt x="382" y="161"/>
                  </a:lnTo>
                  <a:lnTo>
                    <a:pt x="382" y="394"/>
                  </a:lnTo>
                  <a:lnTo>
                    <a:pt x="382" y="396"/>
                  </a:lnTo>
                  <a:lnTo>
                    <a:pt x="382" y="404"/>
                  </a:lnTo>
                  <a:lnTo>
                    <a:pt x="382" y="404"/>
                  </a:lnTo>
                  <a:lnTo>
                    <a:pt x="381" y="409"/>
                  </a:lnTo>
                  <a:lnTo>
                    <a:pt x="379" y="417"/>
                  </a:lnTo>
                  <a:lnTo>
                    <a:pt x="375" y="425"/>
                  </a:lnTo>
                  <a:lnTo>
                    <a:pt x="369" y="430"/>
                  </a:lnTo>
                  <a:lnTo>
                    <a:pt x="367" y="432"/>
                  </a:lnTo>
                  <a:lnTo>
                    <a:pt x="367" y="432"/>
                  </a:lnTo>
                  <a:lnTo>
                    <a:pt x="363" y="436"/>
                  </a:lnTo>
                  <a:lnTo>
                    <a:pt x="356" y="440"/>
                  </a:lnTo>
                  <a:lnTo>
                    <a:pt x="348" y="446"/>
                  </a:lnTo>
                  <a:lnTo>
                    <a:pt x="338" y="448"/>
                  </a:lnTo>
                  <a:lnTo>
                    <a:pt x="333" y="448"/>
                  </a:lnTo>
                  <a:lnTo>
                    <a:pt x="333" y="471"/>
                  </a:lnTo>
                  <a:lnTo>
                    <a:pt x="396" y="471"/>
                  </a:lnTo>
                  <a:lnTo>
                    <a:pt x="396" y="371"/>
                  </a:lnTo>
                  <a:lnTo>
                    <a:pt x="417" y="371"/>
                  </a:lnTo>
                  <a:lnTo>
                    <a:pt x="417" y="123"/>
                  </a:lnTo>
                  <a:close/>
                  <a:moveTo>
                    <a:pt x="436" y="0"/>
                  </a:moveTo>
                  <a:lnTo>
                    <a:pt x="475" y="0"/>
                  </a:lnTo>
                  <a:lnTo>
                    <a:pt x="475" y="19"/>
                  </a:lnTo>
                  <a:lnTo>
                    <a:pt x="494" y="19"/>
                  </a:lnTo>
                  <a:lnTo>
                    <a:pt x="494" y="38"/>
                  </a:lnTo>
                  <a:lnTo>
                    <a:pt x="475" y="38"/>
                  </a:lnTo>
                  <a:lnTo>
                    <a:pt x="475" y="56"/>
                  </a:lnTo>
                  <a:lnTo>
                    <a:pt x="498" y="56"/>
                  </a:lnTo>
                  <a:lnTo>
                    <a:pt x="498" y="117"/>
                  </a:lnTo>
                  <a:lnTo>
                    <a:pt x="498" y="117"/>
                  </a:lnTo>
                  <a:lnTo>
                    <a:pt x="519" y="121"/>
                  </a:lnTo>
                  <a:lnTo>
                    <a:pt x="536" y="133"/>
                  </a:lnTo>
                  <a:lnTo>
                    <a:pt x="548" y="150"/>
                  </a:lnTo>
                  <a:lnTo>
                    <a:pt x="553" y="171"/>
                  </a:lnTo>
                  <a:lnTo>
                    <a:pt x="553" y="371"/>
                  </a:lnTo>
                  <a:lnTo>
                    <a:pt x="565" y="371"/>
                  </a:lnTo>
                  <a:lnTo>
                    <a:pt x="565" y="471"/>
                  </a:lnTo>
                  <a:lnTo>
                    <a:pt x="586" y="471"/>
                  </a:lnTo>
                  <a:lnTo>
                    <a:pt x="586" y="571"/>
                  </a:lnTo>
                  <a:lnTo>
                    <a:pt x="0" y="571"/>
                  </a:lnTo>
                  <a:lnTo>
                    <a:pt x="0" y="471"/>
                  </a:lnTo>
                  <a:lnTo>
                    <a:pt x="25" y="471"/>
                  </a:lnTo>
                  <a:lnTo>
                    <a:pt x="25" y="319"/>
                  </a:lnTo>
                  <a:lnTo>
                    <a:pt x="31" y="292"/>
                  </a:lnTo>
                  <a:lnTo>
                    <a:pt x="43" y="271"/>
                  </a:lnTo>
                  <a:lnTo>
                    <a:pt x="62" y="254"/>
                  </a:lnTo>
                  <a:lnTo>
                    <a:pt x="85" y="246"/>
                  </a:lnTo>
                  <a:lnTo>
                    <a:pt x="89" y="244"/>
                  </a:lnTo>
                  <a:lnTo>
                    <a:pt x="89" y="236"/>
                  </a:lnTo>
                  <a:lnTo>
                    <a:pt x="98" y="215"/>
                  </a:lnTo>
                  <a:lnTo>
                    <a:pt x="116" y="200"/>
                  </a:lnTo>
                  <a:lnTo>
                    <a:pt x="139" y="196"/>
                  </a:lnTo>
                  <a:lnTo>
                    <a:pt x="160" y="196"/>
                  </a:lnTo>
                  <a:lnTo>
                    <a:pt x="169" y="196"/>
                  </a:lnTo>
                  <a:lnTo>
                    <a:pt x="179" y="200"/>
                  </a:lnTo>
                  <a:lnTo>
                    <a:pt x="187" y="204"/>
                  </a:lnTo>
                  <a:lnTo>
                    <a:pt x="194" y="209"/>
                  </a:lnTo>
                  <a:lnTo>
                    <a:pt x="194" y="202"/>
                  </a:lnTo>
                  <a:lnTo>
                    <a:pt x="200" y="184"/>
                  </a:lnTo>
                  <a:lnTo>
                    <a:pt x="213" y="171"/>
                  </a:lnTo>
                  <a:lnTo>
                    <a:pt x="229" y="161"/>
                  </a:lnTo>
                  <a:lnTo>
                    <a:pt x="248" y="159"/>
                  </a:lnTo>
                  <a:lnTo>
                    <a:pt x="250" y="159"/>
                  </a:lnTo>
                  <a:lnTo>
                    <a:pt x="250" y="92"/>
                  </a:lnTo>
                  <a:lnTo>
                    <a:pt x="256" y="71"/>
                  </a:lnTo>
                  <a:lnTo>
                    <a:pt x="269" y="56"/>
                  </a:lnTo>
                  <a:lnTo>
                    <a:pt x="290" y="50"/>
                  </a:lnTo>
                  <a:lnTo>
                    <a:pt x="311" y="56"/>
                  </a:lnTo>
                  <a:lnTo>
                    <a:pt x="327" y="71"/>
                  </a:lnTo>
                  <a:lnTo>
                    <a:pt x="333" y="92"/>
                  </a:lnTo>
                  <a:lnTo>
                    <a:pt x="333" y="432"/>
                  </a:lnTo>
                  <a:lnTo>
                    <a:pt x="333" y="432"/>
                  </a:lnTo>
                  <a:lnTo>
                    <a:pt x="348" y="427"/>
                  </a:lnTo>
                  <a:lnTo>
                    <a:pt x="359" y="413"/>
                  </a:lnTo>
                  <a:lnTo>
                    <a:pt x="365" y="398"/>
                  </a:lnTo>
                  <a:lnTo>
                    <a:pt x="367" y="394"/>
                  </a:lnTo>
                  <a:lnTo>
                    <a:pt x="367" y="161"/>
                  </a:lnTo>
                  <a:lnTo>
                    <a:pt x="367" y="159"/>
                  </a:lnTo>
                  <a:lnTo>
                    <a:pt x="367" y="154"/>
                  </a:lnTo>
                  <a:lnTo>
                    <a:pt x="367" y="154"/>
                  </a:lnTo>
                  <a:lnTo>
                    <a:pt x="369" y="146"/>
                  </a:lnTo>
                  <a:lnTo>
                    <a:pt x="369" y="142"/>
                  </a:lnTo>
                  <a:lnTo>
                    <a:pt x="369" y="142"/>
                  </a:lnTo>
                  <a:lnTo>
                    <a:pt x="369" y="142"/>
                  </a:lnTo>
                  <a:lnTo>
                    <a:pt x="371" y="138"/>
                  </a:lnTo>
                  <a:lnTo>
                    <a:pt x="373" y="135"/>
                  </a:lnTo>
                  <a:lnTo>
                    <a:pt x="373" y="135"/>
                  </a:lnTo>
                  <a:lnTo>
                    <a:pt x="375" y="133"/>
                  </a:lnTo>
                  <a:lnTo>
                    <a:pt x="375" y="131"/>
                  </a:lnTo>
                  <a:lnTo>
                    <a:pt x="379" y="127"/>
                  </a:lnTo>
                  <a:lnTo>
                    <a:pt x="379" y="127"/>
                  </a:lnTo>
                  <a:lnTo>
                    <a:pt x="379" y="127"/>
                  </a:lnTo>
                  <a:lnTo>
                    <a:pt x="381" y="123"/>
                  </a:lnTo>
                  <a:lnTo>
                    <a:pt x="382" y="123"/>
                  </a:lnTo>
                  <a:lnTo>
                    <a:pt x="382" y="123"/>
                  </a:lnTo>
                  <a:lnTo>
                    <a:pt x="384" y="119"/>
                  </a:lnTo>
                  <a:lnTo>
                    <a:pt x="392" y="115"/>
                  </a:lnTo>
                  <a:lnTo>
                    <a:pt x="402" y="111"/>
                  </a:lnTo>
                  <a:lnTo>
                    <a:pt x="409" y="108"/>
                  </a:lnTo>
                  <a:lnTo>
                    <a:pt x="417" y="108"/>
                  </a:lnTo>
                  <a:lnTo>
                    <a:pt x="417" y="56"/>
                  </a:lnTo>
                  <a:lnTo>
                    <a:pt x="436" y="56"/>
                  </a:lnTo>
                  <a:lnTo>
                    <a:pt x="436" y="38"/>
                  </a:lnTo>
                  <a:lnTo>
                    <a:pt x="421" y="38"/>
                  </a:lnTo>
                  <a:lnTo>
                    <a:pt x="421" y="19"/>
                  </a:lnTo>
                  <a:lnTo>
                    <a:pt x="436" y="19"/>
                  </a:lnTo>
                  <a:lnTo>
                    <a:pt x="436" y="0"/>
                  </a:lnTo>
                  <a:close/>
                </a:path>
              </a:pathLst>
            </a:custGeom>
            <a:grpFill/>
            <a:ln w="15875">
              <a:solidFill>
                <a:schemeClr val="tx1"/>
              </a:solidFill>
              <a:prstDash val="solid"/>
              <a:round/>
              <a:headEnd/>
              <a:tailEnd/>
            </a:ln>
          </p:spPr>
          <p:txBody>
            <a:bodyPr vert="horz" wrap="square" lIns="93247" tIns="46623" rIns="93247" bIns="4662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2" name="Group 31"/>
          <p:cNvGrpSpPr/>
          <p:nvPr/>
        </p:nvGrpSpPr>
        <p:grpSpPr>
          <a:xfrm>
            <a:off x="4201315" y="1952577"/>
            <a:ext cx="813321" cy="955786"/>
            <a:chOff x="970509" y="4093413"/>
            <a:chExt cx="1049828" cy="1233722"/>
          </a:xfrm>
          <a:noFill/>
        </p:grpSpPr>
        <p:sp>
          <p:nvSpPr>
            <p:cNvPr id="33" name="VEHICLE TRACKING"/>
            <p:cNvSpPr>
              <a:spLocks noChangeAspect="1"/>
            </p:cNvSpPr>
            <p:nvPr/>
          </p:nvSpPr>
          <p:spPr bwMode="auto">
            <a:xfrm>
              <a:off x="970509" y="4541752"/>
              <a:ext cx="1049828" cy="785383"/>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grp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b" anchorCtr="0" forceAA="0" compatLnSpc="1">
              <a:prstTxWarp prst="textNoShape">
                <a:avLst/>
              </a:prstTxWarp>
              <a:noAutofit/>
            </a:bodyPr>
            <a:lstStyle/>
            <a:p>
              <a:pPr marL="0" marR="0" lvl="0" indent="0" algn="ctr" defTabSz="932111"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 name="Group 33"/>
            <p:cNvGrpSpPr/>
            <p:nvPr/>
          </p:nvGrpSpPr>
          <p:grpSpPr>
            <a:xfrm>
              <a:off x="1375400" y="4219528"/>
              <a:ext cx="240047" cy="250622"/>
              <a:chOff x="6356211" y="-986246"/>
              <a:chExt cx="322176" cy="336369"/>
            </a:xfrm>
            <a:grpFill/>
          </p:grpSpPr>
          <p:sp>
            <p:nvSpPr>
              <p:cNvPr id="36" name="Oval 35"/>
              <p:cNvSpPr/>
              <p:nvPr/>
            </p:nvSpPr>
            <p:spPr>
              <a:xfrm>
                <a:off x="6459255" y="-868963"/>
                <a:ext cx="116089" cy="116089"/>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cxnSp>
            <p:nvCxnSpPr>
              <p:cNvPr id="37" name="Straight Connector 36"/>
              <p:cNvCxnSpPr/>
              <p:nvPr/>
            </p:nvCxnSpPr>
            <p:spPr>
              <a:xfrm>
                <a:off x="6517299" y="-986246"/>
                <a:ext cx="0" cy="336369"/>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56211" y="-810919"/>
                <a:ext cx="322176" cy="0"/>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25918" y="-905756"/>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576503" y="-909443"/>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a:off x="6425918" y="-745560"/>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6576503" y="-749247"/>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Oval 142"/>
            <p:cNvSpPr/>
            <p:nvPr/>
          </p:nvSpPr>
          <p:spPr>
            <a:xfrm>
              <a:off x="994466" y="4093413"/>
              <a:ext cx="1001915" cy="500958"/>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3" name="Group 42"/>
          <p:cNvGrpSpPr/>
          <p:nvPr/>
        </p:nvGrpSpPr>
        <p:grpSpPr>
          <a:xfrm>
            <a:off x="3635059" y="5567929"/>
            <a:ext cx="898890" cy="947804"/>
            <a:chOff x="5140517" y="1715298"/>
            <a:chExt cx="1330192" cy="1402576"/>
          </a:xfrm>
          <a:noFill/>
        </p:grpSpPr>
        <p:grpSp>
          <p:nvGrpSpPr>
            <p:cNvPr id="44" name="Group 43"/>
            <p:cNvGrpSpPr/>
            <p:nvPr/>
          </p:nvGrpSpPr>
          <p:grpSpPr>
            <a:xfrm>
              <a:off x="5685590" y="1841413"/>
              <a:ext cx="240047" cy="250622"/>
              <a:chOff x="6356211" y="-986246"/>
              <a:chExt cx="322176" cy="336369"/>
            </a:xfrm>
            <a:grpFill/>
          </p:grpSpPr>
          <p:sp>
            <p:nvSpPr>
              <p:cNvPr id="47" name="Oval 46"/>
              <p:cNvSpPr/>
              <p:nvPr/>
            </p:nvSpPr>
            <p:spPr>
              <a:xfrm>
                <a:off x="6459255" y="-868963"/>
                <a:ext cx="116089" cy="116089"/>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cxnSp>
            <p:nvCxnSpPr>
              <p:cNvPr id="48" name="Straight Connector 47"/>
              <p:cNvCxnSpPr/>
              <p:nvPr/>
            </p:nvCxnSpPr>
            <p:spPr>
              <a:xfrm>
                <a:off x="6517299" y="-986246"/>
                <a:ext cx="0" cy="336369"/>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6356211" y="-810919"/>
                <a:ext cx="322176" cy="0"/>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425918" y="-905756"/>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6576503" y="-909443"/>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a:off x="6425918" y="-745560"/>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6576503" y="-749247"/>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Oval 142"/>
            <p:cNvSpPr/>
            <p:nvPr/>
          </p:nvSpPr>
          <p:spPr>
            <a:xfrm>
              <a:off x="5304656" y="1715298"/>
              <a:ext cx="1001915" cy="500958"/>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46" name="Rectangle 35"/>
            <p:cNvSpPr>
              <a:spLocks noChangeAspect="1"/>
            </p:cNvSpPr>
            <p:nvPr/>
          </p:nvSpPr>
          <p:spPr bwMode="auto">
            <a:xfrm>
              <a:off x="5140517" y="2291943"/>
              <a:ext cx="1330192" cy="825931"/>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grp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04" tIns="47551" rIns="47551" bIns="95104" numCol="1" spcCol="0" rtlCol="0" fromWordArt="0" anchor="b" anchorCtr="0" forceAA="0" compatLnSpc="1">
              <a:prstTxWarp prst="textNoShape">
                <a:avLst/>
              </a:prstTxWarp>
              <a:noAutofit/>
            </a:bodyPr>
            <a:lstStyle/>
            <a:p>
              <a:pPr marL="0" marR="0" lvl="0" indent="0" algn="ctr" defTabSz="950661" rtl="0" eaLnBrk="1" fontAlgn="base" latinLnBrk="0" hangingPunct="1">
                <a:lnSpc>
                  <a:spcPct val="100000"/>
                </a:lnSpc>
                <a:spcBef>
                  <a:spcPct val="0"/>
                </a:spcBef>
                <a:spcAft>
                  <a:spcPct val="0"/>
                </a:spcAft>
                <a:buClrTx/>
                <a:buSzTx/>
                <a:buFontTx/>
                <a:buNone/>
                <a:tabLst/>
                <a:defRPr/>
              </a:pPr>
              <a:endParaRPr kumimoji="0" lang="en-US" sz="1872" b="0" i="0" u="none" strike="noStrike" kern="1200" cap="none" spc="-52" normalizeH="0" baseline="0" noProof="0" dirty="0" err="1">
                <a:ln>
                  <a:noFill/>
                </a:ln>
                <a:solidFill>
                  <a:srgbClr val="FF8C00"/>
                </a:solidFill>
                <a:effectLst/>
                <a:uLnTx/>
                <a:uFillTx/>
                <a:latin typeface="Segoe UI"/>
                <a:ea typeface="Segoe UI" pitchFamily="34" charset="0"/>
                <a:cs typeface="Segoe UI" pitchFamily="34" charset="0"/>
              </a:endParaRPr>
            </a:p>
          </p:txBody>
        </p:sp>
      </p:grpSp>
      <p:grpSp>
        <p:nvGrpSpPr>
          <p:cNvPr id="54" name="Group 53"/>
          <p:cNvGrpSpPr/>
          <p:nvPr/>
        </p:nvGrpSpPr>
        <p:grpSpPr>
          <a:xfrm>
            <a:off x="3060004" y="1742126"/>
            <a:ext cx="794935" cy="1302459"/>
            <a:chOff x="2973255" y="1759913"/>
            <a:chExt cx="1001915" cy="1641586"/>
          </a:xfrm>
          <a:noFill/>
        </p:grpSpPr>
        <p:grpSp>
          <p:nvGrpSpPr>
            <p:cNvPr id="55" name="Group 54"/>
            <p:cNvGrpSpPr/>
            <p:nvPr/>
          </p:nvGrpSpPr>
          <p:grpSpPr>
            <a:xfrm>
              <a:off x="3347956" y="1941625"/>
              <a:ext cx="252513" cy="262887"/>
              <a:chOff x="920925" y="6909519"/>
              <a:chExt cx="1201118" cy="1250461"/>
            </a:xfrm>
            <a:grpFill/>
          </p:grpSpPr>
          <p:cxnSp>
            <p:nvCxnSpPr>
              <p:cNvPr id="58" name="Straight Connector 57"/>
              <p:cNvCxnSpPr/>
              <p:nvPr/>
            </p:nvCxnSpPr>
            <p:spPr>
              <a:xfrm>
                <a:off x="1516391" y="6909519"/>
                <a:ext cx="0" cy="1250461"/>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48220" y="7320470"/>
                <a:ext cx="1173823" cy="459126"/>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948220" y="7287409"/>
                <a:ext cx="1124977" cy="49218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920925" y="7527763"/>
                <a:ext cx="1201118" cy="0"/>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264425" y="6969425"/>
                <a:ext cx="487742" cy="113584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1280616" y="6949284"/>
                <a:ext cx="491275" cy="118750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1092779" y="7073642"/>
                <a:ext cx="895164" cy="923675"/>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1073055" y="7097088"/>
                <a:ext cx="887865" cy="912924"/>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044839" y="7054229"/>
                <a:ext cx="943104" cy="943098"/>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67" name="Oval 66"/>
              <p:cNvSpPr/>
              <p:nvPr/>
            </p:nvSpPr>
            <p:spPr>
              <a:xfrm>
                <a:off x="1333431" y="7342819"/>
                <a:ext cx="365920" cy="365919"/>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sp>
          <p:nvSpPr>
            <p:cNvPr id="56" name="Oval 1233"/>
            <p:cNvSpPr>
              <a:spLocks noChangeAspect="1"/>
            </p:cNvSpPr>
            <p:nvPr/>
          </p:nvSpPr>
          <p:spPr bwMode="auto">
            <a:xfrm>
              <a:off x="3088516" y="2375635"/>
              <a:ext cx="771393" cy="1025864"/>
            </a:xfrm>
            <a:custGeom>
              <a:avLst/>
              <a:gdLst/>
              <a:ahLst/>
              <a:cxnLst/>
              <a:rect l="l" t="t" r="r" b="b"/>
              <a:pathLst>
                <a:path w="2680859" h="3566160">
                  <a:moveTo>
                    <a:pt x="1957649" y="860371"/>
                  </a:moveTo>
                  <a:lnTo>
                    <a:pt x="1957649" y="1895309"/>
                  </a:lnTo>
                  <a:lnTo>
                    <a:pt x="2581106" y="1895309"/>
                  </a:lnTo>
                  <a:lnTo>
                    <a:pt x="2581106" y="860371"/>
                  </a:lnTo>
                  <a:close/>
                  <a:moveTo>
                    <a:pt x="99753" y="860371"/>
                  </a:moveTo>
                  <a:lnTo>
                    <a:pt x="99753" y="1895309"/>
                  </a:lnTo>
                  <a:lnTo>
                    <a:pt x="685798" y="1895309"/>
                  </a:lnTo>
                  <a:lnTo>
                    <a:pt x="685798" y="860371"/>
                  </a:lnTo>
                  <a:close/>
                  <a:moveTo>
                    <a:pt x="810490" y="760618"/>
                  </a:moveTo>
                  <a:lnTo>
                    <a:pt x="810490" y="2057403"/>
                  </a:lnTo>
                  <a:lnTo>
                    <a:pt x="1832959" y="2057403"/>
                  </a:lnTo>
                  <a:lnTo>
                    <a:pt x="1832959" y="760618"/>
                  </a:lnTo>
                  <a:close/>
                  <a:moveTo>
                    <a:pt x="453879" y="381745"/>
                  </a:moveTo>
                  <a:lnTo>
                    <a:pt x="481311" y="381745"/>
                  </a:lnTo>
                  <a:lnTo>
                    <a:pt x="481311" y="519818"/>
                  </a:lnTo>
                  <a:lnTo>
                    <a:pt x="453879" y="519818"/>
                  </a:lnTo>
                  <a:close/>
                  <a:moveTo>
                    <a:pt x="2115864" y="366658"/>
                  </a:moveTo>
                  <a:lnTo>
                    <a:pt x="2148572" y="366658"/>
                  </a:lnTo>
                  <a:lnTo>
                    <a:pt x="2148572" y="512147"/>
                  </a:lnTo>
                  <a:lnTo>
                    <a:pt x="2115864" y="512147"/>
                  </a:lnTo>
                  <a:close/>
                  <a:moveTo>
                    <a:pt x="467594" y="328088"/>
                  </a:moveTo>
                  <a:cubicBezTo>
                    <a:pt x="475169" y="328088"/>
                    <a:pt x="481310" y="334229"/>
                    <a:pt x="481310" y="341804"/>
                  </a:cubicBezTo>
                  <a:cubicBezTo>
                    <a:pt x="481310" y="349379"/>
                    <a:pt x="475169" y="355520"/>
                    <a:pt x="467594" y="355520"/>
                  </a:cubicBezTo>
                  <a:cubicBezTo>
                    <a:pt x="460019" y="355520"/>
                    <a:pt x="453878" y="349379"/>
                    <a:pt x="453878" y="341804"/>
                  </a:cubicBezTo>
                  <a:cubicBezTo>
                    <a:pt x="453878" y="334229"/>
                    <a:pt x="460019" y="328088"/>
                    <a:pt x="467594" y="328088"/>
                  </a:cubicBezTo>
                  <a:close/>
                  <a:moveTo>
                    <a:pt x="2132217" y="302683"/>
                  </a:moveTo>
                  <a:cubicBezTo>
                    <a:pt x="2141249" y="302683"/>
                    <a:pt x="2148571" y="310005"/>
                    <a:pt x="2148571" y="319037"/>
                  </a:cubicBezTo>
                  <a:cubicBezTo>
                    <a:pt x="2148571" y="328068"/>
                    <a:pt x="2141249" y="335390"/>
                    <a:pt x="2132217" y="335390"/>
                  </a:cubicBezTo>
                  <a:cubicBezTo>
                    <a:pt x="2123185" y="335390"/>
                    <a:pt x="2115863" y="328068"/>
                    <a:pt x="2115863" y="319037"/>
                  </a:cubicBezTo>
                  <a:cubicBezTo>
                    <a:pt x="2115863" y="310005"/>
                    <a:pt x="2123185" y="302683"/>
                    <a:pt x="2132217" y="302683"/>
                  </a:cubicBezTo>
                  <a:close/>
                  <a:moveTo>
                    <a:pt x="2007526" y="267982"/>
                  </a:moveTo>
                  <a:lnTo>
                    <a:pt x="2007526" y="592178"/>
                  </a:lnTo>
                  <a:lnTo>
                    <a:pt x="2256909" y="592178"/>
                  </a:lnTo>
                  <a:lnTo>
                    <a:pt x="2256909" y="267982"/>
                  </a:lnTo>
                  <a:close/>
                  <a:moveTo>
                    <a:pt x="349136" y="261855"/>
                  </a:moveTo>
                  <a:lnTo>
                    <a:pt x="349136" y="586051"/>
                  </a:lnTo>
                  <a:lnTo>
                    <a:pt x="586053" y="586051"/>
                  </a:lnTo>
                  <a:lnTo>
                    <a:pt x="586053" y="261855"/>
                  </a:lnTo>
                  <a:close/>
                  <a:moveTo>
                    <a:pt x="1253132" y="178857"/>
                  </a:moveTo>
                  <a:lnTo>
                    <a:pt x="1303044" y="178857"/>
                  </a:lnTo>
                  <a:lnTo>
                    <a:pt x="1303044" y="349143"/>
                  </a:lnTo>
                  <a:lnTo>
                    <a:pt x="1253132" y="349143"/>
                  </a:lnTo>
                  <a:close/>
                  <a:moveTo>
                    <a:pt x="1278086" y="81229"/>
                  </a:moveTo>
                  <a:cubicBezTo>
                    <a:pt x="1291869" y="81229"/>
                    <a:pt x="1303042" y="92403"/>
                    <a:pt x="1303042" y="106185"/>
                  </a:cubicBezTo>
                  <a:cubicBezTo>
                    <a:pt x="1303042" y="119968"/>
                    <a:pt x="1291869" y="131141"/>
                    <a:pt x="1278086" y="131141"/>
                  </a:cubicBezTo>
                  <a:cubicBezTo>
                    <a:pt x="1264304" y="131141"/>
                    <a:pt x="1253130" y="119968"/>
                    <a:pt x="1253130" y="106185"/>
                  </a:cubicBezTo>
                  <a:cubicBezTo>
                    <a:pt x="1253130" y="92403"/>
                    <a:pt x="1264304" y="81229"/>
                    <a:pt x="1278086" y="81229"/>
                  </a:cubicBezTo>
                  <a:close/>
                  <a:moveTo>
                    <a:pt x="1134687" y="37411"/>
                  </a:moveTo>
                  <a:lnTo>
                    <a:pt x="1134687" y="436422"/>
                  </a:lnTo>
                  <a:lnTo>
                    <a:pt x="1421481" y="436422"/>
                  </a:lnTo>
                  <a:lnTo>
                    <a:pt x="1421481" y="37411"/>
                  </a:lnTo>
                  <a:close/>
                  <a:moveTo>
                    <a:pt x="1097283" y="0"/>
                  </a:moveTo>
                  <a:lnTo>
                    <a:pt x="1458892" y="0"/>
                  </a:lnTo>
                  <a:lnTo>
                    <a:pt x="1458892" y="473825"/>
                  </a:lnTo>
                  <a:lnTo>
                    <a:pt x="1346666" y="473825"/>
                  </a:lnTo>
                  <a:lnTo>
                    <a:pt x="1346666" y="610989"/>
                  </a:lnTo>
                  <a:lnTo>
                    <a:pt x="1957649" y="610989"/>
                  </a:lnTo>
                  <a:lnTo>
                    <a:pt x="1957649" y="723207"/>
                  </a:lnTo>
                  <a:lnTo>
                    <a:pt x="2057403" y="723207"/>
                  </a:lnTo>
                  <a:lnTo>
                    <a:pt x="2057403" y="617117"/>
                  </a:lnTo>
                  <a:lnTo>
                    <a:pt x="1982588" y="617117"/>
                  </a:lnTo>
                  <a:lnTo>
                    <a:pt x="1982588" y="243044"/>
                  </a:lnTo>
                  <a:lnTo>
                    <a:pt x="2281847" y="243044"/>
                  </a:lnTo>
                  <a:lnTo>
                    <a:pt x="2281847" y="617117"/>
                  </a:lnTo>
                  <a:lnTo>
                    <a:pt x="2207033" y="617117"/>
                  </a:lnTo>
                  <a:lnTo>
                    <a:pt x="2207033" y="723207"/>
                  </a:lnTo>
                  <a:lnTo>
                    <a:pt x="2680859" y="723207"/>
                  </a:lnTo>
                  <a:lnTo>
                    <a:pt x="2680859" y="2032465"/>
                  </a:lnTo>
                  <a:lnTo>
                    <a:pt x="2244444" y="2032465"/>
                  </a:lnTo>
                  <a:lnTo>
                    <a:pt x="2244444" y="3054931"/>
                  </a:lnTo>
                  <a:lnTo>
                    <a:pt x="2231975" y="3086104"/>
                  </a:lnTo>
                  <a:lnTo>
                    <a:pt x="2219506" y="3111043"/>
                  </a:lnTo>
                  <a:lnTo>
                    <a:pt x="2200802" y="3117277"/>
                  </a:lnTo>
                  <a:lnTo>
                    <a:pt x="2169629" y="3129746"/>
                  </a:lnTo>
                  <a:lnTo>
                    <a:pt x="2144691" y="3117277"/>
                  </a:lnTo>
                  <a:lnTo>
                    <a:pt x="2119752" y="3111043"/>
                  </a:lnTo>
                  <a:lnTo>
                    <a:pt x="2101049" y="3086104"/>
                  </a:lnTo>
                  <a:lnTo>
                    <a:pt x="2094814" y="3054931"/>
                  </a:lnTo>
                  <a:lnTo>
                    <a:pt x="2094814" y="2032465"/>
                  </a:lnTo>
                  <a:lnTo>
                    <a:pt x="1957649" y="2032465"/>
                  </a:lnTo>
                  <a:lnTo>
                    <a:pt x="1957649" y="2219506"/>
                  </a:lnTo>
                  <a:lnTo>
                    <a:pt x="1396542" y="2219506"/>
                  </a:lnTo>
                  <a:lnTo>
                    <a:pt x="1396542" y="3491346"/>
                  </a:lnTo>
                  <a:lnTo>
                    <a:pt x="1390578" y="3516284"/>
                  </a:lnTo>
                  <a:lnTo>
                    <a:pt x="1372688" y="3541222"/>
                  </a:lnTo>
                  <a:lnTo>
                    <a:pt x="1354797" y="3559926"/>
                  </a:lnTo>
                  <a:lnTo>
                    <a:pt x="1324978" y="3566160"/>
                  </a:lnTo>
                  <a:lnTo>
                    <a:pt x="1301124" y="3559926"/>
                  </a:lnTo>
                  <a:lnTo>
                    <a:pt x="1277269" y="3541222"/>
                  </a:lnTo>
                  <a:lnTo>
                    <a:pt x="1259378" y="3516284"/>
                  </a:lnTo>
                  <a:lnTo>
                    <a:pt x="1259378" y="3491346"/>
                  </a:lnTo>
                  <a:lnTo>
                    <a:pt x="1259378" y="2219506"/>
                  </a:lnTo>
                  <a:lnTo>
                    <a:pt x="685798" y="2219506"/>
                  </a:lnTo>
                  <a:lnTo>
                    <a:pt x="685798" y="2032465"/>
                  </a:lnTo>
                  <a:lnTo>
                    <a:pt x="573580" y="2032465"/>
                  </a:lnTo>
                  <a:lnTo>
                    <a:pt x="573580" y="3054931"/>
                  </a:lnTo>
                  <a:lnTo>
                    <a:pt x="567345" y="3086104"/>
                  </a:lnTo>
                  <a:lnTo>
                    <a:pt x="561111" y="3111043"/>
                  </a:lnTo>
                  <a:lnTo>
                    <a:pt x="536172" y="3117277"/>
                  </a:lnTo>
                  <a:lnTo>
                    <a:pt x="498763" y="3129746"/>
                  </a:lnTo>
                  <a:lnTo>
                    <a:pt x="473824" y="3117277"/>
                  </a:lnTo>
                  <a:lnTo>
                    <a:pt x="448886" y="3111043"/>
                  </a:lnTo>
                  <a:lnTo>
                    <a:pt x="436416" y="3086104"/>
                  </a:lnTo>
                  <a:lnTo>
                    <a:pt x="436416" y="3054931"/>
                  </a:lnTo>
                  <a:lnTo>
                    <a:pt x="436416" y="2032465"/>
                  </a:lnTo>
                  <a:lnTo>
                    <a:pt x="0" y="2032465"/>
                  </a:lnTo>
                  <a:lnTo>
                    <a:pt x="0" y="723207"/>
                  </a:lnTo>
                  <a:lnTo>
                    <a:pt x="399012" y="723207"/>
                  </a:lnTo>
                  <a:lnTo>
                    <a:pt x="399012" y="610990"/>
                  </a:lnTo>
                  <a:lnTo>
                    <a:pt x="324197" y="610990"/>
                  </a:lnTo>
                  <a:lnTo>
                    <a:pt x="324197" y="236917"/>
                  </a:lnTo>
                  <a:lnTo>
                    <a:pt x="610991" y="236917"/>
                  </a:lnTo>
                  <a:lnTo>
                    <a:pt x="610991" y="610990"/>
                  </a:lnTo>
                  <a:lnTo>
                    <a:pt x="536176" y="610990"/>
                  </a:lnTo>
                  <a:lnTo>
                    <a:pt x="536176" y="723207"/>
                  </a:lnTo>
                  <a:lnTo>
                    <a:pt x="685798" y="723207"/>
                  </a:lnTo>
                  <a:lnTo>
                    <a:pt x="685798" y="610989"/>
                  </a:lnTo>
                  <a:lnTo>
                    <a:pt x="1209502" y="610989"/>
                  </a:lnTo>
                  <a:lnTo>
                    <a:pt x="1209502" y="473825"/>
                  </a:lnTo>
                  <a:lnTo>
                    <a:pt x="1097283" y="473825"/>
                  </a:lnTo>
                  <a:close/>
                </a:path>
              </a:pathLst>
            </a:custGeom>
            <a:grp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04" tIns="47551" rIns="47551" bIns="95104" numCol="1" spcCol="0" rtlCol="0" fromWordArt="0" anchor="b" anchorCtr="0" forceAA="0" compatLnSpc="1">
              <a:prstTxWarp prst="textNoShape">
                <a:avLst/>
              </a:prstTxWarp>
              <a:noAutofit/>
            </a:bodyPr>
            <a:lstStyle/>
            <a:p>
              <a:pPr marL="0" marR="0" lvl="0" indent="0" algn="ctr" defTabSz="950661" rtl="0" eaLnBrk="1" fontAlgn="base" latinLnBrk="0" hangingPunct="1">
                <a:lnSpc>
                  <a:spcPct val="100000"/>
                </a:lnSpc>
                <a:spcBef>
                  <a:spcPct val="0"/>
                </a:spcBef>
                <a:spcAft>
                  <a:spcPct val="0"/>
                </a:spcAft>
                <a:buClrTx/>
                <a:buSzTx/>
                <a:buFontTx/>
                <a:buNone/>
                <a:tabLst/>
                <a:defRPr/>
              </a:pPr>
              <a:endParaRPr kumimoji="0" lang="en-US" sz="1872" b="0" i="0" u="none" strike="noStrike" kern="1200" cap="none" spc="-52"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Oval 142"/>
            <p:cNvSpPr/>
            <p:nvPr/>
          </p:nvSpPr>
          <p:spPr>
            <a:xfrm>
              <a:off x="2973255" y="1759913"/>
              <a:ext cx="1001915" cy="500958"/>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68" name="Group 67"/>
          <p:cNvGrpSpPr/>
          <p:nvPr/>
        </p:nvGrpSpPr>
        <p:grpSpPr>
          <a:xfrm>
            <a:off x="1016134" y="3619294"/>
            <a:ext cx="687102" cy="885334"/>
            <a:chOff x="3386761" y="931380"/>
            <a:chExt cx="903867" cy="1164637"/>
          </a:xfrm>
          <a:noFill/>
        </p:grpSpPr>
        <p:grpSp>
          <p:nvGrpSpPr>
            <p:cNvPr id="69" name="Group 68"/>
            <p:cNvGrpSpPr/>
            <p:nvPr/>
          </p:nvGrpSpPr>
          <p:grpSpPr>
            <a:xfrm>
              <a:off x="3427203" y="1415129"/>
              <a:ext cx="822983" cy="680888"/>
              <a:chOff x="3427203" y="1415129"/>
              <a:chExt cx="822983" cy="680888"/>
            </a:xfrm>
            <a:grpFill/>
          </p:grpSpPr>
          <p:sp>
            <p:nvSpPr>
              <p:cNvPr id="79" name="Freeform 5"/>
              <p:cNvSpPr>
                <a:spLocks noEditPoints="1"/>
              </p:cNvSpPr>
              <p:nvPr/>
            </p:nvSpPr>
            <p:spPr bwMode="auto">
              <a:xfrm>
                <a:off x="3856088" y="1450494"/>
                <a:ext cx="147736" cy="153817"/>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15875">
                <a:solidFill>
                  <a:schemeClr val="tx1"/>
                </a:solidFill>
                <a:round/>
                <a:headEnd/>
                <a:tailEnd/>
              </a:ln>
              <a:extLst/>
            </p:spPr>
            <p:txBody>
              <a:bodyPr vert="horz" wrap="square" lIns="91401" tIns="45700" rIns="91401" bIns="45700" numCol="1" anchor="t" anchorCtr="0" compatLnSpc="1">
                <a:prstTxWarp prst="textNoShape">
                  <a:avLst/>
                </a:prstTxWarp>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2244" b="0" i="0" u="none" strike="noStrike" kern="1200" cap="none" spc="0" normalizeH="0" baseline="0" noProof="0" dirty="0">
                  <a:ln>
                    <a:noFill/>
                  </a:ln>
                  <a:solidFill>
                    <a:prstClr val="black"/>
                  </a:solidFill>
                  <a:effectLst/>
                  <a:uLnTx/>
                  <a:uFillTx/>
                  <a:latin typeface="Segoe UI"/>
                  <a:ea typeface="+mn-ea"/>
                  <a:cs typeface="+mn-cs"/>
                </a:endParaRPr>
              </a:p>
            </p:txBody>
          </p:sp>
          <p:sp>
            <p:nvSpPr>
              <p:cNvPr id="80" name="Oval 6"/>
              <p:cNvSpPr>
                <a:spLocks noChangeArrowheads="1"/>
              </p:cNvSpPr>
              <p:nvPr/>
            </p:nvSpPr>
            <p:spPr bwMode="auto">
              <a:xfrm>
                <a:off x="3907652" y="1504181"/>
                <a:ext cx="43380" cy="45592"/>
              </a:xfrm>
              <a:prstGeom prst="ellipse">
                <a:avLst/>
              </a:prstGeom>
              <a:grpFill/>
              <a:ln w="15875">
                <a:solidFill>
                  <a:schemeClr val="tx1"/>
                </a:solidFill>
                <a:round/>
                <a:headEnd/>
                <a:tailEnd/>
              </a:ln>
              <a:extLst/>
            </p:spPr>
            <p:txBody>
              <a:bodyPr vert="horz" wrap="square" lIns="91401" tIns="45700" rIns="91401" bIns="45700" numCol="1" anchor="t" anchorCtr="0" compatLnSpc="1">
                <a:prstTxWarp prst="textNoShape">
                  <a:avLst/>
                </a:prstTxWarp>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2244" b="0" i="0" u="none" strike="noStrike" kern="1200" cap="none" spc="0" normalizeH="0" baseline="0" noProof="0" dirty="0">
                  <a:ln>
                    <a:noFill/>
                  </a:ln>
                  <a:solidFill>
                    <a:prstClr val="black"/>
                  </a:solidFill>
                  <a:effectLst/>
                  <a:uLnTx/>
                  <a:uFillTx/>
                  <a:latin typeface="Segoe UI"/>
                  <a:ea typeface="+mn-ea"/>
                  <a:cs typeface="+mn-cs"/>
                </a:endParaRPr>
              </a:p>
            </p:txBody>
          </p:sp>
          <p:sp>
            <p:nvSpPr>
              <p:cNvPr id="81" name="Freeform 7"/>
              <p:cNvSpPr>
                <a:spLocks noEditPoints="1"/>
              </p:cNvSpPr>
              <p:nvPr/>
            </p:nvSpPr>
            <p:spPr bwMode="auto">
              <a:xfrm>
                <a:off x="3427203" y="1415129"/>
                <a:ext cx="201756" cy="210488"/>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15875">
                <a:solidFill>
                  <a:schemeClr val="tx1"/>
                </a:solidFill>
                <a:round/>
                <a:headEnd/>
                <a:tailEnd/>
              </a:ln>
              <a:extLst/>
            </p:spPr>
            <p:txBody>
              <a:bodyPr vert="horz" wrap="square" lIns="91401" tIns="45700" rIns="91401" bIns="45700" numCol="1" anchor="t" anchorCtr="0" compatLnSpc="1">
                <a:prstTxWarp prst="textNoShape">
                  <a:avLst/>
                </a:prstTxWarp>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2244" b="0" i="0" u="none" strike="noStrike" kern="1200" cap="none" spc="0" normalizeH="0" baseline="0" noProof="0" dirty="0">
                  <a:ln>
                    <a:noFill/>
                  </a:ln>
                  <a:solidFill>
                    <a:prstClr val="black"/>
                  </a:solidFill>
                  <a:effectLst/>
                  <a:uLnTx/>
                  <a:uFillTx/>
                  <a:latin typeface="Segoe UI"/>
                  <a:ea typeface="+mn-ea"/>
                  <a:cs typeface="+mn-cs"/>
                </a:endParaRPr>
              </a:p>
            </p:txBody>
          </p:sp>
          <p:sp>
            <p:nvSpPr>
              <p:cNvPr id="82" name="Oval 8"/>
              <p:cNvSpPr>
                <a:spLocks noChangeArrowheads="1"/>
              </p:cNvSpPr>
              <p:nvPr/>
            </p:nvSpPr>
            <p:spPr bwMode="auto">
              <a:xfrm>
                <a:off x="3498002" y="1489269"/>
                <a:ext cx="59339" cy="62635"/>
              </a:xfrm>
              <a:prstGeom prst="ellipse">
                <a:avLst/>
              </a:prstGeom>
              <a:grpFill/>
              <a:ln w="15875">
                <a:solidFill>
                  <a:schemeClr val="tx1"/>
                </a:solidFill>
                <a:round/>
                <a:headEnd/>
                <a:tailEnd/>
              </a:ln>
              <a:extLst/>
            </p:spPr>
            <p:txBody>
              <a:bodyPr vert="horz" wrap="square" lIns="91401" tIns="45700" rIns="91401" bIns="45700" numCol="1" anchor="t" anchorCtr="0" compatLnSpc="1">
                <a:prstTxWarp prst="textNoShape">
                  <a:avLst/>
                </a:prstTxWarp>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2244" b="0" i="0" u="none" strike="noStrike" kern="1200" cap="none" spc="0" normalizeH="0" baseline="0" noProof="0" dirty="0">
                  <a:ln>
                    <a:noFill/>
                  </a:ln>
                  <a:solidFill>
                    <a:prstClr val="black"/>
                  </a:solidFill>
                  <a:effectLst/>
                  <a:uLnTx/>
                  <a:uFillTx/>
                  <a:latin typeface="Segoe UI"/>
                  <a:ea typeface="+mn-ea"/>
                  <a:cs typeface="+mn-cs"/>
                </a:endParaRPr>
              </a:p>
            </p:txBody>
          </p:sp>
          <p:sp>
            <p:nvSpPr>
              <p:cNvPr id="83" name="Freeform 9"/>
              <p:cNvSpPr>
                <a:spLocks/>
              </p:cNvSpPr>
              <p:nvPr/>
            </p:nvSpPr>
            <p:spPr bwMode="auto">
              <a:xfrm>
                <a:off x="4108588" y="1808834"/>
                <a:ext cx="118270" cy="196852"/>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15875">
                <a:solidFill>
                  <a:schemeClr val="tx1"/>
                </a:solidFill>
                <a:round/>
                <a:headEnd/>
                <a:tailEnd/>
              </a:ln>
              <a:extLst/>
            </p:spPr>
            <p:txBody>
              <a:bodyPr vert="horz" wrap="square" lIns="91401" tIns="45700" rIns="91401" bIns="45700" numCol="1" anchor="t" anchorCtr="0" compatLnSpc="1">
                <a:prstTxWarp prst="textNoShape">
                  <a:avLst/>
                </a:prstTxWarp>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2244" b="0" i="0" u="none" strike="noStrike" kern="1200" cap="none" spc="0" normalizeH="0" baseline="0" noProof="0" dirty="0">
                  <a:ln>
                    <a:noFill/>
                  </a:ln>
                  <a:solidFill>
                    <a:prstClr val="black"/>
                  </a:solidFill>
                  <a:effectLst/>
                  <a:uLnTx/>
                  <a:uFillTx/>
                  <a:latin typeface="Segoe UI"/>
                  <a:ea typeface="+mn-ea"/>
                  <a:cs typeface="+mn-cs"/>
                </a:endParaRPr>
              </a:p>
            </p:txBody>
          </p:sp>
          <p:sp>
            <p:nvSpPr>
              <p:cNvPr id="84" name="Freeform 10"/>
              <p:cNvSpPr>
                <a:spLocks/>
              </p:cNvSpPr>
              <p:nvPr/>
            </p:nvSpPr>
            <p:spPr bwMode="auto">
              <a:xfrm>
                <a:off x="3478767" y="1915782"/>
                <a:ext cx="771419" cy="180235"/>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15875">
                <a:solidFill>
                  <a:schemeClr val="tx1"/>
                </a:solidFill>
                <a:round/>
                <a:headEnd/>
                <a:tailEnd/>
              </a:ln>
              <a:extLst/>
            </p:spPr>
            <p:txBody>
              <a:bodyPr vert="horz" wrap="square" lIns="91401" tIns="45700" rIns="91401" bIns="45700" numCol="1" anchor="t" anchorCtr="0" compatLnSpc="1">
                <a:prstTxWarp prst="textNoShape">
                  <a:avLst/>
                </a:prstTxWarp>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2244" b="0" i="0" u="none" strike="noStrike" kern="1200" cap="none" spc="0" normalizeH="0" baseline="0" noProof="0" dirty="0">
                  <a:ln>
                    <a:noFill/>
                  </a:ln>
                  <a:solidFill>
                    <a:prstClr val="black"/>
                  </a:solidFill>
                  <a:effectLst/>
                  <a:uLnTx/>
                  <a:uFillTx/>
                  <a:latin typeface="Segoe UI"/>
                  <a:ea typeface="+mn-ea"/>
                  <a:cs typeface="+mn-cs"/>
                </a:endParaRPr>
              </a:p>
            </p:txBody>
          </p:sp>
          <p:sp>
            <p:nvSpPr>
              <p:cNvPr id="85" name="Freeform 11"/>
              <p:cNvSpPr>
                <a:spLocks/>
              </p:cNvSpPr>
              <p:nvPr/>
            </p:nvSpPr>
            <p:spPr bwMode="auto">
              <a:xfrm>
                <a:off x="3513553" y="1613685"/>
                <a:ext cx="260277" cy="269714"/>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15875">
                <a:solidFill>
                  <a:schemeClr val="tx1"/>
                </a:solidFill>
                <a:round/>
                <a:headEnd/>
                <a:tailEnd/>
              </a:ln>
              <a:extLst/>
            </p:spPr>
            <p:txBody>
              <a:bodyPr vert="horz" wrap="square" lIns="91401" tIns="45700" rIns="91401" bIns="45700" numCol="1" anchor="t" anchorCtr="0" compatLnSpc="1">
                <a:prstTxWarp prst="textNoShape">
                  <a:avLst/>
                </a:prstTxWarp>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2244" b="0" i="0" u="none" strike="noStrike" kern="1200" cap="none" spc="0" normalizeH="0" baseline="0" noProof="0" dirty="0">
                  <a:ln>
                    <a:noFill/>
                  </a:ln>
                  <a:solidFill>
                    <a:prstClr val="black"/>
                  </a:solidFill>
                  <a:effectLst/>
                  <a:uLnTx/>
                  <a:uFillTx/>
                  <a:latin typeface="Segoe UI"/>
                  <a:ea typeface="+mn-ea"/>
                  <a:cs typeface="+mn-cs"/>
                </a:endParaRPr>
              </a:p>
            </p:txBody>
          </p:sp>
          <p:sp>
            <p:nvSpPr>
              <p:cNvPr id="86" name="Freeform 12"/>
              <p:cNvSpPr>
                <a:spLocks/>
              </p:cNvSpPr>
              <p:nvPr/>
            </p:nvSpPr>
            <p:spPr bwMode="auto">
              <a:xfrm>
                <a:off x="3652285" y="1462851"/>
                <a:ext cx="185386" cy="132514"/>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15875">
                <a:solidFill>
                  <a:schemeClr val="tx1"/>
                </a:solidFill>
                <a:round/>
                <a:headEnd/>
                <a:tailEnd/>
              </a:ln>
              <a:extLst/>
            </p:spPr>
            <p:txBody>
              <a:bodyPr vert="horz" wrap="square" lIns="91401" tIns="45700" rIns="91401" bIns="45700" numCol="1" anchor="t" anchorCtr="0" compatLnSpc="1">
                <a:prstTxWarp prst="textNoShape">
                  <a:avLst/>
                </a:prstTxWarp>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2244" b="0" i="0" u="none" strike="noStrike" kern="1200" cap="none" spc="0" normalizeH="0" baseline="0" noProof="0" dirty="0">
                  <a:ln>
                    <a:noFill/>
                  </a:ln>
                  <a:solidFill>
                    <a:prstClr val="black"/>
                  </a:solidFill>
                  <a:effectLst/>
                  <a:uLnTx/>
                  <a:uFillTx/>
                  <a:latin typeface="Segoe UI"/>
                  <a:ea typeface="+mn-ea"/>
                  <a:cs typeface="+mn-cs"/>
                </a:endParaRPr>
              </a:p>
            </p:txBody>
          </p:sp>
          <p:sp>
            <p:nvSpPr>
              <p:cNvPr id="87" name="Freeform 13"/>
              <p:cNvSpPr>
                <a:spLocks/>
              </p:cNvSpPr>
              <p:nvPr/>
            </p:nvSpPr>
            <p:spPr bwMode="auto">
              <a:xfrm>
                <a:off x="3939572" y="1583007"/>
                <a:ext cx="226309" cy="256931"/>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15875">
                <a:solidFill>
                  <a:schemeClr val="tx1"/>
                </a:solidFill>
                <a:round/>
                <a:headEnd/>
                <a:tailEnd/>
              </a:ln>
              <a:extLst/>
            </p:spPr>
            <p:txBody>
              <a:bodyPr vert="horz" wrap="square" lIns="91401" tIns="45700" rIns="91401" bIns="45700" numCol="1" anchor="t" anchorCtr="0" compatLnSpc="1">
                <a:prstTxWarp prst="textNoShape">
                  <a:avLst/>
                </a:prstTxWarp>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2244" b="0" i="0" u="none" strike="noStrike" kern="1200" cap="none" spc="0" normalizeH="0" baseline="0" noProof="0" dirty="0">
                  <a:ln>
                    <a:noFill/>
                  </a:ln>
                  <a:solidFill>
                    <a:prstClr val="black"/>
                  </a:solidFill>
                  <a:effectLst/>
                  <a:uLnTx/>
                  <a:uFillTx/>
                  <a:latin typeface="Segoe UI"/>
                  <a:ea typeface="+mn-ea"/>
                  <a:cs typeface="+mn-cs"/>
                </a:endParaRPr>
              </a:p>
            </p:txBody>
          </p:sp>
        </p:grpSp>
        <p:sp>
          <p:nvSpPr>
            <p:cNvPr id="70" name="Oval 142"/>
            <p:cNvSpPr/>
            <p:nvPr/>
          </p:nvSpPr>
          <p:spPr>
            <a:xfrm>
              <a:off x="3386761" y="931380"/>
              <a:ext cx="903867" cy="451934"/>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71" name="Group 70"/>
            <p:cNvGrpSpPr/>
            <p:nvPr/>
          </p:nvGrpSpPr>
          <p:grpSpPr>
            <a:xfrm>
              <a:off x="3718671" y="1100186"/>
              <a:ext cx="240047" cy="250622"/>
              <a:chOff x="6356211" y="-986246"/>
              <a:chExt cx="322176" cy="336369"/>
            </a:xfrm>
            <a:grpFill/>
          </p:grpSpPr>
          <p:sp>
            <p:nvSpPr>
              <p:cNvPr id="72" name="Oval 71"/>
              <p:cNvSpPr/>
              <p:nvPr/>
            </p:nvSpPr>
            <p:spPr>
              <a:xfrm>
                <a:off x="6459255" y="-868963"/>
                <a:ext cx="116089" cy="116089"/>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cxnSp>
            <p:nvCxnSpPr>
              <p:cNvPr id="73" name="Straight Connector 72"/>
              <p:cNvCxnSpPr/>
              <p:nvPr/>
            </p:nvCxnSpPr>
            <p:spPr>
              <a:xfrm>
                <a:off x="6517299" y="-986246"/>
                <a:ext cx="0" cy="336369"/>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6356211" y="-810919"/>
                <a:ext cx="322176" cy="0"/>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25918" y="-905756"/>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576503" y="-909443"/>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6425918" y="-745560"/>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576503" y="-749247"/>
                <a:ext cx="33337" cy="3333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800790" y="2223683"/>
            <a:ext cx="714353" cy="859033"/>
            <a:chOff x="1752860" y="1590681"/>
            <a:chExt cx="900351" cy="1082703"/>
          </a:xfrm>
          <a:noFill/>
        </p:grpSpPr>
        <p:grpSp>
          <p:nvGrpSpPr>
            <p:cNvPr id="89" name="Group 88"/>
            <p:cNvGrpSpPr/>
            <p:nvPr/>
          </p:nvGrpSpPr>
          <p:grpSpPr>
            <a:xfrm>
              <a:off x="2073874" y="1687245"/>
              <a:ext cx="258323" cy="268935"/>
              <a:chOff x="-11741312" y="2985477"/>
              <a:chExt cx="1201118" cy="1250461"/>
            </a:xfrm>
            <a:grpFill/>
          </p:grpSpPr>
          <p:grpSp>
            <p:nvGrpSpPr>
              <p:cNvPr id="92" name="Group 91"/>
              <p:cNvGrpSpPr/>
              <p:nvPr/>
            </p:nvGrpSpPr>
            <p:grpSpPr>
              <a:xfrm>
                <a:off x="-11741312" y="2985477"/>
                <a:ext cx="1201118" cy="1250461"/>
                <a:chOff x="-11741312" y="2985477"/>
                <a:chExt cx="1201118" cy="1250461"/>
              </a:xfrm>
              <a:grpFill/>
            </p:grpSpPr>
            <p:cxnSp>
              <p:nvCxnSpPr>
                <p:cNvPr id="94" name="Straight Connector 93"/>
                <p:cNvCxnSpPr/>
                <p:nvPr/>
              </p:nvCxnSpPr>
              <p:spPr>
                <a:xfrm>
                  <a:off x="-11145846" y="2985477"/>
                  <a:ext cx="0" cy="1250461"/>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1714017" y="3396428"/>
                  <a:ext cx="1173823" cy="459126"/>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11714017" y="3363367"/>
                  <a:ext cx="1124977" cy="49218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1741312" y="3603721"/>
                  <a:ext cx="1201118" cy="0"/>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1397812" y="3045383"/>
                  <a:ext cx="487742" cy="1135848"/>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381621" y="3025242"/>
                  <a:ext cx="491275" cy="1187507"/>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1569458" y="3149600"/>
                  <a:ext cx="895164" cy="923675"/>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11589182" y="3173046"/>
                  <a:ext cx="887865" cy="912924"/>
                </a:xfrm>
                <a:prstGeom prst="line">
                  <a:avLst/>
                </a:prstGeom>
                <a:grpFill/>
                <a:ln w="158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Oval 92"/>
              <p:cNvSpPr/>
              <p:nvPr/>
            </p:nvSpPr>
            <p:spPr>
              <a:xfrm>
                <a:off x="-11328806" y="3418776"/>
                <a:ext cx="365920" cy="365919"/>
              </a:xfrm>
              <a:prstGeom prst="ellipse">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sp>
          <p:nvSpPr>
            <p:cNvPr id="90" name="Oval 142"/>
            <p:cNvSpPr/>
            <p:nvPr/>
          </p:nvSpPr>
          <p:spPr>
            <a:xfrm>
              <a:off x="1752860" y="1590681"/>
              <a:ext cx="900351" cy="450176"/>
            </a:xfrm>
            <a:custGeom>
              <a:avLst/>
              <a:gdLst>
                <a:gd name="connsiteX0" fmla="*/ 0 w 448899"/>
                <a:gd name="connsiteY0" fmla="*/ 224450 h 448899"/>
                <a:gd name="connsiteX1" fmla="*/ 224450 w 448899"/>
                <a:gd name="connsiteY1" fmla="*/ 0 h 448899"/>
                <a:gd name="connsiteX2" fmla="*/ 448900 w 448899"/>
                <a:gd name="connsiteY2" fmla="*/ 224450 h 448899"/>
                <a:gd name="connsiteX3" fmla="*/ 224450 w 448899"/>
                <a:gd name="connsiteY3" fmla="*/ 448900 h 448899"/>
                <a:gd name="connsiteX4" fmla="*/ 0 w 448899"/>
                <a:gd name="connsiteY4" fmla="*/ 224450 h 448899"/>
                <a:gd name="connsiteX0" fmla="*/ 224450 w 448900"/>
                <a:gd name="connsiteY0" fmla="*/ 448900 h 540340"/>
                <a:gd name="connsiteX1" fmla="*/ 0 w 448900"/>
                <a:gd name="connsiteY1" fmla="*/ 224450 h 540340"/>
                <a:gd name="connsiteX2" fmla="*/ 224450 w 448900"/>
                <a:gd name="connsiteY2" fmla="*/ 0 h 540340"/>
                <a:gd name="connsiteX3" fmla="*/ 448900 w 448900"/>
                <a:gd name="connsiteY3" fmla="*/ 224450 h 540340"/>
                <a:gd name="connsiteX4" fmla="*/ 315890 w 448900"/>
                <a:gd name="connsiteY4" fmla="*/ 540340 h 540340"/>
                <a:gd name="connsiteX0" fmla="*/ 224450 w 448900"/>
                <a:gd name="connsiteY0" fmla="*/ 448900 h 448900"/>
                <a:gd name="connsiteX1" fmla="*/ 0 w 448900"/>
                <a:gd name="connsiteY1" fmla="*/ 224450 h 448900"/>
                <a:gd name="connsiteX2" fmla="*/ 224450 w 448900"/>
                <a:gd name="connsiteY2" fmla="*/ 0 h 448900"/>
                <a:gd name="connsiteX3" fmla="*/ 448900 w 448900"/>
                <a:gd name="connsiteY3" fmla="*/ 224450 h 448900"/>
                <a:gd name="connsiteX0" fmla="*/ 0 w 448900"/>
                <a:gd name="connsiteY0" fmla="*/ 224450 h 224450"/>
                <a:gd name="connsiteX1" fmla="*/ 224450 w 448900"/>
                <a:gd name="connsiteY1" fmla="*/ 0 h 224450"/>
                <a:gd name="connsiteX2" fmla="*/ 448900 w 448900"/>
                <a:gd name="connsiteY2" fmla="*/ 224450 h 224450"/>
              </a:gdLst>
              <a:ahLst/>
              <a:cxnLst>
                <a:cxn ang="0">
                  <a:pos x="connsiteX0" y="connsiteY0"/>
                </a:cxn>
                <a:cxn ang="0">
                  <a:pos x="connsiteX1" y="connsiteY1"/>
                </a:cxn>
                <a:cxn ang="0">
                  <a:pos x="connsiteX2" y="connsiteY2"/>
                </a:cxn>
              </a:cxnLst>
              <a:rect l="l" t="t" r="r" b="b"/>
              <a:pathLst>
                <a:path w="448900" h="224450">
                  <a:moveTo>
                    <a:pt x="0" y="224450"/>
                  </a:moveTo>
                  <a:cubicBezTo>
                    <a:pt x="0" y="100490"/>
                    <a:pt x="100490" y="0"/>
                    <a:pt x="224450" y="0"/>
                  </a:cubicBezTo>
                  <a:cubicBezTo>
                    <a:pt x="348410" y="0"/>
                    <a:pt x="448900" y="100490"/>
                    <a:pt x="448900" y="224450"/>
                  </a:cubicBezTo>
                </a:path>
              </a:pathLst>
            </a:custGeom>
            <a:grp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1" name="Rectangle 25"/>
            <p:cNvSpPr>
              <a:spLocks noChangeAspect="1"/>
            </p:cNvSpPr>
            <p:nvPr/>
          </p:nvSpPr>
          <p:spPr bwMode="auto">
            <a:xfrm>
              <a:off x="1852542" y="2132286"/>
              <a:ext cx="781291" cy="541098"/>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grp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04" tIns="190207" rIns="47551" bIns="95104" numCol="1" spcCol="0" rtlCol="0" fromWordArt="0" anchor="b" anchorCtr="0" forceAA="0" compatLnSpc="1">
              <a:prstTxWarp prst="textNoShape">
                <a:avLst/>
              </a:prstTxWarp>
              <a:noAutofit/>
            </a:bodyPr>
            <a:lstStyle/>
            <a:p>
              <a:pPr marL="0" marR="0" lvl="0" indent="0" algn="ctr" defTabSz="950661" rtl="0" eaLnBrk="1" fontAlgn="base" latinLnBrk="0" hangingPunct="1">
                <a:lnSpc>
                  <a:spcPct val="100000"/>
                </a:lnSpc>
                <a:spcBef>
                  <a:spcPct val="0"/>
                </a:spcBef>
                <a:spcAft>
                  <a:spcPct val="0"/>
                </a:spcAft>
                <a:buClrTx/>
                <a:buSzTx/>
                <a:buFontTx/>
                <a:buNone/>
                <a:tabLst/>
                <a:defRPr/>
              </a:pPr>
              <a:endParaRPr kumimoji="0" lang="en-US" sz="1560" b="0" i="0" u="none" strike="noStrike" kern="1200" cap="none" spc="-52" normalizeH="0" baseline="0" noProof="0" dirty="0" err="1">
                <a:ln>
                  <a:noFill/>
                </a:ln>
                <a:solidFill>
                  <a:srgbClr val="FF8C00"/>
                </a:solidFill>
                <a:effectLst/>
                <a:uLnTx/>
                <a:uFillTx/>
                <a:latin typeface="Segoe UI"/>
                <a:ea typeface="Segoe UI" pitchFamily="34" charset="0"/>
                <a:cs typeface="Segoe UI" pitchFamily="34" charset="0"/>
              </a:endParaRPr>
            </a:p>
          </p:txBody>
        </p:sp>
      </p:grpSp>
      <p:sp>
        <p:nvSpPr>
          <p:cNvPr id="102" name="TextBox 101"/>
          <p:cNvSpPr txBox="1"/>
          <p:nvPr/>
        </p:nvSpPr>
        <p:spPr>
          <a:xfrm>
            <a:off x="6466654" y="2738513"/>
            <a:ext cx="4426247" cy="2804357"/>
          </a:xfrm>
          <a:prstGeom prst="rect">
            <a:avLst/>
          </a:prstGeom>
          <a:noFill/>
        </p:spPr>
        <p:txBody>
          <a:bodyPr wrap="square" lIns="0" tIns="0" rIns="0" bIns="0" rtlCol="0" anchor="ctr" anchorCtr="0">
            <a:spAutoFit/>
          </a:bodyPr>
          <a:lstStyle/>
          <a:p>
            <a:pPr marL="0" marR="0" lvl="0" indent="0" algn="l" defTabSz="914016" rtl="0" eaLnBrk="1" fontAlgn="auto" latinLnBrk="0" hangingPunct="1">
              <a:lnSpc>
                <a:spcPct val="90000"/>
              </a:lnSpc>
              <a:spcBef>
                <a:spcPts val="2255"/>
              </a:spcBef>
              <a:spcAft>
                <a:spcPts val="0"/>
              </a:spcAft>
              <a:buClrTx/>
              <a:buSzTx/>
              <a:buFontTx/>
              <a:buNone/>
              <a:tabLst/>
              <a:defRPr/>
            </a:pPr>
            <a:r>
              <a:rPr kumimoji="0" lang="en-US" sz="1600" b="0" i="0" u="none" strike="noStrike" kern="1200" cap="none" spc="-29"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Device Connectivity &amp; Management</a:t>
            </a:r>
          </a:p>
          <a:p>
            <a:pPr marL="0" marR="0" lvl="0" indent="0" algn="l" defTabSz="914016" rtl="0" eaLnBrk="1" fontAlgn="auto" latinLnBrk="0" hangingPunct="1">
              <a:lnSpc>
                <a:spcPct val="90000"/>
              </a:lnSpc>
              <a:spcBef>
                <a:spcPts val="2255"/>
              </a:spcBef>
              <a:spcAft>
                <a:spcPts val="0"/>
              </a:spcAft>
              <a:buClrTx/>
              <a:buSzTx/>
              <a:buFontTx/>
              <a:buNone/>
              <a:tabLst/>
              <a:defRPr/>
            </a:pPr>
            <a:r>
              <a:rPr kumimoji="0" lang="en-US" sz="1600" b="0" i="0" u="none" strike="noStrike" kern="1200" cap="none" spc="-29"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Data Ingestion and Command &amp; Control</a:t>
            </a:r>
          </a:p>
          <a:p>
            <a:pPr marL="0" marR="0" lvl="0" indent="0" algn="l" defTabSz="914016" rtl="0" eaLnBrk="1" fontAlgn="auto" latinLnBrk="0" hangingPunct="1">
              <a:lnSpc>
                <a:spcPct val="90000"/>
              </a:lnSpc>
              <a:spcBef>
                <a:spcPts val="2255"/>
              </a:spcBef>
              <a:spcAft>
                <a:spcPts val="0"/>
              </a:spcAft>
              <a:buClrTx/>
              <a:buSzTx/>
              <a:buFontTx/>
              <a:buNone/>
              <a:tabLst/>
              <a:defRPr/>
            </a:pPr>
            <a:r>
              <a:rPr kumimoji="0" lang="en-US" sz="1600" b="0" i="0" u="none" strike="noStrike" kern="1200" cap="none" spc="-29"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Stream Processing &amp; Predictive Analytics</a:t>
            </a:r>
          </a:p>
          <a:p>
            <a:pPr marL="0" marR="0" lvl="0" indent="0" algn="l" defTabSz="914016" rtl="0" eaLnBrk="1" fontAlgn="auto" latinLnBrk="0" hangingPunct="1">
              <a:lnSpc>
                <a:spcPct val="90000"/>
              </a:lnSpc>
              <a:spcBef>
                <a:spcPts val="2255"/>
              </a:spcBef>
              <a:spcAft>
                <a:spcPts val="0"/>
              </a:spcAft>
              <a:buClrTx/>
              <a:buSzTx/>
              <a:buFontTx/>
              <a:buNone/>
              <a:tabLst/>
              <a:defRPr/>
            </a:pPr>
            <a:r>
              <a:rPr kumimoji="0" lang="en-US" sz="1600" b="0" i="0" u="none" strike="noStrike" kern="1200" cap="none" spc="-29"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Workflow Automation</a:t>
            </a:r>
          </a:p>
          <a:p>
            <a:pPr marL="0" marR="0" lvl="0" indent="0" algn="l" defTabSz="914016" rtl="0" eaLnBrk="1" fontAlgn="auto" latinLnBrk="0" hangingPunct="1">
              <a:lnSpc>
                <a:spcPct val="90000"/>
              </a:lnSpc>
              <a:spcBef>
                <a:spcPts val="2255"/>
              </a:spcBef>
              <a:spcAft>
                <a:spcPts val="0"/>
              </a:spcAft>
              <a:buClrTx/>
              <a:buSzTx/>
              <a:buFontTx/>
              <a:buNone/>
              <a:tabLst/>
              <a:defRPr/>
            </a:pPr>
            <a:r>
              <a:rPr kumimoji="0" lang="en-US" sz="1600" b="0" i="0" u="none" strike="noStrike" kern="1200" cap="none" spc="-29"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Dashboards and Visualization</a:t>
            </a:r>
          </a:p>
          <a:p>
            <a:pPr marL="0" marR="0" lvl="0" indent="0" algn="l" defTabSz="914016" rtl="0" eaLnBrk="1" fontAlgn="auto" latinLnBrk="0" hangingPunct="1">
              <a:lnSpc>
                <a:spcPct val="90000"/>
              </a:lnSpc>
              <a:spcBef>
                <a:spcPts val="2255"/>
              </a:spcBef>
              <a:spcAft>
                <a:spcPts val="0"/>
              </a:spcAft>
              <a:buClrTx/>
              <a:buSzTx/>
              <a:buFontTx/>
              <a:buNone/>
              <a:tabLst/>
              <a:defRPr/>
            </a:pPr>
            <a:r>
              <a:rPr kumimoji="0" lang="en-US" sz="1600" b="0" i="0" u="none" strike="noStrike" kern="1200" cap="none" spc="-29"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Preconfigured Solutions</a:t>
            </a:r>
          </a:p>
        </p:txBody>
      </p:sp>
      <p:sp>
        <p:nvSpPr>
          <p:cNvPr id="109" name="Freeform 6"/>
          <p:cNvSpPr>
            <a:spLocks noEditPoints="1"/>
          </p:cNvSpPr>
          <p:nvPr/>
        </p:nvSpPr>
        <p:spPr bwMode="auto">
          <a:xfrm>
            <a:off x="5977126" y="3129627"/>
            <a:ext cx="482231" cy="305722"/>
          </a:xfrm>
          <a:custGeom>
            <a:avLst/>
            <a:gdLst>
              <a:gd name="T0" fmla="*/ 9590 w 15821"/>
              <a:gd name="T1" fmla="*/ 2934 h 10024"/>
              <a:gd name="T2" fmla="*/ 10601 w 15821"/>
              <a:gd name="T3" fmla="*/ 3946 h 10024"/>
              <a:gd name="T4" fmla="*/ 9590 w 15821"/>
              <a:gd name="T5" fmla="*/ 4957 h 10024"/>
              <a:gd name="T6" fmla="*/ 9078 w 15821"/>
              <a:gd name="T7" fmla="*/ 4817 h 10024"/>
              <a:gd name="T8" fmla="*/ 7329 w 15821"/>
              <a:gd name="T9" fmla="*/ 6782 h 10024"/>
              <a:gd name="T10" fmla="*/ 7372 w 15821"/>
              <a:gd name="T11" fmla="*/ 7072 h 10024"/>
              <a:gd name="T12" fmla="*/ 6361 w 15821"/>
              <a:gd name="T13" fmla="*/ 8083 h 10024"/>
              <a:gd name="T14" fmla="*/ 5349 w 15821"/>
              <a:gd name="T15" fmla="*/ 7072 h 10024"/>
              <a:gd name="T16" fmla="*/ 5370 w 15821"/>
              <a:gd name="T17" fmla="*/ 6869 h 10024"/>
              <a:gd name="T18" fmla="*/ 2767 w 15821"/>
              <a:gd name="T19" fmla="*/ 5302 h 10024"/>
              <a:gd name="T20" fmla="*/ 2166 w 15821"/>
              <a:gd name="T21" fmla="*/ 5607 h 10024"/>
              <a:gd name="T22" fmla="*/ 1529 w 15821"/>
              <a:gd name="T23" fmla="*/ 8144 h 10024"/>
              <a:gd name="T24" fmla="*/ 2023 w 15821"/>
              <a:gd name="T25" fmla="*/ 9012 h 10024"/>
              <a:gd name="T26" fmla="*/ 1012 w 15821"/>
              <a:gd name="T27" fmla="*/ 10024 h 10024"/>
              <a:gd name="T28" fmla="*/ 0 w 15821"/>
              <a:gd name="T29" fmla="*/ 9012 h 10024"/>
              <a:gd name="T30" fmla="*/ 940 w 15821"/>
              <a:gd name="T31" fmla="*/ 8005 h 10024"/>
              <a:gd name="T32" fmla="*/ 1569 w 15821"/>
              <a:gd name="T33" fmla="*/ 5500 h 10024"/>
              <a:gd name="T34" fmla="*/ 1026 w 15821"/>
              <a:gd name="T35" fmla="*/ 4605 h 10024"/>
              <a:gd name="T36" fmla="*/ 2037 w 15821"/>
              <a:gd name="T37" fmla="*/ 3594 h 10024"/>
              <a:gd name="T38" fmla="*/ 3049 w 15821"/>
              <a:gd name="T39" fmla="*/ 4605 h 10024"/>
              <a:gd name="T40" fmla="*/ 3036 w 15821"/>
              <a:gd name="T41" fmla="*/ 4758 h 10024"/>
              <a:gd name="T42" fmla="*/ 5666 w 15821"/>
              <a:gd name="T43" fmla="*/ 6340 h 10024"/>
              <a:gd name="T44" fmla="*/ 6361 w 15821"/>
              <a:gd name="T45" fmla="*/ 6061 h 10024"/>
              <a:gd name="T46" fmla="*/ 6973 w 15821"/>
              <a:gd name="T47" fmla="*/ 6272 h 10024"/>
              <a:gd name="T48" fmla="*/ 8670 w 15821"/>
              <a:gd name="T49" fmla="*/ 4364 h 10024"/>
              <a:gd name="T50" fmla="*/ 8578 w 15821"/>
              <a:gd name="T51" fmla="*/ 3946 h 10024"/>
              <a:gd name="T52" fmla="*/ 9590 w 15821"/>
              <a:gd name="T53" fmla="*/ 2934 h 10024"/>
              <a:gd name="T54" fmla="*/ 10634 w 15821"/>
              <a:gd name="T55" fmla="*/ 2877 h 10024"/>
              <a:gd name="T56" fmla="*/ 10922 w 15821"/>
              <a:gd name="T57" fmla="*/ 3409 h 10024"/>
              <a:gd name="T58" fmla="*/ 10687 w 15821"/>
              <a:gd name="T59" fmla="*/ 3536 h 10024"/>
              <a:gd name="T60" fmla="*/ 10399 w 15821"/>
              <a:gd name="T61" fmla="*/ 3004 h 10024"/>
              <a:gd name="T62" fmla="*/ 10634 w 15821"/>
              <a:gd name="T63" fmla="*/ 2877 h 10024"/>
              <a:gd name="T64" fmla="*/ 11443 w 15821"/>
              <a:gd name="T65" fmla="*/ 2468 h 10024"/>
              <a:gd name="T66" fmla="*/ 11731 w 15821"/>
              <a:gd name="T67" fmla="*/ 3000 h 10024"/>
              <a:gd name="T68" fmla="*/ 11317 w 15821"/>
              <a:gd name="T69" fmla="*/ 3224 h 10024"/>
              <a:gd name="T70" fmla="*/ 11029 w 15821"/>
              <a:gd name="T71" fmla="*/ 2692 h 10024"/>
              <a:gd name="T72" fmla="*/ 11443 w 15821"/>
              <a:gd name="T73" fmla="*/ 2468 h 10024"/>
              <a:gd name="T74" fmla="*/ 12332 w 15821"/>
              <a:gd name="T75" fmla="*/ 1974 h 10024"/>
              <a:gd name="T76" fmla="*/ 12620 w 15821"/>
              <a:gd name="T77" fmla="*/ 2506 h 10024"/>
              <a:gd name="T78" fmla="*/ 12145 w 15821"/>
              <a:gd name="T79" fmla="*/ 2763 h 10024"/>
              <a:gd name="T80" fmla="*/ 11857 w 15821"/>
              <a:gd name="T81" fmla="*/ 2231 h 10024"/>
              <a:gd name="T82" fmla="*/ 12332 w 15821"/>
              <a:gd name="T83" fmla="*/ 1974 h 10024"/>
              <a:gd name="T84" fmla="*/ 13168 w 15821"/>
              <a:gd name="T85" fmla="*/ 1562 h 10024"/>
              <a:gd name="T86" fmla="*/ 13456 w 15821"/>
              <a:gd name="T87" fmla="*/ 2095 h 10024"/>
              <a:gd name="T88" fmla="*/ 12928 w 15821"/>
              <a:gd name="T89" fmla="*/ 2380 h 10024"/>
              <a:gd name="T90" fmla="*/ 12640 w 15821"/>
              <a:gd name="T91" fmla="*/ 1848 h 10024"/>
              <a:gd name="T92" fmla="*/ 13168 w 15821"/>
              <a:gd name="T93" fmla="*/ 1562 h 10024"/>
              <a:gd name="T94" fmla="*/ 14607 w 15821"/>
              <a:gd name="T95" fmla="*/ 607 h 10024"/>
              <a:gd name="T96" fmla="*/ 14000 w 15821"/>
              <a:gd name="T97" fmla="*/ 1214 h 10024"/>
              <a:gd name="T98" fmla="*/ 14607 w 15821"/>
              <a:gd name="T99" fmla="*/ 1820 h 10024"/>
              <a:gd name="T100" fmla="*/ 15214 w 15821"/>
              <a:gd name="T101" fmla="*/ 1214 h 10024"/>
              <a:gd name="T102" fmla="*/ 14607 w 15821"/>
              <a:gd name="T103" fmla="*/ 607 h 10024"/>
              <a:gd name="T104" fmla="*/ 14607 w 15821"/>
              <a:gd name="T105" fmla="*/ 0 h 10024"/>
              <a:gd name="T106" fmla="*/ 15821 w 15821"/>
              <a:gd name="T107" fmla="*/ 1214 h 10024"/>
              <a:gd name="T108" fmla="*/ 14607 w 15821"/>
              <a:gd name="T109" fmla="*/ 2427 h 10024"/>
              <a:gd name="T110" fmla="*/ 13394 w 15821"/>
              <a:gd name="T111" fmla="*/ 1214 h 10024"/>
              <a:gd name="T112" fmla="*/ 14607 w 15821"/>
              <a:gd name="T113" fmla="*/ 0 h 10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821" h="10024">
                <a:moveTo>
                  <a:pt x="9590" y="2934"/>
                </a:moveTo>
                <a:cubicBezTo>
                  <a:pt x="10148" y="2934"/>
                  <a:pt x="10601" y="3387"/>
                  <a:pt x="10601" y="3946"/>
                </a:cubicBezTo>
                <a:cubicBezTo>
                  <a:pt x="10601" y="4504"/>
                  <a:pt x="10148" y="4957"/>
                  <a:pt x="9590" y="4957"/>
                </a:cubicBezTo>
                <a:cubicBezTo>
                  <a:pt x="9403" y="4957"/>
                  <a:pt x="9227" y="4906"/>
                  <a:pt x="9078" y="4817"/>
                </a:cubicBezTo>
                <a:lnTo>
                  <a:pt x="7329" y="6782"/>
                </a:lnTo>
                <a:cubicBezTo>
                  <a:pt x="7357" y="6874"/>
                  <a:pt x="7372" y="6971"/>
                  <a:pt x="7372" y="7072"/>
                </a:cubicBezTo>
                <a:cubicBezTo>
                  <a:pt x="7372" y="7631"/>
                  <a:pt x="6919" y="8083"/>
                  <a:pt x="6361" y="8083"/>
                </a:cubicBezTo>
                <a:cubicBezTo>
                  <a:pt x="5802" y="8083"/>
                  <a:pt x="5349" y="7631"/>
                  <a:pt x="5349" y="7072"/>
                </a:cubicBezTo>
                <a:cubicBezTo>
                  <a:pt x="5349" y="7002"/>
                  <a:pt x="5356" y="6934"/>
                  <a:pt x="5370" y="6869"/>
                </a:cubicBezTo>
                <a:lnTo>
                  <a:pt x="2767" y="5302"/>
                </a:lnTo>
                <a:cubicBezTo>
                  <a:pt x="2612" y="5467"/>
                  <a:pt x="2402" y="5578"/>
                  <a:pt x="2166" y="5607"/>
                </a:cubicBezTo>
                <a:lnTo>
                  <a:pt x="1529" y="8144"/>
                </a:lnTo>
                <a:cubicBezTo>
                  <a:pt x="1825" y="8320"/>
                  <a:pt x="2023" y="8643"/>
                  <a:pt x="2023" y="9012"/>
                </a:cubicBezTo>
                <a:cubicBezTo>
                  <a:pt x="2023" y="9571"/>
                  <a:pt x="1570" y="10024"/>
                  <a:pt x="1012" y="10024"/>
                </a:cubicBezTo>
                <a:cubicBezTo>
                  <a:pt x="453" y="10024"/>
                  <a:pt x="0" y="9571"/>
                  <a:pt x="0" y="9012"/>
                </a:cubicBezTo>
                <a:cubicBezTo>
                  <a:pt x="0" y="8478"/>
                  <a:pt x="415" y="8040"/>
                  <a:pt x="940" y="8005"/>
                </a:cubicBezTo>
                <a:lnTo>
                  <a:pt x="1569" y="5500"/>
                </a:lnTo>
                <a:cubicBezTo>
                  <a:pt x="1246" y="5332"/>
                  <a:pt x="1026" y="4994"/>
                  <a:pt x="1026" y="4605"/>
                </a:cubicBezTo>
                <a:cubicBezTo>
                  <a:pt x="1026" y="4046"/>
                  <a:pt x="1479" y="3594"/>
                  <a:pt x="2037" y="3594"/>
                </a:cubicBezTo>
                <a:cubicBezTo>
                  <a:pt x="2596" y="3594"/>
                  <a:pt x="3049" y="4046"/>
                  <a:pt x="3049" y="4605"/>
                </a:cubicBezTo>
                <a:cubicBezTo>
                  <a:pt x="3049" y="4657"/>
                  <a:pt x="3045" y="4708"/>
                  <a:pt x="3036" y="4758"/>
                </a:cubicBezTo>
                <a:lnTo>
                  <a:pt x="5666" y="6340"/>
                </a:lnTo>
                <a:cubicBezTo>
                  <a:pt x="5846" y="6167"/>
                  <a:pt x="6091" y="6061"/>
                  <a:pt x="6361" y="6061"/>
                </a:cubicBezTo>
                <a:cubicBezTo>
                  <a:pt x="6592" y="6061"/>
                  <a:pt x="6805" y="6138"/>
                  <a:pt x="6973" y="6272"/>
                </a:cubicBezTo>
                <a:lnTo>
                  <a:pt x="8670" y="4364"/>
                </a:lnTo>
                <a:cubicBezTo>
                  <a:pt x="8611" y="4237"/>
                  <a:pt x="8578" y="4095"/>
                  <a:pt x="8578" y="3946"/>
                </a:cubicBezTo>
                <a:cubicBezTo>
                  <a:pt x="8578" y="3387"/>
                  <a:pt x="9031" y="2934"/>
                  <a:pt x="9590" y="2934"/>
                </a:cubicBezTo>
                <a:close/>
                <a:moveTo>
                  <a:pt x="10634" y="2877"/>
                </a:moveTo>
                <a:lnTo>
                  <a:pt x="10922" y="3409"/>
                </a:lnTo>
                <a:lnTo>
                  <a:pt x="10687" y="3536"/>
                </a:lnTo>
                <a:lnTo>
                  <a:pt x="10399" y="3004"/>
                </a:lnTo>
                <a:lnTo>
                  <a:pt x="10634" y="2877"/>
                </a:lnTo>
                <a:close/>
                <a:moveTo>
                  <a:pt x="11443" y="2468"/>
                </a:moveTo>
                <a:lnTo>
                  <a:pt x="11731" y="3000"/>
                </a:lnTo>
                <a:lnTo>
                  <a:pt x="11317" y="3224"/>
                </a:lnTo>
                <a:lnTo>
                  <a:pt x="11029" y="2692"/>
                </a:lnTo>
                <a:lnTo>
                  <a:pt x="11443" y="2468"/>
                </a:lnTo>
                <a:close/>
                <a:moveTo>
                  <a:pt x="12332" y="1974"/>
                </a:moveTo>
                <a:lnTo>
                  <a:pt x="12620" y="2506"/>
                </a:lnTo>
                <a:lnTo>
                  <a:pt x="12145" y="2763"/>
                </a:lnTo>
                <a:lnTo>
                  <a:pt x="11857" y="2231"/>
                </a:lnTo>
                <a:lnTo>
                  <a:pt x="12332" y="1974"/>
                </a:lnTo>
                <a:close/>
                <a:moveTo>
                  <a:pt x="13168" y="1562"/>
                </a:moveTo>
                <a:lnTo>
                  <a:pt x="13456" y="2095"/>
                </a:lnTo>
                <a:lnTo>
                  <a:pt x="12928" y="2380"/>
                </a:lnTo>
                <a:lnTo>
                  <a:pt x="12640" y="1848"/>
                </a:lnTo>
                <a:lnTo>
                  <a:pt x="13168" y="1562"/>
                </a:lnTo>
                <a:close/>
                <a:moveTo>
                  <a:pt x="14607" y="607"/>
                </a:moveTo>
                <a:cubicBezTo>
                  <a:pt x="14272" y="607"/>
                  <a:pt x="14000" y="879"/>
                  <a:pt x="14000" y="1214"/>
                </a:cubicBezTo>
                <a:cubicBezTo>
                  <a:pt x="14000" y="1549"/>
                  <a:pt x="14272" y="1820"/>
                  <a:pt x="14607" y="1820"/>
                </a:cubicBezTo>
                <a:cubicBezTo>
                  <a:pt x="14942" y="1820"/>
                  <a:pt x="15214" y="1549"/>
                  <a:pt x="15214" y="1214"/>
                </a:cubicBezTo>
                <a:cubicBezTo>
                  <a:pt x="15214" y="879"/>
                  <a:pt x="14942" y="607"/>
                  <a:pt x="14607" y="607"/>
                </a:cubicBezTo>
                <a:close/>
                <a:moveTo>
                  <a:pt x="14607" y="0"/>
                </a:moveTo>
                <a:cubicBezTo>
                  <a:pt x="15277" y="0"/>
                  <a:pt x="15821" y="543"/>
                  <a:pt x="15821" y="1214"/>
                </a:cubicBezTo>
                <a:cubicBezTo>
                  <a:pt x="15821" y="1884"/>
                  <a:pt x="15277" y="2427"/>
                  <a:pt x="14607" y="2427"/>
                </a:cubicBezTo>
                <a:cubicBezTo>
                  <a:pt x="13937" y="2427"/>
                  <a:pt x="13394" y="1884"/>
                  <a:pt x="13394" y="1214"/>
                </a:cubicBezTo>
                <a:cubicBezTo>
                  <a:pt x="13394" y="543"/>
                  <a:pt x="13937" y="0"/>
                  <a:pt x="14607" y="0"/>
                </a:cubicBezTo>
                <a:close/>
              </a:path>
            </a:pathLst>
          </a:custGeom>
          <a:solidFill>
            <a:schemeClr val="tx1"/>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10" name="AutoShape 2"/>
          <p:cNvSpPr>
            <a:spLocks/>
          </p:cNvSpPr>
          <p:nvPr/>
        </p:nvSpPr>
        <p:spPr bwMode="auto">
          <a:xfrm>
            <a:off x="6058337" y="4166706"/>
            <a:ext cx="292397" cy="283976"/>
          </a:xfrm>
          <a:custGeom>
            <a:avLst/>
            <a:gdLst/>
            <a:ahLst/>
            <a:cxnLst/>
            <a:rect l="0" t="0" r="r" b="b"/>
            <a:pathLst>
              <a:path w="19837" h="19072">
                <a:moveTo>
                  <a:pt x="16824" y="1727"/>
                </a:moveTo>
                <a:cubicBezTo>
                  <a:pt x="13199" y="-1264"/>
                  <a:pt x="8645" y="-216"/>
                  <a:pt x="5479" y="3679"/>
                </a:cubicBezTo>
                <a:lnTo>
                  <a:pt x="4021" y="2476"/>
                </a:lnTo>
                <a:lnTo>
                  <a:pt x="4108" y="8088"/>
                </a:lnTo>
                <a:lnTo>
                  <a:pt x="9280" y="6816"/>
                </a:lnTo>
                <a:lnTo>
                  <a:pt x="7858" y="5643"/>
                </a:lnTo>
                <a:cubicBezTo>
                  <a:pt x="10275" y="2785"/>
                  <a:pt x="13657" y="2350"/>
                  <a:pt x="15815" y="4130"/>
                </a:cubicBezTo>
                <a:cubicBezTo>
                  <a:pt x="19382" y="7074"/>
                  <a:pt x="19366" y="12363"/>
                  <a:pt x="17724" y="14587"/>
                </a:cubicBezTo>
                <a:lnTo>
                  <a:pt x="17911" y="14740"/>
                </a:lnTo>
                <a:cubicBezTo>
                  <a:pt x="20567" y="11143"/>
                  <a:pt x="20718" y="4941"/>
                  <a:pt x="16824" y="1727"/>
                </a:cubicBezTo>
                <a:close/>
                <a:moveTo>
                  <a:pt x="10556" y="12256"/>
                </a:moveTo>
                <a:lnTo>
                  <a:pt x="11978" y="13429"/>
                </a:lnTo>
                <a:cubicBezTo>
                  <a:pt x="9561" y="16286"/>
                  <a:pt x="6179" y="16722"/>
                  <a:pt x="4022" y="14941"/>
                </a:cubicBezTo>
                <a:cubicBezTo>
                  <a:pt x="454" y="11998"/>
                  <a:pt x="470" y="6708"/>
                  <a:pt x="2112" y="4485"/>
                </a:cubicBezTo>
                <a:lnTo>
                  <a:pt x="1925" y="4331"/>
                </a:lnTo>
                <a:cubicBezTo>
                  <a:pt x="-731" y="7928"/>
                  <a:pt x="-882" y="14131"/>
                  <a:pt x="3012" y="17345"/>
                </a:cubicBezTo>
                <a:cubicBezTo>
                  <a:pt x="6637" y="20336"/>
                  <a:pt x="11191" y="19288"/>
                  <a:pt x="14357" y="15392"/>
                </a:cubicBezTo>
                <a:lnTo>
                  <a:pt x="15815" y="16596"/>
                </a:lnTo>
                <a:lnTo>
                  <a:pt x="15728" y="10983"/>
                </a:lnTo>
                <a:cubicBezTo>
                  <a:pt x="15728" y="10983"/>
                  <a:pt x="10556" y="12256"/>
                  <a:pt x="10556" y="12256"/>
                </a:cubicBezTo>
                <a:close/>
                <a:moveTo>
                  <a:pt x="10556" y="12256"/>
                </a:moveTo>
              </a:path>
            </a:pathLst>
          </a:custGeom>
          <a:solidFill>
            <a:schemeClr val="tx1"/>
          </a:solidFill>
          <a:ln>
            <a:noFill/>
          </a:ln>
          <a:extLst/>
        </p:spPr>
        <p:txBody>
          <a:bodyPr lIns="0" tIns="0" rIns="0" bIns="0"/>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a:ln>
                <a:noFill/>
              </a:ln>
              <a:solidFill>
                <a:srgbClr val="505050"/>
              </a:solidFill>
              <a:effectLst/>
              <a:uLnTx/>
              <a:uFillTx/>
              <a:latin typeface="Segoe UI"/>
              <a:ea typeface="+mn-ea"/>
              <a:cs typeface="+mn-cs"/>
            </a:endParaRPr>
          </a:p>
        </p:txBody>
      </p:sp>
      <p:pic>
        <p:nvPicPr>
          <p:cNvPr id="111" name="Picture 41" descr="K:\ForChad\infographics\images\icon_white_arrow_over_computers.gif"/>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005943" y="2618811"/>
            <a:ext cx="342953" cy="342815"/>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p:cNvGrpSpPr/>
          <p:nvPr/>
        </p:nvGrpSpPr>
        <p:grpSpPr>
          <a:xfrm>
            <a:off x="6072778" y="4689792"/>
            <a:ext cx="272368" cy="221758"/>
            <a:chOff x="-2530484" y="585787"/>
            <a:chExt cx="1119191" cy="911228"/>
          </a:xfrm>
          <a:solidFill>
            <a:schemeClr val="tx1"/>
          </a:solidFill>
        </p:grpSpPr>
        <p:sp>
          <p:nvSpPr>
            <p:cNvPr id="113" name="Freeform 31"/>
            <p:cNvSpPr>
              <a:spLocks noEditPoints="1"/>
            </p:cNvSpPr>
            <p:nvPr/>
          </p:nvSpPr>
          <p:spPr bwMode="auto">
            <a:xfrm>
              <a:off x="-2530484" y="585787"/>
              <a:ext cx="1119191"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grpFill/>
            <a:ln w="9525">
              <a:noFill/>
              <a:round/>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a:ln>
                  <a:noFill/>
                </a:ln>
                <a:solidFill>
                  <a:srgbClr val="FFFFFF"/>
                </a:solidFill>
                <a:effectLst/>
                <a:uLnTx/>
                <a:uFillTx/>
                <a:latin typeface="Segoe UI"/>
                <a:ea typeface="+mn-ea"/>
                <a:cs typeface="+mn-cs"/>
              </a:endParaRPr>
            </a:p>
          </p:txBody>
        </p:sp>
        <p:sp>
          <p:nvSpPr>
            <p:cNvPr id="114" name="Freeform 32"/>
            <p:cNvSpPr>
              <a:spLocks/>
            </p:cNvSpPr>
            <p:nvPr/>
          </p:nvSpPr>
          <p:spPr bwMode="auto">
            <a:xfrm>
              <a:off x="-2212985" y="1241428"/>
              <a:ext cx="514350" cy="255587"/>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grpFill/>
            <a:ln w="9525">
              <a:noFill/>
              <a:round/>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a:ln>
                  <a:noFill/>
                </a:ln>
                <a:solidFill>
                  <a:srgbClr val="FFFFFF"/>
                </a:solidFill>
                <a:effectLst/>
                <a:uLnTx/>
                <a:uFillTx/>
                <a:latin typeface="Segoe UI"/>
                <a:ea typeface="+mn-ea"/>
                <a:cs typeface="+mn-cs"/>
              </a:endParaRPr>
            </a:p>
          </p:txBody>
        </p:sp>
        <p:sp>
          <p:nvSpPr>
            <p:cNvPr id="115" name="Freeform 34"/>
            <p:cNvSpPr>
              <a:spLocks/>
            </p:cNvSpPr>
            <p:nvPr/>
          </p:nvSpPr>
          <p:spPr bwMode="auto">
            <a:xfrm>
              <a:off x="-1876433" y="752475"/>
              <a:ext cx="268289" cy="269876"/>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grpFill/>
            <a:ln w="9525">
              <a:noFill/>
              <a:round/>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a:ln>
                  <a:noFill/>
                </a:ln>
                <a:solidFill>
                  <a:srgbClr val="FFFFFF"/>
                </a:solidFill>
                <a:effectLst/>
                <a:uLnTx/>
                <a:uFillTx/>
                <a:latin typeface="Segoe UI"/>
                <a:ea typeface="+mn-ea"/>
                <a:cs typeface="+mn-cs"/>
              </a:endParaRPr>
            </a:p>
          </p:txBody>
        </p:sp>
        <p:sp>
          <p:nvSpPr>
            <p:cNvPr id="116" name="Freeform 35"/>
            <p:cNvSpPr>
              <a:spLocks/>
            </p:cNvSpPr>
            <p:nvPr/>
          </p:nvSpPr>
          <p:spPr bwMode="auto">
            <a:xfrm>
              <a:off x="-2349507" y="752475"/>
              <a:ext cx="393701" cy="314327"/>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grpFill/>
            <a:ln w="9525">
              <a:noFill/>
              <a:round/>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a:ln>
                  <a:noFill/>
                </a:ln>
                <a:solidFill>
                  <a:srgbClr val="FFFFFF"/>
                </a:solidFill>
                <a:effectLst/>
                <a:uLnTx/>
                <a:uFillTx/>
                <a:latin typeface="Segoe UI"/>
                <a:ea typeface="+mn-ea"/>
                <a:cs typeface="+mn-cs"/>
              </a:endParaRPr>
            </a:p>
          </p:txBody>
        </p:sp>
        <p:sp>
          <p:nvSpPr>
            <p:cNvPr id="117" name="Freeform 36"/>
            <p:cNvSpPr>
              <a:spLocks/>
            </p:cNvSpPr>
            <p:nvPr/>
          </p:nvSpPr>
          <p:spPr bwMode="auto">
            <a:xfrm>
              <a:off x="-2027251" y="736602"/>
              <a:ext cx="22224"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grpFill/>
            <a:ln w="9525">
              <a:noFill/>
              <a:round/>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a:ln>
                  <a:noFill/>
                </a:ln>
                <a:solidFill>
                  <a:srgbClr val="FFFFFF"/>
                </a:solidFill>
                <a:effectLst/>
                <a:uLnTx/>
                <a:uFillTx/>
                <a:latin typeface="Segoe UI"/>
                <a:ea typeface="+mn-ea"/>
                <a:cs typeface="+mn-cs"/>
              </a:endParaRPr>
            </a:p>
          </p:txBody>
        </p:sp>
        <p:sp>
          <p:nvSpPr>
            <p:cNvPr id="118" name="Freeform 37"/>
            <p:cNvSpPr>
              <a:spLocks/>
            </p:cNvSpPr>
            <p:nvPr/>
          </p:nvSpPr>
          <p:spPr bwMode="auto">
            <a:xfrm>
              <a:off x="-2087565" y="798514"/>
              <a:ext cx="22224"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grpFill/>
            <a:ln w="9525">
              <a:noFill/>
              <a:round/>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19" name="Group 118"/>
          <p:cNvGrpSpPr/>
          <p:nvPr/>
        </p:nvGrpSpPr>
        <p:grpSpPr>
          <a:xfrm>
            <a:off x="6064193" y="3677165"/>
            <a:ext cx="259944" cy="217488"/>
            <a:chOff x="-1220314" y="1416672"/>
            <a:chExt cx="1108076" cy="927101"/>
          </a:xfrm>
          <a:solidFill>
            <a:schemeClr val="tx1"/>
          </a:solidFill>
        </p:grpSpPr>
        <p:sp>
          <p:nvSpPr>
            <p:cNvPr id="120" name="Freeform 18"/>
            <p:cNvSpPr>
              <a:spLocks/>
            </p:cNvSpPr>
            <p:nvPr/>
          </p:nvSpPr>
          <p:spPr bwMode="auto">
            <a:xfrm>
              <a:off x="-1096484" y="1416672"/>
              <a:ext cx="860424" cy="927101"/>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grpFill/>
            <a:ln>
              <a:solidFill>
                <a:schemeClr val="tx1"/>
              </a:solidFill>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a:ln>
                  <a:noFill/>
                </a:ln>
                <a:solidFill>
                  <a:srgbClr val="FFFFFF"/>
                </a:solidFill>
                <a:effectLst/>
                <a:uLnTx/>
                <a:uFillTx/>
                <a:latin typeface="Segoe UI"/>
                <a:ea typeface="+mn-ea"/>
                <a:cs typeface="+mn-cs"/>
              </a:endParaRPr>
            </a:p>
          </p:txBody>
        </p:sp>
        <p:sp>
          <p:nvSpPr>
            <p:cNvPr id="121" name="Freeform 19"/>
            <p:cNvSpPr>
              <a:spLocks/>
            </p:cNvSpPr>
            <p:nvPr/>
          </p:nvSpPr>
          <p:spPr bwMode="auto">
            <a:xfrm>
              <a:off x="-197964" y="2000871"/>
              <a:ext cx="85726" cy="171449"/>
            </a:xfrm>
            <a:custGeom>
              <a:avLst/>
              <a:gdLst>
                <a:gd name="T0" fmla="*/ 23 w 23"/>
                <a:gd name="T1" fmla="*/ 26 h 45"/>
                <a:gd name="T2" fmla="*/ 0 w 23"/>
                <a:gd name="T3" fmla="*/ 45 h 45"/>
                <a:gd name="T4" fmla="*/ 0 w 23"/>
                <a:gd name="T5" fmla="*/ 0 h 45"/>
                <a:gd name="T6" fmla="*/ 23 w 23"/>
                <a:gd name="T7" fmla="*/ 18 h 45"/>
                <a:gd name="T8" fmla="*/ 23 w 23"/>
                <a:gd name="T9" fmla="*/ 26 h 45"/>
              </a:gdLst>
              <a:ahLst/>
              <a:cxnLst>
                <a:cxn ang="0">
                  <a:pos x="T0" y="T1"/>
                </a:cxn>
                <a:cxn ang="0">
                  <a:pos x="T2" y="T3"/>
                </a:cxn>
                <a:cxn ang="0">
                  <a:pos x="T4" y="T5"/>
                </a:cxn>
                <a:cxn ang="0">
                  <a:pos x="T6" y="T7"/>
                </a:cxn>
                <a:cxn ang="0">
                  <a:pos x="T8" y="T9"/>
                </a:cxn>
              </a:cxnLst>
              <a:rect l="0" t="0" r="r" b="b"/>
              <a:pathLst>
                <a:path w="23" h="45">
                  <a:moveTo>
                    <a:pt x="23" y="26"/>
                  </a:moveTo>
                  <a:cubicBezTo>
                    <a:pt x="16" y="32"/>
                    <a:pt x="9" y="37"/>
                    <a:pt x="0" y="45"/>
                  </a:cubicBezTo>
                  <a:cubicBezTo>
                    <a:pt x="0" y="29"/>
                    <a:pt x="0" y="16"/>
                    <a:pt x="0" y="0"/>
                  </a:cubicBezTo>
                  <a:cubicBezTo>
                    <a:pt x="8" y="7"/>
                    <a:pt x="16" y="12"/>
                    <a:pt x="23" y="18"/>
                  </a:cubicBezTo>
                  <a:cubicBezTo>
                    <a:pt x="23" y="21"/>
                    <a:pt x="23" y="23"/>
                    <a:pt x="23" y="26"/>
                  </a:cubicBezTo>
                  <a:close/>
                </a:path>
              </a:pathLst>
            </a:custGeom>
            <a:grpFill/>
            <a:ln>
              <a:solidFill>
                <a:schemeClr val="tx1"/>
              </a:solidFill>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Freeform 20"/>
            <p:cNvSpPr>
              <a:spLocks/>
            </p:cNvSpPr>
            <p:nvPr/>
          </p:nvSpPr>
          <p:spPr bwMode="auto">
            <a:xfrm>
              <a:off x="-1220314" y="1762744"/>
              <a:ext cx="90489" cy="185738"/>
            </a:xfrm>
            <a:custGeom>
              <a:avLst/>
              <a:gdLst>
                <a:gd name="T0" fmla="*/ 24 w 24"/>
                <a:gd name="T1" fmla="*/ 0 h 49"/>
                <a:gd name="T2" fmla="*/ 24 w 24"/>
                <a:gd name="T3" fmla="*/ 49 h 49"/>
                <a:gd name="T4" fmla="*/ 0 w 24"/>
                <a:gd name="T5" fmla="*/ 26 h 49"/>
                <a:gd name="T6" fmla="*/ 24 w 24"/>
                <a:gd name="T7" fmla="*/ 0 h 49"/>
              </a:gdLst>
              <a:ahLst/>
              <a:cxnLst>
                <a:cxn ang="0">
                  <a:pos x="T0" y="T1"/>
                </a:cxn>
                <a:cxn ang="0">
                  <a:pos x="T2" y="T3"/>
                </a:cxn>
                <a:cxn ang="0">
                  <a:pos x="T4" y="T5"/>
                </a:cxn>
                <a:cxn ang="0">
                  <a:pos x="T6" y="T7"/>
                </a:cxn>
              </a:cxnLst>
              <a:rect l="0" t="0" r="r" b="b"/>
              <a:pathLst>
                <a:path w="24" h="49">
                  <a:moveTo>
                    <a:pt x="24" y="0"/>
                  </a:moveTo>
                  <a:cubicBezTo>
                    <a:pt x="24" y="18"/>
                    <a:pt x="24" y="31"/>
                    <a:pt x="24" y="49"/>
                  </a:cubicBezTo>
                  <a:cubicBezTo>
                    <a:pt x="15" y="40"/>
                    <a:pt x="8" y="34"/>
                    <a:pt x="0" y="26"/>
                  </a:cubicBezTo>
                  <a:cubicBezTo>
                    <a:pt x="7" y="18"/>
                    <a:pt x="14" y="11"/>
                    <a:pt x="24" y="0"/>
                  </a:cubicBezTo>
                  <a:close/>
                </a:path>
              </a:pathLst>
            </a:custGeom>
            <a:grpFill/>
            <a:ln>
              <a:solidFill>
                <a:schemeClr val="tx1"/>
              </a:solidFill>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3" name="Group 122"/>
          <p:cNvGrpSpPr/>
          <p:nvPr/>
        </p:nvGrpSpPr>
        <p:grpSpPr>
          <a:xfrm>
            <a:off x="6015385" y="5194350"/>
            <a:ext cx="370537" cy="283232"/>
            <a:chOff x="5593612" y="3112499"/>
            <a:chExt cx="3151803" cy="2306516"/>
          </a:xfrm>
        </p:grpSpPr>
        <p:grpSp>
          <p:nvGrpSpPr>
            <p:cNvPr id="124" name="Group 123"/>
            <p:cNvGrpSpPr/>
            <p:nvPr/>
          </p:nvGrpSpPr>
          <p:grpSpPr>
            <a:xfrm>
              <a:off x="5593612" y="3112499"/>
              <a:ext cx="3151803" cy="2306516"/>
              <a:chOff x="9787835" y="3772739"/>
              <a:chExt cx="463841" cy="348632"/>
            </a:xfrm>
          </p:grpSpPr>
          <p:sp>
            <p:nvSpPr>
              <p:cNvPr id="126" name="Freeform 211"/>
              <p:cNvSpPr>
                <a:spLocks noChangeAspect="1"/>
              </p:cNvSpPr>
              <p:nvPr/>
            </p:nvSpPr>
            <p:spPr bwMode="auto">
              <a:xfrm>
                <a:off x="10063767" y="3958358"/>
                <a:ext cx="156290" cy="156290"/>
              </a:xfrm>
              <a:custGeom>
                <a:avLst/>
                <a:gdLst>
                  <a:gd name="connsiteX0" fmla="*/ 91440 w 182880"/>
                  <a:gd name="connsiteY0" fmla="*/ 21069 h 182880"/>
                  <a:gd name="connsiteX1" fmla="*/ 91440 w 182880"/>
                  <a:gd name="connsiteY1" fmla="*/ 91441 h 182880"/>
                  <a:gd name="connsiteX2" fmla="*/ 160020 w 182880"/>
                  <a:gd name="connsiteY2" fmla="*/ 91441 h 182880"/>
                  <a:gd name="connsiteX3" fmla="*/ 91440 w 182880"/>
                  <a:gd name="connsiteY3" fmla="*/ 161813 h 182880"/>
                  <a:gd name="connsiteX4" fmla="*/ 22860 w 182880"/>
                  <a:gd name="connsiteY4" fmla="*/ 91441 h 182880"/>
                  <a:gd name="connsiteX5" fmla="*/ 91440 w 182880"/>
                  <a:gd name="connsiteY5" fmla="*/ 21069 h 182880"/>
                  <a:gd name="connsiteX6" fmla="*/ 99868 w 182880"/>
                  <a:gd name="connsiteY6" fmla="*/ 15106 h 182880"/>
                  <a:gd name="connsiteX7" fmla="*/ 166754 w 182880"/>
                  <a:gd name="connsiteY7" fmla="*/ 84439 h 182880"/>
                  <a:gd name="connsiteX8" fmla="*/ 98178 w 182880"/>
                  <a:gd name="connsiteY8" fmla="*/ 83665 h 182880"/>
                  <a:gd name="connsiteX9" fmla="*/ 99868 w 182880"/>
                  <a:gd name="connsiteY9" fmla="*/ 15106 h 182880"/>
                  <a:gd name="connsiteX10" fmla="*/ 91440 w 182880"/>
                  <a:gd name="connsiteY10" fmla="*/ 7121 h 182880"/>
                  <a:gd name="connsiteX11" fmla="*/ 7121 w 182880"/>
                  <a:gd name="connsiteY11" fmla="*/ 91440 h 182880"/>
                  <a:gd name="connsiteX12" fmla="*/ 91440 w 182880"/>
                  <a:gd name="connsiteY12" fmla="*/ 175759 h 182880"/>
                  <a:gd name="connsiteX13" fmla="*/ 175759 w 182880"/>
                  <a:gd name="connsiteY13" fmla="*/ 91440 h 182880"/>
                  <a:gd name="connsiteX14" fmla="*/ 91440 w 182880"/>
                  <a:gd name="connsiteY14" fmla="*/ 7121 h 182880"/>
                  <a:gd name="connsiteX15" fmla="*/ 91440 w 182880"/>
                  <a:gd name="connsiteY15" fmla="*/ 0 h 182880"/>
                  <a:gd name="connsiteX16" fmla="*/ 182880 w 182880"/>
                  <a:gd name="connsiteY16" fmla="*/ 91440 h 182880"/>
                  <a:gd name="connsiteX17" fmla="*/ 91440 w 182880"/>
                  <a:gd name="connsiteY17" fmla="*/ 182880 h 182880"/>
                  <a:gd name="connsiteX18" fmla="*/ 0 w 182880"/>
                  <a:gd name="connsiteY18" fmla="*/ 91440 h 182880"/>
                  <a:gd name="connsiteX19" fmla="*/ 91440 w 182880"/>
                  <a:gd name="connsiteY19"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 h="182880">
                    <a:moveTo>
                      <a:pt x="91440" y="21069"/>
                    </a:moveTo>
                    <a:lnTo>
                      <a:pt x="91440" y="91441"/>
                    </a:lnTo>
                    <a:lnTo>
                      <a:pt x="160020" y="91441"/>
                    </a:lnTo>
                    <a:cubicBezTo>
                      <a:pt x="160020" y="130306"/>
                      <a:pt x="129316" y="161813"/>
                      <a:pt x="91440" y="161813"/>
                    </a:cubicBezTo>
                    <a:cubicBezTo>
                      <a:pt x="53564" y="161813"/>
                      <a:pt x="22860" y="130306"/>
                      <a:pt x="22860" y="91441"/>
                    </a:cubicBezTo>
                    <a:cubicBezTo>
                      <a:pt x="22860" y="52576"/>
                      <a:pt x="53564" y="21069"/>
                      <a:pt x="91440" y="21069"/>
                    </a:cubicBezTo>
                    <a:close/>
                    <a:moveTo>
                      <a:pt x="99868" y="15106"/>
                    </a:moveTo>
                    <a:cubicBezTo>
                      <a:pt x="137375" y="16031"/>
                      <a:pt x="167177" y="46923"/>
                      <a:pt x="166754" y="84439"/>
                    </a:cubicBezTo>
                    <a:lnTo>
                      <a:pt x="98178" y="83665"/>
                    </a:lnTo>
                    <a:cubicBezTo>
                      <a:pt x="98741" y="60812"/>
                      <a:pt x="99305" y="37959"/>
                      <a:pt x="99868" y="15106"/>
                    </a:cubicBezTo>
                    <a:close/>
                    <a:moveTo>
                      <a:pt x="91440" y="7121"/>
                    </a:moveTo>
                    <a:cubicBezTo>
                      <a:pt x="44872" y="7121"/>
                      <a:pt x="7121" y="44872"/>
                      <a:pt x="7121" y="91440"/>
                    </a:cubicBezTo>
                    <a:cubicBezTo>
                      <a:pt x="7121" y="138008"/>
                      <a:pt x="44872" y="175759"/>
                      <a:pt x="91440" y="175759"/>
                    </a:cubicBezTo>
                    <a:cubicBezTo>
                      <a:pt x="138008" y="175759"/>
                      <a:pt x="175759" y="138008"/>
                      <a:pt x="175759" y="91440"/>
                    </a:cubicBezTo>
                    <a:cubicBezTo>
                      <a:pt x="175759" y="44872"/>
                      <a:pt x="138008" y="7121"/>
                      <a:pt x="91440" y="7121"/>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MEASUREMENT &amp; VERIFICATION"/>
              <p:cNvSpPr>
                <a:spLocks noChangeAspect="1"/>
              </p:cNvSpPr>
              <p:nvPr/>
            </p:nvSpPr>
            <p:spPr bwMode="auto">
              <a:xfrm>
                <a:off x="10081123" y="3807949"/>
                <a:ext cx="170553" cy="115532"/>
              </a:xfrm>
              <a:custGeom>
                <a:avLst/>
                <a:gdLst/>
                <a:ahLst/>
                <a:cxnLst/>
                <a:rect l="l" t="t" r="r" b="b"/>
                <a:pathLst>
                  <a:path w="572573" h="387858">
                    <a:moveTo>
                      <a:pt x="242040" y="130004"/>
                    </a:moveTo>
                    <a:lnTo>
                      <a:pt x="325022" y="130004"/>
                    </a:lnTo>
                    <a:cubicBezTo>
                      <a:pt x="336480" y="130004"/>
                      <a:pt x="345768" y="139292"/>
                      <a:pt x="345768" y="150750"/>
                    </a:cubicBezTo>
                    <a:lnTo>
                      <a:pt x="345768" y="310446"/>
                    </a:lnTo>
                    <a:cubicBezTo>
                      <a:pt x="345768" y="321904"/>
                      <a:pt x="336480" y="331192"/>
                      <a:pt x="325022" y="331192"/>
                    </a:cubicBezTo>
                    <a:lnTo>
                      <a:pt x="242040" y="331192"/>
                    </a:lnTo>
                    <a:cubicBezTo>
                      <a:pt x="230582" y="331192"/>
                      <a:pt x="221294" y="321904"/>
                      <a:pt x="221294" y="310446"/>
                    </a:cubicBezTo>
                    <a:lnTo>
                      <a:pt x="221294" y="150750"/>
                    </a:lnTo>
                    <a:cubicBezTo>
                      <a:pt x="221294" y="139292"/>
                      <a:pt x="230582" y="130004"/>
                      <a:pt x="242040" y="130004"/>
                    </a:cubicBezTo>
                    <a:close/>
                    <a:moveTo>
                      <a:pt x="87949" y="64705"/>
                    </a:moveTo>
                    <a:lnTo>
                      <a:pt x="170931" y="64705"/>
                    </a:lnTo>
                    <a:cubicBezTo>
                      <a:pt x="182389" y="64705"/>
                      <a:pt x="191677" y="73993"/>
                      <a:pt x="191677" y="85451"/>
                    </a:cubicBezTo>
                    <a:lnTo>
                      <a:pt x="191677" y="310446"/>
                    </a:lnTo>
                    <a:cubicBezTo>
                      <a:pt x="191677" y="321904"/>
                      <a:pt x="182389" y="331192"/>
                      <a:pt x="170931" y="331192"/>
                    </a:cubicBezTo>
                    <a:lnTo>
                      <a:pt x="87949" y="331192"/>
                    </a:lnTo>
                    <a:cubicBezTo>
                      <a:pt x="76491" y="331192"/>
                      <a:pt x="67203" y="321904"/>
                      <a:pt x="67203" y="310446"/>
                    </a:cubicBezTo>
                    <a:lnTo>
                      <a:pt x="67203" y="85451"/>
                    </a:lnTo>
                    <a:cubicBezTo>
                      <a:pt x="67203" y="73993"/>
                      <a:pt x="76491" y="64705"/>
                      <a:pt x="87949" y="64705"/>
                    </a:cubicBezTo>
                    <a:close/>
                    <a:moveTo>
                      <a:pt x="396132" y="12043"/>
                    </a:moveTo>
                    <a:lnTo>
                      <a:pt x="479114" y="12043"/>
                    </a:lnTo>
                    <a:cubicBezTo>
                      <a:pt x="490572" y="12043"/>
                      <a:pt x="499860" y="21331"/>
                      <a:pt x="499860" y="32789"/>
                    </a:cubicBezTo>
                    <a:lnTo>
                      <a:pt x="499860" y="310446"/>
                    </a:lnTo>
                    <a:cubicBezTo>
                      <a:pt x="499860" y="321904"/>
                      <a:pt x="490572" y="331192"/>
                      <a:pt x="479114" y="331192"/>
                    </a:cubicBezTo>
                    <a:lnTo>
                      <a:pt x="396132" y="331192"/>
                    </a:lnTo>
                    <a:cubicBezTo>
                      <a:pt x="384674" y="331192"/>
                      <a:pt x="375386" y="321904"/>
                      <a:pt x="375386" y="310446"/>
                    </a:cubicBezTo>
                    <a:lnTo>
                      <a:pt x="375386" y="32789"/>
                    </a:lnTo>
                    <a:cubicBezTo>
                      <a:pt x="375386" y="21331"/>
                      <a:pt x="384674" y="12043"/>
                      <a:pt x="396132" y="12043"/>
                    </a:cubicBezTo>
                    <a:close/>
                    <a:moveTo>
                      <a:pt x="2443" y="0"/>
                    </a:moveTo>
                    <a:lnTo>
                      <a:pt x="39362" y="0"/>
                    </a:lnTo>
                    <a:lnTo>
                      <a:pt x="39362" y="278103"/>
                    </a:lnTo>
                    <a:cubicBezTo>
                      <a:pt x="39362" y="346299"/>
                      <a:pt x="49363" y="356299"/>
                      <a:pt x="115165" y="353906"/>
                    </a:cubicBezTo>
                    <a:cubicBezTo>
                      <a:pt x="180967" y="351513"/>
                      <a:pt x="420104" y="353906"/>
                      <a:pt x="572573" y="353906"/>
                    </a:cubicBezTo>
                    <a:lnTo>
                      <a:pt x="572573" y="387858"/>
                    </a:lnTo>
                    <a:lnTo>
                      <a:pt x="76866" y="387858"/>
                    </a:lnTo>
                    <a:cubicBezTo>
                      <a:pt x="20638" y="387858"/>
                      <a:pt x="3456" y="377856"/>
                      <a:pt x="1063" y="312055"/>
                    </a:cubicBezTo>
                    <a:cubicBezTo>
                      <a:pt x="-1330" y="246254"/>
                      <a:pt x="1063" y="109922"/>
                      <a:pt x="1063" y="8855"/>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Rounded Rectangle 213"/>
              <p:cNvSpPr/>
              <p:nvPr/>
            </p:nvSpPr>
            <p:spPr bwMode="auto">
              <a:xfrm>
                <a:off x="9787835" y="3772739"/>
                <a:ext cx="262320" cy="348632"/>
              </a:xfrm>
              <a:prstGeom prst="roundRect">
                <a:avLst>
                  <a:gd name="adj" fmla="val 10809"/>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9" name="MAINTENANCE MANAGEMENT"/>
              <p:cNvSpPr>
                <a:spLocks noChangeAspect="1"/>
              </p:cNvSpPr>
              <p:nvPr/>
            </p:nvSpPr>
            <p:spPr bwMode="auto">
              <a:xfrm>
                <a:off x="9791936" y="3790932"/>
                <a:ext cx="232665" cy="181030"/>
              </a:xfrm>
              <a:custGeom>
                <a:avLst/>
                <a:gdLst/>
                <a:ahLst/>
                <a:cxnLst/>
                <a:rect l="l" t="t" r="r" b="b"/>
                <a:pathLst>
                  <a:path w="656786" h="511028">
                    <a:moveTo>
                      <a:pt x="207142" y="234489"/>
                    </a:moveTo>
                    <a:cubicBezTo>
                      <a:pt x="229991" y="234489"/>
                      <a:pt x="248513" y="253006"/>
                      <a:pt x="248513" y="275849"/>
                    </a:cubicBezTo>
                    <a:cubicBezTo>
                      <a:pt x="248513" y="298691"/>
                      <a:pt x="229991" y="317209"/>
                      <a:pt x="207142" y="317209"/>
                    </a:cubicBezTo>
                    <a:cubicBezTo>
                      <a:pt x="184294" y="317209"/>
                      <a:pt x="165771" y="298691"/>
                      <a:pt x="165771" y="275849"/>
                    </a:cubicBezTo>
                    <a:cubicBezTo>
                      <a:pt x="165771" y="253006"/>
                      <a:pt x="184294" y="234489"/>
                      <a:pt x="207142" y="234489"/>
                    </a:cubicBezTo>
                    <a:close/>
                    <a:moveTo>
                      <a:pt x="207142" y="193129"/>
                    </a:moveTo>
                    <a:cubicBezTo>
                      <a:pt x="161445" y="193129"/>
                      <a:pt x="124400" y="230164"/>
                      <a:pt x="124400" y="275849"/>
                    </a:cubicBezTo>
                    <a:cubicBezTo>
                      <a:pt x="124400" y="321534"/>
                      <a:pt x="161445" y="358569"/>
                      <a:pt x="207142" y="358569"/>
                    </a:cubicBezTo>
                    <a:cubicBezTo>
                      <a:pt x="252839" y="358569"/>
                      <a:pt x="289884" y="321534"/>
                      <a:pt x="289884" y="275849"/>
                    </a:cubicBezTo>
                    <a:cubicBezTo>
                      <a:pt x="289884" y="230164"/>
                      <a:pt x="252839" y="193129"/>
                      <a:pt x="207142" y="193129"/>
                    </a:cubicBezTo>
                    <a:close/>
                    <a:moveTo>
                      <a:pt x="528546" y="108396"/>
                    </a:moveTo>
                    <a:cubicBezTo>
                      <a:pt x="542255" y="108396"/>
                      <a:pt x="553369" y="119507"/>
                      <a:pt x="553369" y="133213"/>
                    </a:cubicBezTo>
                    <a:cubicBezTo>
                      <a:pt x="553369" y="146918"/>
                      <a:pt x="542255" y="158029"/>
                      <a:pt x="528546" y="158029"/>
                    </a:cubicBezTo>
                    <a:cubicBezTo>
                      <a:pt x="514837" y="158029"/>
                      <a:pt x="503724" y="146918"/>
                      <a:pt x="503724" y="133213"/>
                    </a:cubicBezTo>
                    <a:cubicBezTo>
                      <a:pt x="503724" y="119507"/>
                      <a:pt x="514837" y="108396"/>
                      <a:pt x="528546" y="108396"/>
                    </a:cubicBezTo>
                    <a:close/>
                    <a:moveTo>
                      <a:pt x="528546" y="83580"/>
                    </a:moveTo>
                    <a:cubicBezTo>
                      <a:pt x="501128" y="83580"/>
                      <a:pt x="478901" y="105801"/>
                      <a:pt x="478901" y="133213"/>
                    </a:cubicBezTo>
                    <a:cubicBezTo>
                      <a:pt x="478901" y="160624"/>
                      <a:pt x="501128" y="182845"/>
                      <a:pt x="528546" y="182845"/>
                    </a:cubicBezTo>
                    <a:cubicBezTo>
                      <a:pt x="555964" y="182845"/>
                      <a:pt x="578191" y="160624"/>
                      <a:pt x="578191" y="133213"/>
                    </a:cubicBezTo>
                    <a:cubicBezTo>
                      <a:pt x="578191" y="105801"/>
                      <a:pt x="555964" y="83580"/>
                      <a:pt x="528546" y="83580"/>
                    </a:cubicBezTo>
                    <a:close/>
                    <a:moveTo>
                      <a:pt x="231599" y="53828"/>
                    </a:moveTo>
                    <a:lnTo>
                      <a:pt x="241004" y="97315"/>
                    </a:lnTo>
                    <a:lnTo>
                      <a:pt x="285678" y="112594"/>
                    </a:lnTo>
                    <a:lnTo>
                      <a:pt x="312717" y="83211"/>
                    </a:lnTo>
                    <a:lnTo>
                      <a:pt x="353864" y="111419"/>
                    </a:lnTo>
                    <a:lnTo>
                      <a:pt x="338581" y="152555"/>
                    </a:lnTo>
                    <a:lnTo>
                      <a:pt x="360918" y="185464"/>
                    </a:lnTo>
                    <a:lnTo>
                      <a:pt x="406767" y="185464"/>
                    </a:lnTo>
                    <a:lnTo>
                      <a:pt x="420875" y="237178"/>
                    </a:lnTo>
                    <a:lnTo>
                      <a:pt x="389133" y="261860"/>
                    </a:lnTo>
                    <a:lnTo>
                      <a:pt x="389133" y="300646"/>
                    </a:lnTo>
                    <a:lnTo>
                      <a:pt x="418524" y="327678"/>
                    </a:lnTo>
                    <a:lnTo>
                      <a:pt x="407943" y="374691"/>
                    </a:lnTo>
                    <a:lnTo>
                      <a:pt x="357391" y="375866"/>
                    </a:lnTo>
                    <a:lnTo>
                      <a:pt x="339757" y="404074"/>
                    </a:lnTo>
                    <a:lnTo>
                      <a:pt x="350337" y="447561"/>
                    </a:lnTo>
                    <a:lnTo>
                      <a:pt x="312717" y="475769"/>
                    </a:lnTo>
                    <a:lnTo>
                      <a:pt x="278624" y="448736"/>
                    </a:lnTo>
                    <a:lnTo>
                      <a:pt x="241004" y="465191"/>
                    </a:lnTo>
                    <a:lnTo>
                      <a:pt x="232774" y="506327"/>
                    </a:lnTo>
                    <a:lnTo>
                      <a:pt x="184574" y="511028"/>
                    </a:lnTo>
                    <a:lnTo>
                      <a:pt x="172817" y="460489"/>
                    </a:lnTo>
                    <a:lnTo>
                      <a:pt x="134022" y="448736"/>
                    </a:lnTo>
                    <a:lnTo>
                      <a:pt x="101104" y="475769"/>
                    </a:lnTo>
                    <a:lnTo>
                      <a:pt x="68186" y="446385"/>
                    </a:lnTo>
                    <a:lnTo>
                      <a:pt x="79943" y="407600"/>
                    </a:lnTo>
                    <a:lnTo>
                      <a:pt x="55255" y="374691"/>
                    </a:lnTo>
                    <a:lnTo>
                      <a:pt x="9405" y="373516"/>
                    </a:lnTo>
                    <a:lnTo>
                      <a:pt x="0" y="327678"/>
                    </a:lnTo>
                    <a:lnTo>
                      <a:pt x="36444" y="308873"/>
                    </a:lnTo>
                    <a:lnTo>
                      <a:pt x="35269" y="263035"/>
                    </a:lnTo>
                    <a:lnTo>
                      <a:pt x="0" y="233652"/>
                    </a:lnTo>
                    <a:lnTo>
                      <a:pt x="12932" y="190165"/>
                    </a:lnTo>
                    <a:lnTo>
                      <a:pt x="56430" y="191341"/>
                    </a:lnTo>
                    <a:lnTo>
                      <a:pt x="81118" y="164308"/>
                    </a:lnTo>
                    <a:lnTo>
                      <a:pt x="65835" y="111419"/>
                    </a:lnTo>
                    <a:lnTo>
                      <a:pt x="99928" y="84386"/>
                    </a:lnTo>
                    <a:lnTo>
                      <a:pt x="139900" y="111419"/>
                    </a:lnTo>
                    <a:lnTo>
                      <a:pt x="172817" y="99666"/>
                    </a:lnTo>
                    <a:lnTo>
                      <a:pt x="185749" y="55003"/>
                    </a:lnTo>
                    <a:close/>
                    <a:moveTo>
                      <a:pt x="543220" y="0"/>
                    </a:moveTo>
                    <a:lnTo>
                      <a:pt x="548863" y="26092"/>
                    </a:lnTo>
                    <a:lnTo>
                      <a:pt x="575668" y="35260"/>
                    </a:lnTo>
                    <a:lnTo>
                      <a:pt x="591891" y="17630"/>
                    </a:lnTo>
                    <a:lnTo>
                      <a:pt x="616580" y="34555"/>
                    </a:lnTo>
                    <a:lnTo>
                      <a:pt x="607410" y="59236"/>
                    </a:lnTo>
                    <a:lnTo>
                      <a:pt x="620812" y="78982"/>
                    </a:lnTo>
                    <a:lnTo>
                      <a:pt x="648321" y="78982"/>
                    </a:lnTo>
                    <a:lnTo>
                      <a:pt x="656786" y="110010"/>
                    </a:lnTo>
                    <a:lnTo>
                      <a:pt x="637741" y="124819"/>
                    </a:lnTo>
                    <a:lnTo>
                      <a:pt x="637741" y="148091"/>
                    </a:lnTo>
                    <a:lnTo>
                      <a:pt x="655375" y="164310"/>
                    </a:lnTo>
                    <a:lnTo>
                      <a:pt x="649027" y="192518"/>
                    </a:lnTo>
                    <a:lnTo>
                      <a:pt x="618696" y="193223"/>
                    </a:lnTo>
                    <a:lnTo>
                      <a:pt x="608115" y="210148"/>
                    </a:lnTo>
                    <a:lnTo>
                      <a:pt x="614463" y="236240"/>
                    </a:lnTo>
                    <a:lnTo>
                      <a:pt x="591891" y="253164"/>
                    </a:lnTo>
                    <a:lnTo>
                      <a:pt x="571435" y="236945"/>
                    </a:lnTo>
                    <a:lnTo>
                      <a:pt x="548863" y="246818"/>
                    </a:lnTo>
                    <a:lnTo>
                      <a:pt x="543926" y="271499"/>
                    </a:lnTo>
                    <a:lnTo>
                      <a:pt x="515005" y="274320"/>
                    </a:lnTo>
                    <a:lnTo>
                      <a:pt x="507951" y="243997"/>
                    </a:lnTo>
                    <a:lnTo>
                      <a:pt x="484674" y="236945"/>
                    </a:lnTo>
                    <a:lnTo>
                      <a:pt x="464923" y="253164"/>
                    </a:lnTo>
                    <a:lnTo>
                      <a:pt x="445173" y="235535"/>
                    </a:lnTo>
                    <a:lnTo>
                      <a:pt x="452227" y="212263"/>
                    </a:lnTo>
                    <a:lnTo>
                      <a:pt x="437414" y="192518"/>
                    </a:lnTo>
                    <a:lnTo>
                      <a:pt x="409904" y="191813"/>
                    </a:lnTo>
                    <a:lnTo>
                      <a:pt x="404261" y="164310"/>
                    </a:lnTo>
                    <a:lnTo>
                      <a:pt x="426128" y="153027"/>
                    </a:lnTo>
                    <a:lnTo>
                      <a:pt x="425422" y="125524"/>
                    </a:lnTo>
                    <a:lnTo>
                      <a:pt x="404261" y="107895"/>
                    </a:lnTo>
                    <a:lnTo>
                      <a:pt x="412020" y="81802"/>
                    </a:lnTo>
                    <a:lnTo>
                      <a:pt x="438119" y="82508"/>
                    </a:lnTo>
                    <a:lnTo>
                      <a:pt x="452932" y="66288"/>
                    </a:lnTo>
                    <a:lnTo>
                      <a:pt x="443762" y="34555"/>
                    </a:lnTo>
                    <a:lnTo>
                      <a:pt x="464218" y="18335"/>
                    </a:lnTo>
                    <a:lnTo>
                      <a:pt x="488201" y="34555"/>
                    </a:lnTo>
                    <a:lnTo>
                      <a:pt x="507951" y="27503"/>
                    </a:lnTo>
                    <a:lnTo>
                      <a:pt x="515711" y="705"/>
                    </a:ln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60" tIns="46630" rIns="46630" bIns="9326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632"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5" name="MAINTENANCE MANAGEMENT"/>
            <p:cNvSpPr>
              <a:spLocks noChangeAspect="1"/>
            </p:cNvSpPr>
            <p:nvPr/>
          </p:nvSpPr>
          <p:spPr bwMode="auto">
            <a:xfrm>
              <a:off x="5796571" y="4217241"/>
              <a:ext cx="1580960" cy="1197677"/>
            </a:xfrm>
            <a:custGeom>
              <a:avLst/>
              <a:gdLst/>
              <a:ahLst/>
              <a:cxnLst/>
              <a:rect l="l" t="t" r="r" b="b"/>
              <a:pathLst>
                <a:path w="656786" h="511028">
                  <a:moveTo>
                    <a:pt x="207142" y="234489"/>
                  </a:moveTo>
                  <a:cubicBezTo>
                    <a:pt x="229991" y="234489"/>
                    <a:pt x="248513" y="253006"/>
                    <a:pt x="248513" y="275849"/>
                  </a:cubicBezTo>
                  <a:cubicBezTo>
                    <a:pt x="248513" y="298691"/>
                    <a:pt x="229991" y="317209"/>
                    <a:pt x="207142" y="317209"/>
                  </a:cubicBezTo>
                  <a:cubicBezTo>
                    <a:pt x="184294" y="317209"/>
                    <a:pt x="165771" y="298691"/>
                    <a:pt x="165771" y="275849"/>
                  </a:cubicBezTo>
                  <a:cubicBezTo>
                    <a:pt x="165771" y="253006"/>
                    <a:pt x="184294" y="234489"/>
                    <a:pt x="207142" y="234489"/>
                  </a:cubicBezTo>
                  <a:close/>
                  <a:moveTo>
                    <a:pt x="207142" y="193129"/>
                  </a:moveTo>
                  <a:cubicBezTo>
                    <a:pt x="161445" y="193129"/>
                    <a:pt x="124400" y="230164"/>
                    <a:pt x="124400" y="275849"/>
                  </a:cubicBezTo>
                  <a:cubicBezTo>
                    <a:pt x="124400" y="321534"/>
                    <a:pt x="161445" y="358569"/>
                    <a:pt x="207142" y="358569"/>
                  </a:cubicBezTo>
                  <a:cubicBezTo>
                    <a:pt x="252839" y="358569"/>
                    <a:pt x="289884" y="321534"/>
                    <a:pt x="289884" y="275849"/>
                  </a:cubicBezTo>
                  <a:cubicBezTo>
                    <a:pt x="289884" y="230164"/>
                    <a:pt x="252839" y="193129"/>
                    <a:pt x="207142" y="193129"/>
                  </a:cubicBezTo>
                  <a:close/>
                  <a:moveTo>
                    <a:pt x="528546" y="108396"/>
                  </a:moveTo>
                  <a:cubicBezTo>
                    <a:pt x="542255" y="108396"/>
                    <a:pt x="553369" y="119507"/>
                    <a:pt x="553369" y="133213"/>
                  </a:cubicBezTo>
                  <a:cubicBezTo>
                    <a:pt x="553369" y="146918"/>
                    <a:pt x="542255" y="158029"/>
                    <a:pt x="528546" y="158029"/>
                  </a:cubicBezTo>
                  <a:cubicBezTo>
                    <a:pt x="514837" y="158029"/>
                    <a:pt x="503724" y="146918"/>
                    <a:pt x="503724" y="133213"/>
                  </a:cubicBezTo>
                  <a:cubicBezTo>
                    <a:pt x="503724" y="119507"/>
                    <a:pt x="514837" y="108396"/>
                    <a:pt x="528546" y="108396"/>
                  </a:cubicBezTo>
                  <a:close/>
                  <a:moveTo>
                    <a:pt x="528546" y="83580"/>
                  </a:moveTo>
                  <a:cubicBezTo>
                    <a:pt x="501128" y="83580"/>
                    <a:pt x="478901" y="105801"/>
                    <a:pt x="478901" y="133213"/>
                  </a:cubicBezTo>
                  <a:cubicBezTo>
                    <a:pt x="478901" y="160624"/>
                    <a:pt x="501128" y="182845"/>
                    <a:pt x="528546" y="182845"/>
                  </a:cubicBezTo>
                  <a:cubicBezTo>
                    <a:pt x="555964" y="182845"/>
                    <a:pt x="578191" y="160624"/>
                    <a:pt x="578191" y="133213"/>
                  </a:cubicBezTo>
                  <a:cubicBezTo>
                    <a:pt x="578191" y="105801"/>
                    <a:pt x="555964" y="83580"/>
                    <a:pt x="528546" y="83580"/>
                  </a:cubicBezTo>
                  <a:close/>
                  <a:moveTo>
                    <a:pt x="231599" y="53828"/>
                  </a:moveTo>
                  <a:lnTo>
                    <a:pt x="241004" y="97315"/>
                  </a:lnTo>
                  <a:lnTo>
                    <a:pt x="285678" y="112594"/>
                  </a:lnTo>
                  <a:lnTo>
                    <a:pt x="312717" y="83211"/>
                  </a:lnTo>
                  <a:lnTo>
                    <a:pt x="353864" y="111419"/>
                  </a:lnTo>
                  <a:lnTo>
                    <a:pt x="338581" y="152555"/>
                  </a:lnTo>
                  <a:lnTo>
                    <a:pt x="360918" y="185464"/>
                  </a:lnTo>
                  <a:lnTo>
                    <a:pt x="406767" y="185464"/>
                  </a:lnTo>
                  <a:lnTo>
                    <a:pt x="420875" y="237178"/>
                  </a:lnTo>
                  <a:lnTo>
                    <a:pt x="389133" y="261860"/>
                  </a:lnTo>
                  <a:lnTo>
                    <a:pt x="389133" y="300646"/>
                  </a:lnTo>
                  <a:lnTo>
                    <a:pt x="418524" y="327678"/>
                  </a:lnTo>
                  <a:lnTo>
                    <a:pt x="407943" y="374691"/>
                  </a:lnTo>
                  <a:lnTo>
                    <a:pt x="357391" y="375866"/>
                  </a:lnTo>
                  <a:lnTo>
                    <a:pt x="339757" y="404074"/>
                  </a:lnTo>
                  <a:lnTo>
                    <a:pt x="350337" y="447561"/>
                  </a:lnTo>
                  <a:lnTo>
                    <a:pt x="312717" y="475769"/>
                  </a:lnTo>
                  <a:lnTo>
                    <a:pt x="278624" y="448736"/>
                  </a:lnTo>
                  <a:lnTo>
                    <a:pt x="241004" y="465191"/>
                  </a:lnTo>
                  <a:lnTo>
                    <a:pt x="232774" y="506327"/>
                  </a:lnTo>
                  <a:lnTo>
                    <a:pt x="184574" y="511028"/>
                  </a:lnTo>
                  <a:lnTo>
                    <a:pt x="172817" y="460489"/>
                  </a:lnTo>
                  <a:lnTo>
                    <a:pt x="134022" y="448736"/>
                  </a:lnTo>
                  <a:lnTo>
                    <a:pt x="101104" y="475769"/>
                  </a:lnTo>
                  <a:lnTo>
                    <a:pt x="68186" y="446385"/>
                  </a:lnTo>
                  <a:lnTo>
                    <a:pt x="79943" y="407600"/>
                  </a:lnTo>
                  <a:lnTo>
                    <a:pt x="55255" y="374691"/>
                  </a:lnTo>
                  <a:lnTo>
                    <a:pt x="9405" y="373516"/>
                  </a:lnTo>
                  <a:lnTo>
                    <a:pt x="0" y="327678"/>
                  </a:lnTo>
                  <a:lnTo>
                    <a:pt x="36444" y="308873"/>
                  </a:lnTo>
                  <a:lnTo>
                    <a:pt x="35269" y="263035"/>
                  </a:lnTo>
                  <a:lnTo>
                    <a:pt x="0" y="233652"/>
                  </a:lnTo>
                  <a:lnTo>
                    <a:pt x="12932" y="190165"/>
                  </a:lnTo>
                  <a:lnTo>
                    <a:pt x="56430" y="191341"/>
                  </a:lnTo>
                  <a:lnTo>
                    <a:pt x="81118" y="164308"/>
                  </a:lnTo>
                  <a:lnTo>
                    <a:pt x="65835" y="111419"/>
                  </a:lnTo>
                  <a:lnTo>
                    <a:pt x="99928" y="84386"/>
                  </a:lnTo>
                  <a:lnTo>
                    <a:pt x="139900" y="111419"/>
                  </a:lnTo>
                  <a:lnTo>
                    <a:pt x="172817" y="99666"/>
                  </a:lnTo>
                  <a:lnTo>
                    <a:pt x="185749" y="55003"/>
                  </a:lnTo>
                  <a:close/>
                  <a:moveTo>
                    <a:pt x="543220" y="0"/>
                  </a:moveTo>
                  <a:lnTo>
                    <a:pt x="548863" y="26092"/>
                  </a:lnTo>
                  <a:lnTo>
                    <a:pt x="575668" y="35260"/>
                  </a:lnTo>
                  <a:lnTo>
                    <a:pt x="591891" y="17630"/>
                  </a:lnTo>
                  <a:lnTo>
                    <a:pt x="616580" y="34555"/>
                  </a:lnTo>
                  <a:lnTo>
                    <a:pt x="607410" y="59236"/>
                  </a:lnTo>
                  <a:lnTo>
                    <a:pt x="620812" y="78982"/>
                  </a:lnTo>
                  <a:lnTo>
                    <a:pt x="648321" y="78982"/>
                  </a:lnTo>
                  <a:lnTo>
                    <a:pt x="656786" y="110010"/>
                  </a:lnTo>
                  <a:lnTo>
                    <a:pt x="637741" y="124819"/>
                  </a:lnTo>
                  <a:lnTo>
                    <a:pt x="637741" y="148091"/>
                  </a:lnTo>
                  <a:lnTo>
                    <a:pt x="655375" y="164310"/>
                  </a:lnTo>
                  <a:lnTo>
                    <a:pt x="649027" y="192518"/>
                  </a:lnTo>
                  <a:lnTo>
                    <a:pt x="618696" y="193223"/>
                  </a:lnTo>
                  <a:lnTo>
                    <a:pt x="608115" y="210148"/>
                  </a:lnTo>
                  <a:lnTo>
                    <a:pt x="614463" y="236240"/>
                  </a:lnTo>
                  <a:lnTo>
                    <a:pt x="591891" y="253164"/>
                  </a:lnTo>
                  <a:lnTo>
                    <a:pt x="571435" y="236945"/>
                  </a:lnTo>
                  <a:lnTo>
                    <a:pt x="548863" y="246818"/>
                  </a:lnTo>
                  <a:lnTo>
                    <a:pt x="543926" y="271499"/>
                  </a:lnTo>
                  <a:lnTo>
                    <a:pt x="515005" y="274320"/>
                  </a:lnTo>
                  <a:lnTo>
                    <a:pt x="507951" y="243997"/>
                  </a:lnTo>
                  <a:lnTo>
                    <a:pt x="484674" y="236945"/>
                  </a:lnTo>
                  <a:lnTo>
                    <a:pt x="464923" y="253164"/>
                  </a:lnTo>
                  <a:lnTo>
                    <a:pt x="445173" y="235535"/>
                  </a:lnTo>
                  <a:lnTo>
                    <a:pt x="452227" y="212263"/>
                  </a:lnTo>
                  <a:lnTo>
                    <a:pt x="437414" y="192518"/>
                  </a:lnTo>
                  <a:lnTo>
                    <a:pt x="409904" y="191813"/>
                  </a:lnTo>
                  <a:lnTo>
                    <a:pt x="404261" y="164310"/>
                  </a:lnTo>
                  <a:lnTo>
                    <a:pt x="426128" y="153027"/>
                  </a:lnTo>
                  <a:lnTo>
                    <a:pt x="425422" y="125524"/>
                  </a:lnTo>
                  <a:lnTo>
                    <a:pt x="404261" y="107895"/>
                  </a:lnTo>
                  <a:lnTo>
                    <a:pt x="412020" y="81802"/>
                  </a:lnTo>
                  <a:lnTo>
                    <a:pt x="438119" y="82508"/>
                  </a:lnTo>
                  <a:lnTo>
                    <a:pt x="452932" y="66288"/>
                  </a:lnTo>
                  <a:lnTo>
                    <a:pt x="443762" y="34555"/>
                  </a:lnTo>
                  <a:lnTo>
                    <a:pt x="464218" y="18335"/>
                  </a:lnTo>
                  <a:lnTo>
                    <a:pt x="488201" y="34555"/>
                  </a:lnTo>
                  <a:lnTo>
                    <a:pt x="507951" y="27503"/>
                  </a:lnTo>
                  <a:lnTo>
                    <a:pt x="515711" y="705"/>
                  </a:ln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60" tIns="46630" rIns="46630" bIns="9326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632"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30" name="Freeform 215"/>
          <p:cNvSpPr/>
          <p:nvPr/>
        </p:nvSpPr>
        <p:spPr bwMode="auto">
          <a:xfrm rot="17384165" flipH="1">
            <a:off x="2136376" y="1319168"/>
            <a:ext cx="2423306" cy="3455265"/>
          </a:xfrm>
          <a:custGeom>
            <a:avLst/>
            <a:gdLst>
              <a:gd name="connsiteX0" fmla="*/ 409204 w 2471898"/>
              <a:gd name="connsiteY0" fmla="*/ 1087694 h 3524550"/>
              <a:gd name="connsiteX1" fmla="*/ 2106405 w 2471898"/>
              <a:gd name="connsiteY1" fmla="*/ 238000 h 3524550"/>
              <a:gd name="connsiteX2" fmla="*/ 2141672 w 2471898"/>
              <a:gd name="connsiteY2" fmla="*/ 240544 h 3524550"/>
              <a:gd name="connsiteX3" fmla="*/ 1842724 w 2471898"/>
              <a:gd name="connsiteY3" fmla="*/ 0 h 3524550"/>
              <a:gd name="connsiteX4" fmla="*/ 2092137 w 2471898"/>
              <a:gd name="connsiteY4" fmla="*/ 0 h 3524550"/>
              <a:gd name="connsiteX5" fmla="*/ 2471898 w 2471898"/>
              <a:gd name="connsiteY5" fmla="*/ 305569 h 3524550"/>
              <a:gd name="connsiteX6" fmla="*/ 2092137 w 2471898"/>
              <a:gd name="connsiteY6" fmla="*/ 611138 h 3524550"/>
              <a:gd name="connsiteX7" fmla="*/ 1842724 w 2471898"/>
              <a:gd name="connsiteY7" fmla="*/ 611138 h 3524550"/>
              <a:gd name="connsiteX8" fmla="*/ 2082315 w 2471898"/>
              <a:gd name="connsiteY8" fmla="*/ 418355 h 3524550"/>
              <a:gd name="connsiteX9" fmla="*/ 1944341 w 2471898"/>
              <a:gd name="connsiteY9" fmla="*/ 420847 h 3524550"/>
              <a:gd name="connsiteX10" fmla="*/ 551631 w 2471898"/>
              <a:gd name="connsiteY10" fmla="*/ 1192847 h 3524550"/>
              <a:gd name="connsiteX11" fmla="*/ 444503 w 2471898"/>
              <a:gd name="connsiteY11" fmla="*/ 3307457 h 3524550"/>
              <a:gd name="connsiteX12" fmla="*/ 487833 w 2471898"/>
              <a:gd name="connsiteY12" fmla="*/ 3373024 h 3524550"/>
              <a:gd name="connsiteX13" fmla="*/ 375961 w 2471898"/>
              <a:gd name="connsiteY13" fmla="*/ 3524550 h 3524550"/>
              <a:gd name="connsiteX14" fmla="*/ 292172 w 2471898"/>
              <a:gd name="connsiteY14" fmla="*/ 3397760 h 3524550"/>
              <a:gd name="connsiteX15" fmla="*/ 409204 w 2471898"/>
              <a:gd name="connsiteY15" fmla="*/ 1087694 h 35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71898" h="3524550">
                <a:moveTo>
                  <a:pt x="409204" y="1087694"/>
                </a:moveTo>
                <a:cubicBezTo>
                  <a:pt x="822100" y="528441"/>
                  <a:pt x="1460693" y="234240"/>
                  <a:pt x="2106405" y="238000"/>
                </a:cubicBezTo>
                <a:lnTo>
                  <a:pt x="2141672" y="240544"/>
                </a:lnTo>
                <a:lnTo>
                  <a:pt x="1842724" y="0"/>
                </a:lnTo>
                <a:lnTo>
                  <a:pt x="2092137" y="0"/>
                </a:lnTo>
                <a:lnTo>
                  <a:pt x="2471898" y="305569"/>
                </a:lnTo>
                <a:lnTo>
                  <a:pt x="2092137" y="611138"/>
                </a:lnTo>
                <a:lnTo>
                  <a:pt x="1842724" y="611138"/>
                </a:lnTo>
                <a:lnTo>
                  <a:pt x="2082315" y="418355"/>
                </a:lnTo>
                <a:lnTo>
                  <a:pt x="1944341" y="420847"/>
                </a:lnTo>
                <a:cubicBezTo>
                  <a:pt x="1409578" y="462575"/>
                  <a:pt x="895232" y="727452"/>
                  <a:pt x="551631" y="1192847"/>
                </a:cubicBezTo>
                <a:cubicBezTo>
                  <a:pt x="80409" y="1831102"/>
                  <a:pt x="64158" y="2665224"/>
                  <a:pt x="444503" y="3307457"/>
                </a:cubicBezTo>
                <a:lnTo>
                  <a:pt x="487833" y="3373024"/>
                </a:lnTo>
                <a:lnTo>
                  <a:pt x="375961" y="3524550"/>
                </a:lnTo>
                <a:lnTo>
                  <a:pt x="292172" y="3397760"/>
                </a:lnTo>
                <a:cubicBezTo>
                  <a:pt x="-123328" y="2696165"/>
                  <a:pt x="-105574" y="1784943"/>
                  <a:pt x="409204" y="1087694"/>
                </a:cubicBezTo>
                <a:close/>
              </a:path>
            </a:pathLst>
          </a:custGeom>
          <a:solidFill>
            <a:schemeClr val="tx1">
              <a:lumMod val="75000"/>
              <a:alpha val="40000"/>
            </a:schemeClr>
          </a:solidFill>
          <a:ln w="219075">
            <a:noFill/>
            <a:miter lim="800000"/>
          </a:ln>
        </p:spPr>
        <p:txBody>
          <a:bodyPr vert="horz" wrap="square" lIns="89617" tIns="44808" rIns="89617" bIns="44808" numCol="1" anchor="t" anchorCtr="0" compatLnSpc="1">
            <a:prstTxWarp prst="textNoShape">
              <a:avLst/>
            </a:prstTxWarp>
          </a:bodyPr>
          <a:lstStyle/>
          <a:p>
            <a:pPr marL="0" marR="0" lvl="0" indent="0" algn="l" defTabSz="89600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1" name="Freeform 216"/>
          <p:cNvSpPr/>
          <p:nvPr/>
        </p:nvSpPr>
        <p:spPr bwMode="auto">
          <a:xfrm rot="8404155" flipH="1">
            <a:off x="1997663" y="3714942"/>
            <a:ext cx="2616936" cy="3113816"/>
          </a:xfrm>
          <a:custGeom>
            <a:avLst/>
            <a:gdLst>
              <a:gd name="connsiteX0" fmla="*/ 328730 w 2669411"/>
              <a:gd name="connsiteY0" fmla="*/ 3059042 h 3176255"/>
              <a:gd name="connsiteX1" fmla="*/ 188698 w 2669411"/>
              <a:gd name="connsiteY1" fmla="*/ 3176255 h 3176255"/>
              <a:gd name="connsiteX2" fmla="*/ 160711 w 2669411"/>
              <a:gd name="connsiteY2" fmla="*/ 3117608 h 3176255"/>
              <a:gd name="connsiteX3" fmla="*/ 749413 w 2669411"/>
              <a:gd name="connsiteY3" fmla="*/ 707613 h 3176255"/>
              <a:gd name="connsiteX4" fmla="*/ 2252296 w 2669411"/>
              <a:gd name="connsiteY4" fmla="*/ 225829 h 3176255"/>
              <a:gd name="connsiteX5" fmla="*/ 2334233 w 2669411"/>
              <a:gd name="connsiteY5" fmla="*/ 236559 h 3176255"/>
              <a:gd name="connsiteX6" fmla="*/ 2040237 w 2669411"/>
              <a:gd name="connsiteY6" fmla="*/ 0 h 3176255"/>
              <a:gd name="connsiteX7" fmla="*/ 2289650 w 2669411"/>
              <a:gd name="connsiteY7" fmla="*/ 0 h 3176255"/>
              <a:gd name="connsiteX8" fmla="*/ 2669411 w 2669411"/>
              <a:gd name="connsiteY8" fmla="*/ 305569 h 3176255"/>
              <a:gd name="connsiteX9" fmla="*/ 2289650 w 2669411"/>
              <a:gd name="connsiteY9" fmla="*/ 611138 h 3176255"/>
              <a:gd name="connsiteX10" fmla="*/ 2040237 w 2669411"/>
              <a:gd name="connsiteY10" fmla="*/ 611138 h 3176255"/>
              <a:gd name="connsiteX11" fmla="*/ 2292789 w 2669411"/>
              <a:gd name="connsiteY11" fmla="*/ 407926 h 3176255"/>
              <a:gd name="connsiteX12" fmla="*/ 2118257 w 2669411"/>
              <a:gd name="connsiteY12" fmla="*/ 396892 h 3176255"/>
              <a:gd name="connsiteX13" fmla="*/ 863045 w 2669411"/>
              <a:gd name="connsiteY13" fmla="*/ 843369 h 3176255"/>
              <a:gd name="connsiteX14" fmla="*/ 324155 w 2669411"/>
              <a:gd name="connsiteY14" fmla="*/ 3049453 h 317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69411" h="3176255">
                <a:moveTo>
                  <a:pt x="328730" y="3059042"/>
                </a:moveTo>
                <a:lnTo>
                  <a:pt x="188698" y="3176255"/>
                </a:lnTo>
                <a:lnTo>
                  <a:pt x="160711" y="3117608"/>
                </a:lnTo>
                <a:cubicBezTo>
                  <a:pt x="-182844" y="2294433"/>
                  <a:pt x="29432" y="1310267"/>
                  <a:pt x="749413" y="707613"/>
                </a:cubicBezTo>
                <a:cubicBezTo>
                  <a:pt x="1185554" y="342544"/>
                  <a:pt x="1726713" y="185515"/>
                  <a:pt x="2252296" y="225829"/>
                </a:cubicBezTo>
                <a:lnTo>
                  <a:pt x="2334233" y="236559"/>
                </a:lnTo>
                <a:lnTo>
                  <a:pt x="2040237" y="0"/>
                </a:lnTo>
                <a:lnTo>
                  <a:pt x="2289650" y="0"/>
                </a:lnTo>
                <a:lnTo>
                  <a:pt x="2669411" y="305569"/>
                </a:lnTo>
                <a:lnTo>
                  <a:pt x="2289650" y="611138"/>
                </a:lnTo>
                <a:lnTo>
                  <a:pt x="2040237" y="611138"/>
                </a:lnTo>
                <a:lnTo>
                  <a:pt x="2292789" y="407926"/>
                </a:lnTo>
                <a:lnTo>
                  <a:pt x="2118257" y="396892"/>
                </a:lnTo>
                <a:cubicBezTo>
                  <a:pt x="1675762" y="390725"/>
                  <a:pt x="1229014" y="537037"/>
                  <a:pt x="863045" y="843369"/>
                </a:cubicBezTo>
                <a:cubicBezTo>
                  <a:pt x="203982" y="1395032"/>
                  <a:pt x="9668" y="2295927"/>
                  <a:pt x="324155" y="3049453"/>
                </a:cubicBezTo>
                <a:close/>
              </a:path>
            </a:pathLst>
          </a:custGeom>
          <a:solidFill>
            <a:schemeClr val="tx1">
              <a:lumMod val="75000"/>
              <a:alpha val="40000"/>
            </a:schemeClr>
          </a:solidFill>
          <a:ln w="219075">
            <a:noFill/>
            <a:miter lim="800000"/>
          </a:ln>
        </p:spPr>
        <p:txBody>
          <a:bodyPr vert="horz" wrap="square" lIns="89617" tIns="44808" rIns="89617" bIns="44808" numCol="1" anchor="t" anchorCtr="0" compatLnSpc="1">
            <a:prstTxWarp prst="textNoShape">
              <a:avLst/>
            </a:prstTxWarp>
          </a:bodyPr>
          <a:lstStyle/>
          <a:p>
            <a:pPr marL="0" marR="0" lvl="0" indent="0" algn="l" defTabSz="896006" rtl="0" eaLnBrk="1" fontAlgn="auto" latinLnBrk="0" hangingPunct="1">
              <a:lnSpc>
                <a:spcPct val="100000"/>
              </a:lnSpc>
              <a:spcBef>
                <a:spcPts val="0"/>
              </a:spcBef>
              <a:spcAft>
                <a:spcPts val="0"/>
              </a:spcAft>
              <a:buClrTx/>
              <a:buSzTx/>
              <a:buFontTx/>
              <a:buNone/>
              <a:tabLst/>
              <a:defRPr/>
            </a:pPr>
            <a:endParaRPr kumimoji="0" lang="en-US" sz="137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09431654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85</TotalTime>
  <Words>4459</Words>
  <Application>Microsoft Office PowerPoint</Application>
  <PresentationFormat>Widescreen</PresentationFormat>
  <Paragraphs>451</Paragraphs>
  <Slides>43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MS PGothic</vt:lpstr>
      <vt:lpstr>MS PGothic</vt:lpstr>
      <vt:lpstr>Arial</vt:lpstr>
      <vt:lpstr>Calibri</vt:lpstr>
      <vt:lpstr>Courier New</vt:lpstr>
      <vt:lpstr>Segoe UI</vt:lpstr>
      <vt:lpstr>Segoe UI Light</vt:lpstr>
      <vt:lpstr>Windows Azure</vt:lpstr>
      <vt:lpstr>PowerPoint Presentation</vt:lpstr>
      <vt:lpstr>Agenda</vt:lpstr>
      <vt:lpstr>IoT on Azure</vt:lpstr>
      <vt:lpstr>Defining IoT</vt:lpstr>
      <vt:lpstr>Transforming Business</vt:lpstr>
      <vt:lpstr>Microsoft’s investment principles for IoT</vt:lpstr>
      <vt:lpstr>Azure IoT Reference Architecture</vt:lpstr>
      <vt:lpstr>Azure IoT Suite</vt:lpstr>
      <vt:lpstr>Microsoft Azure IoT Suite</vt:lpstr>
      <vt:lpstr>Azure IoT Suite – Preconfigured Solutions</vt:lpstr>
      <vt:lpstr>IoTSuite Remote Monitoring-Architecture</vt:lpstr>
      <vt:lpstr>PowerPoint Presentation</vt:lpstr>
      <vt:lpstr>Devices</vt:lpstr>
      <vt:lpstr>PowerPoint Presentation</vt:lpstr>
      <vt:lpstr>IoT Hub</vt:lpstr>
      <vt:lpstr>PowerPoint Presentation</vt:lpstr>
      <vt:lpstr>IoT Hub Device Management (preview)</vt:lpstr>
      <vt:lpstr>Device Management Concepts</vt:lpstr>
      <vt:lpstr>Device Twin</vt:lpstr>
      <vt:lpstr>Device Query</vt:lpstr>
      <vt:lpstr>Device Job Types</vt:lpstr>
      <vt:lpstr>Device Firmware Update</vt:lpstr>
      <vt:lpstr>Analytics</vt:lpstr>
      <vt:lpstr>PowerPoint Presentation</vt:lpstr>
      <vt:lpstr>Presentation</vt:lpstr>
      <vt:lpstr>PowerPoint Presentation</vt:lpstr>
      <vt:lpstr>IoT Security Device-to-Cloud (D2C) Cloud-to-Device (C2D) </vt:lpstr>
      <vt:lpstr>Defense Strategies</vt:lpstr>
      <vt:lpstr>Service Assisted Communication (SAC)</vt:lpstr>
      <vt:lpstr>Security up to ingestion</vt:lpstr>
      <vt:lpstr>Device Security</vt:lpstr>
      <vt:lpstr>Channel Security</vt:lpstr>
      <vt:lpstr>Field Gateway Security</vt:lpstr>
      <vt:lpstr>IoT Hub Endpoint Security</vt:lpstr>
      <vt:lpstr>Custom authentication services</vt:lpstr>
      <vt:lpstr>IoT Challenges</vt:lpstr>
      <vt:lpstr>Security after ingestion</vt:lpstr>
      <vt:lpstr>Security Development Lifecycle</vt:lpstr>
      <vt:lpstr>What can we do architecturally?</vt:lpstr>
      <vt:lpstr>Reference Materials</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Rainey</dc:creator>
  <cp:lastModifiedBy>Rick Rainey</cp:lastModifiedBy>
  <cp:revision>10</cp:revision>
  <dcterms:created xsi:type="dcterms:W3CDTF">2016-06-30T16:07:59Z</dcterms:created>
  <dcterms:modified xsi:type="dcterms:W3CDTF">2016-06-30T17:33:01Z</dcterms:modified>
</cp:coreProperties>
</file>