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6" r:id="rId4"/>
  </p:sldMasterIdLst>
  <p:notesMasterIdLst>
    <p:notesMasterId r:id="rId44"/>
  </p:notesMasterIdLst>
  <p:handoutMasterIdLst>
    <p:handoutMasterId r:id="rId45"/>
  </p:handoutMasterIdLst>
  <p:sldIdLst>
    <p:sldId id="1570" r:id="rId5"/>
    <p:sldId id="1574" r:id="rId6"/>
    <p:sldId id="1500" r:id="rId7"/>
    <p:sldId id="1589" r:id="rId8"/>
    <p:sldId id="1604" r:id="rId9"/>
    <p:sldId id="1577" r:id="rId10"/>
    <p:sldId id="1509" r:id="rId11"/>
    <p:sldId id="1511" r:id="rId12"/>
    <p:sldId id="1499" r:id="rId13"/>
    <p:sldId id="1504" r:id="rId14"/>
    <p:sldId id="1578" r:id="rId15"/>
    <p:sldId id="1588" r:id="rId16"/>
    <p:sldId id="1579" r:id="rId17"/>
    <p:sldId id="1527" r:id="rId18"/>
    <p:sldId id="1529" r:id="rId19"/>
    <p:sldId id="1580" r:id="rId20"/>
    <p:sldId id="1586" r:id="rId21"/>
    <p:sldId id="1583" r:id="rId22"/>
    <p:sldId id="1584" r:id="rId23"/>
    <p:sldId id="1582" r:id="rId24"/>
    <p:sldId id="1587" r:id="rId25"/>
    <p:sldId id="1585" r:id="rId26"/>
    <p:sldId id="1605" r:id="rId27"/>
    <p:sldId id="1539" r:id="rId28"/>
    <p:sldId id="1590" r:id="rId29"/>
    <p:sldId id="1598" r:id="rId30"/>
    <p:sldId id="1599" r:id="rId31"/>
    <p:sldId id="1601" r:id="rId32"/>
    <p:sldId id="1596" r:id="rId33"/>
    <p:sldId id="1597" r:id="rId34"/>
    <p:sldId id="1591" r:id="rId35"/>
    <p:sldId id="1592" r:id="rId36"/>
    <p:sldId id="1593" r:id="rId37"/>
    <p:sldId id="1594" r:id="rId38"/>
    <p:sldId id="1595" r:id="rId39"/>
    <p:sldId id="1544" r:id="rId40"/>
    <p:sldId id="1602" r:id="rId41"/>
    <p:sldId id="1603" r:id="rId42"/>
    <p:sldId id="1496"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5 mins" id="{65047653-49D6-4A58-A2EA-C1DFB1F326D3}">
          <p14:sldIdLst>
            <p14:sldId id="1570"/>
            <p14:sldId id="1574"/>
            <p14:sldId id="1500"/>
            <p14:sldId id="1589"/>
            <p14:sldId id="1604"/>
          </p14:sldIdLst>
        </p14:section>
        <p14:section name="Application Management - 15 mins" id="{F58C2259-0847-42A0-BB39-00791DB8F59D}">
          <p14:sldIdLst>
            <p14:sldId id="1577"/>
            <p14:sldId id="1509"/>
            <p14:sldId id="1511"/>
            <p14:sldId id="1499"/>
          </p14:sldIdLst>
        </p14:section>
        <p14:section name="Hybrid Identity - 30 mins" id="{DE3AE5DE-E0AB-4A79-A9E2-CA47C7DA67FF}">
          <p14:sldIdLst>
            <p14:sldId id="1504"/>
            <p14:sldId id="1578"/>
            <p14:sldId id="1588"/>
            <p14:sldId id="1579"/>
            <p14:sldId id="1527"/>
            <p14:sldId id="1529"/>
            <p14:sldId id="1580"/>
            <p14:sldId id="1586"/>
            <p14:sldId id="1583"/>
            <p14:sldId id="1584"/>
            <p14:sldId id="1582"/>
            <p14:sldId id="1587"/>
            <p14:sldId id="1585"/>
            <p14:sldId id="1605"/>
            <p14:sldId id="1539"/>
          </p14:sldIdLst>
        </p14:section>
        <p14:section name="Developing apps for Azure AD - 30 mins" id="{22A10F5D-C579-4FEB-B921-BD3DDD75C772}">
          <p14:sldIdLst>
            <p14:sldId id="1590"/>
            <p14:sldId id="1598"/>
            <p14:sldId id="1599"/>
            <p14:sldId id="1601"/>
            <p14:sldId id="1596"/>
            <p14:sldId id="1597"/>
            <p14:sldId id="1591"/>
            <p14:sldId id="1592"/>
            <p14:sldId id="1593"/>
            <p14:sldId id="1594"/>
            <p14:sldId id="1595"/>
            <p14:sldId id="1544"/>
          </p14:sldIdLst>
        </p14:section>
        <p14:section name="Conclusion" id="{49D62CA3-2EB3-4A86-AA96-D397584ADBAB}">
          <p14:sldIdLst>
            <p14:sldId id="1602"/>
            <p14:sldId id="1603"/>
            <p14:sldId id="149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5E5FF"/>
    <a:srgbClr val="47D8FF"/>
    <a:srgbClr val="11CCFF"/>
    <a:srgbClr val="43D7FF"/>
    <a:srgbClr val="B4A0FF"/>
    <a:srgbClr val="505050"/>
    <a:srgbClr val="000000"/>
    <a:srgbClr val="00BCF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199" autoAdjust="0"/>
    <p:restoredTop sz="74945" autoAdjust="0"/>
  </p:normalViewPr>
  <p:slideViewPr>
    <p:cSldViewPr>
      <p:cViewPr varScale="1">
        <p:scale>
          <a:sx n="63" d="100"/>
          <a:sy n="63" d="100"/>
        </p:scale>
        <p:origin x="600" y="67"/>
      </p:cViewPr>
      <p:guideLst/>
    </p:cSldViewPr>
  </p:slideViewPr>
  <p:outlineViewPr>
    <p:cViewPr>
      <p:scale>
        <a:sx n="33" d="100"/>
        <a:sy n="33" d="100"/>
      </p:scale>
      <p:origin x="0" y="-342"/>
    </p:cViewPr>
  </p:outlineViewPr>
  <p:notesTextViewPr>
    <p:cViewPr>
      <p:scale>
        <a:sx n="3" d="2"/>
        <a:sy n="3" d="2"/>
      </p:scale>
      <p:origin x="0" y="0"/>
    </p:cViewPr>
  </p:notesTextViewPr>
  <p:sorterViewPr>
    <p:cViewPr>
      <p:scale>
        <a:sx n="75" d="100"/>
        <a:sy n="75" d="100"/>
      </p:scale>
      <p:origin x="0" y="0"/>
    </p:cViewPr>
  </p:sorterViewPr>
  <p:notesViewPr>
    <p:cSldViewPr showGuides="1">
      <p:cViewPr varScale="1">
        <p:scale>
          <a:sx n="47" d="100"/>
          <a:sy n="47" d="100"/>
        </p:scale>
        <p:origin x="2784" y="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14-01-2016 08:22</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14-01-2016 08:22</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echnet.microsoft.com/en-us/library/dn510997(v=ws.10).asp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Active Directory is</a:t>
            </a:r>
            <a:r>
              <a:rPr lang="en-US" baseline="0" dirty="0"/>
              <a:t> our cloud based directory and identity management service.</a:t>
            </a:r>
          </a:p>
          <a:p>
            <a:endParaRPr lang="en-US" baseline="0" dirty="0"/>
          </a:p>
          <a:p>
            <a:r>
              <a:rPr lang="en-US" baseline="0" dirty="0"/>
              <a:t>It is not Windows Server Active Directory running in a virtual machine.  It is a multi-tenant identity and management service designed from the ground up to support modern cloud-based applications.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40293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planning the identity integration</a:t>
            </a:r>
            <a:r>
              <a:rPr lang="en-US" baseline="0" dirty="0"/>
              <a:t> you will perform the following steps.  </a:t>
            </a:r>
          </a:p>
          <a:p>
            <a:r>
              <a:rPr lang="en-US" baseline="0" dirty="0"/>
              <a:t>The first step is to configure the Azure AD to support directory integration with a local directory. This can be done either via the portal or by using the </a:t>
            </a:r>
            <a:r>
              <a:rPr lang="en-US" b="1" dirty="0">
                <a:effectLst/>
              </a:rPr>
              <a:t>Set-</a:t>
            </a:r>
            <a:r>
              <a:rPr lang="en-US" b="1" dirty="0" err="1">
                <a:effectLst/>
              </a:rPr>
              <a:t>MsolDirSyncEnabled</a:t>
            </a:r>
            <a:r>
              <a:rPr lang="en-US" b="1" dirty="0">
                <a:effectLst/>
              </a:rPr>
              <a:t> </a:t>
            </a:r>
            <a:r>
              <a:rPr lang="en-US" b="0" dirty="0">
                <a:effectLst/>
              </a:rPr>
              <a:t>PowerShell</a:t>
            </a:r>
            <a:r>
              <a:rPr lang="en-US" b="0" baseline="0" dirty="0">
                <a:effectLst/>
              </a:rPr>
              <a:t> cmdlet</a:t>
            </a:r>
          </a:p>
          <a:p>
            <a:endParaRPr lang="en-US" b="0" baseline="0" dirty="0">
              <a:effectLst/>
            </a:endParaRPr>
          </a:p>
          <a:p>
            <a:r>
              <a:rPr lang="en-US" b="0" baseline="0" dirty="0">
                <a:effectLst/>
              </a:rPr>
              <a:t>The next step is to configure the Azure AD Connect appliance on an On-Premises server. This server will be responsible for synchronizing the On-Premises Active Directory with Azure AD. </a:t>
            </a:r>
          </a:p>
          <a:p>
            <a:endParaRPr lang="en-US" b="0" baseline="0" dirty="0">
              <a:effectLst/>
            </a:endParaRPr>
          </a:p>
          <a:p>
            <a:r>
              <a:rPr lang="en-US" b="0" baseline="0" dirty="0">
                <a:effectLst/>
              </a:rPr>
              <a:t>The final step is to verify the configuration and perform the initial sync.</a:t>
            </a:r>
          </a:p>
          <a:p>
            <a:endParaRPr lang="en-US" b="0" baseline="0" dirty="0">
              <a:effectLst/>
            </a:endParaRPr>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414776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0" baseline="0" dirty="0"/>
              <a:t>2A_Demo_Enable_Directory_Integration.docx</a:t>
            </a:r>
            <a:endParaRPr lang="en-US" baseline="0"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681655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Continuing</a:t>
            </a:r>
            <a:r>
              <a:rPr lang="en-US" baseline="0" dirty="0"/>
              <a:t> from the demo, you have download the MSI for Azure AD Connect onto the machine that will be your sync server.  This is a machine that is joined to your on-premises domain.  You have run the MSI and this is the screen you get.  </a:t>
            </a:r>
          </a:p>
          <a:p>
            <a:endParaRPr lang="en-US" baseline="0" dirty="0"/>
          </a:p>
          <a:p>
            <a:r>
              <a:rPr lang="en-US" baseline="0" dirty="0"/>
              <a:t>&lt;Click&gt;</a:t>
            </a:r>
          </a:p>
          <a:p>
            <a:endParaRPr lang="en-US" baseline="0" dirty="0"/>
          </a:p>
          <a:p>
            <a:r>
              <a:rPr lang="en-US" baseline="0" dirty="0"/>
              <a:t>You have two options for configuring Azure AD Connect.  You can choose either </a:t>
            </a:r>
            <a:r>
              <a:rPr lang="en-US" b="1" baseline="0" dirty="0"/>
              <a:t>Express Settings </a:t>
            </a:r>
            <a:r>
              <a:rPr lang="en-US" baseline="0" dirty="0"/>
              <a:t>or a </a:t>
            </a:r>
            <a:r>
              <a:rPr lang="en-US" b="1" baseline="0" dirty="0"/>
              <a:t>Customized</a:t>
            </a:r>
            <a:r>
              <a:rPr lang="en-US" baseline="0" dirty="0"/>
              <a:t> configuration.  For this first look we will explore the Express Settings path.</a:t>
            </a:r>
          </a:p>
          <a:p>
            <a:endParaRPr lang="en-US" baseline="0" dirty="0"/>
          </a:p>
          <a:p>
            <a:r>
              <a:rPr lang="en-US" baseline="0" dirty="0"/>
              <a:t>Notice the 2</a:t>
            </a:r>
            <a:r>
              <a:rPr lang="en-US" baseline="30000" dirty="0"/>
              <a:t>nd</a:t>
            </a:r>
            <a:r>
              <a:rPr lang="en-US" baseline="0" dirty="0"/>
              <a:t> bullet that says password synchronization will be configured.  We will cover that shortly.</a:t>
            </a:r>
          </a:p>
          <a:p>
            <a:endParaRPr lang="en-US" baseline="0" dirty="0"/>
          </a:p>
          <a:p>
            <a:r>
              <a:rPr lang="en-US" baseline="0" dirty="0"/>
              <a:t>&lt;Click&gt;</a:t>
            </a:r>
          </a:p>
          <a:p>
            <a:endParaRPr lang="en-US" baseline="0" dirty="0"/>
          </a:p>
          <a:p>
            <a:r>
              <a:rPr lang="en-US" baseline="0" dirty="0"/>
              <a:t>The Express Settings path asks you to provide two sets of credentials.  The first are credentials for the Global Administrator in the Azure AD Tenant.  The reason Azure AD Connect asks for this credential is so that it can create the service account that will be used by the synchronization service.  The synchronization service will be configured to use this service account when synchronizing objects between Azure AD and the on-premises directory. </a:t>
            </a:r>
          </a:p>
          <a:p>
            <a:endParaRPr lang="en-US" baseline="0" dirty="0"/>
          </a:p>
          <a:p>
            <a:r>
              <a:rPr lang="en-US" baseline="0" dirty="0"/>
              <a:t>&lt;Click&gt;</a:t>
            </a:r>
          </a:p>
          <a:p>
            <a:endParaRPr lang="en-US" baseline="0" dirty="0"/>
          </a:p>
          <a:p>
            <a:r>
              <a:rPr lang="en-US" dirty="0"/>
              <a:t>The next set of credentials you must provide</a:t>
            </a:r>
            <a:r>
              <a:rPr lang="en-US" baseline="0" dirty="0"/>
              <a:t> are those of an enterprise administrator.  It is used as the AD Connector account that performs read/writes in the local directory during synchronization.</a:t>
            </a:r>
          </a:p>
          <a:p>
            <a:endParaRPr lang="en-US" baseline="0" dirty="0"/>
          </a:p>
          <a:p>
            <a:r>
              <a:rPr lang="en-US" baseline="0" dirty="0"/>
              <a:t>&lt;Click&gt;</a:t>
            </a:r>
          </a:p>
          <a:p>
            <a:endParaRPr lang="en-US" baseline="0" dirty="0"/>
          </a:p>
          <a:p>
            <a:r>
              <a:rPr lang="en-US" baseline="0" dirty="0"/>
              <a:t>This next page is simply summarizing what is about to happen.  When you’re ready, press install.  In about 5 minutes (or less), you will see this page indicating Azure AD Connect is configured and the synchronization service is running.</a:t>
            </a:r>
          </a:p>
          <a:p>
            <a:endParaRPr lang="en-US" dirty="0"/>
          </a:p>
          <a:p>
            <a:endParaRPr lang="en-US" dirty="0"/>
          </a:p>
          <a:p>
            <a:r>
              <a:rPr lang="en-US" b="1" dirty="0"/>
              <a:t>Reference</a:t>
            </a:r>
          </a:p>
          <a:p>
            <a:r>
              <a:rPr lang="en-US" dirty="0"/>
              <a:t>https://technet.microsoft.com/en-us/library/dn776280.aspx</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257504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0" baseline="0" dirty="0"/>
              <a:t>2B_Demo_Verify_Directory_Synchronization.docx</a:t>
            </a:r>
            <a:endParaRPr lang="en-US" baseline="0" dirty="0"/>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753380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Password Sync is a feature of the Azure Active Directory Sync tool that synchronizes the hash of the user passwords from your on-premises Active Directory to Azure Active Directory (“Azure AD”). </a:t>
            </a:r>
          </a:p>
          <a:p>
            <a:endParaRPr lang="sv-FI" dirty="0">
              <a:effectLst/>
            </a:endParaRPr>
          </a:p>
          <a:p>
            <a:r>
              <a:rPr lang="en-US" dirty="0">
                <a:effectLst/>
              </a:rPr>
              <a:t>This feature enables your users to log into their Azure Active Directory services (such as Office 365, Microsoft Intune, CRM Online, etc.) using the same password as they use to log into your on-premises network. </a:t>
            </a:r>
          </a:p>
          <a:p>
            <a:endParaRPr lang="sv-FI" dirty="0">
              <a:effectLst/>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dirty="0">
                <a:effectLst/>
              </a:rPr>
              <a:t>It is important to note that this feature does not provide a true Single Sign-On (SSO), t</a:t>
            </a:r>
            <a:r>
              <a:rPr lang="sv-FI" dirty="0">
                <a:effectLst/>
              </a:rPr>
              <a:t>his method is often called Same Sign on to distinguish it from Single</a:t>
            </a:r>
            <a:r>
              <a:rPr lang="sv-FI" baseline="0" dirty="0">
                <a:effectLst/>
              </a:rPr>
              <a:t> Sign-On.</a:t>
            </a:r>
            <a:endParaRPr lang="en-US" dirty="0">
              <a:effectLst/>
            </a:endParaRP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065198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58194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FI" dirty="0"/>
              <a:t>Azure AD provides the following authentication methods</a:t>
            </a:r>
            <a:r>
              <a:rPr lang="sv-FI" baseline="0" dirty="0"/>
              <a:t> for end users to authenticate.</a:t>
            </a:r>
          </a:p>
          <a:p>
            <a:endParaRPr lang="sv-FI" baseline="0" dirty="0"/>
          </a:p>
          <a:p>
            <a:r>
              <a:rPr lang="sv-FI" baseline="0" dirty="0"/>
              <a:t>When using Password sync the user will authenticate using the same username and the same password as they do On-Premises. This way of authenticating is often referred to as Same Sign On to distinguish it from Single Sign On.</a:t>
            </a:r>
          </a:p>
          <a:p>
            <a:endParaRPr lang="sv-FI" baseline="0" dirty="0"/>
          </a:p>
          <a:p>
            <a:r>
              <a:rPr lang="sv-FI" baseline="0" dirty="0"/>
              <a:t>In a True Single Sign On scenario using AD FS the authentication is performed against the On-Premises directory. In this scenario the users passwords are never synchronized to Azure AD.</a:t>
            </a:r>
          </a:p>
          <a:p>
            <a:endParaRPr lang="sv-FI" baseline="0" dirty="0"/>
          </a:p>
          <a:p>
            <a:r>
              <a:rPr lang="sv-FI" baseline="0" dirty="0"/>
              <a:t>When you setup federation you will establish a trust between your Azure AD and your AD FS environment. </a:t>
            </a:r>
          </a:p>
          <a:p>
            <a:endParaRPr lang="sv-FI" baseline="0" dirty="0"/>
          </a:p>
          <a:p>
            <a:r>
              <a:rPr lang="sv-FI" baseline="0" dirty="0"/>
              <a:t>In an federated scenario all authentication is done using the AD FS infrastructure. The AD FS environment must be designed to be fault tolerant as without it no one will be able to authenticate. </a:t>
            </a:r>
          </a:p>
          <a:p>
            <a:endParaRPr lang="sv-FI" baseline="0" dirty="0"/>
          </a:p>
          <a:p>
            <a:r>
              <a:rPr lang="sv-FI" baseline="0" dirty="0"/>
              <a:t>A typical production setup of AD FS will have AD FS proxies that will handle the authentication for users accessing it from the internet. The AD FS proxies will typically have forms based authentication. The proxies will talk to the AD FS Servers which then will authenticate the users against the On-Premises Active Directory. </a:t>
            </a:r>
          </a:p>
          <a:p>
            <a:endParaRPr lang="sv-FI" baseline="0" dirty="0"/>
          </a:p>
          <a:p>
            <a:r>
              <a:rPr lang="sv-FI" baseline="0" dirty="0"/>
              <a:t>On-Premises users will authenticate against directly against the AD FS servers which usually are configured for Windows Authentication. Because of this authentication mechanism the users will not be prompted for any credentials.</a:t>
            </a:r>
          </a:p>
          <a:p>
            <a:endParaRPr lang="sv-FI" baseline="0" dirty="0"/>
          </a:p>
          <a:p>
            <a:r>
              <a:rPr lang="sv-FI" baseline="0" dirty="0"/>
              <a:t>In case of AD FS outages you can fall back to using Password Synchronization</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63440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FI" dirty="0"/>
              <a:t>There are a number</a:t>
            </a:r>
            <a:r>
              <a:rPr lang="sv-FI" baseline="0" dirty="0"/>
              <a:t> of scenarios that are only available using federation.</a:t>
            </a:r>
          </a:p>
          <a:p>
            <a:endParaRPr lang="sv-FI" baseline="0" dirty="0"/>
          </a:p>
          <a:p>
            <a:r>
              <a:rPr lang="sv-FI" baseline="0" dirty="0"/>
              <a:t>If the customer already has deployed AD FS On-Premises it is very likely that they will want to use it for authentication scenarios instead of creating a new environment.</a:t>
            </a:r>
          </a:p>
          <a:p>
            <a:endParaRPr lang="sv-FI" baseline="0" dirty="0"/>
          </a:p>
          <a:p>
            <a:r>
              <a:rPr lang="sv-FI" baseline="0" dirty="0"/>
              <a:t>There may also be security policies implemented at the customer which will prohibit storing passwords in the cloud.</a:t>
            </a:r>
          </a:p>
          <a:p>
            <a:endParaRPr lang="sv-FI" baseline="0" dirty="0"/>
          </a:p>
          <a:p>
            <a:r>
              <a:rPr lang="sv-FI" baseline="0" dirty="0"/>
              <a:t>As we discussed on the previsous slide having a AD FS environment configured correctly will allow seamless single sign on from domain joined machines.</a:t>
            </a:r>
          </a:p>
          <a:p>
            <a:endParaRPr lang="sv-FI" baseline="0" dirty="0"/>
          </a:p>
          <a:p>
            <a:r>
              <a:rPr lang="sv-FI" dirty="0"/>
              <a:t>AD</a:t>
            </a:r>
            <a:r>
              <a:rPr lang="sv-FI" baseline="0" dirty="0"/>
              <a:t> FS also allows for additional secarions like On-Premises multi factor authentication and/or smart card support. It will also provide for more fine grained access scenarios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60575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FI" dirty="0"/>
              <a:t>AD FS</a:t>
            </a:r>
            <a:r>
              <a:rPr lang="sv-FI" baseline="0" dirty="0"/>
              <a:t> requires that the user objects are synchronized to Azure AD. </a:t>
            </a:r>
          </a:p>
          <a:p>
            <a:endParaRPr lang="sv-FI" baseline="0" dirty="0"/>
          </a:p>
          <a:p>
            <a:r>
              <a:rPr lang="sv-FI" baseline="0" dirty="0"/>
              <a:t>When the user tries to logon using their UPN Azure will perform a home realm discovery to identify how to authenticate the user. If the user’s UPN’s domain is federated the authentication request will be transferred to the registered ADFS endpoint and the authentication will be performed against the On-Premises directory</a:t>
            </a:r>
          </a:p>
          <a:p>
            <a:endParaRPr lang="sv-FI" baseline="0"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082779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2C_Demo_AAD_Connect_Custom_Settings.docx</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198910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enterprise identity landscape is complicated.  In fact, it can quickly become chaotic as represented here.  </a:t>
            </a:r>
          </a:p>
          <a:p>
            <a:endParaRPr lang="en-US" baseline="0" dirty="0"/>
          </a:p>
          <a:p>
            <a:r>
              <a:rPr lang="en-US" baseline="0" dirty="0"/>
              <a:t>Enterprises rely on an increasing number of SaaS applications to run their business.  Each one of these applications potentially introduces </a:t>
            </a:r>
            <a:r>
              <a:rPr lang="en-US" b="1" baseline="0" dirty="0"/>
              <a:t>additional credentials </a:t>
            </a:r>
            <a:r>
              <a:rPr lang="en-US" baseline="0" dirty="0"/>
              <a:t>user’s must manage and keep up with.  Which in turn results in bad behaviors such as using the same username and password for different accounts.  Or, writing passwords on post-it notes.</a:t>
            </a:r>
          </a:p>
          <a:p>
            <a:endParaRPr lang="en-US" baseline="0" dirty="0"/>
          </a:p>
          <a:p>
            <a:r>
              <a:rPr lang="en-US" baseline="0" dirty="0"/>
              <a:t>Gone are the days where users only signed in at their desk on a desktop computer in their office.  The </a:t>
            </a:r>
            <a:r>
              <a:rPr lang="en-US" b="1" baseline="0" dirty="0"/>
              <a:t>enterprise worker today is mobile</a:t>
            </a:r>
            <a:r>
              <a:rPr lang="en-US" baseline="0" dirty="0"/>
              <a:t>.  Laptops, mobile phones, and tablets are common expectations for today’s worker.  And while </a:t>
            </a:r>
            <a:r>
              <a:rPr lang="en-US" b="1" baseline="0" dirty="0"/>
              <a:t>IT strives to empower </a:t>
            </a:r>
            <a:r>
              <a:rPr lang="en-US" baseline="0" dirty="0"/>
              <a:t>workers on these devices, such empowerment must be met with ways for the enterprise to manage these devices and </a:t>
            </a:r>
            <a:r>
              <a:rPr lang="en-US" b="1" baseline="0" dirty="0"/>
              <a:t>maintain strong security</a:t>
            </a:r>
            <a:r>
              <a:rPr lang="en-US" baseline="0" dirty="0"/>
              <a:t>.</a:t>
            </a:r>
          </a:p>
          <a:p>
            <a:endParaRPr lang="en-US" baseline="0" dirty="0"/>
          </a:p>
          <a:p>
            <a:r>
              <a:rPr lang="en-US" b="1" baseline="0" dirty="0"/>
              <a:t>Where is user identity managed</a:t>
            </a:r>
            <a:r>
              <a:rPr lang="en-US" baseline="0" dirty="0"/>
              <a:t>?  Unless you are a new startup where all your identities are in the cloud, chances are you have an on-premises directory such as Windows Server Active Directory or 3</a:t>
            </a:r>
            <a:r>
              <a:rPr lang="en-US" baseline="30000" dirty="0"/>
              <a:t>rd</a:t>
            </a:r>
            <a:r>
              <a:rPr lang="en-US" baseline="0" dirty="0"/>
              <a:t> party identity provider solutions.  </a:t>
            </a:r>
          </a:p>
          <a:p>
            <a:endParaRPr lang="en-US" baseline="0" dirty="0"/>
          </a:p>
          <a:p>
            <a:r>
              <a:rPr lang="en-US" b="1" baseline="0" dirty="0"/>
              <a:t>How can you leverage your existing on-premises directory </a:t>
            </a:r>
            <a:r>
              <a:rPr lang="en-US" baseline="0" dirty="0"/>
              <a:t>to enable users to sign-on to these SaaS applications running in the cloud?</a:t>
            </a:r>
          </a:p>
          <a:p>
            <a:endParaRPr lang="en-US" baseline="0" dirty="0"/>
          </a:p>
          <a:p>
            <a:r>
              <a:rPr lang="en-US" b="1" baseline="0" dirty="0"/>
              <a:t>How can you make your existing on-premises line-of-business applications available to users </a:t>
            </a:r>
            <a:r>
              <a:rPr lang="en-US" baseline="0" dirty="0"/>
              <a:t>from their mobile devices when they are not in the office?</a:t>
            </a:r>
          </a:p>
          <a:p>
            <a:endParaRPr lang="en-US" baseline="0" dirty="0"/>
          </a:p>
          <a:p>
            <a:r>
              <a:rPr lang="en-US" b="1" baseline="0" dirty="0"/>
              <a:t>How can you architect new solutions to create </a:t>
            </a:r>
            <a:r>
              <a:rPr lang="en-US" baseline="0" dirty="0"/>
              <a:t>new business opportunities?</a:t>
            </a:r>
          </a:p>
          <a:p>
            <a:endParaRPr lang="en-US" baseline="0" dirty="0"/>
          </a:p>
          <a:p>
            <a:r>
              <a:rPr lang="en-US" b="1" baseline="0" dirty="0"/>
              <a:t>And how will you do all this securely?  </a:t>
            </a:r>
          </a:p>
          <a:p>
            <a:endParaRPr lang="en-US" b="1" baseline="0" dirty="0"/>
          </a:p>
          <a:p>
            <a:r>
              <a:rPr lang="en-US" b="1" baseline="0" dirty="0"/>
              <a:t>In a way that yields a positive experience for end-users?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682667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Connect Health is a cloud based service that can monitor and secure cloud and On-Premises identity infrastructure. It will provides customers who use ADFS with detailed monitoring, reporting and alerts for their ADFS servers.</a:t>
            </a:r>
          </a:p>
          <a:p>
            <a:endParaRPr lang="sv-FI" dirty="0"/>
          </a:p>
          <a:p>
            <a:r>
              <a:rPr lang="en-US" dirty="0"/>
              <a:t>The</a:t>
            </a:r>
            <a:r>
              <a:rPr lang="en-US" baseline="0" dirty="0"/>
              <a:t> </a:t>
            </a:r>
            <a:r>
              <a:rPr lang="en-US" dirty="0"/>
              <a:t>information is surfaced in the Azure AD Connect Health portal. Using the Azure AD Connect Health portal you can view alerts, performance monitoring, and usage analytics.</a:t>
            </a:r>
          </a:p>
          <a:p>
            <a:endParaRPr lang="sv-FI" dirty="0"/>
          </a:p>
          <a:p>
            <a:r>
              <a:rPr lang="sv-FI" dirty="0"/>
              <a:t>You can configure </a:t>
            </a:r>
            <a:r>
              <a:rPr lang="en-US" dirty="0"/>
              <a:t>Azure AD Connect Health to</a:t>
            </a:r>
            <a:r>
              <a:rPr lang="en-US" baseline="0" dirty="0"/>
              <a:t> send email notifications for critical alerts</a:t>
            </a:r>
            <a:endParaRPr lang="en-US" dirty="0"/>
          </a:p>
          <a:p>
            <a:endParaRPr lang="en-US" dirty="0"/>
          </a:p>
          <a:p>
            <a:r>
              <a:rPr lang="en-US" dirty="0"/>
              <a:t>Requires Azure AD Premium</a:t>
            </a:r>
          </a:p>
          <a:p>
            <a:endParaRPr lang="sv-FI" dirty="0"/>
          </a:p>
          <a:p>
            <a:r>
              <a:rPr lang="en-US" dirty="0"/>
              <a:t>Search for “health” in the market place</a:t>
            </a:r>
            <a:r>
              <a:rPr lang="en-US" baseline="0" dirty="0"/>
              <a:t> to add this to your portal blades.</a:t>
            </a:r>
          </a:p>
          <a:p>
            <a:r>
              <a:rPr lang="sv-FI" baseline="0" dirty="0"/>
              <a:t>If you want to monitor On-Premises ADFS infrastructures you need to install the Azure AD Connect Health Agent on the On-Premises servers</a:t>
            </a:r>
            <a:endParaRPr lang="en-US" baseline="0"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859731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400262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effectLst/>
              </a:rPr>
              <a:t>With Cloud App Discovery, you can: </a:t>
            </a:r>
          </a:p>
          <a:p>
            <a:r>
              <a:rPr lang="en-US" dirty="0">
                <a:effectLst/>
              </a:rPr>
              <a:t>Discover applications in use and measure usage by number of users, volume of traffic or number of web requests to the application.</a:t>
            </a:r>
            <a:br>
              <a:rPr lang="en-US" dirty="0">
                <a:effectLst/>
              </a:rPr>
            </a:br>
            <a:endParaRPr lang="en-US" dirty="0">
              <a:effectLst/>
            </a:endParaRPr>
          </a:p>
          <a:p>
            <a:r>
              <a:rPr lang="en-US" dirty="0">
                <a:effectLst/>
              </a:rPr>
              <a:t>Identify the users that are using an application</a:t>
            </a:r>
            <a:br>
              <a:rPr lang="en-US" dirty="0">
                <a:effectLst/>
              </a:rPr>
            </a:br>
            <a:endParaRPr lang="en-US" dirty="0">
              <a:effectLst/>
            </a:endParaRPr>
          </a:p>
          <a:p>
            <a:r>
              <a:rPr lang="en-US" dirty="0">
                <a:effectLst/>
              </a:rPr>
              <a:t>Export data for addition offline analysis.</a:t>
            </a:r>
            <a:br>
              <a:rPr lang="en-US" dirty="0">
                <a:effectLst/>
              </a:rPr>
            </a:br>
            <a:br>
              <a:rPr lang="en-US" dirty="0">
                <a:effectLst/>
              </a:rPr>
            </a:br>
            <a:r>
              <a:rPr lang="en-US" dirty="0">
                <a:effectLst/>
              </a:rPr>
              <a:t>This</a:t>
            </a:r>
            <a:r>
              <a:rPr lang="en-US" baseline="0" dirty="0">
                <a:effectLst/>
              </a:rPr>
              <a:t> will help in </a:t>
            </a:r>
            <a:r>
              <a:rPr lang="en-US" dirty="0">
                <a:effectLst/>
              </a:rPr>
              <a:t>prioritizing which</a:t>
            </a:r>
            <a:r>
              <a:rPr lang="en-US" baseline="0" dirty="0">
                <a:effectLst/>
              </a:rPr>
              <a:t> </a:t>
            </a:r>
            <a:r>
              <a:rPr lang="en-US" dirty="0">
                <a:effectLst/>
              </a:rPr>
              <a:t>applications to bring under IT control and integrate them easily to enable Single Sign-on and user management.</a:t>
            </a:r>
            <a:br>
              <a:rPr lang="en-US" dirty="0">
                <a:effectLst/>
              </a:rPr>
            </a:br>
            <a:endParaRPr lang="en-US" dirty="0">
              <a:effectLst/>
            </a:endParaRPr>
          </a:p>
          <a:p>
            <a:r>
              <a:rPr lang="en-US" dirty="0">
                <a:effectLst/>
              </a:rPr>
              <a:t>With cloud app discovery, the data retrieval part is accomplished by agents that run on computers in your environments. The app usage information that is captured by the agents is send over a secure, encrypted channel to the cloud app discovery service. </a:t>
            </a:r>
            <a:br>
              <a:rPr lang="en-US" dirty="0">
                <a:effectLst/>
              </a:rPr>
            </a:br>
            <a:r>
              <a:rPr lang="en-US" dirty="0">
                <a:effectLst/>
              </a:rPr>
              <a:t>The cloud app discovery service evaluates the data and generates reports you can use to analyze your environment.</a:t>
            </a:r>
          </a:p>
          <a:p>
            <a:endParaRPr lang="sv-FI" baseline="0" dirty="0"/>
          </a:p>
          <a:p>
            <a:r>
              <a:rPr lang="sv-FI" baseline="0" dirty="0"/>
              <a:t>Requires Azure AD Pemium</a:t>
            </a:r>
          </a:p>
          <a:p>
            <a:endParaRPr lang="en-US" baseline="0" dirty="0"/>
          </a:p>
          <a:p>
            <a:r>
              <a:rPr lang="en-US" baseline="0" dirty="0"/>
              <a:t>To Configure:</a:t>
            </a:r>
          </a:p>
          <a:p>
            <a:r>
              <a:rPr lang="en-US" baseline="0" dirty="0"/>
              <a:t>Go to https://appdiscovery.azure.com.</a:t>
            </a:r>
          </a:p>
          <a:p>
            <a:endParaRPr lang="en-US" baseline="0" dirty="0"/>
          </a:p>
          <a:p>
            <a:r>
              <a:rPr lang="en-US" baseline="0" dirty="0"/>
              <a:t>Sign-in using Work/School account.</a:t>
            </a:r>
          </a:p>
          <a:p>
            <a:endParaRPr lang="en-US" baseline="0" dirty="0"/>
          </a:p>
          <a:p>
            <a:r>
              <a:rPr lang="en-US" baseline="0" dirty="0"/>
              <a:t>Download the cloud app discovery agent.</a:t>
            </a:r>
          </a:p>
          <a:p>
            <a:endParaRPr lang="en-US" baseline="0" dirty="0"/>
          </a:p>
          <a:p>
            <a:r>
              <a:rPr lang="en-US" baseline="0" dirty="0"/>
              <a:t>Install the agent on the machines you want to monitor.</a:t>
            </a:r>
          </a:p>
          <a:p>
            <a:endParaRPr lang="en-US" baseline="0" dirty="0"/>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802048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a:t>
            </a:r>
            <a:r>
              <a:rPr lang="en-US" baseline="0" dirty="0"/>
              <a:t> AD will not just blindly issue tokens for users who can successfully authenticate.  When a user authenticates, it must tell Azure AD which application (or resource) the user is requesting.  If the user successfully authenticates, then Azure AD will issue a token that is valid for </a:t>
            </a:r>
            <a:r>
              <a:rPr lang="en-US" b="1" baseline="0" dirty="0"/>
              <a:t>that application </a:t>
            </a:r>
            <a:r>
              <a:rPr lang="en-US" baseline="0" dirty="0"/>
              <a:t>(not any application).  Therefore, the first step is to register your application with Azure AD.</a:t>
            </a:r>
          </a:p>
          <a:p>
            <a:endParaRPr lang="en-US" baseline="0" dirty="0"/>
          </a:p>
          <a:p>
            <a:r>
              <a:rPr lang="en-US" baseline="0" dirty="0"/>
              <a:t>Next, you need to configure your application to externalize authentication of users to Azure AD.  In other words, you are trusting Azure AD to properly authenticate users and issue a token for your application when a user authenticates.  Anyone can show up at your application’s front door and present a token to you.  So, you should have code to validate the token before you allow the user to access your application.</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895424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register an application with Azure AD, there are a few approaches you can take.  The first (and easiest) is to use the Azure Management Portal and click through a few dialogs.  As you respond to a couple of simple questions in the dialogs, Azure AD will generate information needed for you to authenticate users with from your applications.</a:t>
            </a:r>
          </a:p>
          <a:p>
            <a:endParaRPr lang="en-US" baseline="0" dirty="0"/>
          </a:p>
          <a:p>
            <a:r>
              <a:rPr lang="en-US" baseline="0" dirty="0"/>
              <a:t>You can also automate it using PowerShell or REST API’s.  If you’re registering applications for multiple customer environments, then spending the time to automate the process is generally recommended.</a:t>
            </a:r>
          </a:p>
          <a:p>
            <a:endParaRPr lang="en-US" baseline="0" dirty="0"/>
          </a:p>
          <a:p>
            <a:r>
              <a:rPr lang="en-US" baseline="0" dirty="0"/>
              <a:t>For developers working in Visual Studio, you can let Visual Studio do the application registration for the application your are developing.</a:t>
            </a:r>
          </a:p>
          <a:p>
            <a:endParaRPr lang="en-US" baseline="0"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853126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externalize the task of authenticating users to Azure AD, your application needs to be configured with a few key pieces of information.  For example, the application needs to know the URL of the authority (</a:t>
            </a:r>
            <a:r>
              <a:rPr lang="en-US" baseline="0" dirty="0" err="1"/>
              <a:t>IdP</a:t>
            </a:r>
            <a:r>
              <a:rPr lang="en-US" baseline="0" dirty="0"/>
              <a:t>) that your app trusts to authenticate users and issue security tokens.</a:t>
            </a:r>
          </a:p>
          <a:p>
            <a:endParaRPr lang="en-US" baseline="0" dirty="0"/>
          </a:p>
          <a:p>
            <a:r>
              <a:rPr lang="en-US" baseline="0" dirty="0"/>
              <a:t>Your app also will need to know the Application ID that Azure AD generated for your application when registering the application in Azure AD. </a:t>
            </a:r>
          </a:p>
          <a:p>
            <a:endParaRPr lang="en-US" baseline="0" dirty="0"/>
          </a:p>
          <a:p>
            <a:r>
              <a:rPr lang="en-US" baseline="0" dirty="0"/>
              <a:t>Finally, your application needs to know the signing keys for Azure AD.  This is used by the OWIN middleware to “process” the tokens.  This means validating the token is from the </a:t>
            </a:r>
            <a:r>
              <a:rPr lang="en-US" baseline="0" dirty="0" err="1"/>
              <a:t>IdP</a:t>
            </a:r>
            <a:r>
              <a:rPr lang="en-US" baseline="0" dirty="0"/>
              <a:t> your app trusts.</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860526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453042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3_OpenID_Connect_WebApp.docx</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095667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Mention that Azure</a:t>
            </a:r>
            <a:r>
              <a:rPr lang="en-US" baseline="0" dirty="0"/>
              <a:t> AD implements Open ID Connect 1.0, which extends the </a:t>
            </a:r>
            <a:r>
              <a:rPr lang="en-US" baseline="0" dirty="0" err="1"/>
              <a:t>Oauth</a:t>
            </a:r>
            <a:r>
              <a:rPr lang="en-US" baseline="0" dirty="0"/>
              <a:t> 2.0 protocol to enable user authentication.  It returns an </a:t>
            </a:r>
            <a:r>
              <a:rPr lang="en-US" baseline="0" dirty="0" err="1"/>
              <a:t>id_token</a:t>
            </a:r>
            <a:r>
              <a:rPr lang="en-US" baseline="0" dirty="0"/>
              <a:t> in the response sent to the Authorize endpoint.</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a:t>The screen capture is the App Endpoints dialog in the Azure portal showing the endpoints that every Azure AD tenant gets.</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aseline="0" dirty="0"/>
          </a:p>
          <a:p>
            <a:r>
              <a:rPr lang="en-US" b="1" dirty="0"/>
              <a:t>Reference</a:t>
            </a:r>
          </a:p>
          <a:p>
            <a:r>
              <a:rPr lang="en-US" dirty="0"/>
              <a:t>https://msdn.microsoft.com/en-us/library/azure/dn151124.aspx</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876069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Azure AD authentication Library (ADAL) enables client application developers to easily authenticate users to cloud or on-premises Active Directory (AD), and then obtain access tokens for securing API calls. </a:t>
            </a:r>
          </a:p>
          <a:p>
            <a:endParaRPr lang="en-US" dirty="0"/>
          </a:p>
          <a:p>
            <a:r>
              <a:rPr lang="en-US" dirty="0"/>
              <a:t>ADAL has many features that make authentication easier for developers, such as asynchronous support, a configurable token cache that stores access tokens and refresh tokens, automatic token refresh when an access token expires and a refresh token is available, and more. </a:t>
            </a:r>
          </a:p>
          <a:p>
            <a:endParaRPr lang="sv-FI" dirty="0"/>
          </a:p>
          <a:p>
            <a:r>
              <a:rPr lang="sv-FI" dirty="0"/>
              <a:t>It is available on multiple platforms and is open sourced on Github</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83253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56530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FI" dirty="0"/>
              <a:t>The</a:t>
            </a:r>
            <a:r>
              <a:rPr lang="sv-FI" baseline="0" dirty="0"/>
              <a:t>  following two classes are the key classes in ADAL</a:t>
            </a:r>
          </a:p>
          <a:p>
            <a:r>
              <a:rPr lang="sv-FI" baseline="0" dirty="0"/>
              <a:t>These i</a:t>
            </a:r>
            <a:r>
              <a:rPr lang="en-US" dirty="0" err="1"/>
              <a:t>nclude</a:t>
            </a:r>
            <a:r>
              <a:rPr lang="en-US" dirty="0"/>
              <a:t> additional information such as token expiration, refresh token, tenant information</a:t>
            </a:r>
          </a:p>
          <a:p>
            <a:endParaRPr lang="en-US" dirty="0"/>
          </a:p>
          <a:p>
            <a:r>
              <a:rPr lang="en-US" dirty="0"/>
              <a:t>The </a:t>
            </a:r>
            <a:r>
              <a:rPr lang="en-US" dirty="0" err="1"/>
              <a:t>idToken</a:t>
            </a:r>
            <a:r>
              <a:rPr lang="en-US" dirty="0"/>
              <a:t> is</a:t>
            </a:r>
            <a:r>
              <a:rPr lang="en-US" baseline="0" dirty="0"/>
              <a:t> Microsoft’s implementation of </a:t>
            </a:r>
            <a:r>
              <a:rPr lang="en-US" baseline="0" dirty="0" err="1"/>
              <a:t>OpenID</a:t>
            </a:r>
            <a:r>
              <a:rPr lang="en-US" baseline="0" dirty="0"/>
              <a:t> Connect where an identity token is returned from the authorization service.</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639065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4A_ADAL_Graph.docx</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4167420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Azure Active Directory (AD) Graph API provides programmatic access to Azure AD through OData REST API endpoints. Applications can use the Graph API to perform create, read, update, and delete (CRUD) operations on directory data and objects. </a:t>
            </a:r>
          </a:p>
          <a:p>
            <a:endParaRPr lang="en-US" dirty="0"/>
          </a:p>
          <a:p>
            <a:r>
              <a:rPr lang="en-US" dirty="0"/>
              <a:t>For example, you can use the Graph API to create a new user, view or update user’s properties, change user’s password, check group membership for role-based access, disable or delete the user. </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9365019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4B_ADAL_Graph.docx</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222944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172808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common for many organizations</a:t>
            </a:r>
            <a:r>
              <a:rPr lang="en-US" baseline="0" dirty="0"/>
              <a:t> today is the presence of not just an on-premises environment, but also a cloud environment. </a:t>
            </a:r>
          </a:p>
          <a:p>
            <a:endParaRPr lang="en-US" baseline="0" dirty="0"/>
          </a:p>
          <a:p>
            <a:r>
              <a:rPr lang="en-US" baseline="0" dirty="0"/>
              <a:t>On-premises, there are typically active directories and LOB applications the business depends on, as well as domain-joined computers and devices.</a:t>
            </a:r>
          </a:p>
          <a:p>
            <a:endParaRPr lang="en-US" baseline="0" dirty="0"/>
          </a:p>
          <a:p>
            <a:r>
              <a:rPr lang="en-US" baseline="0" dirty="0"/>
              <a:t>In the cloud we have a growing number of SaaS applications such as Office 365, 3</a:t>
            </a:r>
            <a:r>
              <a:rPr lang="en-US" baseline="30000" dirty="0"/>
              <a:t>rd</a:t>
            </a:r>
            <a:r>
              <a:rPr lang="en-US" baseline="0" dirty="0"/>
              <a:t> party apps, and your own custom cloud apps.</a:t>
            </a:r>
          </a:p>
          <a:p>
            <a:endParaRPr lang="en-US" baseline="0" dirty="0"/>
          </a:p>
          <a:p>
            <a:r>
              <a:rPr lang="en-US" baseline="0" dirty="0"/>
              <a:t>&lt;Click&gt;</a:t>
            </a:r>
          </a:p>
          <a:p>
            <a:r>
              <a:rPr lang="en-US" baseline="0" dirty="0"/>
              <a:t>In between we have </a:t>
            </a:r>
            <a:r>
              <a:rPr lang="en-US" b="1" baseline="0" dirty="0"/>
              <a:t>Azure Active Directory</a:t>
            </a:r>
            <a:r>
              <a:rPr lang="en-US" baseline="0" dirty="0"/>
              <a:t>.  This </a:t>
            </a:r>
            <a:r>
              <a:rPr lang="en-US" b="1" baseline="0" dirty="0"/>
              <a:t>provides an identity foundation for modern cloud application </a:t>
            </a:r>
            <a:r>
              <a:rPr lang="en-US" baseline="0" dirty="0"/>
              <a:t>scenarios.  This includes services, API’s, and protocol support for you to build secure solutions in the cloud.  </a:t>
            </a:r>
            <a:r>
              <a:rPr lang="en-US" b="1" baseline="0" dirty="0"/>
              <a:t>But Azure AD also provides tools and services </a:t>
            </a:r>
            <a:r>
              <a:rPr lang="en-US" baseline="0" dirty="0"/>
              <a:t>to allow applications running on-premises available from the cloud.  For example, applications that previously were deployed on client </a:t>
            </a:r>
            <a:r>
              <a:rPr lang="en-US" b="1" baseline="0" dirty="0"/>
              <a:t>desktop machines </a:t>
            </a:r>
            <a:r>
              <a:rPr lang="en-US" baseline="0" dirty="0"/>
              <a:t>with Windows Integrated </a:t>
            </a:r>
            <a:r>
              <a:rPr lang="en-US" baseline="0" dirty="0" err="1"/>
              <a:t>Auth</a:t>
            </a:r>
            <a:r>
              <a:rPr lang="en-US" baseline="0" dirty="0"/>
              <a:t> running on-premises today can be accessed from the cloud (</a:t>
            </a:r>
            <a:r>
              <a:rPr lang="en-US" b="1" baseline="0" dirty="0"/>
              <a:t>Azure Remote App</a:t>
            </a:r>
            <a:r>
              <a:rPr lang="en-US" baseline="0" dirty="0"/>
              <a:t>).  Or, an </a:t>
            </a:r>
            <a:r>
              <a:rPr lang="en-US" b="1" baseline="0" dirty="0"/>
              <a:t>intranet site </a:t>
            </a:r>
            <a:r>
              <a:rPr lang="en-US" baseline="0" dirty="0"/>
              <a:t>running on-premises today can be accessed from the cloud (</a:t>
            </a:r>
            <a:r>
              <a:rPr lang="en-US" b="1" baseline="0" dirty="0"/>
              <a:t>Azure Application Proxy</a:t>
            </a:r>
            <a:r>
              <a:rPr lang="en-US" baseline="0" dirty="0"/>
              <a:t>).  All without having to modify the existing applications.</a:t>
            </a:r>
          </a:p>
          <a:p>
            <a:endParaRPr lang="en-US" baseline="0" dirty="0"/>
          </a:p>
          <a:p>
            <a:r>
              <a:rPr lang="en-US" baseline="0" dirty="0"/>
              <a:t>&lt;Click&gt;</a:t>
            </a:r>
          </a:p>
          <a:p>
            <a:r>
              <a:rPr lang="en-US" baseline="0" dirty="0"/>
              <a:t>Azure AD builds on this foundation identity services.  The most obvious being single-sign-on services.  So, whether you authenticate in the cloud or on-premises, your identity (and credentials) are the same. Azure AD also provides self-service identity management services, empowering user to manage and service some of their own identity needs (password resets for example).  And finally, Azure AD provides a path to connect your on-premises and cloud environments through a simple set of tools that you can run and configure to meet the needs of your environment.</a:t>
            </a:r>
          </a:p>
          <a:p>
            <a:endParaRPr lang="en-US" baseline="0"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40350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 management capabilities</a:t>
            </a:r>
            <a:r>
              <a:rPr lang="en-US" baseline="0" dirty="0"/>
              <a:t> in Azure Active Directory enable you to easily bring into your directory popular third-party SaaS applications.  </a:t>
            </a:r>
          </a:p>
          <a:p>
            <a:endParaRPr lang="en-US" baseline="0" dirty="0"/>
          </a:p>
          <a:p>
            <a:r>
              <a:rPr lang="en-US" baseline="0" dirty="0"/>
              <a:t>We’re approaching </a:t>
            </a:r>
            <a:r>
              <a:rPr lang="en-US" b="1" baseline="0" dirty="0"/>
              <a:t>3 thousand SaaS applications </a:t>
            </a:r>
            <a:r>
              <a:rPr lang="en-US" baseline="0" dirty="0"/>
              <a:t>today that Azure AD has direct federation capabilities with.</a:t>
            </a:r>
          </a:p>
          <a:p>
            <a:endParaRPr lang="en-US" baseline="0" dirty="0"/>
          </a:p>
          <a:p>
            <a:r>
              <a:rPr lang="en-US" b="1" baseline="0" dirty="0"/>
              <a:t>Point-and-click onboarding and configuration</a:t>
            </a:r>
            <a:r>
              <a:rPr lang="en-US" baseline="0" dirty="0"/>
              <a:t>.</a:t>
            </a:r>
          </a:p>
          <a:p>
            <a:r>
              <a:rPr lang="en-US" baseline="0" dirty="0"/>
              <a:t> </a:t>
            </a:r>
          </a:p>
          <a:p>
            <a:r>
              <a:rPr lang="en-US" baseline="0" dirty="0"/>
              <a:t>After an application is added to your Azure Active Directory, you will be able to take advantage of things like </a:t>
            </a:r>
            <a:r>
              <a:rPr lang="en-US" b="1" baseline="0" dirty="0"/>
              <a:t>automatic provisioning of user accounts</a:t>
            </a:r>
            <a:r>
              <a:rPr lang="en-US" baseline="0" dirty="0"/>
              <a:t>.  </a:t>
            </a:r>
          </a:p>
          <a:p>
            <a:endParaRPr lang="en-US" baseline="0" dirty="0"/>
          </a:p>
          <a:p>
            <a:r>
              <a:rPr lang="en-US" baseline="0" dirty="0"/>
              <a:t>As users are added to Azure AD an account is automatically provisioned in the SaaS application for that user.</a:t>
            </a:r>
          </a:p>
          <a:p>
            <a:endParaRPr lang="en-US" baseline="0" dirty="0"/>
          </a:p>
          <a:p>
            <a:r>
              <a:rPr lang="en-US" baseline="0" dirty="0"/>
              <a:t>By integrating these applications into your Azure Active Directory, you are able to deliver positive end-user experiences such as SSO.  Users who are already authenticated will be able to access the applications they need without having to re-enter credentials.</a:t>
            </a:r>
          </a:p>
          <a:p>
            <a:endParaRPr lang="en-US" baseline="0" dirty="0"/>
          </a:p>
          <a:p>
            <a:r>
              <a:rPr lang="en-US" baseline="0" dirty="0"/>
              <a:t>Finally, the application management capabilities in </a:t>
            </a:r>
            <a:r>
              <a:rPr lang="en-US" b="1" baseline="0" dirty="0"/>
              <a:t>Azure AD puts IT in control of managing the access to applications.</a:t>
            </a:r>
            <a:r>
              <a:rPr lang="en-US" baseline="0" dirty="0"/>
              <a:t>  For example, if you have a SaaS application that the finance group uses, then you can assign group access to just the finance group.  Or, if you need to control access at an individual level, you can do that as well.</a:t>
            </a:r>
          </a:p>
          <a:p>
            <a:endParaRPr lang="en-US" baseline="0" dirty="0"/>
          </a:p>
          <a:p>
            <a:r>
              <a:rPr lang="en-US" baseline="0" dirty="0"/>
              <a:t>The point is that you have a lot of flexibility in the how applications are added to your directory and full control over the applications that users access.</a:t>
            </a:r>
          </a:p>
          <a:p>
            <a:endParaRPr lang="en-US" baseline="0" dirty="0"/>
          </a:p>
          <a:p>
            <a:r>
              <a:rPr lang="en-US" baseline="0" dirty="0"/>
              <a:t>As a side note, while this slide talks specifically to SaaS applications in the Marketplace, you’re not limited to just these.  The applications can also be your own custom-built applications.</a:t>
            </a:r>
          </a:p>
          <a:p>
            <a:r>
              <a:rPr lang="en-US" b="1" baseline="0" dirty="0"/>
              <a:t>Reference</a:t>
            </a:r>
          </a:p>
          <a:p>
            <a:pPr marL="0" marR="0" indent="0" algn="l" defTabSz="932742" rtl="0" eaLnBrk="1" fontAlgn="auto" latinLnBrk="0" hangingPunct="1">
              <a:lnSpc>
                <a:spcPct val="90000"/>
              </a:lnSpc>
              <a:spcBef>
                <a:spcPts val="0"/>
              </a:spcBef>
              <a:spcAft>
                <a:spcPts val="340"/>
              </a:spcAft>
              <a:buClrTx/>
              <a:buSzTx/>
              <a:buFontTx/>
              <a:buNone/>
              <a:tabLst/>
              <a:defRPr/>
            </a:pPr>
            <a:r>
              <a:rPr lang="en-US" sz="900" dirty="0">
                <a:gradFill>
                  <a:gsLst>
                    <a:gs pos="2917">
                      <a:schemeClr val="tx1"/>
                    </a:gs>
                    <a:gs pos="30000">
                      <a:schemeClr val="tx1"/>
                    </a:gs>
                  </a:gsLst>
                  <a:lin ang="5400000" scaled="0"/>
                </a:gradFill>
              </a:rPr>
              <a:t>http://azure.microsoft.com/en-us/marketplace/active-directory/</a:t>
            </a:r>
          </a:p>
          <a:p>
            <a:endParaRPr lang="en-US" baseline="0" dirty="0"/>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82240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access panel is where</a:t>
            </a:r>
            <a:r>
              <a:rPr lang="en-US" baseline="0" dirty="0"/>
              <a:t> end-users can see and launch the applications they have been given access to.</a:t>
            </a:r>
          </a:p>
          <a:p>
            <a:endParaRPr lang="en-US" baseline="0" dirty="0"/>
          </a:p>
          <a:p>
            <a:r>
              <a:rPr lang="en-US" baseline="0" dirty="0"/>
              <a:t>Users can reach the access panel using their browser.  Microsoft also provides native client applications for devices running Android and iOS.  </a:t>
            </a:r>
          </a:p>
          <a:p>
            <a:endParaRPr lang="en-US" baseline="0" dirty="0"/>
          </a:p>
          <a:p>
            <a:r>
              <a:rPr lang="en-US" baseline="0" dirty="0"/>
              <a:t>The access panel is also where users can </a:t>
            </a:r>
            <a:r>
              <a:rPr lang="en-US" b="1" baseline="0" dirty="0"/>
              <a:t>manage their profile</a:t>
            </a:r>
            <a:r>
              <a:rPr lang="en-US" baseline="0" dirty="0"/>
              <a:t>, </a:t>
            </a:r>
            <a:r>
              <a:rPr lang="en-US" b="1" baseline="0" dirty="0"/>
              <a:t>group membership</a:t>
            </a:r>
            <a:r>
              <a:rPr lang="en-US" baseline="0" dirty="0"/>
              <a:t>, and </a:t>
            </a:r>
            <a:r>
              <a:rPr lang="en-US" b="1" baseline="0" dirty="0"/>
              <a:t>change passwords</a:t>
            </a:r>
            <a:r>
              <a:rPr lang="en-US" baseline="0" dirty="0"/>
              <a:t>.</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11088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a:t>1_Demo_App_Integration.docx</a:t>
            </a:r>
          </a:p>
          <a:p>
            <a:endParaRPr lang="en-US" b="0" baseline="0" dirty="0"/>
          </a:p>
          <a:p>
            <a:pPr marL="171450" indent="-171450">
              <a:buFontTx/>
              <a:buChar char="-"/>
            </a:pPr>
            <a:endParaRPr lang="en-US" baseline="0" dirty="0"/>
          </a:p>
          <a:p>
            <a:pPr marL="0" indent="0">
              <a:buFontTx/>
              <a:buNone/>
            </a:pPr>
            <a:endParaRPr lang="en-US" baseline="0"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4362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a:t>
            </a:r>
            <a:r>
              <a:rPr lang="en-US" baseline="0" dirty="0"/>
              <a:t> organizations have some form of identity directory on-premises today.  Therefore, there is a need  to </a:t>
            </a:r>
            <a:r>
              <a:rPr lang="en-US" b="1" baseline="0" dirty="0"/>
              <a:t>bridge the gap between on-premises and the cloud</a:t>
            </a:r>
            <a:r>
              <a:rPr lang="en-US" baseline="0" dirty="0"/>
              <a:t>.  Or, extend your on-premises directory to the cloud.</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428350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dirty="0">
                <a:effectLst/>
              </a:rPr>
              <a:t>That’s what Azure AD Connect does.  Azure AD Connect is</a:t>
            </a:r>
            <a:r>
              <a:rPr lang="en-US" baseline="0" dirty="0">
                <a:effectLst/>
              </a:rPr>
              <a:t> a tool that you can use to extend on premises environments to Azure AD.</a:t>
            </a:r>
          </a:p>
          <a:p>
            <a:pPr fontAlgn="t"/>
            <a:endParaRPr lang="en-US" baseline="0" dirty="0">
              <a:effectLst/>
            </a:endParaRPr>
          </a:p>
          <a:p>
            <a:pPr fontAlgn="t"/>
            <a:r>
              <a:rPr lang="en-US" baseline="0" dirty="0">
                <a:effectLst/>
              </a:rPr>
              <a:t>It works with Windows Server AD, LDAP directories, and other identity solutions.  It’s essentially a Windows service that runs in the background syncing user identities to Azure AD.  </a:t>
            </a:r>
          </a:p>
          <a:p>
            <a:pPr fontAlgn="t"/>
            <a:endParaRPr lang="en-US" baseline="0" dirty="0">
              <a:effectLst/>
            </a:endParaRPr>
          </a:p>
          <a:p>
            <a:pPr fontAlgn="t"/>
            <a:r>
              <a:rPr lang="en-US" baseline="0" dirty="0">
                <a:effectLst/>
              </a:rPr>
              <a:t>It is part of your on-premises environment, typically running on a </a:t>
            </a:r>
            <a:r>
              <a:rPr lang="en-US" b="1" baseline="0" dirty="0">
                <a:effectLst/>
              </a:rPr>
              <a:t>dedicated server</a:t>
            </a:r>
            <a:r>
              <a:rPr lang="en-US" baseline="0" dirty="0">
                <a:effectLst/>
              </a:rPr>
              <a:t> joined to the domain. </a:t>
            </a:r>
          </a:p>
          <a:p>
            <a:pPr fontAlgn="t"/>
            <a:endParaRPr lang="en-US" baseline="0" dirty="0">
              <a:effectLst/>
            </a:endParaRPr>
          </a:p>
          <a:p>
            <a:pPr fontAlgn="t"/>
            <a:r>
              <a:rPr lang="en-US" baseline="0" dirty="0">
                <a:effectLst/>
              </a:rPr>
              <a:t>When users are added, removed, or modified on-premises, Azure AD Connect synchronizes those changes in the directory to Azure AD.  </a:t>
            </a:r>
          </a:p>
          <a:p>
            <a:pPr fontAlgn="t"/>
            <a:endParaRPr lang="en-US" baseline="0" dirty="0">
              <a:effectLst/>
            </a:endParaRPr>
          </a:p>
          <a:p>
            <a:pPr fontAlgn="t"/>
            <a:r>
              <a:rPr lang="en-US" baseline="0" dirty="0">
                <a:effectLst/>
              </a:rPr>
              <a:t>As users access cloud applications registered in your Azure Active Directory, they are able to authenticate to Azure AD using the same set of credentials they use on-premises.</a:t>
            </a:r>
          </a:p>
          <a:p>
            <a:pPr fontAlgn="t"/>
            <a:endParaRPr lang="en-US" dirty="0">
              <a:effectLst/>
            </a:endParaRPr>
          </a:p>
          <a:p>
            <a:pPr marL="0" marR="0" indent="0" algn="l" defTabSz="932742" rtl="0" eaLnBrk="1" fontAlgn="t" latinLnBrk="0" hangingPunct="1">
              <a:lnSpc>
                <a:spcPct val="90000"/>
              </a:lnSpc>
              <a:spcBef>
                <a:spcPts val="0"/>
              </a:spcBef>
              <a:spcAft>
                <a:spcPts val="340"/>
              </a:spcAft>
              <a:buClrTx/>
              <a:buSzTx/>
              <a:buFontTx/>
              <a:buNone/>
              <a:tabLst/>
              <a:defRPr/>
            </a:pPr>
            <a:r>
              <a:rPr lang="en-US" dirty="0"/>
              <a:t>AAD Connect consolidates</a:t>
            </a:r>
            <a:r>
              <a:rPr lang="en-US" baseline="0" dirty="0"/>
              <a:t> deployment of identity bridge components.  It includes DirSync, Azure AD Sync, and the FIM connector all as part of the sync services.  It also includes the ability to configure ADFS, and adds the Health components to help monitor the health of your identity infrastructure.  </a:t>
            </a:r>
            <a:endParaRPr lang="en-US" dirty="0"/>
          </a:p>
          <a:p>
            <a:pPr fontAlgn="t"/>
            <a:endParaRPr lang="en-US" dirty="0">
              <a:effectLst/>
            </a:endParaRPr>
          </a:p>
          <a:p>
            <a:pPr fontAlgn="t"/>
            <a:endParaRPr lang="en-US" dirty="0">
              <a:effectLst/>
            </a:endParaRPr>
          </a:p>
          <a:p>
            <a:pPr fontAlgn="t"/>
            <a:r>
              <a:rPr lang="en-US" b="1" dirty="0">
                <a:effectLst/>
              </a:rPr>
              <a:t>Reference</a:t>
            </a:r>
          </a:p>
          <a:p>
            <a:pPr fontAlgn="t"/>
            <a:r>
              <a:rPr lang="en-US" dirty="0">
                <a:effectLst/>
              </a:rPr>
              <a:t>There will be parity between MIM and AAD Connect when it comes to supported directories.</a:t>
            </a:r>
          </a:p>
          <a:p>
            <a:pPr fontAlgn="t"/>
            <a:r>
              <a:rPr lang="en-US" u="sng" dirty="0">
                <a:effectLst/>
                <a:hlinkClick r:id="rId3"/>
              </a:rPr>
              <a:t>https://technet.microsoft.com/en-us/library/dn510997(v=ws.10).aspx</a:t>
            </a:r>
            <a:endParaRPr lang="en-US" dirty="0">
              <a:effectLst/>
            </a:endParaRPr>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14-01-2016 08:22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559037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28" y="1"/>
            <a:ext cx="12435447" cy="6528223"/>
          </a:xfrm>
          <a:prstGeom prst="rect">
            <a:avLst/>
          </a:prstGeom>
        </p:spPr>
      </p:pic>
      <p:sp>
        <p:nvSpPr>
          <p:cNvPr id="7" name="TextBox 6"/>
          <p:cNvSpPr txBox="1"/>
          <p:nvPr/>
        </p:nvSpPr>
        <p:spPr>
          <a:xfrm>
            <a:off x="1216355" y="1467045"/>
            <a:ext cx="4862887" cy="179238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5507"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119"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6119"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925892"/>
            <a:ext cx="8175758" cy="83759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4080"/>
              </a:lnSpc>
              <a:spcBef>
                <a:spcPts val="0"/>
              </a:spcBef>
              <a:spcAft>
                <a:spcPts val="0"/>
              </a:spcAft>
              <a:buClrTx/>
              <a:buSzTx/>
              <a:buFontTx/>
              <a:buNone/>
              <a:tabLst/>
              <a:defRPr/>
            </a:pPr>
            <a:r>
              <a:rPr kumimoji="0" lang="en-US" sz="1632" b="0" i="0" u="none" strike="noStrike" kern="1200" cap="none" spc="306"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8385" y="3753677"/>
            <a:ext cx="11688894" cy="1035882"/>
          </a:xfrm>
        </p:spPr>
        <p:txBody>
          <a:bodyPr/>
          <a:lstStyle>
            <a:lvl1pPr marL="0" indent="0">
              <a:buNone/>
              <a:defRPr sz="6119" baseline="0">
                <a:solidFill>
                  <a:srgbClr val="1574B8"/>
                </a:solidFill>
                <a:latin typeface="Segoe UI Light" panose="020B0502040204020203" pitchFamily="34" charset="0"/>
                <a:cs typeface="Segoe UI Light" panose="020B0502040204020203" pitchFamily="34" charset="0"/>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session title</a:t>
            </a:r>
          </a:p>
        </p:txBody>
      </p:sp>
      <p:sp>
        <p:nvSpPr>
          <p:cNvPr id="10" name="Text Placeholder 2"/>
          <p:cNvSpPr>
            <a:spLocks noGrp="1"/>
          </p:cNvSpPr>
          <p:nvPr>
            <p:ph type="body" sz="quarter" idx="11" hasCustomPrompt="1"/>
          </p:nvPr>
        </p:nvSpPr>
        <p:spPr>
          <a:xfrm>
            <a:off x="298385" y="5295933"/>
            <a:ext cx="11688894" cy="583860"/>
          </a:xfrm>
        </p:spPr>
        <p:txBody>
          <a:bodyPr/>
          <a:lstStyle>
            <a:lvl1pPr marL="0" indent="0">
              <a:buNone/>
              <a:defRPr sz="2856" i="1">
                <a:solidFill>
                  <a:schemeClr val="bg2"/>
                </a:solidFill>
                <a:latin typeface="+mn-lt"/>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speaker name</a:t>
            </a:r>
          </a:p>
        </p:txBody>
      </p:sp>
      <p:sp>
        <p:nvSpPr>
          <p:cNvPr id="11" name="Text Placeholder 2"/>
          <p:cNvSpPr>
            <a:spLocks noGrp="1"/>
          </p:cNvSpPr>
          <p:nvPr>
            <p:ph type="body" sz="quarter" idx="12" hasCustomPrompt="1"/>
          </p:nvPr>
        </p:nvSpPr>
        <p:spPr>
          <a:xfrm>
            <a:off x="298385" y="5883502"/>
            <a:ext cx="11688892" cy="470856"/>
          </a:xfrm>
        </p:spPr>
        <p:txBody>
          <a:bodyPr/>
          <a:lstStyle>
            <a:lvl1pPr marL="0" indent="0">
              <a:buNone/>
              <a:defRPr sz="2040" i="0" baseline="0">
                <a:solidFill>
                  <a:schemeClr val="bg2"/>
                </a:solidFill>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contact information (Twitter, Blog, Email, etc.)</a:t>
            </a:r>
          </a:p>
        </p:txBody>
      </p:sp>
    </p:spTree>
    <p:extLst>
      <p:ext uri="{BB962C8B-B14F-4D97-AF65-F5344CB8AC3E}">
        <p14:creationId xmlns:p14="http://schemas.microsoft.com/office/powerpoint/2010/main" val="77929432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74320" y="1571888"/>
            <a:ext cx="11773301" cy="2763659"/>
          </a:xfrm>
          <a:prstGeom prst="rect">
            <a:avLst/>
          </a:prstGeom>
          <a:noFill/>
        </p:spPr>
        <p:txBody>
          <a:bodyPr wrap="square" lIns="186521" tIns="149217" rIns="186521" bIns="149217" rtlCol="0">
            <a:spAutoFit/>
          </a:bodyPr>
          <a:lstStyle/>
          <a:p>
            <a:pPr algn="ctr">
              <a:lnSpc>
                <a:spcPct val="90000"/>
              </a:lnSpc>
              <a:spcAft>
                <a:spcPts val="612"/>
              </a:spcAft>
            </a:pPr>
            <a:r>
              <a:rPr lang="en-US" sz="4080" dirty="0">
                <a:gradFill>
                  <a:gsLst>
                    <a:gs pos="2917">
                      <a:schemeClr val="tx1"/>
                    </a:gs>
                    <a:gs pos="30000">
                      <a:schemeClr val="tx1"/>
                    </a:gs>
                  </a:gsLst>
                  <a:lin ang="5400000" scaled="0"/>
                </a:gradFill>
                <a:latin typeface="+mj-lt"/>
              </a:rPr>
              <a:t>Your</a:t>
            </a:r>
            <a:r>
              <a:rPr lang="en-US" sz="4080" baseline="0" dirty="0">
                <a:gradFill>
                  <a:gsLst>
                    <a:gs pos="2917">
                      <a:schemeClr val="tx1"/>
                    </a:gs>
                    <a:gs pos="30000">
                      <a:schemeClr val="tx1"/>
                    </a:gs>
                  </a:gsLst>
                  <a:lin ang="5400000" scaled="0"/>
                </a:gradFill>
                <a:latin typeface="+mj-lt"/>
              </a:rPr>
              <a:t> </a:t>
            </a:r>
            <a:r>
              <a:rPr lang="en-US" sz="4080" b="0" i="0" baseline="0" dirty="0">
                <a:gradFill>
                  <a:gsLst>
                    <a:gs pos="2917">
                      <a:schemeClr val="tx1"/>
                    </a:gs>
                    <a:gs pos="30000">
                      <a:schemeClr val="tx1"/>
                    </a:gs>
                  </a:gsLst>
                  <a:lin ang="5400000" scaled="0"/>
                </a:gradFill>
                <a:latin typeface="+mj-lt"/>
              </a:rPr>
              <a:t>anonymous</a:t>
            </a:r>
            <a:r>
              <a:rPr lang="en-US" sz="408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12"/>
              </a:spcAft>
            </a:pPr>
            <a:endParaRPr lang="en-US" sz="4080" baseline="0" dirty="0">
              <a:gradFill>
                <a:gsLst>
                  <a:gs pos="2917">
                    <a:schemeClr val="tx1"/>
                  </a:gs>
                  <a:gs pos="30000">
                    <a:schemeClr val="tx1"/>
                  </a:gs>
                </a:gsLst>
                <a:lin ang="5400000" scaled="0"/>
              </a:gradFill>
              <a:latin typeface="+mj-lt"/>
            </a:endParaRPr>
          </a:p>
          <a:p>
            <a:pPr algn="ctr">
              <a:lnSpc>
                <a:spcPct val="90000"/>
              </a:lnSpc>
              <a:spcAft>
                <a:spcPts val="612"/>
              </a:spcAft>
            </a:pPr>
            <a:r>
              <a:rPr lang="en-US" sz="4080" baseline="0" dirty="0">
                <a:gradFill>
                  <a:gsLst>
                    <a:gs pos="2917">
                      <a:schemeClr val="tx1"/>
                    </a:gs>
                    <a:gs pos="30000">
                      <a:schemeClr val="tx1"/>
                    </a:gs>
                  </a:gsLst>
                  <a:lin ang="5400000" scaled="0"/>
                </a:gradFill>
                <a:latin typeface="+mj-lt"/>
              </a:rPr>
              <a:t>Please rate this session at the end of the day at the URL below.</a:t>
            </a:r>
            <a:endParaRPr lang="en-US" sz="408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74321" y="4977690"/>
            <a:ext cx="11773300" cy="1120636"/>
          </a:xfrm>
        </p:spPr>
        <p:txBody>
          <a:bodyPr/>
          <a:lstStyle>
            <a:lvl1pPr marL="0" indent="0" algn="ctr">
              <a:buNone/>
              <a:defRPr sz="6731" i="0">
                <a:latin typeface="+mn-lt"/>
              </a:defRPr>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survey URL</a:t>
            </a:r>
          </a:p>
        </p:txBody>
      </p:sp>
      <p:sp>
        <p:nvSpPr>
          <p:cNvPr id="5" name="TextBox 4"/>
          <p:cNvSpPr txBox="1"/>
          <p:nvPr/>
        </p:nvSpPr>
        <p:spPr>
          <a:xfrm>
            <a:off x="274319" y="212685"/>
            <a:ext cx="11773301" cy="1252148"/>
          </a:xfrm>
          <a:prstGeom prst="rect">
            <a:avLst/>
          </a:prstGeom>
          <a:noFill/>
        </p:spPr>
        <p:txBody>
          <a:bodyPr wrap="square" lIns="186521" tIns="149217" rIns="186521" bIns="149217" rtlCol="0">
            <a:spAutoFit/>
          </a:bodyPr>
          <a:lstStyle/>
          <a:p>
            <a:pPr algn="ctr">
              <a:lnSpc>
                <a:spcPct val="90000"/>
              </a:lnSpc>
              <a:spcAft>
                <a:spcPts val="612"/>
              </a:spcAft>
            </a:pPr>
            <a:r>
              <a:rPr lang="en-US" sz="6731"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19101793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74638" y="4054538"/>
            <a:ext cx="3646979" cy="781125"/>
          </a:xfrm>
          <a:prstGeom prst="rect">
            <a:avLst/>
          </a:prstGeom>
        </p:spPr>
      </p:pic>
      <p:sp>
        <p:nvSpPr>
          <p:cNvPr id="4" name="Text Box 3"/>
          <p:cNvSpPr txBox="1">
            <a:spLocks noChangeArrowheads="1"/>
          </p:cNvSpPr>
          <p:nvPr/>
        </p:nvSpPr>
        <p:spPr bwMode="blackWhite">
          <a:xfrm>
            <a:off x="274638" y="5733697"/>
            <a:ext cx="11850925" cy="720151"/>
          </a:xfrm>
          <a:prstGeom prst="rect">
            <a:avLst/>
          </a:prstGeom>
          <a:noFill/>
          <a:ln w="12700">
            <a:noFill/>
            <a:miter lim="800000"/>
            <a:headEnd type="none" w="sm" len="sm"/>
            <a:tailEnd type="none" w="sm" len="sm"/>
          </a:ln>
          <a:effectLst/>
        </p:spPr>
        <p:txBody>
          <a:bodyPr vert="horz" wrap="square" lIns="91391" tIns="45697" rIns="91391" bIns="45697" numCol="1" anchor="t" anchorCtr="0" compatLnSpc="1">
            <a:prstTxWarp prst="textNoShape">
              <a:avLst/>
            </a:prstTxWarp>
            <a:spAutoFit/>
          </a:bodyPr>
          <a:lstStyle/>
          <a:p>
            <a:pPr defTabSz="913716" eaLnBrk="0" hangingPunct="0"/>
            <a:r>
              <a:rPr lang="en-US" sz="102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913716" eaLnBrk="0" hangingPunct="0"/>
            <a:r>
              <a:rPr lang="en-US" sz="102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0959221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18862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 Graphic Top">
    <p:spTree>
      <p:nvGrpSpPr>
        <p:cNvPr id="1" name=""/>
        <p:cNvGrpSpPr/>
        <p:nvPr/>
      </p:nvGrpSpPr>
      <p:grpSpPr>
        <a:xfrm>
          <a:off x="0" y="0"/>
          <a:ext cx="0" cy="0"/>
          <a:chOff x="0" y="0"/>
          <a:chExt cx="0" cy="0"/>
        </a:xfrm>
      </p:grpSpPr>
      <p:sp>
        <p:nvSpPr>
          <p:cNvPr id="4" name="Title 1"/>
          <p:cNvSpPr>
            <a:spLocks noGrp="1"/>
          </p:cNvSpPr>
          <p:nvPr>
            <p:ph type="title"/>
          </p:nvPr>
        </p:nvSpPr>
        <p:spPr>
          <a:xfrm>
            <a:off x="274321" y="885907"/>
            <a:ext cx="11773301" cy="917575"/>
          </a:xfrm>
        </p:spPr>
        <p:txBody>
          <a:bodyPr/>
          <a:lstStyle/>
          <a:p>
            <a:r>
              <a:rPr lang="en-US"/>
              <a:t>Click to edit Master title style</a:t>
            </a:r>
            <a:endParaRPr lang="en-US" dirty="0"/>
          </a:p>
        </p:txBody>
      </p:sp>
      <p:sp>
        <p:nvSpPr>
          <p:cNvPr id="5" name="Content Placeholder 6"/>
          <p:cNvSpPr>
            <a:spLocks noGrp="1"/>
          </p:cNvSpPr>
          <p:nvPr>
            <p:ph sz="quarter" idx="10"/>
          </p:nvPr>
        </p:nvSpPr>
        <p:spPr>
          <a:xfrm>
            <a:off x="273668" y="2004449"/>
            <a:ext cx="11773954" cy="1923988"/>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8230147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73668" y="1426235"/>
            <a:ext cx="11773954" cy="1923988"/>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74156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 Graphic Righ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685844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7" name="Title 1"/>
          <p:cNvSpPr>
            <a:spLocks noGrp="1"/>
          </p:cNvSpPr>
          <p:nvPr>
            <p:ph type="title" hasCustomPrompt="1"/>
          </p:nvPr>
        </p:nvSpPr>
        <p:spPr>
          <a:xfrm>
            <a:off x="274321" y="3762633"/>
            <a:ext cx="11773301" cy="917575"/>
          </a:xfrm>
        </p:spPr>
        <p:txBody>
          <a:bodyPr/>
          <a:lstStyle>
            <a:lvl1pPr algn="ctr">
              <a:defRPr baseline="0"/>
            </a:lvl1pPr>
          </a:lstStyle>
          <a:p>
            <a:r>
              <a:rPr lang="en-US" dirty="0"/>
              <a:t>Click to edit section name</a:t>
            </a:r>
          </a:p>
        </p:txBody>
      </p:sp>
      <p:sp>
        <p:nvSpPr>
          <p:cNvPr id="8" name="TextBox 7"/>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6092961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58246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611569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74639" y="1439863"/>
            <a:ext cx="11887200" cy="461665"/>
          </a:xfrm>
          <a:solidFill>
            <a:schemeClr val="tx1"/>
          </a:solidFill>
        </p:spPr>
        <p:txBody>
          <a:bodyPr/>
          <a:lstStyle>
            <a:lvl1pPr marL="0" indent="0">
              <a:buNone/>
              <a:defRPr sz="2000">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875943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73668" y="1426235"/>
            <a:ext cx="11773954" cy="192398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740223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73668" y="1415403"/>
            <a:ext cx="5604713"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61222" y="1415403"/>
            <a:ext cx="5600616" cy="192736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9017204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8999" y="2298616"/>
            <a:ext cx="5486400"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86553" y="2298616"/>
            <a:ext cx="5486400" cy="192736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9652" y="1394616"/>
            <a:ext cx="5486400" cy="683264"/>
          </a:xfrm>
        </p:spPr>
        <p:txBody>
          <a:bodyPr/>
          <a:lstStyle>
            <a:lvl1pPr marL="0" indent="0">
              <a:buNone/>
              <a:defRPr sz="3599" b="1" baseline="0"/>
            </a:lvl1pPr>
          </a:lstStyle>
          <a:p>
            <a:pPr lvl="0"/>
            <a:r>
              <a:rPr lang="en-US" dirty="0"/>
              <a:t>Comparison 1</a:t>
            </a:r>
          </a:p>
        </p:txBody>
      </p:sp>
      <p:sp>
        <p:nvSpPr>
          <p:cNvPr id="10" name="Content Placeholder 6"/>
          <p:cNvSpPr>
            <a:spLocks noGrp="1"/>
          </p:cNvSpPr>
          <p:nvPr>
            <p:ph sz="quarter" idx="13" hasCustomPrompt="1"/>
          </p:nvPr>
        </p:nvSpPr>
        <p:spPr>
          <a:xfrm>
            <a:off x="6587206" y="1394616"/>
            <a:ext cx="5486400" cy="683264"/>
          </a:xfrm>
        </p:spPr>
        <p:txBody>
          <a:bodyPr/>
          <a:lstStyle>
            <a:lvl1pPr marL="0" indent="0">
              <a:buNone/>
              <a:defRPr sz="3599" b="1"/>
            </a:lvl1pPr>
          </a:lstStyle>
          <a:p>
            <a:pPr lvl="0"/>
            <a:r>
              <a:rPr lang="en-US" dirty="0"/>
              <a:t>Comparison 1</a:t>
            </a:r>
          </a:p>
        </p:txBody>
      </p:sp>
      <p:sp>
        <p:nvSpPr>
          <p:cNvPr id="11"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96514027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84551" y="4624204"/>
            <a:ext cx="11465786" cy="696866"/>
          </a:xfrm>
        </p:spPr>
        <p:txBody>
          <a:bodyPr/>
          <a:lstStyle>
            <a:lvl1pPr marL="0" indent="0" algn="r">
              <a:buNone/>
              <a:defRPr sz="3672" i="0"/>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demo name</a:t>
            </a:r>
          </a:p>
        </p:txBody>
      </p:sp>
      <p:sp>
        <p:nvSpPr>
          <p:cNvPr id="8" name="TextBox 7"/>
          <p:cNvSpPr txBox="1"/>
          <p:nvPr/>
        </p:nvSpPr>
        <p:spPr>
          <a:xfrm>
            <a:off x="7721193" y="2707882"/>
            <a:ext cx="4305995" cy="1958170"/>
          </a:xfrm>
          <a:prstGeom prst="rect">
            <a:avLst/>
          </a:prstGeom>
          <a:noFill/>
        </p:spPr>
        <p:txBody>
          <a:bodyPr wrap="none" lIns="186521" tIns="149217" rIns="186521" bIns="149217" rtlCol="0">
            <a:spAutoFit/>
          </a:body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11729"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9" name="TextBox 8"/>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19604138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898"/>
            <a:ext cx="11773301"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501959"/>
            <a:ext cx="11772981" cy="282513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5117095" y="6565928"/>
            <a:ext cx="2200697" cy="453944"/>
          </a:xfrm>
          <a:prstGeom prst="rect">
            <a:avLst/>
          </a:prstGeom>
          <a:noFill/>
        </p:spPr>
        <p:txBody>
          <a:bodyPr wrap="none" lIns="182854" tIns="146283" rIns="182854" bIns="146283" rtlCol="0" anchor="ctr">
            <a:spAutoFit/>
          </a:bodyPr>
          <a:lstStyle/>
          <a:p>
            <a:pPr marL="0" marR="0" lvl="0" indent="0" algn="ctr" defTabSz="932597" rtl="0" eaLnBrk="1" fontAlgn="auto" latinLnBrk="0" hangingPunct="1">
              <a:lnSpc>
                <a:spcPct val="90000"/>
              </a:lnSpc>
              <a:spcBef>
                <a:spcPts val="0"/>
              </a:spcBef>
              <a:spcAft>
                <a:spcPts val="600"/>
              </a:spcAft>
              <a:buClrTx/>
              <a:buSzTx/>
              <a:buFontTx/>
              <a:buNone/>
              <a:tabLst/>
              <a:defRPr/>
            </a:pPr>
            <a:r>
              <a:rPr kumimoji="0" lang="en-US" sz="1122" b="0" i="0" u="none" strike="noStrike" kern="1200" cap="none" spc="0" normalizeH="0" baseline="0" noProof="0" dirty="0">
                <a:ln>
                  <a:noFill/>
                </a:ln>
                <a:solidFill>
                  <a:prstClr val="white"/>
                </a:solidFill>
                <a:effectLst/>
                <a:uLnTx/>
                <a:uFillTx/>
                <a:latin typeface="Segoe UI"/>
                <a:ea typeface="+mn-ea"/>
                <a:cs typeface="+mn-cs"/>
              </a:rPr>
              <a:t>MICROSOFT CONFIDENTIAL</a:t>
            </a:r>
          </a:p>
        </p:txBody>
      </p:sp>
      <p:pic>
        <p:nvPicPr>
          <p:cNvPr id="8" name="Picture 7"/>
          <p:cNvPicPr>
            <a:picLocks noChangeAspect="1"/>
          </p:cNvPicPr>
          <p:nvPr/>
        </p:nvPicPr>
        <p:blipFill>
          <a:blip r:embed="rId17" cstate="screen">
            <a:extLst>
              <a:ext uri="{28A0092B-C50C-407E-A947-70E740481C1C}">
                <a14:useLocalDpi xmlns:a14="http://schemas.microsoft.com/office/drawing/2010/main" val="0"/>
              </a:ext>
            </a:extLst>
          </a:blip>
          <a:stretch>
            <a:fillRect/>
          </a:stretch>
        </p:blipFill>
        <p:spPr bwMode="invGray">
          <a:xfrm>
            <a:off x="11006409" y="6630300"/>
            <a:ext cx="1303291" cy="285582"/>
          </a:xfrm>
          <a:prstGeom prst="rect">
            <a:avLst/>
          </a:prstGeom>
        </p:spPr>
      </p:pic>
    </p:spTree>
    <p:extLst>
      <p:ext uri="{BB962C8B-B14F-4D97-AF65-F5344CB8AC3E}">
        <p14:creationId xmlns:p14="http://schemas.microsoft.com/office/powerpoint/2010/main" val="990641926"/>
      </p:ext>
    </p:extLst>
  </p:cSld>
  <p:clrMap bg1="dk1" tx1="lt1" bg2="dk2" tx2="lt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Lst>
  <p:transition>
    <p:fade/>
  </p:transition>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408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3672"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3264"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856"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448"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8.png"/><Relationship Id="rId7"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image" Target="../media/image39.png"/><Relationship Id="rId4" Type="http://schemas.openxmlformats.org/officeDocument/2006/relationships/image" Target="../media/image43.png"/><Relationship Id="rId9" Type="http://schemas.openxmlformats.org/officeDocument/2006/relationships/image" Target="../media/image5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8.png"/><Relationship Id="rId7"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60.png"/><Relationship Id="rId4" Type="http://schemas.openxmlformats.org/officeDocument/2006/relationships/image" Target="../media/image5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emf"/><Relationship Id="rId3" Type="http://schemas.openxmlformats.org/officeDocument/2006/relationships/image" Target="../media/image5.emf"/><Relationship Id="rId21" Type="http://schemas.openxmlformats.org/officeDocument/2006/relationships/image" Target="../media/image23.jpe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emf"/><Relationship Id="rId25" Type="http://schemas.openxmlformats.org/officeDocument/2006/relationships/image" Target="../media/image27.png"/><Relationship Id="rId2" Type="http://schemas.openxmlformats.org/officeDocument/2006/relationships/notesSlide" Target="../notesSlides/notesSlide2.xml"/><Relationship Id="rId16" Type="http://schemas.openxmlformats.org/officeDocument/2006/relationships/image" Target="../media/image18.emf"/><Relationship Id="rId20"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emf"/><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emf"/><Relationship Id="rId22" Type="http://schemas.openxmlformats.org/officeDocument/2006/relationships/image" Target="../media/image24.emf"/><Relationship Id="rId27" Type="http://schemas.openxmlformats.org/officeDocument/2006/relationships/image" Target="../media/image29.emf"/></Relationships>
</file>

<file path=ppt/slides/_rels/slide2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8.png"/><Relationship Id="rId7"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51.png"/><Relationship Id="rId5" Type="http://schemas.openxmlformats.org/officeDocument/2006/relationships/image" Target="../media/image60.png"/><Relationship Id="rId4" Type="http://schemas.openxmlformats.org/officeDocument/2006/relationships/image" Target="../media/image5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68.png"/><Relationship Id="rId4" Type="http://schemas.openxmlformats.org/officeDocument/2006/relationships/image" Target="../media/image6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9.png"/><Relationship Id="rId2" Type="http://schemas.openxmlformats.org/officeDocument/2006/relationships/notesSlide" Target="../notesSlides/notesSlide26.xml"/><Relationship Id="rId1" Type="http://schemas.openxmlformats.org/officeDocument/2006/relationships/slideLayout" Target="../slideLayouts/slideLayout15.xml"/><Relationship Id="rId6" Type="http://schemas.openxmlformats.org/officeDocument/2006/relationships/image" Target="../media/image40.png"/><Relationship Id="rId5" Type="http://schemas.openxmlformats.org/officeDocument/2006/relationships/image" Target="../media/image43.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30.emf"/><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notesSlide" Target="../notesSlides/notesSlide4.xml"/><Relationship Id="rId16" Type="http://schemas.openxmlformats.org/officeDocument/2006/relationships/image" Target="../media/image42.png"/><Relationship Id="rId1" Type="http://schemas.openxmlformats.org/officeDocument/2006/relationships/slideLayout" Target="../slideLayouts/slideLayout4.xml"/><Relationship Id="rId6" Type="http://schemas.openxmlformats.org/officeDocument/2006/relationships/image" Target="../media/image32.emf"/><Relationship Id="rId11" Type="http://schemas.openxmlformats.org/officeDocument/2006/relationships/image" Target="../media/image37.png"/><Relationship Id="rId5" Type="http://schemas.microsoft.com/office/2007/relationships/hdphoto" Target="../media/hdphoto1.wdp"/><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31.png"/><Relationship Id="rId9" Type="http://schemas.openxmlformats.org/officeDocument/2006/relationships/image" Target="../media/image35.png"/><Relationship Id="rId14" Type="http://schemas.openxmlformats.org/officeDocument/2006/relationships/image" Target="../media/image40.png"/></Relationships>
</file>

<file path=ppt/slides/_rels/slide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myapps.microsoft.com/" TargetMode="External"/><Relationship Id="rId7"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Identity and Access Management</a:t>
            </a:r>
            <a:endParaRPr lang="en-US" dirty="0"/>
          </a:p>
        </p:txBody>
      </p:sp>
      <p:sp>
        <p:nvSpPr>
          <p:cNvPr id="5" name="Text Placeholder 2"/>
          <p:cNvSpPr>
            <a:spLocks noGrp="1"/>
          </p:cNvSpPr>
          <p:nvPr>
            <p:ph type="body" sz="quarter" idx="11"/>
          </p:nvPr>
        </p:nvSpPr>
        <p:spPr/>
        <p:txBody>
          <a:bodyPr/>
          <a:lstStyle/>
          <a:p>
            <a:endParaRPr lang="en-US" dirty="0"/>
          </a:p>
        </p:txBody>
      </p:sp>
      <p:sp>
        <p:nvSpPr>
          <p:cNvPr id="7" name="Text Placeholder 3"/>
          <p:cNvSpPr>
            <a:spLocks noGrp="1"/>
          </p:cNvSpPr>
          <p:nvPr>
            <p:ph type="body" sz="quarter" idx="12"/>
          </p:nvPr>
        </p:nvSpPr>
        <p:spPr>
          <a:xfrm>
            <a:off x="298385" y="5883502"/>
            <a:ext cx="11688892" cy="812467"/>
          </a:xfrm>
        </p:spPr>
        <p:txBody>
          <a:bodyPr/>
          <a:lstStyle/>
          <a:p>
            <a:r>
              <a:rPr lang="en-US" dirty="0"/>
              <a:t>Architect, Azure GSI Center of Excellence, foo@microsoft.com</a:t>
            </a:r>
          </a:p>
          <a:p>
            <a:endParaRPr lang="en-US" dirty="0"/>
          </a:p>
        </p:txBody>
      </p:sp>
    </p:spTree>
    <p:extLst>
      <p:ext uri="{BB962C8B-B14F-4D97-AF65-F5344CB8AC3E}">
        <p14:creationId xmlns:p14="http://schemas.microsoft.com/office/powerpoint/2010/main" val="304942676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Hybrid Identity</a:t>
            </a:r>
            <a:endParaRPr lang="en-US" dirty="0"/>
          </a:p>
        </p:txBody>
      </p:sp>
    </p:spTree>
    <p:extLst>
      <p:ext uri="{BB962C8B-B14F-4D97-AF65-F5344CB8AC3E}">
        <p14:creationId xmlns:p14="http://schemas.microsoft.com/office/powerpoint/2010/main" val="9899099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Azure AD Connect – Your Identity Bridge</a:t>
            </a:r>
            <a:endParaRPr lang="en-US" dirty="0"/>
          </a:p>
        </p:txBody>
      </p:sp>
      <p:grpSp>
        <p:nvGrpSpPr>
          <p:cNvPr id="73" name="Group 72"/>
          <p:cNvGrpSpPr/>
          <p:nvPr/>
        </p:nvGrpSpPr>
        <p:grpSpPr>
          <a:xfrm>
            <a:off x="788447" y="1058862"/>
            <a:ext cx="10745047" cy="4824628"/>
            <a:chOff x="1417637" y="949503"/>
            <a:chExt cx="10745047" cy="4824628"/>
          </a:xfrm>
        </p:grpSpPr>
        <p:grpSp>
          <p:nvGrpSpPr>
            <p:cNvPr id="44" name="Group 43"/>
            <p:cNvGrpSpPr/>
            <p:nvPr/>
          </p:nvGrpSpPr>
          <p:grpSpPr>
            <a:xfrm>
              <a:off x="7950030" y="949503"/>
              <a:ext cx="4212654" cy="4212654"/>
              <a:chOff x="8004249" y="580008"/>
              <a:chExt cx="4212654" cy="4212654"/>
            </a:xfrm>
          </p:grpSpPr>
          <p:pic>
            <p:nvPicPr>
              <p:cNvPr id="38" name="Picture 37"/>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8004249" y="580008"/>
                <a:ext cx="4212654" cy="4212654"/>
              </a:xfrm>
              <a:prstGeom prst="rect">
                <a:avLst/>
              </a:prstGeom>
            </p:spPr>
          </p:pic>
          <p:grpSp>
            <p:nvGrpSpPr>
              <p:cNvPr id="32" name="Group 31"/>
              <p:cNvGrpSpPr/>
              <p:nvPr/>
            </p:nvGrpSpPr>
            <p:grpSpPr>
              <a:xfrm>
                <a:off x="8570206" y="2686335"/>
                <a:ext cx="1295400" cy="1146759"/>
                <a:chOff x="7671376" y="2634248"/>
                <a:chExt cx="1295400" cy="1146759"/>
              </a:xfrm>
            </p:grpSpPr>
            <p:pic>
              <p:nvPicPr>
                <p:cNvPr id="33" name="Picture 32"/>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7894776" y="2634248"/>
                  <a:ext cx="780290" cy="780290"/>
                </a:xfrm>
                <a:prstGeom prst="rect">
                  <a:avLst/>
                </a:prstGeom>
              </p:spPr>
            </p:pic>
            <p:sp>
              <p:nvSpPr>
                <p:cNvPr id="34" name="TextBox 33"/>
                <p:cNvSpPr txBox="1"/>
                <p:nvPr/>
              </p:nvSpPr>
              <p:spPr>
                <a:xfrm>
                  <a:off x="7671376" y="3263942"/>
                  <a:ext cx="12954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AD</a:t>
                  </a:r>
                </a:p>
              </p:txBody>
            </p:sp>
          </p:grpSp>
          <p:grpSp>
            <p:nvGrpSpPr>
              <p:cNvPr id="35" name="Group 34"/>
              <p:cNvGrpSpPr/>
              <p:nvPr/>
            </p:nvGrpSpPr>
            <p:grpSpPr>
              <a:xfrm>
                <a:off x="10065018" y="2026155"/>
                <a:ext cx="1771926" cy="1950306"/>
                <a:chOff x="9451946" y="2366961"/>
                <a:chExt cx="1771926" cy="1950306"/>
              </a:xfrm>
            </p:grpSpPr>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1946" y="2366961"/>
                  <a:ext cx="1565007" cy="497146"/>
                </a:xfrm>
                <a:prstGeom prst="rect">
                  <a:avLst/>
                </a:prstGeom>
              </p:spPr>
            </p:pic>
            <p:sp>
              <p:nvSpPr>
                <p:cNvPr id="37" name="TextBox 36"/>
                <p:cNvSpPr txBox="1"/>
                <p:nvPr/>
              </p:nvSpPr>
              <p:spPr>
                <a:xfrm>
                  <a:off x="9652634" y="2682973"/>
                  <a:ext cx="1571238" cy="1634294"/>
                </a:xfrm>
                <a:prstGeom prst="rect">
                  <a:avLst/>
                </a:prstGeom>
                <a:noFill/>
              </p:spPr>
              <p:txBody>
                <a:bodyPr wrap="square" lIns="182880" tIns="146304" rIns="182880" bIns="146304" rtlCol="0">
                  <a:spAutoFit/>
                </a:bodyPr>
                <a:lstStyle/>
                <a:p>
                  <a:pPr>
                    <a:lnSpc>
                      <a:spcPct val="90000"/>
                    </a:lnSpc>
                    <a:spcAft>
                      <a:spcPts val="600"/>
                    </a:spcAft>
                  </a:pPr>
                  <a:r>
                    <a:rPr lang="en-US" sz="2000" i="1" dirty="0">
                      <a:gradFill>
                        <a:gsLst>
                          <a:gs pos="2917">
                            <a:schemeClr val="tx1"/>
                          </a:gs>
                          <a:gs pos="30000">
                            <a:schemeClr val="tx1"/>
                          </a:gs>
                        </a:gsLst>
                        <a:lin ang="5400000" scaled="0"/>
                      </a:gradFill>
                    </a:rPr>
                    <a:t>Salesforce</a:t>
                  </a:r>
                </a:p>
                <a:p>
                  <a:pPr>
                    <a:lnSpc>
                      <a:spcPct val="90000"/>
                    </a:lnSpc>
                    <a:spcAft>
                      <a:spcPts val="600"/>
                    </a:spcAft>
                  </a:pPr>
                  <a:r>
                    <a:rPr lang="en-US" sz="2000" i="1" dirty="0">
                      <a:gradFill>
                        <a:gsLst>
                          <a:gs pos="2917">
                            <a:schemeClr val="tx1"/>
                          </a:gs>
                          <a:gs pos="30000">
                            <a:schemeClr val="tx1"/>
                          </a:gs>
                        </a:gsLst>
                        <a:lin ang="5400000" scaled="0"/>
                      </a:gradFill>
                    </a:rPr>
                    <a:t>Concur</a:t>
                  </a:r>
                </a:p>
                <a:p>
                  <a:pPr>
                    <a:lnSpc>
                      <a:spcPct val="90000"/>
                    </a:lnSpc>
                    <a:spcAft>
                      <a:spcPts val="600"/>
                    </a:spcAft>
                  </a:pPr>
                  <a:r>
                    <a:rPr lang="en-US" sz="2000" i="1" dirty="0">
                      <a:gradFill>
                        <a:gsLst>
                          <a:gs pos="2917">
                            <a:schemeClr val="tx1"/>
                          </a:gs>
                          <a:gs pos="30000">
                            <a:schemeClr val="tx1"/>
                          </a:gs>
                        </a:gsLst>
                        <a:lin ang="5400000" scaled="0"/>
                      </a:gradFill>
                    </a:rPr>
                    <a:t>Dropbox</a:t>
                  </a:r>
                </a:p>
                <a:p>
                  <a:pPr>
                    <a:lnSpc>
                      <a:spcPct val="90000"/>
                    </a:lnSpc>
                    <a:spcAft>
                      <a:spcPts val="600"/>
                    </a:spcAft>
                  </a:pPr>
                  <a:r>
                    <a:rPr lang="en-US" sz="2000" i="1" dirty="0">
                      <a:gradFill>
                        <a:gsLst>
                          <a:gs pos="2917">
                            <a:schemeClr val="tx1"/>
                          </a:gs>
                          <a:gs pos="30000">
                            <a:schemeClr val="tx1"/>
                          </a:gs>
                        </a:gsLst>
                        <a:lin ang="5400000" scaled="0"/>
                      </a:gradFill>
                    </a:rPr>
                    <a:t>…..</a:t>
                  </a:r>
                </a:p>
              </p:txBody>
            </p:sp>
          </p:grpSp>
        </p:grpSp>
        <p:sp>
          <p:nvSpPr>
            <p:cNvPr id="12" name="TextBox 11"/>
            <p:cNvSpPr txBox="1"/>
            <p:nvPr/>
          </p:nvSpPr>
          <p:spPr>
            <a:xfrm>
              <a:off x="5796096" y="2213336"/>
              <a:ext cx="1472074" cy="861774"/>
            </a:xfrm>
            <a:prstGeom prst="rect">
              <a:avLst/>
            </a:prstGeom>
            <a:noFill/>
          </p:spPr>
          <p:txBody>
            <a:bodyPr wrap="square" rtlCol="0">
              <a:spAutoFit/>
            </a:bodyPr>
            <a:lstStyle/>
            <a:p>
              <a:pPr algn="ctr"/>
              <a:r>
                <a:rPr lang="en-US" b="1" dirty="0">
                  <a:solidFill>
                    <a:srgbClr val="FFFF00"/>
                  </a:solidFill>
                  <a:cs typeface="Segoe UI Light" panose="020B0502040204020203" pitchFamily="34" charset="0"/>
                </a:rPr>
                <a:t>Azure AD Connect</a:t>
              </a:r>
            </a:p>
            <a:p>
              <a:pPr algn="ctr"/>
              <a:r>
                <a:rPr lang="en-US" sz="1400" dirty="0">
                  <a:solidFill>
                    <a:srgbClr val="FFFFFF"/>
                  </a:solidFill>
                  <a:cs typeface="Segoe UI Light" panose="020B0502040204020203" pitchFamily="34" charset="0"/>
                </a:rPr>
                <a:t>(sync + sign on)</a:t>
              </a:r>
            </a:p>
          </p:txBody>
        </p:sp>
        <p:cxnSp>
          <p:nvCxnSpPr>
            <p:cNvPr id="13" name="Straight Arrow Connector 12"/>
            <p:cNvCxnSpPr/>
            <p:nvPr/>
          </p:nvCxnSpPr>
          <p:spPr>
            <a:xfrm flipV="1">
              <a:off x="4237037" y="3836120"/>
              <a:ext cx="1663164" cy="804142"/>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237037" y="3536322"/>
              <a:ext cx="1680993" cy="17589"/>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237037" y="2506662"/>
              <a:ext cx="1663164" cy="76897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056437" y="3536322"/>
              <a:ext cx="1539734"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2030406" y="2019876"/>
              <a:ext cx="2086396" cy="867786"/>
              <a:chOff x="1090622" y="1592262"/>
              <a:chExt cx="2086396" cy="867786"/>
            </a:xfrm>
          </p:grpSpPr>
          <p:sp>
            <p:nvSpPr>
              <p:cNvPr id="17" name="Rectangle 16"/>
              <p:cNvSpPr/>
              <p:nvPr/>
            </p:nvSpPr>
            <p:spPr>
              <a:xfrm>
                <a:off x="1090622" y="1592262"/>
                <a:ext cx="1448571" cy="867786"/>
              </a:xfrm>
              <a:prstGeom prst="rect">
                <a:avLst/>
              </a:prstGeom>
            </p:spPr>
            <p:txBody>
              <a:bodyPr wrap="square" lIns="0" tIns="0" rIns="0" bIns="0" anchor="t" anchorCtr="0">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r" defTabSz="1096691" fontAlgn="base">
                  <a:lnSpc>
                    <a:spcPct val="90000"/>
                  </a:lnSpc>
                  <a:spcAft>
                    <a:spcPct val="0"/>
                  </a:spcAft>
                </a:pPr>
                <a:r>
                  <a:rPr lang="en-US" dirty="0">
                    <a:ln>
                      <a:solidFill>
                        <a:srgbClr val="FFFFFF">
                          <a:alpha val="0"/>
                        </a:srgbClr>
                      </a:solidFill>
                    </a:ln>
                    <a:solidFill>
                      <a:srgbClr val="FFFFFF"/>
                    </a:solidFill>
                  </a:rPr>
                  <a:t>Generic Identity Stores</a:t>
                </a:r>
              </a:p>
            </p:txBody>
          </p:sp>
          <p:pic>
            <p:nvPicPr>
              <p:cNvPr id="41" name="Picture 40"/>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546244" y="1653085"/>
                <a:ext cx="630774" cy="630774"/>
              </a:xfrm>
              <a:prstGeom prst="rect">
                <a:avLst/>
              </a:prstGeom>
            </p:spPr>
          </p:pic>
        </p:grpSp>
        <p:grpSp>
          <p:nvGrpSpPr>
            <p:cNvPr id="52" name="Group 51"/>
            <p:cNvGrpSpPr/>
            <p:nvPr/>
          </p:nvGrpSpPr>
          <p:grpSpPr>
            <a:xfrm>
              <a:off x="1564205" y="4792662"/>
              <a:ext cx="2596632" cy="780290"/>
              <a:chOff x="624421" y="5262634"/>
              <a:chExt cx="2596632" cy="780290"/>
            </a:xfrm>
          </p:grpSpPr>
          <p:sp>
            <p:nvSpPr>
              <p:cNvPr id="14" name="TextBox 13"/>
              <p:cNvSpPr txBox="1"/>
              <p:nvPr/>
            </p:nvSpPr>
            <p:spPr>
              <a:xfrm>
                <a:off x="624421" y="5262634"/>
                <a:ext cx="1914772" cy="646331"/>
              </a:xfrm>
              <a:prstGeom prst="rect">
                <a:avLst/>
              </a:prstGeom>
              <a:noFill/>
            </p:spPr>
            <p:txBody>
              <a:bodyPr wrap="square" rtlCol="0">
                <a:spAutoFit/>
              </a:bodyPr>
              <a:lstStyle/>
              <a:p>
                <a:pPr algn="r"/>
                <a:r>
                  <a:rPr lang="en-US" dirty="0">
                    <a:solidFill>
                      <a:srgbClr val="FFFFFF"/>
                    </a:solidFill>
                    <a:cs typeface="Segoe UI Light" panose="020B0502040204020203" pitchFamily="34" charset="0"/>
                  </a:rPr>
                  <a:t>Windows Server Active Directory</a:t>
                </a:r>
              </a:p>
            </p:txBody>
          </p:sp>
          <p:pic>
            <p:nvPicPr>
              <p:cNvPr id="42" name="Picture 41"/>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440763" y="5262634"/>
                <a:ext cx="780290" cy="780290"/>
              </a:xfrm>
              <a:prstGeom prst="rect">
                <a:avLst/>
              </a:prstGeom>
            </p:spPr>
          </p:pic>
        </p:grpSp>
        <p:grpSp>
          <p:nvGrpSpPr>
            <p:cNvPr id="51" name="Group 50"/>
            <p:cNvGrpSpPr/>
            <p:nvPr/>
          </p:nvGrpSpPr>
          <p:grpSpPr>
            <a:xfrm>
              <a:off x="1813669" y="3422919"/>
              <a:ext cx="2347168" cy="834485"/>
              <a:chOff x="873885" y="3358763"/>
              <a:chExt cx="2347168" cy="834485"/>
            </a:xfrm>
          </p:grpSpPr>
          <p:sp>
            <p:nvSpPr>
              <p:cNvPr id="15" name="TextBox 14"/>
              <p:cNvSpPr txBox="1"/>
              <p:nvPr/>
            </p:nvSpPr>
            <p:spPr>
              <a:xfrm>
                <a:off x="873885" y="3358763"/>
                <a:ext cx="1665308" cy="646331"/>
              </a:xfrm>
              <a:prstGeom prst="rect">
                <a:avLst/>
              </a:prstGeom>
              <a:noFill/>
            </p:spPr>
            <p:txBody>
              <a:bodyPr wrap="square" rtlCol="0">
                <a:spAutoFit/>
              </a:bodyPr>
              <a:lstStyle/>
              <a:p>
                <a:pPr algn="r"/>
                <a:r>
                  <a:rPr lang="en-US" dirty="0">
                    <a:solidFill>
                      <a:srgbClr val="FFFFFF"/>
                    </a:solidFill>
                    <a:cs typeface="Segoe UI Light" panose="020B0502040204020203" pitchFamily="34" charset="0"/>
                  </a:rPr>
                  <a:t>LDAP Directories</a:t>
                </a:r>
              </a:p>
            </p:txBody>
          </p:sp>
          <p:pic>
            <p:nvPicPr>
              <p:cNvPr id="43" name="Picture 42"/>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440763" y="3412958"/>
                <a:ext cx="780290" cy="780290"/>
              </a:xfrm>
              <a:prstGeom prst="rect">
                <a:avLst/>
              </a:prstGeom>
            </p:spPr>
          </p:pic>
        </p:grpSp>
        <p:pic>
          <p:nvPicPr>
            <p:cNvPr id="45" name="Picture 44"/>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6137283" y="3163766"/>
              <a:ext cx="780290" cy="780290"/>
            </a:xfrm>
            <a:prstGeom prst="rect">
              <a:avLst/>
            </a:prstGeom>
          </p:spPr>
        </p:pic>
        <p:sp>
          <p:nvSpPr>
            <p:cNvPr id="71" name="Rectangle 70"/>
            <p:cNvSpPr/>
            <p:nvPr/>
          </p:nvSpPr>
          <p:spPr bwMode="auto">
            <a:xfrm>
              <a:off x="1564205" y="1820862"/>
              <a:ext cx="6025632" cy="3953269"/>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a:xfrm>
              <a:off x="1417637" y="1523925"/>
              <a:ext cx="1481791" cy="245738"/>
            </a:xfrm>
            <a:prstGeom prst="rect">
              <a:avLst/>
            </a:prstGeom>
          </p:spPr>
          <p:txBody>
            <a:bodyPr wrap="square" lIns="0" tIns="0" rIns="0" bIns="0" anchor="t" anchorCtr="0">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1096691" fontAlgn="base">
                <a:lnSpc>
                  <a:spcPct val="90000"/>
                </a:lnSpc>
                <a:spcAft>
                  <a:spcPct val="0"/>
                </a:spcAft>
              </a:pPr>
              <a:r>
                <a:rPr lang="en-US" dirty="0">
                  <a:ln>
                    <a:solidFill>
                      <a:srgbClr val="FFFFFF">
                        <a:alpha val="0"/>
                      </a:srgbClr>
                    </a:solidFill>
                  </a:ln>
                  <a:solidFill>
                    <a:srgbClr val="FFFFFF"/>
                  </a:solidFill>
                </a:rPr>
                <a:t>On-Premises</a:t>
              </a:r>
            </a:p>
          </p:txBody>
        </p:sp>
      </p:grpSp>
    </p:spTree>
    <p:extLst>
      <p:ext uri="{BB962C8B-B14F-4D97-AF65-F5344CB8AC3E}">
        <p14:creationId xmlns:p14="http://schemas.microsoft.com/office/powerpoint/2010/main" val="2317497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Steps to “Bridge” your identity</a:t>
            </a:r>
          </a:p>
        </p:txBody>
      </p:sp>
      <p:sp>
        <p:nvSpPr>
          <p:cNvPr id="2" name="Text Placeholder 1"/>
          <p:cNvSpPr>
            <a:spLocks noGrp="1"/>
          </p:cNvSpPr>
          <p:nvPr>
            <p:ph sz="quarter" idx="10"/>
          </p:nvPr>
        </p:nvSpPr>
        <p:spPr>
          <a:xfrm>
            <a:off x="273668" y="1426235"/>
            <a:ext cx="11773954" cy="4202945"/>
          </a:xfrm>
        </p:spPr>
        <p:txBody>
          <a:bodyPr/>
          <a:lstStyle/>
          <a:p>
            <a:r>
              <a:rPr lang="en-US" dirty="0"/>
              <a:t>Configure Azure AD for Directory Integration</a:t>
            </a:r>
          </a:p>
          <a:p>
            <a:endParaRPr lang="en-US" dirty="0"/>
          </a:p>
          <a:p>
            <a:r>
              <a:rPr lang="en-US" dirty="0"/>
              <a:t>Configure Azure AD Connect</a:t>
            </a:r>
          </a:p>
          <a:p>
            <a:endParaRPr lang="en-US" dirty="0"/>
          </a:p>
          <a:p>
            <a:r>
              <a:rPr lang="en-US" dirty="0"/>
              <a:t>Verify configuration</a:t>
            </a:r>
          </a:p>
          <a:p>
            <a:endParaRPr lang="en-US" dirty="0"/>
          </a:p>
        </p:txBody>
      </p:sp>
    </p:spTree>
    <p:extLst>
      <p:ext uri="{BB962C8B-B14F-4D97-AF65-F5344CB8AC3E}">
        <p14:creationId xmlns:p14="http://schemas.microsoft.com/office/powerpoint/2010/main" val="42889018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Configure Azure AD for Directory Integration</a:t>
            </a:r>
          </a:p>
        </p:txBody>
      </p:sp>
    </p:spTree>
    <p:extLst>
      <p:ext uri="{BB962C8B-B14F-4D97-AF65-F5344CB8AC3E}">
        <p14:creationId xmlns:p14="http://schemas.microsoft.com/office/powerpoint/2010/main" val="28565231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AD Connect – Express Settings</a:t>
            </a:r>
          </a:p>
        </p:txBody>
      </p:sp>
      <p:pic>
        <p:nvPicPr>
          <p:cNvPr id="6" name="Picture 5"/>
          <p:cNvPicPr>
            <a:picLocks noChangeAspect="1"/>
          </p:cNvPicPr>
          <p:nvPr/>
        </p:nvPicPr>
        <p:blipFill>
          <a:blip r:embed="rId3"/>
          <a:stretch>
            <a:fillRect/>
          </a:stretch>
        </p:blipFill>
        <p:spPr>
          <a:xfrm>
            <a:off x="388569" y="1210257"/>
            <a:ext cx="7406511" cy="5222918"/>
          </a:xfrm>
          <a:prstGeom prst="rect">
            <a:avLst/>
          </a:prstGeom>
        </p:spPr>
      </p:pic>
      <p:pic>
        <p:nvPicPr>
          <p:cNvPr id="5" name="Picture 4"/>
          <p:cNvPicPr>
            <a:picLocks noChangeAspect="1"/>
          </p:cNvPicPr>
          <p:nvPr/>
        </p:nvPicPr>
        <p:blipFill>
          <a:blip r:embed="rId4"/>
          <a:stretch>
            <a:fillRect/>
          </a:stretch>
        </p:blipFill>
        <p:spPr>
          <a:xfrm>
            <a:off x="1228118" y="1210257"/>
            <a:ext cx="7419156" cy="5227133"/>
          </a:xfrm>
          <a:prstGeom prst="rect">
            <a:avLst/>
          </a:prstGeom>
        </p:spPr>
      </p:pic>
      <p:pic>
        <p:nvPicPr>
          <p:cNvPr id="7" name="Picture 6"/>
          <p:cNvPicPr>
            <a:picLocks noChangeAspect="1"/>
          </p:cNvPicPr>
          <p:nvPr/>
        </p:nvPicPr>
        <p:blipFill>
          <a:blip r:embed="rId5"/>
          <a:stretch>
            <a:fillRect/>
          </a:stretch>
        </p:blipFill>
        <p:spPr>
          <a:xfrm>
            <a:off x="2080312" y="1210257"/>
            <a:ext cx="7419156" cy="5227133"/>
          </a:xfrm>
          <a:prstGeom prst="rect">
            <a:avLst/>
          </a:prstGeom>
        </p:spPr>
      </p:pic>
      <p:pic>
        <p:nvPicPr>
          <p:cNvPr id="8" name="Picture 7"/>
          <p:cNvPicPr>
            <a:picLocks noChangeAspect="1"/>
          </p:cNvPicPr>
          <p:nvPr/>
        </p:nvPicPr>
        <p:blipFill>
          <a:blip r:embed="rId6"/>
          <a:stretch>
            <a:fillRect/>
          </a:stretch>
        </p:blipFill>
        <p:spPr>
          <a:xfrm>
            <a:off x="2932506" y="1210257"/>
            <a:ext cx="7414942" cy="5227133"/>
          </a:xfrm>
          <a:prstGeom prst="rect">
            <a:avLst/>
          </a:prstGeom>
        </p:spPr>
      </p:pic>
      <p:pic>
        <p:nvPicPr>
          <p:cNvPr id="9" name="Picture 8"/>
          <p:cNvPicPr>
            <a:picLocks noChangeAspect="1"/>
          </p:cNvPicPr>
          <p:nvPr/>
        </p:nvPicPr>
        <p:blipFill>
          <a:blip r:embed="rId7"/>
          <a:stretch>
            <a:fillRect/>
          </a:stretch>
        </p:blipFill>
        <p:spPr>
          <a:xfrm>
            <a:off x="3780486" y="1210257"/>
            <a:ext cx="7414942" cy="5227133"/>
          </a:xfrm>
          <a:prstGeom prst="rect">
            <a:avLst/>
          </a:prstGeom>
        </p:spPr>
      </p:pic>
      <p:pic>
        <p:nvPicPr>
          <p:cNvPr id="10" name="Picture 9"/>
          <p:cNvPicPr>
            <a:picLocks noChangeAspect="1"/>
          </p:cNvPicPr>
          <p:nvPr/>
        </p:nvPicPr>
        <p:blipFill>
          <a:blip r:embed="rId8"/>
          <a:stretch>
            <a:fillRect/>
          </a:stretch>
        </p:blipFill>
        <p:spPr>
          <a:xfrm>
            <a:off x="4628466" y="1210257"/>
            <a:ext cx="7419156" cy="5227133"/>
          </a:xfrm>
          <a:prstGeom prst="rect">
            <a:avLst/>
          </a:prstGeom>
        </p:spPr>
      </p:pic>
    </p:spTree>
    <p:extLst>
      <p:ext uri="{BB962C8B-B14F-4D97-AF65-F5344CB8AC3E}">
        <p14:creationId xmlns:p14="http://schemas.microsoft.com/office/powerpoint/2010/main" val="336731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Verify directory synchronization</a:t>
            </a:r>
          </a:p>
        </p:txBody>
      </p:sp>
    </p:spTree>
    <p:extLst>
      <p:ext uri="{BB962C8B-B14F-4D97-AF65-F5344CB8AC3E}">
        <p14:creationId xmlns:p14="http://schemas.microsoft.com/office/powerpoint/2010/main" val="36448453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Elbow Connector 58"/>
          <p:cNvCxnSpPr>
            <a:stCxn id="41" idx="3"/>
            <a:endCxn id="25" idx="2"/>
          </p:cNvCxnSpPr>
          <p:nvPr/>
        </p:nvCxnSpPr>
        <p:spPr>
          <a:xfrm flipV="1">
            <a:off x="5785831" y="2445170"/>
            <a:ext cx="2176693" cy="600903"/>
          </a:xfrm>
          <a:prstGeom prst="bentConnector2">
            <a:avLst/>
          </a:prstGeom>
          <a:ln w="2540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Password Sync sign-on method</a:t>
            </a:r>
          </a:p>
        </p:txBody>
      </p:sp>
      <p:grpSp>
        <p:nvGrpSpPr>
          <p:cNvPr id="44" name="Group 43"/>
          <p:cNvGrpSpPr/>
          <p:nvPr/>
        </p:nvGrpSpPr>
        <p:grpSpPr>
          <a:xfrm>
            <a:off x="1722437" y="2112237"/>
            <a:ext cx="1277152" cy="1451487"/>
            <a:chOff x="2095479" y="4456826"/>
            <a:chExt cx="1277152" cy="1451487"/>
          </a:xfrm>
        </p:grpSpPr>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10925" y="4456826"/>
              <a:ext cx="780290" cy="780290"/>
            </a:xfrm>
            <a:prstGeom prst="rect">
              <a:avLst/>
            </a:prstGeom>
          </p:spPr>
        </p:pic>
        <p:sp>
          <p:nvSpPr>
            <p:cNvPr id="7" name="TextBox 6"/>
            <p:cNvSpPr txBox="1"/>
            <p:nvPr/>
          </p:nvSpPr>
          <p:spPr>
            <a:xfrm>
              <a:off x="2095479" y="5169649"/>
              <a:ext cx="1277152"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Active Directory</a:t>
              </a:r>
            </a:p>
          </p:txBody>
        </p:sp>
      </p:grpSp>
      <p:sp>
        <p:nvSpPr>
          <p:cNvPr id="19" name="TextBox 18"/>
          <p:cNvSpPr txBox="1"/>
          <p:nvPr/>
        </p:nvSpPr>
        <p:spPr>
          <a:xfrm>
            <a:off x="2268022" y="1671310"/>
            <a:ext cx="2158001" cy="815608"/>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johndoe@xyz.com</a:t>
            </a:r>
          </a:p>
          <a:p>
            <a:pPr>
              <a:lnSpc>
                <a:spcPct val="90000"/>
              </a:lnSpc>
              <a:spcAft>
                <a:spcPts val="600"/>
              </a:spcAft>
            </a:pPr>
            <a:r>
              <a:rPr lang="en-US" sz="1600" dirty="0">
                <a:gradFill>
                  <a:gsLst>
                    <a:gs pos="2917">
                      <a:schemeClr val="tx1"/>
                    </a:gs>
                    <a:gs pos="30000">
                      <a:schemeClr val="tx1"/>
                    </a:gs>
                  </a:gsLst>
                  <a:lin ang="5400000" scaled="0"/>
                </a:gradFill>
              </a:rPr>
              <a:t>P@ssw0rd!</a:t>
            </a:r>
          </a:p>
        </p:txBody>
      </p:sp>
      <p:sp>
        <p:nvSpPr>
          <p:cNvPr id="25" name="TextBox 24"/>
          <p:cNvSpPr txBox="1"/>
          <p:nvPr/>
        </p:nvSpPr>
        <p:spPr>
          <a:xfrm>
            <a:off x="6941273" y="1771114"/>
            <a:ext cx="2042502" cy="674056"/>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johndoe@xyz.com</a:t>
            </a:r>
          </a:p>
          <a:p>
            <a:pPr>
              <a:lnSpc>
                <a:spcPct val="90000"/>
              </a:lnSpc>
              <a:spcAft>
                <a:spcPts val="600"/>
              </a:spcAft>
            </a:pPr>
            <a:r>
              <a:rPr lang="en-US" sz="1600" dirty="0">
                <a:gradFill>
                  <a:gsLst>
                    <a:gs pos="2917">
                      <a:schemeClr val="tx1"/>
                    </a:gs>
                    <a:gs pos="30000">
                      <a:schemeClr val="tx1"/>
                    </a:gs>
                  </a:gsLst>
                  <a:lin ang="5400000" scaled="0"/>
                </a:gradFill>
              </a:rPr>
              <a:t>##(!@JS#^</a:t>
            </a:r>
          </a:p>
        </p:txBody>
      </p:sp>
      <p:sp>
        <p:nvSpPr>
          <p:cNvPr id="28" name="Regular Pentagon 27"/>
          <p:cNvSpPr/>
          <p:nvPr/>
        </p:nvSpPr>
        <p:spPr bwMode="auto">
          <a:xfrm>
            <a:off x="6421969" y="4100300"/>
            <a:ext cx="231064" cy="235162"/>
          </a:xfrm>
          <a:prstGeom prst="pentag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1" name="Group 70"/>
          <p:cNvGrpSpPr/>
          <p:nvPr/>
        </p:nvGrpSpPr>
        <p:grpSpPr>
          <a:xfrm>
            <a:off x="7155843" y="4100300"/>
            <a:ext cx="1293013" cy="1181722"/>
            <a:chOff x="6669511" y="4098071"/>
            <a:chExt cx="1293013" cy="1181722"/>
          </a:xfrm>
        </p:grpSpPr>
        <p:sp>
          <p:nvSpPr>
            <p:cNvPr id="16" name="TextBox 15"/>
            <p:cNvSpPr txBox="1"/>
            <p:nvPr/>
          </p:nvSpPr>
          <p:spPr>
            <a:xfrm>
              <a:off x="6669511" y="4762728"/>
              <a:ext cx="127715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John Doe</a:t>
              </a:r>
            </a:p>
          </p:txBody>
        </p:sp>
        <p:grpSp>
          <p:nvGrpSpPr>
            <p:cNvPr id="15" name="Group 14"/>
            <p:cNvGrpSpPr/>
            <p:nvPr/>
          </p:nvGrpSpPr>
          <p:grpSpPr>
            <a:xfrm>
              <a:off x="6730161" y="4098071"/>
              <a:ext cx="1232363" cy="761849"/>
              <a:chOff x="4879721" y="5607310"/>
              <a:chExt cx="1232363" cy="761849"/>
            </a:xfrm>
          </p:grpSpPr>
          <p:pic>
            <p:nvPicPr>
              <p:cNvPr id="17" name="Picture 1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5534083" y="5607310"/>
                <a:ext cx="578001" cy="578001"/>
              </a:xfrm>
              <a:prstGeom prst="rect">
                <a:avLst/>
              </a:prstGeom>
            </p:spPr>
          </p:pic>
          <p:pic>
            <p:nvPicPr>
              <p:cNvPr id="18" name="Picture 17"/>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4879721" y="5652779"/>
                <a:ext cx="716380" cy="716380"/>
              </a:xfrm>
              <a:prstGeom prst="rect">
                <a:avLst/>
              </a:prstGeom>
            </p:spPr>
          </p:pic>
        </p:grpSp>
      </p:grpSp>
      <p:sp>
        <p:nvSpPr>
          <p:cNvPr id="33" name="Regular Pentagon 32"/>
          <p:cNvSpPr/>
          <p:nvPr/>
        </p:nvSpPr>
        <p:spPr bwMode="auto">
          <a:xfrm>
            <a:off x="9982015" y="4100300"/>
            <a:ext cx="231064" cy="235162"/>
          </a:xfrm>
          <a:prstGeom prst="pentag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 name="Group 50"/>
          <p:cNvGrpSpPr/>
          <p:nvPr/>
        </p:nvGrpSpPr>
        <p:grpSpPr>
          <a:xfrm>
            <a:off x="4659649" y="1816569"/>
            <a:ext cx="1472074" cy="1619649"/>
            <a:chOff x="3638548" y="2244754"/>
            <a:chExt cx="1472074" cy="1619649"/>
          </a:xfrm>
        </p:grpSpPr>
        <p:sp>
          <p:nvSpPr>
            <p:cNvPr id="40" name="TextBox 39"/>
            <p:cNvSpPr txBox="1"/>
            <p:nvPr/>
          </p:nvSpPr>
          <p:spPr>
            <a:xfrm>
              <a:off x="3638548" y="2244754"/>
              <a:ext cx="1472074" cy="800219"/>
            </a:xfrm>
            <a:prstGeom prst="rect">
              <a:avLst/>
            </a:prstGeom>
            <a:noFill/>
          </p:spPr>
          <p:txBody>
            <a:bodyPr wrap="square" rtlCol="0">
              <a:spAutoFit/>
            </a:bodyPr>
            <a:lstStyle/>
            <a:p>
              <a:pPr algn="ctr"/>
              <a:r>
                <a:rPr lang="en-US" sz="1600" b="1" dirty="0">
                  <a:solidFill>
                    <a:srgbClr val="FFFF00"/>
                  </a:solidFill>
                  <a:cs typeface="Segoe UI Light" panose="020B0502040204020203" pitchFamily="34" charset="0"/>
                </a:rPr>
                <a:t>Azure AD Connect</a:t>
              </a:r>
            </a:p>
            <a:p>
              <a:pPr algn="ctr"/>
              <a:r>
                <a:rPr lang="en-US" sz="1400" dirty="0">
                  <a:solidFill>
                    <a:srgbClr val="FFFFFF"/>
                  </a:solidFill>
                  <a:cs typeface="Segoe UI Light" panose="020B0502040204020203" pitchFamily="34" charset="0"/>
                </a:rPr>
                <a:t>(sync + sign on)</a:t>
              </a:r>
            </a:p>
          </p:txBody>
        </p:sp>
        <p:pic>
          <p:nvPicPr>
            <p:cNvPr id="41" name="Picture 40"/>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3984440" y="3084113"/>
              <a:ext cx="780290" cy="780290"/>
            </a:xfrm>
            <a:prstGeom prst="rect">
              <a:avLst/>
            </a:prstGeom>
          </p:spPr>
        </p:pic>
      </p:grpSp>
      <p:sp>
        <p:nvSpPr>
          <p:cNvPr id="42" name="Rectangle 41"/>
          <p:cNvSpPr/>
          <p:nvPr/>
        </p:nvSpPr>
        <p:spPr bwMode="auto">
          <a:xfrm>
            <a:off x="1722437" y="1689065"/>
            <a:ext cx="4442926" cy="1874659"/>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a:xfrm>
            <a:off x="1646096" y="1377107"/>
            <a:ext cx="1446538" cy="294203"/>
          </a:xfrm>
          <a:prstGeom prst="rect">
            <a:avLst/>
          </a:prstGeom>
        </p:spPr>
        <p:txBody>
          <a:bodyPr wrap="square" lIns="0" tIns="0" rIns="0" bIns="0" anchor="t" anchorCtr="0">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1096691" fontAlgn="base">
              <a:lnSpc>
                <a:spcPct val="90000"/>
              </a:lnSpc>
              <a:spcAft>
                <a:spcPct val="0"/>
              </a:spcAft>
            </a:pPr>
            <a:r>
              <a:rPr lang="en-US" dirty="0">
                <a:ln>
                  <a:solidFill>
                    <a:srgbClr val="FFFFFF">
                      <a:alpha val="0"/>
                    </a:srgbClr>
                  </a:solidFill>
                </a:ln>
                <a:solidFill>
                  <a:srgbClr val="FFFFFF"/>
                </a:solidFill>
              </a:rPr>
              <a:t>On-Premises</a:t>
            </a:r>
          </a:p>
        </p:txBody>
      </p:sp>
      <p:grpSp>
        <p:nvGrpSpPr>
          <p:cNvPr id="24" name="Group 23"/>
          <p:cNvGrpSpPr/>
          <p:nvPr/>
        </p:nvGrpSpPr>
        <p:grpSpPr>
          <a:xfrm>
            <a:off x="6756815" y="2509898"/>
            <a:ext cx="1295400" cy="1146759"/>
            <a:chOff x="7671376" y="2634248"/>
            <a:chExt cx="1295400" cy="1146759"/>
          </a:xfrm>
        </p:grpSpPr>
        <p:sp>
          <p:nvSpPr>
            <p:cNvPr id="27" name="TextBox 26"/>
            <p:cNvSpPr txBox="1"/>
            <p:nvPr/>
          </p:nvSpPr>
          <p:spPr>
            <a:xfrm>
              <a:off x="7671376" y="3263942"/>
              <a:ext cx="12954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AD</a:t>
              </a:r>
            </a:p>
          </p:txBody>
        </p:sp>
        <p:pic>
          <p:nvPicPr>
            <p:cNvPr id="26" name="Picture 25"/>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7894776" y="2634248"/>
              <a:ext cx="780290" cy="780290"/>
            </a:xfrm>
            <a:prstGeom prst="rect">
              <a:avLst/>
            </a:prstGeom>
          </p:spPr>
        </p:pic>
      </p:grpSp>
      <p:sp>
        <p:nvSpPr>
          <p:cNvPr id="48" name="Rectangle 47"/>
          <p:cNvSpPr/>
          <p:nvPr/>
        </p:nvSpPr>
        <p:spPr bwMode="auto">
          <a:xfrm>
            <a:off x="6566120" y="1689065"/>
            <a:ext cx="4381695" cy="1881196"/>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6675437" y="1211262"/>
            <a:ext cx="780290" cy="780290"/>
          </a:xfrm>
          <a:prstGeom prst="rect">
            <a:avLst/>
          </a:prstGeom>
        </p:spPr>
      </p:pic>
      <p:sp>
        <p:nvSpPr>
          <p:cNvPr id="52" name="TextBox 51"/>
          <p:cNvSpPr txBox="1"/>
          <p:nvPr/>
        </p:nvSpPr>
        <p:spPr>
          <a:xfrm>
            <a:off x="9129863" y="1840025"/>
            <a:ext cx="1578963" cy="1572738"/>
          </a:xfrm>
          <a:prstGeom prst="rect">
            <a:avLst/>
          </a:prstGeom>
          <a:noFill/>
          <a:ln>
            <a:solidFill>
              <a:schemeClr val="tx1"/>
            </a:solidFill>
          </a:ln>
        </p:spPr>
        <p:txBody>
          <a:bodyPr wrap="square" lIns="182880" tIns="146304" rIns="182880" bIns="146304" rtlCol="0">
            <a:spAutoFit/>
          </a:bodyPr>
          <a:lstStyle/>
          <a:p>
            <a:pPr algn="ctr">
              <a:lnSpc>
                <a:spcPct val="90000"/>
              </a:lnSpc>
              <a:spcAft>
                <a:spcPts val="600"/>
              </a:spcAft>
            </a:pPr>
            <a:r>
              <a:rPr lang="en-US" sz="1400" b="1" u="sng" dirty="0">
                <a:gradFill>
                  <a:gsLst>
                    <a:gs pos="2917">
                      <a:schemeClr val="tx1"/>
                    </a:gs>
                    <a:gs pos="30000">
                      <a:schemeClr val="tx1"/>
                    </a:gs>
                  </a:gsLst>
                  <a:lin ang="5400000" scaled="0"/>
                </a:gradFill>
              </a:rPr>
              <a:t>Cloud Apps</a:t>
            </a:r>
          </a:p>
          <a:p>
            <a:pPr algn="ctr">
              <a:lnSpc>
                <a:spcPct val="90000"/>
              </a:lnSpc>
              <a:spcAft>
                <a:spcPts val="600"/>
              </a:spcAft>
            </a:pPr>
            <a:r>
              <a:rPr lang="en-US" sz="1400" dirty="0">
                <a:gradFill>
                  <a:gsLst>
                    <a:gs pos="2917">
                      <a:schemeClr val="tx1"/>
                    </a:gs>
                    <a:gs pos="30000">
                      <a:schemeClr val="tx1"/>
                    </a:gs>
                  </a:gsLst>
                  <a:lin ang="5400000" scaled="0"/>
                </a:gradFill>
              </a:rPr>
              <a:t>Office 365</a:t>
            </a:r>
          </a:p>
          <a:p>
            <a:pPr algn="ctr">
              <a:lnSpc>
                <a:spcPct val="90000"/>
              </a:lnSpc>
              <a:spcAft>
                <a:spcPts val="600"/>
              </a:spcAft>
            </a:pPr>
            <a:r>
              <a:rPr lang="en-US" sz="1400" dirty="0" err="1">
                <a:gradFill>
                  <a:gsLst>
                    <a:gs pos="2917">
                      <a:schemeClr val="tx1"/>
                    </a:gs>
                    <a:gs pos="30000">
                      <a:schemeClr val="tx1"/>
                    </a:gs>
                  </a:gsLst>
                  <a:lin ang="5400000" scaled="0"/>
                </a:gradFill>
              </a:rPr>
              <a:t>SalesForce</a:t>
            </a:r>
            <a:endParaRPr lang="en-US" sz="1400" dirty="0">
              <a:gradFill>
                <a:gsLst>
                  <a:gs pos="2917">
                    <a:schemeClr val="tx1"/>
                  </a:gs>
                  <a:gs pos="30000">
                    <a:schemeClr val="tx1"/>
                  </a:gs>
                </a:gsLst>
                <a:lin ang="5400000" scaled="0"/>
              </a:gradFill>
            </a:endParaRPr>
          </a:p>
          <a:p>
            <a:pPr algn="ctr">
              <a:lnSpc>
                <a:spcPct val="90000"/>
              </a:lnSpc>
              <a:spcAft>
                <a:spcPts val="600"/>
              </a:spcAft>
            </a:pPr>
            <a:r>
              <a:rPr lang="en-US" sz="1400" dirty="0" err="1">
                <a:gradFill>
                  <a:gsLst>
                    <a:gs pos="2917">
                      <a:schemeClr val="tx1"/>
                    </a:gs>
                    <a:gs pos="30000">
                      <a:schemeClr val="tx1"/>
                    </a:gs>
                  </a:gsLst>
                  <a:lin ang="5400000" scaled="0"/>
                </a:gradFill>
              </a:rPr>
              <a:t>DropBox</a:t>
            </a:r>
            <a:endParaRPr lang="en-US" sz="1400" dirty="0">
              <a:gradFill>
                <a:gsLst>
                  <a:gs pos="2917">
                    <a:schemeClr val="tx1"/>
                  </a:gs>
                  <a:gs pos="30000">
                    <a:schemeClr val="tx1"/>
                  </a:gs>
                </a:gsLst>
                <a:lin ang="5400000" scaled="0"/>
              </a:gradFill>
            </a:endParaRPr>
          </a:p>
          <a:p>
            <a:pPr algn="ctr">
              <a:lnSpc>
                <a:spcPct val="90000"/>
              </a:lnSpc>
              <a:spcAft>
                <a:spcPts val="600"/>
              </a:spcAft>
            </a:pPr>
            <a:r>
              <a:rPr lang="en-US" sz="1400" dirty="0">
                <a:gradFill>
                  <a:gsLst>
                    <a:gs pos="2917">
                      <a:schemeClr val="tx1"/>
                    </a:gs>
                    <a:gs pos="30000">
                      <a:schemeClr val="tx1"/>
                    </a:gs>
                  </a:gsLst>
                  <a:lin ang="5400000" scaled="0"/>
                </a:gradFill>
              </a:rPr>
              <a:t>Custom Apps</a:t>
            </a:r>
          </a:p>
        </p:txBody>
      </p:sp>
      <p:cxnSp>
        <p:nvCxnSpPr>
          <p:cNvPr id="56" name="Elbow Connector 55"/>
          <p:cNvCxnSpPr>
            <a:stCxn id="6" idx="3"/>
            <a:endCxn id="41" idx="1"/>
          </p:cNvCxnSpPr>
          <p:nvPr/>
        </p:nvCxnSpPr>
        <p:spPr>
          <a:xfrm>
            <a:off x="2618173" y="2502382"/>
            <a:ext cx="2387368" cy="543691"/>
          </a:xfrm>
          <a:prstGeom prst="bentConnector3">
            <a:avLst>
              <a:gd name="adj1" fmla="val 50000"/>
            </a:avLst>
          </a:prstGeom>
          <a:ln w="2540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74563" y="3774360"/>
            <a:ext cx="5397329" cy="1711238"/>
          </a:xfrm>
          <a:prstGeom prst="rect">
            <a:avLst/>
          </a:prstGeom>
          <a:noFill/>
        </p:spPr>
        <p:txBody>
          <a:bodyPr wrap="square" lIns="182880" tIns="146304" rIns="182880" bIns="146304" rtlCol="0">
            <a:spAutoFit/>
          </a:bodyPr>
          <a:lstStyle/>
          <a:p>
            <a:pPr>
              <a:lnSpc>
                <a:spcPct val="90000"/>
              </a:lnSpc>
              <a:spcAft>
                <a:spcPts val="600"/>
              </a:spcAft>
            </a:pPr>
            <a:r>
              <a:rPr lang="en-US" sz="1600" b="1" u="sng" dirty="0">
                <a:gradFill>
                  <a:gsLst>
                    <a:gs pos="2917">
                      <a:schemeClr val="tx1"/>
                    </a:gs>
                    <a:gs pos="30000">
                      <a:schemeClr val="tx1"/>
                    </a:gs>
                  </a:gsLst>
                  <a:lin ang="5400000" scaled="0"/>
                </a:gradFill>
              </a:rPr>
              <a:t>Synchronization</a:t>
            </a:r>
          </a:p>
          <a:p>
            <a:pPr>
              <a:lnSpc>
                <a:spcPct val="90000"/>
              </a:lnSpc>
              <a:spcAft>
                <a:spcPts val="600"/>
              </a:spcAft>
            </a:pPr>
            <a:r>
              <a:rPr lang="en-US" sz="1600" dirty="0">
                <a:gradFill>
                  <a:gsLst>
                    <a:gs pos="2917">
                      <a:schemeClr val="tx1"/>
                    </a:gs>
                    <a:gs pos="30000">
                      <a:schemeClr val="tx1"/>
                    </a:gs>
                  </a:gsLst>
                  <a:lin ang="5400000" scaled="0"/>
                </a:gradFill>
              </a:rPr>
              <a:t>Hash of user’s password is synced to Azure AD.</a:t>
            </a:r>
          </a:p>
          <a:p>
            <a:pPr>
              <a:lnSpc>
                <a:spcPct val="90000"/>
              </a:lnSpc>
              <a:spcAft>
                <a:spcPts val="600"/>
              </a:spcAft>
            </a:pPr>
            <a:endParaRPr lang="en-US" sz="1600" dirty="0">
              <a:gradFill>
                <a:gsLst>
                  <a:gs pos="2917">
                    <a:schemeClr val="tx1"/>
                  </a:gs>
                  <a:gs pos="30000">
                    <a:schemeClr val="tx1"/>
                  </a:gs>
                </a:gsLst>
                <a:lin ang="5400000" scaled="0"/>
              </a:gradFill>
            </a:endParaRPr>
          </a:p>
          <a:p>
            <a:pPr>
              <a:lnSpc>
                <a:spcPct val="90000"/>
              </a:lnSpc>
              <a:spcAft>
                <a:spcPts val="600"/>
              </a:spcAft>
            </a:pPr>
            <a:r>
              <a:rPr lang="en-US" sz="1600" b="1" u="sng" dirty="0">
                <a:gradFill>
                  <a:gsLst>
                    <a:gs pos="2917">
                      <a:schemeClr val="tx1"/>
                    </a:gs>
                    <a:gs pos="30000">
                      <a:schemeClr val="tx1"/>
                    </a:gs>
                  </a:gsLst>
                  <a:lin ang="5400000" scaled="0"/>
                </a:gradFill>
              </a:rPr>
              <a:t>Authentication</a:t>
            </a:r>
          </a:p>
          <a:p>
            <a:pPr>
              <a:lnSpc>
                <a:spcPct val="90000"/>
              </a:lnSpc>
              <a:spcAft>
                <a:spcPts val="600"/>
              </a:spcAft>
            </a:pPr>
            <a:r>
              <a:rPr lang="en-US" sz="1600" dirty="0">
                <a:gradFill>
                  <a:gsLst>
                    <a:gs pos="2917">
                      <a:schemeClr val="tx1"/>
                    </a:gs>
                    <a:gs pos="30000">
                      <a:schemeClr val="tx1"/>
                    </a:gs>
                  </a:gsLst>
                  <a:lin ang="5400000" scaled="0"/>
                </a:gradFill>
              </a:rPr>
              <a:t>User authenticates to Azure AD to access Cloud Apps.</a:t>
            </a:r>
          </a:p>
        </p:txBody>
      </p:sp>
      <p:cxnSp>
        <p:nvCxnSpPr>
          <p:cNvPr id="8" name="Elbow Connector 7"/>
          <p:cNvCxnSpPr>
            <a:stCxn id="26" idx="1"/>
            <a:endCxn id="16" idx="1"/>
          </p:cNvCxnSpPr>
          <p:nvPr/>
        </p:nvCxnSpPr>
        <p:spPr>
          <a:xfrm rot="10800000" flipH="1" flipV="1">
            <a:off x="6980215" y="2900042"/>
            <a:ext cx="175628" cy="2123447"/>
          </a:xfrm>
          <a:prstGeom prst="bentConnector3">
            <a:avLst>
              <a:gd name="adj1" fmla="val -13016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16" idx="3"/>
            <a:endCxn id="52" idx="2"/>
          </p:cNvCxnSpPr>
          <p:nvPr/>
        </p:nvCxnSpPr>
        <p:spPr>
          <a:xfrm flipV="1">
            <a:off x="8432995" y="3412763"/>
            <a:ext cx="1486350" cy="1610727"/>
          </a:xfrm>
          <a:prstGeom prst="bentConnector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212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par>
                                <p:cTn id="16" presetID="1" presetClass="entr" presetSubtype="0" fill="hold" nodeType="withEffect">
                                  <p:stCondLst>
                                    <p:cond delay="0"/>
                                  </p:stCondLst>
                                  <p:childTnLst>
                                    <p:set>
                                      <p:cBhvr>
                                        <p:cTn id="17" dur="1" fill="hold">
                                          <p:stCondLst>
                                            <p:cond delay="0"/>
                                          </p:stCondLst>
                                        </p:cTn>
                                        <p:tgtEl>
                                          <p:spTgt spid="63">
                                            <p:txEl>
                                              <p:pRg st="0" end="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56"/>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59"/>
                                        </p:tgtEl>
                                        <p:attrNameLst>
                                          <p:attrName>style.visibility</p:attrName>
                                        </p:attrNameLst>
                                      </p:cBhvr>
                                      <p:to>
                                        <p:strVal val="hidden"/>
                                      </p:to>
                                    </p:set>
                                  </p:childTnLst>
                                </p:cTn>
                              </p:par>
                            </p:childTnLst>
                          </p:cTn>
                        </p:par>
                        <p:par>
                          <p:cTn id="26" fill="hold">
                            <p:stCondLst>
                              <p:cond delay="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up)">
                                      <p:cBhvr>
                                        <p:cTn id="32" dur="500"/>
                                        <p:tgtEl>
                                          <p:spTgt spid="28"/>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down)">
                                      <p:cBhvr>
                                        <p:cTn id="39" dur="500"/>
                                        <p:tgtEl>
                                          <p:spTgt spid="33"/>
                                        </p:tgtEl>
                                      </p:cBhvr>
                                    </p:animEffect>
                                  </p:childTnLst>
                                </p:cTn>
                              </p:par>
                            </p:childTnLst>
                          </p:cTn>
                        </p:par>
                        <p:par>
                          <p:cTn id="40" fill="hold">
                            <p:stCondLst>
                              <p:cond delay="1000"/>
                            </p:stCondLst>
                            <p:childTnLst>
                              <p:par>
                                <p:cTn id="41" presetID="1" presetClass="entr" presetSubtype="0" fill="hold" nodeType="afterEffect">
                                  <p:stCondLst>
                                    <p:cond delay="0"/>
                                  </p:stCondLst>
                                  <p:childTnLst>
                                    <p:set>
                                      <p:cBhvr>
                                        <p:cTn id="42" dur="1" fill="hold">
                                          <p:stCondLst>
                                            <p:cond delay="0"/>
                                          </p:stCondLst>
                                        </p:cTn>
                                        <p:tgtEl>
                                          <p:spTgt spid="63">
                                            <p:txEl>
                                              <p:pRg st="3" end="3"/>
                                            </p:txEl>
                                          </p:spTgt>
                                        </p:tgtEl>
                                        <p:attrNameLst>
                                          <p:attrName>style.visibility</p:attrName>
                                        </p:attrNameLst>
                                      </p:cBhvr>
                                      <p:to>
                                        <p:strVal val="visible"/>
                                      </p:to>
                                    </p:set>
                                  </p:childTnLst>
                                </p:cTn>
                              </p:par>
                            </p:childTnLst>
                          </p:cTn>
                        </p:par>
                        <p:par>
                          <p:cTn id="43" fill="hold">
                            <p:stCondLst>
                              <p:cond delay="1000"/>
                            </p:stCondLst>
                            <p:childTnLst>
                              <p:par>
                                <p:cTn id="44" presetID="1" presetClass="entr" presetSubtype="0" fill="hold" nodeType="afterEffect">
                                  <p:stCondLst>
                                    <p:cond delay="0"/>
                                  </p:stCondLst>
                                  <p:childTnLst>
                                    <p:set>
                                      <p:cBhvr>
                                        <p:cTn id="45" dur="1" fill="hold">
                                          <p:stCondLst>
                                            <p:cond delay="0"/>
                                          </p:stCondLst>
                                        </p:cTn>
                                        <p:tgtEl>
                                          <p:spTgt spid="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AD Connect - Custom Settings</a:t>
            </a:r>
            <a:endParaRPr lang="en-US" dirty="0"/>
          </a:p>
        </p:txBody>
      </p:sp>
      <p:sp>
        <p:nvSpPr>
          <p:cNvPr id="3" name="Content Placeholder 2"/>
          <p:cNvSpPr>
            <a:spLocks noGrp="1"/>
          </p:cNvSpPr>
          <p:nvPr>
            <p:ph sz="quarter" idx="10"/>
          </p:nvPr>
        </p:nvSpPr>
        <p:spPr>
          <a:xfrm>
            <a:off x="273668" y="1426234"/>
            <a:ext cx="11773954" cy="5271427"/>
          </a:xfrm>
        </p:spPr>
        <p:txBody>
          <a:bodyPr>
            <a:normAutofit fontScale="92500"/>
          </a:bodyPr>
          <a:lstStyle/>
          <a:p>
            <a:r>
              <a:rPr lang="en-US" dirty="0"/>
              <a:t>Configure Active Directory Federation Services (AD FS) </a:t>
            </a:r>
          </a:p>
          <a:p>
            <a:r>
              <a:rPr lang="en-US" dirty="0"/>
              <a:t>Synchronize multiple on-premises directories and forests</a:t>
            </a:r>
          </a:p>
          <a:p>
            <a:r>
              <a:rPr lang="en-US" dirty="0"/>
              <a:t>Filter synchronization by group for pilot deployments</a:t>
            </a:r>
          </a:p>
          <a:p>
            <a:r>
              <a:rPr lang="en-US" dirty="0"/>
              <a:t>Select attribute used to identify users</a:t>
            </a:r>
          </a:p>
          <a:p>
            <a:r>
              <a:rPr lang="en-US" dirty="0"/>
              <a:t>Restrict attributes synchronized for specific apps.</a:t>
            </a:r>
          </a:p>
          <a:p>
            <a:r>
              <a:rPr lang="en-US" dirty="0"/>
              <a:t>Write-back capabilities to on-premises directories</a:t>
            </a:r>
          </a:p>
        </p:txBody>
      </p:sp>
    </p:spTree>
    <p:extLst>
      <p:ext uri="{BB962C8B-B14F-4D97-AF65-F5344CB8AC3E}">
        <p14:creationId xmlns:p14="http://schemas.microsoft.com/office/powerpoint/2010/main" val="40236105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AD Connect: Sign-on Methods</a:t>
            </a:r>
          </a:p>
        </p:txBody>
      </p:sp>
      <p:sp>
        <p:nvSpPr>
          <p:cNvPr id="5" name="Content Placeholder 4"/>
          <p:cNvSpPr>
            <a:spLocks noGrp="1"/>
          </p:cNvSpPr>
          <p:nvPr>
            <p:ph sz="quarter" idx="10"/>
          </p:nvPr>
        </p:nvSpPr>
        <p:spPr>
          <a:xfrm>
            <a:off x="274320" y="2004449"/>
            <a:ext cx="12344717" cy="4540813"/>
          </a:xfrm>
        </p:spPr>
        <p:txBody>
          <a:bodyPr>
            <a:noAutofit/>
          </a:bodyPr>
          <a:lstStyle/>
          <a:p>
            <a:r>
              <a:rPr lang="en-US" sz="3200" dirty="0"/>
              <a:t>Password Synchronization</a:t>
            </a:r>
          </a:p>
          <a:p>
            <a:pPr lvl="1"/>
            <a:r>
              <a:rPr lang="en-US" sz="3200" dirty="0"/>
              <a:t>A hash of the user’s On-Premises password is stored in Azure AD</a:t>
            </a:r>
          </a:p>
          <a:p>
            <a:pPr lvl="1"/>
            <a:r>
              <a:rPr lang="en-US" sz="3200" dirty="0"/>
              <a:t>Azure AD handles authentication for cloud apps</a:t>
            </a:r>
          </a:p>
          <a:p>
            <a:endParaRPr lang="en-US" sz="3200" dirty="0"/>
          </a:p>
          <a:p>
            <a:r>
              <a:rPr lang="en-US" sz="3200" dirty="0"/>
              <a:t>Active Directory Federation Services (AD FS) / SSO</a:t>
            </a:r>
          </a:p>
          <a:p>
            <a:pPr lvl="1"/>
            <a:r>
              <a:rPr lang="en-US" sz="3200" dirty="0"/>
              <a:t>User’s password is never synchronized to Azure AD</a:t>
            </a:r>
          </a:p>
          <a:p>
            <a:pPr lvl="1"/>
            <a:r>
              <a:rPr lang="en-US" sz="3200" dirty="0"/>
              <a:t>Cloud app authentication using federation trust between Azure AD &amp; AD FS</a:t>
            </a:r>
          </a:p>
          <a:p>
            <a:pPr lvl="1"/>
            <a:r>
              <a:rPr lang="en-US" sz="3200" dirty="0">
                <a:solidFill>
                  <a:srgbClr val="FFFF00"/>
                </a:solidFill>
              </a:rPr>
              <a:t>Password Synchronization can be used as a backup *</a:t>
            </a:r>
            <a:endParaRPr lang="en-US" sz="3200" dirty="0"/>
          </a:p>
        </p:txBody>
      </p:sp>
    </p:spTree>
    <p:extLst>
      <p:ext uri="{BB962C8B-B14F-4D97-AF65-F5344CB8AC3E}">
        <p14:creationId xmlns:p14="http://schemas.microsoft.com/office/powerpoint/2010/main" val="151880207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Scenarios for AD FS / SSO sign-on</a:t>
            </a:r>
            <a:endParaRPr lang="en-US" dirty="0"/>
          </a:p>
        </p:txBody>
      </p:sp>
      <p:sp>
        <p:nvSpPr>
          <p:cNvPr id="3" name="Content Placeholder 2"/>
          <p:cNvSpPr>
            <a:spLocks noGrp="1"/>
          </p:cNvSpPr>
          <p:nvPr>
            <p:ph sz="quarter" idx="10"/>
          </p:nvPr>
        </p:nvSpPr>
        <p:spPr>
          <a:xfrm>
            <a:off x="273668" y="2004449"/>
            <a:ext cx="11773954" cy="4540813"/>
          </a:xfrm>
        </p:spPr>
        <p:txBody>
          <a:bodyPr>
            <a:normAutofit/>
          </a:bodyPr>
          <a:lstStyle/>
          <a:p>
            <a:r>
              <a:rPr lang="en-US" sz="3200" dirty="0"/>
              <a:t>AD FS is already configured On-Premises</a:t>
            </a:r>
          </a:p>
          <a:p>
            <a:r>
              <a:rPr lang="en-US" sz="3200" dirty="0"/>
              <a:t>Security policy prohibits storing passwords in the cloud</a:t>
            </a:r>
          </a:p>
          <a:p>
            <a:r>
              <a:rPr lang="en-US" sz="3200" dirty="0"/>
              <a:t>Desktop SSO from a domain-joined machine is required.</a:t>
            </a:r>
          </a:p>
          <a:p>
            <a:r>
              <a:rPr lang="en-US" sz="3200" dirty="0"/>
              <a:t>Capabilities that are specific to AD FS are required</a:t>
            </a:r>
          </a:p>
          <a:p>
            <a:pPr lvl="1"/>
            <a:r>
              <a:rPr lang="en-US" sz="3200" dirty="0"/>
              <a:t>On-premises multi-factor authentication or smart-card support for SSO</a:t>
            </a:r>
          </a:p>
          <a:p>
            <a:pPr lvl="1"/>
            <a:r>
              <a:rPr lang="en-US" sz="3200" dirty="0"/>
              <a:t>Conditional access for both on-premises and cloud resources</a:t>
            </a:r>
          </a:p>
          <a:p>
            <a:pPr marL="342835" lvl="1" indent="0">
              <a:buNone/>
            </a:pPr>
            <a:endParaRPr lang="en-US" sz="3200" dirty="0"/>
          </a:p>
        </p:txBody>
      </p:sp>
    </p:spTree>
    <p:extLst>
      <p:ext uri="{BB962C8B-B14F-4D97-AF65-F5344CB8AC3E}">
        <p14:creationId xmlns:p14="http://schemas.microsoft.com/office/powerpoint/2010/main" val="27167687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77387" y="1405434"/>
            <a:ext cx="1348866" cy="890115"/>
            <a:chOff x="446947" y="1664777"/>
            <a:chExt cx="1375914" cy="907964"/>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6947" y="1664777"/>
              <a:ext cx="1375914" cy="907964"/>
            </a:xfrm>
            <a:prstGeom prst="rect">
              <a:avLst/>
            </a:prstGeom>
            <a:ln>
              <a:noFill/>
            </a:ln>
          </p:spPr>
        </p:pic>
        <p:grpSp>
          <p:nvGrpSpPr>
            <p:cNvPr id="5" name="Group 4"/>
            <p:cNvGrpSpPr/>
            <p:nvPr/>
          </p:nvGrpSpPr>
          <p:grpSpPr>
            <a:xfrm>
              <a:off x="743647" y="2190485"/>
              <a:ext cx="782514" cy="203396"/>
              <a:chOff x="5558974" y="2418884"/>
              <a:chExt cx="7475577" cy="1943100"/>
            </a:xfrm>
          </p:grpSpPr>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558974" y="2544494"/>
                <a:ext cx="1691881" cy="1691881"/>
              </a:xfrm>
              <a:prstGeom prst="rect">
                <a:avLst/>
              </a:prstGeom>
              <a:ln>
                <a:noFill/>
              </a:ln>
            </p:spPr>
          </p:pic>
          <p:pic>
            <p:nvPicPr>
              <p:cNvPr id="7" name="Picture 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433851" y="2418884"/>
                <a:ext cx="5600700" cy="1943100"/>
              </a:xfrm>
              <a:prstGeom prst="rect">
                <a:avLst/>
              </a:prstGeom>
              <a:ln>
                <a:noFill/>
              </a:ln>
            </p:spPr>
          </p:pic>
        </p:grpSp>
      </p:grpSp>
      <p:cxnSp>
        <p:nvCxnSpPr>
          <p:cNvPr id="8" name="Straight Arrow Connector 7"/>
          <p:cNvCxnSpPr/>
          <p:nvPr/>
        </p:nvCxnSpPr>
        <p:spPr>
          <a:xfrm flipH="1" flipV="1">
            <a:off x="2521127" y="3653723"/>
            <a:ext cx="3192836" cy="7783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 name="Straight Arrow Connector 8"/>
          <p:cNvCxnSpPr/>
          <p:nvPr/>
        </p:nvCxnSpPr>
        <p:spPr>
          <a:xfrm flipH="1" flipV="1">
            <a:off x="2517934" y="3645854"/>
            <a:ext cx="1835272" cy="9017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 name="Straight Arrow Connector 9"/>
          <p:cNvCxnSpPr/>
          <p:nvPr/>
        </p:nvCxnSpPr>
        <p:spPr>
          <a:xfrm flipH="1" flipV="1">
            <a:off x="4311915" y="1910630"/>
            <a:ext cx="4878557" cy="285668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1" name="Straight Arrow Connector 10"/>
          <p:cNvCxnSpPr/>
          <p:nvPr/>
        </p:nvCxnSpPr>
        <p:spPr>
          <a:xfrm flipV="1">
            <a:off x="6326951" y="3692639"/>
            <a:ext cx="2969038" cy="106348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2" name="Straight Arrow Connector 11"/>
          <p:cNvCxnSpPr/>
          <p:nvPr/>
        </p:nvCxnSpPr>
        <p:spPr>
          <a:xfrm flipH="1" flipV="1">
            <a:off x="4318529" y="1963431"/>
            <a:ext cx="3639460" cy="280250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3" name="Straight Arrow Connector 12"/>
          <p:cNvCxnSpPr/>
          <p:nvPr/>
        </p:nvCxnSpPr>
        <p:spPr>
          <a:xfrm>
            <a:off x="8791656" y="2780878"/>
            <a:ext cx="1303373" cy="100391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4" name="Straight Arrow Connector 13"/>
          <p:cNvCxnSpPr/>
          <p:nvPr/>
        </p:nvCxnSpPr>
        <p:spPr>
          <a:xfrm flipV="1">
            <a:off x="8302801" y="1889910"/>
            <a:ext cx="368795" cy="93532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5" name="Straight Arrow Connector 14"/>
          <p:cNvCxnSpPr/>
          <p:nvPr/>
        </p:nvCxnSpPr>
        <p:spPr>
          <a:xfrm>
            <a:off x="2831491" y="2006796"/>
            <a:ext cx="284864" cy="130664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6" name="Straight Arrow Connector 15"/>
          <p:cNvCxnSpPr/>
          <p:nvPr/>
        </p:nvCxnSpPr>
        <p:spPr>
          <a:xfrm flipH="1">
            <a:off x="2963835" y="3696703"/>
            <a:ext cx="4646013" cy="106636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7" name="Straight Arrow Connector 16"/>
          <p:cNvCxnSpPr/>
          <p:nvPr/>
        </p:nvCxnSpPr>
        <p:spPr>
          <a:xfrm flipH="1">
            <a:off x="4297490" y="1898023"/>
            <a:ext cx="47657" cy="95220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8" name="Straight Arrow Connector 17"/>
          <p:cNvCxnSpPr/>
          <p:nvPr/>
        </p:nvCxnSpPr>
        <p:spPr>
          <a:xfrm flipH="1">
            <a:off x="2975025" y="3677132"/>
            <a:ext cx="601125" cy="110149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9" name="Straight Arrow Connector 18"/>
          <p:cNvCxnSpPr/>
          <p:nvPr/>
        </p:nvCxnSpPr>
        <p:spPr>
          <a:xfrm>
            <a:off x="2460544" y="2742736"/>
            <a:ext cx="694061" cy="53272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0" name="Straight Arrow Connector 19"/>
          <p:cNvCxnSpPr/>
          <p:nvPr/>
        </p:nvCxnSpPr>
        <p:spPr>
          <a:xfrm flipV="1">
            <a:off x="2233536" y="3239995"/>
            <a:ext cx="897668" cy="80254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1" name="Straight Arrow Connector 20"/>
          <p:cNvCxnSpPr/>
          <p:nvPr/>
        </p:nvCxnSpPr>
        <p:spPr>
          <a:xfrm flipH="1">
            <a:off x="2946543" y="3670669"/>
            <a:ext cx="1365882" cy="110383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2" name="Straight Arrow Connector 21"/>
          <p:cNvCxnSpPr/>
          <p:nvPr/>
        </p:nvCxnSpPr>
        <p:spPr>
          <a:xfrm flipH="1">
            <a:off x="2233513" y="3707033"/>
            <a:ext cx="2102916" cy="33418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3" name="Straight Arrow Connector 22"/>
          <p:cNvCxnSpPr/>
          <p:nvPr/>
        </p:nvCxnSpPr>
        <p:spPr>
          <a:xfrm flipH="1" flipV="1">
            <a:off x="2456104" y="2741387"/>
            <a:ext cx="670708" cy="54565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4" name="Straight Arrow Connector 23"/>
          <p:cNvCxnSpPr/>
          <p:nvPr/>
        </p:nvCxnSpPr>
        <p:spPr>
          <a:xfrm flipH="1">
            <a:off x="2949326" y="3686725"/>
            <a:ext cx="2090581" cy="107347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5" name="Straight Arrow Connector 24"/>
          <p:cNvCxnSpPr/>
          <p:nvPr/>
        </p:nvCxnSpPr>
        <p:spPr>
          <a:xfrm flipH="1">
            <a:off x="2934831" y="3683759"/>
            <a:ext cx="2766228" cy="108295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6" name="Straight Arrow Connector 25"/>
          <p:cNvCxnSpPr/>
          <p:nvPr/>
        </p:nvCxnSpPr>
        <p:spPr>
          <a:xfrm flipH="1">
            <a:off x="2924310" y="3687945"/>
            <a:ext cx="3594918" cy="106888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7" name="Straight Arrow Connector 26"/>
          <p:cNvCxnSpPr/>
          <p:nvPr/>
        </p:nvCxnSpPr>
        <p:spPr>
          <a:xfrm flipV="1">
            <a:off x="2536772" y="3247302"/>
            <a:ext cx="590038" cy="44940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8" name="Straight Arrow Connector 27"/>
          <p:cNvCxnSpPr/>
          <p:nvPr/>
        </p:nvCxnSpPr>
        <p:spPr>
          <a:xfrm>
            <a:off x="6478617" y="2107664"/>
            <a:ext cx="1891224" cy="70647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29" name="Straight Arrow Connector 28"/>
          <p:cNvCxnSpPr/>
          <p:nvPr/>
        </p:nvCxnSpPr>
        <p:spPr>
          <a:xfrm flipH="1">
            <a:off x="5701057" y="2097354"/>
            <a:ext cx="865679" cy="74079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0" name="Straight Arrow Connector 29"/>
          <p:cNvCxnSpPr/>
          <p:nvPr/>
        </p:nvCxnSpPr>
        <p:spPr>
          <a:xfrm flipH="1" flipV="1">
            <a:off x="2801259" y="2026787"/>
            <a:ext cx="1531706" cy="78224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1" name="Straight Arrow Connector 30"/>
          <p:cNvCxnSpPr/>
          <p:nvPr/>
        </p:nvCxnSpPr>
        <p:spPr>
          <a:xfrm>
            <a:off x="4311913" y="1922195"/>
            <a:ext cx="1444791" cy="91362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2" name="Straight Arrow Connector 31"/>
          <p:cNvCxnSpPr/>
          <p:nvPr/>
        </p:nvCxnSpPr>
        <p:spPr>
          <a:xfrm flipH="1" flipV="1">
            <a:off x="5392288" y="1545856"/>
            <a:ext cx="347560" cy="129772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3" name="Straight Arrow Connector 32"/>
          <p:cNvCxnSpPr/>
          <p:nvPr/>
        </p:nvCxnSpPr>
        <p:spPr>
          <a:xfrm flipH="1" flipV="1">
            <a:off x="3356647" y="1664365"/>
            <a:ext cx="976319" cy="117318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4" name="Straight Arrow Connector 33"/>
          <p:cNvCxnSpPr/>
          <p:nvPr/>
        </p:nvCxnSpPr>
        <p:spPr>
          <a:xfrm>
            <a:off x="7392717" y="1713887"/>
            <a:ext cx="948330" cy="1129693"/>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5" name="Straight Arrow Connector 34"/>
          <p:cNvCxnSpPr/>
          <p:nvPr/>
        </p:nvCxnSpPr>
        <p:spPr>
          <a:xfrm flipH="1" flipV="1">
            <a:off x="8643514" y="1889072"/>
            <a:ext cx="181193" cy="97257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6" name="Straight Arrow Connector 35"/>
          <p:cNvCxnSpPr/>
          <p:nvPr/>
        </p:nvCxnSpPr>
        <p:spPr>
          <a:xfrm flipV="1">
            <a:off x="8796613" y="2292774"/>
            <a:ext cx="1445919" cy="54477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7" name="Straight Arrow Connector 36"/>
          <p:cNvCxnSpPr/>
          <p:nvPr/>
        </p:nvCxnSpPr>
        <p:spPr>
          <a:xfrm>
            <a:off x="8786575" y="2817842"/>
            <a:ext cx="863754" cy="1545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8" name="Straight Arrow Connector 37"/>
          <p:cNvCxnSpPr/>
          <p:nvPr/>
        </p:nvCxnSpPr>
        <p:spPr>
          <a:xfrm flipH="1">
            <a:off x="8781032" y="1586987"/>
            <a:ext cx="704183" cy="124431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39" name="Straight Arrow Connector 38"/>
          <p:cNvCxnSpPr/>
          <p:nvPr/>
        </p:nvCxnSpPr>
        <p:spPr>
          <a:xfrm>
            <a:off x="2950254" y="4738488"/>
            <a:ext cx="6260519" cy="1306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0" name="Straight Arrow Connector 39"/>
          <p:cNvCxnSpPr/>
          <p:nvPr/>
        </p:nvCxnSpPr>
        <p:spPr>
          <a:xfrm flipV="1">
            <a:off x="2975457" y="4741676"/>
            <a:ext cx="4968151" cy="602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1" name="Straight Arrow Connector 40"/>
          <p:cNvCxnSpPr/>
          <p:nvPr/>
        </p:nvCxnSpPr>
        <p:spPr>
          <a:xfrm flipV="1">
            <a:off x="2966118" y="4723558"/>
            <a:ext cx="2098957" cy="3448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2" name="Straight Arrow Connector 41"/>
          <p:cNvCxnSpPr/>
          <p:nvPr/>
        </p:nvCxnSpPr>
        <p:spPr>
          <a:xfrm flipV="1">
            <a:off x="2953189" y="4731578"/>
            <a:ext cx="3424339" cy="1035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3" name="Straight Arrow Connector 42"/>
          <p:cNvCxnSpPr/>
          <p:nvPr/>
        </p:nvCxnSpPr>
        <p:spPr>
          <a:xfrm flipH="1">
            <a:off x="2938791" y="3690279"/>
            <a:ext cx="3981170" cy="105604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4" name="Straight Arrow Connector 43"/>
          <p:cNvCxnSpPr/>
          <p:nvPr/>
        </p:nvCxnSpPr>
        <p:spPr>
          <a:xfrm flipH="1">
            <a:off x="2953189" y="3696704"/>
            <a:ext cx="5416653" cy="105533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5" name="Straight Arrow Connector 44"/>
          <p:cNvCxnSpPr/>
          <p:nvPr/>
        </p:nvCxnSpPr>
        <p:spPr>
          <a:xfrm flipH="1">
            <a:off x="8292850" y="1604278"/>
            <a:ext cx="1198750" cy="122786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6" name="Straight Arrow Connector 45"/>
          <p:cNvCxnSpPr/>
          <p:nvPr/>
        </p:nvCxnSpPr>
        <p:spPr>
          <a:xfrm flipH="1">
            <a:off x="2909004" y="3702992"/>
            <a:ext cx="6393672" cy="104615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7" name="Straight Arrow Connector 46"/>
          <p:cNvCxnSpPr/>
          <p:nvPr/>
        </p:nvCxnSpPr>
        <p:spPr>
          <a:xfrm flipH="1" flipV="1">
            <a:off x="2448521" y="2745223"/>
            <a:ext cx="1880737" cy="5849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8" name="Straight Arrow Connector 47"/>
          <p:cNvCxnSpPr/>
          <p:nvPr/>
        </p:nvCxnSpPr>
        <p:spPr>
          <a:xfrm flipV="1">
            <a:off x="3472847" y="1918501"/>
            <a:ext cx="901621" cy="92662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49" name="Straight Arrow Connector 48"/>
          <p:cNvCxnSpPr/>
          <p:nvPr/>
        </p:nvCxnSpPr>
        <p:spPr>
          <a:xfrm flipH="1" flipV="1">
            <a:off x="2532953" y="3643446"/>
            <a:ext cx="2525650" cy="109685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0" name="Straight Arrow Connector 49"/>
          <p:cNvCxnSpPr/>
          <p:nvPr/>
        </p:nvCxnSpPr>
        <p:spPr>
          <a:xfrm flipH="1">
            <a:off x="4254158" y="1920244"/>
            <a:ext cx="4439951" cy="91021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1" name="Straight Arrow Connector 50"/>
          <p:cNvCxnSpPr/>
          <p:nvPr/>
        </p:nvCxnSpPr>
        <p:spPr>
          <a:xfrm flipH="1">
            <a:off x="5675566" y="1915825"/>
            <a:ext cx="3024921" cy="90627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2" name="Straight Arrow Connector 51"/>
          <p:cNvCxnSpPr/>
          <p:nvPr/>
        </p:nvCxnSpPr>
        <p:spPr>
          <a:xfrm flipH="1">
            <a:off x="4248725" y="1747373"/>
            <a:ext cx="3223224" cy="104699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3" name="Straight Arrow Connector 52"/>
          <p:cNvCxnSpPr/>
          <p:nvPr/>
        </p:nvCxnSpPr>
        <p:spPr>
          <a:xfrm flipH="1">
            <a:off x="4281749" y="2125969"/>
            <a:ext cx="2269821" cy="68943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4" name="Straight Arrow Connector 53"/>
          <p:cNvCxnSpPr/>
          <p:nvPr/>
        </p:nvCxnSpPr>
        <p:spPr>
          <a:xfrm flipV="1">
            <a:off x="3451584" y="2117756"/>
            <a:ext cx="3120232" cy="71273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5" name="Straight Arrow Connector 54"/>
          <p:cNvCxnSpPr/>
          <p:nvPr/>
        </p:nvCxnSpPr>
        <p:spPr>
          <a:xfrm flipH="1" flipV="1">
            <a:off x="6479865" y="2114628"/>
            <a:ext cx="2385426" cy="71755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6" name="Straight Arrow Connector 55"/>
          <p:cNvCxnSpPr/>
          <p:nvPr/>
        </p:nvCxnSpPr>
        <p:spPr>
          <a:xfrm flipH="1" flipV="1">
            <a:off x="7392717" y="1713888"/>
            <a:ext cx="1459633" cy="112280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7" name="Straight Arrow Connector 56"/>
          <p:cNvCxnSpPr/>
          <p:nvPr/>
        </p:nvCxnSpPr>
        <p:spPr>
          <a:xfrm flipH="1" flipV="1">
            <a:off x="2801260" y="2026787"/>
            <a:ext cx="695083" cy="80679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8" name="Straight Arrow Connector 57"/>
          <p:cNvCxnSpPr/>
          <p:nvPr/>
        </p:nvCxnSpPr>
        <p:spPr>
          <a:xfrm flipH="1" flipV="1">
            <a:off x="2801260" y="2026787"/>
            <a:ext cx="2981788" cy="77342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59" name="Straight Arrow Connector 58"/>
          <p:cNvCxnSpPr/>
          <p:nvPr/>
        </p:nvCxnSpPr>
        <p:spPr>
          <a:xfrm flipH="1" flipV="1">
            <a:off x="3356647" y="1664365"/>
            <a:ext cx="2405991" cy="115347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0" name="Straight Arrow Connector 59"/>
          <p:cNvCxnSpPr/>
          <p:nvPr/>
        </p:nvCxnSpPr>
        <p:spPr>
          <a:xfrm flipH="1" flipV="1">
            <a:off x="5695975" y="2797734"/>
            <a:ext cx="3917610" cy="2749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1" name="Straight Arrow Connector 60"/>
          <p:cNvCxnSpPr/>
          <p:nvPr/>
        </p:nvCxnSpPr>
        <p:spPr>
          <a:xfrm flipH="1">
            <a:off x="5695976" y="2292773"/>
            <a:ext cx="4546557" cy="51957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2" name="Straight Arrow Connector 61"/>
          <p:cNvCxnSpPr/>
          <p:nvPr/>
        </p:nvCxnSpPr>
        <p:spPr>
          <a:xfrm flipH="1" flipV="1">
            <a:off x="2451118" y="2743424"/>
            <a:ext cx="3333178" cy="5317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3" name="Straight Arrow Connector 62"/>
          <p:cNvCxnSpPr/>
          <p:nvPr/>
        </p:nvCxnSpPr>
        <p:spPr>
          <a:xfrm flipH="1">
            <a:off x="9254119" y="2798237"/>
            <a:ext cx="335029" cy="96350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4" name="Straight Arrow Connector 63"/>
          <p:cNvCxnSpPr/>
          <p:nvPr/>
        </p:nvCxnSpPr>
        <p:spPr>
          <a:xfrm flipH="1" flipV="1">
            <a:off x="9261750" y="3688304"/>
            <a:ext cx="291098" cy="108803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5" name="Straight Arrow Connector 64"/>
          <p:cNvCxnSpPr/>
          <p:nvPr/>
        </p:nvCxnSpPr>
        <p:spPr>
          <a:xfrm flipH="1" flipV="1">
            <a:off x="7392718" y="1713887"/>
            <a:ext cx="156718" cy="1105873"/>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6" name="Straight Arrow Connector 65"/>
          <p:cNvCxnSpPr/>
          <p:nvPr/>
        </p:nvCxnSpPr>
        <p:spPr>
          <a:xfrm flipH="1" flipV="1">
            <a:off x="6479866" y="2099481"/>
            <a:ext cx="1102404" cy="70424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7" name="Straight Arrow Connector 66"/>
          <p:cNvCxnSpPr/>
          <p:nvPr/>
        </p:nvCxnSpPr>
        <p:spPr>
          <a:xfrm flipH="1" flipV="1">
            <a:off x="9244771" y="3703030"/>
            <a:ext cx="855343" cy="5775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8" name="Straight Arrow Connector 67"/>
          <p:cNvCxnSpPr/>
          <p:nvPr/>
        </p:nvCxnSpPr>
        <p:spPr>
          <a:xfrm flipH="1">
            <a:off x="6868230" y="1611263"/>
            <a:ext cx="2650256" cy="1184633"/>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69" name="Straight Arrow Connector 68"/>
          <p:cNvCxnSpPr/>
          <p:nvPr/>
        </p:nvCxnSpPr>
        <p:spPr>
          <a:xfrm flipH="1">
            <a:off x="6837498" y="1926636"/>
            <a:ext cx="1847859" cy="87742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0" name="Straight Arrow Connector 69"/>
          <p:cNvCxnSpPr/>
          <p:nvPr/>
        </p:nvCxnSpPr>
        <p:spPr>
          <a:xfrm flipH="1" flipV="1">
            <a:off x="6506405" y="2109193"/>
            <a:ext cx="381612" cy="72332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1" name="Straight Arrow Connector 70"/>
          <p:cNvCxnSpPr/>
          <p:nvPr/>
        </p:nvCxnSpPr>
        <p:spPr>
          <a:xfrm flipV="1">
            <a:off x="7497440" y="1926970"/>
            <a:ext cx="1175396" cy="87966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2" name="Straight Arrow Connector 71"/>
          <p:cNvCxnSpPr/>
          <p:nvPr/>
        </p:nvCxnSpPr>
        <p:spPr>
          <a:xfrm flipV="1">
            <a:off x="7517398" y="2292775"/>
            <a:ext cx="2725133" cy="49076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3" name="Straight Arrow Connector 72"/>
          <p:cNvCxnSpPr/>
          <p:nvPr/>
        </p:nvCxnSpPr>
        <p:spPr>
          <a:xfrm flipH="1">
            <a:off x="8292430" y="2292773"/>
            <a:ext cx="1950103" cy="52809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4" name="Straight Arrow Connector 73"/>
          <p:cNvCxnSpPr/>
          <p:nvPr/>
        </p:nvCxnSpPr>
        <p:spPr>
          <a:xfrm flipV="1">
            <a:off x="6464352" y="2120555"/>
            <a:ext cx="66634" cy="71911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5" name="Straight Arrow Connector 74"/>
          <p:cNvCxnSpPr/>
          <p:nvPr/>
        </p:nvCxnSpPr>
        <p:spPr>
          <a:xfrm flipH="1" flipV="1">
            <a:off x="2801260" y="2026787"/>
            <a:ext cx="4120397" cy="78850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6" name="Straight Arrow Connector 75"/>
          <p:cNvCxnSpPr/>
          <p:nvPr/>
        </p:nvCxnSpPr>
        <p:spPr>
          <a:xfrm flipH="1" flipV="1">
            <a:off x="2801259" y="2026787"/>
            <a:ext cx="3703907" cy="77291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7" name="Straight Arrow Connector 76"/>
          <p:cNvCxnSpPr/>
          <p:nvPr/>
        </p:nvCxnSpPr>
        <p:spPr>
          <a:xfrm flipH="1" flipV="1">
            <a:off x="3356647" y="1664364"/>
            <a:ext cx="3142050" cy="113894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8" name="Straight Arrow Connector 77"/>
          <p:cNvCxnSpPr/>
          <p:nvPr/>
        </p:nvCxnSpPr>
        <p:spPr>
          <a:xfrm flipH="1" flipV="1">
            <a:off x="5392288" y="1545857"/>
            <a:ext cx="1509766" cy="126524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79" name="Straight Arrow Connector 78"/>
          <p:cNvCxnSpPr/>
          <p:nvPr/>
        </p:nvCxnSpPr>
        <p:spPr>
          <a:xfrm flipH="1" flipV="1">
            <a:off x="4310674" y="1939614"/>
            <a:ext cx="2185941" cy="90171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0" name="Straight Arrow Connector 79"/>
          <p:cNvCxnSpPr/>
          <p:nvPr/>
        </p:nvCxnSpPr>
        <p:spPr>
          <a:xfrm flipH="1" flipV="1">
            <a:off x="5392288" y="1545857"/>
            <a:ext cx="1098408" cy="128459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1" name="Straight Arrow Connector 80"/>
          <p:cNvCxnSpPr/>
          <p:nvPr/>
        </p:nvCxnSpPr>
        <p:spPr>
          <a:xfrm flipH="1" flipV="1">
            <a:off x="3356647" y="1664364"/>
            <a:ext cx="1695375" cy="119494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2" name="Straight Arrow Connector 81"/>
          <p:cNvCxnSpPr/>
          <p:nvPr/>
        </p:nvCxnSpPr>
        <p:spPr>
          <a:xfrm flipH="1" flipV="1">
            <a:off x="2801259" y="2026787"/>
            <a:ext cx="2245399" cy="79670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3" name="Straight Arrow Connector 82"/>
          <p:cNvCxnSpPr/>
          <p:nvPr/>
        </p:nvCxnSpPr>
        <p:spPr>
          <a:xfrm flipH="1">
            <a:off x="6431325" y="2292774"/>
            <a:ext cx="3811207" cy="522833"/>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4" name="Straight Arrow Connector 83"/>
          <p:cNvCxnSpPr/>
          <p:nvPr/>
        </p:nvCxnSpPr>
        <p:spPr>
          <a:xfrm flipH="1">
            <a:off x="6860228" y="2292773"/>
            <a:ext cx="3382304" cy="50323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5" name="Straight Arrow Connector 84"/>
          <p:cNvCxnSpPr/>
          <p:nvPr/>
        </p:nvCxnSpPr>
        <p:spPr>
          <a:xfrm flipH="1">
            <a:off x="5011700" y="2292774"/>
            <a:ext cx="5230832" cy="53859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6" name="Straight Arrow Connector 85"/>
          <p:cNvCxnSpPr/>
          <p:nvPr/>
        </p:nvCxnSpPr>
        <p:spPr>
          <a:xfrm flipH="1">
            <a:off x="5024334" y="1762461"/>
            <a:ext cx="2447194" cy="1058263"/>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7" name="Straight Arrow Connector 86"/>
          <p:cNvCxnSpPr/>
          <p:nvPr/>
        </p:nvCxnSpPr>
        <p:spPr>
          <a:xfrm flipH="1">
            <a:off x="5005758" y="2128365"/>
            <a:ext cx="1532748" cy="67216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8" name="Straight Arrow Connector 87"/>
          <p:cNvCxnSpPr/>
          <p:nvPr/>
        </p:nvCxnSpPr>
        <p:spPr>
          <a:xfrm flipV="1">
            <a:off x="5030036" y="1545856"/>
            <a:ext cx="362252" cy="131163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89" name="Straight Arrow Connector 88"/>
          <p:cNvCxnSpPr/>
          <p:nvPr/>
        </p:nvCxnSpPr>
        <p:spPr>
          <a:xfrm flipH="1" flipV="1">
            <a:off x="4348480" y="1924808"/>
            <a:ext cx="688426" cy="899457"/>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0" name="Straight Arrow Connector 89"/>
          <p:cNvCxnSpPr/>
          <p:nvPr/>
        </p:nvCxnSpPr>
        <p:spPr>
          <a:xfrm flipH="1" flipV="1">
            <a:off x="8287414" y="3686419"/>
            <a:ext cx="1277225" cy="108648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1" name="Straight Arrow Connector 90"/>
          <p:cNvCxnSpPr/>
          <p:nvPr/>
        </p:nvCxnSpPr>
        <p:spPr>
          <a:xfrm flipH="1">
            <a:off x="5002183" y="3717504"/>
            <a:ext cx="5092849" cy="100927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2" name="Straight Arrow Connector 91"/>
          <p:cNvCxnSpPr/>
          <p:nvPr/>
        </p:nvCxnSpPr>
        <p:spPr>
          <a:xfrm flipH="1" flipV="1">
            <a:off x="5020415" y="4729412"/>
            <a:ext cx="4539400" cy="25639"/>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3" name="Straight Arrow Connector 92"/>
          <p:cNvCxnSpPr/>
          <p:nvPr/>
        </p:nvCxnSpPr>
        <p:spPr>
          <a:xfrm flipH="1">
            <a:off x="5021661" y="1941765"/>
            <a:ext cx="3642916" cy="85906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4" name="Straight Arrow Connector 93"/>
          <p:cNvCxnSpPr/>
          <p:nvPr/>
        </p:nvCxnSpPr>
        <p:spPr>
          <a:xfrm>
            <a:off x="7909805" y="4741256"/>
            <a:ext cx="1652452" cy="1084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5" name="Straight Arrow Connector 94"/>
          <p:cNvCxnSpPr/>
          <p:nvPr/>
        </p:nvCxnSpPr>
        <p:spPr>
          <a:xfrm>
            <a:off x="6325141" y="4733632"/>
            <a:ext cx="3237116" cy="20493"/>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6" name="Straight Arrow Connector 95"/>
          <p:cNvCxnSpPr/>
          <p:nvPr/>
        </p:nvCxnSpPr>
        <p:spPr>
          <a:xfrm flipH="1" flipV="1">
            <a:off x="4355989" y="1953508"/>
            <a:ext cx="2010026" cy="281243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7" name="Straight Arrow Connector 96"/>
          <p:cNvCxnSpPr/>
          <p:nvPr/>
        </p:nvCxnSpPr>
        <p:spPr>
          <a:xfrm flipH="1" flipV="1">
            <a:off x="2540774" y="3649371"/>
            <a:ext cx="3855833" cy="109321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8" name="Straight Arrow Connector 97"/>
          <p:cNvCxnSpPr/>
          <p:nvPr/>
        </p:nvCxnSpPr>
        <p:spPr>
          <a:xfrm flipH="1" flipV="1">
            <a:off x="4359989" y="1970781"/>
            <a:ext cx="671863" cy="279515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99" name="Straight Arrow Connector 98"/>
          <p:cNvCxnSpPr/>
          <p:nvPr/>
        </p:nvCxnSpPr>
        <p:spPr>
          <a:xfrm flipH="1">
            <a:off x="4990579" y="3409169"/>
            <a:ext cx="5090872" cy="133032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0" name="Straight Arrow Connector 99"/>
          <p:cNvCxnSpPr/>
          <p:nvPr/>
        </p:nvCxnSpPr>
        <p:spPr>
          <a:xfrm flipV="1">
            <a:off x="9132104" y="3384975"/>
            <a:ext cx="929484" cy="141249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1" name="Straight Arrow Connector 100"/>
          <p:cNvCxnSpPr/>
          <p:nvPr/>
        </p:nvCxnSpPr>
        <p:spPr>
          <a:xfrm flipH="1" flipV="1">
            <a:off x="2539882" y="3674786"/>
            <a:ext cx="6681927" cy="108497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2" name="Straight Arrow Connector 101"/>
          <p:cNvCxnSpPr/>
          <p:nvPr/>
        </p:nvCxnSpPr>
        <p:spPr>
          <a:xfrm flipH="1" flipV="1">
            <a:off x="2528181" y="3662672"/>
            <a:ext cx="5420827" cy="108540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3" name="Straight Arrow Connector 102"/>
          <p:cNvCxnSpPr/>
          <p:nvPr/>
        </p:nvCxnSpPr>
        <p:spPr>
          <a:xfrm flipH="1" flipV="1">
            <a:off x="6421828" y="3704145"/>
            <a:ext cx="3167319" cy="1061722"/>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4" name="Straight Arrow Connector 103"/>
          <p:cNvCxnSpPr/>
          <p:nvPr/>
        </p:nvCxnSpPr>
        <p:spPr>
          <a:xfrm flipH="1" flipV="1">
            <a:off x="6839514" y="3708532"/>
            <a:ext cx="2769936" cy="106420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5" name="Straight Arrow Connector 104"/>
          <p:cNvCxnSpPr/>
          <p:nvPr/>
        </p:nvCxnSpPr>
        <p:spPr>
          <a:xfrm flipH="1" flipV="1">
            <a:off x="7513979" y="3722113"/>
            <a:ext cx="2589125" cy="2054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6" name="Straight Arrow Connector 105"/>
          <p:cNvCxnSpPr/>
          <p:nvPr/>
        </p:nvCxnSpPr>
        <p:spPr>
          <a:xfrm flipH="1" flipV="1">
            <a:off x="7460210" y="2827943"/>
            <a:ext cx="2111663" cy="1931820"/>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7" name="Straight Arrow Connector 106"/>
          <p:cNvCxnSpPr/>
          <p:nvPr/>
        </p:nvCxnSpPr>
        <p:spPr>
          <a:xfrm flipV="1">
            <a:off x="2233536" y="3721835"/>
            <a:ext cx="2812474" cy="320708"/>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8" name="Straight Arrow Connector 107"/>
          <p:cNvCxnSpPr/>
          <p:nvPr/>
        </p:nvCxnSpPr>
        <p:spPr>
          <a:xfrm flipH="1" flipV="1">
            <a:off x="5635320" y="3703793"/>
            <a:ext cx="3992819" cy="1055373"/>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09" name="Straight Arrow Connector 108"/>
          <p:cNvCxnSpPr/>
          <p:nvPr/>
        </p:nvCxnSpPr>
        <p:spPr>
          <a:xfrm flipH="1">
            <a:off x="2233537" y="3712779"/>
            <a:ext cx="3481945" cy="329764"/>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10" name="Straight Arrow Connector 109"/>
          <p:cNvCxnSpPr/>
          <p:nvPr/>
        </p:nvCxnSpPr>
        <p:spPr>
          <a:xfrm flipH="1">
            <a:off x="2233536" y="3721747"/>
            <a:ext cx="5367779" cy="320796"/>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11" name="Straight Arrow Connector 110"/>
          <p:cNvCxnSpPr/>
          <p:nvPr/>
        </p:nvCxnSpPr>
        <p:spPr>
          <a:xfrm flipV="1">
            <a:off x="7504535" y="1620360"/>
            <a:ext cx="1972251" cy="118371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12" name="Straight Arrow Connector 111"/>
          <p:cNvCxnSpPr/>
          <p:nvPr/>
        </p:nvCxnSpPr>
        <p:spPr>
          <a:xfrm flipH="1">
            <a:off x="5041730" y="2772535"/>
            <a:ext cx="2523696" cy="1950401"/>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13" name="Straight Arrow Connector 112"/>
          <p:cNvCxnSpPr/>
          <p:nvPr/>
        </p:nvCxnSpPr>
        <p:spPr>
          <a:xfrm flipH="1">
            <a:off x="2233537" y="3711838"/>
            <a:ext cx="4693038" cy="330705"/>
          </a:xfrm>
          <a:prstGeom prst="straightConnector1">
            <a:avLst/>
          </a:prstGeom>
          <a:noFill/>
          <a:ln w="9525" cap="flat" cmpd="sng" algn="ctr">
            <a:solidFill>
              <a:schemeClr val="tx1"/>
            </a:solidFill>
            <a:prstDash val="solid"/>
            <a:miter lim="800000"/>
            <a:headEnd type="triangle" w="med" len="med"/>
            <a:tailEnd type="triangle" w="med" len="med"/>
          </a:ln>
          <a:effectLst/>
        </p:spPr>
      </p:cxnSp>
      <p:cxnSp>
        <p:nvCxnSpPr>
          <p:cNvPr id="114" name="Straight Arrow Connector 113"/>
          <p:cNvCxnSpPr/>
          <p:nvPr/>
        </p:nvCxnSpPr>
        <p:spPr>
          <a:xfrm flipH="1">
            <a:off x="2233537" y="3705058"/>
            <a:ext cx="4283126" cy="337485"/>
          </a:xfrm>
          <a:prstGeom prst="straightConnector1">
            <a:avLst/>
          </a:prstGeom>
          <a:noFill/>
          <a:ln w="9525" cap="flat" cmpd="sng" algn="ctr">
            <a:solidFill>
              <a:schemeClr val="tx1"/>
            </a:solidFill>
            <a:prstDash val="solid"/>
            <a:miter lim="800000"/>
            <a:headEnd type="triangle" w="med" len="med"/>
            <a:tailEnd type="triangle" w="med" len="med"/>
          </a:ln>
          <a:effectLst/>
        </p:spPr>
      </p:cxnSp>
      <p:grpSp>
        <p:nvGrpSpPr>
          <p:cNvPr id="115" name="Group 114"/>
          <p:cNvGrpSpPr/>
          <p:nvPr/>
        </p:nvGrpSpPr>
        <p:grpSpPr>
          <a:xfrm>
            <a:off x="5857008" y="1133512"/>
            <a:ext cx="1348866" cy="890115"/>
            <a:chOff x="6593615" y="961703"/>
            <a:chExt cx="1375914" cy="907964"/>
          </a:xfrm>
        </p:grpSpPr>
        <p:pic>
          <p:nvPicPr>
            <p:cNvPr id="116" name="Picture 1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93615" y="961703"/>
              <a:ext cx="1375914" cy="907964"/>
            </a:xfrm>
            <a:prstGeom prst="rect">
              <a:avLst/>
            </a:prstGeom>
            <a:ln>
              <a:noFill/>
            </a:ln>
          </p:spPr>
        </p:pic>
        <p:sp>
          <p:nvSpPr>
            <p:cNvPr id="117" name="Rectangle 116"/>
            <p:cNvSpPr/>
            <p:nvPr/>
          </p:nvSpPr>
          <p:spPr>
            <a:xfrm>
              <a:off x="7103790" y="1457175"/>
              <a:ext cx="355564" cy="169277"/>
            </a:xfrm>
            <a:prstGeom prst="rect">
              <a:avLst/>
            </a:prstGeom>
            <a:ln>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096503" fontAlgn="base">
                <a:spcAft>
                  <a:spcPct val="0"/>
                </a:spcAft>
                <a:defRPr/>
              </a:pPr>
              <a:r>
                <a:rPr lang="en-US" sz="1078" b="1" dirty="0">
                  <a:ln>
                    <a:solidFill>
                      <a:srgbClr val="FFFFFF">
                        <a:alpha val="0"/>
                      </a:srgbClr>
                    </a:solidFill>
                  </a:ln>
                  <a:solidFill>
                    <a:srgbClr val="000000"/>
                  </a:solidFill>
                </a:rPr>
                <a:t>EC2</a:t>
              </a:r>
            </a:p>
          </p:txBody>
        </p:sp>
      </p:grpSp>
      <p:grpSp>
        <p:nvGrpSpPr>
          <p:cNvPr id="118" name="Group 117"/>
          <p:cNvGrpSpPr/>
          <p:nvPr/>
        </p:nvGrpSpPr>
        <p:grpSpPr>
          <a:xfrm>
            <a:off x="4862198" y="637053"/>
            <a:ext cx="1348866" cy="890115"/>
            <a:chOff x="5133973" y="725767"/>
            <a:chExt cx="1375914" cy="907964"/>
          </a:xfrm>
        </p:grpSpPr>
        <p:pic>
          <p:nvPicPr>
            <p:cNvPr id="119" name="Picture 11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33973" y="725767"/>
              <a:ext cx="1375914" cy="907964"/>
            </a:xfrm>
            <a:prstGeom prst="rect">
              <a:avLst/>
            </a:prstGeom>
            <a:ln>
              <a:noFill/>
            </a:ln>
          </p:spPr>
        </p:pic>
        <p:pic>
          <p:nvPicPr>
            <p:cNvPr id="120" name="Picture 11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64730" y="1266817"/>
              <a:ext cx="914400" cy="109652"/>
            </a:xfrm>
            <a:prstGeom prst="rect">
              <a:avLst/>
            </a:prstGeom>
            <a:ln>
              <a:noFill/>
            </a:ln>
          </p:spPr>
        </p:pic>
      </p:grpSp>
      <p:grpSp>
        <p:nvGrpSpPr>
          <p:cNvPr id="121" name="Group 120"/>
          <p:cNvGrpSpPr/>
          <p:nvPr/>
        </p:nvGrpSpPr>
        <p:grpSpPr>
          <a:xfrm>
            <a:off x="9622643" y="2450193"/>
            <a:ext cx="1348866" cy="890115"/>
            <a:chOff x="9764591" y="3213524"/>
            <a:chExt cx="1375914" cy="907964"/>
          </a:xfrm>
        </p:grpSpPr>
        <p:pic>
          <p:nvPicPr>
            <p:cNvPr id="122" name="Picture 1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64591" y="3213524"/>
              <a:ext cx="1375914" cy="907964"/>
            </a:xfrm>
            <a:prstGeom prst="rect">
              <a:avLst/>
            </a:prstGeom>
            <a:ln>
              <a:noFill/>
            </a:ln>
          </p:spPr>
        </p:pic>
        <p:pic>
          <p:nvPicPr>
            <p:cNvPr id="123" name="Picture 12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897450" y="3667963"/>
              <a:ext cx="1188720" cy="287894"/>
            </a:xfrm>
            <a:prstGeom prst="rect">
              <a:avLst/>
            </a:prstGeom>
            <a:ln>
              <a:noFill/>
            </a:ln>
          </p:spPr>
        </p:pic>
      </p:grpSp>
      <p:grpSp>
        <p:nvGrpSpPr>
          <p:cNvPr id="124" name="Group 123"/>
          <p:cNvGrpSpPr/>
          <p:nvPr/>
        </p:nvGrpSpPr>
        <p:grpSpPr>
          <a:xfrm>
            <a:off x="7943608" y="971955"/>
            <a:ext cx="1348866" cy="890115"/>
            <a:chOff x="8193932" y="294356"/>
            <a:chExt cx="1375914" cy="907964"/>
          </a:xfrm>
        </p:grpSpPr>
        <p:pic>
          <p:nvPicPr>
            <p:cNvPr id="125" name="Picture 12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3932" y="294356"/>
              <a:ext cx="1375914" cy="907964"/>
            </a:xfrm>
            <a:prstGeom prst="rect">
              <a:avLst/>
            </a:prstGeom>
            <a:ln>
              <a:noFill/>
            </a:ln>
          </p:spPr>
        </p:pic>
        <p:pic>
          <p:nvPicPr>
            <p:cNvPr id="126" name="Picture 125"/>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8361388" y="724606"/>
              <a:ext cx="1055270" cy="376425"/>
            </a:xfrm>
            <a:prstGeom prst="rect">
              <a:avLst/>
            </a:prstGeom>
            <a:ln>
              <a:noFill/>
            </a:ln>
          </p:spPr>
        </p:pic>
      </p:grpSp>
      <p:grpSp>
        <p:nvGrpSpPr>
          <p:cNvPr id="127" name="Group 126"/>
          <p:cNvGrpSpPr/>
          <p:nvPr/>
        </p:nvGrpSpPr>
        <p:grpSpPr>
          <a:xfrm>
            <a:off x="9981504" y="3427603"/>
            <a:ext cx="1348866" cy="890115"/>
            <a:chOff x="10413979" y="3960950"/>
            <a:chExt cx="1375914" cy="907964"/>
          </a:xfrm>
        </p:grpSpPr>
        <p:pic>
          <p:nvPicPr>
            <p:cNvPr id="128" name="Picture 12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13979" y="3960950"/>
              <a:ext cx="1375914" cy="907964"/>
            </a:xfrm>
            <a:prstGeom prst="rect">
              <a:avLst/>
            </a:prstGeom>
            <a:ln>
              <a:noFill/>
            </a:ln>
          </p:spPr>
        </p:pic>
        <p:pic>
          <p:nvPicPr>
            <p:cNvPr id="129" name="Picture 128"/>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528749" y="4456888"/>
              <a:ext cx="1097280" cy="248478"/>
            </a:xfrm>
            <a:prstGeom prst="rect">
              <a:avLst/>
            </a:prstGeom>
            <a:ln>
              <a:noFill/>
            </a:ln>
          </p:spPr>
        </p:pic>
      </p:grpSp>
      <p:grpSp>
        <p:nvGrpSpPr>
          <p:cNvPr id="130" name="Group 129"/>
          <p:cNvGrpSpPr/>
          <p:nvPr/>
        </p:nvGrpSpPr>
        <p:grpSpPr>
          <a:xfrm>
            <a:off x="3613816" y="896047"/>
            <a:ext cx="1506767" cy="994314"/>
            <a:chOff x="3759810" y="1371600"/>
            <a:chExt cx="1664840" cy="1098626"/>
          </a:xfrm>
        </p:grpSpPr>
        <p:pic>
          <p:nvPicPr>
            <p:cNvPr id="131" name="Picture 13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59810" y="1371600"/>
              <a:ext cx="1664840" cy="1098626"/>
            </a:xfrm>
            <a:prstGeom prst="rect">
              <a:avLst/>
            </a:prstGeom>
            <a:ln>
              <a:noFill/>
            </a:ln>
          </p:spPr>
        </p:pic>
        <p:grpSp>
          <p:nvGrpSpPr>
            <p:cNvPr id="132" name="Group 131"/>
            <p:cNvGrpSpPr/>
            <p:nvPr/>
          </p:nvGrpSpPr>
          <p:grpSpPr>
            <a:xfrm>
              <a:off x="4031903" y="1686139"/>
              <a:ext cx="1120654" cy="658748"/>
              <a:chOff x="3992920" y="1695234"/>
              <a:chExt cx="1097280" cy="645008"/>
            </a:xfrm>
          </p:grpSpPr>
          <p:pic>
            <p:nvPicPr>
              <p:cNvPr id="133" name="Picture 132"/>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992920" y="1960380"/>
                <a:ext cx="1097280" cy="379862"/>
              </a:xfrm>
              <a:prstGeom prst="rect">
                <a:avLst/>
              </a:prstGeom>
              <a:ln>
                <a:noFill/>
              </a:ln>
            </p:spPr>
          </p:pic>
          <p:pic>
            <p:nvPicPr>
              <p:cNvPr id="134" name="Picture 133"/>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094939" y="1695234"/>
                <a:ext cx="914400" cy="281611"/>
              </a:xfrm>
              <a:prstGeom prst="rect">
                <a:avLst/>
              </a:prstGeom>
              <a:noFill/>
              <a:ln>
                <a:noFill/>
              </a:ln>
            </p:spPr>
          </p:pic>
        </p:grpSp>
      </p:grpSp>
      <p:grpSp>
        <p:nvGrpSpPr>
          <p:cNvPr id="135" name="Group 134"/>
          <p:cNvGrpSpPr/>
          <p:nvPr/>
        </p:nvGrpSpPr>
        <p:grpSpPr>
          <a:xfrm>
            <a:off x="1093057" y="2071602"/>
            <a:ext cx="1348866" cy="890115"/>
            <a:chOff x="408239" y="2905499"/>
            <a:chExt cx="1375914" cy="907964"/>
          </a:xfrm>
        </p:grpSpPr>
        <p:pic>
          <p:nvPicPr>
            <p:cNvPr id="136" name="Picture 13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8239" y="2905499"/>
              <a:ext cx="1375914" cy="907964"/>
            </a:xfrm>
            <a:prstGeom prst="rect">
              <a:avLst/>
            </a:prstGeom>
            <a:ln>
              <a:noFill/>
            </a:ln>
          </p:spPr>
        </p:pic>
        <p:pic>
          <p:nvPicPr>
            <p:cNvPr id="137" name="Picture 136"/>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684716" y="3389146"/>
              <a:ext cx="822960" cy="240689"/>
            </a:xfrm>
            <a:prstGeom prst="rect">
              <a:avLst/>
            </a:prstGeom>
            <a:ln>
              <a:noFill/>
            </a:ln>
          </p:spPr>
        </p:pic>
      </p:grpSp>
      <p:grpSp>
        <p:nvGrpSpPr>
          <p:cNvPr id="138" name="Group 137"/>
          <p:cNvGrpSpPr/>
          <p:nvPr/>
        </p:nvGrpSpPr>
        <p:grpSpPr>
          <a:xfrm>
            <a:off x="6754932" y="807851"/>
            <a:ext cx="1348866" cy="890115"/>
            <a:chOff x="6472902" y="-30754"/>
            <a:chExt cx="1375914" cy="907964"/>
          </a:xfrm>
        </p:grpSpPr>
        <p:pic>
          <p:nvPicPr>
            <p:cNvPr id="139" name="Picture 13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72902" y="-30754"/>
              <a:ext cx="1375914" cy="907964"/>
            </a:xfrm>
            <a:prstGeom prst="rect">
              <a:avLst/>
            </a:prstGeom>
            <a:ln>
              <a:noFill/>
            </a:ln>
          </p:spPr>
        </p:pic>
        <p:pic>
          <p:nvPicPr>
            <p:cNvPr id="140" name="Picture 139"/>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6681118" y="343920"/>
              <a:ext cx="972692" cy="362330"/>
            </a:xfrm>
            <a:prstGeom prst="rect">
              <a:avLst/>
            </a:prstGeom>
            <a:ln>
              <a:noFill/>
            </a:ln>
          </p:spPr>
        </p:pic>
      </p:grpSp>
      <p:grpSp>
        <p:nvGrpSpPr>
          <p:cNvPr id="141" name="Group 140"/>
          <p:cNvGrpSpPr/>
          <p:nvPr/>
        </p:nvGrpSpPr>
        <p:grpSpPr>
          <a:xfrm>
            <a:off x="3077749" y="2852150"/>
            <a:ext cx="6036504" cy="867248"/>
            <a:chOff x="3456878" y="3375250"/>
            <a:chExt cx="6157548" cy="884638"/>
          </a:xfrm>
        </p:grpSpPr>
        <p:sp>
          <p:nvSpPr>
            <p:cNvPr id="142" name="Rectangle 141"/>
            <p:cNvSpPr/>
            <p:nvPr/>
          </p:nvSpPr>
          <p:spPr bwMode="auto">
            <a:xfrm>
              <a:off x="3456878" y="3375250"/>
              <a:ext cx="6157548" cy="884638"/>
            </a:xfrm>
            <a:prstGeom prst="rect">
              <a:avLst/>
            </a:prstGeom>
            <a:solidFill>
              <a:schemeClr val="tx1"/>
            </a:solidFill>
            <a:ln w="34925">
              <a:noFill/>
              <a:headEnd type="none" w="med" len="med"/>
              <a:tailEnd type="none" w="med" len="med"/>
            </a:ln>
            <a:effectLst>
              <a:softEdge rad="15240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43" name="Group 142"/>
            <p:cNvGrpSpPr/>
            <p:nvPr/>
          </p:nvGrpSpPr>
          <p:grpSpPr>
            <a:xfrm>
              <a:off x="3681239" y="3530443"/>
              <a:ext cx="5708824" cy="574253"/>
              <a:chOff x="3099639" y="3512051"/>
              <a:chExt cx="6363235" cy="640080"/>
            </a:xfrm>
          </p:grpSpPr>
          <p:pic>
            <p:nvPicPr>
              <p:cNvPr id="144" name="Picture 143"/>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3099639" y="3512051"/>
                <a:ext cx="452941" cy="631064"/>
              </a:xfrm>
              <a:prstGeom prst="rect">
                <a:avLst/>
              </a:prstGeom>
              <a:ln>
                <a:noFill/>
              </a:ln>
            </p:spPr>
          </p:pic>
          <p:pic>
            <p:nvPicPr>
              <p:cNvPr id="145" name="Picture 144"/>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6565193" y="3512051"/>
                <a:ext cx="343978" cy="627254"/>
              </a:xfrm>
              <a:prstGeom prst="rect">
                <a:avLst/>
              </a:prstGeom>
              <a:ln>
                <a:noFill/>
              </a:ln>
            </p:spPr>
          </p:pic>
          <p:pic>
            <p:nvPicPr>
              <p:cNvPr id="146" name="Picture 145"/>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5295658" y="3512051"/>
                <a:ext cx="1221396" cy="626854"/>
              </a:xfrm>
              <a:prstGeom prst="rect">
                <a:avLst/>
              </a:prstGeom>
              <a:ln>
                <a:noFill/>
              </a:ln>
            </p:spPr>
          </p:pic>
          <p:pic>
            <p:nvPicPr>
              <p:cNvPr id="147" name="Picture 146"/>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4866599" y="3512051"/>
                <a:ext cx="373380" cy="640080"/>
              </a:xfrm>
              <a:prstGeom prst="rect">
                <a:avLst/>
              </a:prstGeom>
              <a:ln>
                <a:noFill/>
              </a:ln>
            </p:spPr>
          </p:pic>
          <p:pic>
            <p:nvPicPr>
              <p:cNvPr id="148" name="Picture 147"/>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8581889" y="3512051"/>
                <a:ext cx="373380" cy="640080"/>
              </a:xfrm>
              <a:prstGeom prst="rect">
                <a:avLst/>
              </a:prstGeom>
              <a:ln>
                <a:noFill/>
              </a:ln>
            </p:spPr>
          </p:pic>
          <p:pic>
            <p:nvPicPr>
              <p:cNvPr id="149" name="Picture 148"/>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604426" y="3512051"/>
                <a:ext cx="1221396" cy="626854"/>
              </a:xfrm>
              <a:prstGeom prst="rect">
                <a:avLst/>
              </a:prstGeom>
              <a:ln>
                <a:noFill/>
              </a:ln>
            </p:spPr>
          </p:pic>
          <p:pic>
            <p:nvPicPr>
              <p:cNvPr id="150" name="Picture 149"/>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7327878" y="3512051"/>
                <a:ext cx="1221396" cy="626854"/>
              </a:xfrm>
              <a:prstGeom prst="rect">
                <a:avLst/>
              </a:prstGeom>
              <a:ln>
                <a:noFill/>
              </a:ln>
            </p:spPr>
          </p:pic>
          <p:pic>
            <p:nvPicPr>
              <p:cNvPr id="151" name="Picture 150"/>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6944800" y="3512051"/>
                <a:ext cx="343978" cy="627254"/>
              </a:xfrm>
              <a:prstGeom prst="rect">
                <a:avLst/>
              </a:prstGeom>
              <a:ln>
                <a:noFill/>
              </a:ln>
            </p:spPr>
          </p:pic>
          <p:pic>
            <p:nvPicPr>
              <p:cNvPr id="152" name="Picture 151"/>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9009933" y="3512051"/>
                <a:ext cx="452941" cy="631064"/>
              </a:xfrm>
              <a:prstGeom prst="rect">
                <a:avLst/>
              </a:prstGeom>
              <a:ln>
                <a:noFill/>
              </a:ln>
            </p:spPr>
          </p:pic>
        </p:grpSp>
      </p:grpSp>
      <p:grpSp>
        <p:nvGrpSpPr>
          <p:cNvPr id="153" name="Group 152"/>
          <p:cNvGrpSpPr/>
          <p:nvPr/>
        </p:nvGrpSpPr>
        <p:grpSpPr>
          <a:xfrm>
            <a:off x="2484105" y="749483"/>
            <a:ext cx="1348866" cy="890115"/>
            <a:chOff x="2422314" y="1325042"/>
            <a:chExt cx="1375914" cy="907964"/>
          </a:xfrm>
        </p:grpSpPr>
        <p:pic>
          <p:nvPicPr>
            <p:cNvPr id="154" name="Picture 15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22314" y="1325042"/>
              <a:ext cx="1375914" cy="907964"/>
            </a:xfrm>
            <a:prstGeom prst="rect">
              <a:avLst/>
            </a:prstGeom>
            <a:ln>
              <a:noFill/>
            </a:ln>
          </p:spPr>
        </p:pic>
        <p:grpSp>
          <p:nvGrpSpPr>
            <p:cNvPr id="155" name="Group 154"/>
            <p:cNvGrpSpPr/>
            <p:nvPr/>
          </p:nvGrpSpPr>
          <p:grpSpPr>
            <a:xfrm>
              <a:off x="2645837" y="1814692"/>
              <a:ext cx="928868" cy="243982"/>
              <a:chOff x="2609292" y="1767155"/>
              <a:chExt cx="928868" cy="243982"/>
            </a:xfrm>
          </p:grpSpPr>
          <p:pic>
            <p:nvPicPr>
              <p:cNvPr id="156" name="Picture 155"/>
              <p:cNvPicPr>
                <a:picLocks noChangeAspect="1"/>
              </p:cNvPicPr>
              <p:nvPr/>
            </p:nvPicPr>
            <p:blipFill rotWithShape="1">
              <a:blip r:embed="rId18" cstate="screen">
                <a:extLst>
                  <a:ext uri="{28A0092B-C50C-407E-A947-70E740481C1C}">
                    <a14:useLocalDpi xmlns:a14="http://schemas.microsoft.com/office/drawing/2010/main"/>
                  </a:ext>
                </a:extLst>
              </a:blip>
              <a:srcRect l="21612"/>
              <a:stretch/>
            </p:blipFill>
            <p:spPr>
              <a:xfrm>
                <a:off x="2678023" y="1767155"/>
                <a:ext cx="860137" cy="243982"/>
              </a:xfrm>
              <a:prstGeom prst="rect">
                <a:avLst/>
              </a:prstGeom>
              <a:ln>
                <a:noFill/>
              </a:ln>
            </p:spPr>
          </p:pic>
          <p:sp>
            <p:nvSpPr>
              <p:cNvPr id="157" name="Oval 156"/>
              <p:cNvSpPr/>
              <p:nvPr/>
            </p:nvSpPr>
            <p:spPr bwMode="auto">
              <a:xfrm rot="16652055">
                <a:off x="2594483" y="1795085"/>
                <a:ext cx="201415" cy="171798"/>
              </a:xfrm>
              <a:prstGeom prst="ellipse">
                <a:avLst/>
              </a:prstGeom>
              <a:solidFill>
                <a:srgbClr val="2BAE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58" name="Group 157"/>
          <p:cNvGrpSpPr/>
          <p:nvPr/>
        </p:nvGrpSpPr>
        <p:grpSpPr>
          <a:xfrm>
            <a:off x="1555161" y="1187063"/>
            <a:ext cx="1348866" cy="890115"/>
            <a:chOff x="1619125" y="1844026"/>
            <a:chExt cx="1375914" cy="907964"/>
          </a:xfrm>
        </p:grpSpPr>
        <p:pic>
          <p:nvPicPr>
            <p:cNvPr id="159" name="Picture 15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19125" y="1844026"/>
              <a:ext cx="1375914" cy="907964"/>
            </a:xfrm>
            <a:prstGeom prst="rect">
              <a:avLst/>
            </a:prstGeom>
            <a:ln>
              <a:noFill/>
            </a:ln>
          </p:spPr>
        </p:pic>
        <p:pic>
          <p:nvPicPr>
            <p:cNvPr id="160" name="Picture 159"/>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1781776" y="2365138"/>
              <a:ext cx="1097280" cy="243982"/>
            </a:xfrm>
            <a:prstGeom prst="rect">
              <a:avLst/>
            </a:prstGeom>
            <a:ln>
              <a:noFill/>
            </a:ln>
          </p:spPr>
        </p:pic>
      </p:grpSp>
      <p:grpSp>
        <p:nvGrpSpPr>
          <p:cNvPr id="161" name="Group 160"/>
          <p:cNvGrpSpPr/>
          <p:nvPr/>
        </p:nvGrpSpPr>
        <p:grpSpPr>
          <a:xfrm>
            <a:off x="1214997" y="2811712"/>
            <a:ext cx="1348866" cy="890115"/>
            <a:chOff x="1520867" y="3620731"/>
            <a:chExt cx="1375914" cy="907964"/>
          </a:xfrm>
        </p:grpSpPr>
        <p:pic>
          <p:nvPicPr>
            <p:cNvPr id="162" name="Picture 16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20867" y="3620731"/>
              <a:ext cx="1375914" cy="907964"/>
            </a:xfrm>
            <a:prstGeom prst="rect">
              <a:avLst/>
            </a:prstGeom>
            <a:ln>
              <a:noFill/>
            </a:ln>
          </p:spPr>
        </p:pic>
        <p:pic>
          <p:nvPicPr>
            <p:cNvPr id="163" name="Picture 162"/>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1835920" y="4067039"/>
              <a:ext cx="745808" cy="205740"/>
            </a:xfrm>
            <a:prstGeom prst="rect">
              <a:avLst/>
            </a:prstGeom>
            <a:ln>
              <a:noFill/>
            </a:ln>
          </p:spPr>
        </p:pic>
      </p:grpSp>
      <p:cxnSp>
        <p:nvCxnSpPr>
          <p:cNvPr id="164" name="Straight Arrow Connector 163"/>
          <p:cNvCxnSpPr/>
          <p:nvPr/>
        </p:nvCxnSpPr>
        <p:spPr>
          <a:xfrm>
            <a:off x="9134163" y="4756088"/>
            <a:ext cx="461783" cy="18"/>
          </a:xfrm>
          <a:prstGeom prst="straightConnector1">
            <a:avLst/>
          </a:prstGeom>
          <a:noFill/>
          <a:ln w="9525" cap="flat" cmpd="sng" algn="ctr">
            <a:solidFill>
              <a:schemeClr val="tx1"/>
            </a:solidFill>
            <a:prstDash val="solid"/>
            <a:miter lim="800000"/>
            <a:headEnd type="triangle" w="med" len="med"/>
            <a:tailEnd type="triangle" w="med" len="med"/>
          </a:ln>
          <a:effectLst/>
        </p:spPr>
      </p:cxnSp>
      <p:grpSp>
        <p:nvGrpSpPr>
          <p:cNvPr id="165" name="Group 164"/>
          <p:cNvGrpSpPr/>
          <p:nvPr/>
        </p:nvGrpSpPr>
        <p:grpSpPr>
          <a:xfrm>
            <a:off x="204062" y="3003597"/>
            <a:ext cx="1348866" cy="890115"/>
            <a:chOff x="531730" y="3957031"/>
            <a:chExt cx="1375914" cy="907964"/>
          </a:xfrm>
        </p:grpSpPr>
        <p:pic>
          <p:nvPicPr>
            <p:cNvPr id="166" name="Picture 16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1730" y="3957031"/>
              <a:ext cx="1375914" cy="907964"/>
            </a:xfrm>
            <a:prstGeom prst="rect">
              <a:avLst/>
            </a:prstGeom>
            <a:ln>
              <a:noFill/>
            </a:ln>
          </p:spPr>
        </p:pic>
        <p:pic>
          <p:nvPicPr>
            <p:cNvPr id="167" name="Picture 166"/>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972010" y="4364628"/>
              <a:ext cx="495355" cy="274320"/>
            </a:xfrm>
            <a:prstGeom prst="rect">
              <a:avLst/>
            </a:prstGeom>
            <a:ln>
              <a:noFill/>
            </a:ln>
          </p:spPr>
        </p:pic>
      </p:grpSp>
      <p:grpSp>
        <p:nvGrpSpPr>
          <p:cNvPr id="168" name="Group 167"/>
          <p:cNvGrpSpPr/>
          <p:nvPr/>
        </p:nvGrpSpPr>
        <p:grpSpPr>
          <a:xfrm>
            <a:off x="999124" y="3590990"/>
            <a:ext cx="1348866" cy="890115"/>
            <a:chOff x="1335516" y="4213855"/>
            <a:chExt cx="1375914" cy="907964"/>
          </a:xfrm>
        </p:grpSpPr>
        <p:pic>
          <p:nvPicPr>
            <p:cNvPr id="169" name="Picture 16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35516" y="4213855"/>
              <a:ext cx="1375914" cy="907964"/>
            </a:xfrm>
            <a:prstGeom prst="rect">
              <a:avLst/>
            </a:prstGeom>
            <a:ln>
              <a:noFill/>
            </a:ln>
          </p:spPr>
        </p:pic>
        <p:pic>
          <p:nvPicPr>
            <p:cNvPr id="170" name="Picture 169"/>
            <p:cNvPicPr>
              <a:picLocks noChangeAspect="1"/>
            </p:cNvPicPr>
            <p:nvPr/>
          </p:nvPicPr>
          <p:blipFill>
            <a:blip r:embed="rId21" cstate="screen">
              <a:clrChange>
                <a:clrFrom>
                  <a:srgbClr val="FFFEFD"/>
                </a:clrFrom>
                <a:clrTo>
                  <a:srgbClr val="FFFEFD">
                    <a:alpha val="0"/>
                  </a:srgbClr>
                </a:clrTo>
              </a:clrChange>
              <a:extLst>
                <a:ext uri="{28A0092B-C50C-407E-A947-70E740481C1C}">
                  <a14:useLocalDpi xmlns:a14="http://schemas.microsoft.com/office/drawing/2010/main"/>
                </a:ext>
              </a:extLst>
            </a:blip>
            <a:stretch>
              <a:fillRect/>
            </a:stretch>
          </p:blipFill>
          <p:spPr>
            <a:xfrm>
              <a:off x="1698110" y="4671587"/>
              <a:ext cx="650727" cy="197041"/>
            </a:xfrm>
            <a:prstGeom prst="rect">
              <a:avLst/>
            </a:prstGeom>
            <a:ln>
              <a:noFill/>
            </a:ln>
          </p:spPr>
        </p:pic>
      </p:grpSp>
      <p:grpSp>
        <p:nvGrpSpPr>
          <p:cNvPr id="171" name="Group 170"/>
          <p:cNvGrpSpPr/>
          <p:nvPr/>
        </p:nvGrpSpPr>
        <p:grpSpPr>
          <a:xfrm>
            <a:off x="1337397" y="4595092"/>
            <a:ext cx="9688410" cy="1602726"/>
            <a:chOff x="1707123" y="5153141"/>
            <a:chExt cx="9882683" cy="1634864"/>
          </a:xfrm>
        </p:grpSpPr>
        <p:grpSp>
          <p:nvGrpSpPr>
            <p:cNvPr id="172" name="Group 171"/>
            <p:cNvGrpSpPr/>
            <p:nvPr/>
          </p:nvGrpSpPr>
          <p:grpSpPr>
            <a:xfrm>
              <a:off x="1707123" y="5153141"/>
              <a:ext cx="2238093" cy="1595786"/>
              <a:chOff x="2147654" y="5153141"/>
              <a:chExt cx="2238093" cy="1595786"/>
            </a:xfrm>
          </p:grpSpPr>
          <p:pic>
            <p:nvPicPr>
              <p:cNvPr id="211" name="Picture 210"/>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2147654" y="5153141"/>
                <a:ext cx="975495" cy="1298665"/>
              </a:xfrm>
              <a:prstGeom prst="rect">
                <a:avLst/>
              </a:prstGeom>
            </p:spPr>
          </p:pic>
          <p:sp>
            <p:nvSpPr>
              <p:cNvPr id="212" name="Rectangle 211"/>
              <p:cNvSpPr/>
              <p:nvPr/>
            </p:nvSpPr>
            <p:spPr>
              <a:xfrm>
                <a:off x="2651529" y="6441150"/>
                <a:ext cx="1595146" cy="307777"/>
              </a:xfrm>
              <a:prstGeom prst="rect">
                <a:avLst/>
              </a:prstGeom>
              <a:ln w="19050">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096503" fontAlgn="base">
                  <a:spcAft>
                    <a:spcPct val="0"/>
                  </a:spcAft>
                  <a:defRPr/>
                </a:pPr>
                <a:r>
                  <a:rPr lang="en-US" sz="1961" dirty="0">
                    <a:ln>
                      <a:solidFill>
                        <a:srgbClr val="FFFFFF">
                          <a:alpha val="0"/>
                        </a:srgbClr>
                      </a:solidFill>
                    </a:ln>
                    <a:solidFill>
                      <a:srgbClr val="FFFFFF"/>
                    </a:solidFill>
                    <a:latin typeface="Segoe UI Light" panose="020B0502040204020203" pitchFamily="34" charset="0"/>
                    <a:cs typeface="Segoe UI Light" panose="020B0502040204020203" pitchFamily="34" charset="0"/>
                  </a:rPr>
                  <a:t>On-Premises</a:t>
                </a:r>
              </a:p>
            </p:txBody>
          </p:sp>
          <p:grpSp>
            <p:nvGrpSpPr>
              <p:cNvPr id="213" name="Group 4"/>
              <p:cNvGrpSpPr>
                <a:grpSpLocks noChangeAspect="1"/>
              </p:cNvGrpSpPr>
              <p:nvPr/>
            </p:nvGrpSpPr>
            <p:grpSpPr bwMode="auto">
              <a:xfrm>
                <a:off x="3204647" y="5565653"/>
                <a:ext cx="1181100" cy="882650"/>
                <a:chOff x="2108" y="3767"/>
                <a:chExt cx="744" cy="556"/>
              </a:xfrm>
            </p:grpSpPr>
            <p:sp>
              <p:nvSpPr>
                <p:cNvPr id="214" name="AutoShape 3"/>
                <p:cNvSpPr>
                  <a:spLocks noChangeAspect="1" noChangeArrowheads="1" noTextEdit="1"/>
                </p:cNvSpPr>
                <p:nvPr/>
              </p:nvSpPr>
              <p:spPr bwMode="auto">
                <a:xfrm>
                  <a:off x="2108" y="3767"/>
                  <a:ext cx="744"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15" name="Freeform 5"/>
                <p:cNvSpPr>
                  <a:spLocks/>
                </p:cNvSpPr>
                <p:nvPr/>
              </p:nvSpPr>
              <p:spPr bwMode="auto">
                <a:xfrm>
                  <a:off x="2369" y="3768"/>
                  <a:ext cx="221" cy="48"/>
                </a:xfrm>
                <a:custGeom>
                  <a:avLst/>
                  <a:gdLst>
                    <a:gd name="T0" fmla="*/ 404 w 404"/>
                    <a:gd name="T1" fmla="*/ 88 h 88"/>
                    <a:gd name="T2" fmla="*/ 323 w 404"/>
                    <a:gd name="T3" fmla="*/ 0 h 88"/>
                    <a:gd name="T4" fmla="*/ 81 w 404"/>
                    <a:gd name="T5" fmla="*/ 0 h 88"/>
                    <a:gd name="T6" fmla="*/ 0 w 404"/>
                    <a:gd name="T7" fmla="*/ 88 h 88"/>
                  </a:gdLst>
                  <a:ahLst/>
                  <a:cxnLst>
                    <a:cxn ang="0">
                      <a:pos x="T0" y="T1"/>
                    </a:cxn>
                    <a:cxn ang="0">
                      <a:pos x="T2" y="T3"/>
                    </a:cxn>
                    <a:cxn ang="0">
                      <a:pos x="T4" y="T5"/>
                    </a:cxn>
                    <a:cxn ang="0">
                      <a:pos x="T6" y="T7"/>
                    </a:cxn>
                  </a:cxnLst>
                  <a:rect l="0" t="0" r="r" b="b"/>
                  <a:pathLst>
                    <a:path w="404" h="88">
                      <a:moveTo>
                        <a:pt x="404" y="88"/>
                      </a:moveTo>
                      <a:cubicBezTo>
                        <a:pt x="404" y="39"/>
                        <a:pt x="368" y="0"/>
                        <a:pt x="323" y="0"/>
                      </a:cubicBezTo>
                      <a:cubicBezTo>
                        <a:pt x="81" y="0"/>
                        <a:pt x="81" y="0"/>
                        <a:pt x="81" y="0"/>
                      </a:cubicBezTo>
                      <a:cubicBezTo>
                        <a:pt x="36" y="0"/>
                        <a:pt x="0" y="39"/>
                        <a:pt x="0" y="88"/>
                      </a:cubicBezTo>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16" name="Freeform 6"/>
                <p:cNvSpPr>
                  <a:spLocks noEditPoints="1"/>
                </p:cNvSpPr>
                <p:nvPr/>
              </p:nvSpPr>
              <p:spPr bwMode="auto">
                <a:xfrm>
                  <a:off x="2371" y="4195"/>
                  <a:ext cx="217" cy="128"/>
                </a:xfrm>
                <a:custGeom>
                  <a:avLst/>
                  <a:gdLst>
                    <a:gd name="T0" fmla="*/ 0 w 396"/>
                    <a:gd name="T1" fmla="*/ 0 h 234"/>
                    <a:gd name="T2" fmla="*/ 0 w 396"/>
                    <a:gd name="T3" fmla="*/ 146 h 234"/>
                    <a:gd name="T4" fmla="*/ 88 w 396"/>
                    <a:gd name="T5" fmla="*/ 234 h 234"/>
                    <a:gd name="T6" fmla="*/ 308 w 396"/>
                    <a:gd name="T7" fmla="*/ 234 h 234"/>
                    <a:gd name="T8" fmla="*/ 396 w 396"/>
                    <a:gd name="T9" fmla="*/ 146 h 234"/>
                    <a:gd name="T10" fmla="*/ 396 w 396"/>
                    <a:gd name="T11" fmla="*/ 0 h 234"/>
                    <a:gd name="T12" fmla="*/ 0 w 396"/>
                    <a:gd name="T13" fmla="*/ 0 h 234"/>
                    <a:gd name="T14" fmla="*/ 198 w 396"/>
                    <a:gd name="T15" fmla="*/ 178 h 234"/>
                    <a:gd name="T16" fmla="*/ 137 w 396"/>
                    <a:gd name="T17" fmla="*/ 117 h 234"/>
                    <a:gd name="T18" fmla="*/ 198 w 396"/>
                    <a:gd name="T19" fmla="*/ 57 h 234"/>
                    <a:gd name="T20" fmla="*/ 259 w 396"/>
                    <a:gd name="T21" fmla="*/ 117 h 234"/>
                    <a:gd name="T22" fmla="*/ 198 w 396"/>
                    <a:gd name="T23" fmla="*/ 17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234">
                      <a:moveTo>
                        <a:pt x="0" y="0"/>
                      </a:moveTo>
                      <a:cubicBezTo>
                        <a:pt x="0" y="146"/>
                        <a:pt x="0" y="146"/>
                        <a:pt x="0" y="146"/>
                      </a:cubicBezTo>
                      <a:cubicBezTo>
                        <a:pt x="0" y="195"/>
                        <a:pt x="40" y="234"/>
                        <a:pt x="88" y="234"/>
                      </a:cubicBezTo>
                      <a:cubicBezTo>
                        <a:pt x="308" y="234"/>
                        <a:pt x="308" y="234"/>
                        <a:pt x="308" y="234"/>
                      </a:cubicBezTo>
                      <a:cubicBezTo>
                        <a:pt x="356" y="234"/>
                        <a:pt x="396" y="195"/>
                        <a:pt x="396" y="146"/>
                      </a:cubicBezTo>
                      <a:cubicBezTo>
                        <a:pt x="396" y="0"/>
                        <a:pt x="396" y="0"/>
                        <a:pt x="396" y="0"/>
                      </a:cubicBezTo>
                      <a:lnTo>
                        <a:pt x="0" y="0"/>
                      </a:lnTo>
                      <a:close/>
                      <a:moveTo>
                        <a:pt x="198" y="178"/>
                      </a:moveTo>
                      <a:cubicBezTo>
                        <a:pt x="165" y="178"/>
                        <a:pt x="137" y="151"/>
                        <a:pt x="137" y="117"/>
                      </a:cubicBezTo>
                      <a:cubicBezTo>
                        <a:pt x="137" y="84"/>
                        <a:pt x="165" y="57"/>
                        <a:pt x="198" y="57"/>
                      </a:cubicBezTo>
                      <a:cubicBezTo>
                        <a:pt x="231" y="57"/>
                        <a:pt x="259" y="84"/>
                        <a:pt x="259" y="117"/>
                      </a:cubicBezTo>
                      <a:cubicBezTo>
                        <a:pt x="259" y="151"/>
                        <a:pt x="231" y="178"/>
                        <a:pt x="198" y="178"/>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17" name="Rectangle 7"/>
                <p:cNvSpPr>
                  <a:spLocks noChangeArrowheads="1"/>
                </p:cNvSpPr>
                <p:nvPr/>
              </p:nvSpPr>
              <p:spPr bwMode="auto">
                <a:xfrm>
                  <a:off x="2474" y="4247"/>
                  <a:ext cx="11" cy="2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18" name="Rectangle 8"/>
                <p:cNvSpPr>
                  <a:spLocks noChangeArrowheads="1"/>
                </p:cNvSpPr>
                <p:nvPr/>
              </p:nvSpPr>
              <p:spPr bwMode="auto">
                <a:xfrm>
                  <a:off x="2371" y="3847"/>
                  <a:ext cx="217" cy="317"/>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19" name="Freeform 9"/>
                <p:cNvSpPr>
                  <a:spLocks/>
                </p:cNvSpPr>
                <p:nvPr/>
              </p:nvSpPr>
              <p:spPr bwMode="auto">
                <a:xfrm>
                  <a:off x="2371" y="3847"/>
                  <a:ext cx="217" cy="317"/>
                </a:xfrm>
                <a:custGeom>
                  <a:avLst/>
                  <a:gdLst>
                    <a:gd name="T0" fmla="*/ 217 w 217"/>
                    <a:gd name="T1" fmla="*/ 0 h 317"/>
                    <a:gd name="T2" fmla="*/ 0 w 217"/>
                    <a:gd name="T3" fmla="*/ 317 h 317"/>
                    <a:gd name="T4" fmla="*/ 217 w 217"/>
                    <a:gd name="T5" fmla="*/ 317 h 317"/>
                    <a:gd name="T6" fmla="*/ 217 w 217"/>
                    <a:gd name="T7" fmla="*/ 0 h 317"/>
                  </a:gdLst>
                  <a:ahLst/>
                  <a:cxnLst>
                    <a:cxn ang="0">
                      <a:pos x="T0" y="T1"/>
                    </a:cxn>
                    <a:cxn ang="0">
                      <a:pos x="T2" y="T3"/>
                    </a:cxn>
                    <a:cxn ang="0">
                      <a:pos x="T4" y="T5"/>
                    </a:cxn>
                    <a:cxn ang="0">
                      <a:pos x="T6" y="T7"/>
                    </a:cxn>
                  </a:cxnLst>
                  <a:rect l="0" t="0" r="r" b="b"/>
                  <a:pathLst>
                    <a:path w="217" h="317">
                      <a:moveTo>
                        <a:pt x="217" y="0"/>
                      </a:moveTo>
                      <a:lnTo>
                        <a:pt x="0" y="317"/>
                      </a:lnTo>
                      <a:lnTo>
                        <a:pt x="217" y="317"/>
                      </a:lnTo>
                      <a:lnTo>
                        <a:pt x="217" y="0"/>
                      </a:ln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0" name="Rectangle 10"/>
                <p:cNvSpPr>
                  <a:spLocks noChangeArrowheads="1"/>
                </p:cNvSpPr>
                <p:nvPr/>
              </p:nvSpPr>
              <p:spPr bwMode="auto">
                <a:xfrm>
                  <a:off x="2451" y="3922"/>
                  <a:ext cx="57" cy="5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1" name="Rectangle 11"/>
                <p:cNvSpPr>
                  <a:spLocks noChangeArrowheads="1"/>
                </p:cNvSpPr>
                <p:nvPr/>
              </p:nvSpPr>
              <p:spPr bwMode="auto">
                <a:xfrm>
                  <a:off x="2428" y="4001"/>
                  <a:ext cx="36" cy="3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2" name="Rectangle 12"/>
                <p:cNvSpPr>
                  <a:spLocks noChangeArrowheads="1"/>
                </p:cNvSpPr>
                <p:nvPr/>
              </p:nvSpPr>
              <p:spPr bwMode="auto">
                <a:xfrm>
                  <a:off x="2495" y="4001"/>
                  <a:ext cx="36" cy="3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3" name="Rectangle 13"/>
                <p:cNvSpPr>
                  <a:spLocks noChangeArrowheads="1"/>
                </p:cNvSpPr>
                <p:nvPr/>
              </p:nvSpPr>
              <p:spPr bwMode="auto">
                <a:xfrm>
                  <a:off x="2395" y="4054"/>
                  <a:ext cx="36" cy="3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4" name="Rectangle 14"/>
                <p:cNvSpPr>
                  <a:spLocks noChangeArrowheads="1"/>
                </p:cNvSpPr>
                <p:nvPr/>
              </p:nvSpPr>
              <p:spPr bwMode="auto">
                <a:xfrm>
                  <a:off x="2463" y="4054"/>
                  <a:ext cx="35" cy="3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5" name="Rectangle 15"/>
                <p:cNvSpPr>
                  <a:spLocks noChangeArrowheads="1"/>
                </p:cNvSpPr>
                <p:nvPr/>
              </p:nvSpPr>
              <p:spPr bwMode="auto">
                <a:xfrm>
                  <a:off x="2528" y="4054"/>
                  <a:ext cx="36" cy="3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6" name="Line 16"/>
                <p:cNvSpPr>
                  <a:spLocks noChangeShapeType="1"/>
                </p:cNvSpPr>
                <p:nvPr/>
              </p:nvSpPr>
              <p:spPr bwMode="auto">
                <a:xfrm flipH="1">
                  <a:off x="2441" y="3972"/>
                  <a:ext cx="32" cy="37"/>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7" name="Line 17"/>
                <p:cNvSpPr>
                  <a:spLocks noChangeShapeType="1"/>
                </p:cNvSpPr>
                <p:nvPr/>
              </p:nvSpPr>
              <p:spPr bwMode="auto">
                <a:xfrm flipH="1">
                  <a:off x="2413" y="4026"/>
                  <a:ext cx="32" cy="37"/>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8" name="Line 18"/>
                <p:cNvSpPr>
                  <a:spLocks noChangeShapeType="1"/>
                </p:cNvSpPr>
                <p:nvPr/>
              </p:nvSpPr>
              <p:spPr bwMode="auto">
                <a:xfrm>
                  <a:off x="2487" y="3972"/>
                  <a:ext cx="32" cy="37"/>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29" name="Line 19"/>
                <p:cNvSpPr>
                  <a:spLocks noChangeShapeType="1"/>
                </p:cNvSpPr>
                <p:nvPr/>
              </p:nvSpPr>
              <p:spPr bwMode="auto">
                <a:xfrm>
                  <a:off x="2515" y="4026"/>
                  <a:ext cx="32" cy="37"/>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0" name="Line 20"/>
                <p:cNvSpPr>
                  <a:spLocks noChangeShapeType="1"/>
                </p:cNvSpPr>
                <p:nvPr/>
              </p:nvSpPr>
              <p:spPr bwMode="auto">
                <a:xfrm>
                  <a:off x="2448" y="4026"/>
                  <a:ext cx="33" cy="37"/>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1" name="Freeform 21"/>
                <p:cNvSpPr>
                  <a:spLocks/>
                </p:cNvSpPr>
                <p:nvPr/>
              </p:nvSpPr>
              <p:spPr bwMode="auto">
                <a:xfrm>
                  <a:off x="2631" y="3768"/>
                  <a:ext cx="221" cy="48"/>
                </a:xfrm>
                <a:custGeom>
                  <a:avLst/>
                  <a:gdLst>
                    <a:gd name="T0" fmla="*/ 404 w 404"/>
                    <a:gd name="T1" fmla="*/ 88 h 88"/>
                    <a:gd name="T2" fmla="*/ 324 w 404"/>
                    <a:gd name="T3" fmla="*/ 0 h 88"/>
                    <a:gd name="T4" fmla="*/ 81 w 404"/>
                    <a:gd name="T5" fmla="*/ 0 h 88"/>
                    <a:gd name="T6" fmla="*/ 0 w 404"/>
                    <a:gd name="T7" fmla="*/ 88 h 88"/>
                  </a:gdLst>
                  <a:ahLst/>
                  <a:cxnLst>
                    <a:cxn ang="0">
                      <a:pos x="T0" y="T1"/>
                    </a:cxn>
                    <a:cxn ang="0">
                      <a:pos x="T2" y="T3"/>
                    </a:cxn>
                    <a:cxn ang="0">
                      <a:pos x="T4" y="T5"/>
                    </a:cxn>
                    <a:cxn ang="0">
                      <a:pos x="T6" y="T7"/>
                    </a:cxn>
                  </a:cxnLst>
                  <a:rect l="0" t="0" r="r" b="b"/>
                  <a:pathLst>
                    <a:path w="404" h="88">
                      <a:moveTo>
                        <a:pt x="404" y="88"/>
                      </a:moveTo>
                      <a:cubicBezTo>
                        <a:pt x="404" y="39"/>
                        <a:pt x="368" y="0"/>
                        <a:pt x="324" y="0"/>
                      </a:cubicBezTo>
                      <a:cubicBezTo>
                        <a:pt x="81" y="0"/>
                        <a:pt x="81" y="0"/>
                        <a:pt x="81" y="0"/>
                      </a:cubicBezTo>
                      <a:cubicBezTo>
                        <a:pt x="36" y="0"/>
                        <a:pt x="0" y="39"/>
                        <a:pt x="0" y="88"/>
                      </a:cubicBezTo>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2" name="Freeform 22"/>
                <p:cNvSpPr>
                  <a:spLocks noEditPoints="1"/>
                </p:cNvSpPr>
                <p:nvPr/>
              </p:nvSpPr>
              <p:spPr bwMode="auto">
                <a:xfrm>
                  <a:off x="2633" y="4195"/>
                  <a:ext cx="216" cy="128"/>
                </a:xfrm>
                <a:custGeom>
                  <a:avLst/>
                  <a:gdLst>
                    <a:gd name="T0" fmla="*/ 0 w 396"/>
                    <a:gd name="T1" fmla="*/ 0 h 234"/>
                    <a:gd name="T2" fmla="*/ 0 w 396"/>
                    <a:gd name="T3" fmla="*/ 146 h 234"/>
                    <a:gd name="T4" fmla="*/ 88 w 396"/>
                    <a:gd name="T5" fmla="*/ 234 h 234"/>
                    <a:gd name="T6" fmla="*/ 308 w 396"/>
                    <a:gd name="T7" fmla="*/ 234 h 234"/>
                    <a:gd name="T8" fmla="*/ 396 w 396"/>
                    <a:gd name="T9" fmla="*/ 146 h 234"/>
                    <a:gd name="T10" fmla="*/ 396 w 396"/>
                    <a:gd name="T11" fmla="*/ 0 h 234"/>
                    <a:gd name="T12" fmla="*/ 0 w 396"/>
                    <a:gd name="T13" fmla="*/ 0 h 234"/>
                    <a:gd name="T14" fmla="*/ 198 w 396"/>
                    <a:gd name="T15" fmla="*/ 178 h 234"/>
                    <a:gd name="T16" fmla="*/ 138 w 396"/>
                    <a:gd name="T17" fmla="*/ 117 h 234"/>
                    <a:gd name="T18" fmla="*/ 198 w 396"/>
                    <a:gd name="T19" fmla="*/ 57 h 234"/>
                    <a:gd name="T20" fmla="*/ 259 w 396"/>
                    <a:gd name="T21" fmla="*/ 117 h 234"/>
                    <a:gd name="T22" fmla="*/ 198 w 396"/>
                    <a:gd name="T23" fmla="*/ 17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234">
                      <a:moveTo>
                        <a:pt x="0" y="0"/>
                      </a:moveTo>
                      <a:cubicBezTo>
                        <a:pt x="0" y="146"/>
                        <a:pt x="0" y="146"/>
                        <a:pt x="0" y="146"/>
                      </a:cubicBezTo>
                      <a:cubicBezTo>
                        <a:pt x="0" y="195"/>
                        <a:pt x="40" y="234"/>
                        <a:pt x="88" y="234"/>
                      </a:cubicBezTo>
                      <a:cubicBezTo>
                        <a:pt x="308" y="234"/>
                        <a:pt x="308" y="234"/>
                        <a:pt x="308" y="234"/>
                      </a:cubicBezTo>
                      <a:cubicBezTo>
                        <a:pt x="356" y="234"/>
                        <a:pt x="396" y="195"/>
                        <a:pt x="396" y="146"/>
                      </a:cubicBezTo>
                      <a:cubicBezTo>
                        <a:pt x="396" y="0"/>
                        <a:pt x="396" y="0"/>
                        <a:pt x="396" y="0"/>
                      </a:cubicBezTo>
                      <a:lnTo>
                        <a:pt x="0" y="0"/>
                      </a:lnTo>
                      <a:close/>
                      <a:moveTo>
                        <a:pt x="198" y="178"/>
                      </a:moveTo>
                      <a:cubicBezTo>
                        <a:pt x="165" y="178"/>
                        <a:pt x="138" y="151"/>
                        <a:pt x="138" y="117"/>
                      </a:cubicBezTo>
                      <a:cubicBezTo>
                        <a:pt x="138" y="84"/>
                        <a:pt x="165" y="57"/>
                        <a:pt x="198" y="57"/>
                      </a:cubicBezTo>
                      <a:cubicBezTo>
                        <a:pt x="232" y="57"/>
                        <a:pt x="259" y="84"/>
                        <a:pt x="259" y="117"/>
                      </a:cubicBezTo>
                      <a:cubicBezTo>
                        <a:pt x="259" y="151"/>
                        <a:pt x="232" y="178"/>
                        <a:pt x="198" y="178"/>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3" name="Rectangle 23"/>
                <p:cNvSpPr>
                  <a:spLocks noChangeArrowheads="1"/>
                </p:cNvSpPr>
                <p:nvPr/>
              </p:nvSpPr>
              <p:spPr bwMode="auto">
                <a:xfrm>
                  <a:off x="2736" y="4247"/>
                  <a:ext cx="11" cy="2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4" name="Rectangle 24"/>
                <p:cNvSpPr>
                  <a:spLocks noChangeArrowheads="1"/>
                </p:cNvSpPr>
                <p:nvPr/>
              </p:nvSpPr>
              <p:spPr bwMode="auto">
                <a:xfrm>
                  <a:off x="2633" y="3847"/>
                  <a:ext cx="216" cy="317"/>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5" name="Freeform 25"/>
                <p:cNvSpPr>
                  <a:spLocks/>
                </p:cNvSpPr>
                <p:nvPr/>
              </p:nvSpPr>
              <p:spPr bwMode="auto">
                <a:xfrm>
                  <a:off x="2633" y="3847"/>
                  <a:ext cx="216" cy="317"/>
                </a:xfrm>
                <a:custGeom>
                  <a:avLst/>
                  <a:gdLst>
                    <a:gd name="T0" fmla="*/ 216 w 216"/>
                    <a:gd name="T1" fmla="*/ 0 h 317"/>
                    <a:gd name="T2" fmla="*/ 0 w 216"/>
                    <a:gd name="T3" fmla="*/ 317 h 317"/>
                    <a:gd name="T4" fmla="*/ 216 w 216"/>
                    <a:gd name="T5" fmla="*/ 317 h 317"/>
                    <a:gd name="T6" fmla="*/ 216 w 216"/>
                    <a:gd name="T7" fmla="*/ 0 h 317"/>
                  </a:gdLst>
                  <a:ahLst/>
                  <a:cxnLst>
                    <a:cxn ang="0">
                      <a:pos x="T0" y="T1"/>
                    </a:cxn>
                    <a:cxn ang="0">
                      <a:pos x="T2" y="T3"/>
                    </a:cxn>
                    <a:cxn ang="0">
                      <a:pos x="T4" y="T5"/>
                    </a:cxn>
                    <a:cxn ang="0">
                      <a:pos x="T6" y="T7"/>
                    </a:cxn>
                  </a:cxnLst>
                  <a:rect l="0" t="0" r="r" b="b"/>
                  <a:pathLst>
                    <a:path w="216" h="317">
                      <a:moveTo>
                        <a:pt x="216" y="0"/>
                      </a:moveTo>
                      <a:lnTo>
                        <a:pt x="0" y="317"/>
                      </a:lnTo>
                      <a:lnTo>
                        <a:pt x="216" y="317"/>
                      </a:lnTo>
                      <a:lnTo>
                        <a:pt x="216" y="0"/>
                      </a:ln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6" name="Freeform 26"/>
                <p:cNvSpPr>
                  <a:spLocks noEditPoints="1"/>
                </p:cNvSpPr>
                <p:nvPr/>
              </p:nvSpPr>
              <p:spPr bwMode="auto">
                <a:xfrm>
                  <a:off x="2724" y="3976"/>
                  <a:ext cx="93" cy="93"/>
                </a:xfrm>
                <a:custGeom>
                  <a:avLst/>
                  <a:gdLst>
                    <a:gd name="T0" fmla="*/ 84 w 169"/>
                    <a:gd name="T1" fmla="*/ 0 h 170"/>
                    <a:gd name="T2" fmla="*/ 0 w 169"/>
                    <a:gd name="T3" fmla="*/ 85 h 170"/>
                    <a:gd name="T4" fmla="*/ 84 w 169"/>
                    <a:gd name="T5" fmla="*/ 170 h 170"/>
                    <a:gd name="T6" fmla="*/ 169 w 169"/>
                    <a:gd name="T7" fmla="*/ 85 h 170"/>
                    <a:gd name="T8" fmla="*/ 84 w 169"/>
                    <a:gd name="T9" fmla="*/ 0 h 170"/>
                    <a:gd name="T10" fmla="*/ 84 w 169"/>
                    <a:gd name="T11" fmla="*/ 116 h 170"/>
                    <a:gd name="T12" fmla="*/ 54 w 169"/>
                    <a:gd name="T13" fmla="*/ 85 h 170"/>
                    <a:gd name="T14" fmla="*/ 84 w 169"/>
                    <a:gd name="T15" fmla="*/ 54 h 170"/>
                    <a:gd name="T16" fmla="*/ 115 w 169"/>
                    <a:gd name="T17" fmla="*/ 85 h 170"/>
                    <a:gd name="T18" fmla="*/ 84 w 169"/>
                    <a:gd name="T19" fmla="*/ 11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70">
                      <a:moveTo>
                        <a:pt x="84" y="0"/>
                      </a:moveTo>
                      <a:cubicBezTo>
                        <a:pt x="38" y="0"/>
                        <a:pt x="0" y="38"/>
                        <a:pt x="0" y="85"/>
                      </a:cubicBezTo>
                      <a:cubicBezTo>
                        <a:pt x="0" y="132"/>
                        <a:pt x="38" y="170"/>
                        <a:pt x="84" y="170"/>
                      </a:cubicBezTo>
                      <a:cubicBezTo>
                        <a:pt x="131" y="170"/>
                        <a:pt x="169" y="132"/>
                        <a:pt x="169" y="85"/>
                      </a:cubicBezTo>
                      <a:cubicBezTo>
                        <a:pt x="169" y="38"/>
                        <a:pt x="131" y="0"/>
                        <a:pt x="84" y="0"/>
                      </a:cubicBezTo>
                      <a:close/>
                      <a:moveTo>
                        <a:pt x="84" y="116"/>
                      </a:moveTo>
                      <a:cubicBezTo>
                        <a:pt x="68" y="116"/>
                        <a:pt x="54" y="102"/>
                        <a:pt x="54" y="85"/>
                      </a:cubicBezTo>
                      <a:cubicBezTo>
                        <a:pt x="54" y="68"/>
                        <a:pt x="68" y="54"/>
                        <a:pt x="84" y="54"/>
                      </a:cubicBezTo>
                      <a:cubicBezTo>
                        <a:pt x="101" y="54"/>
                        <a:pt x="115" y="68"/>
                        <a:pt x="115" y="85"/>
                      </a:cubicBezTo>
                      <a:cubicBezTo>
                        <a:pt x="115" y="102"/>
                        <a:pt x="101" y="116"/>
                        <a:pt x="84" y="11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7" name="Freeform 27"/>
                <p:cNvSpPr>
                  <a:spLocks/>
                </p:cNvSpPr>
                <p:nvPr/>
              </p:nvSpPr>
              <p:spPr bwMode="auto">
                <a:xfrm>
                  <a:off x="2666" y="3943"/>
                  <a:ext cx="104" cy="38"/>
                </a:xfrm>
                <a:custGeom>
                  <a:avLst/>
                  <a:gdLst>
                    <a:gd name="T0" fmla="*/ 191 w 191"/>
                    <a:gd name="T1" fmla="*/ 8 h 69"/>
                    <a:gd name="T2" fmla="*/ 191 w 191"/>
                    <a:gd name="T3" fmla="*/ 42 h 69"/>
                    <a:gd name="T4" fmla="*/ 125 w 191"/>
                    <a:gd name="T5" fmla="*/ 69 h 69"/>
                    <a:gd name="T6" fmla="*/ 0 w 191"/>
                    <a:gd name="T7" fmla="*/ 69 h 69"/>
                    <a:gd name="T8" fmla="*/ 0 w 191"/>
                    <a:gd name="T9" fmla="*/ 10 h 69"/>
                    <a:gd name="T10" fmla="*/ 53 w 191"/>
                    <a:gd name="T11" fmla="*/ 10 h 69"/>
                    <a:gd name="T12" fmla="*/ 53 w 191"/>
                    <a:gd name="T13" fmla="*/ 0 h 69"/>
                    <a:gd name="T14" fmla="*/ 139 w 191"/>
                    <a:gd name="T15" fmla="*/ 0 h 69"/>
                    <a:gd name="T16" fmla="*/ 139 w 191"/>
                    <a:gd name="T17" fmla="*/ 9 h 69"/>
                    <a:gd name="T18" fmla="*/ 191 w 191"/>
                    <a:gd name="T19"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69">
                      <a:moveTo>
                        <a:pt x="191" y="8"/>
                      </a:moveTo>
                      <a:cubicBezTo>
                        <a:pt x="191" y="42"/>
                        <a:pt x="191" y="42"/>
                        <a:pt x="191" y="42"/>
                      </a:cubicBezTo>
                      <a:cubicBezTo>
                        <a:pt x="191" y="42"/>
                        <a:pt x="151" y="43"/>
                        <a:pt x="125" y="69"/>
                      </a:cubicBezTo>
                      <a:cubicBezTo>
                        <a:pt x="0" y="69"/>
                        <a:pt x="0" y="69"/>
                        <a:pt x="0" y="69"/>
                      </a:cubicBezTo>
                      <a:cubicBezTo>
                        <a:pt x="0" y="10"/>
                        <a:pt x="0" y="10"/>
                        <a:pt x="0" y="10"/>
                      </a:cubicBezTo>
                      <a:cubicBezTo>
                        <a:pt x="53" y="10"/>
                        <a:pt x="53" y="10"/>
                        <a:pt x="53" y="10"/>
                      </a:cubicBezTo>
                      <a:cubicBezTo>
                        <a:pt x="53" y="0"/>
                        <a:pt x="53" y="0"/>
                        <a:pt x="53" y="0"/>
                      </a:cubicBezTo>
                      <a:cubicBezTo>
                        <a:pt x="139" y="0"/>
                        <a:pt x="139" y="0"/>
                        <a:pt x="139" y="0"/>
                      </a:cubicBezTo>
                      <a:cubicBezTo>
                        <a:pt x="139" y="9"/>
                        <a:pt x="139" y="9"/>
                        <a:pt x="139" y="9"/>
                      </a:cubicBezTo>
                      <a:lnTo>
                        <a:pt x="191" y="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8" name="Freeform 28"/>
                <p:cNvSpPr>
                  <a:spLocks/>
                </p:cNvSpPr>
                <p:nvPr/>
              </p:nvSpPr>
              <p:spPr bwMode="auto">
                <a:xfrm>
                  <a:off x="2666" y="3987"/>
                  <a:ext cx="62" cy="37"/>
                </a:xfrm>
                <a:custGeom>
                  <a:avLst/>
                  <a:gdLst>
                    <a:gd name="T0" fmla="*/ 113 w 113"/>
                    <a:gd name="T1" fmla="*/ 0 h 68"/>
                    <a:gd name="T2" fmla="*/ 89 w 113"/>
                    <a:gd name="T3" fmla="*/ 68 h 68"/>
                    <a:gd name="T4" fmla="*/ 0 w 113"/>
                    <a:gd name="T5" fmla="*/ 68 h 68"/>
                    <a:gd name="T6" fmla="*/ 0 w 113"/>
                    <a:gd name="T7" fmla="*/ 10 h 68"/>
                    <a:gd name="T8" fmla="*/ 57 w 113"/>
                    <a:gd name="T9" fmla="*/ 10 h 68"/>
                    <a:gd name="T10" fmla="*/ 57 w 113"/>
                    <a:gd name="T11" fmla="*/ 0 h 68"/>
                    <a:gd name="T12" fmla="*/ 113 w 113"/>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13" h="68">
                      <a:moveTo>
                        <a:pt x="113" y="0"/>
                      </a:moveTo>
                      <a:cubicBezTo>
                        <a:pt x="113" y="0"/>
                        <a:pt x="89" y="20"/>
                        <a:pt x="89" y="68"/>
                      </a:cubicBezTo>
                      <a:cubicBezTo>
                        <a:pt x="0" y="68"/>
                        <a:pt x="0" y="68"/>
                        <a:pt x="0" y="68"/>
                      </a:cubicBezTo>
                      <a:cubicBezTo>
                        <a:pt x="0" y="10"/>
                        <a:pt x="0" y="10"/>
                        <a:pt x="0" y="10"/>
                      </a:cubicBezTo>
                      <a:cubicBezTo>
                        <a:pt x="57" y="10"/>
                        <a:pt x="57" y="10"/>
                        <a:pt x="57" y="10"/>
                      </a:cubicBezTo>
                      <a:cubicBezTo>
                        <a:pt x="57" y="0"/>
                        <a:pt x="57" y="0"/>
                        <a:pt x="57" y="0"/>
                      </a:cubicBezTo>
                      <a:lnTo>
                        <a:pt x="11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39" name="Freeform 29"/>
                <p:cNvSpPr>
                  <a:spLocks/>
                </p:cNvSpPr>
                <p:nvPr/>
              </p:nvSpPr>
              <p:spPr bwMode="auto">
                <a:xfrm>
                  <a:off x="2666" y="4029"/>
                  <a:ext cx="71" cy="40"/>
                </a:xfrm>
                <a:custGeom>
                  <a:avLst/>
                  <a:gdLst>
                    <a:gd name="T0" fmla="*/ 89 w 131"/>
                    <a:gd name="T1" fmla="*/ 0 h 72"/>
                    <a:gd name="T2" fmla="*/ 131 w 131"/>
                    <a:gd name="T3" fmla="*/ 72 h 72"/>
                    <a:gd name="T4" fmla="*/ 0 w 131"/>
                    <a:gd name="T5" fmla="*/ 72 h 72"/>
                    <a:gd name="T6" fmla="*/ 0 w 131"/>
                    <a:gd name="T7" fmla="*/ 10 h 72"/>
                    <a:gd name="T8" fmla="*/ 52 w 131"/>
                    <a:gd name="T9" fmla="*/ 10 h 72"/>
                    <a:gd name="T10" fmla="*/ 52 w 131"/>
                    <a:gd name="T11" fmla="*/ 0 h 72"/>
                    <a:gd name="T12" fmla="*/ 89 w 131"/>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31" h="72">
                      <a:moveTo>
                        <a:pt x="89" y="0"/>
                      </a:moveTo>
                      <a:cubicBezTo>
                        <a:pt x="89" y="0"/>
                        <a:pt x="88" y="39"/>
                        <a:pt x="131" y="72"/>
                      </a:cubicBezTo>
                      <a:cubicBezTo>
                        <a:pt x="0" y="72"/>
                        <a:pt x="0" y="72"/>
                        <a:pt x="0" y="72"/>
                      </a:cubicBezTo>
                      <a:cubicBezTo>
                        <a:pt x="0" y="10"/>
                        <a:pt x="0" y="10"/>
                        <a:pt x="0" y="10"/>
                      </a:cubicBezTo>
                      <a:cubicBezTo>
                        <a:pt x="52" y="10"/>
                        <a:pt x="52" y="10"/>
                        <a:pt x="52" y="10"/>
                      </a:cubicBezTo>
                      <a:cubicBezTo>
                        <a:pt x="52" y="0"/>
                        <a:pt x="52" y="0"/>
                        <a:pt x="52" y="0"/>
                      </a:cubicBezTo>
                      <a:lnTo>
                        <a:pt x="8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40" name="Freeform 30"/>
                <p:cNvSpPr>
                  <a:spLocks/>
                </p:cNvSpPr>
                <p:nvPr/>
              </p:nvSpPr>
              <p:spPr bwMode="auto">
                <a:xfrm>
                  <a:off x="2108" y="3768"/>
                  <a:ext cx="221" cy="48"/>
                </a:xfrm>
                <a:custGeom>
                  <a:avLst/>
                  <a:gdLst>
                    <a:gd name="T0" fmla="*/ 404 w 404"/>
                    <a:gd name="T1" fmla="*/ 88 h 88"/>
                    <a:gd name="T2" fmla="*/ 323 w 404"/>
                    <a:gd name="T3" fmla="*/ 0 h 88"/>
                    <a:gd name="T4" fmla="*/ 80 w 404"/>
                    <a:gd name="T5" fmla="*/ 0 h 88"/>
                    <a:gd name="T6" fmla="*/ 0 w 404"/>
                    <a:gd name="T7" fmla="*/ 88 h 88"/>
                  </a:gdLst>
                  <a:ahLst/>
                  <a:cxnLst>
                    <a:cxn ang="0">
                      <a:pos x="T0" y="T1"/>
                    </a:cxn>
                    <a:cxn ang="0">
                      <a:pos x="T2" y="T3"/>
                    </a:cxn>
                    <a:cxn ang="0">
                      <a:pos x="T4" y="T5"/>
                    </a:cxn>
                    <a:cxn ang="0">
                      <a:pos x="T6" y="T7"/>
                    </a:cxn>
                  </a:cxnLst>
                  <a:rect l="0" t="0" r="r" b="b"/>
                  <a:pathLst>
                    <a:path w="404" h="88">
                      <a:moveTo>
                        <a:pt x="404" y="88"/>
                      </a:moveTo>
                      <a:cubicBezTo>
                        <a:pt x="404" y="39"/>
                        <a:pt x="368" y="0"/>
                        <a:pt x="323" y="0"/>
                      </a:cubicBezTo>
                      <a:cubicBezTo>
                        <a:pt x="80" y="0"/>
                        <a:pt x="80" y="0"/>
                        <a:pt x="80" y="0"/>
                      </a:cubicBezTo>
                      <a:cubicBezTo>
                        <a:pt x="36" y="0"/>
                        <a:pt x="0" y="39"/>
                        <a:pt x="0" y="88"/>
                      </a:cubicBezTo>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41" name="Freeform 31"/>
                <p:cNvSpPr>
                  <a:spLocks noEditPoints="1"/>
                </p:cNvSpPr>
                <p:nvPr/>
              </p:nvSpPr>
              <p:spPr bwMode="auto">
                <a:xfrm>
                  <a:off x="2110" y="4195"/>
                  <a:ext cx="217" cy="128"/>
                </a:xfrm>
                <a:custGeom>
                  <a:avLst/>
                  <a:gdLst>
                    <a:gd name="T0" fmla="*/ 0 w 396"/>
                    <a:gd name="T1" fmla="*/ 0 h 234"/>
                    <a:gd name="T2" fmla="*/ 0 w 396"/>
                    <a:gd name="T3" fmla="*/ 146 h 234"/>
                    <a:gd name="T4" fmla="*/ 88 w 396"/>
                    <a:gd name="T5" fmla="*/ 234 h 234"/>
                    <a:gd name="T6" fmla="*/ 308 w 396"/>
                    <a:gd name="T7" fmla="*/ 234 h 234"/>
                    <a:gd name="T8" fmla="*/ 396 w 396"/>
                    <a:gd name="T9" fmla="*/ 146 h 234"/>
                    <a:gd name="T10" fmla="*/ 396 w 396"/>
                    <a:gd name="T11" fmla="*/ 0 h 234"/>
                    <a:gd name="T12" fmla="*/ 0 w 396"/>
                    <a:gd name="T13" fmla="*/ 0 h 234"/>
                    <a:gd name="T14" fmla="*/ 198 w 396"/>
                    <a:gd name="T15" fmla="*/ 178 h 234"/>
                    <a:gd name="T16" fmla="*/ 137 w 396"/>
                    <a:gd name="T17" fmla="*/ 117 h 234"/>
                    <a:gd name="T18" fmla="*/ 198 w 396"/>
                    <a:gd name="T19" fmla="*/ 57 h 234"/>
                    <a:gd name="T20" fmla="*/ 258 w 396"/>
                    <a:gd name="T21" fmla="*/ 117 h 234"/>
                    <a:gd name="T22" fmla="*/ 198 w 396"/>
                    <a:gd name="T23" fmla="*/ 17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234">
                      <a:moveTo>
                        <a:pt x="0" y="0"/>
                      </a:moveTo>
                      <a:cubicBezTo>
                        <a:pt x="0" y="146"/>
                        <a:pt x="0" y="146"/>
                        <a:pt x="0" y="146"/>
                      </a:cubicBezTo>
                      <a:cubicBezTo>
                        <a:pt x="0" y="195"/>
                        <a:pt x="39" y="234"/>
                        <a:pt x="88" y="234"/>
                      </a:cubicBezTo>
                      <a:cubicBezTo>
                        <a:pt x="308" y="234"/>
                        <a:pt x="308" y="234"/>
                        <a:pt x="308" y="234"/>
                      </a:cubicBezTo>
                      <a:cubicBezTo>
                        <a:pt x="356" y="234"/>
                        <a:pt x="396" y="195"/>
                        <a:pt x="396" y="146"/>
                      </a:cubicBezTo>
                      <a:cubicBezTo>
                        <a:pt x="396" y="0"/>
                        <a:pt x="396" y="0"/>
                        <a:pt x="396" y="0"/>
                      </a:cubicBezTo>
                      <a:lnTo>
                        <a:pt x="0" y="0"/>
                      </a:lnTo>
                      <a:close/>
                      <a:moveTo>
                        <a:pt x="198" y="178"/>
                      </a:moveTo>
                      <a:cubicBezTo>
                        <a:pt x="164" y="178"/>
                        <a:pt x="137" y="151"/>
                        <a:pt x="137" y="117"/>
                      </a:cubicBezTo>
                      <a:cubicBezTo>
                        <a:pt x="137" y="84"/>
                        <a:pt x="164" y="57"/>
                        <a:pt x="198" y="57"/>
                      </a:cubicBezTo>
                      <a:cubicBezTo>
                        <a:pt x="231" y="57"/>
                        <a:pt x="258" y="84"/>
                        <a:pt x="258" y="117"/>
                      </a:cubicBezTo>
                      <a:cubicBezTo>
                        <a:pt x="258" y="151"/>
                        <a:pt x="231" y="178"/>
                        <a:pt x="198" y="178"/>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42" name="Rectangle 32"/>
                <p:cNvSpPr>
                  <a:spLocks noChangeArrowheads="1"/>
                </p:cNvSpPr>
                <p:nvPr/>
              </p:nvSpPr>
              <p:spPr bwMode="auto">
                <a:xfrm>
                  <a:off x="2212" y="4247"/>
                  <a:ext cx="12" cy="2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43" name="Rectangle 33"/>
                <p:cNvSpPr>
                  <a:spLocks noChangeArrowheads="1"/>
                </p:cNvSpPr>
                <p:nvPr/>
              </p:nvSpPr>
              <p:spPr bwMode="auto">
                <a:xfrm>
                  <a:off x="2110" y="3847"/>
                  <a:ext cx="217" cy="317"/>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44" name="Freeform 34"/>
                <p:cNvSpPr>
                  <a:spLocks/>
                </p:cNvSpPr>
                <p:nvPr/>
              </p:nvSpPr>
              <p:spPr bwMode="auto">
                <a:xfrm>
                  <a:off x="2110" y="3847"/>
                  <a:ext cx="217" cy="317"/>
                </a:xfrm>
                <a:custGeom>
                  <a:avLst/>
                  <a:gdLst>
                    <a:gd name="T0" fmla="*/ 217 w 217"/>
                    <a:gd name="T1" fmla="*/ 0 h 317"/>
                    <a:gd name="T2" fmla="*/ 0 w 217"/>
                    <a:gd name="T3" fmla="*/ 317 h 317"/>
                    <a:gd name="T4" fmla="*/ 217 w 217"/>
                    <a:gd name="T5" fmla="*/ 317 h 317"/>
                    <a:gd name="T6" fmla="*/ 217 w 217"/>
                    <a:gd name="T7" fmla="*/ 0 h 317"/>
                  </a:gdLst>
                  <a:ahLst/>
                  <a:cxnLst>
                    <a:cxn ang="0">
                      <a:pos x="T0" y="T1"/>
                    </a:cxn>
                    <a:cxn ang="0">
                      <a:pos x="T2" y="T3"/>
                    </a:cxn>
                    <a:cxn ang="0">
                      <a:pos x="T4" y="T5"/>
                    </a:cxn>
                    <a:cxn ang="0">
                      <a:pos x="T6" y="T7"/>
                    </a:cxn>
                  </a:cxnLst>
                  <a:rect l="0" t="0" r="r" b="b"/>
                  <a:pathLst>
                    <a:path w="217" h="317">
                      <a:moveTo>
                        <a:pt x="217" y="0"/>
                      </a:moveTo>
                      <a:lnTo>
                        <a:pt x="0" y="317"/>
                      </a:lnTo>
                      <a:lnTo>
                        <a:pt x="217" y="317"/>
                      </a:lnTo>
                      <a:lnTo>
                        <a:pt x="217" y="0"/>
                      </a:ln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45" name="Freeform 35"/>
                <p:cNvSpPr>
                  <a:spLocks/>
                </p:cNvSpPr>
                <p:nvPr/>
              </p:nvSpPr>
              <p:spPr bwMode="auto">
                <a:xfrm>
                  <a:off x="2140" y="3978"/>
                  <a:ext cx="158" cy="78"/>
                </a:xfrm>
                <a:custGeom>
                  <a:avLst/>
                  <a:gdLst>
                    <a:gd name="T0" fmla="*/ 0 w 158"/>
                    <a:gd name="T1" fmla="*/ 0 h 78"/>
                    <a:gd name="T2" fmla="*/ 79 w 158"/>
                    <a:gd name="T3" fmla="*/ 54 h 78"/>
                    <a:gd name="T4" fmla="*/ 158 w 158"/>
                    <a:gd name="T5" fmla="*/ 0 h 78"/>
                    <a:gd name="T6" fmla="*/ 158 w 158"/>
                    <a:gd name="T7" fmla="*/ 78 h 78"/>
                    <a:gd name="T8" fmla="*/ 0 w 158"/>
                    <a:gd name="T9" fmla="*/ 78 h 78"/>
                    <a:gd name="T10" fmla="*/ 0 w 158"/>
                    <a:gd name="T11" fmla="*/ 0 h 78"/>
                  </a:gdLst>
                  <a:ahLst/>
                  <a:cxnLst>
                    <a:cxn ang="0">
                      <a:pos x="T0" y="T1"/>
                    </a:cxn>
                    <a:cxn ang="0">
                      <a:pos x="T2" y="T3"/>
                    </a:cxn>
                    <a:cxn ang="0">
                      <a:pos x="T4" y="T5"/>
                    </a:cxn>
                    <a:cxn ang="0">
                      <a:pos x="T6" y="T7"/>
                    </a:cxn>
                    <a:cxn ang="0">
                      <a:pos x="T8" y="T9"/>
                    </a:cxn>
                    <a:cxn ang="0">
                      <a:pos x="T10" y="T11"/>
                    </a:cxn>
                  </a:cxnLst>
                  <a:rect l="0" t="0" r="r" b="b"/>
                  <a:pathLst>
                    <a:path w="158" h="78">
                      <a:moveTo>
                        <a:pt x="0" y="0"/>
                      </a:moveTo>
                      <a:lnTo>
                        <a:pt x="79" y="54"/>
                      </a:lnTo>
                      <a:lnTo>
                        <a:pt x="158" y="0"/>
                      </a:lnTo>
                      <a:lnTo>
                        <a:pt x="158" y="78"/>
                      </a:lnTo>
                      <a:lnTo>
                        <a:pt x="0" y="78"/>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46" name="Freeform 36"/>
                <p:cNvSpPr>
                  <a:spLocks/>
                </p:cNvSpPr>
                <p:nvPr/>
              </p:nvSpPr>
              <p:spPr bwMode="auto">
                <a:xfrm>
                  <a:off x="2139" y="3956"/>
                  <a:ext cx="159" cy="60"/>
                </a:xfrm>
                <a:custGeom>
                  <a:avLst/>
                  <a:gdLst>
                    <a:gd name="T0" fmla="*/ 0 w 159"/>
                    <a:gd name="T1" fmla="*/ 5 h 60"/>
                    <a:gd name="T2" fmla="*/ 4 w 159"/>
                    <a:gd name="T3" fmla="*/ 0 h 60"/>
                    <a:gd name="T4" fmla="*/ 155 w 159"/>
                    <a:gd name="T5" fmla="*/ 0 h 60"/>
                    <a:gd name="T6" fmla="*/ 159 w 159"/>
                    <a:gd name="T7" fmla="*/ 5 h 60"/>
                    <a:gd name="T8" fmla="*/ 80 w 159"/>
                    <a:gd name="T9" fmla="*/ 60 h 60"/>
                    <a:gd name="T10" fmla="*/ 0 w 159"/>
                    <a:gd name="T11" fmla="*/ 5 h 60"/>
                  </a:gdLst>
                  <a:ahLst/>
                  <a:cxnLst>
                    <a:cxn ang="0">
                      <a:pos x="T0" y="T1"/>
                    </a:cxn>
                    <a:cxn ang="0">
                      <a:pos x="T2" y="T3"/>
                    </a:cxn>
                    <a:cxn ang="0">
                      <a:pos x="T4" y="T5"/>
                    </a:cxn>
                    <a:cxn ang="0">
                      <a:pos x="T6" y="T7"/>
                    </a:cxn>
                    <a:cxn ang="0">
                      <a:pos x="T8" y="T9"/>
                    </a:cxn>
                    <a:cxn ang="0">
                      <a:pos x="T10" y="T11"/>
                    </a:cxn>
                  </a:cxnLst>
                  <a:rect l="0" t="0" r="r" b="b"/>
                  <a:pathLst>
                    <a:path w="159" h="60">
                      <a:moveTo>
                        <a:pt x="0" y="5"/>
                      </a:moveTo>
                      <a:lnTo>
                        <a:pt x="4" y="0"/>
                      </a:lnTo>
                      <a:lnTo>
                        <a:pt x="155" y="0"/>
                      </a:lnTo>
                      <a:lnTo>
                        <a:pt x="159" y="5"/>
                      </a:lnTo>
                      <a:lnTo>
                        <a:pt x="80" y="60"/>
                      </a:lnTo>
                      <a:lnTo>
                        <a:pt x="0" y="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grpSp>
        </p:grpSp>
        <p:grpSp>
          <p:nvGrpSpPr>
            <p:cNvPr id="173" name="Group 172"/>
            <p:cNvGrpSpPr/>
            <p:nvPr/>
          </p:nvGrpSpPr>
          <p:grpSpPr>
            <a:xfrm>
              <a:off x="4443325" y="5533487"/>
              <a:ext cx="7146481" cy="1254518"/>
              <a:chOff x="4443325" y="5533487"/>
              <a:chExt cx="7146481" cy="1254518"/>
            </a:xfrm>
          </p:grpSpPr>
          <p:sp>
            <p:nvSpPr>
              <p:cNvPr id="174" name="Rectangle 173"/>
              <p:cNvSpPr/>
              <p:nvPr/>
            </p:nvSpPr>
            <p:spPr>
              <a:xfrm>
                <a:off x="9905430" y="6480228"/>
                <a:ext cx="1684376" cy="307777"/>
              </a:xfrm>
              <a:prstGeom prst="rect">
                <a:avLst/>
              </a:prstGeom>
              <a:ln w="19050">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096503" fontAlgn="base">
                  <a:spcAft>
                    <a:spcPct val="0"/>
                  </a:spcAft>
                  <a:defRPr/>
                </a:pPr>
                <a:r>
                  <a:rPr lang="en-US" sz="1961" dirty="0">
                    <a:ln>
                      <a:solidFill>
                        <a:srgbClr val="FFFFFF">
                          <a:alpha val="0"/>
                        </a:srgbClr>
                      </a:solidFill>
                    </a:ln>
                    <a:solidFill>
                      <a:srgbClr val="FFFFFF"/>
                    </a:solidFill>
                    <a:latin typeface="Segoe UI Light" panose="020B0502040204020203" pitchFamily="34" charset="0"/>
                    <a:cs typeface="Segoe UI Light" panose="020B0502040204020203" pitchFamily="34" charset="0"/>
                  </a:rPr>
                  <a:t>Private Cloud</a:t>
                </a:r>
              </a:p>
            </p:txBody>
          </p:sp>
          <p:grpSp>
            <p:nvGrpSpPr>
              <p:cNvPr id="175" name="Group 174"/>
              <p:cNvGrpSpPr/>
              <p:nvPr/>
            </p:nvGrpSpPr>
            <p:grpSpPr>
              <a:xfrm>
                <a:off x="4443325" y="5533487"/>
                <a:ext cx="4758645" cy="1215440"/>
                <a:chOff x="4663981" y="5533487"/>
                <a:chExt cx="4758645" cy="1215440"/>
              </a:xfrm>
            </p:grpSpPr>
            <p:grpSp>
              <p:nvGrpSpPr>
                <p:cNvPr id="176" name="Group 175"/>
                <p:cNvGrpSpPr/>
                <p:nvPr/>
              </p:nvGrpSpPr>
              <p:grpSpPr>
                <a:xfrm>
                  <a:off x="4663981" y="5533487"/>
                  <a:ext cx="4758645" cy="901001"/>
                  <a:chOff x="4738123" y="5533487"/>
                  <a:chExt cx="4758645" cy="901001"/>
                </a:xfrm>
              </p:grpSpPr>
              <p:grpSp>
                <p:nvGrpSpPr>
                  <p:cNvPr id="178" name="Group 177"/>
                  <p:cNvGrpSpPr/>
                  <p:nvPr/>
                </p:nvGrpSpPr>
                <p:grpSpPr>
                  <a:xfrm>
                    <a:off x="4738123" y="5533487"/>
                    <a:ext cx="571041" cy="901001"/>
                    <a:chOff x="10035219" y="1385450"/>
                    <a:chExt cx="466344" cy="801128"/>
                  </a:xfrm>
                </p:grpSpPr>
                <p:sp>
                  <p:nvSpPr>
                    <p:cNvPr id="203" name="Freeform 10"/>
                    <p:cNvSpPr>
                      <a:spLocks/>
                    </p:cNvSpPr>
                    <p:nvPr/>
                  </p:nvSpPr>
                  <p:spPr bwMode="auto">
                    <a:xfrm>
                      <a:off x="10035219" y="1385450"/>
                      <a:ext cx="466344" cy="801128"/>
                    </a:xfrm>
                    <a:custGeom>
                      <a:avLst/>
                      <a:gdLst>
                        <a:gd name="T0" fmla="*/ 172 w 184"/>
                        <a:gd name="T1" fmla="*/ 0 h 314"/>
                        <a:gd name="T2" fmla="*/ 12 w 184"/>
                        <a:gd name="T3" fmla="*/ 0 h 314"/>
                        <a:gd name="T4" fmla="*/ 0 w 184"/>
                        <a:gd name="T5" fmla="*/ 12 h 314"/>
                        <a:gd name="T6" fmla="*/ 0 w 184"/>
                        <a:gd name="T7" fmla="*/ 302 h 314"/>
                        <a:gd name="T8" fmla="*/ 12 w 184"/>
                        <a:gd name="T9" fmla="*/ 314 h 314"/>
                        <a:gd name="T10" fmla="*/ 172 w 184"/>
                        <a:gd name="T11" fmla="*/ 314 h 314"/>
                        <a:gd name="T12" fmla="*/ 184 w 184"/>
                        <a:gd name="T13" fmla="*/ 302 h 314"/>
                        <a:gd name="T14" fmla="*/ 184 w 184"/>
                        <a:gd name="T15" fmla="*/ 12 h 314"/>
                        <a:gd name="T16" fmla="*/ 172 w 184"/>
                        <a:gd name="T1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4">
                          <a:moveTo>
                            <a:pt x="172" y="0"/>
                          </a:moveTo>
                          <a:cubicBezTo>
                            <a:pt x="12" y="0"/>
                            <a:pt x="12" y="0"/>
                            <a:pt x="12" y="0"/>
                          </a:cubicBezTo>
                          <a:cubicBezTo>
                            <a:pt x="6" y="0"/>
                            <a:pt x="0" y="5"/>
                            <a:pt x="0" y="12"/>
                          </a:cubicBezTo>
                          <a:cubicBezTo>
                            <a:pt x="0" y="302"/>
                            <a:pt x="0" y="302"/>
                            <a:pt x="0" y="302"/>
                          </a:cubicBezTo>
                          <a:cubicBezTo>
                            <a:pt x="0" y="308"/>
                            <a:pt x="6" y="314"/>
                            <a:pt x="12" y="314"/>
                          </a:cubicBezTo>
                          <a:cubicBezTo>
                            <a:pt x="172" y="314"/>
                            <a:pt x="172" y="314"/>
                            <a:pt x="172" y="314"/>
                          </a:cubicBezTo>
                          <a:cubicBezTo>
                            <a:pt x="178" y="314"/>
                            <a:pt x="184" y="308"/>
                            <a:pt x="184" y="302"/>
                          </a:cubicBezTo>
                          <a:cubicBezTo>
                            <a:pt x="184" y="12"/>
                            <a:pt x="184" y="12"/>
                            <a:pt x="184" y="12"/>
                          </a:cubicBezTo>
                          <a:cubicBezTo>
                            <a:pt x="184" y="5"/>
                            <a:pt x="178" y="0"/>
                            <a:pt x="172" y="0"/>
                          </a:cubicBezTo>
                        </a:path>
                      </a:pathLst>
                    </a:custGeom>
                    <a:solidFill>
                      <a:srgbClr val="282828"/>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4" name="Rectangle 11"/>
                    <p:cNvSpPr>
                      <a:spLocks noChangeArrowheads="1"/>
                    </p:cNvSpPr>
                    <p:nvPr/>
                  </p:nvSpPr>
                  <p:spPr bwMode="auto">
                    <a:xfrm>
                      <a:off x="10081211" y="1431443"/>
                      <a:ext cx="374359" cy="629993"/>
                    </a:xfrm>
                    <a:prstGeom prst="rect">
                      <a:avLst/>
                    </a:prstGeom>
                    <a:solidFill>
                      <a:srgbClr val="008272"/>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5" name="Rectangle 12"/>
                    <p:cNvSpPr>
                      <a:spLocks noChangeArrowheads="1"/>
                    </p:cNvSpPr>
                    <p:nvPr/>
                  </p:nvSpPr>
                  <p:spPr bwMode="auto">
                    <a:xfrm>
                      <a:off x="10081211" y="1431443"/>
                      <a:ext cx="374359" cy="62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6" name="Freeform 13"/>
                    <p:cNvSpPr>
                      <a:spLocks/>
                    </p:cNvSpPr>
                    <p:nvPr/>
                  </p:nvSpPr>
                  <p:spPr bwMode="auto">
                    <a:xfrm>
                      <a:off x="10197798" y="2099940"/>
                      <a:ext cx="141187" cy="18183"/>
                    </a:xfrm>
                    <a:custGeom>
                      <a:avLst/>
                      <a:gdLst>
                        <a:gd name="T0" fmla="*/ 56 w 56"/>
                        <a:gd name="T1" fmla="*/ 3 h 7"/>
                        <a:gd name="T2" fmla="*/ 52 w 56"/>
                        <a:gd name="T3" fmla="*/ 7 h 7"/>
                        <a:gd name="T4" fmla="*/ 4 w 56"/>
                        <a:gd name="T5" fmla="*/ 7 h 7"/>
                        <a:gd name="T6" fmla="*/ 0 w 56"/>
                        <a:gd name="T7" fmla="*/ 3 h 7"/>
                        <a:gd name="T8" fmla="*/ 4 w 56"/>
                        <a:gd name="T9" fmla="*/ 0 h 7"/>
                        <a:gd name="T10" fmla="*/ 52 w 56"/>
                        <a:gd name="T11" fmla="*/ 0 h 7"/>
                        <a:gd name="T12" fmla="*/ 56 w 56"/>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6" y="3"/>
                          </a:moveTo>
                          <a:cubicBezTo>
                            <a:pt x="56" y="5"/>
                            <a:pt x="54" y="7"/>
                            <a:pt x="52" y="7"/>
                          </a:cubicBezTo>
                          <a:cubicBezTo>
                            <a:pt x="4" y="7"/>
                            <a:pt x="4" y="7"/>
                            <a:pt x="4" y="7"/>
                          </a:cubicBezTo>
                          <a:cubicBezTo>
                            <a:pt x="2" y="7"/>
                            <a:pt x="0" y="5"/>
                            <a:pt x="0" y="3"/>
                          </a:cubicBezTo>
                          <a:cubicBezTo>
                            <a:pt x="0" y="1"/>
                            <a:pt x="2" y="0"/>
                            <a:pt x="4" y="0"/>
                          </a:cubicBezTo>
                          <a:cubicBezTo>
                            <a:pt x="52" y="0"/>
                            <a:pt x="52" y="0"/>
                            <a:pt x="52" y="0"/>
                          </a:cubicBezTo>
                          <a:cubicBezTo>
                            <a:pt x="54" y="0"/>
                            <a:pt x="56" y="1"/>
                            <a:pt x="56" y="3"/>
                          </a:cubicBez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7" name="Rectangle 14"/>
                    <p:cNvSpPr>
                      <a:spLocks noChangeArrowheads="1"/>
                    </p:cNvSpPr>
                    <p:nvPr/>
                  </p:nvSpPr>
                  <p:spPr bwMode="auto">
                    <a:xfrm>
                      <a:off x="10081211" y="2061435"/>
                      <a:ext cx="124073" cy="1070"/>
                    </a:xfrm>
                    <a:prstGeom prst="rect">
                      <a:avLst/>
                    </a:prstGeom>
                    <a:solidFill>
                      <a:srgbClr val="5C47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8" name="Freeform 15"/>
                    <p:cNvSpPr>
                      <a:spLocks/>
                    </p:cNvSpPr>
                    <p:nvPr/>
                  </p:nvSpPr>
                  <p:spPr bwMode="auto">
                    <a:xfrm>
                      <a:off x="10081211" y="2061435"/>
                      <a:ext cx="124073" cy="0"/>
                    </a:xfrm>
                    <a:custGeom>
                      <a:avLst/>
                      <a:gdLst>
                        <a:gd name="T0" fmla="*/ 116 w 116"/>
                        <a:gd name="T1" fmla="*/ 0 w 116"/>
                        <a:gd name="T2" fmla="*/ 0 w 116"/>
                        <a:gd name="T3" fmla="*/ 116 w 116"/>
                      </a:gdLst>
                      <a:ahLst/>
                      <a:cxnLst>
                        <a:cxn ang="0">
                          <a:pos x="T0" y="0"/>
                        </a:cxn>
                        <a:cxn ang="0">
                          <a:pos x="T1" y="0"/>
                        </a:cxn>
                        <a:cxn ang="0">
                          <a:pos x="T2" y="0"/>
                        </a:cxn>
                        <a:cxn ang="0">
                          <a:pos x="T3" y="0"/>
                        </a:cxn>
                      </a:cxnLst>
                      <a:rect l="0" t="0" r="r" b="b"/>
                      <a:pathLst>
                        <a:path w="116">
                          <a:moveTo>
                            <a:pt x="116" y="0"/>
                          </a:moveTo>
                          <a:lnTo>
                            <a:pt x="0" y="0"/>
                          </a:lnTo>
                          <a:lnTo>
                            <a:pt x="0" y="0"/>
                          </a:lnTo>
                          <a:lnTo>
                            <a:pt x="1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9" name="Freeform 16"/>
                    <p:cNvSpPr>
                      <a:spLocks/>
                    </p:cNvSpPr>
                    <p:nvPr/>
                  </p:nvSpPr>
                  <p:spPr bwMode="auto">
                    <a:xfrm>
                      <a:off x="10081211" y="1431444"/>
                      <a:ext cx="220337" cy="621830"/>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close/>
                        </a:path>
                      </a:pathLst>
                    </a:custGeom>
                    <a:solidFill>
                      <a:srgbClr val="20B093"/>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10" name="Freeform 17"/>
                    <p:cNvSpPr>
                      <a:spLocks/>
                    </p:cNvSpPr>
                    <p:nvPr/>
                  </p:nvSpPr>
                  <p:spPr bwMode="auto">
                    <a:xfrm>
                      <a:off x="10081211" y="1431443"/>
                      <a:ext cx="220337" cy="629993"/>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grpSp>
              <p:grpSp>
                <p:nvGrpSpPr>
                  <p:cNvPr id="179" name="Group 178"/>
                  <p:cNvGrpSpPr/>
                  <p:nvPr/>
                </p:nvGrpSpPr>
                <p:grpSpPr>
                  <a:xfrm>
                    <a:off x="5413122" y="5545847"/>
                    <a:ext cx="1887593" cy="885855"/>
                    <a:chOff x="6070281" y="6112055"/>
                    <a:chExt cx="1540340" cy="722888"/>
                  </a:xfrm>
                </p:grpSpPr>
                <p:grpSp>
                  <p:nvGrpSpPr>
                    <p:cNvPr id="196" name="Group 195"/>
                    <p:cNvGrpSpPr/>
                    <p:nvPr/>
                  </p:nvGrpSpPr>
                  <p:grpSpPr>
                    <a:xfrm>
                      <a:off x="6070281" y="6112055"/>
                      <a:ext cx="1540340" cy="722888"/>
                      <a:chOff x="10135989" y="2338343"/>
                      <a:chExt cx="1709928" cy="873714"/>
                    </a:xfrm>
                  </p:grpSpPr>
                  <p:sp>
                    <p:nvSpPr>
                      <p:cNvPr id="198" name="Freeform 5"/>
                      <p:cNvSpPr>
                        <a:spLocks/>
                      </p:cNvSpPr>
                      <p:nvPr/>
                    </p:nvSpPr>
                    <p:spPr bwMode="auto">
                      <a:xfrm>
                        <a:off x="10135989" y="3143309"/>
                        <a:ext cx="1709928" cy="68748"/>
                      </a:xfrm>
                      <a:custGeom>
                        <a:avLst/>
                        <a:gdLst>
                          <a:gd name="T0" fmla="*/ 0 w 578"/>
                          <a:gd name="T1" fmla="*/ 6 h 23"/>
                          <a:gd name="T2" fmla="*/ 0 w 578"/>
                          <a:gd name="T3" fmla="*/ 11 h 23"/>
                          <a:gd name="T4" fmla="*/ 0 w 578"/>
                          <a:gd name="T5" fmla="*/ 12 h 23"/>
                          <a:gd name="T6" fmla="*/ 0 w 578"/>
                          <a:gd name="T7" fmla="*/ 12 h 23"/>
                          <a:gd name="T8" fmla="*/ 0 w 578"/>
                          <a:gd name="T9" fmla="*/ 13 h 23"/>
                          <a:gd name="T10" fmla="*/ 0 w 578"/>
                          <a:gd name="T11" fmla="*/ 14 h 23"/>
                          <a:gd name="T12" fmla="*/ 11 w 578"/>
                          <a:gd name="T13" fmla="*/ 23 h 23"/>
                          <a:gd name="T14" fmla="*/ 566 w 578"/>
                          <a:gd name="T15" fmla="*/ 23 h 23"/>
                          <a:gd name="T16" fmla="*/ 578 w 578"/>
                          <a:gd name="T17" fmla="*/ 15 h 23"/>
                          <a:gd name="T18" fmla="*/ 578 w 578"/>
                          <a:gd name="T19" fmla="*/ 14 h 23"/>
                          <a:gd name="T20" fmla="*/ 578 w 578"/>
                          <a:gd name="T21" fmla="*/ 6 h 23"/>
                          <a:gd name="T22" fmla="*/ 0 w 57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8" h="23">
                            <a:moveTo>
                              <a:pt x="0" y="6"/>
                            </a:moveTo>
                            <a:cubicBezTo>
                              <a:pt x="0" y="18"/>
                              <a:pt x="0" y="11"/>
                              <a:pt x="0" y="11"/>
                            </a:cubicBezTo>
                            <a:cubicBezTo>
                              <a:pt x="0" y="12"/>
                              <a:pt x="0" y="12"/>
                              <a:pt x="0" y="12"/>
                            </a:cubicBezTo>
                            <a:cubicBezTo>
                              <a:pt x="0" y="12"/>
                              <a:pt x="0" y="12"/>
                              <a:pt x="0" y="12"/>
                            </a:cubicBezTo>
                            <a:cubicBezTo>
                              <a:pt x="0" y="13"/>
                              <a:pt x="0" y="13"/>
                              <a:pt x="0" y="13"/>
                            </a:cubicBezTo>
                            <a:cubicBezTo>
                              <a:pt x="0" y="14"/>
                              <a:pt x="0" y="14"/>
                              <a:pt x="0" y="14"/>
                            </a:cubicBezTo>
                            <a:cubicBezTo>
                              <a:pt x="0" y="19"/>
                              <a:pt x="6" y="23"/>
                              <a:pt x="11" y="23"/>
                            </a:cubicBezTo>
                            <a:cubicBezTo>
                              <a:pt x="566" y="23"/>
                              <a:pt x="566" y="23"/>
                              <a:pt x="566" y="23"/>
                            </a:cubicBezTo>
                            <a:cubicBezTo>
                              <a:pt x="572" y="23"/>
                              <a:pt x="576" y="20"/>
                              <a:pt x="578" y="15"/>
                            </a:cubicBezTo>
                            <a:cubicBezTo>
                              <a:pt x="578" y="14"/>
                              <a:pt x="578" y="14"/>
                              <a:pt x="578" y="14"/>
                            </a:cubicBezTo>
                            <a:cubicBezTo>
                              <a:pt x="578" y="0"/>
                              <a:pt x="578" y="6"/>
                              <a:pt x="578" y="6"/>
                            </a:cubicBezTo>
                            <a:lnTo>
                              <a:pt x="0" y="6"/>
                            </a:lnTo>
                            <a:close/>
                          </a:path>
                        </a:pathLst>
                      </a:custGeom>
                      <a:solidFill>
                        <a:srgbClr val="282828"/>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99" name="Freeform 6"/>
                      <p:cNvSpPr>
                        <a:spLocks/>
                      </p:cNvSpPr>
                      <p:nvPr/>
                    </p:nvSpPr>
                    <p:spPr bwMode="auto">
                      <a:xfrm>
                        <a:off x="10352230" y="2338343"/>
                        <a:ext cx="1277446" cy="828716"/>
                      </a:xfrm>
                      <a:custGeom>
                        <a:avLst/>
                        <a:gdLst>
                          <a:gd name="T0" fmla="*/ 15 w 432"/>
                          <a:gd name="T1" fmla="*/ 278 h 278"/>
                          <a:gd name="T2" fmla="*/ 418 w 432"/>
                          <a:gd name="T3" fmla="*/ 278 h 278"/>
                          <a:gd name="T4" fmla="*/ 432 w 432"/>
                          <a:gd name="T5" fmla="*/ 263 h 278"/>
                          <a:gd name="T6" fmla="*/ 432 w 432"/>
                          <a:gd name="T7" fmla="*/ 15 h 278"/>
                          <a:gd name="T8" fmla="*/ 418 w 432"/>
                          <a:gd name="T9" fmla="*/ 0 h 278"/>
                          <a:gd name="T10" fmla="*/ 15 w 432"/>
                          <a:gd name="T11" fmla="*/ 0 h 278"/>
                          <a:gd name="T12" fmla="*/ 0 w 432"/>
                          <a:gd name="T13" fmla="*/ 15 h 278"/>
                          <a:gd name="T14" fmla="*/ 0 w 432"/>
                          <a:gd name="T15" fmla="*/ 263 h 278"/>
                          <a:gd name="T16" fmla="*/ 15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5"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5" y="0"/>
                              <a:pt x="15" y="0"/>
                              <a:pt x="15" y="0"/>
                            </a:cubicBezTo>
                            <a:cubicBezTo>
                              <a:pt x="8" y="0"/>
                              <a:pt x="0" y="6"/>
                              <a:pt x="0" y="15"/>
                            </a:cubicBezTo>
                            <a:cubicBezTo>
                              <a:pt x="0" y="263"/>
                              <a:pt x="0" y="263"/>
                              <a:pt x="0" y="263"/>
                            </a:cubicBezTo>
                            <a:cubicBezTo>
                              <a:pt x="0" y="272"/>
                              <a:pt x="8" y="278"/>
                              <a:pt x="15" y="278"/>
                            </a:cubicBezTo>
                          </a:path>
                        </a:pathLst>
                      </a:custGeom>
                      <a:solidFill>
                        <a:srgbClr val="282828"/>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0" name="Freeform 7"/>
                      <p:cNvSpPr>
                        <a:spLocks/>
                      </p:cNvSpPr>
                      <p:nvPr/>
                    </p:nvSpPr>
                    <p:spPr bwMode="auto">
                      <a:xfrm>
                        <a:off x="10408478" y="2385841"/>
                        <a:ext cx="1167451" cy="727470"/>
                      </a:xfrm>
                      <a:custGeom>
                        <a:avLst/>
                        <a:gdLst>
                          <a:gd name="T0" fmla="*/ 0 w 395"/>
                          <a:gd name="T1" fmla="*/ 0 h 244"/>
                          <a:gd name="T2" fmla="*/ 395 w 395"/>
                          <a:gd name="T3" fmla="*/ 0 h 244"/>
                          <a:gd name="T4" fmla="*/ 395 w 395"/>
                          <a:gd name="T5" fmla="*/ 244 h 244"/>
                          <a:gd name="T6" fmla="*/ 0 w 395"/>
                          <a:gd name="T7" fmla="*/ 244 h 244"/>
                          <a:gd name="T8" fmla="*/ 0 w 395"/>
                          <a:gd name="T9" fmla="*/ 0 h 244"/>
                        </a:gdLst>
                        <a:ahLst/>
                        <a:cxnLst>
                          <a:cxn ang="0">
                            <a:pos x="T0" y="T1"/>
                          </a:cxn>
                          <a:cxn ang="0">
                            <a:pos x="T2" y="T3"/>
                          </a:cxn>
                          <a:cxn ang="0">
                            <a:pos x="T4" y="T5"/>
                          </a:cxn>
                          <a:cxn ang="0">
                            <a:pos x="T6" y="T7"/>
                          </a:cxn>
                          <a:cxn ang="0">
                            <a:pos x="T8" y="T9"/>
                          </a:cxn>
                        </a:cxnLst>
                        <a:rect l="0" t="0" r="r" b="b"/>
                        <a:pathLst>
                          <a:path w="395" h="244">
                            <a:moveTo>
                              <a:pt x="0" y="0"/>
                            </a:moveTo>
                            <a:cubicBezTo>
                              <a:pt x="395" y="0"/>
                              <a:pt x="395" y="0"/>
                              <a:pt x="395" y="0"/>
                            </a:cubicBezTo>
                            <a:cubicBezTo>
                              <a:pt x="395" y="244"/>
                              <a:pt x="395" y="244"/>
                              <a:pt x="395" y="244"/>
                            </a:cubicBezTo>
                            <a:cubicBezTo>
                              <a:pt x="0" y="244"/>
                              <a:pt x="0" y="244"/>
                              <a:pt x="0" y="244"/>
                            </a:cubicBezTo>
                            <a:cubicBezTo>
                              <a:pt x="0" y="0"/>
                              <a:pt x="0" y="0"/>
                              <a:pt x="0" y="0"/>
                            </a:cubicBezTo>
                          </a:path>
                        </a:pathLst>
                      </a:custGeom>
                      <a:solidFill>
                        <a:srgbClr val="008272"/>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1" name="Freeform 8"/>
                      <p:cNvSpPr>
                        <a:spLocks/>
                      </p:cNvSpPr>
                      <p:nvPr/>
                    </p:nvSpPr>
                    <p:spPr bwMode="auto">
                      <a:xfrm>
                        <a:off x="10408478" y="2385841"/>
                        <a:ext cx="694971" cy="727470"/>
                      </a:xfrm>
                      <a:custGeom>
                        <a:avLst/>
                        <a:gdLst>
                          <a:gd name="T0" fmla="*/ 235 w 235"/>
                          <a:gd name="T1" fmla="*/ 0 h 244"/>
                          <a:gd name="T2" fmla="*/ 205 w 235"/>
                          <a:gd name="T3" fmla="*/ 0 h 244"/>
                          <a:gd name="T4" fmla="*/ 0 w 235"/>
                          <a:gd name="T5" fmla="*/ 0 h 244"/>
                          <a:gd name="T6" fmla="*/ 0 w 235"/>
                          <a:gd name="T7" fmla="*/ 244 h 244"/>
                          <a:gd name="T8" fmla="*/ 0 w 235"/>
                          <a:gd name="T9" fmla="*/ 0 h 244"/>
                          <a:gd name="T10" fmla="*/ 235 w 235"/>
                          <a:gd name="T11" fmla="*/ 0 h 244"/>
                          <a:gd name="T12" fmla="*/ 235 w 235"/>
                          <a:gd name="T13" fmla="*/ 0 h 244"/>
                        </a:gdLst>
                        <a:ahLst/>
                        <a:cxnLst>
                          <a:cxn ang="0">
                            <a:pos x="T0" y="T1"/>
                          </a:cxn>
                          <a:cxn ang="0">
                            <a:pos x="T2" y="T3"/>
                          </a:cxn>
                          <a:cxn ang="0">
                            <a:pos x="T4" y="T5"/>
                          </a:cxn>
                          <a:cxn ang="0">
                            <a:pos x="T6" y="T7"/>
                          </a:cxn>
                          <a:cxn ang="0">
                            <a:pos x="T8" y="T9"/>
                          </a:cxn>
                          <a:cxn ang="0">
                            <a:pos x="T10" y="T11"/>
                          </a:cxn>
                          <a:cxn ang="0">
                            <a:pos x="T12" y="T13"/>
                          </a:cxn>
                        </a:cxnLst>
                        <a:rect l="0" t="0" r="r" b="b"/>
                        <a:pathLst>
                          <a:path w="235" h="244">
                            <a:moveTo>
                              <a:pt x="235" y="0"/>
                            </a:moveTo>
                            <a:cubicBezTo>
                              <a:pt x="205" y="0"/>
                              <a:pt x="205" y="0"/>
                              <a:pt x="205" y="0"/>
                            </a:cubicBezTo>
                            <a:cubicBezTo>
                              <a:pt x="0" y="0"/>
                              <a:pt x="0" y="0"/>
                              <a:pt x="0" y="0"/>
                            </a:cubicBezTo>
                            <a:cubicBezTo>
                              <a:pt x="0" y="244"/>
                              <a:pt x="0" y="244"/>
                              <a:pt x="0" y="244"/>
                            </a:cubicBezTo>
                            <a:cubicBezTo>
                              <a:pt x="0" y="0"/>
                              <a:pt x="0" y="0"/>
                              <a:pt x="0" y="0"/>
                            </a:cubicBezTo>
                            <a:cubicBezTo>
                              <a:pt x="103" y="0"/>
                              <a:pt x="179" y="0"/>
                              <a:pt x="235" y="0"/>
                            </a:cubicBezTo>
                            <a:cubicBezTo>
                              <a:pt x="235" y="0"/>
                              <a:pt x="235" y="0"/>
                              <a:pt x="235" y="0"/>
                            </a:cubicBezTo>
                          </a:path>
                        </a:pathLst>
                      </a:custGeom>
                      <a:solidFill>
                        <a:srgbClr val="5C47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202" name="Freeform 9"/>
                      <p:cNvSpPr>
                        <a:spLocks/>
                      </p:cNvSpPr>
                      <p:nvPr/>
                    </p:nvSpPr>
                    <p:spPr bwMode="auto">
                      <a:xfrm>
                        <a:off x="10408475" y="2385840"/>
                        <a:ext cx="694971" cy="727470"/>
                      </a:xfrm>
                      <a:custGeom>
                        <a:avLst/>
                        <a:gdLst>
                          <a:gd name="T0" fmla="*/ 235 w 235"/>
                          <a:gd name="T1" fmla="*/ 0 h 244"/>
                          <a:gd name="T2" fmla="*/ 0 w 235"/>
                          <a:gd name="T3" fmla="*/ 0 h 244"/>
                          <a:gd name="T4" fmla="*/ 0 w 235"/>
                          <a:gd name="T5" fmla="*/ 244 h 244"/>
                          <a:gd name="T6" fmla="*/ 205 w 235"/>
                          <a:gd name="T7" fmla="*/ 244 h 244"/>
                          <a:gd name="T8" fmla="*/ 235 w 235"/>
                          <a:gd name="T9" fmla="*/ 0 h 244"/>
                        </a:gdLst>
                        <a:ahLst/>
                        <a:cxnLst>
                          <a:cxn ang="0">
                            <a:pos x="T0" y="T1"/>
                          </a:cxn>
                          <a:cxn ang="0">
                            <a:pos x="T2" y="T3"/>
                          </a:cxn>
                          <a:cxn ang="0">
                            <a:pos x="T4" y="T5"/>
                          </a:cxn>
                          <a:cxn ang="0">
                            <a:pos x="T6" y="T7"/>
                          </a:cxn>
                          <a:cxn ang="0">
                            <a:pos x="T8" y="T9"/>
                          </a:cxn>
                        </a:cxnLst>
                        <a:rect l="0" t="0" r="r" b="b"/>
                        <a:pathLst>
                          <a:path w="235" h="244">
                            <a:moveTo>
                              <a:pt x="235" y="0"/>
                            </a:moveTo>
                            <a:cubicBezTo>
                              <a:pt x="179" y="0"/>
                              <a:pt x="103" y="0"/>
                              <a:pt x="0" y="0"/>
                            </a:cubicBezTo>
                            <a:cubicBezTo>
                              <a:pt x="0" y="0"/>
                              <a:pt x="0" y="0"/>
                              <a:pt x="0" y="244"/>
                            </a:cubicBezTo>
                            <a:cubicBezTo>
                              <a:pt x="205" y="244"/>
                              <a:pt x="205" y="244"/>
                              <a:pt x="205" y="244"/>
                            </a:cubicBezTo>
                            <a:cubicBezTo>
                              <a:pt x="235" y="0"/>
                              <a:pt x="235" y="0"/>
                              <a:pt x="235" y="0"/>
                            </a:cubicBezTo>
                          </a:path>
                        </a:pathLst>
                      </a:custGeom>
                      <a:solidFill>
                        <a:srgbClr val="20B093"/>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grpSp>
                <p:sp>
                  <p:nvSpPr>
                    <p:cNvPr id="197" name="Freeform 73"/>
                    <p:cNvSpPr>
                      <a:spLocks/>
                    </p:cNvSpPr>
                    <p:nvPr/>
                  </p:nvSpPr>
                  <p:spPr bwMode="auto">
                    <a:xfrm>
                      <a:off x="6803928" y="6472824"/>
                      <a:ext cx="57580" cy="93798"/>
                    </a:xfrm>
                    <a:custGeom>
                      <a:avLst/>
                      <a:gdLst>
                        <a:gd name="T0" fmla="*/ 22 w 22"/>
                        <a:gd name="T1" fmla="*/ 11 h 39"/>
                        <a:gd name="T2" fmla="*/ 11 w 22"/>
                        <a:gd name="T3" fmla="*/ 0 h 39"/>
                        <a:gd name="T4" fmla="*/ 0 w 22"/>
                        <a:gd name="T5" fmla="*/ 11 h 39"/>
                        <a:gd name="T6" fmla="*/ 7 w 22"/>
                        <a:gd name="T7" fmla="*/ 21 h 39"/>
                        <a:gd name="T8" fmla="*/ 7 w 22"/>
                        <a:gd name="T9" fmla="*/ 39 h 39"/>
                        <a:gd name="T10" fmla="*/ 15 w 22"/>
                        <a:gd name="T11" fmla="*/ 39 h 39"/>
                        <a:gd name="T12" fmla="*/ 15 w 22"/>
                        <a:gd name="T13" fmla="*/ 21 h 39"/>
                        <a:gd name="T14" fmla="*/ 22 w 22"/>
                        <a:gd name="T15" fmla="*/ 11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9">
                          <a:moveTo>
                            <a:pt x="22" y="11"/>
                          </a:moveTo>
                          <a:cubicBezTo>
                            <a:pt x="22" y="5"/>
                            <a:pt x="17" y="0"/>
                            <a:pt x="11" y="0"/>
                          </a:cubicBezTo>
                          <a:cubicBezTo>
                            <a:pt x="5" y="0"/>
                            <a:pt x="0" y="5"/>
                            <a:pt x="0" y="11"/>
                          </a:cubicBezTo>
                          <a:cubicBezTo>
                            <a:pt x="0" y="16"/>
                            <a:pt x="3" y="20"/>
                            <a:pt x="7" y="21"/>
                          </a:cubicBezTo>
                          <a:cubicBezTo>
                            <a:pt x="7" y="39"/>
                            <a:pt x="7" y="39"/>
                            <a:pt x="7" y="39"/>
                          </a:cubicBezTo>
                          <a:cubicBezTo>
                            <a:pt x="15" y="39"/>
                            <a:pt x="15" y="39"/>
                            <a:pt x="15" y="39"/>
                          </a:cubicBezTo>
                          <a:cubicBezTo>
                            <a:pt x="15" y="21"/>
                            <a:pt x="15" y="21"/>
                            <a:pt x="15" y="21"/>
                          </a:cubicBezTo>
                          <a:cubicBezTo>
                            <a:pt x="19" y="20"/>
                            <a:pt x="22" y="16"/>
                            <a:pt x="22" y="11"/>
                          </a:cubicBezTo>
                          <a:close/>
                        </a:path>
                      </a:pathLst>
                    </a:custGeom>
                    <a:solidFill>
                      <a:srgbClr val="20B093"/>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grpSp>
              <p:grpSp>
                <p:nvGrpSpPr>
                  <p:cNvPr id="180" name="Group 179"/>
                  <p:cNvGrpSpPr/>
                  <p:nvPr/>
                </p:nvGrpSpPr>
                <p:grpSpPr>
                  <a:xfrm>
                    <a:off x="7370901" y="5546786"/>
                    <a:ext cx="1482584" cy="884706"/>
                    <a:chOff x="7914527" y="6133537"/>
                    <a:chExt cx="1177908" cy="702896"/>
                  </a:xfrm>
                </p:grpSpPr>
                <p:grpSp>
                  <p:nvGrpSpPr>
                    <p:cNvPr id="190" name="Group 189"/>
                    <p:cNvGrpSpPr/>
                    <p:nvPr/>
                  </p:nvGrpSpPr>
                  <p:grpSpPr>
                    <a:xfrm>
                      <a:off x="7914527" y="6133537"/>
                      <a:ext cx="1177908" cy="702896"/>
                      <a:chOff x="10676717" y="1335618"/>
                      <a:chExt cx="1307592" cy="849551"/>
                    </a:xfrm>
                  </p:grpSpPr>
                  <p:sp>
                    <p:nvSpPr>
                      <p:cNvPr id="192" name="Freeform 18"/>
                      <p:cNvSpPr>
                        <a:spLocks/>
                      </p:cNvSpPr>
                      <p:nvPr/>
                    </p:nvSpPr>
                    <p:spPr bwMode="auto">
                      <a:xfrm>
                        <a:off x="10676717" y="1335618"/>
                        <a:ext cx="1307592" cy="849551"/>
                      </a:xfrm>
                      <a:custGeom>
                        <a:avLst/>
                        <a:gdLst>
                          <a:gd name="T0" fmla="*/ 14 w 432"/>
                          <a:gd name="T1" fmla="*/ 278 h 278"/>
                          <a:gd name="T2" fmla="*/ 418 w 432"/>
                          <a:gd name="T3" fmla="*/ 278 h 278"/>
                          <a:gd name="T4" fmla="*/ 432 w 432"/>
                          <a:gd name="T5" fmla="*/ 263 h 278"/>
                          <a:gd name="T6" fmla="*/ 432 w 432"/>
                          <a:gd name="T7" fmla="*/ 15 h 278"/>
                          <a:gd name="T8" fmla="*/ 418 w 432"/>
                          <a:gd name="T9" fmla="*/ 0 h 278"/>
                          <a:gd name="T10" fmla="*/ 14 w 432"/>
                          <a:gd name="T11" fmla="*/ 0 h 278"/>
                          <a:gd name="T12" fmla="*/ 0 w 432"/>
                          <a:gd name="T13" fmla="*/ 15 h 278"/>
                          <a:gd name="T14" fmla="*/ 0 w 432"/>
                          <a:gd name="T15" fmla="*/ 263 h 278"/>
                          <a:gd name="T16" fmla="*/ 14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4"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4" y="0"/>
                              <a:pt x="14" y="0"/>
                              <a:pt x="14" y="0"/>
                            </a:cubicBezTo>
                            <a:cubicBezTo>
                              <a:pt x="7" y="0"/>
                              <a:pt x="0" y="6"/>
                              <a:pt x="0" y="15"/>
                            </a:cubicBezTo>
                            <a:cubicBezTo>
                              <a:pt x="0" y="263"/>
                              <a:pt x="0" y="263"/>
                              <a:pt x="0" y="263"/>
                            </a:cubicBezTo>
                            <a:cubicBezTo>
                              <a:pt x="0" y="272"/>
                              <a:pt x="7" y="278"/>
                              <a:pt x="14" y="278"/>
                            </a:cubicBezTo>
                          </a:path>
                        </a:pathLst>
                      </a:custGeom>
                      <a:solidFill>
                        <a:srgbClr val="282828"/>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93" name="Freeform 19"/>
                      <p:cNvSpPr>
                        <a:spLocks/>
                      </p:cNvSpPr>
                      <p:nvPr/>
                    </p:nvSpPr>
                    <p:spPr bwMode="auto">
                      <a:xfrm>
                        <a:off x="10734292" y="1350971"/>
                        <a:ext cx="1192442" cy="742078"/>
                      </a:xfrm>
                      <a:custGeom>
                        <a:avLst/>
                        <a:gdLst>
                          <a:gd name="T0" fmla="*/ 0 w 394"/>
                          <a:gd name="T1" fmla="*/ 12 h 243"/>
                          <a:gd name="T2" fmla="*/ 394 w 394"/>
                          <a:gd name="T3" fmla="*/ 12 h 243"/>
                          <a:gd name="T4" fmla="*/ 394 w 394"/>
                          <a:gd name="T5" fmla="*/ 243 h 243"/>
                          <a:gd name="T6" fmla="*/ 0 w 394"/>
                          <a:gd name="T7" fmla="*/ 243 h 243"/>
                          <a:gd name="T8" fmla="*/ 0 w 394"/>
                          <a:gd name="T9" fmla="*/ 12 h 243"/>
                        </a:gdLst>
                        <a:ahLst/>
                        <a:cxnLst>
                          <a:cxn ang="0">
                            <a:pos x="T0" y="T1"/>
                          </a:cxn>
                          <a:cxn ang="0">
                            <a:pos x="T2" y="T3"/>
                          </a:cxn>
                          <a:cxn ang="0">
                            <a:pos x="T4" y="T5"/>
                          </a:cxn>
                          <a:cxn ang="0">
                            <a:pos x="T6" y="T7"/>
                          </a:cxn>
                          <a:cxn ang="0">
                            <a:pos x="T8" y="T9"/>
                          </a:cxn>
                        </a:cxnLst>
                        <a:rect l="0" t="0" r="r" b="b"/>
                        <a:pathLst>
                          <a:path w="394" h="243">
                            <a:moveTo>
                              <a:pt x="0" y="12"/>
                            </a:moveTo>
                            <a:cubicBezTo>
                              <a:pt x="394" y="12"/>
                              <a:pt x="394" y="12"/>
                              <a:pt x="394" y="12"/>
                            </a:cubicBezTo>
                            <a:cubicBezTo>
                              <a:pt x="394" y="173"/>
                              <a:pt x="394" y="243"/>
                              <a:pt x="394" y="243"/>
                            </a:cubicBezTo>
                            <a:cubicBezTo>
                              <a:pt x="0" y="243"/>
                              <a:pt x="0" y="243"/>
                              <a:pt x="0" y="243"/>
                            </a:cubicBezTo>
                            <a:cubicBezTo>
                              <a:pt x="0" y="0"/>
                              <a:pt x="0" y="12"/>
                              <a:pt x="0" y="12"/>
                            </a:cubicBezTo>
                          </a:path>
                        </a:pathLst>
                      </a:custGeom>
                      <a:solidFill>
                        <a:srgbClr val="008272"/>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94" name="Freeform 20"/>
                      <p:cNvSpPr>
                        <a:spLocks noEditPoints="1"/>
                      </p:cNvSpPr>
                      <p:nvPr/>
                    </p:nvSpPr>
                    <p:spPr bwMode="auto">
                      <a:xfrm>
                        <a:off x="10734292" y="1388076"/>
                        <a:ext cx="711371" cy="704974"/>
                      </a:xfrm>
                      <a:custGeom>
                        <a:avLst/>
                        <a:gdLst>
                          <a:gd name="T0" fmla="*/ 0 w 235"/>
                          <a:gd name="T1" fmla="*/ 0 h 231"/>
                          <a:gd name="T2" fmla="*/ 0 w 235"/>
                          <a:gd name="T3" fmla="*/ 0 h 231"/>
                          <a:gd name="T4" fmla="*/ 0 w 235"/>
                          <a:gd name="T5" fmla="*/ 231 h 231"/>
                          <a:gd name="T6" fmla="*/ 0 w 235"/>
                          <a:gd name="T7" fmla="*/ 0 h 231"/>
                          <a:gd name="T8" fmla="*/ 0 w 235"/>
                          <a:gd name="T9" fmla="*/ 0 h 231"/>
                          <a:gd name="T10" fmla="*/ 0 w 235"/>
                          <a:gd name="T11" fmla="*/ 0 h 231"/>
                          <a:gd name="T12" fmla="*/ 235 w 235"/>
                          <a:gd name="T13" fmla="*/ 0 h 231"/>
                          <a:gd name="T14" fmla="*/ 205 w 235"/>
                          <a:gd name="T15" fmla="*/ 0 h 231"/>
                          <a:gd name="T16" fmla="*/ 0 w 235"/>
                          <a:gd name="T17" fmla="*/ 0 h 231"/>
                          <a:gd name="T18" fmla="*/ 0 w 235"/>
                          <a:gd name="T19" fmla="*/ 0 h 231"/>
                          <a:gd name="T20" fmla="*/ 235 w 235"/>
                          <a:gd name="T21" fmla="*/ 0 h 231"/>
                          <a:gd name="T22" fmla="*/ 235 w 235"/>
                          <a:gd name="T2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1">
                            <a:moveTo>
                              <a:pt x="0" y="0"/>
                            </a:moveTo>
                            <a:cubicBezTo>
                              <a:pt x="0" y="0"/>
                              <a:pt x="0" y="0"/>
                              <a:pt x="0" y="0"/>
                            </a:cubicBezTo>
                            <a:cubicBezTo>
                              <a:pt x="0" y="231"/>
                              <a:pt x="0" y="231"/>
                              <a:pt x="0" y="231"/>
                            </a:cubicBezTo>
                            <a:cubicBezTo>
                              <a:pt x="0" y="20"/>
                              <a:pt x="0" y="1"/>
                              <a:pt x="0" y="0"/>
                            </a:cubicBezTo>
                            <a:cubicBezTo>
                              <a:pt x="0" y="0"/>
                              <a:pt x="0" y="0"/>
                              <a:pt x="0" y="0"/>
                            </a:cubicBezTo>
                            <a:cubicBezTo>
                              <a:pt x="0" y="0"/>
                              <a:pt x="0" y="0"/>
                              <a:pt x="0" y="0"/>
                            </a:cubicBezTo>
                            <a:moveTo>
                              <a:pt x="235" y="0"/>
                            </a:moveTo>
                            <a:cubicBezTo>
                              <a:pt x="205" y="0"/>
                              <a:pt x="205" y="0"/>
                              <a:pt x="205" y="0"/>
                            </a:cubicBezTo>
                            <a:cubicBezTo>
                              <a:pt x="0" y="0"/>
                              <a:pt x="0" y="0"/>
                              <a:pt x="0" y="0"/>
                            </a:cubicBezTo>
                            <a:cubicBezTo>
                              <a:pt x="0" y="0"/>
                              <a:pt x="0" y="0"/>
                              <a:pt x="0" y="0"/>
                            </a:cubicBezTo>
                            <a:cubicBezTo>
                              <a:pt x="102" y="0"/>
                              <a:pt x="179" y="0"/>
                              <a:pt x="235" y="0"/>
                            </a:cubicBezTo>
                            <a:cubicBezTo>
                              <a:pt x="235" y="0"/>
                              <a:pt x="235" y="0"/>
                              <a:pt x="235" y="0"/>
                            </a:cubicBezTo>
                          </a:path>
                        </a:pathLst>
                      </a:custGeom>
                      <a:solidFill>
                        <a:srgbClr val="5C47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95" name="Freeform 21"/>
                      <p:cNvSpPr>
                        <a:spLocks noEditPoints="1"/>
                      </p:cNvSpPr>
                      <p:nvPr/>
                    </p:nvSpPr>
                    <p:spPr bwMode="auto">
                      <a:xfrm>
                        <a:off x="10734292" y="1388076"/>
                        <a:ext cx="711371" cy="704974"/>
                      </a:xfrm>
                      <a:custGeom>
                        <a:avLst/>
                        <a:gdLst>
                          <a:gd name="T0" fmla="*/ 235 w 235"/>
                          <a:gd name="T1" fmla="*/ 0 h 231"/>
                          <a:gd name="T2" fmla="*/ 0 w 235"/>
                          <a:gd name="T3" fmla="*/ 0 h 231"/>
                          <a:gd name="T4" fmla="*/ 0 w 235"/>
                          <a:gd name="T5" fmla="*/ 231 h 231"/>
                          <a:gd name="T6" fmla="*/ 205 w 235"/>
                          <a:gd name="T7" fmla="*/ 231 h 231"/>
                          <a:gd name="T8" fmla="*/ 235 w 235"/>
                          <a:gd name="T9" fmla="*/ 0 h 231"/>
                          <a:gd name="T10" fmla="*/ 0 w 235"/>
                          <a:gd name="T11" fmla="*/ 0 h 231"/>
                          <a:gd name="T12" fmla="*/ 0 w 235"/>
                          <a:gd name="T13" fmla="*/ 0 h 231"/>
                          <a:gd name="T14" fmla="*/ 0 w 235"/>
                          <a:gd name="T15" fmla="*/ 0 h 231"/>
                          <a:gd name="T16" fmla="*/ 0 w 235"/>
                          <a:gd name="T17" fmla="*/ 0 h 231"/>
                          <a:gd name="T18" fmla="*/ 0 w 235"/>
                          <a:gd name="T19"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5" h="231">
                            <a:moveTo>
                              <a:pt x="235" y="0"/>
                            </a:moveTo>
                            <a:cubicBezTo>
                              <a:pt x="179" y="0"/>
                              <a:pt x="102" y="0"/>
                              <a:pt x="0" y="0"/>
                            </a:cubicBezTo>
                            <a:cubicBezTo>
                              <a:pt x="0" y="1"/>
                              <a:pt x="0" y="20"/>
                              <a:pt x="0" y="231"/>
                            </a:cubicBezTo>
                            <a:cubicBezTo>
                              <a:pt x="205" y="231"/>
                              <a:pt x="205" y="231"/>
                              <a:pt x="205" y="231"/>
                            </a:cubicBezTo>
                            <a:cubicBezTo>
                              <a:pt x="235" y="0"/>
                              <a:pt x="235" y="0"/>
                              <a:pt x="235" y="0"/>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20B093"/>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grpSp>
                <p:sp>
                  <p:nvSpPr>
                    <p:cNvPr id="191" name="Freeform 73"/>
                    <p:cNvSpPr>
                      <a:spLocks/>
                    </p:cNvSpPr>
                    <p:nvPr/>
                  </p:nvSpPr>
                  <p:spPr bwMode="auto">
                    <a:xfrm>
                      <a:off x="8481500" y="6498379"/>
                      <a:ext cx="57581" cy="93798"/>
                    </a:xfrm>
                    <a:custGeom>
                      <a:avLst/>
                      <a:gdLst>
                        <a:gd name="T0" fmla="*/ 22 w 22"/>
                        <a:gd name="T1" fmla="*/ 11 h 39"/>
                        <a:gd name="T2" fmla="*/ 11 w 22"/>
                        <a:gd name="T3" fmla="*/ 0 h 39"/>
                        <a:gd name="T4" fmla="*/ 0 w 22"/>
                        <a:gd name="T5" fmla="*/ 11 h 39"/>
                        <a:gd name="T6" fmla="*/ 7 w 22"/>
                        <a:gd name="T7" fmla="*/ 21 h 39"/>
                        <a:gd name="T8" fmla="*/ 7 w 22"/>
                        <a:gd name="T9" fmla="*/ 39 h 39"/>
                        <a:gd name="T10" fmla="*/ 15 w 22"/>
                        <a:gd name="T11" fmla="*/ 39 h 39"/>
                        <a:gd name="T12" fmla="*/ 15 w 22"/>
                        <a:gd name="T13" fmla="*/ 21 h 39"/>
                        <a:gd name="T14" fmla="*/ 22 w 22"/>
                        <a:gd name="T15" fmla="*/ 11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9">
                          <a:moveTo>
                            <a:pt x="22" y="11"/>
                          </a:moveTo>
                          <a:cubicBezTo>
                            <a:pt x="22" y="5"/>
                            <a:pt x="17" y="0"/>
                            <a:pt x="11" y="0"/>
                          </a:cubicBezTo>
                          <a:cubicBezTo>
                            <a:pt x="5" y="0"/>
                            <a:pt x="0" y="5"/>
                            <a:pt x="0" y="11"/>
                          </a:cubicBezTo>
                          <a:cubicBezTo>
                            <a:pt x="0" y="16"/>
                            <a:pt x="3" y="20"/>
                            <a:pt x="7" y="21"/>
                          </a:cubicBezTo>
                          <a:cubicBezTo>
                            <a:pt x="7" y="39"/>
                            <a:pt x="7" y="39"/>
                            <a:pt x="7" y="39"/>
                          </a:cubicBezTo>
                          <a:cubicBezTo>
                            <a:pt x="15" y="39"/>
                            <a:pt x="15" y="39"/>
                            <a:pt x="15" y="39"/>
                          </a:cubicBezTo>
                          <a:cubicBezTo>
                            <a:pt x="15" y="21"/>
                            <a:pt x="15" y="21"/>
                            <a:pt x="15" y="21"/>
                          </a:cubicBezTo>
                          <a:cubicBezTo>
                            <a:pt x="19" y="20"/>
                            <a:pt x="22" y="16"/>
                            <a:pt x="22" y="11"/>
                          </a:cubicBezTo>
                          <a:close/>
                        </a:path>
                      </a:pathLst>
                    </a:custGeom>
                    <a:solidFill>
                      <a:srgbClr val="20B093"/>
                    </a:solidFill>
                    <a:ln>
                      <a:noFill/>
                    </a:ln>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grpSp>
              <p:grpSp>
                <p:nvGrpSpPr>
                  <p:cNvPr id="181" name="Group 180"/>
                  <p:cNvGrpSpPr/>
                  <p:nvPr/>
                </p:nvGrpSpPr>
                <p:grpSpPr>
                  <a:xfrm>
                    <a:off x="8929827" y="5538768"/>
                    <a:ext cx="566941" cy="894532"/>
                    <a:chOff x="9660101" y="6172111"/>
                    <a:chExt cx="420093" cy="662832"/>
                  </a:xfrm>
                </p:grpSpPr>
                <p:sp>
                  <p:nvSpPr>
                    <p:cNvPr id="182" name="Freeform 10"/>
                    <p:cNvSpPr>
                      <a:spLocks/>
                    </p:cNvSpPr>
                    <p:nvPr/>
                  </p:nvSpPr>
                  <p:spPr bwMode="auto">
                    <a:xfrm>
                      <a:off x="9660101" y="6172111"/>
                      <a:ext cx="420093" cy="662832"/>
                    </a:xfrm>
                    <a:custGeom>
                      <a:avLst/>
                      <a:gdLst>
                        <a:gd name="T0" fmla="*/ 172 w 184"/>
                        <a:gd name="T1" fmla="*/ 0 h 314"/>
                        <a:gd name="T2" fmla="*/ 12 w 184"/>
                        <a:gd name="T3" fmla="*/ 0 h 314"/>
                        <a:gd name="T4" fmla="*/ 0 w 184"/>
                        <a:gd name="T5" fmla="*/ 12 h 314"/>
                        <a:gd name="T6" fmla="*/ 0 w 184"/>
                        <a:gd name="T7" fmla="*/ 302 h 314"/>
                        <a:gd name="T8" fmla="*/ 12 w 184"/>
                        <a:gd name="T9" fmla="*/ 314 h 314"/>
                        <a:gd name="T10" fmla="*/ 172 w 184"/>
                        <a:gd name="T11" fmla="*/ 314 h 314"/>
                        <a:gd name="T12" fmla="*/ 184 w 184"/>
                        <a:gd name="T13" fmla="*/ 302 h 314"/>
                        <a:gd name="T14" fmla="*/ 184 w 184"/>
                        <a:gd name="T15" fmla="*/ 12 h 314"/>
                        <a:gd name="T16" fmla="*/ 172 w 184"/>
                        <a:gd name="T1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4">
                          <a:moveTo>
                            <a:pt x="172" y="0"/>
                          </a:moveTo>
                          <a:cubicBezTo>
                            <a:pt x="12" y="0"/>
                            <a:pt x="12" y="0"/>
                            <a:pt x="12" y="0"/>
                          </a:cubicBezTo>
                          <a:cubicBezTo>
                            <a:pt x="6" y="0"/>
                            <a:pt x="0" y="5"/>
                            <a:pt x="0" y="12"/>
                          </a:cubicBezTo>
                          <a:cubicBezTo>
                            <a:pt x="0" y="302"/>
                            <a:pt x="0" y="302"/>
                            <a:pt x="0" y="302"/>
                          </a:cubicBezTo>
                          <a:cubicBezTo>
                            <a:pt x="0" y="308"/>
                            <a:pt x="6" y="314"/>
                            <a:pt x="12" y="314"/>
                          </a:cubicBezTo>
                          <a:cubicBezTo>
                            <a:pt x="172" y="314"/>
                            <a:pt x="172" y="314"/>
                            <a:pt x="172" y="314"/>
                          </a:cubicBezTo>
                          <a:cubicBezTo>
                            <a:pt x="178" y="314"/>
                            <a:pt x="184" y="308"/>
                            <a:pt x="184" y="302"/>
                          </a:cubicBezTo>
                          <a:cubicBezTo>
                            <a:pt x="184" y="12"/>
                            <a:pt x="184" y="12"/>
                            <a:pt x="184" y="12"/>
                          </a:cubicBezTo>
                          <a:cubicBezTo>
                            <a:pt x="184" y="5"/>
                            <a:pt x="178" y="0"/>
                            <a:pt x="172" y="0"/>
                          </a:cubicBezTo>
                        </a:path>
                      </a:pathLst>
                    </a:custGeom>
                    <a:solidFill>
                      <a:srgbClr val="282828"/>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83" name="Rectangle 11"/>
                    <p:cNvSpPr>
                      <a:spLocks noChangeArrowheads="1"/>
                    </p:cNvSpPr>
                    <p:nvPr/>
                  </p:nvSpPr>
                  <p:spPr bwMode="auto">
                    <a:xfrm>
                      <a:off x="9701532" y="6210164"/>
                      <a:ext cx="337231" cy="521239"/>
                    </a:xfrm>
                    <a:prstGeom prst="rect">
                      <a:avLst/>
                    </a:prstGeom>
                    <a:solidFill>
                      <a:srgbClr val="008272"/>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84" name="Rectangle 12"/>
                    <p:cNvSpPr>
                      <a:spLocks noChangeArrowheads="1"/>
                    </p:cNvSpPr>
                    <p:nvPr/>
                  </p:nvSpPr>
                  <p:spPr bwMode="auto">
                    <a:xfrm>
                      <a:off x="9701532" y="6210164"/>
                      <a:ext cx="337231" cy="52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85" name="Freeform 13"/>
                    <p:cNvSpPr>
                      <a:spLocks/>
                    </p:cNvSpPr>
                    <p:nvPr/>
                  </p:nvSpPr>
                  <p:spPr bwMode="auto">
                    <a:xfrm>
                      <a:off x="9806556" y="6763261"/>
                      <a:ext cx="127184" cy="15044"/>
                    </a:xfrm>
                    <a:custGeom>
                      <a:avLst/>
                      <a:gdLst>
                        <a:gd name="T0" fmla="*/ 56 w 56"/>
                        <a:gd name="T1" fmla="*/ 3 h 7"/>
                        <a:gd name="T2" fmla="*/ 52 w 56"/>
                        <a:gd name="T3" fmla="*/ 7 h 7"/>
                        <a:gd name="T4" fmla="*/ 4 w 56"/>
                        <a:gd name="T5" fmla="*/ 7 h 7"/>
                        <a:gd name="T6" fmla="*/ 0 w 56"/>
                        <a:gd name="T7" fmla="*/ 3 h 7"/>
                        <a:gd name="T8" fmla="*/ 4 w 56"/>
                        <a:gd name="T9" fmla="*/ 0 h 7"/>
                        <a:gd name="T10" fmla="*/ 52 w 56"/>
                        <a:gd name="T11" fmla="*/ 0 h 7"/>
                        <a:gd name="T12" fmla="*/ 56 w 56"/>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6" y="3"/>
                          </a:moveTo>
                          <a:cubicBezTo>
                            <a:pt x="56" y="5"/>
                            <a:pt x="54" y="7"/>
                            <a:pt x="52" y="7"/>
                          </a:cubicBezTo>
                          <a:cubicBezTo>
                            <a:pt x="4" y="7"/>
                            <a:pt x="4" y="7"/>
                            <a:pt x="4" y="7"/>
                          </a:cubicBezTo>
                          <a:cubicBezTo>
                            <a:pt x="2" y="7"/>
                            <a:pt x="0" y="5"/>
                            <a:pt x="0" y="3"/>
                          </a:cubicBezTo>
                          <a:cubicBezTo>
                            <a:pt x="0" y="1"/>
                            <a:pt x="2" y="0"/>
                            <a:pt x="4" y="0"/>
                          </a:cubicBezTo>
                          <a:cubicBezTo>
                            <a:pt x="52" y="0"/>
                            <a:pt x="52" y="0"/>
                            <a:pt x="52" y="0"/>
                          </a:cubicBezTo>
                          <a:cubicBezTo>
                            <a:pt x="54" y="0"/>
                            <a:pt x="56" y="1"/>
                            <a:pt x="56" y="3"/>
                          </a:cubicBez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86" name="Rectangle 14"/>
                    <p:cNvSpPr>
                      <a:spLocks noChangeArrowheads="1"/>
                    </p:cNvSpPr>
                    <p:nvPr/>
                  </p:nvSpPr>
                  <p:spPr bwMode="auto">
                    <a:xfrm>
                      <a:off x="9701532" y="6731403"/>
                      <a:ext cx="111768" cy="885"/>
                    </a:xfrm>
                    <a:prstGeom prst="rect">
                      <a:avLst/>
                    </a:prstGeom>
                    <a:solidFill>
                      <a:srgbClr val="5C47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87" name="Freeform 15"/>
                    <p:cNvSpPr>
                      <a:spLocks/>
                    </p:cNvSpPr>
                    <p:nvPr/>
                  </p:nvSpPr>
                  <p:spPr bwMode="auto">
                    <a:xfrm>
                      <a:off x="9701532" y="6731403"/>
                      <a:ext cx="111768" cy="0"/>
                    </a:xfrm>
                    <a:custGeom>
                      <a:avLst/>
                      <a:gdLst>
                        <a:gd name="T0" fmla="*/ 116 w 116"/>
                        <a:gd name="T1" fmla="*/ 0 w 116"/>
                        <a:gd name="T2" fmla="*/ 0 w 116"/>
                        <a:gd name="T3" fmla="*/ 116 w 116"/>
                      </a:gdLst>
                      <a:ahLst/>
                      <a:cxnLst>
                        <a:cxn ang="0">
                          <a:pos x="T0" y="0"/>
                        </a:cxn>
                        <a:cxn ang="0">
                          <a:pos x="T1" y="0"/>
                        </a:cxn>
                        <a:cxn ang="0">
                          <a:pos x="T2" y="0"/>
                        </a:cxn>
                        <a:cxn ang="0">
                          <a:pos x="T3" y="0"/>
                        </a:cxn>
                      </a:cxnLst>
                      <a:rect l="0" t="0" r="r" b="b"/>
                      <a:pathLst>
                        <a:path w="116">
                          <a:moveTo>
                            <a:pt x="116" y="0"/>
                          </a:moveTo>
                          <a:lnTo>
                            <a:pt x="0" y="0"/>
                          </a:lnTo>
                          <a:lnTo>
                            <a:pt x="0" y="0"/>
                          </a:lnTo>
                          <a:lnTo>
                            <a:pt x="1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88" name="Freeform 16"/>
                    <p:cNvSpPr>
                      <a:spLocks/>
                    </p:cNvSpPr>
                    <p:nvPr/>
                  </p:nvSpPr>
                  <p:spPr bwMode="auto">
                    <a:xfrm>
                      <a:off x="9701532" y="6210164"/>
                      <a:ext cx="198484" cy="521239"/>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close/>
                        </a:path>
                      </a:pathLst>
                    </a:custGeom>
                    <a:solidFill>
                      <a:srgbClr val="20B093"/>
                    </a:solidFill>
                    <a:ln>
                      <a:noFill/>
                    </a:ln>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sp>
                  <p:nvSpPr>
                    <p:cNvPr id="189" name="Freeform 17"/>
                    <p:cNvSpPr>
                      <a:spLocks/>
                    </p:cNvSpPr>
                    <p:nvPr/>
                  </p:nvSpPr>
                  <p:spPr bwMode="auto">
                    <a:xfrm>
                      <a:off x="9701532" y="6210164"/>
                      <a:ext cx="198484" cy="521239"/>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fontAlgn="base">
                        <a:spcBef>
                          <a:spcPct val="0"/>
                        </a:spcBef>
                        <a:spcAft>
                          <a:spcPct val="0"/>
                        </a:spcAft>
                        <a:defRPr/>
                      </a:pPr>
                      <a:endParaRPr lang="en-US" sz="1765" kern="0" dirty="0">
                        <a:solidFill>
                          <a:srgbClr val="505050"/>
                        </a:solidFill>
                        <a:ea typeface="ＭＳ Ｐゴシック" charset="0"/>
                      </a:endParaRPr>
                    </a:p>
                  </p:txBody>
                </p:sp>
              </p:grpSp>
            </p:grpSp>
            <p:sp>
              <p:nvSpPr>
                <p:cNvPr id="177" name="Rectangle 176"/>
                <p:cNvSpPr/>
                <p:nvPr/>
              </p:nvSpPr>
              <p:spPr>
                <a:xfrm>
                  <a:off x="5811156" y="6441150"/>
                  <a:ext cx="2464294" cy="307777"/>
                </a:xfrm>
                <a:prstGeom prst="rect">
                  <a:avLst/>
                </a:prstGeom>
                <a:ln>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096503" fontAlgn="base">
                    <a:spcAft>
                      <a:spcPct val="0"/>
                    </a:spcAft>
                    <a:defRPr/>
                  </a:pPr>
                  <a:r>
                    <a:rPr lang="en-US" sz="1961" dirty="0">
                      <a:ln>
                        <a:solidFill>
                          <a:srgbClr val="FFFFFF">
                            <a:alpha val="0"/>
                          </a:srgbClr>
                        </a:solidFill>
                      </a:ln>
                      <a:solidFill>
                        <a:srgbClr val="FFFFFF"/>
                      </a:solidFill>
                      <a:latin typeface="Segoe UI Light" panose="020B0502040204020203" pitchFamily="34" charset="0"/>
                      <a:cs typeface="Segoe UI Light" panose="020B0502040204020203" pitchFamily="34" charset="0"/>
                    </a:rPr>
                    <a:t>Managed devices</a:t>
                  </a:r>
                </a:p>
              </p:txBody>
            </p:sp>
          </p:grpSp>
        </p:grpSp>
      </p:grpSp>
      <p:grpSp>
        <p:nvGrpSpPr>
          <p:cNvPr id="247" name="Group 246"/>
          <p:cNvGrpSpPr/>
          <p:nvPr/>
        </p:nvGrpSpPr>
        <p:grpSpPr>
          <a:xfrm>
            <a:off x="9124301" y="674045"/>
            <a:ext cx="1348866" cy="890115"/>
            <a:chOff x="9367824" y="1114068"/>
            <a:chExt cx="1375914" cy="907964"/>
          </a:xfrm>
        </p:grpSpPr>
        <p:pic>
          <p:nvPicPr>
            <p:cNvPr id="248" name="Picture 24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367824" y="1114068"/>
              <a:ext cx="1375914" cy="907964"/>
            </a:xfrm>
            <a:prstGeom prst="rect">
              <a:avLst/>
            </a:prstGeom>
            <a:ln>
              <a:noFill/>
            </a:ln>
          </p:spPr>
        </p:pic>
        <p:pic>
          <p:nvPicPr>
            <p:cNvPr id="249" name="Picture 248"/>
            <p:cNvPicPr>
              <a:picLocks noChangeAspect="1"/>
            </p:cNvPicPr>
            <p:nvPr/>
          </p:nvPicPr>
          <p:blipFill rotWithShape="1">
            <a:blip r:embed="rId23" cstate="screen">
              <a:extLst>
                <a:ext uri="{28A0092B-C50C-407E-A947-70E740481C1C}">
                  <a14:useLocalDpi xmlns:a14="http://schemas.microsoft.com/office/drawing/2010/main"/>
                </a:ext>
              </a:extLst>
            </a:blip>
            <a:srcRect/>
            <a:stretch/>
          </p:blipFill>
          <p:spPr>
            <a:xfrm>
              <a:off x="9771439" y="1520200"/>
              <a:ext cx="548640" cy="261555"/>
            </a:xfrm>
            <a:prstGeom prst="rect">
              <a:avLst/>
            </a:prstGeom>
            <a:ln>
              <a:noFill/>
            </a:ln>
          </p:spPr>
        </p:pic>
      </p:grpSp>
      <p:grpSp>
        <p:nvGrpSpPr>
          <p:cNvPr id="250" name="Group 249"/>
          <p:cNvGrpSpPr/>
          <p:nvPr/>
        </p:nvGrpSpPr>
        <p:grpSpPr>
          <a:xfrm>
            <a:off x="9964967" y="1329055"/>
            <a:ext cx="1348866" cy="890115"/>
            <a:chOff x="10147650" y="1965491"/>
            <a:chExt cx="1375914" cy="907964"/>
          </a:xfrm>
        </p:grpSpPr>
        <p:pic>
          <p:nvPicPr>
            <p:cNvPr id="251" name="Picture 25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47650" y="1965491"/>
              <a:ext cx="1375914" cy="907964"/>
            </a:xfrm>
            <a:prstGeom prst="rect">
              <a:avLst/>
            </a:prstGeom>
            <a:ln>
              <a:noFill/>
            </a:ln>
          </p:spPr>
        </p:pic>
        <p:pic>
          <p:nvPicPr>
            <p:cNvPr id="252" name="Picture 251"/>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10271499" y="2525521"/>
              <a:ext cx="1188720" cy="133731"/>
            </a:xfrm>
            <a:prstGeom prst="rect">
              <a:avLst/>
            </a:prstGeom>
            <a:ln>
              <a:noFill/>
            </a:ln>
          </p:spPr>
        </p:pic>
      </p:grpSp>
      <p:pic>
        <p:nvPicPr>
          <p:cNvPr id="253" name="Picture 252"/>
          <p:cNvPicPr>
            <a:picLocks noChangeAspect="1"/>
          </p:cNvPicPr>
          <p:nvPr/>
        </p:nvPicPr>
        <p:blipFill>
          <a:blip r:embed="rId25" cstate="screen">
            <a:biLevel thresh="25000"/>
            <a:extLst>
              <a:ext uri="{28A0092B-C50C-407E-A947-70E740481C1C}">
                <a14:useLocalDpi xmlns:a14="http://schemas.microsoft.com/office/drawing/2010/main"/>
              </a:ext>
            </a:extLst>
          </a:blip>
          <a:stretch>
            <a:fillRect/>
          </a:stretch>
        </p:blipFill>
        <p:spPr>
          <a:xfrm>
            <a:off x="5499043" y="5109312"/>
            <a:ext cx="218894" cy="559032"/>
          </a:xfrm>
          <a:prstGeom prst="rect">
            <a:avLst/>
          </a:prstGeom>
        </p:spPr>
      </p:pic>
      <p:pic>
        <p:nvPicPr>
          <p:cNvPr id="254" name="Picture 253"/>
          <p:cNvPicPr>
            <a:picLocks noChangeAspect="1"/>
          </p:cNvPicPr>
          <p:nvPr/>
        </p:nvPicPr>
        <p:blipFill>
          <a:blip r:embed="rId25" cstate="screen">
            <a:biLevel thresh="25000"/>
            <a:extLst>
              <a:ext uri="{28A0092B-C50C-407E-A947-70E740481C1C}">
                <a14:useLocalDpi xmlns:a14="http://schemas.microsoft.com/office/drawing/2010/main"/>
              </a:ext>
            </a:extLst>
          </a:blip>
          <a:stretch>
            <a:fillRect/>
          </a:stretch>
        </p:blipFill>
        <p:spPr>
          <a:xfrm>
            <a:off x="7234977" y="5109312"/>
            <a:ext cx="218894" cy="559032"/>
          </a:xfrm>
          <a:prstGeom prst="rect">
            <a:avLst/>
          </a:prstGeom>
        </p:spPr>
      </p:pic>
      <p:pic>
        <p:nvPicPr>
          <p:cNvPr id="255" name="Picture 254"/>
          <p:cNvPicPr>
            <a:picLocks noChangeAspect="1"/>
          </p:cNvPicPr>
          <p:nvPr/>
        </p:nvPicPr>
        <p:blipFill>
          <a:blip r:embed="rId25" cstate="screen">
            <a:biLevel thresh="25000"/>
            <a:extLst>
              <a:ext uri="{28A0092B-C50C-407E-A947-70E740481C1C}">
                <a14:useLocalDpi xmlns:a14="http://schemas.microsoft.com/office/drawing/2010/main"/>
              </a:ext>
            </a:extLst>
          </a:blip>
          <a:stretch>
            <a:fillRect/>
          </a:stretch>
        </p:blipFill>
        <p:spPr>
          <a:xfrm>
            <a:off x="8301166" y="5110740"/>
            <a:ext cx="218894" cy="559032"/>
          </a:xfrm>
          <a:prstGeom prst="rect">
            <a:avLst/>
          </a:prstGeom>
        </p:spPr>
      </p:pic>
      <p:pic>
        <p:nvPicPr>
          <p:cNvPr id="256" name="Picture 255"/>
          <p:cNvPicPr>
            <a:picLocks noChangeAspect="1"/>
          </p:cNvPicPr>
          <p:nvPr/>
        </p:nvPicPr>
        <p:blipFill>
          <a:blip r:embed="rId25" cstate="screen">
            <a:biLevel thresh="25000"/>
            <a:extLst>
              <a:ext uri="{28A0092B-C50C-407E-A947-70E740481C1C}">
                <a14:useLocalDpi xmlns:a14="http://schemas.microsoft.com/office/drawing/2010/main"/>
              </a:ext>
            </a:extLst>
          </a:blip>
          <a:stretch>
            <a:fillRect/>
          </a:stretch>
        </p:blipFill>
        <p:spPr>
          <a:xfrm>
            <a:off x="4194544" y="5109312"/>
            <a:ext cx="218894" cy="559032"/>
          </a:xfrm>
          <a:prstGeom prst="rect">
            <a:avLst/>
          </a:prstGeom>
        </p:spPr>
      </p:pic>
      <p:pic>
        <p:nvPicPr>
          <p:cNvPr id="257" name="Picture 256"/>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9158785" y="5416089"/>
            <a:ext cx="2113386" cy="328322"/>
          </a:xfrm>
          <a:prstGeom prst="rect">
            <a:avLst/>
          </a:prstGeom>
        </p:spPr>
      </p:pic>
      <p:pic>
        <p:nvPicPr>
          <p:cNvPr id="258" name="Picture 257"/>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9666104" y="4662496"/>
            <a:ext cx="1098749" cy="736966"/>
          </a:xfrm>
          <a:prstGeom prst="rect">
            <a:avLst/>
          </a:prstGeom>
        </p:spPr>
      </p:pic>
    </p:spTree>
    <p:extLst>
      <p:ext uri="{BB962C8B-B14F-4D97-AF65-F5344CB8AC3E}">
        <p14:creationId xmlns:p14="http://schemas.microsoft.com/office/powerpoint/2010/main" val="24459792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par>
                                <p:cTn id="17" presetID="16" presetClass="entr" presetSubtype="2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par>
                                <p:cTn id="20" presetID="16" presetClass="entr" presetSubtype="21"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16" presetClass="entr" presetSubtype="21"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500"/>
                                        <p:tgtEl>
                                          <p:spTgt spid="14"/>
                                        </p:tgtEl>
                                      </p:cBhvr>
                                    </p:animEffect>
                                  </p:childTnLst>
                                </p:cTn>
                              </p:par>
                              <p:par>
                                <p:cTn id="26" presetID="16" presetClass="entr" presetSubtype="21"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par>
                                <p:cTn id="29" presetID="16" presetClass="entr" presetSubtype="21"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arn(inVertical)">
                                      <p:cBhvr>
                                        <p:cTn id="31" dur="500"/>
                                        <p:tgtEl>
                                          <p:spTgt spid="16"/>
                                        </p:tgtEl>
                                      </p:cBhvr>
                                    </p:animEffect>
                                  </p:childTnLst>
                                </p:cTn>
                              </p:par>
                              <p:par>
                                <p:cTn id="32" presetID="16" presetClass="entr" presetSubtype="21"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arn(inVertical)">
                                      <p:cBhvr>
                                        <p:cTn id="34" dur="500"/>
                                        <p:tgtEl>
                                          <p:spTgt spid="17"/>
                                        </p:tgtEl>
                                      </p:cBhvr>
                                    </p:animEffect>
                                  </p:childTnLst>
                                </p:cTn>
                              </p:par>
                              <p:par>
                                <p:cTn id="35" presetID="16" presetClass="entr" presetSubtype="21"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arn(inVertical)">
                                      <p:cBhvr>
                                        <p:cTn id="37" dur="500"/>
                                        <p:tgtEl>
                                          <p:spTgt spid="18"/>
                                        </p:tgtEl>
                                      </p:cBhvr>
                                    </p:animEffect>
                                  </p:childTnLst>
                                </p:cTn>
                              </p:par>
                              <p:par>
                                <p:cTn id="38" presetID="16" presetClass="entr" presetSubtype="21"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arn(inVertical)">
                                      <p:cBhvr>
                                        <p:cTn id="40" dur="500"/>
                                        <p:tgtEl>
                                          <p:spTgt spid="19"/>
                                        </p:tgtEl>
                                      </p:cBhvr>
                                    </p:animEffect>
                                  </p:childTnLst>
                                </p:cTn>
                              </p:par>
                              <p:par>
                                <p:cTn id="41" presetID="16" presetClass="entr" presetSubtype="21"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arn(inVertical)">
                                      <p:cBhvr>
                                        <p:cTn id="43" dur="500"/>
                                        <p:tgtEl>
                                          <p:spTgt spid="20"/>
                                        </p:tgtEl>
                                      </p:cBhvr>
                                    </p:animEffect>
                                  </p:childTnLst>
                                </p:cTn>
                              </p:par>
                              <p:par>
                                <p:cTn id="44" presetID="16" presetClass="entr" presetSubtype="21"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arn(inVertical)">
                                      <p:cBhvr>
                                        <p:cTn id="46" dur="500"/>
                                        <p:tgtEl>
                                          <p:spTgt spid="21"/>
                                        </p:tgtEl>
                                      </p:cBhvr>
                                    </p:animEffect>
                                  </p:childTnLst>
                                </p:cTn>
                              </p:par>
                              <p:par>
                                <p:cTn id="47" presetID="16" presetClass="entr" presetSubtype="21"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arn(inVertical)">
                                      <p:cBhvr>
                                        <p:cTn id="49" dur="500"/>
                                        <p:tgtEl>
                                          <p:spTgt spid="22"/>
                                        </p:tgtEl>
                                      </p:cBhvr>
                                    </p:animEffect>
                                  </p:childTnLst>
                                </p:cTn>
                              </p:par>
                              <p:par>
                                <p:cTn id="50" presetID="16" presetClass="entr" presetSubtype="21"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arn(inVertical)">
                                      <p:cBhvr>
                                        <p:cTn id="52" dur="500"/>
                                        <p:tgtEl>
                                          <p:spTgt spid="23"/>
                                        </p:tgtEl>
                                      </p:cBhvr>
                                    </p:animEffect>
                                  </p:childTnLst>
                                </p:cTn>
                              </p:par>
                              <p:par>
                                <p:cTn id="53" presetID="16" presetClass="entr" presetSubtype="21"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barn(inVertical)">
                                      <p:cBhvr>
                                        <p:cTn id="55" dur="500"/>
                                        <p:tgtEl>
                                          <p:spTgt spid="24"/>
                                        </p:tgtEl>
                                      </p:cBhvr>
                                    </p:animEffect>
                                  </p:childTnLst>
                                </p:cTn>
                              </p:par>
                              <p:par>
                                <p:cTn id="56" presetID="16" presetClass="entr" presetSubtype="21"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barn(inVertical)">
                                      <p:cBhvr>
                                        <p:cTn id="58" dur="500"/>
                                        <p:tgtEl>
                                          <p:spTgt spid="25"/>
                                        </p:tgtEl>
                                      </p:cBhvr>
                                    </p:animEffect>
                                  </p:childTnLst>
                                </p:cTn>
                              </p:par>
                              <p:par>
                                <p:cTn id="59" presetID="16" presetClass="entr" presetSubtype="21"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barn(inVertical)">
                                      <p:cBhvr>
                                        <p:cTn id="61" dur="500"/>
                                        <p:tgtEl>
                                          <p:spTgt spid="26"/>
                                        </p:tgtEl>
                                      </p:cBhvr>
                                    </p:animEffect>
                                  </p:childTnLst>
                                </p:cTn>
                              </p:par>
                              <p:par>
                                <p:cTn id="62" presetID="16" presetClass="entr" presetSubtype="21"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barn(inVertical)">
                                      <p:cBhvr>
                                        <p:cTn id="64" dur="500"/>
                                        <p:tgtEl>
                                          <p:spTgt spid="27"/>
                                        </p:tgtEl>
                                      </p:cBhvr>
                                    </p:animEffect>
                                  </p:childTnLst>
                                </p:cTn>
                              </p:par>
                              <p:par>
                                <p:cTn id="65" presetID="16" presetClass="entr" presetSubtype="21"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barn(inVertical)">
                                      <p:cBhvr>
                                        <p:cTn id="67" dur="500"/>
                                        <p:tgtEl>
                                          <p:spTgt spid="28"/>
                                        </p:tgtEl>
                                      </p:cBhvr>
                                    </p:animEffect>
                                  </p:childTnLst>
                                </p:cTn>
                              </p:par>
                              <p:par>
                                <p:cTn id="68" presetID="16" presetClass="entr" presetSubtype="21" fill="hold"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barn(inVertical)">
                                      <p:cBhvr>
                                        <p:cTn id="70" dur="500"/>
                                        <p:tgtEl>
                                          <p:spTgt spid="29"/>
                                        </p:tgtEl>
                                      </p:cBhvr>
                                    </p:animEffect>
                                  </p:childTnLst>
                                </p:cTn>
                              </p:par>
                              <p:par>
                                <p:cTn id="71" presetID="16" presetClass="entr" presetSubtype="21"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barn(inVertical)">
                                      <p:cBhvr>
                                        <p:cTn id="73" dur="500"/>
                                        <p:tgtEl>
                                          <p:spTgt spid="30"/>
                                        </p:tgtEl>
                                      </p:cBhvr>
                                    </p:animEffect>
                                  </p:childTnLst>
                                </p:cTn>
                              </p:par>
                              <p:par>
                                <p:cTn id="74" presetID="16" presetClass="entr" presetSubtype="21"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barn(inVertical)">
                                      <p:cBhvr>
                                        <p:cTn id="76" dur="500"/>
                                        <p:tgtEl>
                                          <p:spTgt spid="31"/>
                                        </p:tgtEl>
                                      </p:cBhvr>
                                    </p:animEffect>
                                  </p:childTnLst>
                                </p:cTn>
                              </p:par>
                              <p:par>
                                <p:cTn id="77" presetID="16" presetClass="entr" presetSubtype="21" fill="hold"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barn(inVertical)">
                                      <p:cBhvr>
                                        <p:cTn id="79" dur="500"/>
                                        <p:tgtEl>
                                          <p:spTgt spid="32"/>
                                        </p:tgtEl>
                                      </p:cBhvr>
                                    </p:animEffect>
                                  </p:childTnLst>
                                </p:cTn>
                              </p:par>
                              <p:par>
                                <p:cTn id="80" presetID="16" presetClass="entr" presetSubtype="21" fill="hold" nodeType="with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barn(inVertical)">
                                      <p:cBhvr>
                                        <p:cTn id="82" dur="500"/>
                                        <p:tgtEl>
                                          <p:spTgt spid="33"/>
                                        </p:tgtEl>
                                      </p:cBhvr>
                                    </p:animEffect>
                                  </p:childTnLst>
                                </p:cTn>
                              </p:par>
                              <p:par>
                                <p:cTn id="83" presetID="16" presetClass="entr" presetSubtype="21"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barn(inVertical)">
                                      <p:cBhvr>
                                        <p:cTn id="85" dur="500"/>
                                        <p:tgtEl>
                                          <p:spTgt spid="34"/>
                                        </p:tgtEl>
                                      </p:cBhvr>
                                    </p:animEffect>
                                  </p:childTnLst>
                                </p:cTn>
                              </p:par>
                              <p:par>
                                <p:cTn id="86" presetID="16" presetClass="entr" presetSubtype="21" fill="hold"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barn(inVertical)">
                                      <p:cBhvr>
                                        <p:cTn id="88" dur="500"/>
                                        <p:tgtEl>
                                          <p:spTgt spid="35"/>
                                        </p:tgtEl>
                                      </p:cBhvr>
                                    </p:animEffect>
                                  </p:childTnLst>
                                </p:cTn>
                              </p:par>
                              <p:par>
                                <p:cTn id="89" presetID="16" presetClass="entr" presetSubtype="21" fill="hold" nodeType="with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barn(inVertical)">
                                      <p:cBhvr>
                                        <p:cTn id="91" dur="500"/>
                                        <p:tgtEl>
                                          <p:spTgt spid="36"/>
                                        </p:tgtEl>
                                      </p:cBhvr>
                                    </p:animEffect>
                                  </p:childTnLst>
                                </p:cTn>
                              </p:par>
                              <p:par>
                                <p:cTn id="92" presetID="16" presetClass="entr" presetSubtype="21" fill="hold" nodeType="with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barn(inVertical)">
                                      <p:cBhvr>
                                        <p:cTn id="94" dur="500"/>
                                        <p:tgtEl>
                                          <p:spTgt spid="37"/>
                                        </p:tgtEl>
                                      </p:cBhvr>
                                    </p:animEffect>
                                  </p:childTnLst>
                                </p:cTn>
                              </p:par>
                              <p:par>
                                <p:cTn id="95" presetID="16" presetClass="entr" presetSubtype="21" fill="hold"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barn(inVertical)">
                                      <p:cBhvr>
                                        <p:cTn id="97" dur="500"/>
                                        <p:tgtEl>
                                          <p:spTgt spid="38"/>
                                        </p:tgtEl>
                                      </p:cBhvr>
                                    </p:animEffect>
                                  </p:childTnLst>
                                </p:cTn>
                              </p:par>
                              <p:par>
                                <p:cTn id="98" presetID="16" presetClass="entr" presetSubtype="21" fill="hold" nodeType="with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barn(inVertical)">
                                      <p:cBhvr>
                                        <p:cTn id="100" dur="500"/>
                                        <p:tgtEl>
                                          <p:spTgt spid="39"/>
                                        </p:tgtEl>
                                      </p:cBhvr>
                                    </p:animEffect>
                                  </p:childTnLst>
                                </p:cTn>
                              </p:par>
                              <p:par>
                                <p:cTn id="101" presetID="16" presetClass="entr" presetSubtype="21" fill="hold" nodeType="with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barn(inVertical)">
                                      <p:cBhvr>
                                        <p:cTn id="103" dur="500"/>
                                        <p:tgtEl>
                                          <p:spTgt spid="40"/>
                                        </p:tgtEl>
                                      </p:cBhvr>
                                    </p:animEffect>
                                  </p:childTnLst>
                                </p:cTn>
                              </p:par>
                              <p:par>
                                <p:cTn id="104" presetID="16" presetClass="entr" presetSubtype="21" fill="hold"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barn(inVertical)">
                                      <p:cBhvr>
                                        <p:cTn id="106" dur="500"/>
                                        <p:tgtEl>
                                          <p:spTgt spid="41"/>
                                        </p:tgtEl>
                                      </p:cBhvr>
                                    </p:animEffect>
                                  </p:childTnLst>
                                </p:cTn>
                              </p:par>
                              <p:par>
                                <p:cTn id="107" presetID="16" presetClass="entr" presetSubtype="21" fill="hold" nodeType="with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barn(inVertical)">
                                      <p:cBhvr>
                                        <p:cTn id="109" dur="500"/>
                                        <p:tgtEl>
                                          <p:spTgt spid="42"/>
                                        </p:tgtEl>
                                      </p:cBhvr>
                                    </p:animEffect>
                                  </p:childTnLst>
                                </p:cTn>
                              </p:par>
                              <p:par>
                                <p:cTn id="110" presetID="16" presetClass="entr" presetSubtype="21" fill="hold" nodeType="with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barn(inVertical)">
                                      <p:cBhvr>
                                        <p:cTn id="112" dur="500"/>
                                        <p:tgtEl>
                                          <p:spTgt spid="43"/>
                                        </p:tgtEl>
                                      </p:cBhvr>
                                    </p:animEffect>
                                  </p:childTnLst>
                                </p:cTn>
                              </p:par>
                              <p:par>
                                <p:cTn id="113" presetID="16" presetClass="entr" presetSubtype="21" fill="hold" nodeType="withEffect">
                                  <p:stCondLst>
                                    <p:cond delay="0"/>
                                  </p:stCondLst>
                                  <p:childTnLst>
                                    <p:set>
                                      <p:cBhvr>
                                        <p:cTn id="114" dur="1" fill="hold">
                                          <p:stCondLst>
                                            <p:cond delay="0"/>
                                          </p:stCondLst>
                                        </p:cTn>
                                        <p:tgtEl>
                                          <p:spTgt spid="44"/>
                                        </p:tgtEl>
                                        <p:attrNameLst>
                                          <p:attrName>style.visibility</p:attrName>
                                        </p:attrNameLst>
                                      </p:cBhvr>
                                      <p:to>
                                        <p:strVal val="visible"/>
                                      </p:to>
                                    </p:set>
                                    <p:animEffect transition="in" filter="barn(inVertical)">
                                      <p:cBhvr>
                                        <p:cTn id="115" dur="500"/>
                                        <p:tgtEl>
                                          <p:spTgt spid="44"/>
                                        </p:tgtEl>
                                      </p:cBhvr>
                                    </p:animEffect>
                                  </p:childTnLst>
                                </p:cTn>
                              </p:par>
                              <p:par>
                                <p:cTn id="116" presetID="16" presetClass="entr" presetSubtype="21" fill="hold" nodeType="withEffect">
                                  <p:stCondLst>
                                    <p:cond delay="0"/>
                                  </p:stCondLst>
                                  <p:childTnLst>
                                    <p:set>
                                      <p:cBhvr>
                                        <p:cTn id="117" dur="1" fill="hold">
                                          <p:stCondLst>
                                            <p:cond delay="0"/>
                                          </p:stCondLst>
                                        </p:cTn>
                                        <p:tgtEl>
                                          <p:spTgt spid="45"/>
                                        </p:tgtEl>
                                        <p:attrNameLst>
                                          <p:attrName>style.visibility</p:attrName>
                                        </p:attrNameLst>
                                      </p:cBhvr>
                                      <p:to>
                                        <p:strVal val="visible"/>
                                      </p:to>
                                    </p:set>
                                    <p:animEffect transition="in" filter="barn(inVertical)">
                                      <p:cBhvr>
                                        <p:cTn id="118" dur="500"/>
                                        <p:tgtEl>
                                          <p:spTgt spid="45"/>
                                        </p:tgtEl>
                                      </p:cBhvr>
                                    </p:animEffect>
                                  </p:childTnLst>
                                </p:cTn>
                              </p:par>
                              <p:par>
                                <p:cTn id="119" presetID="16" presetClass="entr" presetSubtype="21" fill="hold" nodeType="withEffect">
                                  <p:stCondLst>
                                    <p:cond delay="0"/>
                                  </p:stCondLst>
                                  <p:childTnLst>
                                    <p:set>
                                      <p:cBhvr>
                                        <p:cTn id="120" dur="1" fill="hold">
                                          <p:stCondLst>
                                            <p:cond delay="0"/>
                                          </p:stCondLst>
                                        </p:cTn>
                                        <p:tgtEl>
                                          <p:spTgt spid="46"/>
                                        </p:tgtEl>
                                        <p:attrNameLst>
                                          <p:attrName>style.visibility</p:attrName>
                                        </p:attrNameLst>
                                      </p:cBhvr>
                                      <p:to>
                                        <p:strVal val="visible"/>
                                      </p:to>
                                    </p:set>
                                    <p:animEffect transition="in" filter="barn(inVertical)">
                                      <p:cBhvr>
                                        <p:cTn id="121" dur="500"/>
                                        <p:tgtEl>
                                          <p:spTgt spid="46"/>
                                        </p:tgtEl>
                                      </p:cBhvr>
                                    </p:animEffect>
                                  </p:childTnLst>
                                </p:cTn>
                              </p:par>
                              <p:par>
                                <p:cTn id="122" presetID="16" presetClass="entr" presetSubtype="21" fill="hold" nodeType="withEffect">
                                  <p:stCondLst>
                                    <p:cond delay="0"/>
                                  </p:stCondLst>
                                  <p:childTnLst>
                                    <p:set>
                                      <p:cBhvr>
                                        <p:cTn id="123" dur="1" fill="hold">
                                          <p:stCondLst>
                                            <p:cond delay="0"/>
                                          </p:stCondLst>
                                        </p:cTn>
                                        <p:tgtEl>
                                          <p:spTgt spid="47"/>
                                        </p:tgtEl>
                                        <p:attrNameLst>
                                          <p:attrName>style.visibility</p:attrName>
                                        </p:attrNameLst>
                                      </p:cBhvr>
                                      <p:to>
                                        <p:strVal val="visible"/>
                                      </p:to>
                                    </p:set>
                                    <p:animEffect transition="in" filter="barn(inVertical)">
                                      <p:cBhvr>
                                        <p:cTn id="124" dur="500"/>
                                        <p:tgtEl>
                                          <p:spTgt spid="47"/>
                                        </p:tgtEl>
                                      </p:cBhvr>
                                    </p:animEffect>
                                  </p:childTnLst>
                                </p:cTn>
                              </p:par>
                              <p:par>
                                <p:cTn id="125" presetID="16" presetClass="entr" presetSubtype="21" fill="hold" nodeType="with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barn(inVertical)">
                                      <p:cBhvr>
                                        <p:cTn id="127" dur="500"/>
                                        <p:tgtEl>
                                          <p:spTgt spid="48"/>
                                        </p:tgtEl>
                                      </p:cBhvr>
                                    </p:animEffect>
                                  </p:childTnLst>
                                </p:cTn>
                              </p:par>
                              <p:par>
                                <p:cTn id="128" presetID="16" presetClass="entr" presetSubtype="21" fill="hold" nodeType="withEffect">
                                  <p:stCondLst>
                                    <p:cond delay="0"/>
                                  </p:stCondLst>
                                  <p:childTnLst>
                                    <p:set>
                                      <p:cBhvr>
                                        <p:cTn id="129" dur="1" fill="hold">
                                          <p:stCondLst>
                                            <p:cond delay="0"/>
                                          </p:stCondLst>
                                        </p:cTn>
                                        <p:tgtEl>
                                          <p:spTgt spid="49"/>
                                        </p:tgtEl>
                                        <p:attrNameLst>
                                          <p:attrName>style.visibility</p:attrName>
                                        </p:attrNameLst>
                                      </p:cBhvr>
                                      <p:to>
                                        <p:strVal val="visible"/>
                                      </p:to>
                                    </p:set>
                                    <p:animEffect transition="in" filter="barn(inVertical)">
                                      <p:cBhvr>
                                        <p:cTn id="130" dur="500"/>
                                        <p:tgtEl>
                                          <p:spTgt spid="49"/>
                                        </p:tgtEl>
                                      </p:cBhvr>
                                    </p:animEffect>
                                  </p:childTnLst>
                                </p:cTn>
                              </p:par>
                              <p:par>
                                <p:cTn id="131" presetID="16" presetClass="entr" presetSubtype="21" fill="hold" nodeType="withEffect">
                                  <p:stCondLst>
                                    <p:cond delay="0"/>
                                  </p:stCondLst>
                                  <p:childTnLst>
                                    <p:set>
                                      <p:cBhvr>
                                        <p:cTn id="132" dur="1" fill="hold">
                                          <p:stCondLst>
                                            <p:cond delay="0"/>
                                          </p:stCondLst>
                                        </p:cTn>
                                        <p:tgtEl>
                                          <p:spTgt spid="50"/>
                                        </p:tgtEl>
                                        <p:attrNameLst>
                                          <p:attrName>style.visibility</p:attrName>
                                        </p:attrNameLst>
                                      </p:cBhvr>
                                      <p:to>
                                        <p:strVal val="visible"/>
                                      </p:to>
                                    </p:set>
                                    <p:animEffect transition="in" filter="barn(inVertical)">
                                      <p:cBhvr>
                                        <p:cTn id="133" dur="500"/>
                                        <p:tgtEl>
                                          <p:spTgt spid="50"/>
                                        </p:tgtEl>
                                      </p:cBhvr>
                                    </p:animEffect>
                                  </p:childTnLst>
                                </p:cTn>
                              </p:par>
                              <p:par>
                                <p:cTn id="134" presetID="16" presetClass="entr" presetSubtype="21" fill="hold" nodeType="withEffect">
                                  <p:stCondLst>
                                    <p:cond delay="0"/>
                                  </p:stCondLst>
                                  <p:childTnLst>
                                    <p:set>
                                      <p:cBhvr>
                                        <p:cTn id="135" dur="1" fill="hold">
                                          <p:stCondLst>
                                            <p:cond delay="0"/>
                                          </p:stCondLst>
                                        </p:cTn>
                                        <p:tgtEl>
                                          <p:spTgt spid="51"/>
                                        </p:tgtEl>
                                        <p:attrNameLst>
                                          <p:attrName>style.visibility</p:attrName>
                                        </p:attrNameLst>
                                      </p:cBhvr>
                                      <p:to>
                                        <p:strVal val="visible"/>
                                      </p:to>
                                    </p:set>
                                    <p:animEffect transition="in" filter="barn(inVertical)">
                                      <p:cBhvr>
                                        <p:cTn id="136" dur="500"/>
                                        <p:tgtEl>
                                          <p:spTgt spid="51"/>
                                        </p:tgtEl>
                                      </p:cBhvr>
                                    </p:animEffect>
                                  </p:childTnLst>
                                </p:cTn>
                              </p:par>
                              <p:par>
                                <p:cTn id="137" presetID="16" presetClass="entr" presetSubtype="21" fill="hold" nodeType="withEffect">
                                  <p:stCondLst>
                                    <p:cond delay="0"/>
                                  </p:stCondLst>
                                  <p:childTnLst>
                                    <p:set>
                                      <p:cBhvr>
                                        <p:cTn id="138" dur="1" fill="hold">
                                          <p:stCondLst>
                                            <p:cond delay="0"/>
                                          </p:stCondLst>
                                        </p:cTn>
                                        <p:tgtEl>
                                          <p:spTgt spid="52"/>
                                        </p:tgtEl>
                                        <p:attrNameLst>
                                          <p:attrName>style.visibility</p:attrName>
                                        </p:attrNameLst>
                                      </p:cBhvr>
                                      <p:to>
                                        <p:strVal val="visible"/>
                                      </p:to>
                                    </p:set>
                                    <p:animEffect transition="in" filter="barn(inVertical)">
                                      <p:cBhvr>
                                        <p:cTn id="139" dur="500"/>
                                        <p:tgtEl>
                                          <p:spTgt spid="52"/>
                                        </p:tgtEl>
                                      </p:cBhvr>
                                    </p:animEffect>
                                  </p:childTnLst>
                                </p:cTn>
                              </p:par>
                              <p:par>
                                <p:cTn id="140" presetID="16" presetClass="entr" presetSubtype="21" fill="hold" nodeType="withEffect">
                                  <p:stCondLst>
                                    <p:cond delay="0"/>
                                  </p:stCondLst>
                                  <p:childTnLst>
                                    <p:set>
                                      <p:cBhvr>
                                        <p:cTn id="141" dur="1" fill="hold">
                                          <p:stCondLst>
                                            <p:cond delay="0"/>
                                          </p:stCondLst>
                                        </p:cTn>
                                        <p:tgtEl>
                                          <p:spTgt spid="53"/>
                                        </p:tgtEl>
                                        <p:attrNameLst>
                                          <p:attrName>style.visibility</p:attrName>
                                        </p:attrNameLst>
                                      </p:cBhvr>
                                      <p:to>
                                        <p:strVal val="visible"/>
                                      </p:to>
                                    </p:set>
                                    <p:animEffect transition="in" filter="barn(inVertical)">
                                      <p:cBhvr>
                                        <p:cTn id="142" dur="500"/>
                                        <p:tgtEl>
                                          <p:spTgt spid="53"/>
                                        </p:tgtEl>
                                      </p:cBhvr>
                                    </p:animEffect>
                                  </p:childTnLst>
                                </p:cTn>
                              </p:par>
                              <p:par>
                                <p:cTn id="143" presetID="16" presetClass="entr" presetSubtype="21" fill="hold" nodeType="withEffect">
                                  <p:stCondLst>
                                    <p:cond delay="0"/>
                                  </p:stCondLst>
                                  <p:childTnLst>
                                    <p:set>
                                      <p:cBhvr>
                                        <p:cTn id="144" dur="1" fill="hold">
                                          <p:stCondLst>
                                            <p:cond delay="0"/>
                                          </p:stCondLst>
                                        </p:cTn>
                                        <p:tgtEl>
                                          <p:spTgt spid="54"/>
                                        </p:tgtEl>
                                        <p:attrNameLst>
                                          <p:attrName>style.visibility</p:attrName>
                                        </p:attrNameLst>
                                      </p:cBhvr>
                                      <p:to>
                                        <p:strVal val="visible"/>
                                      </p:to>
                                    </p:set>
                                    <p:animEffect transition="in" filter="barn(inVertical)">
                                      <p:cBhvr>
                                        <p:cTn id="145" dur="500"/>
                                        <p:tgtEl>
                                          <p:spTgt spid="54"/>
                                        </p:tgtEl>
                                      </p:cBhvr>
                                    </p:animEffect>
                                  </p:childTnLst>
                                </p:cTn>
                              </p:par>
                              <p:par>
                                <p:cTn id="146" presetID="16" presetClass="entr" presetSubtype="21" fill="hold" nodeType="withEffect">
                                  <p:stCondLst>
                                    <p:cond delay="0"/>
                                  </p:stCondLst>
                                  <p:childTnLst>
                                    <p:set>
                                      <p:cBhvr>
                                        <p:cTn id="147" dur="1" fill="hold">
                                          <p:stCondLst>
                                            <p:cond delay="0"/>
                                          </p:stCondLst>
                                        </p:cTn>
                                        <p:tgtEl>
                                          <p:spTgt spid="55"/>
                                        </p:tgtEl>
                                        <p:attrNameLst>
                                          <p:attrName>style.visibility</p:attrName>
                                        </p:attrNameLst>
                                      </p:cBhvr>
                                      <p:to>
                                        <p:strVal val="visible"/>
                                      </p:to>
                                    </p:set>
                                    <p:animEffect transition="in" filter="barn(inVertical)">
                                      <p:cBhvr>
                                        <p:cTn id="148" dur="500"/>
                                        <p:tgtEl>
                                          <p:spTgt spid="55"/>
                                        </p:tgtEl>
                                      </p:cBhvr>
                                    </p:animEffect>
                                  </p:childTnLst>
                                </p:cTn>
                              </p:par>
                              <p:par>
                                <p:cTn id="149" presetID="16" presetClass="entr" presetSubtype="21" fill="hold" nodeType="withEffect">
                                  <p:stCondLst>
                                    <p:cond delay="0"/>
                                  </p:stCondLst>
                                  <p:childTnLst>
                                    <p:set>
                                      <p:cBhvr>
                                        <p:cTn id="150" dur="1" fill="hold">
                                          <p:stCondLst>
                                            <p:cond delay="0"/>
                                          </p:stCondLst>
                                        </p:cTn>
                                        <p:tgtEl>
                                          <p:spTgt spid="56"/>
                                        </p:tgtEl>
                                        <p:attrNameLst>
                                          <p:attrName>style.visibility</p:attrName>
                                        </p:attrNameLst>
                                      </p:cBhvr>
                                      <p:to>
                                        <p:strVal val="visible"/>
                                      </p:to>
                                    </p:set>
                                    <p:animEffect transition="in" filter="barn(inVertical)">
                                      <p:cBhvr>
                                        <p:cTn id="151" dur="500"/>
                                        <p:tgtEl>
                                          <p:spTgt spid="56"/>
                                        </p:tgtEl>
                                      </p:cBhvr>
                                    </p:animEffect>
                                  </p:childTnLst>
                                </p:cTn>
                              </p:par>
                              <p:par>
                                <p:cTn id="152" presetID="16" presetClass="entr" presetSubtype="21" fill="hold" nodeType="withEffect">
                                  <p:stCondLst>
                                    <p:cond delay="0"/>
                                  </p:stCondLst>
                                  <p:childTnLst>
                                    <p:set>
                                      <p:cBhvr>
                                        <p:cTn id="153" dur="1" fill="hold">
                                          <p:stCondLst>
                                            <p:cond delay="0"/>
                                          </p:stCondLst>
                                        </p:cTn>
                                        <p:tgtEl>
                                          <p:spTgt spid="57"/>
                                        </p:tgtEl>
                                        <p:attrNameLst>
                                          <p:attrName>style.visibility</p:attrName>
                                        </p:attrNameLst>
                                      </p:cBhvr>
                                      <p:to>
                                        <p:strVal val="visible"/>
                                      </p:to>
                                    </p:set>
                                    <p:animEffect transition="in" filter="barn(inVertical)">
                                      <p:cBhvr>
                                        <p:cTn id="154" dur="500"/>
                                        <p:tgtEl>
                                          <p:spTgt spid="57"/>
                                        </p:tgtEl>
                                      </p:cBhvr>
                                    </p:animEffect>
                                  </p:childTnLst>
                                </p:cTn>
                              </p:par>
                              <p:par>
                                <p:cTn id="155" presetID="16" presetClass="entr" presetSubtype="21" fill="hold" nodeType="withEffect">
                                  <p:stCondLst>
                                    <p:cond delay="0"/>
                                  </p:stCondLst>
                                  <p:childTnLst>
                                    <p:set>
                                      <p:cBhvr>
                                        <p:cTn id="156" dur="1" fill="hold">
                                          <p:stCondLst>
                                            <p:cond delay="0"/>
                                          </p:stCondLst>
                                        </p:cTn>
                                        <p:tgtEl>
                                          <p:spTgt spid="58"/>
                                        </p:tgtEl>
                                        <p:attrNameLst>
                                          <p:attrName>style.visibility</p:attrName>
                                        </p:attrNameLst>
                                      </p:cBhvr>
                                      <p:to>
                                        <p:strVal val="visible"/>
                                      </p:to>
                                    </p:set>
                                    <p:animEffect transition="in" filter="barn(inVertical)">
                                      <p:cBhvr>
                                        <p:cTn id="157" dur="500"/>
                                        <p:tgtEl>
                                          <p:spTgt spid="58"/>
                                        </p:tgtEl>
                                      </p:cBhvr>
                                    </p:animEffect>
                                  </p:childTnLst>
                                </p:cTn>
                              </p:par>
                              <p:par>
                                <p:cTn id="158" presetID="16" presetClass="entr" presetSubtype="21" fill="hold" nodeType="withEffect">
                                  <p:stCondLst>
                                    <p:cond delay="0"/>
                                  </p:stCondLst>
                                  <p:childTnLst>
                                    <p:set>
                                      <p:cBhvr>
                                        <p:cTn id="159" dur="1" fill="hold">
                                          <p:stCondLst>
                                            <p:cond delay="0"/>
                                          </p:stCondLst>
                                        </p:cTn>
                                        <p:tgtEl>
                                          <p:spTgt spid="59"/>
                                        </p:tgtEl>
                                        <p:attrNameLst>
                                          <p:attrName>style.visibility</p:attrName>
                                        </p:attrNameLst>
                                      </p:cBhvr>
                                      <p:to>
                                        <p:strVal val="visible"/>
                                      </p:to>
                                    </p:set>
                                    <p:animEffect transition="in" filter="barn(inVertical)">
                                      <p:cBhvr>
                                        <p:cTn id="160" dur="500"/>
                                        <p:tgtEl>
                                          <p:spTgt spid="59"/>
                                        </p:tgtEl>
                                      </p:cBhvr>
                                    </p:animEffect>
                                  </p:childTnLst>
                                </p:cTn>
                              </p:par>
                              <p:par>
                                <p:cTn id="161" presetID="16" presetClass="entr" presetSubtype="21" fill="hold" nodeType="with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barn(inVertical)">
                                      <p:cBhvr>
                                        <p:cTn id="163" dur="500"/>
                                        <p:tgtEl>
                                          <p:spTgt spid="60"/>
                                        </p:tgtEl>
                                      </p:cBhvr>
                                    </p:animEffect>
                                  </p:childTnLst>
                                </p:cTn>
                              </p:par>
                              <p:par>
                                <p:cTn id="164" presetID="16" presetClass="entr" presetSubtype="21" fill="hold" nodeType="withEffect">
                                  <p:stCondLst>
                                    <p:cond delay="0"/>
                                  </p:stCondLst>
                                  <p:childTnLst>
                                    <p:set>
                                      <p:cBhvr>
                                        <p:cTn id="165" dur="1" fill="hold">
                                          <p:stCondLst>
                                            <p:cond delay="0"/>
                                          </p:stCondLst>
                                        </p:cTn>
                                        <p:tgtEl>
                                          <p:spTgt spid="61"/>
                                        </p:tgtEl>
                                        <p:attrNameLst>
                                          <p:attrName>style.visibility</p:attrName>
                                        </p:attrNameLst>
                                      </p:cBhvr>
                                      <p:to>
                                        <p:strVal val="visible"/>
                                      </p:to>
                                    </p:set>
                                    <p:animEffect transition="in" filter="barn(inVertical)">
                                      <p:cBhvr>
                                        <p:cTn id="166" dur="500"/>
                                        <p:tgtEl>
                                          <p:spTgt spid="61"/>
                                        </p:tgtEl>
                                      </p:cBhvr>
                                    </p:animEffect>
                                  </p:childTnLst>
                                </p:cTn>
                              </p:par>
                              <p:par>
                                <p:cTn id="167" presetID="16" presetClass="entr" presetSubtype="21" fill="hold" nodeType="withEffect">
                                  <p:stCondLst>
                                    <p:cond delay="0"/>
                                  </p:stCondLst>
                                  <p:childTnLst>
                                    <p:set>
                                      <p:cBhvr>
                                        <p:cTn id="168" dur="1" fill="hold">
                                          <p:stCondLst>
                                            <p:cond delay="0"/>
                                          </p:stCondLst>
                                        </p:cTn>
                                        <p:tgtEl>
                                          <p:spTgt spid="62"/>
                                        </p:tgtEl>
                                        <p:attrNameLst>
                                          <p:attrName>style.visibility</p:attrName>
                                        </p:attrNameLst>
                                      </p:cBhvr>
                                      <p:to>
                                        <p:strVal val="visible"/>
                                      </p:to>
                                    </p:set>
                                    <p:animEffect transition="in" filter="barn(inVertical)">
                                      <p:cBhvr>
                                        <p:cTn id="169" dur="500"/>
                                        <p:tgtEl>
                                          <p:spTgt spid="62"/>
                                        </p:tgtEl>
                                      </p:cBhvr>
                                    </p:animEffect>
                                  </p:childTnLst>
                                </p:cTn>
                              </p:par>
                              <p:par>
                                <p:cTn id="170" presetID="16" presetClass="entr" presetSubtype="21" fill="hold" nodeType="withEffect">
                                  <p:stCondLst>
                                    <p:cond delay="0"/>
                                  </p:stCondLst>
                                  <p:childTnLst>
                                    <p:set>
                                      <p:cBhvr>
                                        <p:cTn id="171" dur="1" fill="hold">
                                          <p:stCondLst>
                                            <p:cond delay="0"/>
                                          </p:stCondLst>
                                        </p:cTn>
                                        <p:tgtEl>
                                          <p:spTgt spid="63"/>
                                        </p:tgtEl>
                                        <p:attrNameLst>
                                          <p:attrName>style.visibility</p:attrName>
                                        </p:attrNameLst>
                                      </p:cBhvr>
                                      <p:to>
                                        <p:strVal val="visible"/>
                                      </p:to>
                                    </p:set>
                                    <p:animEffect transition="in" filter="barn(inVertical)">
                                      <p:cBhvr>
                                        <p:cTn id="172" dur="500"/>
                                        <p:tgtEl>
                                          <p:spTgt spid="63"/>
                                        </p:tgtEl>
                                      </p:cBhvr>
                                    </p:animEffect>
                                  </p:childTnLst>
                                </p:cTn>
                              </p:par>
                              <p:par>
                                <p:cTn id="173" presetID="16" presetClass="entr" presetSubtype="21" fill="hold" nodeType="withEffect">
                                  <p:stCondLst>
                                    <p:cond delay="0"/>
                                  </p:stCondLst>
                                  <p:childTnLst>
                                    <p:set>
                                      <p:cBhvr>
                                        <p:cTn id="174" dur="1" fill="hold">
                                          <p:stCondLst>
                                            <p:cond delay="0"/>
                                          </p:stCondLst>
                                        </p:cTn>
                                        <p:tgtEl>
                                          <p:spTgt spid="64"/>
                                        </p:tgtEl>
                                        <p:attrNameLst>
                                          <p:attrName>style.visibility</p:attrName>
                                        </p:attrNameLst>
                                      </p:cBhvr>
                                      <p:to>
                                        <p:strVal val="visible"/>
                                      </p:to>
                                    </p:set>
                                    <p:animEffect transition="in" filter="barn(inVertical)">
                                      <p:cBhvr>
                                        <p:cTn id="175" dur="500"/>
                                        <p:tgtEl>
                                          <p:spTgt spid="64"/>
                                        </p:tgtEl>
                                      </p:cBhvr>
                                    </p:animEffect>
                                  </p:childTnLst>
                                </p:cTn>
                              </p:par>
                              <p:par>
                                <p:cTn id="176" presetID="16" presetClass="entr" presetSubtype="21" fill="hold" nodeType="withEffect">
                                  <p:stCondLst>
                                    <p:cond delay="0"/>
                                  </p:stCondLst>
                                  <p:childTnLst>
                                    <p:set>
                                      <p:cBhvr>
                                        <p:cTn id="177" dur="1" fill="hold">
                                          <p:stCondLst>
                                            <p:cond delay="0"/>
                                          </p:stCondLst>
                                        </p:cTn>
                                        <p:tgtEl>
                                          <p:spTgt spid="65"/>
                                        </p:tgtEl>
                                        <p:attrNameLst>
                                          <p:attrName>style.visibility</p:attrName>
                                        </p:attrNameLst>
                                      </p:cBhvr>
                                      <p:to>
                                        <p:strVal val="visible"/>
                                      </p:to>
                                    </p:set>
                                    <p:animEffect transition="in" filter="barn(inVertical)">
                                      <p:cBhvr>
                                        <p:cTn id="178" dur="500"/>
                                        <p:tgtEl>
                                          <p:spTgt spid="65"/>
                                        </p:tgtEl>
                                      </p:cBhvr>
                                    </p:animEffect>
                                  </p:childTnLst>
                                </p:cTn>
                              </p:par>
                              <p:par>
                                <p:cTn id="179" presetID="16" presetClass="entr" presetSubtype="21" fill="hold" nodeType="with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barn(inVertical)">
                                      <p:cBhvr>
                                        <p:cTn id="181" dur="500"/>
                                        <p:tgtEl>
                                          <p:spTgt spid="66"/>
                                        </p:tgtEl>
                                      </p:cBhvr>
                                    </p:animEffect>
                                  </p:childTnLst>
                                </p:cTn>
                              </p:par>
                              <p:par>
                                <p:cTn id="182" presetID="16" presetClass="entr" presetSubtype="21" fill="hold" nodeType="withEffect">
                                  <p:stCondLst>
                                    <p:cond delay="0"/>
                                  </p:stCondLst>
                                  <p:childTnLst>
                                    <p:set>
                                      <p:cBhvr>
                                        <p:cTn id="183" dur="1" fill="hold">
                                          <p:stCondLst>
                                            <p:cond delay="0"/>
                                          </p:stCondLst>
                                        </p:cTn>
                                        <p:tgtEl>
                                          <p:spTgt spid="67"/>
                                        </p:tgtEl>
                                        <p:attrNameLst>
                                          <p:attrName>style.visibility</p:attrName>
                                        </p:attrNameLst>
                                      </p:cBhvr>
                                      <p:to>
                                        <p:strVal val="visible"/>
                                      </p:to>
                                    </p:set>
                                    <p:animEffect transition="in" filter="barn(inVertical)">
                                      <p:cBhvr>
                                        <p:cTn id="184" dur="500"/>
                                        <p:tgtEl>
                                          <p:spTgt spid="67"/>
                                        </p:tgtEl>
                                      </p:cBhvr>
                                    </p:animEffect>
                                  </p:childTnLst>
                                </p:cTn>
                              </p:par>
                              <p:par>
                                <p:cTn id="185" presetID="16" presetClass="entr" presetSubtype="21" fill="hold" nodeType="withEffect">
                                  <p:stCondLst>
                                    <p:cond delay="0"/>
                                  </p:stCondLst>
                                  <p:childTnLst>
                                    <p:set>
                                      <p:cBhvr>
                                        <p:cTn id="186" dur="1" fill="hold">
                                          <p:stCondLst>
                                            <p:cond delay="0"/>
                                          </p:stCondLst>
                                        </p:cTn>
                                        <p:tgtEl>
                                          <p:spTgt spid="68"/>
                                        </p:tgtEl>
                                        <p:attrNameLst>
                                          <p:attrName>style.visibility</p:attrName>
                                        </p:attrNameLst>
                                      </p:cBhvr>
                                      <p:to>
                                        <p:strVal val="visible"/>
                                      </p:to>
                                    </p:set>
                                    <p:animEffect transition="in" filter="barn(inVertical)">
                                      <p:cBhvr>
                                        <p:cTn id="187" dur="500"/>
                                        <p:tgtEl>
                                          <p:spTgt spid="68"/>
                                        </p:tgtEl>
                                      </p:cBhvr>
                                    </p:animEffect>
                                  </p:childTnLst>
                                </p:cTn>
                              </p:par>
                              <p:par>
                                <p:cTn id="188" presetID="16" presetClass="entr" presetSubtype="21" fill="hold" nodeType="withEffect">
                                  <p:stCondLst>
                                    <p:cond delay="0"/>
                                  </p:stCondLst>
                                  <p:childTnLst>
                                    <p:set>
                                      <p:cBhvr>
                                        <p:cTn id="189" dur="1" fill="hold">
                                          <p:stCondLst>
                                            <p:cond delay="0"/>
                                          </p:stCondLst>
                                        </p:cTn>
                                        <p:tgtEl>
                                          <p:spTgt spid="69"/>
                                        </p:tgtEl>
                                        <p:attrNameLst>
                                          <p:attrName>style.visibility</p:attrName>
                                        </p:attrNameLst>
                                      </p:cBhvr>
                                      <p:to>
                                        <p:strVal val="visible"/>
                                      </p:to>
                                    </p:set>
                                    <p:animEffect transition="in" filter="barn(inVertical)">
                                      <p:cBhvr>
                                        <p:cTn id="190" dur="500"/>
                                        <p:tgtEl>
                                          <p:spTgt spid="69"/>
                                        </p:tgtEl>
                                      </p:cBhvr>
                                    </p:animEffect>
                                  </p:childTnLst>
                                </p:cTn>
                              </p:par>
                              <p:par>
                                <p:cTn id="191" presetID="16" presetClass="entr" presetSubtype="21" fill="hold" nodeType="withEffect">
                                  <p:stCondLst>
                                    <p:cond delay="0"/>
                                  </p:stCondLst>
                                  <p:childTnLst>
                                    <p:set>
                                      <p:cBhvr>
                                        <p:cTn id="192" dur="1" fill="hold">
                                          <p:stCondLst>
                                            <p:cond delay="0"/>
                                          </p:stCondLst>
                                        </p:cTn>
                                        <p:tgtEl>
                                          <p:spTgt spid="70"/>
                                        </p:tgtEl>
                                        <p:attrNameLst>
                                          <p:attrName>style.visibility</p:attrName>
                                        </p:attrNameLst>
                                      </p:cBhvr>
                                      <p:to>
                                        <p:strVal val="visible"/>
                                      </p:to>
                                    </p:set>
                                    <p:animEffect transition="in" filter="barn(inVertical)">
                                      <p:cBhvr>
                                        <p:cTn id="193" dur="500"/>
                                        <p:tgtEl>
                                          <p:spTgt spid="70"/>
                                        </p:tgtEl>
                                      </p:cBhvr>
                                    </p:animEffect>
                                  </p:childTnLst>
                                </p:cTn>
                              </p:par>
                              <p:par>
                                <p:cTn id="194" presetID="16" presetClass="entr" presetSubtype="21" fill="hold" nodeType="withEffect">
                                  <p:stCondLst>
                                    <p:cond delay="0"/>
                                  </p:stCondLst>
                                  <p:childTnLst>
                                    <p:set>
                                      <p:cBhvr>
                                        <p:cTn id="195" dur="1" fill="hold">
                                          <p:stCondLst>
                                            <p:cond delay="0"/>
                                          </p:stCondLst>
                                        </p:cTn>
                                        <p:tgtEl>
                                          <p:spTgt spid="71"/>
                                        </p:tgtEl>
                                        <p:attrNameLst>
                                          <p:attrName>style.visibility</p:attrName>
                                        </p:attrNameLst>
                                      </p:cBhvr>
                                      <p:to>
                                        <p:strVal val="visible"/>
                                      </p:to>
                                    </p:set>
                                    <p:animEffect transition="in" filter="barn(inVertical)">
                                      <p:cBhvr>
                                        <p:cTn id="196" dur="500"/>
                                        <p:tgtEl>
                                          <p:spTgt spid="71"/>
                                        </p:tgtEl>
                                      </p:cBhvr>
                                    </p:animEffect>
                                  </p:childTnLst>
                                </p:cTn>
                              </p:par>
                              <p:par>
                                <p:cTn id="197" presetID="16" presetClass="entr" presetSubtype="21" fill="hold" nodeType="withEffect">
                                  <p:stCondLst>
                                    <p:cond delay="0"/>
                                  </p:stCondLst>
                                  <p:childTnLst>
                                    <p:set>
                                      <p:cBhvr>
                                        <p:cTn id="198" dur="1" fill="hold">
                                          <p:stCondLst>
                                            <p:cond delay="0"/>
                                          </p:stCondLst>
                                        </p:cTn>
                                        <p:tgtEl>
                                          <p:spTgt spid="72"/>
                                        </p:tgtEl>
                                        <p:attrNameLst>
                                          <p:attrName>style.visibility</p:attrName>
                                        </p:attrNameLst>
                                      </p:cBhvr>
                                      <p:to>
                                        <p:strVal val="visible"/>
                                      </p:to>
                                    </p:set>
                                    <p:animEffect transition="in" filter="barn(inVertical)">
                                      <p:cBhvr>
                                        <p:cTn id="199" dur="500"/>
                                        <p:tgtEl>
                                          <p:spTgt spid="72"/>
                                        </p:tgtEl>
                                      </p:cBhvr>
                                    </p:animEffect>
                                  </p:childTnLst>
                                </p:cTn>
                              </p:par>
                              <p:par>
                                <p:cTn id="200" presetID="16" presetClass="entr" presetSubtype="21" fill="hold" nodeType="withEffect">
                                  <p:stCondLst>
                                    <p:cond delay="0"/>
                                  </p:stCondLst>
                                  <p:childTnLst>
                                    <p:set>
                                      <p:cBhvr>
                                        <p:cTn id="201" dur="1" fill="hold">
                                          <p:stCondLst>
                                            <p:cond delay="0"/>
                                          </p:stCondLst>
                                        </p:cTn>
                                        <p:tgtEl>
                                          <p:spTgt spid="73"/>
                                        </p:tgtEl>
                                        <p:attrNameLst>
                                          <p:attrName>style.visibility</p:attrName>
                                        </p:attrNameLst>
                                      </p:cBhvr>
                                      <p:to>
                                        <p:strVal val="visible"/>
                                      </p:to>
                                    </p:set>
                                    <p:animEffect transition="in" filter="barn(inVertical)">
                                      <p:cBhvr>
                                        <p:cTn id="202" dur="500"/>
                                        <p:tgtEl>
                                          <p:spTgt spid="73"/>
                                        </p:tgtEl>
                                      </p:cBhvr>
                                    </p:animEffect>
                                  </p:childTnLst>
                                </p:cTn>
                              </p:par>
                              <p:par>
                                <p:cTn id="203" presetID="16" presetClass="entr" presetSubtype="21" fill="hold" nodeType="withEffect">
                                  <p:stCondLst>
                                    <p:cond delay="0"/>
                                  </p:stCondLst>
                                  <p:childTnLst>
                                    <p:set>
                                      <p:cBhvr>
                                        <p:cTn id="204" dur="1" fill="hold">
                                          <p:stCondLst>
                                            <p:cond delay="0"/>
                                          </p:stCondLst>
                                        </p:cTn>
                                        <p:tgtEl>
                                          <p:spTgt spid="74"/>
                                        </p:tgtEl>
                                        <p:attrNameLst>
                                          <p:attrName>style.visibility</p:attrName>
                                        </p:attrNameLst>
                                      </p:cBhvr>
                                      <p:to>
                                        <p:strVal val="visible"/>
                                      </p:to>
                                    </p:set>
                                    <p:animEffect transition="in" filter="barn(inVertical)">
                                      <p:cBhvr>
                                        <p:cTn id="205" dur="500"/>
                                        <p:tgtEl>
                                          <p:spTgt spid="74"/>
                                        </p:tgtEl>
                                      </p:cBhvr>
                                    </p:animEffect>
                                  </p:childTnLst>
                                </p:cTn>
                              </p:par>
                              <p:par>
                                <p:cTn id="206" presetID="16" presetClass="entr" presetSubtype="21" fill="hold" nodeType="withEffect">
                                  <p:stCondLst>
                                    <p:cond delay="0"/>
                                  </p:stCondLst>
                                  <p:childTnLst>
                                    <p:set>
                                      <p:cBhvr>
                                        <p:cTn id="207" dur="1" fill="hold">
                                          <p:stCondLst>
                                            <p:cond delay="0"/>
                                          </p:stCondLst>
                                        </p:cTn>
                                        <p:tgtEl>
                                          <p:spTgt spid="75"/>
                                        </p:tgtEl>
                                        <p:attrNameLst>
                                          <p:attrName>style.visibility</p:attrName>
                                        </p:attrNameLst>
                                      </p:cBhvr>
                                      <p:to>
                                        <p:strVal val="visible"/>
                                      </p:to>
                                    </p:set>
                                    <p:animEffect transition="in" filter="barn(inVertical)">
                                      <p:cBhvr>
                                        <p:cTn id="208" dur="500"/>
                                        <p:tgtEl>
                                          <p:spTgt spid="75"/>
                                        </p:tgtEl>
                                      </p:cBhvr>
                                    </p:animEffect>
                                  </p:childTnLst>
                                </p:cTn>
                              </p:par>
                              <p:par>
                                <p:cTn id="209" presetID="16" presetClass="entr" presetSubtype="21" fill="hold" nodeType="withEffect">
                                  <p:stCondLst>
                                    <p:cond delay="0"/>
                                  </p:stCondLst>
                                  <p:childTnLst>
                                    <p:set>
                                      <p:cBhvr>
                                        <p:cTn id="210" dur="1" fill="hold">
                                          <p:stCondLst>
                                            <p:cond delay="0"/>
                                          </p:stCondLst>
                                        </p:cTn>
                                        <p:tgtEl>
                                          <p:spTgt spid="76"/>
                                        </p:tgtEl>
                                        <p:attrNameLst>
                                          <p:attrName>style.visibility</p:attrName>
                                        </p:attrNameLst>
                                      </p:cBhvr>
                                      <p:to>
                                        <p:strVal val="visible"/>
                                      </p:to>
                                    </p:set>
                                    <p:animEffect transition="in" filter="barn(inVertical)">
                                      <p:cBhvr>
                                        <p:cTn id="211" dur="500"/>
                                        <p:tgtEl>
                                          <p:spTgt spid="76"/>
                                        </p:tgtEl>
                                      </p:cBhvr>
                                    </p:animEffect>
                                  </p:childTnLst>
                                </p:cTn>
                              </p:par>
                              <p:par>
                                <p:cTn id="212" presetID="16" presetClass="entr" presetSubtype="21" fill="hold" nodeType="withEffect">
                                  <p:stCondLst>
                                    <p:cond delay="0"/>
                                  </p:stCondLst>
                                  <p:childTnLst>
                                    <p:set>
                                      <p:cBhvr>
                                        <p:cTn id="213" dur="1" fill="hold">
                                          <p:stCondLst>
                                            <p:cond delay="0"/>
                                          </p:stCondLst>
                                        </p:cTn>
                                        <p:tgtEl>
                                          <p:spTgt spid="77"/>
                                        </p:tgtEl>
                                        <p:attrNameLst>
                                          <p:attrName>style.visibility</p:attrName>
                                        </p:attrNameLst>
                                      </p:cBhvr>
                                      <p:to>
                                        <p:strVal val="visible"/>
                                      </p:to>
                                    </p:set>
                                    <p:animEffect transition="in" filter="barn(inVertical)">
                                      <p:cBhvr>
                                        <p:cTn id="214" dur="500"/>
                                        <p:tgtEl>
                                          <p:spTgt spid="77"/>
                                        </p:tgtEl>
                                      </p:cBhvr>
                                    </p:animEffect>
                                  </p:childTnLst>
                                </p:cTn>
                              </p:par>
                              <p:par>
                                <p:cTn id="215" presetID="16" presetClass="entr" presetSubtype="21" fill="hold" nodeType="withEffect">
                                  <p:stCondLst>
                                    <p:cond delay="0"/>
                                  </p:stCondLst>
                                  <p:childTnLst>
                                    <p:set>
                                      <p:cBhvr>
                                        <p:cTn id="216" dur="1" fill="hold">
                                          <p:stCondLst>
                                            <p:cond delay="0"/>
                                          </p:stCondLst>
                                        </p:cTn>
                                        <p:tgtEl>
                                          <p:spTgt spid="78"/>
                                        </p:tgtEl>
                                        <p:attrNameLst>
                                          <p:attrName>style.visibility</p:attrName>
                                        </p:attrNameLst>
                                      </p:cBhvr>
                                      <p:to>
                                        <p:strVal val="visible"/>
                                      </p:to>
                                    </p:set>
                                    <p:animEffect transition="in" filter="barn(inVertical)">
                                      <p:cBhvr>
                                        <p:cTn id="217" dur="500"/>
                                        <p:tgtEl>
                                          <p:spTgt spid="78"/>
                                        </p:tgtEl>
                                      </p:cBhvr>
                                    </p:animEffect>
                                  </p:childTnLst>
                                </p:cTn>
                              </p:par>
                              <p:par>
                                <p:cTn id="218" presetID="16" presetClass="entr" presetSubtype="21" fill="hold" nodeType="with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barn(inVertical)">
                                      <p:cBhvr>
                                        <p:cTn id="220" dur="500"/>
                                        <p:tgtEl>
                                          <p:spTgt spid="79"/>
                                        </p:tgtEl>
                                      </p:cBhvr>
                                    </p:animEffect>
                                  </p:childTnLst>
                                </p:cTn>
                              </p:par>
                              <p:par>
                                <p:cTn id="221" presetID="16" presetClass="entr" presetSubtype="21" fill="hold" nodeType="withEffect">
                                  <p:stCondLst>
                                    <p:cond delay="0"/>
                                  </p:stCondLst>
                                  <p:childTnLst>
                                    <p:set>
                                      <p:cBhvr>
                                        <p:cTn id="222" dur="1" fill="hold">
                                          <p:stCondLst>
                                            <p:cond delay="0"/>
                                          </p:stCondLst>
                                        </p:cTn>
                                        <p:tgtEl>
                                          <p:spTgt spid="80"/>
                                        </p:tgtEl>
                                        <p:attrNameLst>
                                          <p:attrName>style.visibility</p:attrName>
                                        </p:attrNameLst>
                                      </p:cBhvr>
                                      <p:to>
                                        <p:strVal val="visible"/>
                                      </p:to>
                                    </p:set>
                                    <p:animEffect transition="in" filter="barn(inVertical)">
                                      <p:cBhvr>
                                        <p:cTn id="223" dur="500"/>
                                        <p:tgtEl>
                                          <p:spTgt spid="80"/>
                                        </p:tgtEl>
                                      </p:cBhvr>
                                    </p:animEffect>
                                  </p:childTnLst>
                                </p:cTn>
                              </p:par>
                              <p:par>
                                <p:cTn id="224" presetID="16" presetClass="entr" presetSubtype="21" fill="hold" nodeType="withEffect">
                                  <p:stCondLst>
                                    <p:cond delay="0"/>
                                  </p:stCondLst>
                                  <p:childTnLst>
                                    <p:set>
                                      <p:cBhvr>
                                        <p:cTn id="225" dur="1" fill="hold">
                                          <p:stCondLst>
                                            <p:cond delay="0"/>
                                          </p:stCondLst>
                                        </p:cTn>
                                        <p:tgtEl>
                                          <p:spTgt spid="81"/>
                                        </p:tgtEl>
                                        <p:attrNameLst>
                                          <p:attrName>style.visibility</p:attrName>
                                        </p:attrNameLst>
                                      </p:cBhvr>
                                      <p:to>
                                        <p:strVal val="visible"/>
                                      </p:to>
                                    </p:set>
                                    <p:animEffect transition="in" filter="barn(inVertical)">
                                      <p:cBhvr>
                                        <p:cTn id="226" dur="500"/>
                                        <p:tgtEl>
                                          <p:spTgt spid="81"/>
                                        </p:tgtEl>
                                      </p:cBhvr>
                                    </p:animEffect>
                                  </p:childTnLst>
                                </p:cTn>
                              </p:par>
                              <p:par>
                                <p:cTn id="227" presetID="16" presetClass="entr" presetSubtype="21" fill="hold" nodeType="withEffect">
                                  <p:stCondLst>
                                    <p:cond delay="0"/>
                                  </p:stCondLst>
                                  <p:childTnLst>
                                    <p:set>
                                      <p:cBhvr>
                                        <p:cTn id="228" dur="1" fill="hold">
                                          <p:stCondLst>
                                            <p:cond delay="0"/>
                                          </p:stCondLst>
                                        </p:cTn>
                                        <p:tgtEl>
                                          <p:spTgt spid="82"/>
                                        </p:tgtEl>
                                        <p:attrNameLst>
                                          <p:attrName>style.visibility</p:attrName>
                                        </p:attrNameLst>
                                      </p:cBhvr>
                                      <p:to>
                                        <p:strVal val="visible"/>
                                      </p:to>
                                    </p:set>
                                    <p:animEffect transition="in" filter="barn(inVertical)">
                                      <p:cBhvr>
                                        <p:cTn id="229" dur="500"/>
                                        <p:tgtEl>
                                          <p:spTgt spid="82"/>
                                        </p:tgtEl>
                                      </p:cBhvr>
                                    </p:animEffect>
                                  </p:childTnLst>
                                </p:cTn>
                              </p:par>
                              <p:par>
                                <p:cTn id="230" presetID="16" presetClass="entr" presetSubtype="21" fill="hold" nodeType="withEffect">
                                  <p:stCondLst>
                                    <p:cond delay="0"/>
                                  </p:stCondLst>
                                  <p:childTnLst>
                                    <p:set>
                                      <p:cBhvr>
                                        <p:cTn id="231" dur="1" fill="hold">
                                          <p:stCondLst>
                                            <p:cond delay="0"/>
                                          </p:stCondLst>
                                        </p:cTn>
                                        <p:tgtEl>
                                          <p:spTgt spid="83"/>
                                        </p:tgtEl>
                                        <p:attrNameLst>
                                          <p:attrName>style.visibility</p:attrName>
                                        </p:attrNameLst>
                                      </p:cBhvr>
                                      <p:to>
                                        <p:strVal val="visible"/>
                                      </p:to>
                                    </p:set>
                                    <p:animEffect transition="in" filter="barn(inVertical)">
                                      <p:cBhvr>
                                        <p:cTn id="232" dur="500"/>
                                        <p:tgtEl>
                                          <p:spTgt spid="83"/>
                                        </p:tgtEl>
                                      </p:cBhvr>
                                    </p:animEffect>
                                  </p:childTnLst>
                                </p:cTn>
                              </p:par>
                              <p:par>
                                <p:cTn id="233" presetID="16" presetClass="entr" presetSubtype="21" fill="hold" nodeType="withEffect">
                                  <p:stCondLst>
                                    <p:cond delay="0"/>
                                  </p:stCondLst>
                                  <p:childTnLst>
                                    <p:set>
                                      <p:cBhvr>
                                        <p:cTn id="234" dur="1" fill="hold">
                                          <p:stCondLst>
                                            <p:cond delay="0"/>
                                          </p:stCondLst>
                                        </p:cTn>
                                        <p:tgtEl>
                                          <p:spTgt spid="84"/>
                                        </p:tgtEl>
                                        <p:attrNameLst>
                                          <p:attrName>style.visibility</p:attrName>
                                        </p:attrNameLst>
                                      </p:cBhvr>
                                      <p:to>
                                        <p:strVal val="visible"/>
                                      </p:to>
                                    </p:set>
                                    <p:animEffect transition="in" filter="barn(inVertical)">
                                      <p:cBhvr>
                                        <p:cTn id="235" dur="500"/>
                                        <p:tgtEl>
                                          <p:spTgt spid="84"/>
                                        </p:tgtEl>
                                      </p:cBhvr>
                                    </p:animEffect>
                                  </p:childTnLst>
                                </p:cTn>
                              </p:par>
                              <p:par>
                                <p:cTn id="236" presetID="16" presetClass="entr" presetSubtype="21" fill="hold" nodeType="withEffect">
                                  <p:stCondLst>
                                    <p:cond delay="0"/>
                                  </p:stCondLst>
                                  <p:childTnLst>
                                    <p:set>
                                      <p:cBhvr>
                                        <p:cTn id="237" dur="1" fill="hold">
                                          <p:stCondLst>
                                            <p:cond delay="0"/>
                                          </p:stCondLst>
                                        </p:cTn>
                                        <p:tgtEl>
                                          <p:spTgt spid="85"/>
                                        </p:tgtEl>
                                        <p:attrNameLst>
                                          <p:attrName>style.visibility</p:attrName>
                                        </p:attrNameLst>
                                      </p:cBhvr>
                                      <p:to>
                                        <p:strVal val="visible"/>
                                      </p:to>
                                    </p:set>
                                    <p:animEffect transition="in" filter="barn(inVertical)">
                                      <p:cBhvr>
                                        <p:cTn id="238" dur="500"/>
                                        <p:tgtEl>
                                          <p:spTgt spid="85"/>
                                        </p:tgtEl>
                                      </p:cBhvr>
                                    </p:animEffect>
                                  </p:childTnLst>
                                </p:cTn>
                              </p:par>
                              <p:par>
                                <p:cTn id="239" presetID="16" presetClass="entr" presetSubtype="21" fill="hold" nodeType="withEffect">
                                  <p:stCondLst>
                                    <p:cond delay="0"/>
                                  </p:stCondLst>
                                  <p:childTnLst>
                                    <p:set>
                                      <p:cBhvr>
                                        <p:cTn id="240" dur="1" fill="hold">
                                          <p:stCondLst>
                                            <p:cond delay="0"/>
                                          </p:stCondLst>
                                        </p:cTn>
                                        <p:tgtEl>
                                          <p:spTgt spid="86"/>
                                        </p:tgtEl>
                                        <p:attrNameLst>
                                          <p:attrName>style.visibility</p:attrName>
                                        </p:attrNameLst>
                                      </p:cBhvr>
                                      <p:to>
                                        <p:strVal val="visible"/>
                                      </p:to>
                                    </p:set>
                                    <p:animEffect transition="in" filter="barn(inVertical)">
                                      <p:cBhvr>
                                        <p:cTn id="241" dur="500"/>
                                        <p:tgtEl>
                                          <p:spTgt spid="86"/>
                                        </p:tgtEl>
                                      </p:cBhvr>
                                    </p:animEffect>
                                  </p:childTnLst>
                                </p:cTn>
                              </p:par>
                              <p:par>
                                <p:cTn id="242" presetID="16" presetClass="entr" presetSubtype="21" fill="hold" nodeType="withEffect">
                                  <p:stCondLst>
                                    <p:cond delay="0"/>
                                  </p:stCondLst>
                                  <p:childTnLst>
                                    <p:set>
                                      <p:cBhvr>
                                        <p:cTn id="243" dur="1" fill="hold">
                                          <p:stCondLst>
                                            <p:cond delay="0"/>
                                          </p:stCondLst>
                                        </p:cTn>
                                        <p:tgtEl>
                                          <p:spTgt spid="87"/>
                                        </p:tgtEl>
                                        <p:attrNameLst>
                                          <p:attrName>style.visibility</p:attrName>
                                        </p:attrNameLst>
                                      </p:cBhvr>
                                      <p:to>
                                        <p:strVal val="visible"/>
                                      </p:to>
                                    </p:set>
                                    <p:animEffect transition="in" filter="barn(inVertical)">
                                      <p:cBhvr>
                                        <p:cTn id="244" dur="500"/>
                                        <p:tgtEl>
                                          <p:spTgt spid="87"/>
                                        </p:tgtEl>
                                      </p:cBhvr>
                                    </p:animEffect>
                                  </p:childTnLst>
                                </p:cTn>
                              </p:par>
                              <p:par>
                                <p:cTn id="245" presetID="16" presetClass="entr" presetSubtype="21" fill="hold" nodeType="withEffect">
                                  <p:stCondLst>
                                    <p:cond delay="0"/>
                                  </p:stCondLst>
                                  <p:childTnLst>
                                    <p:set>
                                      <p:cBhvr>
                                        <p:cTn id="246" dur="1" fill="hold">
                                          <p:stCondLst>
                                            <p:cond delay="0"/>
                                          </p:stCondLst>
                                        </p:cTn>
                                        <p:tgtEl>
                                          <p:spTgt spid="88"/>
                                        </p:tgtEl>
                                        <p:attrNameLst>
                                          <p:attrName>style.visibility</p:attrName>
                                        </p:attrNameLst>
                                      </p:cBhvr>
                                      <p:to>
                                        <p:strVal val="visible"/>
                                      </p:to>
                                    </p:set>
                                    <p:animEffect transition="in" filter="barn(inVertical)">
                                      <p:cBhvr>
                                        <p:cTn id="247" dur="500"/>
                                        <p:tgtEl>
                                          <p:spTgt spid="88"/>
                                        </p:tgtEl>
                                      </p:cBhvr>
                                    </p:animEffect>
                                  </p:childTnLst>
                                </p:cTn>
                              </p:par>
                              <p:par>
                                <p:cTn id="248" presetID="16" presetClass="entr" presetSubtype="21" fill="hold" nodeType="withEffect">
                                  <p:stCondLst>
                                    <p:cond delay="0"/>
                                  </p:stCondLst>
                                  <p:childTnLst>
                                    <p:set>
                                      <p:cBhvr>
                                        <p:cTn id="249" dur="1" fill="hold">
                                          <p:stCondLst>
                                            <p:cond delay="0"/>
                                          </p:stCondLst>
                                        </p:cTn>
                                        <p:tgtEl>
                                          <p:spTgt spid="89"/>
                                        </p:tgtEl>
                                        <p:attrNameLst>
                                          <p:attrName>style.visibility</p:attrName>
                                        </p:attrNameLst>
                                      </p:cBhvr>
                                      <p:to>
                                        <p:strVal val="visible"/>
                                      </p:to>
                                    </p:set>
                                    <p:animEffect transition="in" filter="barn(inVertical)">
                                      <p:cBhvr>
                                        <p:cTn id="250" dur="500"/>
                                        <p:tgtEl>
                                          <p:spTgt spid="89"/>
                                        </p:tgtEl>
                                      </p:cBhvr>
                                    </p:animEffect>
                                  </p:childTnLst>
                                </p:cTn>
                              </p:par>
                              <p:par>
                                <p:cTn id="251" presetID="16" presetClass="entr" presetSubtype="21" fill="hold" nodeType="withEffect">
                                  <p:stCondLst>
                                    <p:cond delay="0"/>
                                  </p:stCondLst>
                                  <p:childTnLst>
                                    <p:set>
                                      <p:cBhvr>
                                        <p:cTn id="252" dur="1" fill="hold">
                                          <p:stCondLst>
                                            <p:cond delay="0"/>
                                          </p:stCondLst>
                                        </p:cTn>
                                        <p:tgtEl>
                                          <p:spTgt spid="90"/>
                                        </p:tgtEl>
                                        <p:attrNameLst>
                                          <p:attrName>style.visibility</p:attrName>
                                        </p:attrNameLst>
                                      </p:cBhvr>
                                      <p:to>
                                        <p:strVal val="visible"/>
                                      </p:to>
                                    </p:set>
                                    <p:animEffect transition="in" filter="barn(inVertical)">
                                      <p:cBhvr>
                                        <p:cTn id="253" dur="500"/>
                                        <p:tgtEl>
                                          <p:spTgt spid="90"/>
                                        </p:tgtEl>
                                      </p:cBhvr>
                                    </p:animEffect>
                                  </p:childTnLst>
                                </p:cTn>
                              </p:par>
                              <p:par>
                                <p:cTn id="254" presetID="16" presetClass="entr" presetSubtype="21" fill="hold" nodeType="withEffect">
                                  <p:stCondLst>
                                    <p:cond delay="0"/>
                                  </p:stCondLst>
                                  <p:childTnLst>
                                    <p:set>
                                      <p:cBhvr>
                                        <p:cTn id="255" dur="1" fill="hold">
                                          <p:stCondLst>
                                            <p:cond delay="0"/>
                                          </p:stCondLst>
                                        </p:cTn>
                                        <p:tgtEl>
                                          <p:spTgt spid="91"/>
                                        </p:tgtEl>
                                        <p:attrNameLst>
                                          <p:attrName>style.visibility</p:attrName>
                                        </p:attrNameLst>
                                      </p:cBhvr>
                                      <p:to>
                                        <p:strVal val="visible"/>
                                      </p:to>
                                    </p:set>
                                    <p:animEffect transition="in" filter="barn(inVertical)">
                                      <p:cBhvr>
                                        <p:cTn id="256" dur="500"/>
                                        <p:tgtEl>
                                          <p:spTgt spid="91"/>
                                        </p:tgtEl>
                                      </p:cBhvr>
                                    </p:animEffect>
                                  </p:childTnLst>
                                </p:cTn>
                              </p:par>
                              <p:par>
                                <p:cTn id="257" presetID="16" presetClass="entr" presetSubtype="21" fill="hold" nodeType="withEffect">
                                  <p:stCondLst>
                                    <p:cond delay="0"/>
                                  </p:stCondLst>
                                  <p:childTnLst>
                                    <p:set>
                                      <p:cBhvr>
                                        <p:cTn id="258" dur="1" fill="hold">
                                          <p:stCondLst>
                                            <p:cond delay="0"/>
                                          </p:stCondLst>
                                        </p:cTn>
                                        <p:tgtEl>
                                          <p:spTgt spid="92"/>
                                        </p:tgtEl>
                                        <p:attrNameLst>
                                          <p:attrName>style.visibility</p:attrName>
                                        </p:attrNameLst>
                                      </p:cBhvr>
                                      <p:to>
                                        <p:strVal val="visible"/>
                                      </p:to>
                                    </p:set>
                                    <p:animEffect transition="in" filter="barn(inVertical)">
                                      <p:cBhvr>
                                        <p:cTn id="259" dur="500"/>
                                        <p:tgtEl>
                                          <p:spTgt spid="92"/>
                                        </p:tgtEl>
                                      </p:cBhvr>
                                    </p:animEffect>
                                  </p:childTnLst>
                                </p:cTn>
                              </p:par>
                              <p:par>
                                <p:cTn id="260" presetID="16" presetClass="entr" presetSubtype="21" fill="hold" nodeType="withEffect">
                                  <p:stCondLst>
                                    <p:cond delay="0"/>
                                  </p:stCondLst>
                                  <p:childTnLst>
                                    <p:set>
                                      <p:cBhvr>
                                        <p:cTn id="261" dur="1" fill="hold">
                                          <p:stCondLst>
                                            <p:cond delay="0"/>
                                          </p:stCondLst>
                                        </p:cTn>
                                        <p:tgtEl>
                                          <p:spTgt spid="93"/>
                                        </p:tgtEl>
                                        <p:attrNameLst>
                                          <p:attrName>style.visibility</p:attrName>
                                        </p:attrNameLst>
                                      </p:cBhvr>
                                      <p:to>
                                        <p:strVal val="visible"/>
                                      </p:to>
                                    </p:set>
                                    <p:animEffect transition="in" filter="barn(inVertical)">
                                      <p:cBhvr>
                                        <p:cTn id="262" dur="500"/>
                                        <p:tgtEl>
                                          <p:spTgt spid="93"/>
                                        </p:tgtEl>
                                      </p:cBhvr>
                                    </p:animEffect>
                                  </p:childTnLst>
                                </p:cTn>
                              </p:par>
                              <p:par>
                                <p:cTn id="263" presetID="16" presetClass="entr" presetSubtype="21" fill="hold" nodeType="withEffect">
                                  <p:stCondLst>
                                    <p:cond delay="0"/>
                                  </p:stCondLst>
                                  <p:childTnLst>
                                    <p:set>
                                      <p:cBhvr>
                                        <p:cTn id="264" dur="1" fill="hold">
                                          <p:stCondLst>
                                            <p:cond delay="0"/>
                                          </p:stCondLst>
                                        </p:cTn>
                                        <p:tgtEl>
                                          <p:spTgt spid="94"/>
                                        </p:tgtEl>
                                        <p:attrNameLst>
                                          <p:attrName>style.visibility</p:attrName>
                                        </p:attrNameLst>
                                      </p:cBhvr>
                                      <p:to>
                                        <p:strVal val="visible"/>
                                      </p:to>
                                    </p:set>
                                    <p:animEffect transition="in" filter="barn(inVertical)">
                                      <p:cBhvr>
                                        <p:cTn id="265" dur="500"/>
                                        <p:tgtEl>
                                          <p:spTgt spid="94"/>
                                        </p:tgtEl>
                                      </p:cBhvr>
                                    </p:animEffect>
                                  </p:childTnLst>
                                </p:cTn>
                              </p:par>
                              <p:par>
                                <p:cTn id="266" presetID="16" presetClass="entr" presetSubtype="21" fill="hold" nodeType="withEffect">
                                  <p:stCondLst>
                                    <p:cond delay="0"/>
                                  </p:stCondLst>
                                  <p:childTnLst>
                                    <p:set>
                                      <p:cBhvr>
                                        <p:cTn id="267" dur="1" fill="hold">
                                          <p:stCondLst>
                                            <p:cond delay="0"/>
                                          </p:stCondLst>
                                        </p:cTn>
                                        <p:tgtEl>
                                          <p:spTgt spid="95"/>
                                        </p:tgtEl>
                                        <p:attrNameLst>
                                          <p:attrName>style.visibility</p:attrName>
                                        </p:attrNameLst>
                                      </p:cBhvr>
                                      <p:to>
                                        <p:strVal val="visible"/>
                                      </p:to>
                                    </p:set>
                                    <p:animEffect transition="in" filter="barn(inVertical)">
                                      <p:cBhvr>
                                        <p:cTn id="268" dur="500"/>
                                        <p:tgtEl>
                                          <p:spTgt spid="95"/>
                                        </p:tgtEl>
                                      </p:cBhvr>
                                    </p:animEffect>
                                  </p:childTnLst>
                                </p:cTn>
                              </p:par>
                              <p:par>
                                <p:cTn id="269" presetID="16" presetClass="entr" presetSubtype="21" fill="hold" nodeType="withEffect">
                                  <p:stCondLst>
                                    <p:cond delay="0"/>
                                  </p:stCondLst>
                                  <p:childTnLst>
                                    <p:set>
                                      <p:cBhvr>
                                        <p:cTn id="270" dur="1" fill="hold">
                                          <p:stCondLst>
                                            <p:cond delay="0"/>
                                          </p:stCondLst>
                                        </p:cTn>
                                        <p:tgtEl>
                                          <p:spTgt spid="96"/>
                                        </p:tgtEl>
                                        <p:attrNameLst>
                                          <p:attrName>style.visibility</p:attrName>
                                        </p:attrNameLst>
                                      </p:cBhvr>
                                      <p:to>
                                        <p:strVal val="visible"/>
                                      </p:to>
                                    </p:set>
                                    <p:animEffect transition="in" filter="barn(inVertical)">
                                      <p:cBhvr>
                                        <p:cTn id="271" dur="500"/>
                                        <p:tgtEl>
                                          <p:spTgt spid="96"/>
                                        </p:tgtEl>
                                      </p:cBhvr>
                                    </p:animEffect>
                                  </p:childTnLst>
                                </p:cTn>
                              </p:par>
                              <p:par>
                                <p:cTn id="272" presetID="16" presetClass="entr" presetSubtype="21" fill="hold" nodeType="withEffect">
                                  <p:stCondLst>
                                    <p:cond delay="0"/>
                                  </p:stCondLst>
                                  <p:childTnLst>
                                    <p:set>
                                      <p:cBhvr>
                                        <p:cTn id="273" dur="1" fill="hold">
                                          <p:stCondLst>
                                            <p:cond delay="0"/>
                                          </p:stCondLst>
                                        </p:cTn>
                                        <p:tgtEl>
                                          <p:spTgt spid="97"/>
                                        </p:tgtEl>
                                        <p:attrNameLst>
                                          <p:attrName>style.visibility</p:attrName>
                                        </p:attrNameLst>
                                      </p:cBhvr>
                                      <p:to>
                                        <p:strVal val="visible"/>
                                      </p:to>
                                    </p:set>
                                    <p:animEffect transition="in" filter="barn(inVertical)">
                                      <p:cBhvr>
                                        <p:cTn id="274" dur="500"/>
                                        <p:tgtEl>
                                          <p:spTgt spid="97"/>
                                        </p:tgtEl>
                                      </p:cBhvr>
                                    </p:animEffect>
                                  </p:childTnLst>
                                </p:cTn>
                              </p:par>
                              <p:par>
                                <p:cTn id="275" presetID="16" presetClass="entr" presetSubtype="21" fill="hold" nodeType="withEffect">
                                  <p:stCondLst>
                                    <p:cond delay="0"/>
                                  </p:stCondLst>
                                  <p:childTnLst>
                                    <p:set>
                                      <p:cBhvr>
                                        <p:cTn id="276" dur="1" fill="hold">
                                          <p:stCondLst>
                                            <p:cond delay="0"/>
                                          </p:stCondLst>
                                        </p:cTn>
                                        <p:tgtEl>
                                          <p:spTgt spid="98"/>
                                        </p:tgtEl>
                                        <p:attrNameLst>
                                          <p:attrName>style.visibility</p:attrName>
                                        </p:attrNameLst>
                                      </p:cBhvr>
                                      <p:to>
                                        <p:strVal val="visible"/>
                                      </p:to>
                                    </p:set>
                                    <p:animEffect transition="in" filter="barn(inVertical)">
                                      <p:cBhvr>
                                        <p:cTn id="277" dur="500"/>
                                        <p:tgtEl>
                                          <p:spTgt spid="98"/>
                                        </p:tgtEl>
                                      </p:cBhvr>
                                    </p:animEffect>
                                  </p:childTnLst>
                                </p:cTn>
                              </p:par>
                              <p:par>
                                <p:cTn id="278" presetID="16" presetClass="entr" presetSubtype="21" fill="hold" nodeType="withEffect">
                                  <p:stCondLst>
                                    <p:cond delay="0"/>
                                  </p:stCondLst>
                                  <p:childTnLst>
                                    <p:set>
                                      <p:cBhvr>
                                        <p:cTn id="279" dur="1" fill="hold">
                                          <p:stCondLst>
                                            <p:cond delay="0"/>
                                          </p:stCondLst>
                                        </p:cTn>
                                        <p:tgtEl>
                                          <p:spTgt spid="99"/>
                                        </p:tgtEl>
                                        <p:attrNameLst>
                                          <p:attrName>style.visibility</p:attrName>
                                        </p:attrNameLst>
                                      </p:cBhvr>
                                      <p:to>
                                        <p:strVal val="visible"/>
                                      </p:to>
                                    </p:set>
                                    <p:animEffect transition="in" filter="barn(inVertical)">
                                      <p:cBhvr>
                                        <p:cTn id="280" dur="500"/>
                                        <p:tgtEl>
                                          <p:spTgt spid="99"/>
                                        </p:tgtEl>
                                      </p:cBhvr>
                                    </p:animEffect>
                                  </p:childTnLst>
                                </p:cTn>
                              </p:par>
                              <p:par>
                                <p:cTn id="281" presetID="16" presetClass="entr" presetSubtype="21" fill="hold" nodeType="withEffect">
                                  <p:stCondLst>
                                    <p:cond delay="0"/>
                                  </p:stCondLst>
                                  <p:childTnLst>
                                    <p:set>
                                      <p:cBhvr>
                                        <p:cTn id="282" dur="1" fill="hold">
                                          <p:stCondLst>
                                            <p:cond delay="0"/>
                                          </p:stCondLst>
                                        </p:cTn>
                                        <p:tgtEl>
                                          <p:spTgt spid="100"/>
                                        </p:tgtEl>
                                        <p:attrNameLst>
                                          <p:attrName>style.visibility</p:attrName>
                                        </p:attrNameLst>
                                      </p:cBhvr>
                                      <p:to>
                                        <p:strVal val="visible"/>
                                      </p:to>
                                    </p:set>
                                    <p:animEffect transition="in" filter="barn(inVertical)">
                                      <p:cBhvr>
                                        <p:cTn id="283" dur="500"/>
                                        <p:tgtEl>
                                          <p:spTgt spid="100"/>
                                        </p:tgtEl>
                                      </p:cBhvr>
                                    </p:animEffect>
                                  </p:childTnLst>
                                </p:cTn>
                              </p:par>
                              <p:par>
                                <p:cTn id="284" presetID="16" presetClass="entr" presetSubtype="21" fill="hold" nodeType="withEffect">
                                  <p:stCondLst>
                                    <p:cond delay="0"/>
                                  </p:stCondLst>
                                  <p:childTnLst>
                                    <p:set>
                                      <p:cBhvr>
                                        <p:cTn id="285" dur="1" fill="hold">
                                          <p:stCondLst>
                                            <p:cond delay="0"/>
                                          </p:stCondLst>
                                        </p:cTn>
                                        <p:tgtEl>
                                          <p:spTgt spid="101"/>
                                        </p:tgtEl>
                                        <p:attrNameLst>
                                          <p:attrName>style.visibility</p:attrName>
                                        </p:attrNameLst>
                                      </p:cBhvr>
                                      <p:to>
                                        <p:strVal val="visible"/>
                                      </p:to>
                                    </p:set>
                                    <p:animEffect transition="in" filter="barn(inVertical)">
                                      <p:cBhvr>
                                        <p:cTn id="286" dur="500"/>
                                        <p:tgtEl>
                                          <p:spTgt spid="101"/>
                                        </p:tgtEl>
                                      </p:cBhvr>
                                    </p:animEffect>
                                  </p:childTnLst>
                                </p:cTn>
                              </p:par>
                              <p:par>
                                <p:cTn id="287" presetID="16" presetClass="entr" presetSubtype="21" fill="hold" nodeType="withEffect">
                                  <p:stCondLst>
                                    <p:cond delay="0"/>
                                  </p:stCondLst>
                                  <p:childTnLst>
                                    <p:set>
                                      <p:cBhvr>
                                        <p:cTn id="288" dur="1" fill="hold">
                                          <p:stCondLst>
                                            <p:cond delay="0"/>
                                          </p:stCondLst>
                                        </p:cTn>
                                        <p:tgtEl>
                                          <p:spTgt spid="102"/>
                                        </p:tgtEl>
                                        <p:attrNameLst>
                                          <p:attrName>style.visibility</p:attrName>
                                        </p:attrNameLst>
                                      </p:cBhvr>
                                      <p:to>
                                        <p:strVal val="visible"/>
                                      </p:to>
                                    </p:set>
                                    <p:animEffect transition="in" filter="barn(inVertical)">
                                      <p:cBhvr>
                                        <p:cTn id="289" dur="500"/>
                                        <p:tgtEl>
                                          <p:spTgt spid="102"/>
                                        </p:tgtEl>
                                      </p:cBhvr>
                                    </p:animEffect>
                                  </p:childTnLst>
                                </p:cTn>
                              </p:par>
                              <p:par>
                                <p:cTn id="290" presetID="16" presetClass="entr" presetSubtype="21" fill="hold" nodeType="withEffect">
                                  <p:stCondLst>
                                    <p:cond delay="0"/>
                                  </p:stCondLst>
                                  <p:childTnLst>
                                    <p:set>
                                      <p:cBhvr>
                                        <p:cTn id="291" dur="1" fill="hold">
                                          <p:stCondLst>
                                            <p:cond delay="0"/>
                                          </p:stCondLst>
                                        </p:cTn>
                                        <p:tgtEl>
                                          <p:spTgt spid="103"/>
                                        </p:tgtEl>
                                        <p:attrNameLst>
                                          <p:attrName>style.visibility</p:attrName>
                                        </p:attrNameLst>
                                      </p:cBhvr>
                                      <p:to>
                                        <p:strVal val="visible"/>
                                      </p:to>
                                    </p:set>
                                    <p:animEffect transition="in" filter="barn(inVertical)">
                                      <p:cBhvr>
                                        <p:cTn id="292" dur="500"/>
                                        <p:tgtEl>
                                          <p:spTgt spid="103"/>
                                        </p:tgtEl>
                                      </p:cBhvr>
                                    </p:animEffect>
                                  </p:childTnLst>
                                </p:cTn>
                              </p:par>
                              <p:par>
                                <p:cTn id="293" presetID="16" presetClass="entr" presetSubtype="21" fill="hold" nodeType="withEffect">
                                  <p:stCondLst>
                                    <p:cond delay="0"/>
                                  </p:stCondLst>
                                  <p:childTnLst>
                                    <p:set>
                                      <p:cBhvr>
                                        <p:cTn id="294" dur="1" fill="hold">
                                          <p:stCondLst>
                                            <p:cond delay="0"/>
                                          </p:stCondLst>
                                        </p:cTn>
                                        <p:tgtEl>
                                          <p:spTgt spid="104"/>
                                        </p:tgtEl>
                                        <p:attrNameLst>
                                          <p:attrName>style.visibility</p:attrName>
                                        </p:attrNameLst>
                                      </p:cBhvr>
                                      <p:to>
                                        <p:strVal val="visible"/>
                                      </p:to>
                                    </p:set>
                                    <p:animEffect transition="in" filter="barn(inVertical)">
                                      <p:cBhvr>
                                        <p:cTn id="295" dur="500"/>
                                        <p:tgtEl>
                                          <p:spTgt spid="104"/>
                                        </p:tgtEl>
                                      </p:cBhvr>
                                    </p:animEffect>
                                  </p:childTnLst>
                                </p:cTn>
                              </p:par>
                              <p:par>
                                <p:cTn id="296" presetID="16" presetClass="entr" presetSubtype="21" fill="hold" nodeType="withEffect">
                                  <p:stCondLst>
                                    <p:cond delay="0"/>
                                  </p:stCondLst>
                                  <p:childTnLst>
                                    <p:set>
                                      <p:cBhvr>
                                        <p:cTn id="297" dur="1" fill="hold">
                                          <p:stCondLst>
                                            <p:cond delay="0"/>
                                          </p:stCondLst>
                                        </p:cTn>
                                        <p:tgtEl>
                                          <p:spTgt spid="105"/>
                                        </p:tgtEl>
                                        <p:attrNameLst>
                                          <p:attrName>style.visibility</p:attrName>
                                        </p:attrNameLst>
                                      </p:cBhvr>
                                      <p:to>
                                        <p:strVal val="visible"/>
                                      </p:to>
                                    </p:set>
                                    <p:animEffect transition="in" filter="barn(inVertical)">
                                      <p:cBhvr>
                                        <p:cTn id="298" dur="500"/>
                                        <p:tgtEl>
                                          <p:spTgt spid="105"/>
                                        </p:tgtEl>
                                      </p:cBhvr>
                                    </p:animEffect>
                                  </p:childTnLst>
                                </p:cTn>
                              </p:par>
                              <p:par>
                                <p:cTn id="299" presetID="16" presetClass="entr" presetSubtype="21" fill="hold" nodeType="withEffect">
                                  <p:stCondLst>
                                    <p:cond delay="0"/>
                                  </p:stCondLst>
                                  <p:childTnLst>
                                    <p:set>
                                      <p:cBhvr>
                                        <p:cTn id="300" dur="1" fill="hold">
                                          <p:stCondLst>
                                            <p:cond delay="0"/>
                                          </p:stCondLst>
                                        </p:cTn>
                                        <p:tgtEl>
                                          <p:spTgt spid="106"/>
                                        </p:tgtEl>
                                        <p:attrNameLst>
                                          <p:attrName>style.visibility</p:attrName>
                                        </p:attrNameLst>
                                      </p:cBhvr>
                                      <p:to>
                                        <p:strVal val="visible"/>
                                      </p:to>
                                    </p:set>
                                    <p:animEffect transition="in" filter="barn(inVertical)">
                                      <p:cBhvr>
                                        <p:cTn id="301" dur="500"/>
                                        <p:tgtEl>
                                          <p:spTgt spid="106"/>
                                        </p:tgtEl>
                                      </p:cBhvr>
                                    </p:animEffect>
                                  </p:childTnLst>
                                </p:cTn>
                              </p:par>
                              <p:par>
                                <p:cTn id="302" presetID="16" presetClass="entr" presetSubtype="21" fill="hold" nodeType="withEffect">
                                  <p:stCondLst>
                                    <p:cond delay="0"/>
                                  </p:stCondLst>
                                  <p:childTnLst>
                                    <p:set>
                                      <p:cBhvr>
                                        <p:cTn id="303" dur="1" fill="hold">
                                          <p:stCondLst>
                                            <p:cond delay="0"/>
                                          </p:stCondLst>
                                        </p:cTn>
                                        <p:tgtEl>
                                          <p:spTgt spid="107"/>
                                        </p:tgtEl>
                                        <p:attrNameLst>
                                          <p:attrName>style.visibility</p:attrName>
                                        </p:attrNameLst>
                                      </p:cBhvr>
                                      <p:to>
                                        <p:strVal val="visible"/>
                                      </p:to>
                                    </p:set>
                                    <p:animEffect transition="in" filter="barn(inVertical)">
                                      <p:cBhvr>
                                        <p:cTn id="304" dur="500"/>
                                        <p:tgtEl>
                                          <p:spTgt spid="107"/>
                                        </p:tgtEl>
                                      </p:cBhvr>
                                    </p:animEffect>
                                  </p:childTnLst>
                                </p:cTn>
                              </p:par>
                              <p:par>
                                <p:cTn id="305" presetID="16" presetClass="entr" presetSubtype="21" fill="hold" nodeType="withEffect">
                                  <p:stCondLst>
                                    <p:cond delay="0"/>
                                  </p:stCondLst>
                                  <p:childTnLst>
                                    <p:set>
                                      <p:cBhvr>
                                        <p:cTn id="306" dur="1" fill="hold">
                                          <p:stCondLst>
                                            <p:cond delay="0"/>
                                          </p:stCondLst>
                                        </p:cTn>
                                        <p:tgtEl>
                                          <p:spTgt spid="108"/>
                                        </p:tgtEl>
                                        <p:attrNameLst>
                                          <p:attrName>style.visibility</p:attrName>
                                        </p:attrNameLst>
                                      </p:cBhvr>
                                      <p:to>
                                        <p:strVal val="visible"/>
                                      </p:to>
                                    </p:set>
                                    <p:animEffect transition="in" filter="barn(inVertical)">
                                      <p:cBhvr>
                                        <p:cTn id="307" dur="500"/>
                                        <p:tgtEl>
                                          <p:spTgt spid="108"/>
                                        </p:tgtEl>
                                      </p:cBhvr>
                                    </p:animEffect>
                                  </p:childTnLst>
                                </p:cTn>
                              </p:par>
                              <p:par>
                                <p:cTn id="308" presetID="16" presetClass="entr" presetSubtype="21" fill="hold" nodeType="withEffect">
                                  <p:stCondLst>
                                    <p:cond delay="0"/>
                                  </p:stCondLst>
                                  <p:childTnLst>
                                    <p:set>
                                      <p:cBhvr>
                                        <p:cTn id="309" dur="1" fill="hold">
                                          <p:stCondLst>
                                            <p:cond delay="0"/>
                                          </p:stCondLst>
                                        </p:cTn>
                                        <p:tgtEl>
                                          <p:spTgt spid="109"/>
                                        </p:tgtEl>
                                        <p:attrNameLst>
                                          <p:attrName>style.visibility</p:attrName>
                                        </p:attrNameLst>
                                      </p:cBhvr>
                                      <p:to>
                                        <p:strVal val="visible"/>
                                      </p:to>
                                    </p:set>
                                    <p:animEffect transition="in" filter="barn(inVertical)">
                                      <p:cBhvr>
                                        <p:cTn id="310" dur="500"/>
                                        <p:tgtEl>
                                          <p:spTgt spid="109"/>
                                        </p:tgtEl>
                                      </p:cBhvr>
                                    </p:animEffect>
                                  </p:childTnLst>
                                </p:cTn>
                              </p:par>
                              <p:par>
                                <p:cTn id="311" presetID="16" presetClass="entr" presetSubtype="21" fill="hold" nodeType="withEffect">
                                  <p:stCondLst>
                                    <p:cond delay="0"/>
                                  </p:stCondLst>
                                  <p:childTnLst>
                                    <p:set>
                                      <p:cBhvr>
                                        <p:cTn id="312" dur="1" fill="hold">
                                          <p:stCondLst>
                                            <p:cond delay="0"/>
                                          </p:stCondLst>
                                        </p:cTn>
                                        <p:tgtEl>
                                          <p:spTgt spid="110"/>
                                        </p:tgtEl>
                                        <p:attrNameLst>
                                          <p:attrName>style.visibility</p:attrName>
                                        </p:attrNameLst>
                                      </p:cBhvr>
                                      <p:to>
                                        <p:strVal val="visible"/>
                                      </p:to>
                                    </p:set>
                                    <p:animEffect transition="in" filter="barn(inVertical)">
                                      <p:cBhvr>
                                        <p:cTn id="313" dur="500"/>
                                        <p:tgtEl>
                                          <p:spTgt spid="110"/>
                                        </p:tgtEl>
                                      </p:cBhvr>
                                    </p:animEffect>
                                  </p:childTnLst>
                                </p:cTn>
                              </p:par>
                              <p:par>
                                <p:cTn id="314" presetID="16" presetClass="entr" presetSubtype="21" fill="hold" nodeType="withEffect">
                                  <p:stCondLst>
                                    <p:cond delay="0"/>
                                  </p:stCondLst>
                                  <p:childTnLst>
                                    <p:set>
                                      <p:cBhvr>
                                        <p:cTn id="315" dur="1" fill="hold">
                                          <p:stCondLst>
                                            <p:cond delay="0"/>
                                          </p:stCondLst>
                                        </p:cTn>
                                        <p:tgtEl>
                                          <p:spTgt spid="111"/>
                                        </p:tgtEl>
                                        <p:attrNameLst>
                                          <p:attrName>style.visibility</p:attrName>
                                        </p:attrNameLst>
                                      </p:cBhvr>
                                      <p:to>
                                        <p:strVal val="visible"/>
                                      </p:to>
                                    </p:set>
                                    <p:animEffect transition="in" filter="barn(inVertical)">
                                      <p:cBhvr>
                                        <p:cTn id="316" dur="500"/>
                                        <p:tgtEl>
                                          <p:spTgt spid="111"/>
                                        </p:tgtEl>
                                      </p:cBhvr>
                                    </p:animEffect>
                                  </p:childTnLst>
                                </p:cTn>
                              </p:par>
                              <p:par>
                                <p:cTn id="317" presetID="16" presetClass="entr" presetSubtype="21" fill="hold" nodeType="withEffect">
                                  <p:stCondLst>
                                    <p:cond delay="0"/>
                                  </p:stCondLst>
                                  <p:childTnLst>
                                    <p:set>
                                      <p:cBhvr>
                                        <p:cTn id="318" dur="1" fill="hold">
                                          <p:stCondLst>
                                            <p:cond delay="0"/>
                                          </p:stCondLst>
                                        </p:cTn>
                                        <p:tgtEl>
                                          <p:spTgt spid="112"/>
                                        </p:tgtEl>
                                        <p:attrNameLst>
                                          <p:attrName>style.visibility</p:attrName>
                                        </p:attrNameLst>
                                      </p:cBhvr>
                                      <p:to>
                                        <p:strVal val="visible"/>
                                      </p:to>
                                    </p:set>
                                    <p:animEffect transition="in" filter="barn(inVertical)">
                                      <p:cBhvr>
                                        <p:cTn id="319" dur="500"/>
                                        <p:tgtEl>
                                          <p:spTgt spid="112"/>
                                        </p:tgtEl>
                                      </p:cBhvr>
                                    </p:animEffect>
                                  </p:childTnLst>
                                </p:cTn>
                              </p:par>
                              <p:par>
                                <p:cTn id="320" presetID="16" presetClass="entr" presetSubtype="21" fill="hold" nodeType="withEffect">
                                  <p:stCondLst>
                                    <p:cond delay="0"/>
                                  </p:stCondLst>
                                  <p:childTnLst>
                                    <p:set>
                                      <p:cBhvr>
                                        <p:cTn id="321" dur="1" fill="hold">
                                          <p:stCondLst>
                                            <p:cond delay="0"/>
                                          </p:stCondLst>
                                        </p:cTn>
                                        <p:tgtEl>
                                          <p:spTgt spid="113"/>
                                        </p:tgtEl>
                                        <p:attrNameLst>
                                          <p:attrName>style.visibility</p:attrName>
                                        </p:attrNameLst>
                                      </p:cBhvr>
                                      <p:to>
                                        <p:strVal val="visible"/>
                                      </p:to>
                                    </p:set>
                                    <p:animEffect transition="in" filter="barn(inVertical)">
                                      <p:cBhvr>
                                        <p:cTn id="322" dur="500"/>
                                        <p:tgtEl>
                                          <p:spTgt spid="113"/>
                                        </p:tgtEl>
                                      </p:cBhvr>
                                    </p:animEffect>
                                  </p:childTnLst>
                                </p:cTn>
                              </p:par>
                              <p:par>
                                <p:cTn id="323" presetID="16" presetClass="entr" presetSubtype="21" fill="hold" nodeType="withEffect">
                                  <p:stCondLst>
                                    <p:cond delay="0"/>
                                  </p:stCondLst>
                                  <p:childTnLst>
                                    <p:set>
                                      <p:cBhvr>
                                        <p:cTn id="324" dur="1" fill="hold">
                                          <p:stCondLst>
                                            <p:cond delay="0"/>
                                          </p:stCondLst>
                                        </p:cTn>
                                        <p:tgtEl>
                                          <p:spTgt spid="114"/>
                                        </p:tgtEl>
                                        <p:attrNameLst>
                                          <p:attrName>style.visibility</p:attrName>
                                        </p:attrNameLst>
                                      </p:cBhvr>
                                      <p:to>
                                        <p:strVal val="visible"/>
                                      </p:to>
                                    </p:set>
                                    <p:animEffect transition="in" filter="barn(inVertical)">
                                      <p:cBhvr>
                                        <p:cTn id="325" dur="500"/>
                                        <p:tgtEl>
                                          <p:spTgt spid="114"/>
                                        </p:tgtEl>
                                      </p:cBhvr>
                                    </p:animEffect>
                                  </p:childTnLst>
                                </p:cTn>
                              </p:par>
                              <p:par>
                                <p:cTn id="326" presetID="16" presetClass="entr" presetSubtype="21" fill="hold" nodeType="withEffect">
                                  <p:stCondLst>
                                    <p:cond delay="0"/>
                                  </p:stCondLst>
                                  <p:childTnLst>
                                    <p:set>
                                      <p:cBhvr>
                                        <p:cTn id="327" dur="1" fill="hold">
                                          <p:stCondLst>
                                            <p:cond delay="0"/>
                                          </p:stCondLst>
                                        </p:cTn>
                                        <p:tgtEl>
                                          <p:spTgt spid="164"/>
                                        </p:tgtEl>
                                        <p:attrNameLst>
                                          <p:attrName>style.visibility</p:attrName>
                                        </p:attrNameLst>
                                      </p:cBhvr>
                                      <p:to>
                                        <p:strVal val="visible"/>
                                      </p:to>
                                    </p:set>
                                    <p:animEffect transition="in" filter="barn(inVertical)">
                                      <p:cBhvr>
                                        <p:cTn id="328"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Elbow Connector 58"/>
          <p:cNvCxnSpPr>
            <a:stCxn id="41" idx="3"/>
            <a:endCxn id="26" idx="0"/>
          </p:cNvCxnSpPr>
          <p:nvPr/>
        </p:nvCxnSpPr>
        <p:spPr>
          <a:xfrm flipV="1">
            <a:off x="5785831" y="2509898"/>
            <a:ext cx="1584529" cy="536175"/>
          </a:xfrm>
          <a:prstGeom prst="bentConnector4">
            <a:avLst>
              <a:gd name="adj1" fmla="val 37689"/>
              <a:gd name="adj2" fmla="val 142635"/>
            </a:avLst>
          </a:prstGeom>
          <a:ln w="2540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AD FS sign-on method</a:t>
            </a:r>
            <a:endParaRPr lang="en-US" dirty="0"/>
          </a:p>
        </p:txBody>
      </p:sp>
      <p:grpSp>
        <p:nvGrpSpPr>
          <p:cNvPr id="44" name="Group 43"/>
          <p:cNvGrpSpPr/>
          <p:nvPr/>
        </p:nvGrpSpPr>
        <p:grpSpPr>
          <a:xfrm>
            <a:off x="1722437" y="2112237"/>
            <a:ext cx="1277152" cy="1451487"/>
            <a:chOff x="2095479" y="4456826"/>
            <a:chExt cx="1277152" cy="1451487"/>
          </a:xfrm>
        </p:grpSpPr>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10925" y="4456826"/>
              <a:ext cx="780290" cy="780290"/>
            </a:xfrm>
            <a:prstGeom prst="rect">
              <a:avLst/>
            </a:prstGeom>
          </p:spPr>
        </p:pic>
        <p:sp>
          <p:nvSpPr>
            <p:cNvPr id="7" name="TextBox 6"/>
            <p:cNvSpPr txBox="1"/>
            <p:nvPr/>
          </p:nvSpPr>
          <p:spPr>
            <a:xfrm>
              <a:off x="2095479" y="5169649"/>
              <a:ext cx="1277152"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Active Directory</a:t>
              </a:r>
            </a:p>
          </p:txBody>
        </p:sp>
      </p:grpSp>
      <p:sp>
        <p:nvSpPr>
          <p:cNvPr id="19" name="TextBox 18"/>
          <p:cNvSpPr txBox="1"/>
          <p:nvPr/>
        </p:nvSpPr>
        <p:spPr>
          <a:xfrm>
            <a:off x="2268022" y="1671310"/>
            <a:ext cx="2158001" cy="815608"/>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johndoe@xyz.com</a:t>
            </a:r>
          </a:p>
          <a:p>
            <a:pPr>
              <a:lnSpc>
                <a:spcPct val="90000"/>
              </a:lnSpc>
              <a:spcAft>
                <a:spcPts val="600"/>
              </a:spcAft>
            </a:pPr>
            <a:r>
              <a:rPr lang="en-US" sz="1600" dirty="0">
                <a:gradFill>
                  <a:gsLst>
                    <a:gs pos="2917">
                      <a:schemeClr val="tx1"/>
                    </a:gs>
                    <a:gs pos="30000">
                      <a:schemeClr val="tx1"/>
                    </a:gs>
                  </a:gsLst>
                  <a:lin ang="5400000" scaled="0"/>
                </a:gradFill>
              </a:rPr>
              <a:t>P@ssw0rd!</a:t>
            </a:r>
          </a:p>
        </p:txBody>
      </p:sp>
      <p:grpSp>
        <p:nvGrpSpPr>
          <p:cNvPr id="71" name="Group 70"/>
          <p:cNvGrpSpPr/>
          <p:nvPr/>
        </p:nvGrpSpPr>
        <p:grpSpPr>
          <a:xfrm>
            <a:off x="7155843" y="3763340"/>
            <a:ext cx="1293013" cy="1181722"/>
            <a:chOff x="6669511" y="4098071"/>
            <a:chExt cx="1293013" cy="1181722"/>
          </a:xfrm>
        </p:grpSpPr>
        <p:sp>
          <p:nvSpPr>
            <p:cNvPr id="16" name="TextBox 15"/>
            <p:cNvSpPr txBox="1"/>
            <p:nvPr/>
          </p:nvSpPr>
          <p:spPr>
            <a:xfrm>
              <a:off x="6669511" y="4762728"/>
              <a:ext cx="127715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John Doe</a:t>
              </a:r>
            </a:p>
          </p:txBody>
        </p:sp>
        <p:grpSp>
          <p:nvGrpSpPr>
            <p:cNvPr id="15" name="Group 14"/>
            <p:cNvGrpSpPr/>
            <p:nvPr/>
          </p:nvGrpSpPr>
          <p:grpSpPr>
            <a:xfrm>
              <a:off x="6730161" y="4098071"/>
              <a:ext cx="1232363" cy="761849"/>
              <a:chOff x="4879721" y="5607310"/>
              <a:chExt cx="1232363" cy="761849"/>
            </a:xfrm>
          </p:grpSpPr>
          <p:pic>
            <p:nvPicPr>
              <p:cNvPr id="17" name="Picture 1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5534083" y="5607310"/>
                <a:ext cx="578001" cy="578001"/>
              </a:xfrm>
              <a:prstGeom prst="rect">
                <a:avLst/>
              </a:prstGeom>
            </p:spPr>
          </p:pic>
          <p:pic>
            <p:nvPicPr>
              <p:cNvPr id="18" name="Picture 17"/>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4879721" y="5652779"/>
                <a:ext cx="716380" cy="716380"/>
              </a:xfrm>
              <a:prstGeom prst="rect">
                <a:avLst/>
              </a:prstGeom>
            </p:spPr>
          </p:pic>
        </p:grpSp>
      </p:grpSp>
      <p:grpSp>
        <p:nvGrpSpPr>
          <p:cNvPr id="51" name="Group 50"/>
          <p:cNvGrpSpPr/>
          <p:nvPr/>
        </p:nvGrpSpPr>
        <p:grpSpPr>
          <a:xfrm>
            <a:off x="4659649" y="1816569"/>
            <a:ext cx="1472074" cy="1619649"/>
            <a:chOff x="3638548" y="2244754"/>
            <a:chExt cx="1472074" cy="1619649"/>
          </a:xfrm>
        </p:grpSpPr>
        <p:sp>
          <p:nvSpPr>
            <p:cNvPr id="40" name="TextBox 39"/>
            <p:cNvSpPr txBox="1"/>
            <p:nvPr/>
          </p:nvSpPr>
          <p:spPr>
            <a:xfrm>
              <a:off x="3638548" y="2244754"/>
              <a:ext cx="1472074" cy="800219"/>
            </a:xfrm>
            <a:prstGeom prst="rect">
              <a:avLst/>
            </a:prstGeom>
            <a:noFill/>
          </p:spPr>
          <p:txBody>
            <a:bodyPr wrap="square" rtlCol="0">
              <a:spAutoFit/>
            </a:bodyPr>
            <a:lstStyle/>
            <a:p>
              <a:pPr algn="ctr"/>
              <a:r>
                <a:rPr lang="en-US" sz="1600" b="1" dirty="0">
                  <a:solidFill>
                    <a:srgbClr val="FFFF00"/>
                  </a:solidFill>
                  <a:cs typeface="Segoe UI Light" panose="020B0502040204020203" pitchFamily="34" charset="0"/>
                </a:rPr>
                <a:t>Azure AD Connect</a:t>
              </a:r>
            </a:p>
            <a:p>
              <a:pPr algn="ctr"/>
              <a:r>
                <a:rPr lang="en-US" sz="1400" dirty="0">
                  <a:solidFill>
                    <a:srgbClr val="FFFFFF"/>
                  </a:solidFill>
                  <a:cs typeface="Segoe UI Light" panose="020B0502040204020203" pitchFamily="34" charset="0"/>
                </a:rPr>
                <a:t>(sync + sign on)</a:t>
              </a:r>
            </a:p>
          </p:txBody>
        </p:sp>
        <p:pic>
          <p:nvPicPr>
            <p:cNvPr id="41" name="Picture 40"/>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3984440" y="3084113"/>
              <a:ext cx="780290" cy="780290"/>
            </a:xfrm>
            <a:prstGeom prst="rect">
              <a:avLst/>
            </a:prstGeom>
          </p:spPr>
        </p:pic>
      </p:grpSp>
      <p:sp>
        <p:nvSpPr>
          <p:cNvPr id="42" name="Rectangle 41"/>
          <p:cNvSpPr/>
          <p:nvPr/>
        </p:nvSpPr>
        <p:spPr bwMode="auto">
          <a:xfrm>
            <a:off x="1722437" y="1689065"/>
            <a:ext cx="4442926" cy="1874659"/>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a:xfrm>
            <a:off x="1646096" y="1377107"/>
            <a:ext cx="1446538" cy="294203"/>
          </a:xfrm>
          <a:prstGeom prst="rect">
            <a:avLst/>
          </a:prstGeom>
        </p:spPr>
        <p:txBody>
          <a:bodyPr wrap="square" lIns="0" tIns="0" rIns="0" bIns="0" anchor="t" anchorCtr="0">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1096691" fontAlgn="base">
              <a:lnSpc>
                <a:spcPct val="90000"/>
              </a:lnSpc>
              <a:spcAft>
                <a:spcPct val="0"/>
              </a:spcAft>
            </a:pPr>
            <a:r>
              <a:rPr lang="en-US" dirty="0">
                <a:ln>
                  <a:solidFill>
                    <a:srgbClr val="FFFFFF">
                      <a:alpha val="0"/>
                    </a:srgbClr>
                  </a:solidFill>
                </a:ln>
                <a:solidFill>
                  <a:srgbClr val="FFFFFF"/>
                </a:solidFill>
              </a:rPr>
              <a:t>On-Premises</a:t>
            </a:r>
          </a:p>
        </p:txBody>
      </p:sp>
      <p:grpSp>
        <p:nvGrpSpPr>
          <p:cNvPr id="24" name="Group 23"/>
          <p:cNvGrpSpPr/>
          <p:nvPr/>
        </p:nvGrpSpPr>
        <p:grpSpPr>
          <a:xfrm>
            <a:off x="6756815" y="2509898"/>
            <a:ext cx="1295400" cy="1146759"/>
            <a:chOff x="7671376" y="2634248"/>
            <a:chExt cx="1295400" cy="1146759"/>
          </a:xfrm>
        </p:grpSpPr>
        <p:sp>
          <p:nvSpPr>
            <p:cNvPr id="27" name="TextBox 26"/>
            <p:cNvSpPr txBox="1"/>
            <p:nvPr/>
          </p:nvSpPr>
          <p:spPr>
            <a:xfrm>
              <a:off x="7671376" y="3263942"/>
              <a:ext cx="12954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AD</a:t>
              </a:r>
            </a:p>
          </p:txBody>
        </p:sp>
        <p:pic>
          <p:nvPicPr>
            <p:cNvPr id="26" name="Picture 25"/>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7894776" y="2634248"/>
              <a:ext cx="780290" cy="780290"/>
            </a:xfrm>
            <a:prstGeom prst="rect">
              <a:avLst/>
            </a:prstGeom>
          </p:spPr>
        </p:pic>
      </p:grpSp>
      <p:sp>
        <p:nvSpPr>
          <p:cNvPr id="48" name="Rectangle 47"/>
          <p:cNvSpPr/>
          <p:nvPr/>
        </p:nvSpPr>
        <p:spPr bwMode="auto">
          <a:xfrm>
            <a:off x="6566120" y="1689065"/>
            <a:ext cx="4381695" cy="1881196"/>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6675437" y="1211262"/>
            <a:ext cx="780290" cy="780290"/>
          </a:xfrm>
          <a:prstGeom prst="rect">
            <a:avLst/>
          </a:prstGeom>
        </p:spPr>
      </p:pic>
      <p:sp>
        <p:nvSpPr>
          <p:cNvPr id="52" name="TextBox 51"/>
          <p:cNvSpPr txBox="1"/>
          <p:nvPr/>
        </p:nvSpPr>
        <p:spPr>
          <a:xfrm>
            <a:off x="9129863" y="1840025"/>
            <a:ext cx="1578963" cy="1572738"/>
          </a:xfrm>
          <a:prstGeom prst="rect">
            <a:avLst/>
          </a:prstGeom>
          <a:noFill/>
          <a:ln>
            <a:solidFill>
              <a:schemeClr val="tx1"/>
            </a:solidFill>
          </a:ln>
        </p:spPr>
        <p:txBody>
          <a:bodyPr wrap="square" lIns="182880" tIns="146304" rIns="182880" bIns="146304" rtlCol="0">
            <a:spAutoFit/>
          </a:bodyPr>
          <a:lstStyle/>
          <a:p>
            <a:pPr algn="ctr">
              <a:lnSpc>
                <a:spcPct val="90000"/>
              </a:lnSpc>
              <a:spcAft>
                <a:spcPts val="600"/>
              </a:spcAft>
            </a:pPr>
            <a:r>
              <a:rPr lang="en-US" sz="1400" b="1" u="sng" dirty="0">
                <a:gradFill>
                  <a:gsLst>
                    <a:gs pos="2917">
                      <a:schemeClr val="tx1"/>
                    </a:gs>
                    <a:gs pos="30000">
                      <a:schemeClr val="tx1"/>
                    </a:gs>
                  </a:gsLst>
                  <a:lin ang="5400000" scaled="0"/>
                </a:gradFill>
              </a:rPr>
              <a:t>Cloud Apps</a:t>
            </a:r>
          </a:p>
          <a:p>
            <a:pPr algn="ctr">
              <a:lnSpc>
                <a:spcPct val="90000"/>
              </a:lnSpc>
              <a:spcAft>
                <a:spcPts val="600"/>
              </a:spcAft>
            </a:pPr>
            <a:r>
              <a:rPr lang="en-US" sz="1400" dirty="0">
                <a:gradFill>
                  <a:gsLst>
                    <a:gs pos="2917">
                      <a:schemeClr val="tx1"/>
                    </a:gs>
                    <a:gs pos="30000">
                      <a:schemeClr val="tx1"/>
                    </a:gs>
                  </a:gsLst>
                  <a:lin ang="5400000" scaled="0"/>
                </a:gradFill>
              </a:rPr>
              <a:t>Office 365</a:t>
            </a:r>
          </a:p>
          <a:p>
            <a:pPr algn="ctr">
              <a:lnSpc>
                <a:spcPct val="90000"/>
              </a:lnSpc>
              <a:spcAft>
                <a:spcPts val="600"/>
              </a:spcAft>
            </a:pPr>
            <a:r>
              <a:rPr lang="en-US" sz="1400" dirty="0" err="1">
                <a:gradFill>
                  <a:gsLst>
                    <a:gs pos="2917">
                      <a:schemeClr val="tx1"/>
                    </a:gs>
                    <a:gs pos="30000">
                      <a:schemeClr val="tx1"/>
                    </a:gs>
                  </a:gsLst>
                  <a:lin ang="5400000" scaled="0"/>
                </a:gradFill>
              </a:rPr>
              <a:t>SalesForce</a:t>
            </a:r>
            <a:endParaRPr lang="en-US" sz="1400" dirty="0">
              <a:gradFill>
                <a:gsLst>
                  <a:gs pos="2917">
                    <a:schemeClr val="tx1"/>
                  </a:gs>
                  <a:gs pos="30000">
                    <a:schemeClr val="tx1"/>
                  </a:gs>
                </a:gsLst>
                <a:lin ang="5400000" scaled="0"/>
              </a:gradFill>
            </a:endParaRPr>
          </a:p>
          <a:p>
            <a:pPr algn="ctr">
              <a:lnSpc>
                <a:spcPct val="90000"/>
              </a:lnSpc>
              <a:spcAft>
                <a:spcPts val="600"/>
              </a:spcAft>
            </a:pPr>
            <a:r>
              <a:rPr lang="en-US" sz="1400" dirty="0" err="1">
                <a:gradFill>
                  <a:gsLst>
                    <a:gs pos="2917">
                      <a:schemeClr val="tx1"/>
                    </a:gs>
                    <a:gs pos="30000">
                      <a:schemeClr val="tx1"/>
                    </a:gs>
                  </a:gsLst>
                  <a:lin ang="5400000" scaled="0"/>
                </a:gradFill>
              </a:rPr>
              <a:t>DropBox</a:t>
            </a:r>
            <a:endParaRPr lang="en-US" sz="1400" dirty="0">
              <a:gradFill>
                <a:gsLst>
                  <a:gs pos="2917">
                    <a:schemeClr val="tx1"/>
                  </a:gs>
                  <a:gs pos="30000">
                    <a:schemeClr val="tx1"/>
                  </a:gs>
                </a:gsLst>
                <a:lin ang="5400000" scaled="0"/>
              </a:gradFill>
            </a:endParaRPr>
          </a:p>
          <a:p>
            <a:pPr algn="ctr">
              <a:lnSpc>
                <a:spcPct val="90000"/>
              </a:lnSpc>
              <a:spcAft>
                <a:spcPts val="600"/>
              </a:spcAft>
            </a:pPr>
            <a:r>
              <a:rPr lang="en-US" sz="1400" dirty="0">
                <a:gradFill>
                  <a:gsLst>
                    <a:gs pos="2917">
                      <a:schemeClr val="tx1"/>
                    </a:gs>
                    <a:gs pos="30000">
                      <a:schemeClr val="tx1"/>
                    </a:gs>
                  </a:gsLst>
                  <a:lin ang="5400000" scaled="0"/>
                </a:gradFill>
              </a:rPr>
              <a:t>Custom Apps</a:t>
            </a:r>
          </a:p>
        </p:txBody>
      </p:sp>
      <p:cxnSp>
        <p:nvCxnSpPr>
          <p:cNvPr id="56" name="Elbow Connector 55"/>
          <p:cNvCxnSpPr>
            <a:stCxn id="6" idx="3"/>
            <a:endCxn id="41" idx="1"/>
          </p:cNvCxnSpPr>
          <p:nvPr/>
        </p:nvCxnSpPr>
        <p:spPr>
          <a:xfrm>
            <a:off x="2618173" y="2502382"/>
            <a:ext cx="2387368" cy="543691"/>
          </a:xfrm>
          <a:prstGeom prst="bentConnector3">
            <a:avLst>
              <a:gd name="adj1" fmla="val 50000"/>
            </a:avLst>
          </a:prstGeom>
          <a:ln w="25400">
            <a:solidFill>
              <a:srgbClr val="FFFF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74321" y="4237682"/>
            <a:ext cx="5666517" cy="2452979"/>
          </a:xfrm>
          <a:prstGeom prst="rect">
            <a:avLst/>
          </a:prstGeom>
          <a:noFill/>
        </p:spPr>
        <p:txBody>
          <a:bodyPr wrap="square" lIns="182880" tIns="146304" rIns="182880" bIns="146304" rtlCol="0">
            <a:spAutoFit/>
          </a:bodyPr>
          <a:lstStyle/>
          <a:p>
            <a:pPr>
              <a:lnSpc>
                <a:spcPct val="90000"/>
              </a:lnSpc>
              <a:spcAft>
                <a:spcPts val="600"/>
              </a:spcAft>
            </a:pPr>
            <a:r>
              <a:rPr lang="en-US" sz="1600" b="1" u="sng" dirty="0">
                <a:gradFill>
                  <a:gsLst>
                    <a:gs pos="2917">
                      <a:schemeClr val="tx1"/>
                    </a:gs>
                    <a:gs pos="30000">
                      <a:schemeClr val="tx1"/>
                    </a:gs>
                  </a:gsLst>
                  <a:lin ang="5400000" scaled="0"/>
                </a:gradFill>
              </a:rPr>
              <a:t>Synchronization</a:t>
            </a:r>
          </a:p>
          <a:p>
            <a:pPr>
              <a:lnSpc>
                <a:spcPct val="90000"/>
              </a:lnSpc>
              <a:spcAft>
                <a:spcPts val="600"/>
              </a:spcAft>
            </a:pPr>
            <a:r>
              <a:rPr lang="en-US" sz="1600" dirty="0">
                <a:gradFill>
                  <a:gsLst>
                    <a:gs pos="2917">
                      <a:schemeClr val="tx1"/>
                    </a:gs>
                    <a:gs pos="30000">
                      <a:schemeClr val="tx1"/>
                    </a:gs>
                  </a:gsLst>
                  <a:lin ang="5400000" scaled="0"/>
                </a:gradFill>
              </a:rPr>
              <a:t>Directory objects but not passwords or hashes of passwords are synchronized to Azure AD </a:t>
            </a:r>
          </a:p>
          <a:p>
            <a:pPr>
              <a:lnSpc>
                <a:spcPct val="90000"/>
              </a:lnSpc>
              <a:spcAft>
                <a:spcPts val="600"/>
              </a:spcAft>
            </a:pPr>
            <a:r>
              <a:rPr lang="en-US" sz="1600" b="1" u="sng" dirty="0">
                <a:gradFill>
                  <a:gsLst>
                    <a:gs pos="2917">
                      <a:schemeClr val="tx1"/>
                    </a:gs>
                    <a:gs pos="30000">
                      <a:schemeClr val="tx1"/>
                    </a:gs>
                  </a:gsLst>
                  <a:lin ang="5400000" scaled="0"/>
                </a:gradFill>
              </a:rPr>
              <a:t>Authentication</a:t>
            </a:r>
          </a:p>
          <a:p>
            <a:pPr>
              <a:lnSpc>
                <a:spcPct val="90000"/>
              </a:lnSpc>
              <a:spcAft>
                <a:spcPts val="600"/>
              </a:spcAft>
            </a:pPr>
            <a:r>
              <a:rPr lang="en-US" sz="1600" dirty="0">
                <a:gradFill>
                  <a:gsLst>
                    <a:gs pos="2917">
                      <a:schemeClr val="tx1"/>
                    </a:gs>
                    <a:gs pos="30000">
                      <a:schemeClr val="tx1"/>
                    </a:gs>
                  </a:gsLst>
                  <a:lin ang="5400000" scaled="0"/>
                </a:gradFill>
              </a:rPr>
              <a:t>User authenticate via Azure AD to access Cloud Apps.</a:t>
            </a:r>
          </a:p>
          <a:p>
            <a:pPr>
              <a:lnSpc>
                <a:spcPct val="90000"/>
              </a:lnSpc>
              <a:spcAft>
                <a:spcPts val="600"/>
              </a:spcAft>
            </a:pPr>
            <a:r>
              <a:rPr lang="en-US" sz="1600" dirty="0">
                <a:gradFill>
                  <a:gsLst>
                    <a:gs pos="2917">
                      <a:schemeClr val="tx1"/>
                    </a:gs>
                    <a:gs pos="30000">
                      <a:schemeClr val="tx1"/>
                    </a:gs>
                  </a:gsLst>
                  <a:lin ang="5400000" scaled="0"/>
                </a:gradFill>
              </a:rPr>
              <a:t>Azure AD will use AD FS On-Premises to authenticate users.</a:t>
            </a:r>
          </a:p>
          <a:p>
            <a:pPr>
              <a:lnSpc>
                <a:spcPct val="90000"/>
              </a:lnSpc>
              <a:spcAft>
                <a:spcPts val="600"/>
              </a:spcAft>
            </a:pPr>
            <a:endParaRPr lang="en-US" sz="1600" dirty="0">
              <a:gradFill>
                <a:gsLst>
                  <a:gs pos="2917">
                    <a:schemeClr val="tx1"/>
                  </a:gs>
                  <a:gs pos="30000">
                    <a:schemeClr val="tx1"/>
                  </a:gs>
                </a:gsLst>
                <a:lin ang="5400000" scaled="0"/>
              </a:gradFill>
            </a:endParaRPr>
          </a:p>
        </p:txBody>
      </p:sp>
      <p:cxnSp>
        <p:nvCxnSpPr>
          <p:cNvPr id="8" name="Elbow Connector 7"/>
          <p:cNvCxnSpPr>
            <a:stCxn id="17" idx="3"/>
            <a:endCxn id="26" idx="3"/>
          </p:cNvCxnSpPr>
          <p:nvPr/>
        </p:nvCxnSpPr>
        <p:spPr>
          <a:xfrm flipH="1" flipV="1">
            <a:off x="7760505" y="2900043"/>
            <a:ext cx="688351" cy="1152298"/>
          </a:xfrm>
          <a:prstGeom prst="bentConnector3">
            <a:avLst>
              <a:gd name="adj1" fmla="val -33210"/>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17" idx="3"/>
            <a:endCxn id="52" idx="2"/>
          </p:cNvCxnSpPr>
          <p:nvPr/>
        </p:nvCxnSpPr>
        <p:spPr>
          <a:xfrm flipV="1">
            <a:off x="8448856" y="3412763"/>
            <a:ext cx="1470489" cy="639578"/>
          </a:xfrm>
          <a:prstGeom prst="bentConnector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8" idx="1"/>
            <a:endCxn id="7" idx="3"/>
          </p:cNvCxnSpPr>
          <p:nvPr/>
        </p:nvCxnSpPr>
        <p:spPr>
          <a:xfrm rot="10800000">
            <a:off x="2999589" y="3194393"/>
            <a:ext cx="4216904" cy="972607"/>
          </a:xfrm>
          <a:prstGeom prst="bentConnector3">
            <a:avLst>
              <a:gd name="adj1" fmla="val 6990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7" idx="1"/>
            <a:endCxn id="18" idx="1"/>
          </p:cNvCxnSpPr>
          <p:nvPr/>
        </p:nvCxnSpPr>
        <p:spPr>
          <a:xfrm rot="10800000" flipH="1" flipV="1">
            <a:off x="1722437" y="3194391"/>
            <a:ext cx="5494056" cy="972607"/>
          </a:xfrm>
          <a:prstGeom prst="bentConnector3">
            <a:avLst>
              <a:gd name="adj1" fmla="val -416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16" idx="1"/>
            <a:endCxn id="26" idx="1"/>
          </p:cNvCxnSpPr>
          <p:nvPr/>
        </p:nvCxnSpPr>
        <p:spPr>
          <a:xfrm rot="10800000">
            <a:off x="6980215" y="2900044"/>
            <a:ext cx="175628" cy="1786487"/>
          </a:xfrm>
          <a:prstGeom prst="bentConnector3">
            <a:avLst>
              <a:gd name="adj1" fmla="val 23016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7" name="Regular Pentagon 56"/>
          <p:cNvSpPr/>
          <p:nvPr/>
        </p:nvSpPr>
        <p:spPr bwMode="auto">
          <a:xfrm>
            <a:off x="1415173" y="2881100"/>
            <a:ext cx="231064" cy="235162"/>
          </a:xfrm>
          <a:prstGeom prst="pentagon">
            <a:avLst/>
          </a:prstGeom>
          <a:pattFill prst="pct60">
            <a:fgClr>
              <a:schemeClr val="tx1"/>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gular Pentagon 57"/>
          <p:cNvSpPr/>
          <p:nvPr/>
        </p:nvSpPr>
        <p:spPr bwMode="auto">
          <a:xfrm>
            <a:off x="6464231" y="3680695"/>
            <a:ext cx="231064" cy="235162"/>
          </a:xfrm>
          <a:prstGeom prst="pentagon">
            <a:avLst/>
          </a:prstGeom>
          <a:pattFill prst="pct60">
            <a:fgClr>
              <a:schemeClr val="tx1"/>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gular Pentagon 59"/>
          <p:cNvSpPr/>
          <p:nvPr/>
        </p:nvSpPr>
        <p:spPr bwMode="auto">
          <a:xfrm>
            <a:off x="7919586" y="2582862"/>
            <a:ext cx="231064" cy="235162"/>
          </a:xfrm>
          <a:prstGeom prst="pentag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gular Pentagon 60"/>
          <p:cNvSpPr/>
          <p:nvPr/>
        </p:nvSpPr>
        <p:spPr bwMode="auto">
          <a:xfrm>
            <a:off x="10018923" y="3774810"/>
            <a:ext cx="231064" cy="235162"/>
          </a:xfrm>
          <a:prstGeom prst="pentag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2" name="Elbow Connector 61"/>
          <p:cNvCxnSpPr>
            <a:stCxn id="26" idx="3"/>
            <a:endCxn id="17" idx="3"/>
          </p:cNvCxnSpPr>
          <p:nvPr/>
        </p:nvCxnSpPr>
        <p:spPr>
          <a:xfrm>
            <a:off x="7760505" y="2900043"/>
            <a:ext cx="688351" cy="1152298"/>
          </a:xfrm>
          <a:prstGeom prst="bentConnector3">
            <a:avLst>
              <a:gd name="adj1" fmla="val 133210"/>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7" idx="3"/>
            <a:endCxn id="52" idx="2"/>
          </p:cNvCxnSpPr>
          <p:nvPr/>
        </p:nvCxnSpPr>
        <p:spPr>
          <a:xfrm flipV="1">
            <a:off x="8448856" y="3412763"/>
            <a:ext cx="1470489" cy="639578"/>
          </a:xfrm>
          <a:prstGeom prst="bentConnector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6839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63">
                                            <p:txEl>
                                              <p:pRg st="0" end="0"/>
                                            </p:txEl>
                                          </p:spTgt>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56"/>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59"/>
                                        </p:tgtEl>
                                        <p:attrNameLst>
                                          <p:attrName>style.visibility</p:attrName>
                                        </p:attrNameLst>
                                      </p:cBhvr>
                                      <p:to>
                                        <p:strVal val="hidden"/>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63">
                                            <p:txEl>
                                              <p:pRg st="2" end="2"/>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63">
                                            <p:txEl>
                                              <p:pRg st="3" end="3"/>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63">
                                            <p:txEl>
                                              <p:pRg st="4" end="4"/>
                                            </p:txEl>
                                          </p:spTgt>
                                        </p:tgtEl>
                                        <p:attrNameLst>
                                          <p:attrName>style.visibility</p:attrName>
                                        </p:attrNameLst>
                                      </p:cBhvr>
                                      <p:to>
                                        <p:strVal val="visible"/>
                                      </p:to>
                                    </p:set>
                                  </p:childTnLst>
                                </p:cTn>
                              </p:par>
                            </p:childTnLst>
                          </p:cTn>
                        </p:par>
                        <p:par>
                          <p:cTn id="33" fill="hold">
                            <p:stCondLst>
                              <p:cond delay="0"/>
                            </p:stCondLst>
                            <p:childTnLst>
                              <p:par>
                                <p:cTn id="34" presetID="22" presetClass="entr" presetSubtype="4"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77"/>
                                        </p:tgtEl>
                                        <p:attrNameLst>
                                          <p:attrName>style.visibility</p:attrName>
                                        </p:attrNameLst>
                                      </p:cBhvr>
                                      <p:to>
                                        <p:strVal val="hidden"/>
                                      </p:to>
                                    </p:set>
                                  </p:childTnLst>
                                </p:cTn>
                              </p:par>
                            </p:childTnLst>
                          </p:cTn>
                        </p:par>
                        <p:par>
                          <p:cTn id="41" fill="hold">
                            <p:stCondLst>
                              <p:cond delay="0"/>
                            </p:stCondLst>
                            <p:childTnLst>
                              <p:par>
                                <p:cTn id="42" presetID="22" presetClass="entr" presetSubtype="4"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down)">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8"/>
                                        </p:tgtEl>
                                        <p:attrNameLst>
                                          <p:attrName>style.visibility</p:attrName>
                                        </p:attrNameLst>
                                      </p:cBhvr>
                                      <p:to>
                                        <p:strVal val="hidden"/>
                                      </p:to>
                                    </p:set>
                                  </p:childTnLst>
                                </p:cTn>
                              </p:par>
                            </p:childTnLst>
                          </p:cTn>
                        </p:par>
                        <p:par>
                          <p:cTn id="49" fill="hold">
                            <p:stCondLst>
                              <p:cond delay="0"/>
                            </p:stCondLst>
                            <p:childTnLst>
                              <p:par>
                                <p:cTn id="50" presetID="22" presetClass="entr" presetSubtype="4" fill="hold" nodeType="after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down)">
                                      <p:cBhvr>
                                        <p:cTn id="52" dur="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45"/>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57"/>
                                        </p:tgtEl>
                                        <p:attrNameLst>
                                          <p:attrName>style.visibility</p:attrName>
                                        </p:attrNameLst>
                                      </p:cBhvr>
                                      <p:to>
                                        <p:strVal val="visible"/>
                                      </p:to>
                                    </p:set>
                                  </p:childTnLst>
                                </p:cTn>
                              </p:par>
                            </p:childTnLst>
                          </p:cTn>
                        </p:par>
                        <p:par>
                          <p:cTn id="60" fill="hold">
                            <p:stCondLst>
                              <p:cond delay="0"/>
                            </p:stCondLst>
                            <p:childTnLst>
                              <p:par>
                                <p:cTn id="61" presetID="22" presetClass="entr" presetSubtype="8"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500"/>
                                        <p:tgtEl>
                                          <p:spTgt spid="35"/>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57"/>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35"/>
                                        </p:tgtEl>
                                        <p:attrNameLst>
                                          <p:attrName>style.visibility</p:attrName>
                                        </p:attrNameLst>
                                      </p:cBhvr>
                                      <p:to>
                                        <p:strVal val="hidden"/>
                                      </p:to>
                                    </p:set>
                                  </p:childTnLst>
                                </p:cTn>
                              </p:par>
                            </p:childTnLst>
                          </p:cTn>
                        </p:par>
                        <p:par>
                          <p:cTn id="70" fill="hold">
                            <p:stCondLst>
                              <p:cond delay="0"/>
                            </p:stCondLst>
                            <p:childTnLst>
                              <p:par>
                                <p:cTn id="71" presetID="1" presetClass="entr" presetSubtype="0" fill="hold" nodeType="after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0" nodeType="afterEffect">
                                  <p:stCondLst>
                                    <p:cond delay="0"/>
                                  </p:stCondLst>
                                  <p:childTnLst>
                                    <p:set>
                                      <p:cBhvr>
                                        <p:cTn id="75" dur="1" fill="hold">
                                          <p:stCondLst>
                                            <p:cond delay="0"/>
                                          </p:stCondLst>
                                        </p:cTn>
                                        <p:tgtEl>
                                          <p:spTgt spid="5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nodeType="clickEffect">
                                  <p:stCondLst>
                                    <p:cond delay="0"/>
                                  </p:stCondLst>
                                  <p:childTnLst>
                                    <p:set>
                                      <p:cBhvr>
                                        <p:cTn id="79" dur="1" fill="hold">
                                          <p:stCondLst>
                                            <p:cond delay="0"/>
                                          </p:stCondLst>
                                        </p:cTn>
                                        <p:tgtEl>
                                          <p:spTgt spid="53"/>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58"/>
                                        </p:tgtEl>
                                        <p:attrNameLst>
                                          <p:attrName>style.visibility</p:attrName>
                                        </p:attrNameLst>
                                      </p:cBhvr>
                                      <p:to>
                                        <p:strVal val="hidden"/>
                                      </p:to>
                                    </p:set>
                                  </p:childTnLst>
                                </p:cTn>
                              </p:par>
                            </p:childTnLst>
                          </p:cTn>
                        </p:par>
                        <p:par>
                          <p:cTn id="82" fill="hold">
                            <p:stCondLst>
                              <p:cond delay="0"/>
                            </p:stCondLst>
                            <p:childTnLst>
                              <p:par>
                                <p:cTn id="83" presetID="1" presetClass="entr" presetSubtype="0" fill="hold" grpId="0" nodeType="after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childTnLst>
                          </p:cTn>
                        </p:par>
                        <p:par>
                          <p:cTn id="85" fill="hold">
                            <p:stCondLst>
                              <p:cond delay="0"/>
                            </p:stCondLst>
                            <p:childTnLst>
                              <p:par>
                                <p:cTn id="86" presetID="22" presetClass="entr" presetSubtype="1" fill="hold" nodeType="afterEffect">
                                  <p:stCondLst>
                                    <p:cond delay="0"/>
                                  </p:stCondLst>
                                  <p:childTnLst>
                                    <p:set>
                                      <p:cBhvr>
                                        <p:cTn id="87" dur="1" fill="hold">
                                          <p:stCondLst>
                                            <p:cond delay="0"/>
                                          </p:stCondLst>
                                        </p:cTn>
                                        <p:tgtEl>
                                          <p:spTgt spid="62"/>
                                        </p:tgtEl>
                                        <p:attrNameLst>
                                          <p:attrName>style.visibility</p:attrName>
                                        </p:attrNameLst>
                                      </p:cBhvr>
                                      <p:to>
                                        <p:strVal val="visible"/>
                                      </p:to>
                                    </p:set>
                                    <p:animEffect transition="in" filter="wipe(up)">
                                      <p:cBhvr>
                                        <p:cTn id="88" dur="500"/>
                                        <p:tgtEl>
                                          <p:spTgt spid="62"/>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60"/>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62"/>
                                        </p:tgtEl>
                                        <p:attrNameLst>
                                          <p:attrName>style.visibility</p:attrName>
                                        </p:attrNameLst>
                                      </p:cBhvr>
                                      <p:to>
                                        <p:strVal val="hidden"/>
                                      </p:to>
                                    </p:set>
                                  </p:childTnLst>
                                </p:cTn>
                              </p:par>
                            </p:childTnLst>
                          </p:cTn>
                        </p:par>
                        <p:par>
                          <p:cTn id="95" fill="hold">
                            <p:stCondLst>
                              <p:cond delay="0"/>
                            </p:stCondLst>
                            <p:childTnLst>
                              <p:par>
                                <p:cTn id="96" presetID="22" presetClass="entr" presetSubtype="8" fill="hold" nodeType="afterEffect">
                                  <p:stCondLst>
                                    <p:cond delay="0"/>
                                  </p:stCondLst>
                                  <p:childTnLst>
                                    <p:set>
                                      <p:cBhvr>
                                        <p:cTn id="97" dur="1" fill="hold">
                                          <p:stCondLst>
                                            <p:cond delay="0"/>
                                          </p:stCondLst>
                                        </p:cTn>
                                        <p:tgtEl>
                                          <p:spTgt spid="64"/>
                                        </p:tgtEl>
                                        <p:attrNameLst>
                                          <p:attrName>style.visibility</p:attrName>
                                        </p:attrNameLst>
                                      </p:cBhvr>
                                      <p:to>
                                        <p:strVal val="visible"/>
                                      </p:to>
                                    </p:set>
                                    <p:animEffect transition="in" filter="wipe(left)">
                                      <p:cBhvr>
                                        <p:cTn id="98" dur="500"/>
                                        <p:tgtEl>
                                          <p:spTgt spid="64"/>
                                        </p:tgtEl>
                                      </p:cBhvr>
                                    </p:animEffect>
                                  </p:childTnLst>
                                </p:cTn>
                              </p:par>
                            </p:childTnLst>
                          </p:cTn>
                        </p:par>
                        <p:par>
                          <p:cTn id="99" fill="hold">
                            <p:stCondLst>
                              <p:cond delay="500"/>
                            </p:stCondLst>
                            <p:childTnLst>
                              <p:par>
                                <p:cTn id="100" presetID="1" presetClass="entr" presetSubtype="0" fill="hold" grpId="0" nodeType="afterEffect">
                                  <p:stCondLst>
                                    <p:cond delay="0"/>
                                  </p:stCondLst>
                                  <p:childTnLst>
                                    <p:set>
                                      <p:cBhvr>
                                        <p:cTn id="101"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58" grpId="0" animBg="1"/>
      <p:bldP spid="58" grpId="1" animBg="1"/>
      <p:bldP spid="60" grpId="0" animBg="1"/>
      <p:bldP spid="60" grpId="1" animBg="1"/>
      <p:bldP spid="6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a:t>Azure AD Connect – Custom Settings</a:t>
            </a:r>
            <a:endParaRPr lang="en-US" dirty="0"/>
          </a:p>
        </p:txBody>
      </p:sp>
    </p:spTree>
    <p:extLst>
      <p:ext uri="{BB962C8B-B14F-4D97-AF65-F5344CB8AC3E}">
        <p14:creationId xmlns:p14="http://schemas.microsoft.com/office/powerpoint/2010/main" val="137730821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AD Connect Health</a:t>
            </a:r>
          </a:p>
        </p:txBody>
      </p:sp>
      <p:sp>
        <p:nvSpPr>
          <p:cNvPr id="3" name="Content Placeholder 2"/>
          <p:cNvSpPr>
            <a:spLocks noGrp="1"/>
          </p:cNvSpPr>
          <p:nvPr>
            <p:ph sz="quarter" idx="10"/>
          </p:nvPr>
        </p:nvSpPr>
        <p:spPr>
          <a:xfrm>
            <a:off x="273667" y="1415402"/>
            <a:ext cx="7218943" cy="5053659"/>
          </a:xfrm>
        </p:spPr>
        <p:txBody>
          <a:bodyPr>
            <a:normAutofit fontScale="85000" lnSpcReduction="10000"/>
          </a:bodyPr>
          <a:lstStyle/>
          <a:p>
            <a:r>
              <a:rPr lang="en-US" sz="3200" dirty="0"/>
              <a:t>Monitor ADFS service (cloud or On-Premises) for reliable &amp; highly available authentication.</a:t>
            </a:r>
          </a:p>
          <a:p>
            <a:pPr lvl="1"/>
            <a:r>
              <a:rPr lang="sv-FI" sz="2792" dirty="0"/>
              <a:t>Requires installation of agent</a:t>
            </a:r>
            <a:endParaRPr lang="en-US" sz="2792" dirty="0"/>
          </a:p>
          <a:p>
            <a:endParaRPr lang="en-US" sz="3200" dirty="0"/>
          </a:p>
          <a:p>
            <a:r>
              <a:rPr lang="en-US" sz="3200" dirty="0"/>
              <a:t>Analyze ADFS logins for usage &amp; capacity planning based on app, authentication, location &amp; failures.</a:t>
            </a:r>
          </a:p>
          <a:p>
            <a:pPr lvl="1"/>
            <a:r>
              <a:rPr lang="en-US" sz="2800" dirty="0"/>
              <a:t>Email notification for critical alerts.</a:t>
            </a:r>
          </a:p>
          <a:p>
            <a:endParaRPr lang="en-US" sz="3200" dirty="0"/>
          </a:p>
          <a:p>
            <a:r>
              <a:rPr lang="en-US" sz="3200" dirty="0"/>
              <a:t>Perform forensic analysis on top users with bad passwords.</a:t>
            </a:r>
          </a:p>
          <a:p>
            <a:endParaRPr lang="en-US" sz="3200" dirty="0"/>
          </a:p>
          <a:p>
            <a:r>
              <a:rPr lang="en-US" sz="3200" dirty="0"/>
              <a:t>Available in Azure AD Premium</a:t>
            </a:r>
          </a:p>
          <a:p>
            <a:endParaRPr lang="en-US" sz="3200" dirty="0"/>
          </a:p>
        </p:txBody>
      </p:sp>
      <p:pic>
        <p:nvPicPr>
          <p:cNvPr id="4" name="Picture 3"/>
          <p:cNvPicPr>
            <a:picLocks noChangeAspect="1"/>
          </p:cNvPicPr>
          <p:nvPr/>
        </p:nvPicPr>
        <p:blipFill>
          <a:blip r:embed="rId3"/>
          <a:stretch>
            <a:fillRect/>
          </a:stretch>
        </p:blipFill>
        <p:spPr>
          <a:xfrm>
            <a:off x="9090456" y="363622"/>
            <a:ext cx="2957166" cy="3401246"/>
          </a:xfrm>
          <a:prstGeom prst="rect">
            <a:avLst/>
          </a:prstGeom>
        </p:spPr>
      </p:pic>
      <p:pic>
        <p:nvPicPr>
          <p:cNvPr id="5" name="Picture 4"/>
          <p:cNvPicPr>
            <a:picLocks noChangeAspect="1"/>
          </p:cNvPicPr>
          <p:nvPr/>
        </p:nvPicPr>
        <p:blipFill>
          <a:blip r:embed="rId4"/>
          <a:stretch>
            <a:fillRect/>
          </a:stretch>
        </p:blipFill>
        <p:spPr>
          <a:xfrm>
            <a:off x="7606826" y="4039289"/>
            <a:ext cx="4440796" cy="2286000"/>
          </a:xfrm>
          <a:prstGeom prst="rect">
            <a:avLst/>
          </a:prstGeom>
        </p:spPr>
      </p:pic>
    </p:spTree>
    <p:extLst>
      <p:ext uri="{BB962C8B-B14F-4D97-AF65-F5344CB8AC3E}">
        <p14:creationId xmlns:p14="http://schemas.microsoft.com/office/powerpoint/2010/main" val="258136948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AD Application Proxy</a:t>
            </a:r>
          </a:p>
        </p:txBody>
      </p:sp>
      <p:sp>
        <p:nvSpPr>
          <p:cNvPr id="3" name="Content Placeholder 2"/>
          <p:cNvSpPr>
            <a:spLocks noGrp="1"/>
          </p:cNvSpPr>
          <p:nvPr>
            <p:ph sz="quarter" idx="10"/>
          </p:nvPr>
        </p:nvSpPr>
        <p:spPr>
          <a:xfrm>
            <a:off x="273667" y="1415402"/>
            <a:ext cx="6172373" cy="5053659"/>
          </a:xfrm>
        </p:spPr>
        <p:txBody>
          <a:bodyPr>
            <a:normAutofit fontScale="77500" lnSpcReduction="20000"/>
          </a:bodyPr>
          <a:lstStyle/>
          <a:p>
            <a:r>
              <a:rPr lang="en-US" sz="3200" dirty="0"/>
              <a:t>Application Proxy provides single sign-on (SSO) and secure remote access for web applications hosted on-premises</a:t>
            </a:r>
            <a:endParaRPr lang="sv-FI" sz="2384" dirty="0"/>
          </a:p>
          <a:p>
            <a:pPr lvl="1"/>
            <a:r>
              <a:rPr lang="sv-FI" sz="2384" dirty="0" err="1"/>
              <a:t>Requires</a:t>
            </a:r>
            <a:r>
              <a:rPr lang="sv-FI" sz="2384" dirty="0"/>
              <a:t> installation </a:t>
            </a:r>
            <a:r>
              <a:rPr lang="sv-FI" sz="2384" dirty="0" err="1"/>
              <a:t>of</a:t>
            </a:r>
            <a:r>
              <a:rPr lang="sv-FI" sz="2384" dirty="0"/>
              <a:t> agent</a:t>
            </a:r>
            <a:endParaRPr lang="en-US" sz="2384" dirty="0"/>
          </a:p>
          <a:p>
            <a:endParaRPr lang="en-US" sz="3200" b="1" dirty="0"/>
          </a:p>
          <a:p>
            <a:r>
              <a:rPr lang="en-US" sz="3200" b="1" dirty="0"/>
              <a:t>Single sign-on</a:t>
            </a:r>
          </a:p>
          <a:p>
            <a:pPr lvl="1"/>
            <a:r>
              <a:rPr lang="en-US" sz="2792" dirty="0"/>
              <a:t>Azure AD Application Proxy provides single sign-on to applications that use Integrated Windows Authentication (IWA), or claims-aware applications</a:t>
            </a:r>
          </a:p>
          <a:p>
            <a:endParaRPr lang="en-US" sz="3200" dirty="0"/>
          </a:p>
          <a:p>
            <a:endParaRPr lang="en-US" sz="3200" dirty="0"/>
          </a:p>
          <a:p>
            <a:r>
              <a:rPr lang="en-US" sz="3200" dirty="0"/>
              <a:t>Leverages the Service Bus technology</a:t>
            </a:r>
          </a:p>
          <a:p>
            <a:endParaRPr lang="en-US" sz="3200" dirty="0"/>
          </a:p>
          <a:p>
            <a:r>
              <a:rPr lang="en-US" sz="3200" dirty="0"/>
              <a:t>Available in Azure AD Basic, Premium</a:t>
            </a:r>
          </a:p>
          <a:p>
            <a:endParaRPr lang="en-US" sz="3200" dirty="0"/>
          </a:p>
        </p:txBody>
      </p:sp>
      <p:pic>
        <p:nvPicPr>
          <p:cNvPr id="6" name="Picture 5"/>
          <p:cNvPicPr>
            <a:picLocks noChangeAspect="1"/>
          </p:cNvPicPr>
          <p:nvPr/>
        </p:nvPicPr>
        <p:blipFill>
          <a:blip r:embed="rId3"/>
          <a:stretch>
            <a:fillRect/>
          </a:stretch>
        </p:blipFill>
        <p:spPr>
          <a:xfrm>
            <a:off x="6599237" y="4183062"/>
            <a:ext cx="5715798" cy="1314633"/>
          </a:xfrm>
          <a:prstGeom prst="rect">
            <a:avLst/>
          </a:prstGeom>
        </p:spPr>
      </p:pic>
      <p:pic>
        <p:nvPicPr>
          <p:cNvPr id="7" name="Picture 6"/>
          <p:cNvPicPr>
            <a:picLocks noChangeAspect="1"/>
          </p:cNvPicPr>
          <p:nvPr/>
        </p:nvPicPr>
        <p:blipFill>
          <a:blip r:embed="rId4"/>
          <a:stretch>
            <a:fillRect/>
          </a:stretch>
        </p:blipFill>
        <p:spPr>
          <a:xfrm>
            <a:off x="8381178" y="771775"/>
            <a:ext cx="3780660" cy="3192463"/>
          </a:xfrm>
          <a:prstGeom prst="rect">
            <a:avLst/>
          </a:prstGeom>
        </p:spPr>
      </p:pic>
    </p:spTree>
    <p:extLst>
      <p:ext uri="{BB962C8B-B14F-4D97-AF65-F5344CB8AC3E}">
        <p14:creationId xmlns:p14="http://schemas.microsoft.com/office/powerpoint/2010/main" val="33024083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App Discovery</a:t>
            </a:r>
          </a:p>
        </p:txBody>
      </p:sp>
      <p:sp>
        <p:nvSpPr>
          <p:cNvPr id="3" name="Text Placeholder 2"/>
          <p:cNvSpPr>
            <a:spLocks noGrp="1"/>
          </p:cNvSpPr>
          <p:nvPr>
            <p:ph sz="quarter" idx="10"/>
          </p:nvPr>
        </p:nvSpPr>
        <p:spPr>
          <a:xfrm>
            <a:off x="273668" y="1415403"/>
            <a:ext cx="5944569" cy="4915402"/>
          </a:xfrm>
        </p:spPr>
        <p:txBody>
          <a:bodyPr>
            <a:normAutofit fontScale="92500"/>
          </a:bodyPr>
          <a:lstStyle/>
          <a:p>
            <a:pPr marL="685800" indent="-685800">
              <a:buFont typeface="Arial" panose="020B0604020202020204" pitchFamily="34" charset="0"/>
              <a:buChar char="•"/>
            </a:pPr>
            <a:r>
              <a:rPr lang="en-US" sz="2800" dirty="0"/>
              <a:t>Discover cloud apps in use in the organization</a:t>
            </a:r>
          </a:p>
          <a:p>
            <a:pPr marL="927054" lvl="1" indent="-685800"/>
            <a:r>
              <a:rPr lang="en-US" sz="2400" dirty="0"/>
              <a:t>Measure app usage</a:t>
            </a:r>
          </a:p>
          <a:p>
            <a:pPr marL="927054" lvl="1" indent="-685800"/>
            <a:r>
              <a:rPr lang="en-US" sz="2400" dirty="0"/>
              <a:t>Identify which users are using an app.</a:t>
            </a:r>
          </a:p>
          <a:p>
            <a:pPr marL="685800" indent="-685800">
              <a:buFont typeface="Arial" panose="020B0604020202020204" pitchFamily="34" charset="0"/>
              <a:buChar char="•"/>
            </a:pPr>
            <a:endParaRPr lang="en-US" sz="2400" dirty="0"/>
          </a:p>
          <a:p>
            <a:pPr marL="685800" indent="-685800">
              <a:buFont typeface="Arial" panose="020B0604020202020204" pitchFamily="34" charset="0"/>
              <a:buChar char="•"/>
            </a:pPr>
            <a:r>
              <a:rPr lang="en-US" sz="2800" dirty="0"/>
              <a:t>Enables you to Easily integrate with AAD to bring applications under management</a:t>
            </a:r>
          </a:p>
          <a:p>
            <a:pPr marL="685800" indent="-685800">
              <a:buFont typeface="Arial" panose="020B0604020202020204" pitchFamily="34" charset="0"/>
              <a:buChar char="•"/>
            </a:pPr>
            <a:r>
              <a:rPr lang="sv-FI" sz="2800" dirty="0"/>
              <a:t>Requires an agent on the </a:t>
            </a:r>
            <a:r>
              <a:rPr lang="sv-FI" sz="2800" dirty="0" err="1"/>
              <a:t>user’s</a:t>
            </a:r>
            <a:r>
              <a:rPr lang="sv-FI" sz="2800" dirty="0"/>
              <a:t> </a:t>
            </a:r>
            <a:r>
              <a:rPr lang="sv-FI" sz="2800" dirty="0" err="1"/>
              <a:t>computers</a:t>
            </a:r>
            <a:endParaRPr lang="sv-FI" sz="2800" dirty="0"/>
          </a:p>
          <a:p>
            <a:endParaRPr lang="en-US" sz="2800" dirty="0"/>
          </a:p>
          <a:p>
            <a:r>
              <a:rPr lang="en-US" sz="2800" dirty="0"/>
              <a:t>Available in Azure AD Premium</a:t>
            </a:r>
          </a:p>
          <a:p>
            <a:pPr marL="685800" indent="-685800">
              <a:buFont typeface="Arial" panose="020B0604020202020204" pitchFamily="34" charset="0"/>
              <a:buChar char="•"/>
            </a:pPr>
            <a:endParaRPr lang="en-US" sz="2800" dirty="0"/>
          </a:p>
          <a:p>
            <a:pPr marL="685800" indent="-685800">
              <a:buFont typeface="Arial" panose="020B0604020202020204" pitchFamily="34" charset="0"/>
              <a:buChar char="•"/>
            </a:pPr>
            <a:endParaRPr lang="en-US" sz="2400" dirty="0"/>
          </a:p>
          <a:p>
            <a:endParaRPr lang="en-US" sz="2400" dirty="0"/>
          </a:p>
        </p:txBody>
      </p:sp>
      <p:pic>
        <p:nvPicPr>
          <p:cNvPr id="4" name="Picture 3"/>
          <p:cNvPicPr>
            <a:picLocks noChangeAspect="1"/>
          </p:cNvPicPr>
          <p:nvPr/>
        </p:nvPicPr>
        <p:blipFill>
          <a:blip r:embed="rId3"/>
          <a:stretch>
            <a:fillRect/>
          </a:stretch>
        </p:blipFill>
        <p:spPr>
          <a:xfrm>
            <a:off x="6370637" y="1363662"/>
            <a:ext cx="2963485" cy="3906184"/>
          </a:xfrm>
          <a:prstGeom prst="rect">
            <a:avLst/>
          </a:prstGeom>
          <a:ln>
            <a:solidFill>
              <a:schemeClr val="bg2"/>
            </a:solidFill>
          </a:ln>
          <a:effectLst/>
        </p:spPr>
      </p:pic>
      <p:pic>
        <p:nvPicPr>
          <p:cNvPr id="5" name="Picture 4"/>
          <p:cNvPicPr>
            <a:picLocks noChangeAspect="1"/>
          </p:cNvPicPr>
          <p:nvPr/>
        </p:nvPicPr>
        <p:blipFill>
          <a:blip r:embed="rId4"/>
          <a:stretch>
            <a:fillRect/>
          </a:stretch>
        </p:blipFill>
        <p:spPr>
          <a:xfrm>
            <a:off x="8047037" y="2201862"/>
            <a:ext cx="3511600" cy="3493522"/>
          </a:xfrm>
          <a:prstGeom prst="rect">
            <a:avLst/>
          </a:prstGeom>
          <a:ln>
            <a:solidFill>
              <a:schemeClr val="bg2"/>
            </a:solidFill>
          </a:ln>
          <a:effectLst/>
        </p:spPr>
      </p:pic>
      <p:pic>
        <p:nvPicPr>
          <p:cNvPr id="6" name="Picture 5"/>
          <p:cNvPicPr>
            <a:picLocks noChangeAspect="1"/>
          </p:cNvPicPr>
          <p:nvPr/>
        </p:nvPicPr>
        <p:blipFill>
          <a:blip r:embed="rId5"/>
          <a:stretch>
            <a:fillRect/>
          </a:stretch>
        </p:blipFill>
        <p:spPr>
          <a:xfrm>
            <a:off x="9852314" y="2886203"/>
            <a:ext cx="2360356" cy="3444602"/>
          </a:xfrm>
          <a:prstGeom prst="rect">
            <a:avLst/>
          </a:prstGeom>
          <a:ln>
            <a:solidFill>
              <a:schemeClr val="bg2"/>
            </a:solidFill>
          </a:ln>
          <a:effectLst/>
        </p:spPr>
      </p:pic>
    </p:spTree>
    <p:extLst>
      <p:ext uri="{BB962C8B-B14F-4D97-AF65-F5344CB8AC3E}">
        <p14:creationId xmlns:p14="http://schemas.microsoft.com/office/powerpoint/2010/main" val="237532741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applications for Azure AD</a:t>
            </a:r>
            <a:br>
              <a:rPr lang="en-US" dirty="0"/>
            </a:br>
            <a:endParaRPr lang="en-US" dirty="0"/>
          </a:p>
        </p:txBody>
      </p:sp>
      <p:sp>
        <p:nvSpPr>
          <p:cNvPr id="2" name="Text Placeholder 1"/>
          <p:cNvSpPr>
            <a:spLocks noGrp="1"/>
          </p:cNvSpPr>
          <p:nvPr>
            <p:ph type="body" sz="quarter" idx="4294967295"/>
          </p:nvPr>
        </p:nvSpPr>
        <p:spPr>
          <a:xfrm>
            <a:off x="0" y="4624388"/>
            <a:ext cx="11466513" cy="749757"/>
          </a:xfrm>
        </p:spPr>
        <p:txBody>
          <a:bodyPr/>
          <a:lstStyle/>
          <a:p>
            <a:endParaRPr lang="en-US" dirty="0"/>
          </a:p>
        </p:txBody>
      </p:sp>
    </p:spTree>
    <p:extLst>
      <p:ext uri="{BB962C8B-B14F-4D97-AF65-F5344CB8AC3E}">
        <p14:creationId xmlns:p14="http://schemas.microsoft.com/office/powerpoint/2010/main" val="13921735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“steps” to develop apps for Azure AD</a:t>
            </a:r>
          </a:p>
        </p:txBody>
      </p:sp>
      <p:sp>
        <p:nvSpPr>
          <p:cNvPr id="4" name="Content Placeholder 3"/>
          <p:cNvSpPr>
            <a:spLocks noGrp="1"/>
          </p:cNvSpPr>
          <p:nvPr>
            <p:ph sz="quarter" idx="10"/>
          </p:nvPr>
        </p:nvSpPr>
        <p:spPr>
          <a:xfrm>
            <a:off x="273668" y="2004449"/>
            <a:ext cx="11773954" cy="4769413"/>
          </a:xfrm>
        </p:spPr>
        <p:txBody>
          <a:bodyPr>
            <a:normAutofit/>
          </a:bodyPr>
          <a:lstStyle/>
          <a:p>
            <a:r>
              <a:rPr lang="en-US" dirty="0"/>
              <a:t>Register your application with Azure AD</a:t>
            </a:r>
          </a:p>
          <a:p>
            <a:pPr marL="342835" lvl="1" indent="0">
              <a:buNone/>
            </a:pPr>
            <a:endParaRPr lang="en-US" dirty="0"/>
          </a:p>
          <a:p>
            <a:r>
              <a:rPr lang="en-US" dirty="0"/>
              <a:t>Configure your application to externalize authentication to Azure AD</a:t>
            </a:r>
          </a:p>
        </p:txBody>
      </p:sp>
    </p:spTree>
    <p:extLst>
      <p:ext uri="{BB962C8B-B14F-4D97-AF65-F5344CB8AC3E}">
        <p14:creationId xmlns:p14="http://schemas.microsoft.com/office/powerpoint/2010/main" val="1277583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an application with Azure AD</a:t>
            </a:r>
          </a:p>
        </p:txBody>
      </p:sp>
      <p:sp>
        <p:nvSpPr>
          <p:cNvPr id="3" name="Content Placeholder 2"/>
          <p:cNvSpPr>
            <a:spLocks noGrp="1"/>
          </p:cNvSpPr>
          <p:nvPr>
            <p:ph sz="quarter" idx="10"/>
          </p:nvPr>
        </p:nvSpPr>
        <p:spPr/>
        <p:txBody>
          <a:bodyPr/>
          <a:lstStyle/>
          <a:p>
            <a:r>
              <a:rPr lang="en-US" dirty="0"/>
              <a:t>Use the non-preview Azure Management Portal </a:t>
            </a:r>
          </a:p>
          <a:p>
            <a:endParaRPr lang="en-US" dirty="0"/>
          </a:p>
          <a:p>
            <a:r>
              <a:rPr lang="en-US" dirty="0"/>
              <a:t>Automate it using PowerShell</a:t>
            </a:r>
          </a:p>
          <a:p>
            <a:endParaRPr lang="en-US" dirty="0"/>
          </a:p>
          <a:p>
            <a:r>
              <a:rPr lang="en-US" dirty="0"/>
              <a:t>Use Visual Studio</a:t>
            </a:r>
          </a:p>
          <a:p>
            <a:pPr lvl="1"/>
            <a:endParaRPr lang="en-US" dirty="0"/>
          </a:p>
          <a:p>
            <a:endParaRPr lang="en-US" dirty="0"/>
          </a:p>
        </p:txBody>
      </p:sp>
    </p:spTree>
    <p:extLst>
      <p:ext uri="{BB962C8B-B14F-4D97-AF65-F5344CB8AC3E}">
        <p14:creationId xmlns:p14="http://schemas.microsoft.com/office/powerpoint/2010/main" val="194658134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your app to use Azure AD</a:t>
            </a:r>
          </a:p>
        </p:txBody>
      </p:sp>
      <p:sp>
        <p:nvSpPr>
          <p:cNvPr id="3" name="Content Placeholder 2"/>
          <p:cNvSpPr>
            <a:spLocks noGrp="1"/>
          </p:cNvSpPr>
          <p:nvPr>
            <p:ph sz="quarter" idx="10"/>
          </p:nvPr>
        </p:nvSpPr>
        <p:spPr/>
        <p:txBody>
          <a:bodyPr>
            <a:noAutofit/>
          </a:bodyPr>
          <a:lstStyle/>
          <a:p>
            <a:r>
              <a:rPr lang="en-US" sz="3200" dirty="0"/>
              <a:t>Authority URL</a:t>
            </a:r>
          </a:p>
          <a:p>
            <a:pPr lvl="1"/>
            <a:r>
              <a:rPr lang="en-US" sz="3200" dirty="0"/>
              <a:t>Who your app trusts to authenticate users</a:t>
            </a:r>
          </a:p>
          <a:p>
            <a:pPr lvl="1"/>
            <a:endParaRPr lang="en-US" sz="3200" dirty="0"/>
          </a:p>
          <a:p>
            <a:r>
              <a:rPr lang="en-US" sz="3200" dirty="0"/>
              <a:t>App Id</a:t>
            </a:r>
          </a:p>
          <a:p>
            <a:pPr lvl="1"/>
            <a:r>
              <a:rPr lang="en-US" sz="3200" dirty="0"/>
              <a:t>Generated by Azure AD during app registration</a:t>
            </a:r>
          </a:p>
          <a:p>
            <a:pPr lvl="1"/>
            <a:endParaRPr lang="en-US" sz="3200" dirty="0"/>
          </a:p>
          <a:p>
            <a:r>
              <a:rPr lang="en-US" sz="3200" dirty="0"/>
              <a:t>Signing Keys</a:t>
            </a:r>
          </a:p>
          <a:p>
            <a:pPr lvl="1"/>
            <a:r>
              <a:rPr lang="en-US" sz="3200" dirty="0"/>
              <a:t>Generated for each Azure AD tenant</a:t>
            </a:r>
          </a:p>
          <a:p>
            <a:pPr lvl="1"/>
            <a:r>
              <a:rPr lang="en-US" sz="3200" dirty="0"/>
              <a:t>Used to validate tokens issued by Azure AD</a:t>
            </a:r>
          </a:p>
          <a:p>
            <a:pPr lvl="1"/>
            <a:endParaRPr lang="en-US" sz="3200" dirty="0"/>
          </a:p>
        </p:txBody>
      </p:sp>
    </p:spTree>
    <p:extLst>
      <p:ext uri="{BB962C8B-B14F-4D97-AF65-F5344CB8AC3E}">
        <p14:creationId xmlns:p14="http://schemas.microsoft.com/office/powerpoint/2010/main" val="330326580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Web Apps for Azure AD using </a:t>
            </a:r>
            <a:r>
              <a:rPr lang="en-US" dirty="0" err="1"/>
              <a:t>OpenID</a:t>
            </a:r>
            <a:r>
              <a:rPr lang="en-US" dirty="0"/>
              <a:t> Connect / OAuth 2.0</a:t>
            </a:r>
          </a:p>
        </p:txBody>
      </p:sp>
      <p:grpSp>
        <p:nvGrpSpPr>
          <p:cNvPr id="4" name="Group 3"/>
          <p:cNvGrpSpPr/>
          <p:nvPr/>
        </p:nvGrpSpPr>
        <p:grpSpPr>
          <a:xfrm>
            <a:off x="3558254" y="4927793"/>
            <a:ext cx="1293013" cy="1181722"/>
            <a:chOff x="6669511" y="4098071"/>
            <a:chExt cx="1293013" cy="1181722"/>
          </a:xfrm>
        </p:grpSpPr>
        <p:sp>
          <p:nvSpPr>
            <p:cNvPr id="5" name="TextBox 4"/>
            <p:cNvSpPr txBox="1"/>
            <p:nvPr/>
          </p:nvSpPr>
          <p:spPr>
            <a:xfrm>
              <a:off x="6669511" y="4762728"/>
              <a:ext cx="127715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John Doe</a:t>
              </a:r>
            </a:p>
          </p:txBody>
        </p:sp>
        <p:grpSp>
          <p:nvGrpSpPr>
            <p:cNvPr id="6" name="Group 5"/>
            <p:cNvGrpSpPr/>
            <p:nvPr/>
          </p:nvGrpSpPr>
          <p:grpSpPr>
            <a:xfrm>
              <a:off x="6730161" y="4098071"/>
              <a:ext cx="1232363" cy="761849"/>
              <a:chOff x="4879721" y="5607310"/>
              <a:chExt cx="1232363" cy="761849"/>
            </a:xfrm>
          </p:grpSpPr>
          <p:pic>
            <p:nvPicPr>
              <p:cNvPr id="7" name="Picture 6"/>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534083" y="5607310"/>
                <a:ext cx="578001" cy="578001"/>
              </a:xfrm>
              <a:prstGeom prst="rect">
                <a:avLst/>
              </a:prstGeom>
            </p:spPr>
          </p:pic>
          <p:pic>
            <p:nvPicPr>
              <p:cNvPr id="8" name="Picture 7"/>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879721" y="5652779"/>
                <a:ext cx="716380" cy="716380"/>
              </a:xfrm>
              <a:prstGeom prst="rect">
                <a:avLst/>
              </a:prstGeom>
            </p:spPr>
          </p:pic>
        </p:grpSp>
      </p:grpSp>
      <p:grpSp>
        <p:nvGrpSpPr>
          <p:cNvPr id="33" name="Group 32"/>
          <p:cNvGrpSpPr/>
          <p:nvPr/>
        </p:nvGrpSpPr>
        <p:grpSpPr>
          <a:xfrm>
            <a:off x="5196361" y="2306880"/>
            <a:ext cx="2661048" cy="1951077"/>
            <a:chOff x="4347361" y="2563660"/>
            <a:chExt cx="2661048" cy="1951077"/>
          </a:xfrm>
        </p:grpSpPr>
        <p:pic>
          <p:nvPicPr>
            <p:cNvPr id="10" name="Picture 9"/>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5684297" y="2810810"/>
              <a:ext cx="1268750" cy="1268750"/>
            </a:xfrm>
            <a:prstGeom prst="rect">
              <a:avLst/>
            </a:prstGeom>
          </p:spPr>
        </p:pic>
        <p:grpSp>
          <p:nvGrpSpPr>
            <p:cNvPr id="29" name="Group 28"/>
            <p:cNvGrpSpPr/>
            <p:nvPr/>
          </p:nvGrpSpPr>
          <p:grpSpPr>
            <a:xfrm>
              <a:off x="4347361" y="2563660"/>
              <a:ext cx="1654257" cy="738664"/>
              <a:chOff x="3116180" y="2100808"/>
              <a:chExt cx="1654257" cy="738664"/>
            </a:xfrm>
          </p:grpSpPr>
          <p:grpSp>
            <p:nvGrpSpPr>
              <p:cNvPr id="15" name="Group 14"/>
              <p:cNvGrpSpPr/>
              <p:nvPr/>
            </p:nvGrpSpPr>
            <p:grpSpPr>
              <a:xfrm>
                <a:off x="3230966" y="2680243"/>
                <a:ext cx="1387071" cy="109728"/>
                <a:chOff x="3475037" y="3570615"/>
                <a:chExt cx="1387071" cy="109728"/>
              </a:xfrm>
            </p:grpSpPr>
            <p:cxnSp>
              <p:nvCxnSpPr>
                <p:cNvPr id="12" name="Straight Connector 11"/>
                <p:cNvCxnSpPr/>
                <p:nvPr/>
              </p:nvCxnSpPr>
              <p:spPr>
                <a:xfrm flipH="1">
                  <a:off x="3584766" y="3625479"/>
                  <a:ext cx="1277342"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 name="Oval 13"/>
                <p:cNvSpPr/>
                <p:nvPr/>
              </p:nvSpPr>
              <p:spPr bwMode="auto">
                <a:xfrm>
                  <a:off x="3475037" y="3570615"/>
                  <a:ext cx="109728" cy="109728"/>
                </a:xfrm>
                <a:prstGeom prst="ellipse">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 name="TextBox 19"/>
              <p:cNvSpPr txBox="1"/>
              <p:nvPr/>
            </p:nvSpPr>
            <p:spPr>
              <a:xfrm>
                <a:off x="3116180" y="2100808"/>
                <a:ext cx="1654257"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Authorization Endpoint</a:t>
                </a:r>
              </a:p>
            </p:txBody>
          </p:sp>
        </p:grpSp>
        <p:grpSp>
          <p:nvGrpSpPr>
            <p:cNvPr id="31" name="Group 30"/>
            <p:cNvGrpSpPr/>
            <p:nvPr/>
          </p:nvGrpSpPr>
          <p:grpSpPr>
            <a:xfrm>
              <a:off x="4347361" y="3372196"/>
              <a:ext cx="1602651" cy="738664"/>
              <a:chOff x="3116180" y="3229036"/>
              <a:chExt cx="1602651" cy="738664"/>
            </a:xfrm>
          </p:grpSpPr>
          <p:grpSp>
            <p:nvGrpSpPr>
              <p:cNvPr id="16" name="Group 15"/>
              <p:cNvGrpSpPr/>
              <p:nvPr/>
            </p:nvGrpSpPr>
            <p:grpSpPr>
              <a:xfrm>
                <a:off x="3228281" y="3807709"/>
                <a:ext cx="1389756" cy="109728"/>
                <a:chOff x="3475037" y="3570615"/>
                <a:chExt cx="1389756" cy="109728"/>
              </a:xfrm>
            </p:grpSpPr>
            <p:cxnSp>
              <p:nvCxnSpPr>
                <p:cNvPr id="17" name="Straight Connector 16"/>
                <p:cNvCxnSpPr/>
                <p:nvPr/>
              </p:nvCxnSpPr>
              <p:spPr>
                <a:xfrm flipH="1">
                  <a:off x="3584766" y="3625479"/>
                  <a:ext cx="1280027"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Oval 17"/>
                <p:cNvSpPr/>
                <p:nvPr/>
              </p:nvSpPr>
              <p:spPr bwMode="auto">
                <a:xfrm>
                  <a:off x="3475037" y="3570615"/>
                  <a:ext cx="109728" cy="109728"/>
                </a:xfrm>
                <a:prstGeom prst="ellipse">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3" name="TextBox 22"/>
              <p:cNvSpPr txBox="1"/>
              <p:nvPr/>
            </p:nvSpPr>
            <p:spPr>
              <a:xfrm>
                <a:off x="3116180" y="3229036"/>
                <a:ext cx="1602651"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Access Token Endpoint</a:t>
                </a:r>
              </a:p>
            </p:txBody>
          </p:sp>
        </p:grpSp>
        <p:sp>
          <p:nvSpPr>
            <p:cNvPr id="32" name="TextBox 31"/>
            <p:cNvSpPr txBox="1"/>
            <p:nvPr/>
          </p:nvSpPr>
          <p:spPr>
            <a:xfrm>
              <a:off x="5628934" y="3969972"/>
              <a:ext cx="1379475"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Azure AD</a:t>
              </a:r>
            </a:p>
          </p:txBody>
        </p:sp>
      </p:grpSp>
      <p:grpSp>
        <p:nvGrpSpPr>
          <p:cNvPr id="35" name="Group 34"/>
          <p:cNvGrpSpPr/>
          <p:nvPr/>
        </p:nvGrpSpPr>
        <p:grpSpPr>
          <a:xfrm>
            <a:off x="5965919" y="5162337"/>
            <a:ext cx="1901418" cy="1233410"/>
            <a:chOff x="4190917" y="4945062"/>
            <a:chExt cx="1901418" cy="1233410"/>
          </a:xfrm>
        </p:grpSpPr>
        <p:pic>
          <p:nvPicPr>
            <p:cNvPr id="3" name="Picture 2"/>
            <p:cNvPicPr>
              <a:picLocks noChangeAspect="1"/>
            </p:cNvPicPr>
            <p:nvPr/>
          </p:nvPicPr>
          <p:blipFill>
            <a:blip r:embed="rId6">
              <a:biLevel thresh="25000"/>
              <a:extLst>
                <a:ext uri="{28A0092B-C50C-407E-A947-70E740481C1C}">
                  <a14:useLocalDpi xmlns:a14="http://schemas.microsoft.com/office/drawing/2010/main" val="0"/>
                </a:ext>
              </a:extLst>
            </a:blip>
            <a:stretch>
              <a:fillRect/>
            </a:stretch>
          </p:blipFill>
          <p:spPr>
            <a:xfrm>
              <a:off x="4997412" y="4945062"/>
              <a:ext cx="780290" cy="780290"/>
            </a:xfrm>
            <a:prstGeom prst="rect">
              <a:avLst/>
            </a:prstGeom>
          </p:spPr>
        </p:pic>
        <p:sp>
          <p:nvSpPr>
            <p:cNvPr id="34" name="TextBox 33"/>
            <p:cNvSpPr txBox="1"/>
            <p:nvPr/>
          </p:nvSpPr>
          <p:spPr>
            <a:xfrm>
              <a:off x="4190917" y="5633707"/>
              <a:ext cx="190141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LOB App</a:t>
              </a:r>
            </a:p>
          </p:txBody>
        </p:sp>
      </p:grpSp>
      <p:cxnSp>
        <p:nvCxnSpPr>
          <p:cNvPr id="37" name="Straight Arrow Connector 36"/>
          <p:cNvCxnSpPr>
            <a:endCxn id="77" idx="1"/>
          </p:cNvCxnSpPr>
          <p:nvPr/>
        </p:nvCxnSpPr>
        <p:spPr>
          <a:xfrm>
            <a:off x="4922837" y="5551480"/>
            <a:ext cx="1223209" cy="100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7963039" y="2395519"/>
            <a:ext cx="561386" cy="561386"/>
          </a:xfrm>
          <a:prstGeom prst="rect">
            <a:avLst/>
          </a:prstGeom>
        </p:spPr>
      </p:pic>
      <p:cxnSp>
        <p:nvCxnSpPr>
          <p:cNvPr id="41" name="Straight Connector 40"/>
          <p:cNvCxnSpPr>
            <a:stCxn id="10" idx="3"/>
            <a:endCxn id="39" idx="1"/>
          </p:cNvCxnSpPr>
          <p:nvPr/>
        </p:nvCxnSpPr>
        <p:spPr>
          <a:xfrm flipV="1">
            <a:off x="7802047" y="2676212"/>
            <a:ext cx="160992" cy="512193"/>
          </a:xfrm>
          <a:prstGeom prst="line">
            <a:avLst/>
          </a:prstGeom>
          <a:ln w="222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412951" y="2007681"/>
            <a:ext cx="3012726" cy="1412694"/>
          </a:xfrm>
          <a:prstGeom prst="rect">
            <a:avLst/>
          </a:prstGeom>
          <a:noFill/>
        </p:spPr>
        <p:txBody>
          <a:bodyPr wrap="squar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rPr>
              <a:t>LOB App Registration Data</a:t>
            </a:r>
          </a:p>
          <a:p>
            <a:pPr>
              <a:lnSpc>
                <a:spcPct val="90000"/>
              </a:lnSpc>
              <a:spcAft>
                <a:spcPts val="600"/>
              </a:spcAft>
            </a:pPr>
            <a:r>
              <a:rPr lang="en-US" sz="1600" dirty="0">
                <a:gradFill>
                  <a:gsLst>
                    <a:gs pos="2917">
                      <a:schemeClr val="tx1"/>
                    </a:gs>
                    <a:gs pos="30000">
                      <a:schemeClr val="tx1"/>
                    </a:gs>
                  </a:gsLst>
                  <a:lin ang="5400000" scaled="0"/>
                </a:gradFill>
              </a:rPr>
              <a:t>Client ID</a:t>
            </a:r>
          </a:p>
          <a:p>
            <a:pPr>
              <a:lnSpc>
                <a:spcPct val="90000"/>
              </a:lnSpc>
              <a:spcAft>
                <a:spcPts val="600"/>
              </a:spcAft>
            </a:pPr>
            <a:r>
              <a:rPr lang="en-US" sz="1600" dirty="0">
                <a:gradFill>
                  <a:gsLst>
                    <a:gs pos="2917">
                      <a:schemeClr val="tx1"/>
                    </a:gs>
                    <a:gs pos="30000">
                      <a:schemeClr val="tx1"/>
                    </a:gs>
                  </a:gsLst>
                  <a:lin ang="5400000" scaled="0"/>
                </a:gradFill>
              </a:rPr>
              <a:t>Reply </a:t>
            </a:r>
            <a:r>
              <a:rPr lang="en-US" sz="1600" dirty="0" err="1">
                <a:gradFill>
                  <a:gsLst>
                    <a:gs pos="2917">
                      <a:schemeClr val="tx1"/>
                    </a:gs>
                    <a:gs pos="30000">
                      <a:schemeClr val="tx1"/>
                    </a:gs>
                  </a:gsLst>
                  <a:lin ang="5400000" scaled="0"/>
                </a:gradFill>
              </a:rPr>
              <a:t>Url</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App Id</a:t>
            </a:r>
          </a:p>
        </p:txBody>
      </p:sp>
      <p:pic>
        <p:nvPicPr>
          <p:cNvPr id="46" name="Picture 45"/>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7963039" y="4647100"/>
            <a:ext cx="561386" cy="561386"/>
          </a:xfrm>
          <a:prstGeom prst="rect">
            <a:avLst/>
          </a:prstGeom>
        </p:spPr>
      </p:pic>
      <p:cxnSp>
        <p:nvCxnSpPr>
          <p:cNvPr id="47" name="Straight Connector 46"/>
          <p:cNvCxnSpPr>
            <a:stCxn id="3" idx="3"/>
            <a:endCxn id="46" idx="1"/>
          </p:cNvCxnSpPr>
          <p:nvPr/>
        </p:nvCxnSpPr>
        <p:spPr>
          <a:xfrm flipV="1">
            <a:off x="7552704" y="4927793"/>
            <a:ext cx="410335" cy="624689"/>
          </a:xfrm>
          <a:prstGeom prst="line">
            <a:avLst/>
          </a:prstGeom>
          <a:ln w="222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412951" y="4259262"/>
            <a:ext cx="3012726" cy="1114151"/>
          </a:xfrm>
          <a:prstGeom prst="rect">
            <a:avLst/>
          </a:prstGeom>
          <a:noFill/>
        </p:spPr>
        <p:txBody>
          <a:bodyPr wrap="squar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rPr>
              <a:t>Azure AD </a:t>
            </a:r>
            <a:r>
              <a:rPr lang="en-US" sz="1600" b="1" dirty="0" err="1">
                <a:gradFill>
                  <a:gsLst>
                    <a:gs pos="2917">
                      <a:schemeClr val="tx1"/>
                    </a:gs>
                    <a:gs pos="30000">
                      <a:schemeClr val="tx1"/>
                    </a:gs>
                  </a:gsLst>
                  <a:lin ang="5400000" scaled="0"/>
                </a:gradFill>
              </a:rPr>
              <a:t>Config</a:t>
            </a:r>
            <a:r>
              <a:rPr lang="en-US" sz="1600" b="1" dirty="0">
                <a:gradFill>
                  <a:gsLst>
                    <a:gs pos="2917">
                      <a:schemeClr val="tx1"/>
                    </a:gs>
                    <a:gs pos="30000">
                      <a:schemeClr val="tx1"/>
                    </a:gs>
                  </a:gsLst>
                  <a:lin ang="5400000" scaled="0"/>
                </a:gradFill>
              </a:rPr>
              <a:t> Data</a:t>
            </a:r>
          </a:p>
          <a:p>
            <a:pPr>
              <a:lnSpc>
                <a:spcPct val="90000"/>
              </a:lnSpc>
              <a:spcAft>
                <a:spcPts val="600"/>
              </a:spcAft>
            </a:pPr>
            <a:r>
              <a:rPr lang="en-US" sz="1600" dirty="0">
                <a:gradFill>
                  <a:gsLst>
                    <a:gs pos="2917">
                      <a:schemeClr val="tx1"/>
                    </a:gs>
                    <a:gs pos="30000">
                      <a:schemeClr val="tx1"/>
                    </a:gs>
                  </a:gsLst>
                  <a:lin ang="5400000" scaled="0"/>
                </a:gradFill>
              </a:rPr>
              <a:t>Authority + Tenant ID</a:t>
            </a:r>
          </a:p>
          <a:p>
            <a:pPr>
              <a:lnSpc>
                <a:spcPct val="90000"/>
              </a:lnSpc>
              <a:spcAft>
                <a:spcPts val="600"/>
              </a:spcAft>
            </a:pPr>
            <a:r>
              <a:rPr lang="en-US" sz="1600" dirty="0">
                <a:gradFill>
                  <a:gsLst>
                    <a:gs pos="2917">
                      <a:schemeClr val="tx1"/>
                    </a:gs>
                    <a:gs pos="30000">
                      <a:schemeClr val="tx1"/>
                    </a:gs>
                  </a:gsLst>
                  <a:lin ang="5400000" scaled="0"/>
                </a:gradFill>
              </a:rPr>
              <a:t>Client ID (for the LOB app)</a:t>
            </a:r>
          </a:p>
        </p:txBody>
      </p:sp>
      <p:sp>
        <p:nvSpPr>
          <p:cNvPr id="66" name="TextBox 65"/>
          <p:cNvSpPr txBox="1"/>
          <p:nvPr/>
        </p:nvSpPr>
        <p:spPr>
          <a:xfrm>
            <a:off x="1" y="2007681"/>
            <a:ext cx="3662362" cy="4302716"/>
          </a:xfrm>
          <a:prstGeom prst="rect">
            <a:avLst/>
          </a:prstGeom>
          <a:noFill/>
        </p:spPr>
        <p:txBody>
          <a:bodyPr wrap="square" lIns="182880" tIns="146304" rIns="182880" bIns="146304" rtlCol="0">
            <a:spAutoFit/>
          </a:bodyPr>
          <a:lstStyle/>
          <a:p>
            <a:pPr marL="457200" indent="-457200">
              <a:lnSpc>
                <a:spcPct val="90000"/>
              </a:lnSpc>
              <a:spcAft>
                <a:spcPts val="600"/>
              </a:spcAft>
              <a:buAutoNum type="arabicPeriod"/>
            </a:pPr>
            <a:r>
              <a:rPr lang="en-US" sz="1600" dirty="0">
                <a:gradFill>
                  <a:gsLst>
                    <a:gs pos="2917">
                      <a:schemeClr val="tx1"/>
                    </a:gs>
                    <a:gs pos="30000">
                      <a:schemeClr val="tx1"/>
                    </a:gs>
                  </a:gsLst>
                  <a:lin ang="5400000" scaled="0"/>
                </a:gradFill>
              </a:rPr>
              <a:t>Unauthenticated user accesses app</a:t>
            </a:r>
          </a:p>
          <a:p>
            <a:pPr marL="457200" indent="-457200">
              <a:lnSpc>
                <a:spcPct val="90000"/>
              </a:lnSpc>
              <a:spcAft>
                <a:spcPts val="600"/>
              </a:spcAft>
              <a:buAutoNum type="arabicPeriod"/>
            </a:pPr>
            <a:r>
              <a:rPr lang="en-US" sz="1600" dirty="0">
                <a:gradFill>
                  <a:gsLst>
                    <a:gs pos="2917">
                      <a:schemeClr val="tx1"/>
                    </a:gs>
                    <a:gs pos="30000">
                      <a:schemeClr val="tx1"/>
                    </a:gs>
                  </a:gsLst>
                  <a:lin ang="5400000" scaled="0"/>
                </a:gradFill>
              </a:rPr>
              <a:t>User is redirected to the Authorization Endpoint</a:t>
            </a:r>
          </a:p>
          <a:p>
            <a:pPr marL="457200" indent="-457200">
              <a:lnSpc>
                <a:spcPct val="90000"/>
              </a:lnSpc>
              <a:spcAft>
                <a:spcPts val="600"/>
              </a:spcAft>
              <a:buAutoNum type="arabicPeriod"/>
            </a:pPr>
            <a:r>
              <a:rPr lang="en-US" sz="1600" dirty="0">
                <a:gradFill>
                  <a:gsLst>
                    <a:gs pos="2917">
                      <a:schemeClr val="tx1"/>
                    </a:gs>
                    <a:gs pos="30000">
                      <a:schemeClr val="tx1"/>
                    </a:gs>
                  </a:gsLst>
                  <a:lin ang="5400000" scaled="0"/>
                </a:gradFill>
              </a:rPr>
              <a:t>User Authenticates</a:t>
            </a:r>
          </a:p>
          <a:p>
            <a:pPr marL="457200" indent="-457200">
              <a:lnSpc>
                <a:spcPct val="90000"/>
              </a:lnSpc>
              <a:spcAft>
                <a:spcPts val="600"/>
              </a:spcAft>
              <a:buAutoNum type="arabicPeriod"/>
            </a:pPr>
            <a:r>
              <a:rPr lang="en-US" sz="1600" dirty="0">
                <a:gradFill>
                  <a:gsLst>
                    <a:gs pos="2917">
                      <a:schemeClr val="tx1"/>
                    </a:gs>
                    <a:gs pos="30000">
                      <a:schemeClr val="tx1"/>
                    </a:gs>
                  </a:gsLst>
                  <a:lin ang="5400000" scaled="0"/>
                </a:gradFill>
              </a:rPr>
              <a:t>User consents to allow app to sign-in as user and read users profile</a:t>
            </a:r>
          </a:p>
          <a:p>
            <a:pPr marL="457200" indent="-457200">
              <a:lnSpc>
                <a:spcPct val="90000"/>
              </a:lnSpc>
              <a:spcAft>
                <a:spcPts val="600"/>
              </a:spcAft>
              <a:buAutoNum type="arabicPeriod"/>
            </a:pPr>
            <a:r>
              <a:rPr lang="en-US" sz="1600" dirty="0">
                <a:gradFill>
                  <a:gsLst>
                    <a:gs pos="2917">
                      <a:schemeClr val="tx1"/>
                    </a:gs>
                    <a:gs pos="30000">
                      <a:schemeClr val="tx1"/>
                    </a:gs>
                  </a:gsLst>
                  <a:lin ang="5400000" scaled="0"/>
                </a:gradFill>
              </a:rPr>
              <a:t>Azure AD issues a token that the user presents to the app</a:t>
            </a:r>
          </a:p>
          <a:p>
            <a:pPr marL="457200" indent="-457200">
              <a:lnSpc>
                <a:spcPct val="90000"/>
              </a:lnSpc>
              <a:spcAft>
                <a:spcPts val="600"/>
              </a:spcAft>
              <a:buAutoNum type="arabicPeriod"/>
            </a:pPr>
            <a:r>
              <a:rPr lang="en-US" sz="1600" dirty="0">
                <a:gradFill>
                  <a:gsLst>
                    <a:gs pos="2917">
                      <a:schemeClr val="tx1"/>
                    </a:gs>
                    <a:gs pos="30000">
                      <a:schemeClr val="tx1"/>
                    </a:gs>
                  </a:gsLst>
                  <a:lin ang="5400000" scaled="0"/>
                </a:gradFill>
              </a:rPr>
              <a:t>The OWIN middleware processes the token and issues a session cookie if the token is valid</a:t>
            </a:r>
          </a:p>
          <a:p>
            <a:pPr marL="457200" indent="-457200">
              <a:lnSpc>
                <a:spcPct val="90000"/>
              </a:lnSpc>
              <a:spcAft>
                <a:spcPts val="600"/>
              </a:spcAft>
              <a:buAutoNum type="arabicPeriod"/>
            </a:pPr>
            <a:r>
              <a:rPr lang="en-US" sz="1600" dirty="0">
                <a:gradFill>
                  <a:gsLst>
                    <a:gs pos="2917">
                      <a:schemeClr val="tx1"/>
                    </a:gs>
                    <a:gs pos="30000">
                      <a:schemeClr val="tx1"/>
                    </a:gs>
                  </a:gsLst>
                  <a:lin ang="5400000" scaled="0"/>
                </a:gradFill>
              </a:rPr>
              <a:t>Authentication cookie is set and user is returned to app</a:t>
            </a:r>
          </a:p>
        </p:txBody>
      </p:sp>
      <p:cxnSp>
        <p:nvCxnSpPr>
          <p:cNvPr id="68" name="Elbow Connector 67"/>
          <p:cNvCxnSpPr>
            <a:endCxn id="20" idx="1"/>
          </p:cNvCxnSpPr>
          <p:nvPr/>
        </p:nvCxnSpPr>
        <p:spPr>
          <a:xfrm rot="5400000" flipH="1" flipV="1">
            <a:off x="3578855" y="3029594"/>
            <a:ext cx="1970888" cy="1264124"/>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6019719" y="5162337"/>
            <a:ext cx="794141" cy="780290"/>
            <a:chOff x="6019719" y="5162337"/>
            <a:chExt cx="794141" cy="780290"/>
          </a:xfrm>
        </p:grpSpPr>
        <p:sp>
          <p:nvSpPr>
            <p:cNvPr id="77" name="Rectangle 76"/>
            <p:cNvSpPr/>
            <p:nvPr/>
          </p:nvSpPr>
          <p:spPr bwMode="auto">
            <a:xfrm>
              <a:off x="6146046" y="5162337"/>
              <a:ext cx="515983" cy="780290"/>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p:cNvSpPr txBox="1"/>
            <p:nvPr/>
          </p:nvSpPr>
          <p:spPr>
            <a:xfrm>
              <a:off x="6019719" y="5334161"/>
              <a:ext cx="794141"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OWIN</a:t>
              </a:r>
            </a:p>
          </p:txBody>
        </p:sp>
      </p:grpSp>
      <p:cxnSp>
        <p:nvCxnSpPr>
          <p:cNvPr id="49" name="Straight Connector 48"/>
          <p:cNvCxnSpPr>
            <a:stCxn id="3" idx="0"/>
          </p:cNvCxnSpPr>
          <p:nvPr/>
        </p:nvCxnSpPr>
        <p:spPr>
          <a:xfrm flipH="1">
            <a:off x="6662029" y="5162337"/>
            <a:ext cx="500530" cy="0"/>
          </a:xfrm>
          <a:prstGeom prst="line">
            <a:avLst/>
          </a:prstGeom>
          <a:ln w="222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 idx="2"/>
          </p:cNvCxnSpPr>
          <p:nvPr/>
        </p:nvCxnSpPr>
        <p:spPr>
          <a:xfrm flipH="1">
            <a:off x="6662029" y="5942627"/>
            <a:ext cx="500530" cy="0"/>
          </a:xfrm>
          <a:prstGeom prst="line">
            <a:avLst/>
          </a:prstGeom>
          <a:ln w="222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1826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7" name="Text Placeholder 6"/>
          <p:cNvSpPr>
            <a:spLocks noGrp="1"/>
          </p:cNvSpPr>
          <p:nvPr>
            <p:ph sz="quarter" idx="10"/>
          </p:nvPr>
        </p:nvSpPr>
        <p:spPr/>
        <p:txBody>
          <a:bodyPr/>
          <a:lstStyle/>
          <a:p>
            <a:r>
              <a:rPr lang="en-US" dirty="0"/>
              <a:t>Application Management and Access</a:t>
            </a:r>
          </a:p>
          <a:p>
            <a:r>
              <a:rPr lang="en-US" dirty="0"/>
              <a:t>Hybrid Identity</a:t>
            </a:r>
          </a:p>
          <a:p>
            <a:r>
              <a:rPr lang="en-US" dirty="0"/>
              <a:t>Developing applications for Azure Active Directory</a:t>
            </a:r>
          </a:p>
        </p:txBody>
      </p:sp>
    </p:spTree>
    <p:extLst>
      <p:ext uri="{BB962C8B-B14F-4D97-AF65-F5344CB8AC3E}">
        <p14:creationId xmlns:p14="http://schemas.microsoft.com/office/powerpoint/2010/main" val="167236942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Web app protected by Azure AD using </a:t>
            </a:r>
            <a:r>
              <a:rPr lang="en-US" dirty="0" err="1"/>
              <a:t>OpenID</a:t>
            </a:r>
            <a:r>
              <a:rPr lang="en-US" dirty="0"/>
              <a:t> Connect</a:t>
            </a:r>
          </a:p>
        </p:txBody>
      </p:sp>
    </p:spTree>
    <p:extLst>
      <p:ext uri="{BB962C8B-B14F-4D97-AF65-F5344CB8AC3E}">
        <p14:creationId xmlns:p14="http://schemas.microsoft.com/office/powerpoint/2010/main" val="417815119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AD Protocols &amp; Tokens</a:t>
            </a:r>
          </a:p>
        </p:txBody>
      </p:sp>
      <p:pic>
        <p:nvPicPr>
          <p:cNvPr id="4" name="Picture 3"/>
          <p:cNvPicPr>
            <a:picLocks noChangeAspect="1"/>
          </p:cNvPicPr>
          <p:nvPr/>
        </p:nvPicPr>
        <p:blipFill>
          <a:blip r:embed="rId3"/>
          <a:stretch>
            <a:fillRect/>
          </a:stretch>
        </p:blipFill>
        <p:spPr>
          <a:xfrm>
            <a:off x="6980237" y="1439862"/>
            <a:ext cx="4129115" cy="4659027"/>
          </a:xfrm>
          <a:prstGeom prst="rect">
            <a:avLst/>
          </a:prstGeom>
        </p:spPr>
      </p:pic>
      <p:sp>
        <p:nvSpPr>
          <p:cNvPr id="5" name="Left Brace 4"/>
          <p:cNvSpPr/>
          <p:nvPr/>
        </p:nvSpPr>
        <p:spPr>
          <a:xfrm>
            <a:off x="6655602" y="5121147"/>
            <a:ext cx="324633" cy="91440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6655603" y="3649662"/>
            <a:ext cx="324633" cy="91440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731837" y="3021798"/>
            <a:ext cx="5791200" cy="627864"/>
          </a:xfrm>
          <a:prstGeom prst="rect">
            <a:avLst/>
          </a:prstGeom>
          <a:noFill/>
        </p:spPr>
        <p:txBody>
          <a:bodyPr wrap="square" lIns="182880" tIns="146304" rIns="182880" bIns="146304" rtlCol="0">
            <a:spAutoFit/>
          </a:bodyPr>
          <a:lstStyle/>
          <a:p>
            <a:pPr algn="r">
              <a:lnSpc>
                <a:spcPct val="90000"/>
              </a:lnSpc>
              <a:spcAft>
                <a:spcPts val="600"/>
              </a:spcAft>
            </a:pPr>
            <a:r>
              <a:rPr lang="en-US" sz="2400" dirty="0">
                <a:gradFill>
                  <a:gsLst>
                    <a:gs pos="2917">
                      <a:schemeClr val="tx1"/>
                    </a:gs>
                    <a:gs pos="30000">
                      <a:schemeClr val="tx1"/>
                    </a:gs>
                  </a:gsLst>
                  <a:lin ang="5400000" scaled="0"/>
                </a:gradFill>
              </a:rPr>
              <a:t>WS-Federation Protocol &amp; SAML token</a:t>
            </a:r>
          </a:p>
        </p:txBody>
      </p:sp>
      <p:sp>
        <p:nvSpPr>
          <p:cNvPr id="9" name="TextBox 8"/>
          <p:cNvSpPr txBox="1"/>
          <p:nvPr/>
        </p:nvSpPr>
        <p:spPr>
          <a:xfrm>
            <a:off x="2027237" y="3802062"/>
            <a:ext cx="4495800" cy="627864"/>
          </a:xfrm>
          <a:prstGeom prst="rect">
            <a:avLst/>
          </a:prstGeom>
          <a:noFill/>
        </p:spPr>
        <p:txBody>
          <a:bodyPr wrap="square" lIns="182880" tIns="146304" rIns="182880" bIns="146304" rtlCol="0">
            <a:spAutoFit/>
          </a:bodyPr>
          <a:lstStyle/>
          <a:p>
            <a:pPr algn="r">
              <a:lnSpc>
                <a:spcPct val="90000"/>
              </a:lnSpc>
              <a:spcAft>
                <a:spcPts val="600"/>
              </a:spcAft>
            </a:pPr>
            <a:r>
              <a:rPr lang="en-US" sz="2400" dirty="0">
                <a:gradFill>
                  <a:gsLst>
                    <a:gs pos="2917">
                      <a:schemeClr val="tx1"/>
                    </a:gs>
                    <a:gs pos="30000">
                      <a:schemeClr val="tx1"/>
                    </a:gs>
                  </a:gsLst>
                  <a:lin ang="5400000" scaled="0"/>
                </a:gradFill>
              </a:rPr>
              <a:t>SAML Protocol &amp; SAML token</a:t>
            </a:r>
          </a:p>
        </p:txBody>
      </p:sp>
      <p:sp>
        <p:nvSpPr>
          <p:cNvPr id="10" name="TextBox 9"/>
          <p:cNvSpPr txBox="1"/>
          <p:nvPr/>
        </p:nvSpPr>
        <p:spPr>
          <a:xfrm>
            <a:off x="1816905" y="5097462"/>
            <a:ext cx="4706132" cy="960263"/>
          </a:xfrm>
          <a:prstGeom prst="rect">
            <a:avLst/>
          </a:prstGeom>
          <a:noFill/>
        </p:spPr>
        <p:txBody>
          <a:bodyPr wrap="square" lIns="182880" tIns="146304" rIns="182880" bIns="146304" rtlCol="0">
            <a:spAutoFit/>
          </a:bodyPr>
          <a:lstStyle/>
          <a:p>
            <a:pPr algn="r">
              <a:lnSpc>
                <a:spcPct val="90000"/>
              </a:lnSpc>
              <a:spcAft>
                <a:spcPts val="600"/>
              </a:spcAft>
            </a:pPr>
            <a:r>
              <a:rPr lang="en-US" sz="2400" dirty="0" err="1">
                <a:gradFill>
                  <a:gsLst>
                    <a:gs pos="2917">
                      <a:schemeClr val="tx1"/>
                    </a:gs>
                    <a:gs pos="30000">
                      <a:schemeClr val="tx1"/>
                    </a:gs>
                  </a:gsLst>
                  <a:lin ang="5400000" scaled="0"/>
                </a:gradFill>
              </a:rPr>
              <a:t>OpenID</a:t>
            </a:r>
            <a:r>
              <a:rPr lang="en-US" sz="2400" dirty="0">
                <a:gradFill>
                  <a:gsLst>
                    <a:gs pos="2917">
                      <a:schemeClr val="tx1"/>
                    </a:gs>
                    <a:gs pos="30000">
                      <a:schemeClr val="tx1"/>
                    </a:gs>
                  </a:gsLst>
                  <a:lin ang="5400000" scaled="0"/>
                </a:gradFill>
              </a:rPr>
              <a:t> Connect 1.0 + OAuth 2 Protocol  &amp; JWT token</a:t>
            </a:r>
          </a:p>
        </p:txBody>
      </p:sp>
      <p:sp>
        <p:nvSpPr>
          <p:cNvPr id="11" name="Left Brace 10"/>
          <p:cNvSpPr/>
          <p:nvPr/>
        </p:nvSpPr>
        <p:spPr>
          <a:xfrm>
            <a:off x="6655603" y="3103452"/>
            <a:ext cx="324632" cy="433515"/>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9734787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t>Active Directory Authentication Library (ADAL)</a:t>
            </a:r>
          </a:p>
        </p:txBody>
      </p:sp>
      <p:sp>
        <p:nvSpPr>
          <p:cNvPr id="4" name="Content Placeholder 3"/>
          <p:cNvSpPr>
            <a:spLocks noGrp="1"/>
          </p:cNvSpPr>
          <p:nvPr>
            <p:ph sz="quarter" idx="10"/>
          </p:nvPr>
        </p:nvSpPr>
        <p:spPr>
          <a:xfrm>
            <a:off x="273668" y="2004448"/>
            <a:ext cx="11773954" cy="4312213"/>
          </a:xfrm>
        </p:spPr>
        <p:txBody>
          <a:bodyPr>
            <a:normAutofit fontScale="77500" lnSpcReduction="20000"/>
          </a:bodyPr>
          <a:lstStyle/>
          <a:p>
            <a:r>
              <a:rPr lang="en-US" dirty="0"/>
              <a:t>A client library used to get an access token (JWT) from Azure AD</a:t>
            </a:r>
          </a:p>
          <a:p>
            <a:endParaRPr lang="en-US" dirty="0"/>
          </a:p>
          <a:p>
            <a:r>
              <a:rPr lang="en-US" dirty="0"/>
              <a:t>Provides automatic token caching to avoid unnecessary round trips to Azure AD</a:t>
            </a:r>
          </a:p>
          <a:p>
            <a:endParaRPr lang="en-US" dirty="0"/>
          </a:p>
          <a:p>
            <a:r>
              <a:rPr lang="en-US" dirty="0"/>
              <a:t>Available for multiple developer platforms</a:t>
            </a:r>
          </a:p>
          <a:p>
            <a:pPr lvl="1"/>
            <a:r>
              <a:rPr lang="en-US" dirty="0"/>
              <a:t>.NET/C#, Java, OSX &amp; IOS, Android, JavaScript, Node.js</a:t>
            </a:r>
          </a:p>
          <a:p>
            <a:pPr lvl="1"/>
            <a:endParaRPr lang="en-US" dirty="0"/>
          </a:p>
          <a:p>
            <a:r>
              <a:rPr lang="en-US" dirty="0"/>
              <a:t>Is open sourced on GitHub</a:t>
            </a:r>
          </a:p>
        </p:txBody>
      </p:sp>
    </p:spTree>
    <p:extLst>
      <p:ext uri="{BB962C8B-B14F-4D97-AF65-F5344CB8AC3E}">
        <p14:creationId xmlns:p14="http://schemas.microsoft.com/office/powerpoint/2010/main" val="134451913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ADAL Classes</a:t>
            </a:r>
            <a:endParaRPr lang="en-US" dirty="0"/>
          </a:p>
        </p:txBody>
      </p:sp>
      <p:sp>
        <p:nvSpPr>
          <p:cNvPr id="3" name="Content Placeholder 2"/>
          <p:cNvSpPr>
            <a:spLocks noGrp="1"/>
          </p:cNvSpPr>
          <p:nvPr>
            <p:ph sz="quarter" idx="10"/>
          </p:nvPr>
        </p:nvSpPr>
        <p:spPr/>
        <p:txBody>
          <a:bodyPr>
            <a:noAutofit/>
          </a:bodyPr>
          <a:lstStyle/>
          <a:p>
            <a:r>
              <a:rPr lang="en-US" sz="3200" dirty="0" err="1"/>
              <a:t>AuthenticationContext</a:t>
            </a:r>
            <a:endParaRPr lang="en-US" sz="3200" dirty="0"/>
          </a:p>
          <a:p>
            <a:pPr lvl="1"/>
            <a:r>
              <a:rPr lang="en-US" sz="3200" dirty="0"/>
              <a:t>Think of this as your connection to Azure AD</a:t>
            </a:r>
          </a:p>
          <a:p>
            <a:pPr lvl="1"/>
            <a:r>
              <a:rPr lang="en-US" sz="3200" dirty="0"/>
              <a:t>The </a:t>
            </a:r>
            <a:r>
              <a:rPr lang="en-US" sz="3200" dirty="0" err="1">
                <a:solidFill>
                  <a:srgbClr val="FFFF00"/>
                </a:solidFill>
              </a:rPr>
              <a:t>AcquireToken</a:t>
            </a:r>
            <a:r>
              <a:rPr lang="en-US" sz="3200" dirty="0"/>
              <a:t> method authenticates against Azure AD and returns an </a:t>
            </a:r>
            <a:r>
              <a:rPr lang="en-US" sz="3200" dirty="0" err="1">
                <a:solidFill>
                  <a:srgbClr val="FFFF00"/>
                </a:solidFill>
              </a:rPr>
              <a:t>AuthenticationResult</a:t>
            </a:r>
            <a:endParaRPr lang="en-US" sz="3200" dirty="0">
              <a:solidFill>
                <a:srgbClr val="FFFF00"/>
              </a:solidFill>
            </a:endParaRPr>
          </a:p>
          <a:p>
            <a:r>
              <a:rPr lang="en-US" sz="3200" dirty="0" err="1"/>
              <a:t>AuthenticationResult</a:t>
            </a:r>
            <a:endParaRPr lang="en-US" sz="3200" dirty="0"/>
          </a:p>
          <a:p>
            <a:pPr lvl="1"/>
            <a:r>
              <a:rPr lang="en-US" sz="3200" dirty="0"/>
              <a:t>Contains and </a:t>
            </a:r>
            <a:r>
              <a:rPr lang="en-US" sz="3200" dirty="0" err="1">
                <a:solidFill>
                  <a:srgbClr val="FFFF00"/>
                </a:solidFill>
              </a:rPr>
              <a:t>AccessToken</a:t>
            </a:r>
            <a:r>
              <a:rPr lang="en-US" sz="3200" dirty="0"/>
              <a:t> property to access the requested resource</a:t>
            </a:r>
          </a:p>
          <a:p>
            <a:pPr lvl="1"/>
            <a:r>
              <a:rPr lang="en-US" sz="3200" dirty="0"/>
              <a:t>Includes an </a:t>
            </a:r>
            <a:r>
              <a:rPr lang="en-US" sz="3200" dirty="0" err="1"/>
              <a:t>idToken</a:t>
            </a:r>
            <a:r>
              <a:rPr lang="en-US" sz="3200" dirty="0"/>
              <a:t> containing identity claims about the user</a:t>
            </a:r>
          </a:p>
        </p:txBody>
      </p:sp>
    </p:spTree>
    <p:extLst>
      <p:ext uri="{BB962C8B-B14F-4D97-AF65-F5344CB8AC3E}">
        <p14:creationId xmlns:p14="http://schemas.microsoft.com/office/powerpoint/2010/main" val="104090150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Active Directory Authentication Library (ADAL) for .NET</a:t>
            </a:r>
          </a:p>
        </p:txBody>
      </p:sp>
    </p:spTree>
    <p:extLst>
      <p:ext uri="{BB962C8B-B14F-4D97-AF65-F5344CB8AC3E}">
        <p14:creationId xmlns:p14="http://schemas.microsoft.com/office/powerpoint/2010/main" val="420739751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Active Directory Graph API</a:t>
            </a:r>
          </a:p>
        </p:txBody>
      </p:sp>
      <p:sp>
        <p:nvSpPr>
          <p:cNvPr id="4" name="Content Placeholder 3"/>
          <p:cNvSpPr>
            <a:spLocks noGrp="1"/>
          </p:cNvSpPr>
          <p:nvPr>
            <p:ph sz="quarter" idx="10"/>
          </p:nvPr>
        </p:nvSpPr>
        <p:spPr/>
        <p:txBody>
          <a:bodyPr/>
          <a:lstStyle/>
          <a:p>
            <a:r>
              <a:rPr lang="en-US"/>
              <a:t>Programmable access to your Azure AD using REST API’s</a:t>
            </a:r>
          </a:p>
          <a:p>
            <a:endParaRPr lang="en-US"/>
          </a:p>
          <a:p>
            <a:r>
              <a:rPr lang="en-US"/>
              <a:t>Perform CRUD operations on directory objects</a:t>
            </a:r>
          </a:p>
          <a:p>
            <a:endParaRPr lang="en-US"/>
          </a:p>
          <a:p>
            <a:r>
              <a:rPr lang="en-US"/>
              <a:t>Query for directory object properties that are not included in the authentication token</a:t>
            </a:r>
            <a:endParaRPr lang="en-US" dirty="0"/>
          </a:p>
        </p:txBody>
      </p:sp>
    </p:spTree>
    <p:extLst>
      <p:ext uri="{BB962C8B-B14F-4D97-AF65-F5344CB8AC3E}">
        <p14:creationId xmlns:p14="http://schemas.microsoft.com/office/powerpoint/2010/main" val="67198799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Using Azure AD programmatically</a:t>
            </a:r>
          </a:p>
        </p:txBody>
      </p:sp>
    </p:spTree>
    <p:extLst>
      <p:ext uri="{BB962C8B-B14F-4D97-AF65-F5344CB8AC3E}">
        <p14:creationId xmlns:p14="http://schemas.microsoft.com/office/powerpoint/2010/main" val="394704958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endParaRPr lang="en-US" dirty="0"/>
          </a:p>
        </p:txBody>
      </p:sp>
      <p:sp>
        <p:nvSpPr>
          <p:cNvPr id="7" name="Text Placeholder 6"/>
          <p:cNvSpPr>
            <a:spLocks noGrp="1"/>
          </p:cNvSpPr>
          <p:nvPr>
            <p:ph sz="quarter" idx="10"/>
          </p:nvPr>
        </p:nvSpPr>
        <p:spPr/>
        <p:txBody>
          <a:bodyPr/>
          <a:lstStyle/>
          <a:p>
            <a:r>
              <a:rPr lang="en-US"/>
              <a:t>Application Management and Access</a:t>
            </a:r>
          </a:p>
          <a:p>
            <a:r>
              <a:rPr lang="en-US"/>
              <a:t>Hybrid Identity</a:t>
            </a:r>
          </a:p>
          <a:p>
            <a:r>
              <a:rPr lang="en-US"/>
              <a:t>Developing applications for Azure Active Directory</a:t>
            </a:r>
            <a:endParaRPr lang="en-US" dirty="0"/>
          </a:p>
        </p:txBody>
      </p:sp>
    </p:spTree>
    <p:extLst>
      <p:ext uri="{BB962C8B-B14F-4D97-AF65-F5344CB8AC3E}">
        <p14:creationId xmlns:p14="http://schemas.microsoft.com/office/powerpoint/2010/main" val="398441388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321" y="4977690"/>
            <a:ext cx="11773300" cy="1015663"/>
          </a:xfrm>
        </p:spPr>
        <p:txBody>
          <a:bodyPr/>
          <a:lstStyle/>
          <a:p>
            <a:endParaRPr lang="en-US" sz="6000" dirty="0"/>
          </a:p>
        </p:txBody>
      </p:sp>
    </p:spTree>
    <p:extLst>
      <p:ext uri="{BB962C8B-B14F-4D97-AF65-F5344CB8AC3E}">
        <p14:creationId xmlns:p14="http://schemas.microsoft.com/office/powerpoint/2010/main" val="236013105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49408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as the foundation</a:t>
            </a:r>
          </a:p>
        </p:txBody>
      </p:sp>
      <p:grpSp>
        <p:nvGrpSpPr>
          <p:cNvPr id="4" name="Group 3"/>
          <p:cNvGrpSpPr/>
          <p:nvPr/>
        </p:nvGrpSpPr>
        <p:grpSpPr>
          <a:xfrm>
            <a:off x="3394131" y="1236209"/>
            <a:ext cx="1753504" cy="2863194"/>
            <a:chOff x="3547022" y="1770229"/>
            <a:chExt cx="1753504" cy="2863194"/>
          </a:xfrm>
        </p:grpSpPr>
        <p:sp>
          <p:nvSpPr>
            <p:cNvPr id="5" name="Rectangle 4"/>
            <p:cNvSpPr/>
            <p:nvPr/>
          </p:nvSpPr>
          <p:spPr bwMode="auto">
            <a:xfrm>
              <a:off x="3547022" y="1770229"/>
              <a:ext cx="1753504" cy="2863194"/>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19" tIns="182819" rIns="0" bIns="46620"/>
            <a:lstStyle/>
            <a:p>
              <a:pPr defTabSz="932026" fontAlgn="base">
                <a:lnSpc>
                  <a:spcPct val="90000"/>
                </a:lnSpc>
                <a:spcBef>
                  <a:spcPct val="0"/>
                </a:spcBef>
                <a:spcAft>
                  <a:spcPct val="0"/>
                </a:spcAft>
                <a:defRPr/>
              </a:pPr>
              <a:r>
                <a:rPr lang="en-US" sz="2000" dirty="0">
                  <a:solidFill>
                    <a:srgbClr val="505050"/>
                  </a:solidFill>
                  <a:latin typeface="Segoe UI Light"/>
                </a:rPr>
                <a:t>Simple connection</a:t>
              </a:r>
            </a:p>
          </p:txBody>
        </p:sp>
        <p:grpSp>
          <p:nvGrpSpPr>
            <p:cNvPr id="6" name="Group 5"/>
            <p:cNvGrpSpPr/>
            <p:nvPr/>
          </p:nvGrpSpPr>
          <p:grpSpPr>
            <a:xfrm>
              <a:off x="3824026" y="3091825"/>
              <a:ext cx="1225131" cy="1281623"/>
              <a:chOff x="3823347" y="3091711"/>
              <a:chExt cx="1225479" cy="1281986"/>
            </a:xfrm>
            <a:solidFill>
              <a:schemeClr val="tx1">
                <a:lumMod val="75000"/>
              </a:schemeClr>
            </a:solidFill>
          </p:grpSpPr>
          <p:sp>
            <p:nvSpPr>
              <p:cNvPr id="7" name="Freeform 31"/>
              <p:cNvSpPr>
                <a:spLocks noEditPoints="1"/>
              </p:cNvSpPr>
              <p:nvPr/>
            </p:nvSpPr>
            <p:spPr bwMode="auto">
              <a:xfrm rot="900000">
                <a:off x="4042038" y="3717351"/>
                <a:ext cx="788096" cy="65634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grpFill/>
              <a:ln>
                <a:noFill/>
              </a:ln>
            </p:spPr>
            <p:txBody>
              <a:bodyPr vert="horz" wrap="square" lIns="91414" tIns="45706" rIns="91414" bIns="45706" numCol="1" anchor="t" anchorCtr="0" compatLnSpc="1">
                <a:prstTxWarp prst="textNoShape">
                  <a:avLst/>
                </a:prstTxWarp>
              </a:bodyPr>
              <a:lstStyle/>
              <a:p>
                <a:pPr defTabSz="932145"/>
                <a:endParaRPr lang="en-US">
                  <a:solidFill>
                    <a:srgbClr val="505050"/>
                  </a:solidFill>
                  <a:ea typeface="ＭＳ Ｐゴシック" charset="0"/>
                </a:endParaRPr>
              </a:p>
            </p:txBody>
          </p:sp>
          <p:grpSp>
            <p:nvGrpSpPr>
              <p:cNvPr id="8" name="Group 7"/>
              <p:cNvGrpSpPr/>
              <p:nvPr/>
            </p:nvGrpSpPr>
            <p:grpSpPr>
              <a:xfrm>
                <a:off x="3823347" y="3091711"/>
                <a:ext cx="1225479" cy="378265"/>
                <a:chOff x="8854342" y="3656746"/>
                <a:chExt cx="665520" cy="205424"/>
              </a:xfrm>
              <a:grpFill/>
            </p:grpSpPr>
            <p:sp>
              <p:nvSpPr>
                <p:cNvPr id="9" name="Freeform 131"/>
                <p:cNvSpPr>
                  <a:spLocks/>
                </p:cNvSpPr>
                <p:nvPr/>
              </p:nvSpPr>
              <p:spPr bwMode="black">
                <a:xfrm>
                  <a:off x="9220413" y="3660251"/>
                  <a:ext cx="299449" cy="192102"/>
                </a:xfrm>
                <a:custGeom>
                  <a:avLst/>
                  <a:gdLst>
                    <a:gd name="T0" fmla="*/ 427 w 427"/>
                    <a:gd name="T1" fmla="*/ 123 h 274"/>
                    <a:gd name="T2" fmla="*/ 312 w 427"/>
                    <a:gd name="T3" fmla="*/ 123 h 274"/>
                    <a:gd name="T4" fmla="*/ 312 w 427"/>
                    <a:gd name="T5" fmla="*/ 0 h 274"/>
                    <a:gd name="T6" fmla="*/ 253 w 427"/>
                    <a:gd name="T7" fmla="*/ 0 h 274"/>
                    <a:gd name="T8" fmla="*/ 253 w 427"/>
                    <a:gd name="T9" fmla="*/ 23 h 274"/>
                    <a:gd name="T10" fmla="*/ 118 w 427"/>
                    <a:gd name="T11" fmla="*/ 23 h 274"/>
                    <a:gd name="T12" fmla="*/ 118 w 427"/>
                    <a:gd name="T13" fmla="*/ 68 h 274"/>
                    <a:gd name="T14" fmla="*/ 0 w 427"/>
                    <a:gd name="T15" fmla="*/ 68 h 274"/>
                    <a:gd name="T16" fmla="*/ 0 w 427"/>
                    <a:gd name="T17" fmla="*/ 99 h 274"/>
                    <a:gd name="T18" fmla="*/ 118 w 427"/>
                    <a:gd name="T19" fmla="*/ 99 h 274"/>
                    <a:gd name="T20" fmla="*/ 118 w 427"/>
                    <a:gd name="T21" fmla="*/ 175 h 274"/>
                    <a:gd name="T22" fmla="*/ 0 w 427"/>
                    <a:gd name="T23" fmla="*/ 175 h 274"/>
                    <a:gd name="T24" fmla="*/ 0 w 427"/>
                    <a:gd name="T25" fmla="*/ 208 h 274"/>
                    <a:gd name="T26" fmla="*/ 118 w 427"/>
                    <a:gd name="T27" fmla="*/ 208 h 274"/>
                    <a:gd name="T28" fmla="*/ 118 w 427"/>
                    <a:gd name="T29" fmla="*/ 250 h 274"/>
                    <a:gd name="T30" fmla="*/ 253 w 427"/>
                    <a:gd name="T31" fmla="*/ 250 h 274"/>
                    <a:gd name="T32" fmla="*/ 253 w 427"/>
                    <a:gd name="T33" fmla="*/ 274 h 274"/>
                    <a:gd name="T34" fmla="*/ 312 w 427"/>
                    <a:gd name="T35" fmla="*/ 274 h 274"/>
                    <a:gd name="T36" fmla="*/ 312 w 427"/>
                    <a:gd name="T37" fmla="*/ 160 h 274"/>
                    <a:gd name="T38" fmla="*/ 427 w 427"/>
                    <a:gd name="T39" fmla="*/ 160 h 274"/>
                    <a:gd name="T40" fmla="*/ 427 w 427"/>
                    <a:gd name="T41" fmla="*/ 1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7" h="274">
                      <a:moveTo>
                        <a:pt x="427" y="123"/>
                      </a:moveTo>
                      <a:lnTo>
                        <a:pt x="312" y="123"/>
                      </a:lnTo>
                      <a:lnTo>
                        <a:pt x="312" y="0"/>
                      </a:lnTo>
                      <a:lnTo>
                        <a:pt x="253" y="0"/>
                      </a:lnTo>
                      <a:lnTo>
                        <a:pt x="253" y="23"/>
                      </a:lnTo>
                      <a:lnTo>
                        <a:pt x="118" y="23"/>
                      </a:lnTo>
                      <a:lnTo>
                        <a:pt x="118" y="68"/>
                      </a:lnTo>
                      <a:lnTo>
                        <a:pt x="0" y="68"/>
                      </a:lnTo>
                      <a:lnTo>
                        <a:pt x="0" y="99"/>
                      </a:lnTo>
                      <a:lnTo>
                        <a:pt x="118" y="99"/>
                      </a:lnTo>
                      <a:lnTo>
                        <a:pt x="118" y="175"/>
                      </a:lnTo>
                      <a:lnTo>
                        <a:pt x="0" y="175"/>
                      </a:lnTo>
                      <a:lnTo>
                        <a:pt x="0" y="208"/>
                      </a:lnTo>
                      <a:lnTo>
                        <a:pt x="118" y="208"/>
                      </a:lnTo>
                      <a:lnTo>
                        <a:pt x="118" y="250"/>
                      </a:lnTo>
                      <a:lnTo>
                        <a:pt x="253" y="250"/>
                      </a:lnTo>
                      <a:lnTo>
                        <a:pt x="253" y="274"/>
                      </a:lnTo>
                      <a:lnTo>
                        <a:pt x="312" y="274"/>
                      </a:lnTo>
                      <a:lnTo>
                        <a:pt x="312" y="160"/>
                      </a:lnTo>
                      <a:lnTo>
                        <a:pt x="427" y="160"/>
                      </a:lnTo>
                      <a:lnTo>
                        <a:pt x="427" y="123"/>
                      </a:lnTo>
                      <a:close/>
                    </a:path>
                  </a:pathLst>
                </a:custGeom>
                <a:grpFill/>
                <a:ln>
                  <a:noFill/>
                </a:ln>
              </p:spPr>
              <p:txBody>
                <a:bodyPr vert="horz" wrap="square" lIns="82281" tIns="41141" rIns="82281" bIns="41141" numCol="1" anchor="t" anchorCtr="0" compatLnSpc="1">
                  <a:prstTxWarp prst="textNoShape">
                    <a:avLst/>
                  </a:prstTxWarp>
                </a:bodyPr>
                <a:lstStyle/>
                <a:p>
                  <a:pPr defTabSz="931418" fontAlgn="base">
                    <a:spcBef>
                      <a:spcPct val="0"/>
                    </a:spcBef>
                    <a:spcAft>
                      <a:spcPct val="0"/>
                    </a:spcAft>
                  </a:pPr>
                  <a:endParaRPr lang="en-US" sz="1598">
                    <a:solidFill>
                      <a:srgbClr val="505050"/>
                    </a:solidFill>
                    <a:ea typeface="ＭＳ Ｐゴシック" charset="0"/>
                  </a:endParaRPr>
                </a:p>
              </p:txBody>
            </p:sp>
            <p:sp>
              <p:nvSpPr>
                <p:cNvPr id="10" name="Freeform 132"/>
                <p:cNvSpPr>
                  <a:spLocks/>
                </p:cNvSpPr>
                <p:nvPr/>
              </p:nvSpPr>
              <p:spPr bwMode="black">
                <a:xfrm>
                  <a:off x="8854342" y="3656746"/>
                  <a:ext cx="307865" cy="205424"/>
                </a:xfrm>
                <a:custGeom>
                  <a:avLst/>
                  <a:gdLst>
                    <a:gd name="T0" fmla="*/ 156 w 439"/>
                    <a:gd name="T1" fmla="*/ 0 h 293"/>
                    <a:gd name="T2" fmla="*/ 113 w 439"/>
                    <a:gd name="T3" fmla="*/ 57 h 293"/>
                    <a:gd name="T4" fmla="*/ 111 w 439"/>
                    <a:gd name="T5" fmla="*/ 57 h 293"/>
                    <a:gd name="T6" fmla="*/ 111 w 439"/>
                    <a:gd name="T7" fmla="*/ 59 h 293"/>
                    <a:gd name="T8" fmla="*/ 111 w 439"/>
                    <a:gd name="T9" fmla="*/ 61 h 293"/>
                    <a:gd name="T10" fmla="*/ 111 w 439"/>
                    <a:gd name="T11" fmla="*/ 61 h 293"/>
                    <a:gd name="T12" fmla="*/ 111 w 439"/>
                    <a:gd name="T13" fmla="*/ 123 h 293"/>
                    <a:gd name="T14" fmla="*/ 0 w 439"/>
                    <a:gd name="T15" fmla="*/ 123 h 293"/>
                    <a:gd name="T16" fmla="*/ 0 w 439"/>
                    <a:gd name="T17" fmla="*/ 161 h 293"/>
                    <a:gd name="T18" fmla="*/ 111 w 439"/>
                    <a:gd name="T19" fmla="*/ 161 h 293"/>
                    <a:gd name="T20" fmla="*/ 111 w 439"/>
                    <a:gd name="T21" fmla="*/ 234 h 293"/>
                    <a:gd name="T22" fmla="*/ 111 w 439"/>
                    <a:gd name="T23" fmla="*/ 234 h 293"/>
                    <a:gd name="T24" fmla="*/ 111 w 439"/>
                    <a:gd name="T25" fmla="*/ 234 h 293"/>
                    <a:gd name="T26" fmla="*/ 111 w 439"/>
                    <a:gd name="T27" fmla="*/ 239 h 293"/>
                    <a:gd name="T28" fmla="*/ 115 w 439"/>
                    <a:gd name="T29" fmla="*/ 239 h 293"/>
                    <a:gd name="T30" fmla="*/ 156 w 439"/>
                    <a:gd name="T31" fmla="*/ 293 h 293"/>
                    <a:gd name="T32" fmla="*/ 439 w 439"/>
                    <a:gd name="T33" fmla="*/ 293 h 293"/>
                    <a:gd name="T34" fmla="*/ 437 w 439"/>
                    <a:gd name="T35" fmla="*/ 239 h 293"/>
                    <a:gd name="T36" fmla="*/ 437 w 439"/>
                    <a:gd name="T37" fmla="*/ 239 h 293"/>
                    <a:gd name="T38" fmla="*/ 437 w 439"/>
                    <a:gd name="T39" fmla="*/ 57 h 293"/>
                    <a:gd name="T40" fmla="*/ 437 w 439"/>
                    <a:gd name="T41" fmla="*/ 57 h 293"/>
                    <a:gd name="T42" fmla="*/ 439 w 439"/>
                    <a:gd name="T43" fmla="*/ 0 h 293"/>
                    <a:gd name="T44" fmla="*/ 156 w 439"/>
                    <a:gd name="T45"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93">
                      <a:moveTo>
                        <a:pt x="156" y="0"/>
                      </a:moveTo>
                      <a:lnTo>
                        <a:pt x="113" y="57"/>
                      </a:lnTo>
                      <a:lnTo>
                        <a:pt x="111" y="57"/>
                      </a:lnTo>
                      <a:lnTo>
                        <a:pt x="111" y="59"/>
                      </a:lnTo>
                      <a:lnTo>
                        <a:pt x="111" y="61"/>
                      </a:lnTo>
                      <a:lnTo>
                        <a:pt x="111" y="61"/>
                      </a:lnTo>
                      <a:lnTo>
                        <a:pt x="111" y="123"/>
                      </a:lnTo>
                      <a:lnTo>
                        <a:pt x="0" y="123"/>
                      </a:lnTo>
                      <a:lnTo>
                        <a:pt x="0" y="161"/>
                      </a:lnTo>
                      <a:lnTo>
                        <a:pt x="111" y="161"/>
                      </a:lnTo>
                      <a:lnTo>
                        <a:pt x="111" y="234"/>
                      </a:lnTo>
                      <a:lnTo>
                        <a:pt x="111" y="234"/>
                      </a:lnTo>
                      <a:lnTo>
                        <a:pt x="111" y="234"/>
                      </a:lnTo>
                      <a:lnTo>
                        <a:pt x="111" y="239"/>
                      </a:lnTo>
                      <a:lnTo>
                        <a:pt x="115" y="239"/>
                      </a:lnTo>
                      <a:lnTo>
                        <a:pt x="156" y="293"/>
                      </a:lnTo>
                      <a:lnTo>
                        <a:pt x="439" y="293"/>
                      </a:lnTo>
                      <a:lnTo>
                        <a:pt x="437" y="239"/>
                      </a:lnTo>
                      <a:lnTo>
                        <a:pt x="437" y="239"/>
                      </a:lnTo>
                      <a:lnTo>
                        <a:pt x="437" y="57"/>
                      </a:lnTo>
                      <a:lnTo>
                        <a:pt x="437" y="57"/>
                      </a:lnTo>
                      <a:lnTo>
                        <a:pt x="439" y="0"/>
                      </a:lnTo>
                      <a:lnTo>
                        <a:pt x="156" y="0"/>
                      </a:lnTo>
                      <a:close/>
                    </a:path>
                  </a:pathLst>
                </a:custGeom>
                <a:grpFill/>
                <a:ln>
                  <a:noFill/>
                </a:ln>
              </p:spPr>
              <p:txBody>
                <a:bodyPr vert="horz" wrap="square" lIns="82281" tIns="41141" rIns="82281" bIns="41141" numCol="1" anchor="t" anchorCtr="0" compatLnSpc="1">
                  <a:prstTxWarp prst="textNoShape">
                    <a:avLst/>
                  </a:prstTxWarp>
                </a:bodyPr>
                <a:lstStyle/>
                <a:p>
                  <a:pPr defTabSz="931418" fontAlgn="base">
                    <a:spcBef>
                      <a:spcPct val="0"/>
                    </a:spcBef>
                    <a:spcAft>
                      <a:spcPct val="0"/>
                    </a:spcAft>
                  </a:pPr>
                  <a:endParaRPr lang="en-US" sz="1598">
                    <a:solidFill>
                      <a:srgbClr val="505050"/>
                    </a:solidFill>
                    <a:ea typeface="ＭＳ Ｐゴシック" charset="0"/>
                  </a:endParaRPr>
                </a:p>
              </p:txBody>
            </p:sp>
          </p:grpSp>
        </p:grpSp>
      </p:grpSp>
      <p:cxnSp>
        <p:nvCxnSpPr>
          <p:cNvPr id="11" name="Straight Arrow Connector 10"/>
          <p:cNvCxnSpPr/>
          <p:nvPr/>
        </p:nvCxnSpPr>
        <p:spPr>
          <a:xfrm flipH="1" flipV="1">
            <a:off x="3083382" y="4925818"/>
            <a:ext cx="2513855" cy="13713"/>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532458" y="1236209"/>
            <a:ext cx="1753504" cy="2863194"/>
            <a:chOff x="5397276" y="1769985"/>
            <a:chExt cx="1753754" cy="2863600"/>
          </a:xfrm>
          <a:solidFill>
            <a:schemeClr val="tx1"/>
          </a:solidFill>
        </p:grpSpPr>
        <p:grpSp>
          <p:nvGrpSpPr>
            <p:cNvPr id="13" name="Group 12"/>
            <p:cNvGrpSpPr/>
            <p:nvPr/>
          </p:nvGrpSpPr>
          <p:grpSpPr>
            <a:xfrm>
              <a:off x="5397276" y="1769985"/>
              <a:ext cx="1753754" cy="2863600"/>
              <a:chOff x="5397274" y="1769984"/>
              <a:chExt cx="1753753" cy="2863598"/>
            </a:xfrm>
            <a:grpFill/>
          </p:grpSpPr>
          <p:sp>
            <p:nvSpPr>
              <p:cNvPr id="20" name="Rectangle 19"/>
              <p:cNvSpPr/>
              <p:nvPr/>
            </p:nvSpPr>
            <p:spPr bwMode="auto">
              <a:xfrm>
                <a:off x="5397274" y="1769984"/>
                <a:ext cx="1753753" cy="286359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19" tIns="182819" rIns="0" bIns="46620"/>
              <a:lstStyle/>
              <a:p>
                <a:pPr defTabSz="932026" fontAlgn="base">
                  <a:lnSpc>
                    <a:spcPct val="90000"/>
                  </a:lnSpc>
                  <a:spcBef>
                    <a:spcPct val="0"/>
                  </a:spcBef>
                  <a:spcAft>
                    <a:spcPct val="0"/>
                  </a:spcAft>
                  <a:defRPr/>
                </a:pPr>
                <a:r>
                  <a:rPr lang="en-US" sz="2000" dirty="0">
                    <a:solidFill>
                      <a:srgbClr val="505050"/>
                    </a:solidFill>
                    <a:latin typeface="Segoe UI Light"/>
                  </a:rPr>
                  <a:t>Self-service</a:t>
                </a:r>
              </a:p>
            </p:txBody>
          </p:sp>
          <p:grpSp>
            <p:nvGrpSpPr>
              <p:cNvPr id="21" name="Group 20"/>
              <p:cNvGrpSpPr/>
              <p:nvPr/>
            </p:nvGrpSpPr>
            <p:grpSpPr>
              <a:xfrm>
                <a:off x="5586312" y="2425556"/>
                <a:ext cx="1374102" cy="807315"/>
                <a:chOff x="5206392" y="-1116208"/>
                <a:chExt cx="1575476" cy="925627"/>
              </a:xfrm>
              <a:grpFill/>
            </p:grpSpPr>
            <p:sp>
              <p:nvSpPr>
                <p:cNvPr id="22" name="Rectangle 21"/>
                <p:cNvSpPr/>
                <p:nvPr/>
              </p:nvSpPr>
              <p:spPr bwMode="auto">
                <a:xfrm>
                  <a:off x="6348324" y="-1093792"/>
                  <a:ext cx="393362" cy="778103"/>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grpSp>
              <p:nvGrpSpPr>
                <p:cNvPr id="23" name="Group 22"/>
                <p:cNvGrpSpPr/>
                <p:nvPr/>
              </p:nvGrpSpPr>
              <p:grpSpPr>
                <a:xfrm>
                  <a:off x="5206392" y="-1116208"/>
                  <a:ext cx="1575476" cy="925627"/>
                  <a:chOff x="5206383" y="-1645228"/>
                  <a:chExt cx="2119012" cy="1244967"/>
                </a:xfrm>
                <a:grpFill/>
              </p:grpSpPr>
              <p:sp>
                <p:nvSpPr>
                  <p:cNvPr id="24" name="Freeform 5"/>
                  <p:cNvSpPr>
                    <a:spLocks noChangeAspect="1" noEditPoints="1"/>
                  </p:cNvSpPr>
                  <p:nvPr/>
                </p:nvSpPr>
                <p:spPr bwMode="auto">
                  <a:xfrm>
                    <a:off x="6690544" y="-1645228"/>
                    <a:ext cx="634851" cy="1220267"/>
                  </a:xfrm>
                  <a:custGeom>
                    <a:avLst/>
                    <a:gdLst>
                      <a:gd name="T0" fmla="*/ 179 w 192"/>
                      <a:gd name="T1" fmla="*/ 0 h 370"/>
                      <a:gd name="T2" fmla="*/ 12 w 192"/>
                      <a:gd name="T3" fmla="*/ 0 h 370"/>
                      <a:gd name="T4" fmla="*/ 0 w 192"/>
                      <a:gd name="T5" fmla="*/ 13 h 370"/>
                      <a:gd name="T6" fmla="*/ 0 w 192"/>
                      <a:gd name="T7" fmla="*/ 358 h 370"/>
                      <a:gd name="T8" fmla="*/ 12 w 192"/>
                      <a:gd name="T9" fmla="*/ 370 h 370"/>
                      <a:gd name="T10" fmla="*/ 179 w 192"/>
                      <a:gd name="T11" fmla="*/ 370 h 370"/>
                      <a:gd name="T12" fmla="*/ 192 w 192"/>
                      <a:gd name="T13" fmla="*/ 358 h 370"/>
                      <a:gd name="T14" fmla="*/ 192 w 192"/>
                      <a:gd name="T15" fmla="*/ 13 h 370"/>
                      <a:gd name="T16" fmla="*/ 179 w 192"/>
                      <a:gd name="T17" fmla="*/ 0 h 370"/>
                      <a:gd name="T18" fmla="*/ 94 w 192"/>
                      <a:gd name="T19" fmla="*/ 353 h 370"/>
                      <a:gd name="T20" fmla="*/ 86 w 192"/>
                      <a:gd name="T21" fmla="*/ 352 h 370"/>
                      <a:gd name="T22" fmla="*/ 86 w 192"/>
                      <a:gd name="T23" fmla="*/ 345 h 370"/>
                      <a:gd name="T24" fmla="*/ 94 w 192"/>
                      <a:gd name="T25" fmla="*/ 345 h 370"/>
                      <a:gd name="T26" fmla="*/ 94 w 192"/>
                      <a:gd name="T27" fmla="*/ 353 h 370"/>
                      <a:gd name="T28" fmla="*/ 94 w 192"/>
                      <a:gd name="T29" fmla="*/ 344 h 370"/>
                      <a:gd name="T30" fmla="*/ 86 w 192"/>
                      <a:gd name="T31" fmla="*/ 344 h 370"/>
                      <a:gd name="T32" fmla="*/ 86 w 192"/>
                      <a:gd name="T33" fmla="*/ 337 h 370"/>
                      <a:gd name="T34" fmla="*/ 94 w 192"/>
                      <a:gd name="T35" fmla="*/ 336 h 370"/>
                      <a:gd name="T36" fmla="*/ 94 w 192"/>
                      <a:gd name="T37" fmla="*/ 344 h 370"/>
                      <a:gd name="T38" fmla="*/ 106 w 192"/>
                      <a:gd name="T39" fmla="*/ 355 h 370"/>
                      <a:gd name="T40" fmla="*/ 95 w 192"/>
                      <a:gd name="T41" fmla="*/ 353 h 370"/>
                      <a:gd name="T42" fmla="*/ 95 w 192"/>
                      <a:gd name="T43" fmla="*/ 345 h 370"/>
                      <a:gd name="T44" fmla="*/ 106 w 192"/>
                      <a:gd name="T45" fmla="*/ 345 h 370"/>
                      <a:gd name="T46" fmla="*/ 106 w 192"/>
                      <a:gd name="T47" fmla="*/ 355 h 370"/>
                      <a:gd name="T48" fmla="*/ 106 w 192"/>
                      <a:gd name="T49" fmla="*/ 344 h 370"/>
                      <a:gd name="T50" fmla="*/ 95 w 192"/>
                      <a:gd name="T51" fmla="*/ 344 h 370"/>
                      <a:gd name="T52" fmla="*/ 95 w 192"/>
                      <a:gd name="T53" fmla="*/ 336 h 370"/>
                      <a:gd name="T54" fmla="*/ 106 w 192"/>
                      <a:gd name="T55" fmla="*/ 334 h 370"/>
                      <a:gd name="T56" fmla="*/ 106 w 192"/>
                      <a:gd name="T57" fmla="*/ 344 h 370"/>
                      <a:gd name="T58" fmla="*/ 175 w 192"/>
                      <a:gd name="T59" fmla="*/ 320 h 370"/>
                      <a:gd name="T60" fmla="*/ 18 w 192"/>
                      <a:gd name="T61" fmla="*/ 320 h 370"/>
                      <a:gd name="T62" fmla="*/ 18 w 192"/>
                      <a:gd name="T63" fmla="*/ 30 h 370"/>
                      <a:gd name="T64" fmla="*/ 175 w 192"/>
                      <a:gd name="T65" fmla="*/ 30 h 370"/>
                      <a:gd name="T66" fmla="*/ 175 w 192"/>
                      <a:gd name="T67" fmla="*/ 3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370">
                        <a:moveTo>
                          <a:pt x="179" y="0"/>
                        </a:moveTo>
                        <a:cubicBezTo>
                          <a:pt x="12" y="0"/>
                          <a:pt x="12" y="0"/>
                          <a:pt x="12" y="0"/>
                        </a:cubicBezTo>
                        <a:cubicBezTo>
                          <a:pt x="5" y="0"/>
                          <a:pt x="0" y="6"/>
                          <a:pt x="0" y="13"/>
                        </a:cubicBezTo>
                        <a:cubicBezTo>
                          <a:pt x="0" y="358"/>
                          <a:pt x="0" y="358"/>
                          <a:pt x="0" y="358"/>
                        </a:cubicBezTo>
                        <a:cubicBezTo>
                          <a:pt x="0" y="364"/>
                          <a:pt x="5" y="370"/>
                          <a:pt x="12" y="370"/>
                        </a:cubicBezTo>
                        <a:cubicBezTo>
                          <a:pt x="179" y="370"/>
                          <a:pt x="179" y="370"/>
                          <a:pt x="179" y="370"/>
                        </a:cubicBezTo>
                        <a:cubicBezTo>
                          <a:pt x="187" y="370"/>
                          <a:pt x="192" y="364"/>
                          <a:pt x="192" y="358"/>
                        </a:cubicBezTo>
                        <a:cubicBezTo>
                          <a:pt x="192" y="13"/>
                          <a:pt x="192" y="13"/>
                          <a:pt x="192" y="13"/>
                        </a:cubicBezTo>
                        <a:cubicBezTo>
                          <a:pt x="192" y="6"/>
                          <a:pt x="187" y="0"/>
                          <a:pt x="179" y="0"/>
                        </a:cubicBezTo>
                        <a:close/>
                        <a:moveTo>
                          <a:pt x="94" y="353"/>
                        </a:moveTo>
                        <a:cubicBezTo>
                          <a:pt x="86" y="352"/>
                          <a:pt x="86" y="352"/>
                          <a:pt x="86" y="352"/>
                        </a:cubicBezTo>
                        <a:cubicBezTo>
                          <a:pt x="86" y="345"/>
                          <a:pt x="86" y="345"/>
                          <a:pt x="86" y="345"/>
                        </a:cubicBezTo>
                        <a:cubicBezTo>
                          <a:pt x="94" y="345"/>
                          <a:pt x="94" y="345"/>
                          <a:pt x="94" y="345"/>
                        </a:cubicBezTo>
                        <a:lnTo>
                          <a:pt x="94" y="353"/>
                        </a:lnTo>
                        <a:close/>
                        <a:moveTo>
                          <a:pt x="94" y="344"/>
                        </a:moveTo>
                        <a:cubicBezTo>
                          <a:pt x="86" y="344"/>
                          <a:pt x="86" y="344"/>
                          <a:pt x="86" y="344"/>
                        </a:cubicBezTo>
                        <a:cubicBezTo>
                          <a:pt x="86" y="337"/>
                          <a:pt x="86" y="337"/>
                          <a:pt x="86" y="337"/>
                        </a:cubicBezTo>
                        <a:cubicBezTo>
                          <a:pt x="94" y="336"/>
                          <a:pt x="94" y="336"/>
                          <a:pt x="94" y="336"/>
                        </a:cubicBezTo>
                        <a:lnTo>
                          <a:pt x="94" y="344"/>
                        </a:lnTo>
                        <a:close/>
                        <a:moveTo>
                          <a:pt x="106" y="355"/>
                        </a:moveTo>
                        <a:cubicBezTo>
                          <a:pt x="95" y="353"/>
                          <a:pt x="95" y="353"/>
                          <a:pt x="95" y="353"/>
                        </a:cubicBezTo>
                        <a:cubicBezTo>
                          <a:pt x="95" y="345"/>
                          <a:pt x="95" y="345"/>
                          <a:pt x="95" y="345"/>
                        </a:cubicBezTo>
                        <a:cubicBezTo>
                          <a:pt x="106" y="345"/>
                          <a:pt x="106" y="345"/>
                          <a:pt x="106" y="345"/>
                        </a:cubicBezTo>
                        <a:lnTo>
                          <a:pt x="106" y="355"/>
                        </a:lnTo>
                        <a:close/>
                        <a:moveTo>
                          <a:pt x="106" y="344"/>
                        </a:moveTo>
                        <a:cubicBezTo>
                          <a:pt x="95" y="344"/>
                          <a:pt x="95" y="344"/>
                          <a:pt x="95" y="344"/>
                        </a:cubicBezTo>
                        <a:cubicBezTo>
                          <a:pt x="95" y="336"/>
                          <a:pt x="95" y="336"/>
                          <a:pt x="95" y="336"/>
                        </a:cubicBezTo>
                        <a:cubicBezTo>
                          <a:pt x="106" y="334"/>
                          <a:pt x="106" y="334"/>
                          <a:pt x="106" y="334"/>
                        </a:cubicBezTo>
                        <a:lnTo>
                          <a:pt x="106" y="344"/>
                        </a:lnTo>
                        <a:close/>
                        <a:moveTo>
                          <a:pt x="175" y="320"/>
                        </a:moveTo>
                        <a:cubicBezTo>
                          <a:pt x="18" y="320"/>
                          <a:pt x="18" y="320"/>
                          <a:pt x="18" y="320"/>
                        </a:cubicBezTo>
                        <a:cubicBezTo>
                          <a:pt x="18" y="58"/>
                          <a:pt x="18" y="30"/>
                          <a:pt x="18" y="30"/>
                        </a:cubicBezTo>
                        <a:cubicBezTo>
                          <a:pt x="175" y="30"/>
                          <a:pt x="175" y="30"/>
                          <a:pt x="175" y="30"/>
                        </a:cubicBezTo>
                        <a:lnTo>
                          <a:pt x="175" y="320"/>
                        </a:lnTo>
                        <a:close/>
                      </a:path>
                    </a:pathLst>
                  </a:custGeom>
                  <a:grpFill/>
                  <a:ln>
                    <a:noFill/>
                  </a:ln>
                </p:spPr>
                <p:txBody>
                  <a:bodyPr/>
                  <a:lstStyle/>
                  <a:p>
                    <a:pPr defTabSz="932330">
                      <a:defRPr/>
                    </a:pPr>
                    <a:endParaRPr lang="en-US" sz="1836" dirty="0">
                      <a:solidFill>
                        <a:srgbClr val="505050"/>
                      </a:solidFill>
                      <a:ea typeface="ＭＳ Ｐゴシック" charset="0"/>
                    </a:endParaRPr>
                  </a:p>
                </p:txBody>
              </p:sp>
              <p:pic>
                <p:nvPicPr>
                  <p:cNvPr id="25" name="Picture 2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06383" y="-1645228"/>
                    <a:ext cx="1460256" cy="1244967"/>
                  </a:xfrm>
                  <a:prstGeom prst="rect">
                    <a:avLst/>
                  </a:prstGeom>
                  <a:grpFill/>
                </p:spPr>
              </p:pic>
              <p:pic>
                <p:nvPicPr>
                  <p:cNvPr id="26" name="Picture 25"/>
                  <p:cNvPicPr>
                    <a:picLocks noChangeAspect="1"/>
                  </p:cNvPicPr>
                  <p:nvPr/>
                </p:nvPicPr>
                <p:blipFill rotWithShape="1">
                  <a:blip r:embed="rId4" cstate="screen">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6158959" y="-1265817"/>
                    <a:ext cx="338493" cy="394914"/>
                  </a:xfrm>
                  <a:prstGeom prst="rect">
                    <a:avLst/>
                  </a:prstGeom>
                  <a:grpFill/>
                  <a:ln>
                    <a:noFill/>
                  </a:ln>
                </p:spPr>
              </p:pic>
              <p:pic>
                <p:nvPicPr>
                  <p:cNvPr id="27" name="Picture 26"/>
                  <p:cNvPicPr>
                    <a:picLocks noChangeAspect="1"/>
                  </p:cNvPicPr>
                  <p:nvPr/>
                </p:nvPicPr>
                <p:blipFill rotWithShape="1">
                  <a:blip r:embed="rId4" cstate="screen">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5397275" y="-1265817"/>
                    <a:ext cx="338493" cy="394914"/>
                  </a:xfrm>
                  <a:prstGeom prst="rect">
                    <a:avLst/>
                  </a:prstGeom>
                  <a:grpFill/>
                  <a:ln>
                    <a:noFill/>
                  </a:ln>
                </p:spPr>
              </p:pic>
            </p:grpSp>
          </p:grpSp>
        </p:grpSp>
        <p:grpSp>
          <p:nvGrpSpPr>
            <p:cNvPr id="14" name="Group 13"/>
            <p:cNvGrpSpPr/>
            <p:nvPr/>
          </p:nvGrpSpPr>
          <p:grpSpPr>
            <a:xfrm>
              <a:off x="5457214" y="3478754"/>
              <a:ext cx="935062" cy="484847"/>
              <a:chOff x="5338516" y="3496630"/>
              <a:chExt cx="935062" cy="484847"/>
            </a:xfrm>
            <a:grpFill/>
          </p:grpSpPr>
          <p:pic>
            <p:nvPicPr>
              <p:cNvPr id="18" name="Picture 1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38516" y="3496630"/>
                <a:ext cx="935062" cy="484847"/>
              </a:xfrm>
              <a:prstGeom prst="rect">
                <a:avLst/>
              </a:prstGeom>
              <a:grpFill/>
            </p:spPr>
          </p:pic>
          <p:pic>
            <p:nvPicPr>
              <p:cNvPr id="19" name="Picture 18"/>
              <p:cNvPicPr>
                <a:picLocks noChangeAspect="1"/>
              </p:cNvPicPr>
              <p:nvPr/>
            </p:nvPicPr>
            <p:blipFill rotWithShape="1">
              <a:blip r:embed="rId4" cstate="screen">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5682480" y="3607222"/>
                <a:ext cx="219500" cy="256087"/>
              </a:xfrm>
              <a:prstGeom prst="rect">
                <a:avLst/>
              </a:prstGeom>
              <a:grpFill/>
              <a:ln>
                <a:noFill/>
              </a:ln>
            </p:spPr>
          </p:pic>
        </p:grpSp>
        <p:grpSp>
          <p:nvGrpSpPr>
            <p:cNvPr id="15" name="Group 14"/>
            <p:cNvGrpSpPr/>
            <p:nvPr/>
          </p:nvGrpSpPr>
          <p:grpSpPr>
            <a:xfrm>
              <a:off x="6407204" y="3301011"/>
              <a:ext cx="603142" cy="840333"/>
              <a:chOff x="6993567" y="2662187"/>
              <a:chExt cx="1001250" cy="1395000"/>
            </a:xfrm>
            <a:grpFill/>
          </p:grpSpPr>
          <p:pic>
            <p:nvPicPr>
              <p:cNvPr id="16" name="Picture 15"/>
              <p:cNvPicPr>
                <a:picLocks noChangeAspect="1"/>
              </p:cNvPicPr>
              <p:nvPr/>
            </p:nvPicPr>
            <p:blipFill>
              <a:blip r:embed="rId7"/>
              <a:stretch>
                <a:fillRect/>
              </a:stretch>
            </p:blipFill>
            <p:spPr>
              <a:xfrm>
                <a:off x="6993567" y="2662187"/>
                <a:ext cx="1001250" cy="1395000"/>
              </a:xfrm>
              <a:prstGeom prst="rect">
                <a:avLst/>
              </a:prstGeom>
              <a:grpFill/>
            </p:spPr>
          </p:pic>
          <p:pic>
            <p:nvPicPr>
              <p:cNvPr id="17" name="Picture 16"/>
              <p:cNvPicPr>
                <a:picLocks noChangeAspect="1"/>
              </p:cNvPicPr>
              <p:nvPr/>
            </p:nvPicPr>
            <p:blipFill rotWithShape="1">
              <a:blip r:embed="rId8" cstate="screen">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7384442" y="3231644"/>
                <a:ext cx="219500" cy="256087"/>
              </a:xfrm>
              <a:prstGeom prst="rect">
                <a:avLst/>
              </a:prstGeom>
              <a:grpFill/>
              <a:ln>
                <a:noFill/>
              </a:ln>
            </p:spPr>
          </p:pic>
        </p:grpSp>
      </p:grpSp>
      <p:grpSp>
        <p:nvGrpSpPr>
          <p:cNvPr id="28" name="Group 27"/>
          <p:cNvGrpSpPr/>
          <p:nvPr/>
        </p:nvGrpSpPr>
        <p:grpSpPr>
          <a:xfrm>
            <a:off x="7619876" y="1236209"/>
            <a:ext cx="1753504" cy="2891433"/>
            <a:chOff x="7247783" y="1762176"/>
            <a:chExt cx="1753504" cy="2891433"/>
          </a:xfrm>
        </p:grpSpPr>
        <p:sp>
          <p:nvSpPr>
            <p:cNvPr id="29" name="Rectangle 28"/>
            <p:cNvSpPr/>
            <p:nvPr/>
          </p:nvSpPr>
          <p:spPr bwMode="auto">
            <a:xfrm>
              <a:off x="7247783" y="1762176"/>
              <a:ext cx="1753504" cy="2891433"/>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19" tIns="182819" rIns="0" bIns="46620"/>
            <a:lstStyle/>
            <a:p>
              <a:pPr defTabSz="932026" fontAlgn="base">
                <a:lnSpc>
                  <a:spcPct val="90000"/>
                </a:lnSpc>
                <a:spcBef>
                  <a:spcPct val="0"/>
                </a:spcBef>
                <a:spcAft>
                  <a:spcPct val="0"/>
                </a:spcAft>
                <a:defRPr/>
              </a:pPr>
              <a:r>
                <a:rPr lang="en-US" sz="2000" dirty="0">
                  <a:solidFill>
                    <a:srgbClr val="505050"/>
                  </a:solidFill>
                  <a:latin typeface="Segoe UI Light"/>
                </a:rPr>
                <a:t>Single</a:t>
              </a:r>
              <a:br>
                <a:rPr lang="en-US" sz="2000" dirty="0">
                  <a:solidFill>
                    <a:srgbClr val="505050"/>
                  </a:solidFill>
                  <a:latin typeface="Segoe UI Light"/>
                </a:rPr>
              </a:br>
              <a:r>
                <a:rPr lang="en-US" sz="2000" dirty="0">
                  <a:solidFill>
                    <a:srgbClr val="505050"/>
                  </a:solidFill>
                  <a:latin typeface="Segoe UI Light"/>
                </a:rPr>
                <a:t> sign on</a:t>
              </a:r>
            </a:p>
          </p:txBody>
        </p:sp>
        <p:sp>
          <p:nvSpPr>
            <p:cNvPr id="30" name="Rectangle 29"/>
            <p:cNvSpPr/>
            <p:nvPr/>
          </p:nvSpPr>
          <p:spPr bwMode="auto">
            <a:xfrm>
              <a:off x="7495590" y="3418079"/>
              <a:ext cx="1175086" cy="238999"/>
            </a:xfrm>
            <a:prstGeom prst="rect">
              <a:avLst/>
            </a:prstGeom>
            <a:solidFill>
              <a:schemeClr val="tx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23" rIns="0" bIns="46623" anchor="ctr"/>
            <a:lstStyle/>
            <a:p>
              <a:pPr defTabSz="932114" fontAlgn="base">
                <a:spcBef>
                  <a:spcPct val="0"/>
                </a:spcBef>
                <a:spcAft>
                  <a:spcPct val="0"/>
                </a:spcAft>
                <a:defRPr/>
              </a:pPr>
              <a:endParaRPr lang="en-US" dirty="0">
                <a:solidFill>
                  <a:srgbClr val="FFFFFF"/>
                </a:solidFill>
              </a:endParaRPr>
            </a:p>
          </p:txBody>
        </p:sp>
        <p:sp>
          <p:nvSpPr>
            <p:cNvPr id="31" name="Rectangle 30"/>
            <p:cNvSpPr/>
            <p:nvPr/>
          </p:nvSpPr>
          <p:spPr bwMode="auto">
            <a:xfrm>
              <a:off x="7501926" y="3425147"/>
              <a:ext cx="1180128" cy="243702"/>
            </a:xfrm>
            <a:prstGeom prst="rect">
              <a:avLst/>
            </a:prstGeom>
            <a:solidFill>
              <a:schemeClr val="tx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23" rIns="0" bIns="46623" anchor="ctr"/>
            <a:lstStyle/>
            <a:p>
              <a:pPr defTabSz="932114" fontAlgn="base">
                <a:spcBef>
                  <a:spcPct val="0"/>
                </a:spcBef>
                <a:spcAft>
                  <a:spcPct val="0"/>
                </a:spcAft>
                <a:defRPr/>
              </a:pPr>
              <a:r>
                <a:rPr lang="en-US" sz="1398" dirty="0">
                  <a:solidFill>
                    <a:srgbClr val="FFFFFF"/>
                  </a:solidFill>
                </a:rPr>
                <a:t> •••••••••••</a:t>
              </a:r>
            </a:p>
          </p:txBody>
        </p:sp>
        <p:sp>
          <p:nvSpPr>
            <p:cNvPr id="32" name="Rectangle 31"/>
            <p:cNvSpPr/>
            <p:nvPr/>
          </p:nvSpPr>
          <p:spPr bwMode="auto">
            <a:xfrm>
              <a:off x="7495590" y="3062829"/>
              <a:ext cx="1175086" cy="238999"/>
            </a:xfrm>
            <a:prstGeom prst="rect">
              <a:avLst/>
            </a:prstGeom>
            <a:solidFill>
              <a:schemeClr val="tx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23" rIns="0" bIns="46623" anchor="ctr"/>
            <a:lstStyle/>
            <a:p>
              <a:pPr marL="91405" defTabSz="932114" fontAlgn="base">
                <a:spcBef>
                  <a:spcPct val="0"/>
                </a:spcBef>
                <a:spcAft>
                  <a:spcPct val="0"/>
                </a:spcAft>
                <a:defRPr/>
              </a:pPr>
              <a:r>
                <a:rPr lang="en-US" sz="1000" dirty="0">
                  <a:solidFill>
                    <a:srgbClr val="FFFFFF"/>
                  </a:solidFill>
                </a:rPr>
                <a:t>Username</a:t>
              </a:r>
            </a:p>
          </p:txBody>
        </p:sp>
      </p:grpSp>
      <p:cxnSp>
        <p:nvCxnSpPr>
          <p:cNvPr id="172" name="Straight Arrow Connector 171"/>
          <p:cNvCxnSpPr/>
          <p:nvPr/>
        </p:nvCxnSpPr>
        <p:spPr>
          <a:xfrm flipH="1" flipV="1">
            <a:off x="3097687" y="5155853"/>
            <a:ext cx="2663266" cy="2"/>
          </a:xfrm>
          <a:prstGeom prst="straightConnector1">
            <a:avLst/>
          </a:prstGeom>
          <a:ln w="31750" cap="rnd">
            <a:solidFill>
              <a:schemeClr val="tx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flipH="1">
            <a:off x="6875862" y="5157557"/>
            <a:ext cx="1390250"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a:off x="7251951" y="4925818"/>
            <a:ext cx="1319214"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8" name="Group 197"/>
          <p:cNvGrpSpPr/>
          <p:nvPr/>
        </p:nvGrpSpPr>
        <p:grpSpPr>
          <a:xfrm>
            <a:off x="110892" y="2234776"/>
            <a:ext cx="2786107" cy="4250206"/>
            <a:chOff x="197258" y="1936360"/>
            <a:chExt cx="2786107" cy="4250206"/>
          </a:xfrm>
        </p:grpSpPr>
        <p:grpSp>
          <p:nvGrpSpPr>
            <p:cNvPr id="3" name="Group 2"/>
            <p:cNvGrpSpPr/>
            <p:nvPr/>
          </p:nvGrpSpPr>
          <p:grpSpPr>
            <a:xfrm>
              <a:off x="197258" y="1936360"/>
              <a:ext cx="2786107" cy="4250206"/>
              <a:chOff x="97464" y="1682639"/>
              <a:chExt cx="2786107" cy="4250206"/>
            </a:xfrm>
          </p:grpSpPr>
          <p:sp>
            <p:nvSpPr>
              <p:cNvPr id="182" name="TextBox 181"/>
              <p:cNvSpPr txBox="1"/>
              <p:nvPr/>
            </p:nvSpPr>
            <p:spPr>
              <a:xfrm>
                <a:off x="244032" y="4951376"/>
                <a:ext cx="1914772" cy="646331"/>
              </a:xfrm>
              <a:prstGeom prst="rect">
                <a:avLst/>
              </a:prstGeom>
              <a:noFill/>
            </p:spPr>
            <p:txBody>
              <a:bodyPr wrap="square" rtlCol="0">
                <a:spAutoFit/>
              </a:bodyPr>
              <a:lstStyle/>
              <a:p>
                <a:pPr algn="r"/>
                <a:r>
                  <a:rPr lang="en-US" dirty="0">
                    <a:solidFill>
                      <a:srgbClr val="FFFFFF"/>
                    </a:solidFill>
                    <a:cs typeface="Segoe UI Light" panose="020B0502040204020203" pitchFamily="34" charset="0"/>
                  </a:rPr>
                  <a:t>Windows Server Active Directory</a:t>
                </a:r>
              </a:p>
            </p:txBody>
          </p:sp>
          <p:pic>
            <p:nvPicPr>
              <p:cNvPr id="183" name="Picture 182"/>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60374" y="4951376"/>
                <a:ext cx="780290" cy="780290"/>
              </a:xfrm>
              <a:prstGeom prst="rect">
                <a:avLst/>
              </a:prstGeom>
            </p:spPr>
          </p:pic>
          <p:sp>
            <p:nvSpPr>
              <p:cNvPr id="184" name="TextBox 183"/>
              <p:cNvSpPr txBox="1"/>
              <p:nvPr/>
            </p:nvSpPr>
            <p:spPr>
              <a:xfrm>
                <a:off x="493496" y="3929341"/>
                <a:ext cx="1665308" cy="646331"/>
              </a:xfrm>
              <a:prstGeom prst="rect">
                <a:avLst/>
              </a:prstGeom>
              <a:noFill/>
            </p:spPr>
            <p:txBody>
              <a:bodyPr wrap="square" rtlCol="0">
                <a:spAutoFit/>
              </a:bodyPr>
              <a:lstStyle/>
              <a:p>
                <a:pPr algn="r"/>
                <a:r>
                  <a:rPr lang="en-US" dirty="0">
                    <a:solidFill>
                      <a:srgbClr val="FFFFFF"/>
                    </a:solidFill>
                    <a:cs typeface="Segoe UI Light" panose="020B0502040204020203" pitchFamily="34" charset="0"/>
                  </a:rPr>
                  <a:t>LDAP Directories</a:t>
                </a:r>
              </a:p>
            </p:txBody>
          </p:sp>
          <p:pic>
            <p:nvPicPr>
              <p:cNvPr id="185" name="Picture 184"/>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2060374" y="3983536"/>
                <a:ext cx="780290" cy="780290"/>
              </a:xfrm>
              <a:prstGeom prst="rect">
                <a:avLst/>
              </a:prstGeom>
            </p:spPr>
          </p:pic>
          <p:sp>
            <p:nvSpPr>
              <p:cNvPr id="186" name="Rectangle 185"/>
              <p:cNvSpPr/>
              <p:nvPr/>
            </p:nvSpPr>
            <p:spPr bwMode="auto">
              <a:xfrm>
                <a:off x="244033" y="1979576"/>
                <a:ext cx="2639538" cy="3953269"/>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7" name="Rectangle 186"/>
              <p:cNvSpPr/>
              <p:nvPr/>
            </p:nvSpPr>
            <p:spPr>
              <a:xfrm>
                <a:off x="97464" y="1682639"/>
                <a:ext cx="1481791" cy="245738"/>
              </a:xfrm>
              <a:prstGeom prst="rect">
                <a:avLst/>
              </a:prstGeom>
            </p:spPr>
            <p:txBody>
              <a:bodyPr wrap="square" lIns="0" tIns="0" rIns="0" bIns="0" anchor="t" anchorCtr="0">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1096691" fontAlgn="base">
                  <a:lnSpc>
                    <a:spcPct val="90000"/>
                  </a:lnSpc>
                  <a:spcAft>
                    <a:spcPct val="0"/>
                  </a:spcAft>
                </a:pPr>
                <a:r>
                  <a:rPr lang="en-US" dirty="0">
                    <a:ln>
                      <a:solidFill>
                        <a:srgbClr val="FFFFFF">
                          <a:alpha val="0"/>
                        </a:srgbClr>
                      </a:solidFill>
                    </a:ln>
                    <a:solidFill>
                      <a:srgbClr val="FFFFFF"/>
                    </a:solidFill>
                  </a:rPr>
                  <a:t>On-Premises</a:t>
                </a:r>
              </a:p>
            </p:txBody>
          </p:sp>
        </p:grpSp>
        <p:pic>
          <p:nvPicPr>
            <p:cNvPr id="195" name="Picture 194"/>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2270125" y="3234372"/>
              <a:ext cx="643891" cy="643891"/>
            </a:xfrm>
            <a:prstGeom prst="rect">
              <a:avLst/>
            </a:prstGeom>
          </p:spPr>
        </p:pic>
        <p:pic>
          <p:nvPicPr>
            <p:cNvPr id="196" name="Picture 195"/>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2270955" y="2512653"/>
              <a:ext cx="643891" cy="643891"/>
            </a:xfrm>
            <a:prstGeom prst="rect">
              <a:avLst/>
            </a:prstGeom>
          </p:spPr>
        </p:pic>
        <p:sp>
          <p:nvSpPr>
            <p:cNvPr id="197" name="TextBox 196"/>
            <p:cNvSpPr txBox="1"/>
            <p:nvPr/>
          </p:nvSpPr>
          <p:spPr>
            <a:xfrm>
              <a:off x="320721" y="2673592"/>
              <a:ext cx="1960981" cy="923330"/>
            </a:xfrm>
            <a:prstGeom prst="rect">
              <a:avLst/>
            </a:prstGeom>
            <a:noFill/>
          </p:spPr>
          <p:txBody>
            <a:bodyPr wrap="square" rtlCol="0">
              <a:spAutoFit/>
            </a:bodyPr>
            <a:lstStyle/>
            <a:p>
              <a:pPr algn="r"/>
              <a:r>
                <a:rPr lang="en-US" dirty="0">
                  <a:solidFill>
                    <a:srgbClr val="FFFFFF"/>
                  </a:solidFill>
                  <a:cs typeface="Segoe UI Light" panose="020B0502040204020203" pitchFamily="34" charset="0"/>
                </a:rPr>
                <a:t>3</a:t>
              </a:r>
              <a:r>
                <a:rPr lang="en-US" baseline="30000" dirty="0">
                  <a:solidFill>
                    <a:srgbClr val="FFFFFF"/>
                  </a:solidFill>
                  <a:cs typeface="Segoe UI Light" panose="020B0502040204020203" pitchFamily="34" charset="0"/>
                </a:rPr>
                <a:t>rd</a:t>
              </a:r>
              <a:r>
                <a:rPr lang="en-US" dirty="0">
                  <a:solidFill>
                    <a:srgbClr val="FFFFFF"/>
                  </a:solidFill>
                  <a:cs typeface="Segoe UI Light" panose="020B0502040204020203" pitchFamily="34" charset="0"/>
                </a:rPr>
                <a:t> Party &amp; Custom Line-of-Business Apps</a:t>
              </a:r>
            </a:p>
          </p:txBody>
        </p:sp>
      </p:grpSp>
      <p:grpSp>
        <p:nvGrpSpPr>
          <p:cNvPr id="106" name="Group 105"/>
          <p:cNvGrpSpPr/>
          <p:nvPr/>
        </p:nvGrpSpPr>
        <p:grpSpPr>
          <a:xfrm>
            <a:off x="8297475" y="3028910"/>
            <a:ext cx="3934112" cy="4097475"/>
            <a:chOff x="8275612" y="2701829"/>
            <a:chExt cx="3934112" cy="4097475"/>
          </a:xfrm>
        </p:grpSpPr>
        <p:pic>
          <p:nvPicPr>
            <p:cNvPr id="123" name="Picture 122"/>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8329069" y="2701829"/>
              <a:ext cx="3880655" cy="4097475"/>
            </a:xfrm>
            <a:prstGeom prst="rect">
              <a:avLst/>
            </a:prstGeom>
          </p:spPr>
        </p:pic>
        <p:pic>
          <p:nvPicPr>
            <p:cNvPr id="124" name="Picture 12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166924" y="4032798"/>
              <a:ext cx="1565007" cy="497146"/>
            </a:xfrm>
            <a:prstGeom prst="rect">
              <a:avLst/>
            </a:prstGeom>
          </p:spPr>
        </p:pic>
        <p:sp>
          <p:nvSpPr>
            <p:cNvPr id="125" name="TextBox 124"/>
            <p:cNvSpPr txBox="1"/>
            <p:nvPr/>
          </p:nvSpPr>
          <p:spPr>
            <a:xfrm>
              <a:off x="10367612" y="4348810"/>
              <a:ext cx="1571238" cy="1634294"/>
            </a:xfrm>
            <a:prstGeom prst="rect">
              <a:avLst/>
            </a:prstGeom>
            <a:noFill/>
          </p:spPr>
          <p:txBody>
            <a:bodyPr wrap="square" lIns="182880" tIns="146304" rIns="182880" bIns="146304" rtlCol="0">
              <a:spAutoFit/>
            </a:bodyPr>
            <a:lstStyle/>
            <a:p>
              <a:pPr>
                <a:lnSpc>
                  <a:spcPct val="90000"/>
                </a:lnSpc>
                <a:spcAft>
                  <a:spcPts val="600"/>
                </a:spcAft>
              </a:pPr>
              <a:r>
                <a:rPr lang="en-US" sz="2000" i="1" dirty="0">
                  <a:gradFill>
                    <a:gsLst>
                      <a:gs pos="2917">
                        <a:schemeClr val="tx1"/>
                      </a:gs>
                      <a:gs pos="30000">
                        <a:schemeClr val="tx1"/>
                      </a:gs>
                    </a:gsLst>
                    <a:lin ang="5400000" scaled="0"/>
                  </a:gradFill>
                </a:rPr>
                <a:t>Salesforce</a:t>
              </a:r>
            </a:p>
            <a:p>
              <a:pPr>
                <a:lnSpc>
                  <a:spcPct val="90000"/>
                </a:lnSpc>
                <a:spcAft>
                  <a:spcPts val="600"/>
                </a:spcAft>
              </a:pPr>
              <a:r>
                <a:rPr lang="en-US" sz="2000" i="1" dirty="0">
                  <a:gradFill>
                    <a:gsLst>
                      <a:gs pos="2917">
                        <a:schemeClr val="tx1"/>
                      </a:gs>
                      <a:gs pos="30000">
                        <a:schemeClr val="tx1"/>
                      </a:gs>
                    </a:gsLst>
                    <a:lin ang="5400000" scaled="0"/>
                  </a:gradFill>
                </a:rPr>
                <a:t>Concur</a:t>
              </a:r>
            </a:p>
            <a:p>
              <a:pPr>
                <a:lnSpc>
                  <a:spcPct val="90000"/>
                </a:lnSpc>
                <a:spcAft>
                  <a:spcPts val="600"/>
                </a:spcAft>
              </a:pPr>
              <a:r>
                <a:rPr lang="en-US" sz="2000" i="1" dirty="0">
                  <a:gradFill>
                    <a:gsLst>
                      <a:gs pos="2917">
                        <a:schemeClr val="tx1"/>
                      </a:gs>
                      <a:gs pos="30000">
                        <a:schemeClr val="tx1"/>
                      </a:gs>
                    </a:gsLst>
                    <a:lin ang="5400000" scaled="0"/>
                  </a:gradFill>
                </a:rPr>
                <a:t>Dropbox</a:t>
              </a:r>
            </a:p>
            <a:p>
              <a:pPr>
                <a:lnSpc>
                  <a:spcPct val="90000"/>
                </a:lnSpc>
                <a:spcAft>
                  <a:spcPts val="600"/>
                </a:spcAft>
              </a:pPr>
              <a:r>
                <a:rPr lang="en-US" sz="2000" i="1" dirty="0">
                  <a:gradFill>
                    <a:gsLst>
                      <a:gs pos="2917">
                        <a:schemeClr val="tx1"/>
                      </a:gs>
                      <a:gs pos="30000">
                        <a:schemeClr val="tx1"/>
                      </a:gs>
                    </a:gsLst>
                    <a:lin ang="5400000" scaled="0"/>
                  </a:gradFill>
                </a:rPr>
                <a:t>…..</a:t>
              </a:r>
            </a:p>
          </p:txBody>
        </p:sp>
        <p:pic>
          <p:nvPicPr>
            <p:cNvPr id="103" name="Picture 102"/>
            <p:cNvPicPr>
              <a:picLocks noChangeAspect="1"/>
            </p:cNvPicPr>
            <p:nvPr/>
          </p:nvPicPr>
          <p:blipFill>
            <a:blip r:embed="rId14">
              <a:biLevel thresh="25000"/>
              <a:extLst>
                <a:ext uri="{28A0092B-C50C-407E-A947-70E740481C1C}">
                  <a14:useLocalDpi xmlns:a14="http://schemas.microsoft.com/office/drawing/2010/main" val="0"/>
                </a:ext>
              </a:extLst>
            </a:blip>
            <a:stretch>
              <a:fillRect/>
            </a:stretch>
          </p:blipFill>
          <p:spPr>
            <a:xfrm>
              <a:off x="9685445" y="4828772"/>
              <a:ext cx="460708" cy="460708"/>
            </a:xfrm>
            <a:prstGeom prst="rect">
              <a:avLst/>
            </a:prstGeom>
          </p:spPr>
        </p:pic>
        <p:pic>
          <p:nvPicPr>
            <p:cNvPr id="104" name="Picture 103"/>
            <p:cNvPicPr>
              <a:picLocks noChangeAspect="1"/>
            </p:cNvPicPr>
            <p:nvPr/>
          </p:nvPicPr>
          <p:blipFill>
            <a:blip r:embed="rId15">
              <a:biLevel thresh="25000"/>
              <a:extLst>
                <a:ext uri="{28A0092B-C50C-407E-A947-70E740481C1C}">
                  <a14:useLocalDpi xmlns:a14="http://schemas.microsoft.com/office/drawing/2010/main" val="0"/>
                </a:ext>
              </a:extLst>
            </a:blip>
            <a:stretch>
              <a:fillRect/>
            </a:stretch>
          </p:blipFill>
          <p:spPr>
            <a:xfrm>
              <a:off x="9708248" y="5399226"/>
              <a:ext cx="430074" cy="430074"/>
            </a:xfrm>
            <a:prstGeom prst="rect">
              <a:avLst/>
            </a:prstGeom>
          </p:spPr>
        </p:pic>
        <p:pic>
          <p:nvPicPr>
            <p:cNvPr id="105" name="Picture 104"/>
            <p:cNvPicPr>
              <a:picLocks noChangeAspect="1"/>
            </p:cNvPicPr>
            <p:nvPr/>
          </p:nvPicPr>
          <p:blipFill>
            <a:blip r:embed="rId16">
              <a:biLevel thresh="25000"/>
              <a:extLst>
                <a:ext uri="{28A0092B-C50C-407E-A947-70E740481C1C}">
                  <a14:useLocalDpi xmlns:a14="http://schemas.microsoft.com/office/drawing/2010/main" val="0"/>
                </a:ext>
              </a:extLst>
            </a:blip>
            <a:stretch>
              <a:fillRect/>
            </a:stretch>
          </p:blipFill>
          <p:spPr>
            <a:xfrm>
              <a:off x="9711490" y="4308174"/>
              <a:ext cx="441449" cy="441449"/>
            </a:xfrm>
            <a:prstGeom prst="rect">
              <a:avLst/>
            </a:prstGeom>
          </p:spPr>
        </p:pic>
        <p:sp>
          <p:nvSpPr>
            <p:cNvPr id="130" name="TextBox 129"/>
            <p:cNvSpPr txBox="1"/>
            <p:nvPr/>
          </p:nvSpPr>
          <p:spPr>
            <a:xfrm>
              <a:off x="8275612" y="4783222"/>
              <a:ext cx="1331610" cy="646331"/>
            </a:xfrm>
            <a:prstGeom prst="rect">
              <a:avLst/>
            </a:prstGeom>
            <a:noFill/>
          </p:spPr>
          <p:txBody>
            <a:bodyPr wrap="square" rtlCol="0">
              <a:spAutoFit/>
            </a:bodyPr>
            <a:lstStyle/>
            <a:p>
              <a:pPr algn="r"/>
              <a:r>
                <a:rPr lang="en-US" dirty="0">
                  <a:solidFill>
                    <a:srgbClr val="FFFFFF"/>
                  </a:solidFill>
                  <a:cs typeface="Segoe UI Light" panose="020B0502040204020203" pitchFamily="34" charset="0"/>
                </a:rPr>
                <a:t>Custom Apps</a:t>
              </a:r>
            </a:p>
          </p:txBody>
        </p:sp>
      </p:grpSp>
      <p:grpSp>
        <p:nvGrpSpPr>
          <p:cNvPr id="107" name="Group 106"/>
          <p:cNvGrpSpPr/>
          <p:nvPr/>
        </p:nvGrpSpPr>
        <p:grpSpPr>
          <a:xfrm>
            <a:off x="5310349" y="4230038"/>
            <a:ext cx="2121656" cy="1851630"/>
            <a:chOff x="5100024" y="4541058"/>
            <a:chExt cx="2121656" cy="1851630"/>
          </a:xfrm>
        </p:grpSpPr>
        <p:sp>
          <p:nvSpPr>
            <p:cNvPr id="167" name="TextBox 166"/>
            <p:cNvSpPr txBox="1"/>
            <p:nvPr/>
          </p:nvSpPr>
          <p:spPr>
            <a:xfrm>
              <a:off x="5100024" y="5838690"/>
              <a:ext cx="2121656" cy="553998"/>
            </a:xfrm>
            <a:prstGeom prst="rect">
              <a:avLst/>
            </a:prstGeom>
          </p:spPr>
          <p:txBody>
            <a:bodyPr wrap="square" lIns="0" tIns="0" rIns="0" bIns="0" rtlCol="0">
              <a:spAutoFit/>
            </a:bodyPr>
            <a:lstStyle/>
            <a:p>
              <a:pPr algn="ctr" defTabSz="913748" fontAlgn="base">
                <a:lnSpc>
                  <a:spcPct val="90000"/>
                </a:lnSpc>
                <a:spcBef>
                  <a:spcPct val="0"/>
                </a:spcBef>
                <a:spcAft>
                  <a:spcPct val="0"/>
                </a:spcAft>
                <a:buSzPct val="80000"/>
              </a:pPr>
              <a:r>
                <a:rPr lang="en-US" sz="2000" dirty="0">
                  <a:solidFill>
                    <a:srgbClr val="FFFFFF"/>
                  </a:solidFill>
                  <a:latin typeface="Segoe UI Light"/>
                  <a:ea typeface="ＭＳ Ｐゴシック" charset="0"/>
                  <a:cs typeface="Segoe UI Semibold" panose="020B0702040204020203" pitchFamily="34" charset="0"/>
                </a:rPr>
                <a:t>Microsoft Azure Active Directory</a:t>
              </a:r>
            </a:p>
          </p:txBody>
        </p:sp>
        <p:pic>
          <p:nvPicPr>
            <p:cNvPr id="132" name="Picture 131"/>
            <p:cNvPicPr>
              <a:picLocks noChangeAspect="1"/>
            </p:cNvPicPr>
            <p:nvPr/>
          </p:nvPicPr>
          <p:blipFill>
            <a:blip r:embed="rId17">
              <a:biLevel thresh="25000"/>
              <a:extLst>
                <a:ext uri="{28A0092B-C50C-407E-A947-70E740481C1C}">
                  <a14:useLocalDpi xmlns:a14="http://schemas.microsoft.com/office/drawing/2010/main" val="0"/>
                </a:ext>
              </a:extLst>
            </a:blip>
            <a:stretch>
              <a:fillRect/>
            </a:stretch>
          </p:blipFill>
          <p:spPr>
            <a:xfrm>
              <a:off x="5608493" y="4541058"/>
              <a:ext cx="1180784" cy="1180784"/>
            </a:xfrm>
            <a:prstGeom prst="rect">
              <a:avLst/>
            </a:prstGeom>
          </p:spPr>
        </p:pic>
      </p:grpSp>
    </p:spTree>
    <p:extLst>
      <p:ext uri="{BB962C8B-B14F-4D97-AF65-F5344CB8AC3E}">
        <p14:creationId xmlns:p14="http://schemas.microsoft.com/office/powerpoint/2010/main" val="32100260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22" presetClass="entr" presetSubtype="8" fill="hold" nodeType="withEffect">
                                  <p:stCondLst>
                                    <p:cond delay="0"/>
                                  </p:stCondLst>
                                  <p:childTnLst>
                                    <p:set>
                                      <p:cBhvr>
                                        <p:cTn id="13" dur="1" fill="hold">
                                          <p:stCondLst>
                                            <p:cond delay="0"/>
                                          </p:stCondLst>
                                        </p:cTn>
                                        <p:tgtEl>
                                          <p:spTgt spid="172"/>
                                        </p:tgtEl>
                                        <p:attrNameLst>
                                          <p:attrName>style.visibility</p:attrName>
                                        </p:attrNameLst>
                                      </p:cBhvr>
                                      <p:to>
                                        <p:strVal val="visible"/>
                                      </p:to>
                                    </p:set>
                                    <p:animEffect transition="in" filter="wipe(left)">
                                      <p:cBhvr>
                                        <p:cTn id="14" dur="500"/>
                                        <p:tgtEl>
                                          <p:spTgt spid="172"/>
                                        </p:tgtEl>
                                      </p:cBhvr>
                                    </p:animEffect>
                                  </p:childTnLst>
                                </p:cTn>
                              </p:par>
                            </p:childTnLst>
                          </p:cTn>
                        </p:par>
                        <p:par>
                          <p:cTn id="15" fill="hold">
                            <p:stCondLst>
                              <p:cond delay="500"/>
                            </p:stCondLst>
                            <p:childTnLst>
                              <p:par>
                                <p:cTn id="16" presetID="16" presetClass="entr" presetSubtype="37" fill="hold" nodeType="afterEffect">
                                  <p:stCondLst>
                                    <p:cond delay="0"/>
                                  </p:stCondLst>
                                  <p:childTnLst>
                                    <p:set>
                                      <p:cBhvr>
                                        <p:cTn id="17" dur="1" fill="hold">
                                          <p:stCondLst>
                                            <p:cond delay="0"/>
                                          </p:stCondLst>
                                        </p:cTn>
                                        <p:tgtEl>
                                          <p:spTgt spid="174"/>
                                        </p:tgtEl>
                                        <p:attrNameLst>
                                          <p:attrName>style.visibility</p:attrName>
                                        </p:attrNameLst>
                                      </p:cBhvr>
                                      <p:to>
                                        <p:strVal val="visible"/>
                                      </p:to>
                                    </p:set>
                                    <p:animEffect transition="in" filter="barn(outVertical)">
                                      <p:cBhvr>
                                        <p:cTn id="18" dur="500"/>
                                        <p:tgtEl>
                                          <p:spTgt spid="174"/>
                                        </p:tgtEl>
                                      </p:cBhvr>
                                    </p:animEffect>
                                  </p:childTnLst>
                                </p:cTn>
                              </p:par>
                              <p:par>
                                <p:cTn id="19" presetID="16" presetClass="entr" presetSubtype="37" fill="hold" nodeType="withEffect">
                                  <p:stCondLst>
                                    <p:cond delay="0"/>
                                  </p:stCondLst>
                                  <p:childTnLst>
                                    <p:set>
                                      <p:cBhvr>
                                        <p:cTn id="20" dur="1" fill="hold">
                                          <p:stCondLst>
                                            <p:cond delay="0"/>
                                          </p:stCondLst>
                                        </p:cTn>
                                        <p:tgtEl>
                                          <p:spTgt spid="173"/>
                                        </p:tgtEl>
                                        <p:attrNameLst>
                                          <p:attrName>style.visibility</p:attrName>
                                        </p:attrNameLst>
                                      </p:cBhvr>
                                      <p:to>
                                        <p:strVal val="visible"/>
                                      </p:to>
                                    </p:set>
                                    <p:animEffect transition="in" filter="barn(outVertical)">
                                      <p:cBhvr>
                                        <p:cTn id="21" dur="500"/>
                                        <p:tgtEl>
                                          <p:spTgt spid="173"/>
                                        </p:tgtEl>
                                      </p:cBhvr>
                                    </p:animEffect>
                                  </p:childTnLst>
                                </p:cTn>
                              </p:par>
                              <p:par>
                                <p:cTn id="22" presetID="10" presetClass="entr" presetSubtype="0"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Active Directory</a:t>
            </a:r>
          </a:p>
        </p:txBody>
      </p:sp>
      <p:sp>
        <p:nvSpPr>
          <p:cNvPr id="3" name="Content Placeholder 2"/>
          <p:cNvSpPr>
            <a:spLocks noGrp="1"/>
          </p:cNvSpPr>
          <p:nvPr>
            <p:ph sz="quarter" idx="10"/>
          </p:nvPr>
        </p:nvSpPr>
        <p:spPr>
          <a:xfrm>
            <a:off x="273668" y="1426234"/>
            <a:ext cx="4039569" cy="4516942"/>
          </a:xfrm>
        </p:spPr>
        <p:txBody>
          <a:bodyPr/>
          <a:lstStyle/>
          <a:p>
            <a:r>
              <a:rPr lang="en-US" dirty="0"/>
              <a:t>Global replicated service</a:t>
            </a:r>
          </a:p>
          <a:p>
            <a:endParaRPr lang="en-US" dirty="0"/>
          </a:p>
          <a:p>
            <a:r>
              <a:rPr lang="en-US" dirty="0"/>
              <a:t>Free, Basic, Premium</a:t>
            </a:r>
          </a:p>
          <a:p>
            <a:endParaRPr lang="en-US" dirty="0"/>
          </a:p>
        </p:txBody>
      </p:sp>
      <p:pic>
        <p:nvPicPr>
          <p:cNvPr id="1026"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837" y="1426234"/>
            <a:ext cx="7391400" cy="383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830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Management &amp; Access</a:t>
            </a:r>
          </a:p>
        </p:txBody>
      </p:sp>
    </p:spTree>
    <p:extLst>
      <p:ext uri="{BB962C8B-B14F-4D97-AF65-F5344CB8AC3E}">
        <p14:creationId xmlns:p14="http://schemas.microsoft.com/office/powerpoint/2010/main" val="22337674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Application Management</a:t>
            </a:r>
          </a:p>
        </p:txBody>
      </p:sp>
      <p:sp>
        <p:nvSpPr>
          <p:cNvPr id="6" name="Text Placeholder 5"/>
          <p:cNvSpPr>
            <a:spLocks noGrp="1"/>
          </p:cNvSpPr>
          <p:nvPr>
            <p:ph sz="quarter" idx="10"/>
          </p:nvPr>
        </p:nvSpPr>
        <p:spPr>
          <a:xfrm>
            <a:off x="273667" y="1415402"/>
            <a:ext cx="6173169" cy="4977460"/>
          </a:xfrm>
        </p:spPr>
        <p:txBody>
          <a:bodyPr>
            <a:normAutofit fontScale="85000" lnSpcReduction="20000"/>
          </a:bodyPr>
          <a:lstStyle/>
          <a:p>
            <a:r>
              <a:rPr lang="en-US" dirty="0"/>
              <a:t>Provision applications for the organization.</a:t>
            </a:r>
          </a:p>
          <a:p>
            <a:endParaRPr lang="en-US" dirty="0"/>
          </a:p>
          <a:p>
            <a:r>
              <a:rPr lang="en-US" dirty="0"/>
              <a:t>Automatic provisioning of user accounts.</a:t>
            </a:r>
          </a:p>
          <a:p>
            <a:pPr marL="0" indent="0">
              <a:buNone/>
            </a:pPr>
            <a:endParaRPr lang="en-US" dirty="0"/>
          </a:p>
          <a:p>
            <a:r>
              <a:rPr lang="en-US" dirty="0"/>
              <a:t>SSO experiences for end-users.</a:t>
            </a:r>
          </a:p>
          <a:p>
            <a:endParaRPr lang="en-US" dirty="0"/>
          </a:p>
          <a:p>
            <a:r>
              <a:rPr lang="en-US" dirty="0"/>
              <a:t>Full control of application access policies.</a:t>
            </a:r>
          </a:p>
        </p:txBody>
      </p:sp>
      <p:sp>
        <p:nvSpPr>
          <p:cNvPr id="2" name="Content Placeholder 1"/>
          <p:cNvSpPr>
            <a:spLocks noGrp="1"/>
          </p:cNvSpPr>
          <p:nvPr>
            <p:ph sz="quarter" idx="11"/>
          </p:nvPr>
        </p:nvSpPr>
        <p:spPr/>
        <p:txBody>
          <a:bodyPr/>
          <a:lstStyle/>
          <a:p>
            <a:endParaRPr lang="en-US"/>
          </a:p>
        </p:txBody>
      </p:sp>
      <p:pic>
        <p:nvPicPr>
          <p:cNvPr id="8" name="Picture 7"/>
          <p:cNvPicPr>
            <a:picLocks noChangeAspect="1"/>
          </p:cNvPicPr>
          <p:nvPr/>
        </p:nvPicPr>
        <p:blipFill>
          <a:blip r:embed="rId3"/>
          <a:stretch>
            <a:fillRect/>
          </a:stretch>
        </p:blipFill>
        <p:spPr>
          <a:xfrm>
            <a:off x="6446837" y="1415402"/>
            <a:ext cx="5715001" cy="4658053"/>
          </a:xfrm>
          <a:prstGeom prst="rect">
            <a:avLst/>
          </a:prstGeom>
          <a:ln>
            <a:noFill/>
          </a:ln>
          <a:effectLst/>
        </p:spPr>
      </p:pic>
      <p:sp>
        <p:nvSpPr>
          <p:cNvPr id="9" name="TextBox 8"/>
          <p:cNvSpPr txBox="1"/>
          <p:nvPr/>
        </p:nvSpPr>
        <p:spPr>
          <a:xfrm>
            <a:off x="6294436" y="6164261"/>
            <a:ext cx="6019800" cy="517065"/>
          </a:xfrm>
          <a:prstGeom prst="rect">
            <a:avLst/>
          </a:prstGeom>
          <a:noFill/>
        </p:spPr>
        <p:txBody>
          <a:bodyPr wrap="square" lIns="182880" tIns="146304" rIns="182880" bIns="146304" rtlCol="0">
            <a:spAutoFit/>
          </a:bodyPr>
          <a:lstStyle/>
          <a:p>
            <a:pPr>
              <a:lnSpc>
                <a:spcPct val="90000"/>
              </a:lnSpc>
              <a:spcAft>
                <a:spcPts val="340"/>
              </a:spcAft>
              <a:defRPr/>
            </a:pPr>
            <a:r>
              <a:rPr lang="en-US" sz="1600" dirty="0">
                <a:gradFill>
                  <a:gsLst>
                    <a:gs pos="2917">
                      <a:schemeClr val="tx1"/>
                    </a:gs>
                    <a:gs pos="30000">
                      <a:schemeClr val="tx1"/>
                    </a:gs>
                  </a:gsLst>
                  <a:lin ang="5400000" scaled="0"/>
                </a:gradFill>
              </a:rPr>
              <a:t>http://azure.microsoft.com/en-us/marketplace/active-directory</a:t>
            </a:r>
          </a:p>
        </p:txBody>
      </p:sp>
    </p:spTree>
    <p:extLst>
      <p:ext uri="{BB962C8B-B14F-4D97-AF65-F5344CB8AC3E}">
        <p14:creationId xmlns:p14="http://schemas.microsoft.com/office/powerpoint/2010/main" val="19869868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Application Access</a:t>
            </a:r>
            <a:endParaRPr lang="en-US" dirty="0"/>
          </a:p>
        </p:txBody>
      </p:sp>
      <p:sp>
        <p:nvSpPr>
          <p:cNvPr id="2" name="Text Placeholder 1"/>
          <p:cNvSpPr>
            <a:spLocks noGrp="1"/>
          </p:cNvSpPr>
          <p:nvPr>
            <p:ph type="body" sz="quarter" idx="10"/>
          </p:nvPr>
        </p:nvSpPr>
        <p:spPr>
          <a:xfrm>
            <a:off x="274639" y="1212850"/>
            <a:ext cx="6343520" cy="5397183"/>
          </a:xfrm>
        </p:spPr>
        <p:txBody>
          <a:bodyPr/>
          <a:lstStyle/>
          <a:p>
            <a:r>
              <a:rPr lang="en-US" b="1" dirty="0">
                <a:solidFill>
                  <a:srgbClr val="FFFF00"/>
                </a:solidFill>
              </a:rPr>
              <a:t>Access Panel </a:t>
            </a:r>
            <a:r>
              <a:rPr lang="en-US" dirty="0"/>
              <a:t>is where users see and launch apps from.</a:t>
            </a:r>
          </a:p>
          <a:p>
            <a:endParaRPr lang="en-US" dirty="0"/>
          </a:p>
          <a:p>
            <a:r>
              <a:rPr lang="en-US" dirty="0"/>
              <a:t>Reachable from the web</a:t>
            </a:r>
          </a:p>
          <a:p>
            <a:pPr lvl="1"/>
            <a:r>
              <a:rPr lang="en-US" sz="3200" dirty="0">
                <a:hlinkClick r:id="rId3"/>
              </a:rPr>
              <a:t>https://myapps.microsoft.com</a:t>
            </a:r>
            <a:r>
              <a:rPr lang="en-US" sz="3200" dirty="0"/>
              <a:t> </a:t>
            </a:r>
            <a:r>
              <a:rPr lang="en-US" dirty="0"/>
              <a:t> </a:t>
            </a:r>
          </a:p>
          <a:p>
            <a:pPr lvl="1"/>
            <a:endParaRPr lang="en-US" dirty="0"/>
          </a:p>
          <a:p>
            <a:r>
              <a:rPr lang="en-US" dirty="0"/>
              <a:t>Reachable using native devices running Android and iOS.</a:t>
            </a:r>
          </a:p>
        </p:txBody>
      </p:sp>
      <p:pic>
        <p:nvPicPr>
          <p:cNvPr id="8" name="Picture 7"/>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936063" y="982662"/>
            <a:ext cx="4978166" cy="2819400"/>
          </a:xfrm>
          <a:prstGeom prst="rect">
            <a:avLst/>
          </a:prstGeom>
          <a:effectLst/>
        </p:spPr>
      </p:pic>
      <p:pic>
        <p:nvPicPr>
          <p:cNvPr id="7" name="Picture 6"/>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6523037" y="4161350"/>
            <a:ext cx="1545712" cy="1545712"/>
          </a:xfrm>
          <a:prstGeom prst="rect">
            <a:avLst/>
          </a:prstGeom>
        </p:spPr>
      </p:pic>
      <p:pic>
        <p:nvPicPr>
          <p:cNvPr id="4" name="Picture 3"/>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9116627" y="3802062"/>
            <a:ext cx="2796747" cy="2796747"/>
          </a:xfrm>
          <a:prstGeom prst="rect">
            <a:avLst/>
          </a:prstGeom>
        </p:spPr>
      </p:pic>
      <p:pic>
        <p:nvPicPr>
          <p:cNvPr id="5" name="Picture 4"/>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7666037" y="4161351"/>
            <a:ext cx="1545712" cy="1545712"/>
          </a:xfrm>
          <a:prstGeom prst="rect">
            <a:avLst/>
          </a:prstGeom>
        </p:spPr>
      </p:pic>
    </p:spTree>
    <p:extLst>
      <p:ext uri="{BB962C8B-B14F-4D97-AF65-F5344CB8AC3E}">
        <p14:creationId xmlns:p14="http://schemas.microsoft.com/office/powerpoint/2010/main" val="2690663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Application Management and Access</a:t>
            </a:r>
            <a:endParaRPr lang="en-US" dirty="0"/>
          </a:p>
        </p:txBody>
      </p:sp>
    </p:spTree>
    <p:extLst>
      <p:ext uri="{BB962C8B-B14F-4D97-AF65-F5344CB8AC3E}">
        <p14:creationId xmlns:p14="http://schemas.microsoft.com/office/powerpoint/2010/main" val="598471910"/>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 id="{34FE2015-F8B1-44E3-A306-576A238D5216}" vid="{D10C668E-BD7E-4CF4-8C8E-45108D42EC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598620-4D9D-47A9-8E79-594EDD409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c58f79d2-8dd2-43f0-9a03-e1b9f874d66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16886</TotalTime>
  <Words>5104</Words>
  <Application>Microsoft Office PowerPoint</Application>
  <PresentationFormat>Custom</PresentationFormat>
  <Paragraphs>581</Paragraphs>
  <Slides>39</Slides>
  <Notes>34</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Courier New</vt:lpstr>
      <vt:lpstr>ＭＳ Ｐゴシック</vt:lpstr>
      <vt:lpstr>Segoe UI</vt:lpstr>
      <vt:lpstr>Segoe UI Light</vt:lpstr>
      <vt:lpstr>Segoe UI Semibold</vt:lpstr>
      <vt:lpstr>Windows Azure</vt:lpstr>
      <vt:lpstr>PowerPoint Presentation</vt:lpstr>
      <vt:lpstr>PowerPoint Presentation</vt:lpstr>
      <vt:lpstr>Agenda</vt:lpstr>
      <vt:lpstr>Identity as the foundation</vt:lpstr>
      <vt:lpstr>Azure Active Directory</vt:lpstr>
      <vt:lpstr>Application Management &amp; Access</vt:lpstr>
      <vt:lpstr>Application Management</vt:lpstr>
      <vt:lpstr>Application Access</vt:lpstr>
      <vt:lpstr>PowerPoint Presentation</vt:lpstr>
      <vt:lpstr>Hybrid Identity</vt:lpstr>
      <vt:lpstr>Azure AD Connect – Your Identity Bridge</vt:lpstr>
      <vt:lpstr>Steps to “Bridge” your identity</vt:lpstr>
      <vt:lpstr>PowerPoint Presentation</vt:lpstr>
      <vt:lpstr>Azure AD Connect – Express Settings</vt:lpstr>
      <vt:lpstr>PowerPoint Presentation</vt:lpstr>
      <vt:lpstr>Password Sync sign-on method</vt:lpstr>
      <vt:lpstr>Azure AD Connect - Custom Settings</vt:lpstr>
      <vt:lpstr>Azure AD Connect: Sign-on Methods</vt:lpstr>
      <vt:lpstr>Scenarios for AD FS / SSO sign-on</vt:lpstr>
      <vt:lpstr>AD FS sign-on method</vt:lpstr>
      <vt:lpstr>PowerPoint Presentation</vt:lpstr>
      <vt:lpstr>Azure AD Connect Health</vt:lpstr>
      <vt:lpstr>Azure AD Application Proxy</vt:lpstr>
      <vt:lpstr>Cloud App Discovery</vt:lpstr>
      <vt:lpstr>Developing applications for Azure AD </vt:lpstr>
      <vt:lpstr>The “steps” to develop apps for Azure AD</vt:lpstr>
      <vt:lpstr>Register an application with Azure AD</vt:lpstr>
      <vt:lpstr>Configure your app to use Azure AD</vt:lpstr>
      <vt:lpstr>Developing Web Apps for Azure AD using OpenID Connect / OAuth 2.0</vt:lpstr>
      <vt:lpstr>PowerPoint Presentation</vt:lpstr>
      <vt:lpstr>Azure AD Protocols &amp; Tokens</vt:lpstr>
      <vt:lpstr>Active Directory Authentication Library (ADAL)</vt:lpstr>
      <vt:lpstr>ADAL Classes</vt:lpstr>
      <vt:lpstr>PowerPoint Presentation</vt:lpstr>
      <vt:lpstr>Azure Active Directory Graph API</vt:lpstr>
      <vt:lpstr>PowerPoint Presentation</vt:lpstr>
      <vt:lpstr>Summary</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On-Premises Directories to the Cloud Made Easy…</dc:title>
  <dc:subject>Microsoft Ignite 2015</dc:subject>
  <dc:creator>Kimmo Forss</dc:creator>
  <cp:keywords>Identity and Access Management</cp:keywords>
  <dc:description>Template: Mitchell Derrey, Silver Fox Productions
Formatting: 
Audience Type: Internal/External</dc:description>
  <cp:lastModifiedBy>Kimmo Forss</cp:lastModifiedBy>
  <cp:revision>300</cp:revision>
  <dcterms:created xsi:type="dcterms:W3CDTF">2015-05-06T13:36:56Z</dcterms:created>
  <dcterms:modified xsi:type="dcterms:W3CDTF">2016-01-14T16:30:23Z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duct">
    <vt:lpwstr/>
  </property>
  <property fmtid="{D5CDD505-2E9C-101B-9397-08002B2CF9AE}" pid="3" name="Event1">
    <vt:lpwstr>622;#Unassigned|2c8af875-f38a-40b8-a0a9-056aed3fc8c0</vt:lpwstr>
  </property>
  <property fmtid="{D5CDD505-2E9C-101B-9397-08002B2CF9AE}" pid="4" name="Audience">
    <vt:lpwstr/>
  </property>
  <property fmtid="{D5CDD505-2E9C-101B-9397-08002B2CF9AE}" pid="5" name="Event Venue">
    <vt:lpwstr>44;#McCormick Place|f42e8eaa-659e-42d3-85a5-a4ea6b6d2ed7</vt:lpwstr>
  </property>
  <property fmtid="{D5CDD505-2E9C-101B-9397-08002B2CF9AE}" pid="6" name="Track">
    <vt:lpwstr/>
  </property>
  <property fmtid="{D5CDD505-2E9C-101B-9397-08002B2CF9AE}" pid="7" name="Event Location">
    <vt:lpwstr>43;#Chicago|b2ea4b94-6e68-4e03-872e-ca2dcc35a47e</vt:lpwstr>
  </property>
  <property fmtid="{D5CDD505-2E9C-101B-9397-08002B2CF9AE}" pid="8" name="Campaign">
    <vt:lpwstr/>
  </property>
  <property fmtid="{D5CDD505-2E9C-101B-9397-08002B2CF9AE}" pid="9" name="IsMyDocuments">
    <vt:bool>true</vt:bool>
  </property>
  <property fmtid="{D5CDD505-2E9C-101B-9397-08002B2CF9AE}" pid="10" name="TaxKeyword">
    <vt:lpwstr>41;#Microsoft Ignite 2015|9eb2896f-7457-4443-a47b-f60d2d30355c</vt:lpwstr>
  </property>
  <property fmtid="{D5CDD505-2E9C-101B-9397-08002B2CF9AE}" pid="11" name="Audience1">
    <vt:lpwstr/>
  </property>
  <property fmtid="{D5CDD505-2E9C-101B-9397-08002B2CF9AE}" pid="12" name="Event Name">
    <vt:lpwstr>42;#Microsoft Ignite|9323c522-fe4b-4922-816b-10a1920d7afb</vt:lpwstr>
  </property>
  <property fmtid="{D5CDD505-2E9C-101B-9397-08002B2CF9AE}" pid="13" name="ContentTypeId">
    <vt:lpwstr>0x010100C08F381963C77D44A6A91469D5845EE5</vt:lpwstr>
  </property>
</Properties>
</file>