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4581" r:id="rId4"/>
  </p:sldMasterIdLst>
  <p:notesMasterIdLst>
    <p:notesMasterId r:id="rId30"/>
  </p:notesMasterIdLst>
  <p:handoutMasterIdLst>
    <p:handoutMasterId r:id="rId31"/>
  </p:handoutMasterIdLst>
  <p:sldIdLst>
    <p:sldId id="357" r:id="rId5"/>
    <p:sldId id="333" r:id="rId6"/>
    <p:sldId id="334" r:id="rId7"/>
    <p:sldId id="335" r:id="rId8"/>
    <p:sldId id="358" r:id="rId9"/>
    <p:sldId id="338" r:id="rId10"/>
    <p:sldId id="339" r:id="rId11"/>
    <p:sldId id="340" r:id="rId12"/>
    <p:sldId id="341" r:id="rId13"/>
    <p:sldId id="342" r:id="rId14"/>
    <p:sldId id="343" r:id="rId15"/>
    <p:sldId id="346" r:id="rId16"/>
    <p:sldId id="344" r:id="rId17"/>
    <p:sldId id="345" r:id="rId18"/>
    <p:sldId id="347" r:id="rId19"/>
    <p:sldId id="349" r:id="rId20"/>
    <p:sldId id="348" r:id="rId21"/>
    <p:sldId id="350" r:id="rId22"/>
    <p:sldId id="351" r:id="rId23"/>
    <p:sldId id="352" r:id="rId24"/>
    <p:sldId id="353" r:id="rId25"/>
    <p:sldId id="354" r:id="rId26"/>
    <p:sldId id="355" r:id="rId27"/>
    <p:sldId id="356" r:id="rId28"/>
    <p:sldId id="275" r:id="rId29"/>
  </p:sldIdLst>
  <p:sldSz cx="12192000" cy="6858000"/>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E5F342FB-D7F2-44EC-8175-8D5E91CCC8DB}">
          <p14:sldIdLst>
            <p14:sldId id="357"/>
            <p14:sldId id="333"/>
          </p14:sldIdLst>
        </p14:section>
        <p14:section name="Azure Resource Manager" id="{0EE986F4-05C8-499B-B6FF-981998C0F07B}">
          <p14:sldIdLst>
            <p14:sldId id="334"/>
            <p14:sldId id="335"/>
            <p14:sldId id="358"/>
          </p14:sldIdLst>
        </p14:section>
        <p14:section name="ARM Templates" id="{99A22054-A4BD-434E-9303-FCDF58ECC9B0}">
          <p14:sldIdLst>
            <p14:sldId id="338"/>
            <p14:sldId id="339"/>
            <p14:sldId id="340"/>
          </p14:sldIdLst>
        </p14:section>
        <p14:section name="Author ARM Templates" id="{DCE75BD1-4B59-4290-A20F-2332A68876D4}">
          <p14:sldIdLst>
            <p14:sldId id="341"/>
            <p14:sldId id="342"/>
            <p14:sldId id="343"/>
            <p14:sldId id="346"/>
            <p14:sldId id="344"/>
          </p14:sldIdLst>
        </p14:section>
        <p14:section name="Deploying ARM Templates" id="{7E1A33F2-5086-4049-A443-EF8A5A4ABE86}">
          <p14:sldIdLst>
            <p14:sldId id="345"/>
            <p14:sldId id="347"/>
            <p14:sldId id="349"/>
            <p14:sldId id="348"/>
          </p14:sldIdLst>
        </p14:section>
        <p14:section name="DSC" id="{951BB064-DB69-486F-BC78-5E1BA2B8F6AD}">
          <p14:sldIdLst>
            <p14:sldId id="350"/>
            <p14:sldId id="351"/>
            <p14:sldId id="352"/>
            <p14:sldId id="353"/>
            <p14:sldId id="354"/>
            <p14:sldId id="355"/>
            <p14:sldId id="356"/>
          </p14:sldIdLst>
        </p14:section>
        <p14:section name="Review &amp; Questions" id="{03C67D0C-19F4-49F9-8504-5FF4DC2EC172}">
          <p14:sldIdLst>
            <p14:sldId id="275"/>
          </p14:sldIdLst>
        </p14:section>
      </p14:sectionLst>
    </p:ext>
    <p:ext uri="{EFAFB233-063F-42B5-8137-9DF3F51BA10A}">
      <p15:sldGuideLst xmlns:p15="http://schemas.microsoft.com/office/powerpoint/2012/main">
        <p15:guide id="1" orient="horz" pos="183" userDrawn="1">
          <p15:clr>
            <a:srgbClr val="A4A3A4"/>
          </p15:clr>
        </p15:guide>
        <p15:guide id="2" orient="horz" pos="748" userDrawn="1">
          <p15:clr>
            <a:srgbClr val="A4A3A4"/>
          </p15:clr>
        </p15:guide>
        <p15:guide id="3" orient="horz" pos="1313" userDrawn="1">
          <p15:clr>
            <a:srgbClr val="A4A3A4"/>
          </p15:clr>
        </p15:guide>
        <p15:guide id="4" orient="horz" pos="2448" userDrawn="1">
          <p15:clr>
            <a:srgbClr val="A4A3A4"/>
          </p15:clr>
        </p15:guide>
        <p15:guide id="5" orient="horz" pos="4137" userDrawn="1">
          <p15:clr>
            <a:srgbClr val="A4A3A4"/>
          </p15:clr>
        </p15:guide>
        <p15:guide id="6" orient="horz" pos="3576" userDrawn="1">
          <p15:clr>
            <a:srgbClr val="A4A3A4"/>
          </p15:clr>
        </p15:guide>
        <p15:guide id="7" orient="horz" pos="3000" userDrawn="1">
          <p15:clr>
            <a:srgbClr val="A4A3A4"/>
          </p15:clr>
        </p15:guide>
        <p15:guide id="8" orient="horz" pos="1878" userDrawn="1">
          <p15:clr>
            <a:srgbClr val="A4A3A4"/>
          </p15:clr>
        </p15:guide>
        <p15:guide id="9" pos="169" userDrawn="1">
          <p15:clr>
            <a:srgbClr val="A4A3A4"/>
          </p15:clr>
        </p15:guide>
        <p15:guide id="10" pos="1296" userDrawn="1">
          <p15:clr>
            <a:srgbClr val="A4A3A4"/>
          </p15:clr>
        </p15:guide>
        <p15:guide id="11" pos="7511" userDrawn="1">
          <p15:clr>
            <a:srgbClr val="A4A3A4"/>
          </p15:clr>
        </p15:guide>
        <p15:guide id="12" pos="733" userDrawn="1">
          <p15:clr>
            <a:srgbClr val="A4A3A4"/>
          </p15:clr>
        </p15:guide>
        <p15:guide id="13" pos="6947" userDrawn="1">
          <p15:clr>
            <a:srgbClr val="A4A3A4"/>
          </p15:clr>
        </p15:guide>
        <p15:guide id="14" pos="3557" userDrawn="1">
          <p15:clr>
            <a:srgbClr val="A4A3A4"/>
          </p15:clr>
        </p15:guide>
        <p15:guide id="15" pos="1864" userDrawn="1">
          <p15:clr>
            <a:srgbClr val="A4A3A4"/>
          </p15:clr>
        </p15:guide>
        <p15:guide id="16" pos="2448" userDrawn="1">
          <p15:clr>
            <a:srgbClr val="A4A3A4"/>
          </p15:clr>
        </p15:guide>
        <p15:guide id="17" pos="4123" userDrawn="1">
          <p15:clr>
            <a:srgbClr val="A4A3A4"/>
          </p15:clr>
        </p15:guide>
        <p15:guide id="18" pos="4687" userDrawn="1">
          <p15:clr>
            <a:srgbClr val="A4A3A4"/>
          </p15:clr>
        </p15:guide>
        <p15:guide id="19" pos="5252" userDrawn="1">
          <p15:clr>
            <a:srgbClr val="A4A3A4"/>
          </p15:clr>
        </p15:guide>
        <p15:guide id="20" pos="5808" userDrawn="1">
          <p15:clr>
            <a:srgbClr val="A4A3A4"/>
          </p15:clr>
        </p15:guide>
        <p15:guide id="21" pos="6381" userDrawn="1">
          <p15:clr>
            <a:srgbClr val="A4A3A4"/>
          </p15:clr>
        </p15:guide>
        <p15:guide id="22" pos="2993"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7" name="Sandy Alto (GP Strategies Corporation)" initials="SA(SC" lastIdx="18" clrIdx="7">
    <p:extLst/>
  </p:cmAuthor>
  <p:cmAuthor id="1" name="Mary Feil-Jacobs" initials="MFJ" lastIdx="42" clrIdx="1"/>
  <p:cmAuthor id="8" name="Katie Radloff (GP Strategies Corporation)" initials="KR(SC" lastIdx="20" clrIdx="8">
    <p:extLst/>
  </p:cmAuthor>
  <p:cmAuthor id="2" name="John" initials="J" lastIdx="3" clrIdx="2"/>
  <p:cmAuthor id="3" name="awatson" initials="aw" lastIdx="6" clrIdx="3"/>
  <p:cmAuthor id="4" name="v-karose" initials="v" lastIdx="4" clrIdx="4"/>
  <p:cmAuthor id="5" name="Jordana Huchital (General Physics Corporation)" initials="JH(PC" lastIdx="4" clrIdx="5"/>
  <p:cmAuthor id="6" name="Erick Weitkamp" initials="EW" lastIdx="3" clrIdx="6">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69696"/>
    <a:srgbClr val="008272"/>
    <a:srgbClr val="000000"/>
    <a:srgbClr val="FFFFFF"/>
    <a:srgbClr val="EB3C00"/>
    <a:srgbClr val="0072C6"/>
    <a:srgbClr val="7FBA00"/>
    <a:srgbClr val="333333"/>
    <a:srgbClr val="442359"/>
    <a:srgbClr val="505050"/>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338" autoAdjust="0"/>
    <p:restoredTop sz="84375" autoAdjust="0"/>
  </p:normalViewPr>
  <p:slideViewPr>
    <p:cSldViewPr snapToGrid="0">
      <p:cViewPr varScale="1">
        <p:scale>
          <a:sx n="94" d="100"/>
          <a:sy n="94" d="100"/>
        </p:scale>
        <p:origin x="1362" y="84"/>
      </p:cViewPr>
      <p:guideLst>
        <p:guide orient="horz" pos="183"/>
        <p:guide orient="horz" pos="748"/>
        <p:guide orient="horz" pos="1313"/>
        <p:guide orient="horz" pos="2448"/>
        <p:guide orient="horz" pos="4137"/>
        <p:guide orient="horz" pos="3576"/>
        <p:guide orient="horz" pos="3000"/>
        <p:guide orient="horz" pos="1878"/>
        <p:guide pos="169"/>
        <p:guide pos="1296"/>
        <p:guide pos="7511"/>
        <p:guide pos="733"/>
        <p:guide pos="6947"/>
        <p:guide pos="3557"/>
        <p:guide pos="1864"/>
        <p:guide pos="2448"/>
        <p:guide pos="4123"/>
        <p:guide pos="4687"/>
        <p:guide pos="5252"/>
        <p:guide pos="5808"/>
        <p:guide pos="6381"/>
        <p:guide pos="2993"/>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5189"/>
    </p:cViewPr>
  </p:sorterViewPr>
  <p:notesViewPr>
    <p:cSldViewPr snapToGrid="0" showGuides="1">
      <p:cViewPr varScale="1">
        <p:scale>
          <a:sx n="42" d="100"/>
          <a:sy n="42" d="100"/>
        </p:scale>
        <p:origin x="1522" y="53"/>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openxmlformats.org/officeDocument/2006/relationships/theme" Target="theme/theme1.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A9051F6-4160-43BC-83C3-0A3882A3CEB4}" type="datetime1">
              <a:rPr lang="en-US" smtClean="0">
                <a:latin typeface="Segoe UI" pitchFamily="34" charset="0"/>
              </a:rPr>
              <a:t>8/26/2016</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t>SMSG Readiness</a:t>
            </a:r>
          </a:p>
        </p:txBody>
      </p:sp>
      <p:sp>
        <p:nvSpPr>
          <p:cNvPr id="9" name="Slide Image Placeholder 8"/>
          <p:cNvSpPr>
            <a:spLocks noGrp="1" noRot="1" noChangeAspect="1"/>
          </p:cNvSpPr>
          <p:nvPr>
            <p:ph type="sldImg" idx="2"/>
          </p:nvPr>
        </p:nvSpPr>
        <p:spPr>
          <a:xfrm>
            <a:off x="3673367" y="850405"/>
            <a:ext cx="2995448" cy="1685541"/>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0E77B2B4-D237-4BCC-95D9-1D4EDEE25D63}" type="datetime1">
              <a:rPr lang="en-US" smtClean="0"/>
              <a:t>8/26/2016</a:t>
            </a:fld>
            <a:endParaRPr lang="en-US" dirty="0"/>
          </a:p>
        </p:txBody>
      </p:sp>
      <p:sp>
        <p:nvSpPr>
          <p:cNvPr id="12" name="Notes Placeholder 11"/>
          <p:cNvSpPr>
            <a:spLocks noGrp="1"/>
          </p:cNvSpPr>
          <p:nvPr>
            <p:ph type="body" sz="quarter" idx="3"/>
          </p:nvPr>
        </p:nvSpPr>
        <p:spPr>
          <a:xfrm>
            <a:off x="3673367" y="2688346"/>
            <a:ext cx="2995448" cy="573044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cxnSp>
        <p:nvCxnSpPr>
          <p:cNvPr id="14" name="Straight Connector 13"/>
          <p:cNvCxnSpPr/>
          <p:nvPr/>
        </p:nvCxnSpPr>
        <p:spPr>
          <a:xfrm>
            <a:off x="3483769" y="866775"/>
            <a:ext cx="0" cy="7667625"/>
          </a:xfrm>
          <a:prstGeom prst="line">
            <a:avLst/>
          </a:prstGeom>
          <a:ln w="22225" cmpd="sng">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0" y="466230"/>
            <a:ext cx="3333750" cy="23177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92885" tIns="46442" rIns="92885" bIns="46442" anchor="ctr"/>
          <a:lstStyle/>
          <a:p>
            <a:pPr algn="ctr" fontAlgn="auto">
              <a:spcBef>
                <a:spcPts val="0"/>
              </a:spcBef>
              <a:spcAft>
                <a:spcPts val="0"/>
              </a:spcAft>
              <a:defRPr/>
            </a:pPr>
            <a:r>
              <a:rPr lang="en-US" sz="1400" dirty="0">
                <a:solidFill>
                  <a:schemeClr val="bg1"/>
                </a:solidFill>
                <a:latin typeface="Segoe UI Light" pitchFamily="34" charset="0"/>
              </a:rPr>
              <a:t> Slide and Interactivity</a:t>
            </a:r>
            <a:r>
              <a:rPr lang="en-US" sz="1400" baseline="0" dirty="0">
                <a:solidFill>
                  <a:schemeClr val="bg1"/>
                </a:solidFill>
                <a:latin typeface="Segoe UI Light" pitchFamily="34" charset="0"/>
              </a:rPr>
              <a:t> </a:t>
            </a:r>
            <a:r>
              <a:rPr lang="en-US" sz="1400" dirty="0">
                <a:solidFill>
                  <a:schemeClr val="bg1"/>
                </a:solidFill>
                <a:latin typeface="Segoe UI Light" pitchFamily="34" charset="0"/>
              </a:rPr>
              <a:t>Instructions</a:t>
            </a:r>
          </a:p>
        </p:txBody>
      </p:sp>
      <p:sp>
        <p:nvSpPr>
          <p:cNvPr id="18" name="Rectangle 17"/>
          <p:cNvSpPr/>
          <p:nvPr/>
        </p:nvSpPr>
        <p:spPr>
          <a:xfrm>
            <a:off x="3552825" y="466230"/>
            <a:ext cx="3305175" cy="23177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92885" tIns="46442" rIns="92885" bIns="46442" anchor="ctr"/>
          <a:lstStyle/>
          <a:p>
            <a:pPr algn="ctr" fontAlgn="auto">
              <a:spcBef>
                <a:spcPts val="0"/>
              </a:spcBef>
              <a:spcAft>
                <a:spcPts val="0"/>
              </a:spcAft>
              <a:defRPr/>
            </a:pPr>
            <a:r>
              <a:rPr lang="en-US" sz="1400" dirty="0">
                <a:solidFill>
                  <a:schemeClr val="bg1"/>
                </a:solidFill>
                <a:latin typeface="Segoe UI Light" pitchFamily="34" charset="0"/>
              </a:rPr>
              <a:t> Slide and Script</a:t>
            </a:r>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1200" kern="1200">
        <a:solidFill>
          <a:schemeClr val="tx1"/>
        </a:solidFill>
        <a:latin typeface="Segoe UI" pitchFamily="34" charset="0"/>
        <a:ea typeface="Segoe UI" pitchFamily="34" charset="0"/>
        <a:cs typeface="Segoe UI" pitchFamily="34" charset="0"/>
      </a:defRPr>
    </a:lvl1pPr>
    <a:lvl2pPr marL="109306" indent="0" algn="l" defTabSz="932742" rtl="0" eaLnBrk="1" latinLnBrk="0" hangingPunct="1">
      <a:lnSpc>
        <a:spcPct val="90000"/>
      </a:lnSpc>
      <a:spcAft>
        <a:spcPts val="340"/>
      </a:spcAft>
      <a:buFont typeface="Arial" pitchFamily="34" charset="0"/>
      <a:buNone/>
      <a:defRPr sz="900" kern="1200">
        <a:solidFill>
          <a:schemeClr val="tx1"/>
        </a:solidFill>
        <a:latin typeface="Segoe UI" pitchFamily="34" charset="0"/>
        <a:ea typeface="Segoe UI" pitchFamily="34" charset="0"/>
        <a:cs typeface="Segoe UI" pitchFamily="34" charset="0"/>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pitchFamily="34" charset="0"/>
        <a:ea typeface="Segoe UI" pitchFamily="34" charset="0"/>
        <a:cs typeface="Segoe UI" pitchFamily="34" charset="0"/>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pitchFamily="34" charset="0"/>
        <a:ea typeface="Segoe UI" pitchFamily="34" charset="0"/>
        <a:cs typeface="Segoe UI" pitchFamily="34" charset="0"/>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pitchFamily="34" charset="0"/>
        <a:ea typeface="Segoe UI" pitchFamily="34" charset="0"/>
        <a:cs typeface="Segoe UI" pitchFamily="34" charset="0"/>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673475" y="850900"/>
            <a:ext cx="2995613" cy="1684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33F966B-4ADC-4E3F-B36C-6FAFCC426477}" type="slidenum">
              <a:rPr lang="en-US" smtClean="0"/>
              <a:t>1</a:t>
            </a:fld>
            <a:endParaRPr lang="en-US"/>
          </a:p>
        </p:txBody>
      </p:sp>
    </p:spTree>
    <p:extLst>
      <p:ext uri="{BB962C8B-B14F-4D97-AF65-F5344CB8AC3E}">
        <p14:creationId xmlns:p14="http://schemas.microsoft.com/office/powerpoint/2010/main" val="6862669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673475" y="850900"/>
            <a:ext cx="2995613" cy="1684338"/>
          </a:xfrm>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D33F966B-4ADC-4E3F-B36C-6FAFCC426477}" type="slidenum">
              <a:rPr lang="en-US" smtClean="0"/>
              <a:t>5</a:t>
            </a:fld>
            <a:endParaRPr lang="en-US"/>
          </a:p>
        </p:txBody>
      </p:sp>
    </p:spTree>
    <p:extLst>
      <p:ext uri="{BB962C8B-B14F-4D97-AF65-F5344CB8AC3E}">
        <p14:creationId xmlns:p14="http://schemas.microsoft.com/office/powerpoint/2010/main" val="27501332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673475" y="850900"/>
            <a:ext cx="2995613" cy="1684338"/>
          </a:xfrm>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SMSG Readiness</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0E77B2B4-D237-4BCC-95D9-1D4EDEE25D63}" type="datetime1">
              <a:rPr lang="en-US" smtClean="0"/>
              <a:t>8/26/2016</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13701111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230563" y="866775"/>
            <a:ext cx="3949700" cy="2222500"/>
          </a:xfrm>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dirty="0"/>
              <a:t>SMSG Readiness</a:t>
            </a:r>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F01108C4-D877-4A22-91DA-D46170488BA3}" type="datetime1">
              <a:rPr lang="en-US" smtClean="0"/>
              <a:t>8/26/2016</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25</a:t>
            </a:fld>
            <a:endParaRPr lang="en-US" dirty="0"/>
          </a:p>
        </p:txBody>
      </p:sp>
    </p:spTree>
    <p:extLst>
      <p:ext uri="{BB962C8B-B14F-4D97-AF65-F5344CB8AC3E}">
        <p14:creationId xmlns:p14="http://schemas.microsoft.com/office/powerpoint/2010/main" val="351242436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1008" y="1"/>
            <a:ext cx="12190992" cy="6400800"/>
          </a:xfrm>
          <a:prstGeom prst="rect">
            <a:avLst/>
          </a:prstGeom>
        </p:spPr>
      </p:pic>
      <p:sp>
        <p:nvSpPr>
          <p:cNvPr id="7" name="TextBox 6"/>
          <p:cNvSpPr txBox="1"/>
          <p:nvPr/>
        </p:nvSpPr>
        <p:spPr>
          <a:xfrm>
            <a:off x="1192443" y="1438410"/>
            <a:ext cx="4767293" cy="1731756"/>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ts val="5600"/>
              </a:lnSpc>
              <a:spcBef>
                <a:spcPts val="0"/>
              </a:spcBef>
              <a:spcAft>
                <a:spcPts val="0"/>
              </a:spcAft>
              <a:buClrTx/>
              <a:buSzTx/>
              <a:buFontTx/>
              <a:buNone/>
              <a:tabLst/>
              <a:defRPr/>
            </a:pPr>
            <a:r>
              <a:rPr kumimoji="0" lang="en-US" sz="5400" b="0" i="0" u="none" strike="noStrike" kern="1200" cap="none" spc="0" normalizeH="0" baseline="0" noProof="0" dirty="0">
                <a:ln>
                  <a:noFill/>
                </a:ln>
                <a:solidFill>
                  <a:srgbClr val="00B0F0"/>
                </a:solidFill>
                <a:effectLst/>
                <a:uLnTx/>
                <a:uFillTx/>
                <a:latin typeface="Segoe UI Light"/>
                <a:ea typeface="+mn-ea"/>
                <a:cs typeface="+mn-cs"/>
              </a:rPr>
              <a:t>   </a:t>
            </a:r>
            <a:r>
              <a:rPr kumimoji="0" lang="en-US" sz="6000" b="0" i="0" u="none" strike="noStrike" kern="1200" cap="none" spc="0" normalizeH="0" baseline="0" noProof="0" dirty="0">
                <a:ln>
                  <a:noFill/>
                </a:ln>
                <a:solidFill>
                  <a:srgbClr val="0070C0"/>
                </a:solidFill>
                <a:effectLst/>
                <a:uLnTx/>
                <a:uFillTx/>
                <a:latin typeface="Segoe UI Light"/>
                <a:ea typeface="+mn-ea"/>
                <a:cs typeface="+mn-cs"/>
              </a:rPr>
              <a:t>Architect</a:t>
            </a:r>
          </a:p>
          <a:p>
            <a:pPr marL="0" marR="0" lvl="0" indent="0" algn="l" defTabSz="914400" rtl="0" eaLnBrk="1" fontAlgn="auto" latinLnBrk="0" hangingPunct="1">
              <a:lnSpc>
                <a:spcPts val="5600"/>
              </a:lnSpc>
              <a:spcBef>
                <a:spcPts val="0"/>
              </a:spcBef>
              <a:spcAft>
                <a:spcPts val="0"/>
              </a:spcAft>
              <a:buClrTx/>
              <a:buSzTx/>
              <a:buFontTx/>
              <a:buNone/>
              <a:tabLst/>
              <a:defRPr/>
            </a:pPr>
            <a:r>
              <a:rPr kumimoji="0" lang="en-US" sz="6000" b="0" i="0" u="none" strike="noStrike" kern="1200" cap="none" spc="0" normalizeH="0" baseline="0" noProof="0" dirty="0">
                <a:ln>
                  <a:noFill/>
                </a:ln>
                <a:solidFill>
                  <a:srgbClr val="0070C0"/>
                </a:solidFill>
                <a:effectLst/>
                <a:uLnTx/>
                <a:uFillTx/>
                <a:latin typeface="Segoe UI Light"/>
                <a:ea typeface="+mn-ea"/>
                <a:cs typeface="+mn-cs"/>
              </a:rPr>
              <a:t>to Architect</a:t>
            </a:r>
          </a:p>
        </p:txBody>
      </p:sp>
      <p:sp>
        <p:nvSpPr>
          <p:cNvPr id="8" name="TextBox 7"/>
          <p:cNvSpPr txBox="1"/>
          <p:nvPr/>
        </p:nvSpPr>
        <p:spPr>
          <a:xfrm>
            <a:off x="0" y="2868782"/>
            <a:ext cx="8015040" cy="808426"/>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ts val="4000"/>
              </a:lnSpc>
              <a:spcBef>
                <a:spcPts val="0"/>
              </a:spcBef>
              <a:spcAft>
                <a:spcPts val="0"/>
              </a:spcAft>
              <a:buClrTx/>
              <a:buSzTx/>
              <a:buFontTx/>
              <a:buNone/>
              <a:tabLst/>
              <a:defRPr/>
            </a:pPr>
            <a:r>
              <a:rPr kumimoji="0" lang="en-US" sz="1600" b="0" i="0" u="none" strike="noStrike" kern="1200" cap="none" spc="300" normalizeH="0" baseline="0" noProof="0" dirty="0">
                <a:ln>
                  <a:noFill/>
                </a:ln>
                <a:solidFill>
                  <a:srgbClr val="0070C0"/>
                </a:solidFill>
                <a:effectLst/>
                <a:uLnTx/>
                <a:uFillTx/>
                <a:latin typeface="Segoe UI"/>
                <a:ea typeface="+mn-ea"/>
                <a:cs typeface="+mn-cs"/>
              </a:rPr>
              <a:t>Training &amp; Practice Building for Solution Architects</a:t>
            </a:r>
          </a:p>
        </p:txBody>
      </p:sp>
      <p:sp>
        <p:nvSpPr>
          <p:cNvPr id="9" name="Text Placeholder 2"/>
          <p:cNvSpPr>
            <a:spLocks noGrp="1"/>
          </p:cNvSpPr>
          <p:nvPr>
            <p:ph type="body" sz="quarter" idx="10" hasCustomPrompt="1"/>
          </p:nvPr>
        </p:nvSpPr>
        <p:spPr>
          <a:xfrm>
            <a:off x="292519" y="3680409"/>
            <a:ext cx="11459115" cy="1015663"/>
          </a:xfrm>
        </p:spPr>
        <p:txBody>
          <a:bodyPr/>
          <a:lstStyle>
            <a:lvl1pPr marL="0" indent="0">
              <a:buNone/>
              <a:defRPr sz="6000" baseline="0">
                <a:solidFill>
                  <a:srgbClr val="1574B8"/>
                </a:solidFill>
                <a:latin typeface="Segoe UI Light" panose="020B0502040204020203" pitchFamily="34" charset="0"/>
                <a:cs typeface="Segoe UI Light" panose="020B0502040204020203" pitchFamily="34" charset="0"/>
              </a:defRPr>
            </a:lvl1pPr>
            <a:lvl2pPr marL="336145" indent="0" algn="l">
              <a:buFontTx/>
              <a:buNone/>
              <a:defRPr sz="3600">
                <a:solidFill>
                  <a:schemeClr val="bg2"/>
                </a:solidFill>
              </a:defRPr>
            </a:lvl2pPr>
            <a:lvl3pPr>
              <a:defRPr sz="3600"/>
            </a:lvl3pPr>
            <a:lvl4pPr>
              <a:defRPr sz="3600"/>
            </a:lvl4pPr>
            <a:lvl5pPr>
              <a:defRPr sz="3600"/>
            </a:lvl5pPr>
          </a:lstStyle>
          <a:p>
            <a:pPr lvl="0"/>
            <a:r>
              <a:rPr lang="en-US" dirty="0"/>
              <a:t>Click to edit session title</a:t>
            </a:r>
          </a:p>
        </p:txBody>
      </p:sp>
      <p:sp>
        <p:nvSpPr>
          <p:cNvPr id="10" name="Text Placeholder 2"/>
          <p:cNvSpPr>
            <a:spLocks noGrp="1"/>
          </p:cNvSpPr>
          <p:nvPr>
            <p:ph type="body" sz="quarter" idx="11" hasCustomPrompt="1"/>
          </p:nvPr>
        </p:nvSpPr>
        <p:spPr>
          <a:xfrm>
            <a:off x="292519" y="5192562"/>
            <a:ext cx="11459115" cy="572464"/>
          </a:xfrm>
        </p:spPr>
        <p:txBody>
          <a:bodyPr/>
          <a:lstStyle>
            <a:lvl1pPr marL="0" indent="0">
              <a:buNone/>
              <a:defRPr sz="2800" i="1">
                <a:solidFill>
                  <a:schemeClr val="bg2"/>
                </a:solidFill>
                <a:latin typeface="+mn-lt"/>
              </a:defRPr>
            </a:lvl1pPr>
            <a:lvl2pPr marL="336145" indent="0" algn="l">
              <a:buFontTx/>
              <a:buNone/>
              <a:defRPr sz="3600">
                <a:solidFill>
                  <a:schemeClr val="bg2"/>
                </a:solidFill>
              </a:defRPr>
            </a:lvl2pPr>
            <a:lvl3pPr>
              <a:defRPr sz="3600"/>
            </a:lvl3pPr>
            <a:lvl4pPr>
              <a:defRPr sz="3600"/>
            </a:lvl4pPr>
            <a:lvl5pPr>
              <a:defRPr sz="3600"/>
            </a:lvl5pPr>
          </a:lstStyle>
          <a:p>
            <a:pPr lvl="0"/>
            <a:r>
              <a:rPr lang="en-US" dirty="0"/>
              <a:t>Click to edit speaker name</a:t>
            </a:r>
          </a:p>
        </p:txBody>
      </p:sp>
      <p:sp>
        <p:nvSpPr>
          <p:cNvPr id="11" name="Text Placeholder 2"/>
          <p:cNvSpPr>
            <a:spLocks noGrp="1"/>
          </p:cNvSpPr>
          <p:nvPr>
            <p:ph type="body" sz="quarter" idx="12" hasCustomPrompt="1"/>
          </p:nvPr>
        </p:nvSpPr>
        <p:spPr>
          <a:xfrm>
            <a:off x="292519" y="5768663"/>
            <a:ext cx="11459113" cy="461665"/>
          </a:xfrm>
        </p:spPr>
        <p:txBody>
          <a:bodyPr/>
          <a:lstStyle>
            <a:lvl1pPr marL="0" indent="0">
              <a:buNone/>
              <a:defRPr sz="2000" i="0" baseline="0">
                <a:solidFill>
                  <a:schemeClr val="bg2"/>
                </a:solidFill>
              </a:defRPr>
            </a:lvl1pPr>
            <a:lvl2pPr marL="336145" indent="0" algn="l">
              <a:buFontTx/>
              <a:buNone/>
              <a:defRPr sz="3600">
                <a:solidFill>
                  <a:schemeClr val="bg2"/>
                </a:solidFill>
              </a:defRPr>
            </a:lvl2pPr>
            <a:lvl3pPr>
              <a:defRPr sz="3600"/>
            </a:lvl3pPr>
            <a:lvl4pPr>
              <a:defRPr sz="3600"/>
            </a:lvl4pPr>
            <a:lvl5pPr>
              <a:defRPr sz="3600"/>
            </a:lvl5pPr>
          </a:lstStyle>
          <a:p>
            <a:pPr lvl="0"/>
            <a:r>
              <a:rPr lang="en-US" dirty="0"/>
              <a:t>Click to edit contact information (Twitter, Blog, Email, etc.)</a:t>
            </a:r>
          </a:p>
        </p:txBody>
      </p:sp>
    </p:spTree>
    <p:extLst>
      <p:ext uri="{BB962C8B-B14F-4D97-AF65-F5344CB8AC3E}">
        <p14:creationId xmlns:p14="http://schemas.microsoft.com/office/powerpoint/2010/main" val="3723416093"/>
      </p:ext>
    </p:extLst>
  </p:cSld>
  <p:clrMapOvr>
    <a:masterClrMapping/>
  </p:clrMapOvr>
  <p:transition>
    <p:fade/>
  </p:transition>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urvey Ask">
    <p:spTree>
      <p:nvGrpSpPr>
        <p:cNvPr id="1" name=""/>
        <p:cNvGrpSpPr/>
        <p:nvPr/>
      </p:nvGrpSpPr>
      <p:grpSpPr>
        <a:xfrm>
          <a:off x="0" y="0"/>
          <a:ext cx="0" cy="0"/>
          <a:chOff x="0" y="0"/>
          <a:chExt cx="0" cy="0"/>
        </a:xfrm>
      </p:grpSpPr>
      <p:sp>
        <p:nvSpPr>
          <p:cNvPr id="3" name="TextBox 2"/>
          <p:cNvSpPr txBox="1"/>
          <p:nvPr/>
        </p:nvSpPr>
        <p:spPr>
          <a:xfrm>
            <a:off x="268927" y="1541206"/>
            <a:ext cx="11541863" cy="2665345"/>
          </a:xfrm>
          <a:prstGeom prst="rect">
            <a:avLst/>
          </a:prstGeom>
          <a:noFill/>
        </p:spPr>
        <p:txBody>
          <a:bodyPr wrap="square" lIns="182880" tIns="146304" rIns="182880" bIns="146304" rtlCol="0">
            <a:spAutoFit/>
          </a:bodyPr>
          <a:lstStyle/>
          <a:p>
            <a:pPr algn="ctr">
              <a:lnSpc>
                <a:spcPct val="90000"/>
              </a:lnSpc>
              <a:spcAft>
                <a:spcPts val="600"/>
              </a:spcAft>
            </a:pPr>
            <a:r>
              <a:rPr lang="en-US" sz="4000" dirty="0">
                <a:gradFill>
                  <a:gsLst>
                    <a:gs pos="2917">
                      <a:schemeClr val="tx1"/>
                    </a:gs>
                    <a:gs pos="30000">
                      <a:schemeClr val="tx1"/>
                    </a:gs>
                  </a:gsLst>
                  <a:lin ang="5400000" scaled="0"/>
                </a:gradFill>
                <a:latin typeface="+mj-lt"/>
              </a:rPr>
              <a:t>Your</a:t>
            </a:r>
            <a:r>
              <a:rPr lang="en-US" sz="4000" baseline="0" dirty="0">
                <a:gradFill>
                  <a:gsLst>
                    <a:gs pos="2917">
                      <a:schemeClr val="tx1"/>
                    </a:gs>
                    <a:gs pos="30000">
                      <a:schemeClr val="tx1"/>
                    </a:gs>
                  </a:gsLst>
                  <a:lin ang="5400000" scaled="0"/>
                </a:gradFill>
                <a:latin typeface="+mj-lt"/>
              </a:rPr>
              <a:t> </a:t>
            </a:r>
            <a:r>
              <a:rPr lang="en-US" sz="4000" b="0" i="0" baseline="0" dirty="0">
                <a:gradFill>
                  <a:gsLst>
                    <a:gs pos="2917">
                      <a:schemeClr val="tx1"/>
                    </a:gs>
                    <a:gs pos="30000">
                      <a:schemeClr val="tx1"/>
                    </a:gs>
                  </a:gsLst>
                  <a:lin ang="5400000" scaled="0"/>
                </a:gradFill>
                <a:latin typeface="+mj-lt"/>
              </a:rPr>
              <a:t>anonymous</a:t>
            </a:r>
            <a:r>
              <a:rPr lang="en-US" sz="4000" baseline="0" dirty="0">
                <a:gradFill>
                  <a:gsLst>
                    <a:gs pos="2917">
                      <a:schemeClr val="tx1"/>
                    </a:gs>
                    <a:gs pos="30000">
                      <a:schemeClr val="tx1"/>
                    </a:gs>
                  </a:gsLst>
                  <a:lin ang="5400000" scaled="0"/>
                </a:gradFill>
                <a:latin typeface="+mj-lt"/>
              </a:rPr>
              <a:t> feedback is greatly appreciated.</a:t>
            </a:r>
          </a:p>
          <a:p>
            <a:pPr algn="ctr">
              <a:lnSpc>
                <a:spcPct val="90000"/>
              </a:lnSpc>
              <a:spcAft>
                <a:spcPts val="600"/>
              </a:spcAft>
            </a:pPr>
            <a:endParaRPr lang="en-US" sz="4000" baseline="0" dirty="0">
              <a:gradFill>
                <a:gsLst>
                  <a:gs pos="2917">
                    <a:schemeClr val="tx1"/>
                  </a:gs>
                  <a:gs pos="30000">
                    <a:schemeClr val="tx1"/>
                  </a:gs>
                </a:gsLst>
                <a:lin ang="5400000" scaled="0"/>
              </a:gradFill>
              <a:latin typeface="+mj-lt"/>
            </a:endParaRPr>
          </a:p>
          <a:p>
            <a:pPr algn="ctr">
              <a:lnSpc>
                <a:spcPct val="90000"/>
              </a:lnSpc>
              <a:spcAft>
                <a:spcPts val="600"/>
              </a:spcAft>
            </a:pPr>
            <a:r>
              <a:rPr lang="en-US" sz="4000" baseline="0" dirty="0">
                <a:gradFill>
                  <a:gsLst>
                    <a:gs pos="2917">
                      <a:schemeClr val="tx1"/>
                    </a:gs>
                    <a:gs pos="30000">
                      <a:schemeClr val="tx1"/>
                    </a:gs>
                  </a:gsLst>
                  <a:lin ang="5400000" scaled="0"/>
                </a:gradFill>
                <a:latin typeface="+mj-lt"/>
              </a:rPr>
              <a:t>Please rate this session at the end of the day at the URL below.</a:t>
            </a:r>
            <a:endParaRPr lang="en-US" sz="4000" dirty="0">
              <a:gradFill>
                <a:gsLst>
                  <a:gs pos="2917">
                    <a:schemeClr val="tx1"/>
                  </a:gs>
                  <a:gs pos="30000">
                    <a:schemeClr val="tx1"/>
                  </a:gs>
                </a:gsLst>
                <a:lin ang="5400000" scaled="0"/>
              </a:gradFill>
              <a:latin typeface="+mj-lt"/>
            </a:endParaRPr>
          </a:p>
        </p:txBody>
      </p:sp>
      <p:sp>
        <p:nvSpPr>
          <p:cNvPr id="4" name="Text Placeholder 3"/>
          <p:cNvSpPr>
            <a:spLocks noGrp="1"/>
          </p:cNvSpPr>
          <p:nvPr>
            <p:ph type="body" sz="quarter" idx="10" hasCustomPrompt="1"/>
          </p:nvPr>
        </p:nvSpPr>
        <p:spPr>
          <a:xfrm>
            <a:off x="268928" y="4880532"/>
            <a:ext cx="11541862" cy="1098762"/>
          </a:xfrm>
        </p:spPr>
        <p:txBody>
          <a:bodyPr/>
          <a:lstStyle>
            <a:lvl1pPr marL="0" indent="0" algn="ctr">
              <a:buNone/>
              <a:defRPr sz="6600" i="0">
                <a:latin typeface="+mn-lt"/>
              </a:defRPr>
            </a:lvl1pPr>
            <a:lvl2pPr marL="336145" indent="0">
              <a:buNone/>
              <a:defRPr/>
            </a:lvl2pPr>
            <a:lvl3pPr marL="560241" indent="0">
              <a:buNone/>
              <a:defRPr/>
            </a:lvl3pPr>
            <a:lvl4pPr marL="784338" indent="0">
              <a:buNone/>
              <a:defRPr/>
            </a:lvl4pPr>
            <a:lvl5pPr marL="1008435" indent="0">
              <a:buNone/>
              <a:defRPr/>
            </a:lvl5pPr>
          </a:lstStyle>
          <a:p>
            <a:pPr lvl="0"/>
            <a:r>
              <a:rPr lang="en-US" dirty="0"/>
              <a:t>Click to edit survey URL</a:t>
            </a:r>
          </a:p>
        </p:txBody>
      </p:sp>
      <p:sp>
        <p:nvSpPr>
          <p:cNvPr id="5" name="TextBox 4"/>
          <p:cNvSpPr txBox="1"/>
          <p:nvPr/>
        </p:nvSpPr>
        <p:spPr>
          <a:xfrm>
            <a:off x="268926" y="208533"/>
            <a:ext cx="11541863" cy="1209562"/>
          </a:xfrm>
          <a:prstGeom prst="rect">
            <a:avLst/>
          </a:prstGeom>
          <a:noFill/>
        </p:spPr>
        <p:txBody>
          <a:bodyPr wrap="square" lIns="182880" tIns="146304" rIns="182880" bIns="146304" rtlCol="0">
            <a:spAutoFit/>
          </a:bodyPr>
          <a:lstStyle/>
          <a:p>
            <a:pPr algn="ctr">
              <a:lnSpc>
                <a:spcPct val="90000"/>
              </a:lnSpc>
              <a:spcAft>
                <a:spcPts val="600"/>
              </a:spcAft>
            </a:pPr>
            <a:r>
              <a:rPr lang="en-US" sz="6600" dirty="0">
                <a:gradFill>
                  <a:gsLst>
                    <a:gs pos="2917">
                      <a:schemeClr val="tx1"/>
                    </a:gs>
                    <a:gs pos="30000">
                      <a:schemeClr val="tx1"/>
                    </a:gs>
                  </a:gsLst>
                  <a:lin ang="5400000" scaled="0"/>
                </a:gradFill>
                <a:latin typeface="+mj-lt"/>
              </a:rPr>
              <a:t>Thank You!</a:t>
            </a:r>
          </a:p>
        </p:txBody>
      </p:sp>
    </p:spTree>
    <p:extLst>
      <p:ext uri="{BB962C8B-B14F-4D97-AF65-F5344CB8AC3E}">
        <p14:creationId xmlns:p14="http://schemas.microsoft.com/office/powerpoint/2010/main" val="2168136354"/>
      </p:ext>
    </p:extLst>
  </p:cSld>
  <p:clrMapOvr>
    <a:masterClrMapping/>
  </p:clrMapOvr>
  <p:transition>
    <p:fade/>
  </p:transition>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Ending Slide">
    <p:bg>
      <p:bgPr>
        <a:solidFill>
          <a:srgbClr val="1574B8"/>
        </a:solid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bwMode="invGray">
          <a:xfrm>
            <a:off x="269239" y="3975398"/>
            <a:ext cx="3575287" cy="765878"/>
          </a:xfrm>
          <a:prstGeom prst="rect">
            <a:avLst/>
          </a:prstGeom>
        </p:spPr>
      </p:pic>
      <p:sp>
        <p:nvSpPr>
          <p:cNvPr id="4" name="Text Box 3"/>
          <p:cNvSpPr txBox="1">
            <a:spLocks noChangeArrowheads="1"/>
          </p:cNvSpPr>
          <p:nvPr/>
        </p:nvSpPr>
        <p:spPr bwMode="blackWhite">
          <a:xfrm>
            <a:off x="269239" y="5621781"/>
            <a:ext cx="11617961" cy="859927"/>
          </a:xfrm>
          <a:prstGeom prst="rect">
            <a:avLst/>
          </a:prstGeom>
          <a:noFill/>
          <a:ln w="12700">
            <a:noFill/>
            <a:miter lim="800000"/>
            <a:headEnd type="none" w="sm" len="sm"/>
            <a:tailEnd type="none" w="sm" len="sm"/>
          </a:ln>
          <a:effectLst/>
        </p:spPr>
        <p:txBody>
          <a:bodyPr vert="horz" wrap="square" lIns="89607" tIns="44805" rIns="89607" bIns="44805" numCol="1" anchor="t" anchorCtr="0" compatLnSpc="1">
            <a:prstTxWarp prst="textNoShape">
              <a:avLst/>
            </a:prstTxWarp>
            <a:spAutoFit/>
          </a:bodyPr>
          <a:lstStyle/>
          <a:p>
            <a:pPr defTabSz="895888" eaLnBrk="0" hangingPunct="0"/>
            <a:r>
              <a:rPr lang="en-US" sz="1000" dirty="0">
                <a:gradFill>
                  <a:gsLst>
                    <a:gs pos="11940">
                      <a:srgbClr val="FFFFFF"/>
                    </a:gs>
                    <a:gs pos="24000">
                      <a:srgbClr val="FFFFFF"/>
                    </a:gs>
                  </a:gsLst>
                  <a:lin ang="5400000" scaled="0"/>
                </a:gradFill>
                <a:cs typeface="Arial" charset="0"/>
              </a:rPr>
              <a:t>© 2015-2016 Microsoft Corporation. All rights reserved. Microsoft, Windows, Windows Vista and other product names are or may be registered trademarks and/or trademarks in the U.S. and/or other countries.</a:t>
            </a:r>
          </a:p>
          <a:p>
            <a:pPr defTabSz="895888" eaLnBrk="0" hangingPunct="0"/>
            <a:r>
              <a:rPr lang="en-US" sz="1000" dirty="0">
                <a:gradFill>
                  <a:gsLst>
                    <a:gs pos="11940">
                      <a:srgbClr val="FFFFFF"/>
                    </a:gs>
                    <a:gs pos="24000">
                      <a:srgbClr val="FFFFFF"/>
                    </a:gs>
                  </a:gsLst>
                  <a:lin ang="5400000" scaled="0"/>
                </a:gradFill>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1755876314"/>
      </p:ext>
    </p:extLst>
  </p:cSld>
  <p:clrMapOvr>
    <a:masterClrMapping/>
  </p:clrMapOvr>
  <p:transition>
    <p:fade/>
  </p:transition>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Slide">
    <p:bg>
      <p:bgPr>
        <a:solidFill>
          <a:srgbClr val="1574B8"/>
        </a:solid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0" y="0"/>
            <a:ext cx="12192000" cy="2858788"/>
          </a:xfrm>
          <a:prstGeom prst="rect">
            <a:avLst/>
          </a:prstGeom>
        </p:spPr>
      </p:pic>
      <p:sp>
        <p:nvSpPr>
          <p:cNvPr id="7" name="Title 1"/>
          <p:cNvSpPr>
            <a:spLocks noGrp="1"/>
          </p:cNvSpPr>
          <p:nvPr>
            <p:ph type="title" hasCustomPrompt="1"/>
          </p:nvPr>
        </p:nvSpPr>
        <p:spPr>
          <a:xfrm>
            <a:off x="268928" y="3689190"/>
            <a:ext cx="11541863" cy="899665"/>
          </a:xfrm>
        </p:spPr>
        <p:txBody>
          <a:bodyPr/>
          <a:lstStyle>
            <a:lvl1pPr algn="ctr">
              <a:defRPr baseline="0"/>
            </a:lvl1pPr>
          </a:lstStyle>
          <a:p>
            <a:r>
              <a:rPr lang="en-US" dirty="0"/>
              <a:t>Click to edit section name</a:t>
            </a:r>
          </a:p>
        </p:txBody>
      </p:sp>
      <p:sp>
        <p:nvSpPr>
          <p:cNvPr id="8" name="TextBox 7"/>
          <p:cNvSpPr txBox="1"/>
          <p:nvPr/>
        </p:nvSpPr>
        <p:spPr>
          <a:xfrm>
            <a:off x="778469" y="1024876"/>
            <a:ext cx="3740504" cy="1321387"/>
          </a:xfrm>
          <a:prstGeom prst="rect">
            <a:avLst/>
          </a:prstGeom>
          <a:noFill/>
        </p:spPr>
        <p:txBody>
          <a:bodyPr wrap="square" lIns="182880" tIns="146304" rIns="182880" bIns="146304" rtlCol="0">
            <a:spAutoFit/>
          </a:bodyPr>
          <a:lstStyle/>
          <a:p>
            <a:pPr marL="0" marR="0" lvl="0" indent="0" algn="ctr" defTabSz="914400" rtl="0" eaLnBrk="1" fontAlgn="auto" latinLnBrk="0" hangingPunct="1">
              <a:lnSpc>
                <a:spcPts val="4000"/>
              </a:lnSpc>
              <a:spcBef>
                <a:spcPts val="0"/>
              </a:spcBef>
              <a:spcAft>
                <a:spcPts val="0"/>
              </a:spcAft>
              <a:buClrTx/>
              <a:buSzTx/>
              <a:buFontTx/>
              <a:buNone/>
              <a:tabLst/>
              <a:defRPr/>
            </a:pPr>
            <a:r>
              <a:rPr kumimoji="0" lang="en-US" sz="3600" b="0" i="0" u="none" strike="noStrike" kern="1200" cap="none" spc="0" normalizeH="0" baseline="0" noProof="0" dirty="0">
                <a:ln>
                  <a:noFill/>
                </a:ln>
                <a:solidFill>
                  <a:srgbClr val="0070C0"/>
                </a:solidFill>
                <a:effectLst/>
                <a:uLnTx/>
                <a:uFillTx/>
                <a:latin typeface="Segoe UI Light"/>
                <a:ea typeface="+mn-ea"/>
                <a:cs typeface="+mn-cs"/>
              </a:rPr>
              <a:t>Architect to Architect</a:t>
            </a:r>
          </a:p>
        </p:txBody>
      </p:sp>
    </p:spTree>
    <p:extLst>
      <p:ext uri="{BB962C8B-B14F-4D97-AF65-F5344CB8AC3E}">
        <p14:creationId xmlns:p14="http://schemas.microsoft.com/office/powerpoint/2010/main" val="4126928098"/>
      </p:ext>
    </p:extLst>
  </p:cSld>
  <p:clrMapOvr>
    <a:masterClrMapping/>
  </p:clrMapOvr>
  <p:transition>
    <p:fade/>
  </p:transition>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71872666"/>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Only">
    <p:bg>
      <p:bgPr>
        <a:solidFill>
          <a:srgbClr val="1574B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374388216"/>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de - Graphic Bottom">
    <p:bg>
      <p:bgPr>
        <a:solidFill>
          <a:srgbClr val="1574B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9" name="Text Placeholder 8"/>
          <p:cNvSpPr>
            <a:spLocks noGrp="1"/>
          </p:cNvSpPr>
          <p:nvPr>
            <p:ph type="body" sz="quarter" idx="10"/>
          </p:nvPr>
        </p:nvSpPr>
        <p:spPr>
          <a:xfrm>
            <a:off x="269239" y="1411758"/>
            <a:ext cx="11653523" cy="4846429"/>
          </a:xfrm>
          <a:solidFill>
            <a:schemeClr val="tx1"/>
          </a:solidFill>
        </p:spPr>
        <p:txBody>
          <a:bodyPr/>
          <a:lstStyle>
            <a:lvl1pPr marL="0" indent="0">
              <a:buNone/>
              <a:defRPr sz="1961">
                <a:solidFill>
                  <a:schemeClr val="bg1"/>
                </a:solidFill>
                <a:latin typeface="Courier New" panose="02070309020205020404" pitchFamily="49" charset="0"/>
                <a:cs typeface="Courier New" panose="02070309020205020404" pitchFamily="49" charset="0"/>
              </a:defRPr>
            </a:lvl1pPr>
          </a:lstStyle>
          <a:p>
            <a:pPr lvl="0"/>
            <a:r>
              <a:rPr lang="en-US"/>
              <a:t>Edit Master text styles</a:t>
            </a:r>
          </a:p>
        </p:txBody>
      </p:sp>
    </p:spTree>
    <p:extLst>
      <p:ext uri="{BB962C8B-B14F-4D97-AF65-F5344CB8AC3E}">
        <p14:creationId xmlns:p14="http://schemas.microsoft.com/office/powerpoint/2010/main" val="3853709635"/>
      </p:ext>
    </p:extLst>
  </p:cSld>
  <p:clrMapOvr>
    <a:masterClrMapping/>
  </p:clrMapOvr>
  <p:transition>
    <p:fade/>
  </p:transition>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nd Content">
    <p:bg>
      <p:bgPr>
        <a:solidFill>
          <a:srgbClr val="1574B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Content Placeholder 6"/>
          <p:cNvSpPr>
            <a:spLocks noGrp="1"/>
          </p:cNvSpPr>
          <p:nvPr>
            <p:ph sz="quarter" idx="10"/>
          </p:nvPr>
        </p:nvSpPr>
        <p:spPr>
          <a:xfrm>
            <a:off x="268288" y="1398397"/>
            <a:ext cx="11542503" cy="4451560"/>
          </a:xfrm>
        </p:spPr>
        <p:txBody>
          <a:body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729949351"/>
      </p:ext>
    </p:extLst>
  </p:cSld>
  <p:clrMapOvr>
    <a:masterClrMapping/>
  </p:clrMapOvr>
  <p:transition>
    <p:fade/>
  </p:transition>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and Content - 2 Column">
    <p:bg>
      <p:bgPr>
        <a:solidFill>
          <a:srgbClr val="1574B8"/>
        </a:solidFill>
        <a:effectLst/>
      </p:bgPr>
    </p:bg>
    <p:spTree>
      <p:nvGrpSpPr>
        <p:cNvPr id="1" name=""/>
        <p:cNvGrpSpPr/>
        <p:nvPr/>
      </p:nvGrpSpPr>
      <p:grpSpPr>
        <a:xfrm>
          <a:off x="0" y="0"/>
          <a:ext cx="0" cy="0"/>
          <a:chOff x="0" y="0"/>
          <a:chExt cx="0" cy="0"/>
        </a:xfrm>
      </p:grpSpPr>
      <p:sp>
        <p:nvSpPr>
          <p:cNvPr id="5" name="Title 1"/>
          <p:cNvSpPr>
            <a:spLocks noGrp="1"/>
          </p:cNvSpPr>
          <p:nvPr>
            <p:ph type="title"/>
          </p:nvPr>
        </p:nvSpPr>
        <p:spPr>
          <a:xfrm>
            <a:off x="268930" y="291068"/>
            <a:ext cx="11653832" cy="899665"/>
          </a:xfrm>
        </p:spPr>
        <p:txBody>
          <a:bodyPr/>
          <a:lstStyle/>
          <a:p>
            <a:r>
              <a:rPr lang="en-US"/>
              <a:t>Click to edit Master title style</a:t>
            </a:r>
            <a:endParaRPr lang="en-US" dirty="0"/>
          </a:p>
        </p:txBody>
      </p:sp>
      <p:sp>
        <p:nvSpPr>
          <p:cNvPr id="7" name="Content Placeholder 6"/>
          <p:cNvSpPr>
            <a:spLocks noGrp="1"/>
          </p:cNvSpPr>
          <p:nvPr>
            <p:ph sz="quarter" idx="10"/>
          </p:nvPr>
        </p:nvSpPr>
        <p:spPr>
          <a:xfrm>
            <a:off x="268288" y="1387776"/>
            <a:ext cx="5494536" cy="1889748"/>
          </a:xfrm>
        </p:spPr>
        <p:txBody>
          <a:bodyPr/>
          <a:lstStyle/>
          <a:p>
            <a:pPr lvl="0"/>
            <a:r>
              <a:rPr lang="en-US"/>
              <a:t>Edit Master text styles</a:t>
            </a:r>
          </a:p>
          <a:p>
            <a:pPr lvl="1"/>
            <a:r>
              <a:rPr lang="en-US"/>
              <a:t>Second level</a:t>
            </a:r>
          </a:p>
          <a:p>
            <a:pPr lvl="2"/>
            <a:r>
              <a:rPr lang="en-US"/>
              <a:t>Third level</a:t>
            </a:r>
          </a:p>
        </p:txBody>
      </p:sp>
      <p:sp>
        <p:nvSpPr>
          <p:cNvPr id="8" name="Content Placeholder 6"/>
          <p:cNvSpPr>
            <a:spLocks noGrp="1"/>
          </p:cNvSpPr>
          <p:nvPr>
            <p:ph sz="quarter" idx="11"/>
          </p:nvPr>
        </p:nvSpPr>
        <p:spPr>
          <a:xfrm>
            <a:off x="6432242" y="1387776"/>
            <a:ext cx="5490520" cy="1889748"/>
          </a:xfrm>
        </p:spPr>
        <p:txBody>
          <a:body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961924655"/>
      </p:ext>
    </p:extLst>
  </p:cSld>
  <p:clrMapOvr>
    <a:masterClrMapping/>
  </p:clrMapOvr>
  <p:transition>
    <p:fade/>
  </p:transition>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and Compare">
    <p:bg>
      <p:bgPr>
        <a:solidFill>
          <a:srgbClr val="1574B8"/>
        </a:solidFill>
        <a:effectLst/>
      </p:bgPr>
    </p:bg>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293121" y="2253750"/>
            <a:ext cx="5378549" cy="1889748"/>
          </a:xfrm>
        </p:spPr>
        <p:txBody>
          <a:bodyPr/>
          <a:lstStyle/>
          <a:p>
            <a:pPr lvl="0"/>
            <a:r>
              <a:rPr lang="en-US"/>
              <a:t>Edit Master text styles</a:t>
            </a:r>
          </a:p>
          <a:p>
            <a:pPr lvl="1"/>
            <a:r>
              <a:rPr lang="en-US"/>
              <a:t>Second level</a:t>
            </a:r>
          </a:p>
          <a:p>
            <a:pPr lvl="2"/>
            <a:r>
              <a:rPr lang="en-US"/>
              <a:t>Third level</a:t>
            </a:r>
          </a:p>
        </p:txBody>
      </p:sp>
      <p:sp>
        <p:nvSpPr>
          <p:cNvPr id="8" name="Content Placeholder 6"/>
          <p:cNvSpPr>
            <a:spLocks noGrp="1"/>
          </p:cNvSpPr>
          <p:nvPr>
            <p:ph sz="quarter" idx="11"/>
          </p:nvPr>
        </p:nvSpPr>
        <p:spPr>
          <a:xfrm>
            <a:off x="6457075" y="2253750"/>
            <a:ext cx="5378549" cy="1889748"/>
          </a:xfrm>
        </p:spPr>
        <p:txBody>
          <a:bodyPr/>
          <a:lstStyle/>
          <a:p>
            <a:pPr lvl="0"/>
            <a:r>
              <a:rPr lang="en-US"/>
              <a:t>Edit Master text styles</a:t>
            </a:r>
          </a:p>
          <a:p>
            <a:pPr lvl="1"/>
            <a:r>
              <a:rPr lang="en-US"/>
              <a:t>Second level</a:t>
            </a:r>
          </a:p>
          <a:p>
            <a:pPr lvl="2"/>
            <a:r>
              <a:rPr lang="en-US"/>
              <a:t>Third level</a:t>
            </a:r>
          </a:p>
        </p:txBody>
      </p:sp>
      <p:sp>
        <p:nvSpPr>
          <p:cNvPr id="9" name="Content Placeholder 6"/>
          <p:cNvSpPr>
            <a:spLocks noGrp="1"/>
          </p:cNvSpPr>
          <p:nvPr>
            <p:ph sz="quarter" idx="12" hasCustomPrompt="1"/>
          </p:nvPr>
        </p:nvSpPr>
        <p:spPr>
          <a:xfrm>
            <a:off x="293761" y="1367394"/>
            <a:ext cx="5378549" cy="669927"/>
          </a:xfrm>
        </p:spPr>
        <p:txBody>
          <a:bodyPr/>
          <a:lstStyle>
            <a:lvl1pPr marL="0" indent="0">
              <a:buNone/>
              <a:defRPr sz="3529" b="1" baseline="0"/>
            </a:lvl1pPr>
          </a:lstStyle>
          <a:p>
            <a:pPr lvl="0"/>
            <a:r>
              <a:rPr lang="en-US" dirty="0"/>
              <a:t>Comparison 1</a:t>
            </a:r>
          </a:p>
        </p:txBody>
      </p:sp>
      <p:sp>
        <p:nvSpPr>
          <p:cNvPr id="10" name="Content Placeholder 6"/>
          <p:cNvSpPr>
            <a:spLocks noGrp="1"/>
          </p:cNvSpPr>
          <p:nvPr>
            <p:ph sz="quarter" idx="13" hasCustomPrompt="1"/>
          </p:nvPr>
        </p:nvSpPr>
        <p:spPr>
          <a:xfrm>
            <a:off x="6457715" y="1367394"/>
            <a:ext cx="5378549" cy="669927"/>
          </a:xfrm>
        </p:spPr>
        <p:txBody>
          <a:bodyPr/>
          <a:lstStyle>
            <a:lvl1pPr marL="0" indent="0">
              <a:buNone/>
              <a:defRPr sz="3529" b="1"/>
            </a:lvl1pPr>
          </a:lstStyle>
          <a:p>
            <a:pPr lvl="0"/>
            <a:r>
              <a:rPr lang="en-US" dirty="0"/>
              <a:t>Comparison 1</a:t>
            </a:r>
          </a:p>
        </p:txBody>
      </p:sp>
      <p:sp>
        <p:nvSpPr>
          <p:cNvPr id="11" name="Title 1"/>
          <p:cNvSpPr>
            <a:spLocks noGrp="1"/>
          </p:cNvSpPr>
          <p:nvPr>
            <p:ph type="title"/>
          </p:nvPr>
        </p:nvSpPr>
        <p:spPr>
          <a:xfrm>
            <a:off x="268930" y="291068"/>
            <a:ext cx="11653832" cy="899665"/>
          </a:xfrm>
        </p:spPr>
        <p:txBody>
          <a:bodyPr/>
          <a:lstStyle/>
          <a:p>
            <a:r>
              <a:rPr lang="en-US"/>
              <a:t>Click to edit Master title style</a:t>
            </a:r>
            <a:endParaRPr lang="en-US" dirty="0"/>
          </a:p>
        </p:txBody>
      </p:sp>
    </p:spTree>
    <p:extLst>
      <p:ext uri="{BB962C8B-B14F-4D97-AF65-F5344CB8AC3E}">
        <p14:creationId xmlns:p14="http://schemas.microsoft.com/office/powerpoint/2010/main" val="3291037065"/>
      </p:ext>
    </p:extLst>
  </p:cSld>
  <p:clrMapOvr>
    <a:masterClrMapping/>
  </p:clrMapOvr>
  <p:transition>
    <p:fade/>
  </p:transition>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Demo">
    <p:bg>
      <p:bgPr>
        <a:solidFill>
          <a:srgbClr val="1574B8"/>
        </a:solidFill>
        <a:effectLst/>
      </p:bgPr>
    </p:bg>
    <p:spTree>
      <p:nvGrpSpPr>
        <p:cNvPr id="1" name=""/>
        <p:cNvGrpSpPr/>
        <p:nvPr/>
      </p:nvGrpSpPr>
      <p:grpSpPr>
        <a:xfrm>
          <a:off x="0" y="0"/>
          <a:ext cx="0" cy="0"/>
          <a:chOff x="0" y="0"/>
          <a:chExt cx="0" cy="0"/>
        </a:xfrm>
      </p:grpSpPr>
      <p:sp>
        <p:nvSpPr>
          <p:cNvPr id="7" name="Text Placeholder 3"/>
          <p:cNvSpPr>
            <a:spLocks noGrp="1"/>
          </p:cNvSpPr>
          <p:nvPr>
            <p:ph type="body" sz="quarter" idx="10" hasCustomPrompt="1"/>
          </p:nvPr>
        </p:nvSpPr>
        <p:spPr>
          <a:xfrm>
            <a:off x="475025" y="4533945"/>
            <a:ext cx="11240393" cy="683264"/>
          </a:xfrm>
        </p:spPr>
        <p:txBody>
          <a:bodyPr/>
          <a:lstStyle>
            <a:lvl1pPr marL="0" indent="0" algn="r">
              <a:buNone/>
              <a:defRPr sz="3600" i="0"/>
            </a:lvl1pPr>
            <a:lvl2pPr marL="336145" indent="0">
              <a:buNone/>
              <a:defRPr/>
            </a:lvl2pPr>
            <a:lvl3pPr marL="560241" indent="0">
              <a:buNone/>
              <a:defRPr/>
            </a:lvl3pPr>
            <a:lvl4pPr marL="784338" indent="0">
              <a:buNone/>
              <a:defRPr/>
            </a:lvl4pPr>
            <a:lvl5pPr marL="1008435" indent="0">
              <a:buNone/>
              <a:defRPr/>
            </a:lvl5pPr>
          </a:lstStyle>
          <a:p>
            <a:pPr lvl="0"/>
            <a:r>
              <a:rPr lang="en-US" dirty="0"/>
              <a:t>Click to edit demo name</a:t>
            </a:r>
          </a:p>
        </p:txBody>
      </p:sp>
      <p:sp>
        <p:nvSpPr>
          <p:cNvPr id="8" name="TextBox 7"/>
          <p:cNvSpPr txBox="1"/>
          <p:nvPr/>
        </p:nvSpPr>
        <p:spPr>
          <a:xfrm>
            <a:off x="7569411" y="2655027"/>
            <a:ext cx="4146007" cy="1888209"/>
          </a:xfrm>
          <a:prstGeom prst="rect">
            <a:avLst/>
          </a:prstGeom>
          <a:noFill/>
        </p:spPr>
        <p:txBody>
          <a:bodyPr wrap="non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1500" b="0" i="0" u="none" strike="noStrike" kern="1200" cap="none" spc="0" normalizeH="0" baseline="0" noProof="0" dirty="0">
                <a:ln>
                  <a:noFill/>
                </a:ln>
                <a:gradFill>
                  <a:gsLst>
                    <a:gs pos="2917">
                      <a:prstClr val="white"/>
                    </a:gs>
                    <a:gs pos="30000">
                      <a:prstClr val="white"/>
                    </a:gs>
                  </a:gsLst>
                  <a:lin ang="5400000" scaled="0"/>
                </a:gradFill>
                <a:effectLst/>
                <a:uLnTx/>
                <a:uFillTx/>
                <a:latin typeface="Segoe UI Light"/>
                <a:ea typeface="+mn-ea"/>
                <a:cs typeface="+mn-cs"/>
              </a:rPr>
              <a:t>Demo</a:t>
            </a:r>
          </a:p>
        </p:txBody>
      </p:sp>
      <p:pic>
        <p:nvPicPr>
          <p:cNvPr id="6" name="Picture 5"/>
          <p:cNvPicPr>
            <a:picLocks noChangeAspect="1"/>
          </p:cNvPicPr>
          <p:nvPr/>
        </p:nvPicPr>
        <p:blipFill>
          <a:blip r:embed="rId2"/>
          <a:stretch>
            <a:fillRect/>
          </a:stretch>
        </p:blipFill>
        <p:spPr>
          <a:xfrm>
            <a:off x="0" y="0"/>
            <a:ext cx="12192000" cy="2858788"/>
          </a:xfrm>
          <a:prstGeom prst="rect">
            <a:avLst/>
          </a:prstGeom>
        </p:spPr>
      </p:pic>
      <p:sp>
        <p:nvSpPr>
          <p:cNvPr id="9" name="TextBox 8"/>
          <p:cNvSpPr txBox="1"/>
          <p:nvPr/>
        </p:nvSpPr>
        <p:spPr>
          <a:xfrm>
            <a:off x="778469" y="1024876"/>
            <a:ext cx="3740504" cy="1321387"/>
          </a:xfrm>
          <a:prstGeom prst="rect">
            <a:avLst/>
          </a:prstGeom>
          <a:noFill/>
        </p:spPr>
        <p:txBody>
          <a:bodyPr wrap="square" lIns="182880" tIns="146304" rIns="182880" bIns="146304" rtlCol="0">
            <a:spAutoFit/>
          </a:bodyPr>
          <a:lstStyle/>
          <a:p>
            <a:pPr marL="0" marR="0" lvl="0" indent="0" algn="ctr" defTabSz="914400" rtl="0" eaLnBrk="1" fontAlgn="auto" latinLnBrk="0" hangingPunct="1">
              <a:lnSpc>
                <a:spcPts val="4000"/>
              </a:lnSpc>
              <a:spcBef>
                <a:spcPts val="0"/>
              </a:spcBef>
              <a:spcAft>
                <a:spcPts val="0"/>
              </a:spcAft>
              <a:buClrTx/>
              <a:buSzTx/>
              <a:buFontTx/>
              <a:buNone/>
              <a:tabLst/>
              <a:defRPr/>
            </a:pPr>
            <a:r>
              <a:rPr kumimoji="0" lang="en-US" sz="3600" b="0" i="0" u="none" strike="noStrike" kern="1200" cap="none" spc="0" normalizeH="0" baseline="0" noProof="0" dirty="0">
                <a:ln>
                  <a:noFill/>
                </a:ln>
                <a:solidFill>
                  <a:srgbClr val="0070C0"/>
                </a:solidFill>
                <a:effectLst/>
                <a:uLnTx/>
                <a:uFillTx/>
                <a:latin typeface="Segoe UI Light"/>
                <a:ea typeface="+mn-ea"/>
                <a:cs typeface="+mn-cs"/>
              </a:rPr>
              <a:t>Architect to Architect</a:t>
            </a:r>
          </a:p>
        </p:txBody>
      </p:sp>
    </p:spTree>
    <p:extLst>
      <p:ext uri="{BB962C8B-B14F-4D97-AF65-F5344CB8AC3E}">
        <p14:creationId xmlns:p14="http://schemas.microsoft.com/office/powerpoint/2010/main" val="1593053230"/>
      </p:ext>
    </p:extLst>
  </p:cSld>
  <p:clrMapOvr>
    <a:masterClrMapping/>
  </p:clrMapOvr>
  <p:transition>
    <p:fade/>
  </p:transition>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1574B8"/>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8" y="291102"/>
            <a:ext cx="11541863"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2" y="1472642"/>
            <a:ext cx="11541549" cy="2769989"/>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8" name="Picture 7"/>
          <p:cNvPicPr>
            <a:picLocks noChangeAspect="1"/>
          </p:cNvPicPr>
          <p:nvPr/>
        </p:nvPicPr>
        <p:blipFill>
          <a:blip r:embed="rId13" cstate="screen">
            <a:extLst>
              <a:ext uri="{28A0092B-C50C-407E-A947-70E740481C1C}">
                <a14:useLocalDpi xmlns:a14="http://schemas.microsoft.com/office/drawing/2010/main" val="0"/>
              </a:ext>
            </a:extLst>
          </a:blip>
          <a:stretch>
            <a:fillRect/>
          </a:stretch>
        </p:blipFill>
        <p:spPr bwMode="invGray">
          <a:xfrm>
            <a:off x="10790046" y="6500884"/>
            <a:ext cx="1277671" cy="280008"/>
          </a:xfrm>
          <a:prstGeom prst="rect">
            <a:avLst/>
          </a:prstGeom>
        </p:spPr>
      </p:pic>
    </p:spTree>
    <p:extLst>
      <p:ext uri="{BB962C8B-B14F-4D97-AF65-F5344CB8AC3E}">
        <p14:creationId xmlns:p14="http://schemas.microsoft.com/office/powerpoint/2010/main" val="1781983651"/>
      </p:ext>
    </p:extLst>
  </p:cSld>
  <p:clrMap bg1="dk1" tx1="lt1" bg2="dk2" tx2="lt2" accent1="accent1" accent2="accent2" accent3="accent3" accent4="accent4" accent5="accent5" accent6="accent6" hlink="hlink" folHlink="folHlink"/>
  <p:sldLayoutIdLst>
    <p:sldLayoutId id="2147484582" r:id="rId1"/>
    <p:sldLayoutId id="2147484583" r:id="rId2"/>
    <p:sldLayoutId id="2147484584" r:id="rId3"/>
    <p:sldLayoutId id="2147484585" r:id="rId4"/>
    <p:sldLayoutId id="2147484586" r:id="rId5"/>
    <p:sldLayoutId id="2147484587" r:id="rId6"/>
    <p:sldLayoutId id="2147484588" r:id="rId7"/>
    <p:sldLayoutId id="2147484589" r:id="rId8"/>
    <p:sldLayoutId id="2147484590" r:id="rId9"/>
    <p:sldLayoutId id="2147484591" r:id="rId10"/>
    <p:sldLayoutId id="2147484592" r:id="rId11"/>
  </p:sldLayoutIdLst>
  <p:transition>
    <p:fade/>
  </p:transition>
  <p:hf sldNum="0" hdr="0" ftr="0" dt="0"/>
  <p:txStyles>
    <p:titleStyle>
      <a:lvl1pPr algn="l" defTabSz="914367" rtl="0" eaLnBrk="1" latinLnBrk="0" hangingPunct="1">
        <a:lnSpc>
          <a:spcPct val="90000"/>
        </a:lnSpc>
        <a:spcBef>
          <a:spcPct val="0"/>
        </a:spcBef>
        <a:buNone/>
        <a:defRPr lang="en-US" sz="5294" b="0" kern="1200" cap="none" spc="-100" baseline="0" dirty="0" smtClean="0">
          <a:ln w="3175">
            <a:noFill/>
          </a:ln>
          <a:gradFill>
            <a:gsLst>
              <a:gs pos="7080">
                <a:schemeClr val="tx1"/>
              </a:gs>
              <a:gs pos="26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Segoe UI" panose="020B0502040204020203" pitchFamily="34" charset="0"/>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Segoe UI" panose="020B0502040204020203" pitchFamily="34" charset="0"/>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3200" kern="1200" spc="0" baseline="0">
          <a:gradFill>
            <a:gsLst>
              <a:gs pos="1250">
                <a:schemeClr val="tx1"/>
              </a:gs>
              <a:gs pos="100000">
                <a:schemeClr val="tx1"/>
              </a:gs>
            </a:gsLst>
            <a:lin ang="5400000" scaled="0"/>
          </a:gradFill>
          <a:latin typeface="+mj-lt"/>
          <a:ea typeface="+mn-ea"/>
          <a:cs typeface="Segoe UI" panose="020B0502040204020203" pitchFamily="34" charset="0"/>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2800" kern="1200" spc="0" baseline="0">
          <a:gradFill>
            <a:gsLst>
              <a:gs pos="1250">
                <a:schemeClr val="tx1"/>
              </a:gs>
              <a:gs pos="100000">
                <a:schemeClr val="tx1"/>
              </a:gs>
            </a:gsLst>
            <a:lin ang="5400000" scaled="0"/>
          </a:gradFill>
          <a:latin typeface="+mj-lt"/>
          <a:ea typeface="+mn-ea"/>
          <a:cs typeface="Segoe UI" panose="020B0502040204020203" pitchFamily="34" charset="0"/>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j-lt"/>
          <a:ea typeface="+mn-ea"/>
          <a:cs typeface="Segoe UI" panose="020B0502040204020203" pitchFamily="34" charset="0"/>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5">
          <p15:clr>
            <a:srgbClr val="A4A3A4"/>
          </p15:clr>
        </p15:guide>
        <p15:guide id="17" pos="4781">
          <p15:clr>
            <a:srgbClr val="A4A3A4"/>
          </p15:clr>
        </p15:guide>
        <p15:guide id="18" pos="5357">
          <p15:clr>
            <a:srgbClr val="A4A3A4"/>
          </p15:clr>
        </p15:guide>
        <p15:guide id="19" pos="5933">
          <p15:clr>
            <a:srgbClr val="A4A3A4"/>
          </p15:clr>
        </p15:guide>
        <p15:guide id="20" pos="6509">
          <p15:clr>
            <a:srgbClr val="A4A3A4"/>
          </p15:clr>
        </p15:guide>
        <p15:guide id="21" pos="7085">
          <p15:clr>
            <a:srgbClr val="A4A3A4"/>
          </p15:clr>
        </p15:guide>
        <p15:guide id="22" pos="7661">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17.png"/><Relationship Id="rId7" Type="http://schemas.openxmlformats.org/officeDocument/2006/relationships/image" Target="../media/image8.png"/><Relationship Id="rId2" Type="http://schemas.openxmlformats.org/officeDocument/2006/relationships/image" Target="../media/image16.png"/><Relationship Id="rId1" Type="http://schemas.openxmlformats.org/officeDocument/2006/relationships/slideLayout" Target="../slideLayouts/slideLayout4.xml"/><Relationship Id="rId6" Type="http://schemas.openxmlformats.org/officeDocument/2006/relationships/image" Target="../media/image7.png"/><Relationship Id="rId11" Type="http://schemas.openxmlformats.org/officeDocument/2006/relationships/image" Target="../media/image20.png"/><Relationship Id="rId5" Type="http://schemas.openxmlformats.org/officeDocument/2006/relationships/image" Target="../media/image19.png"/><Relationship Id="rId10" Type="http://schemas.openxmlformats.org/officeDocument/2006/relationships/image" Target="../media/image5.png"/><Relationship Id="rId4" Type="http://schemas.openxmlformats.org/officeDocument/2006/relationships/image" Target="../media/image18.png"/><Relationship Id="rId9"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hyperlink" Target="https://blogs.msdn.microsoft.com/powershell/2016/02/11/dsc-resource-kit-gets-even-bigger/" TargetMode="Externa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55000" lnSpcReduction="20000"/>
          </a:bodyPr>
          <a:lstStyle/>
          <a:p>
            <a:r>
              <a:rPr lang="en-US" dirty="0"/>
              <a:t>Azure Resource Manager (ARM)</a:t>
            </a:r>
          </a:p>
          <a:p>
            <a:r>
              <a:rPr lang="en-US" dirty="0"/>
              <a:t>Infrastructure as Code (</a:t>
            </a:r>
            <a:r>
              <a:rPr lang="en-US" dirty="0" err="1"/>
              <a:t>IaC</a:t>
            </a:r>
            <a:r>
              <a:rPr lang="en-US" dirty="0"/>
              <a:t>)</a:t>
            </a:r>
          </a:p>
        </p:txBody>
      </p:sp>
      <p:sp>
        <p:nvSpPr>
          <p:cNvPr id="6" name="Text Placeholder 5"/>
          <p:cNvSpPr>
            <a:spLocks noGrp="1"/>
          </p:cNvSpPr>
          <p:nvPr>
            <p:ph type="body" sz="quarter" idx="11"/>
          </p:nvPr>
        </p:nvSpPr>
        <p:spPr/>
        <p:txBody>
          <a:bodyPr/>
          <a:lstStyle/>
          <a:p>
            <a:endParaRPr lang="en-US"/>
          </a:p>
        </p:txBody>
      </p:sp>
      <p:sp>
        <p:nvSpPr>
          <p:cNvPr id="7" name="Text Placeholder 6"/>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2824984232"/>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ARM template structure</a:t>
            </a:r>
          </a:p>
        </p:txBody>
      </p:sp>
      <p:sp>
        <p:nvSpPr>
          <p:cNvPr id="2" name="Text Placeholder 1"/>
          <p:cNvSpPr>
            <a:spLocks noGrp="1"/>
          </p:cNvSpPr>
          <p:nvPr>
            <p:ph type="body" sz="quarter" idx="10"/>
          </p:nvPr>
        </p:nvSpPr>
        <p:spPr/>
        <p:txBody>
          <a:bodyPr/>
          <a:lstStyle/>
          <a:p>
            <a:endParaRPr lang="en-US"/>
          </a:p>
        </p:txBody>
      </p:sp>
      <p:sp>
        <p:nvSpPr>
          <p:cNvPr id="6" name="Text Placeholder 4"/>
          <p:cNvSpPr txBox="1">
            <a:spLocks/>
          </p:cNvSpPr>
          <p:nvPr/>
        </p:nvSpPr>
        <p:spPr>
          <a:xfrm>
            <a:off x="153561" y="1189177"/>
            <a:ext cx="11887200" cy="5446241"/>
          </a:xfrm>
          <a:prstGeom prst="rect">
            <a:avLst/>
          </a:prstGeom>
          <a:solidFill>
            <a:sysClr val="window" lastClr="FFFFFF"/>
          </a:solidFill>
        </p:spPr>
        <p:txBody>
          <a:bodyPr vert="horz" wrap="square" lIns="146304" tIns="91440" rIns="146304" bIns="91440" rtlCol="0">
            <a:noAutofit/>
          </a:bodyPr>
          <a:lstStyle>
            <a:lvl1pPr marL="0" marR="0" indent="0" algn="l" defTabSz="914367" rtl="0" eaLnBrk="1" fontAlgn="auto" latinLnBrk="0" hangingPunct="1">
              <a:lnSpc>
                <a:spcPct val="90000"/>
              </a:lnSpc>
              <a:spcBef>
                <a:spcPct val="20000"/>
              </a:spcBef>
              <a:spcAft>
                <a:spcPts val="0"/>
              </a:spcAft>
              <a:buClrTx/>
              <a:buSzPct val="90000"/>
              <a:buFont typeface="Arial" pitchFamily="34" charset="0"/>
              <a:buNone/>
              <a:tabLst/>
              <a:defRPr sz="1961" kern="1200" spc="0" baseline="0">
                <a:solidFill>
                  <a:schemeClr val="bg1"/>
                </a:solidFill>
                <a:latin typeface="Courier New" panose="02070309020205020404" pitchFamily="49" charset="0"/>
                <a:ea typeface="+mn-ea"/>
                <a:cs typeface="Courier New" panose="02070309020205020404" pitchFamily="49" charset="0"/>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Segoe UI" panose="020B0502040204020203" pitchFamily="34" charset="0"/>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3200" kern="1200" spc="0" baseline="0">
                <a:gradFill>
                  <a:gsLst>
                    <a:gs pos="1250">
                      <a:schemeClr val="tx1"/>
                    </a:gs>
                    <a:gs pos="100000">
                      <a:schemeClr val="tx1"/>
                    </a:gs>
                  </a:gsLst>
                  <a:lin ang="5400000" scaled="0"/>
                </a:gradFill>
                <a:latin typeface="+mj-lt"/>
                <a:ea typeface="+mn-ea"/>
                <a:cs typeface="Segoe UI" panose="020B0502040204020203" pitchFamily="34" charset="0"/>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2800" kern="1200" spc="0" baseline="0">
                <a:gradFill>
                  <a:gsLst>
                    <a:gs pos="1250">
                      <a:schemeClr val="tx1"/>
                    </a:gs>
                    <a:gs pos="100000">
                      <a:schemeClr val="tx1"/>
                    </a:gs>
                  </a:gsLst>
                  <a:lin ang="5400000" scaled="0"/>
                </a:gradFill>
                <a:latin typeface="+mj-lt"/>
                <a:ea typeface="+mn-ea"/>
                <a:cs typeface="Segoe UI" panose="020B0502040204020203" pitchFamily="34" charset="0"/>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j-lt"/>
                <a:ea typeface="+mn-ea"/>
                <a:cs typeface="Segoe UI" panose="020B0502040204020203" pitchFamily="34" charset="0"/>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marR="0" lvl="0" indent="0" algn="l" defTabSz="914367" rtl="0" eaLnBrk="1" fontAlgn="auto" latinLnBrk="0" hangingPunct="1">
              <a:lnSpc>
                <a:spcPct val="90000"/>
              </a:lnSpc>
              <a:spcBef>
                <a:spcPct val="20000"/>
              </a:spcBef>
              <a:spcAft>
                <a:spcPts val="0"/>
              </a:spcAft>
              <a:buClrTx/>
              <a:buSzPct val="90000"/>
              <a:buFont typeface="Arial" pitchFamily="34" charset="0"/>
              <a:buNone/>
              <a:tabLst/>
              <a:defRPr/>
            </a:pPr>
            <a:r>
              <a:rPr kumimoji="0" lang="en-US" sz="1600" b="0" i="0" u="none" strike="noStrike" kern="1200" cap="none" spc="0" normalizeH="0" baseline="0" noProof="0" dirty="0">
                <a:ln>
                  <a:noFill/>
                </a:ln>
                <a:solidFill>
                  <a:sysClr val="windowText" lastClr="000000"/>
                </a:solidFill>
                <a:effectLst/>
                <a:uLnTx/>
                <a:uFillTx/>
                <a:latin typeface="Courier New" panose="02070309020205020404" pitchFamily="49" charset="0"/>
                <a:ea typeface="+mn-ea"/>
                <a:cs typeface="Courier New" panose="02070309020205020404" pitchFamily="49" charset="0"/>
              </a:rPr>
              <a:t>{</a:t>
            </a:r>
          </a:p>
          <a:p>
            <a:pPr marL="0" marR="0" lvl="0" indent="0" algn="l" defTabSz="914367" rtl="0" eaLnBrk="1" fontAlgn="auto" latinLnBrk="0" hangingPunct="1">
              <a:lnSpc>
                <a:spcPct val="90000"/>
              </a:lnSpc>
              <a:spcBef>
                <a:spcPct val="20000"/>
              </a:spcBef>
              <a:spcAft>
                <a:spcPts val="0"/>
              </a:spcAft>
              <a:buClrTx/>
              <a:buSzPct val="90000"/>
              <a:buFont typeface="Arial" pitchFamily="34" charset="0"/>
              <a:buNone/>
              <a:tabLst/>
              <a:defRPr/>
            </a:pPr>
            <a:r>
              <a:rPr kumimoji="0" lang="en-US" sz="1600" b="0" i="0" u="none" strike="noStrike" kern="1200" cap="none" spc="0" normalizeH="0" baseline="0" noProof="0" dirty="0">
                <a:ln>
                  <a:noFill/>
                </a:ln>
                <a:solidFill>
                  <a:sysClr val="windowText" lastClr="000000"/>
                </a:solidFill>
                <a:effectLst/>
                <a:uLnTx/>
                <a:uFillTx/>
                <a:latin typeface="Courier New" panose="02070309020205020404" pitchFamily="49" charset="0"/>
                <a:ea typeface="+mn-ea"/>
                <a:cs typeface="Courier New" panose="02070309020205020404" pitchFamily="49" charset="0"/>
              </a:rPr>
              <a:t>  "$schema": "https://schema.management.azure.com/schemas/2015-01-01/</a:t>
            </a:r>
            <a:r>
              <a:rPr kumimoji="0" lang="en-US" sz="1600" b="0" i="0" u="none" strike="noStrike" kern="1200" cap="none" spc="0" normalizeH="0" baseline="0" noProof="0" dirty="0" err="1">
                <a:ln>
                  <a:noFill/>
                </a:ln>
                <a:solidFill>
                  <a:sysClr val="windowText" lastClr="000000"/>
                </a:solidFill>
                <a:effectLst/>
                <a:uLnTx/>
                <a:uFillTx/>
                <a:latin typeface="Courier New" panose="02070309020205020404" pitchFamily="49" charset="0"/>
                <a:ea typeface="+mn-ea"/>
                <a:cs typeface="Courier New" panose="02070309020205020404" pitchFamily="49" charset="0"/>
              </a:rPr>
              <a:t>deploymentTemplate.json</a:t>
            </a:r>
            <a:r>
              <a:rPr kumimoji="0" lang="en-US" sz="1600" b="0" i="0" u="none" strike="noStrike" kern="1200" cap="none" spc="0" normalizeH="0" baseline="0" noProof="0" dirty="0">
                <a:ln>
                  <a:noFill/>
                </a:ln>
                <a:solidFill>
                  <a:sysClr val="windowText" lastClr="000000"/>
                </a:solidFill>
                <a:effectLst/>
                <a:uLnTx/>
                <a:uFillTx/>
                <a:latin typeface="Courier New" panose="02070309020205020404" pitchFamily="49" charset="0"/>
                <a:ea typeface="+mn-ea"/>
                <a:cs typeface="Courier New" panose="02070309020205020404" pitchFamily="49" charset="0"/>
              </a:rPr>
              <a:t>#",</a:t>
            </a:r>
          </a:p>
          <a:p>
            <a:pPr marL="0" marR="0" lvl="0" indent="0" algn="l" defTabSz="914367" rtl="0" eaLnBrk="1" fontAlgn="auto" latinLnBrk="0" hangingPunct="1">
              <a:lnSpc>
                <a:spcPct val="90000"/>
              </a:lnSpc>
              <a:spcBef>
                <a:spcPct val="20000"/>
              </a:spcBef>
              <a:spcAft>
                <a:spcPts val="0"/>
              </a:spcAft>
              <a:buClrTx/>
              <a:buSzPct val="90000"/>
              <a:buFont typeface="Arial" pitchFamily="34" charset="0"/>
              <a:buNone/>
              <a:tabLst/>
              <a:defRPr/>
            </a:pPr>
            <a:r>
              <a:rPr kumimoji="0" lang="en-US" sz="1600" b="0" i="0" u="none" strike="noStrike" kern="1200" cap="none" spc="0" normalizeH="0" baseline="0" noProof="0" dirty="0">
                <a:ln>
                  <a:noFill/>
                </a:ln>
                <a:solidFill>
                  <a:sysClr val="windowText" lastClr="000000"/>
                </a:solidFill>
                <a:effectLst/>
                <a:uLnTx/>
                <a:uFillTx/>
                <a:latin typeface="Courier New" panose="02070309020205020404" pitchFamily="49" charset="0"/>
                <a:ea typeface="+mn-ea"/>
                <a:cs typeface="Courier New" panose="02070309020205020404" pitchFamily="49" charset="0"/>
              </a:rPr>
              <a:t>  "</a:t>
            </a:r>
            <a:r>
              <a:rPr kumimoji="0" lang="en-US" sz="1600" b="0" i="0" u="none" strike="noStrike" kern="1200" cap="none" spc="0" normalizeH="0" baseline="0" noProof="0" dirty="0" err="1">
                <a:ln>
                  <a:noFill/>
                </a:ln>
                <a:solidFill>
                  <a:sysClr val="windowText" lastClr="000000"/>
                </a:solidFill>
                <a:effectLst/>
                <a:uLnTx/>
                <a:uFillTx/>
                <a:latin typeface="Courier New" panose="02070309020205020404" pitchFamily="49" charset="0"/>
                <a:ea typeface="+mn-ea"/>
                <a:cs typeface="Courier New" panose="02070309020205020404" pitchFamily="49" charset="0"/>
              </a:rPr>
              <a:t>contentVersion</a:t>
            </a:r>
            <a:r>
              <a:rPr kumimoji="0" lang="en-US" sz="1600" b="0" i="0" u="none" strike="noStrike" kern="1200" cap="none" spc="0" normalizeH="0" baseline="0" noProof="0" dirty="0">
                <a:ln>
                  <a:noFill/>
                </a:ln>
                <a:solidFill>
                  <a:sysClr val="windowText" lastClr="000000"/>
                </a:solidFill>
                <a:effectLst/>
                <a:uLnTx/>
                <a:uFillTx/>
                <a:latin typeface="Courier New" panose="02070309020205020404" pitchFamily="49" charset="0"/>
                <a:ea typeface="+mn-ea"/>
                <a:cs typeface="Courier New" panose="02070309020205020404" pitchFamily="49" charset="0"/>
              </a:rPr>
              <a:t>": "1.0.0.0",</a:t>
            </a:r>
          </a:p>
          <a:p>
            <a:pPr marL="0" marR="0" lvl="0" indent="0" algn="l" defTabSz="914367" rtl="0" eaLnBrk="1" fontAlgn="auto" latinLnBrk="0" hangingPunct="1">
              <a:lnSpc>
                <a:spcPct val="90000"/>
              </a:lnSpc>
              <a:spcBef>
                <a:spcPct val="20000"/>
              </a:spcBef>
              <a:spcAft>
                <a:spcPts val="0"/>
              </a:spcAft>
              <a:buClrTx/>
              <a:buSzPct val="90000"/>
              <a:buFont typeface="Arial" pitchFamily="34" charset="0"/>
              <a:buNone/>
              <a:tabLst/>
              <a:defRPr/>
            </a:pPr>
            <a:endParaRPr kumimoji="0" lang="en-US" sz="1600" b="0" i="0" u="none" strike="noStrike" kern="1200" cap="none" spc="0" normalizeH="0" baseline="0" noProof="0" dirty="0">
              <a:ln>
                <a:noFill/>
              </a:ln>
              <a:solidFill>
                <a:sysClr val="windowText" lastClr="000000"/>
              </a:solidFill>
              <a:effectLst/>
              <a:uLnTx/>
              <a:uFillTx/>
              <a:latin typeface="Courier New" panose="02070309020205020404" pitchFamily="49" charset="0"/>
              <a:ea typeface="+mn-ea"/>
              <a:cs typeface="Courier New" panose="02070309020205020404" pitchFamily="49" charset="0"/>
            </a:endParaRPr>
          </a:p>
          <a:p>
            <a:pPr marL="0" marR="0" lvl="0" indent="0" algn="l" defTabSz="914367" rtl="0" eaLnBrk="1" fontAlgn="auto" latinLnBrk="0" hangingPunct="1">
              <a:lnSpc>
                <a:spcPct val="90000"/>
              </a:lnSpc>
              <a:spcBef>
                <a:spcPct val="20000"/>
              </a:spcBef>
              <a:spcAft>
                <a:spcPts val="0"/>
              </a:spcAft>
              <a:buClrTx/>
              <a:buSzPct val="90000"/>
              <a:buFont typeface="Arial" pitchFamily="34" charset="0"/>
              <a:buNone/>
              <a:tabLst/>
              <a:defRPr/>
            </a:pPr>
            <a:r>
              <a:rPr kumimoji="0" lang="en-US" sz="1600" b="0" i="0" u="none" strike="noStrike" kern="1200" cap="none" spc="0" normalizeH="0" baseline="0" noProof="0" dirty="0">
                <a:ln>
                  <a:noFill/>
                </a:ln>
                <a:solidFill>
                  <a:sysClr val="windowText" lastClr="000000"/>
                </a:solidFill>
                <a:effectLst/>
                <a:uLnTx/>
                <a:uFillTx/>
                <a:latin typeface="Courier New" panose="02070309020205020404" pitchFamily="49" charset="0"/>
                <a:ea typeface="+mn-ea"/>
                <a:cs typeface="Courier New" panose="02070309020205020404" pitchFamily="49" charset="0"/>
              </a:rPr>
              <a:t>  "</a:t>
            </a:r>
            <a:r>
              <a:rPr kumimoji="0" lang="en-US" sz="1600" b="1" i="0" u="none" strike="noStrike" kern="1200" cap="none" spc="0" normalizeH="0" baseline="0" noProof="0" dirty="0">
                <a:ln>
                  <a:noFill/>
                </a:ln>
                <a:solidFill>
                  <a:srgbClr val="FF0000"/>
                </a:solidFill>
                <a:effectLst/>
                <a:uLnTx/>
                <a:uFillTx/>
                <a:latin typeface="Courier New" panose="02070309020205020404" pitchFamily="49" charset="0"/>
                <a:ea typeface="+mn-ea"/>
                <a:cs typeface="Courier New" panose="02070309020205020404" pitchFamily="49" charset="0"/>
              </a:rPr>
              <a:t>parameters</a:t>
            </a:r>
            <a:r>
              <a:rPr kumimoji="0" lang="en-US" sz="1600" b="0" i="0" u="none" strike="noStrike" kern="1200" cap="none" spc="0" normalizeH="0" baseline="0" noProof="0" dirty="0">
                <a:ln>
                  <a:noFill/>
                </a:ln>
                <a:solidFill>
                  <a:sysClr val="windowText" lastClr="000000"/>
                </a:solidFill>
                <a:effectLst/>
                <a:uLnTx/>
                <a:uFillTx/>
                <a:latin typeface="Courier New" panose="02070309020205020404" pitchFamily="49" charset="0"/>
                <a:ea typeface="+mn-ea"/>
                <a:cs typeface="Courier New" panose="02070309020205020404" pitchFamily="49" charset="0"/>
              </a:rPr>
              <a:t>": {</a:t>
            </a:r>
          </a:p>
          <a:p>
            <a:pPr marL="0" marR="0" lvl="0" indent="0" algn="l" defTabSz="914367" rtl="0" eaLnBrk="1" fontAlgn="auto" latinLnBrk="0" hangingPunct="1">
              <a:lnSpc>
                <a:spcPct val="90000"/>
              </a:lnSpc>
              <a:spcBef>
                <a:spcPct val="20000"/>
              </a:spcBef>
              <a:spcAft>
                <a:spcPts val="0"/>
              </a:spcAft>
              <a:buClrTx/>
              <a:buSzPct val="90000"/>
              <a:buFont typeface="Arial" pitchFamily="34" charset="0"/>
              <a:buNone/>
              <a:tabLst/>
              <a:defRPr/>
            </a:pPr>
            <a:r>
              <a:rPr kumimoji="0" lang="en-US" sz="1600" b="0" i="0" u="none" strike="noStrike" kern="1200" cap="none" spc="0" normalizeH="0" baseline="0" noProof="0" dirty="0">
                <a:ln>
                  <a:noFill/>
                </a:ln>
                <a:solidFill>
                  <a:sysClr val="windowText" lastClr="000000"/>
                </a:solidFill>
                <a:effectLst/>
                <a:uLnTx/>
                <a:uFillTx/>
                <a:latin typeface="Courier New" panose="02070309020205020404" pitchFamily="49" charset="0"/>
                <a:ea typeface="+mn-ea"/>
                <a:cs typeface="Courier New" panose="02070309020205020404" pitchFamily="49" charset="0"/>
              </a:rPr>
              <a:t>    </a:t>
            </a:r>
            <a:r>
              <a:rPr kumimoji="0" lang="en-US" sz="1600" b="0" i="0" u="none" strike="noStrike" kern="1200" cap="none" spc="0" normalizeH="0" baseline="0" noProof="0" dirty="0">
                <a:ln>
                  <a:noFill/>
                </a:ln>
                <a:solidFill>
                  <a:srgbClr val="70AD47"/>
                </a:solidFill>
                <a:effectLst/>
                <a:uLnTx/>
                <a:uFillTx/>
                <a:latin typeface="Courier New" panose="02070309020205020404" pitchFamily="49" charset="0"/>
                <a:ea typeface="+mn-ea"/>
                <a:cs typeface="Courier New" panose="02070309020205020404" pitchFamily="49" charset="0"/>
              </a:rPr>
              <a:t>// Parameters referenced by resources  (parameterize your template)</a:t>
            </a:r>
          </a:p>
          <a:p>
            <a:pPr marL="0" marR="0" lvl="0" indent="0" algn="l" defTabSz="914367" rtl="0" eaLnBrk="1" fontAlgn="auto" latinLnBrk="0" hangingPunct="1">
              <a:lnSpc>
                <a:spcPct val="90000"/>
              </a:lnSpc>
              <a:spcBef>
                <a:spcPct val="20000"/>
              </a:spcBef>
              <a:spcAft>
                <a:spcPts val="0"/>
              </a:spcAft>
              <a:buClrTx/>
              <a:buSzPct val="90000"/>
              <a:buFont typeface="Arial" pitchFamily="34" charset="0"/>
              <a:buNone/>
              <a:tabLst/>
              <a:defRPr/>
            </a:pPr>
            <a:r>
              <a:rPr kumimoji="0" lang="en-US" sz="1600" b="0" i="0" u="none" strike="noStrike" kern="1200" cap="none" spc="0" normalizeH="0" baseline="0" noProof="0" dirty="0">
                <a:ln>
                  <a:noFill/>
                </a:ln>
                <a:solidFill>
                  <a:sysClr val="windowText" lastClr="000000"/>
                </a:solidFill>
                <a:effectLst/>
                <a:uLnTx/>
                <a:uFillTx/>
                <a:latin typeface="Courier New" panose="02070309020205020404" pitchFamily="49" charset="0"/>
                <a:ea typeface="+mn-ea"/>
                <a:cs typeface="Courier New" panose="02070309020205020404" pitchFamily="49" charset="0"/>
              </a:rPr>
              <a:t>  },</a:t>
            </a:r>
          </a:p>
          <a:p>
            <a:pPr marL="0" marR="0" lvl="0" indent="0" algn="l" defTabSz="914367" rtl="0" eaLnBrk="1" fontAlgn="auto" latinLnBrk="0" hangingPunct="1">
              <a:lnSpc>
                <a:spcPct val="90000"/>
              </a:lnSpc>
              <a:spcBef>
                <a:spcPct val="20000"/>
              </a:spcBef>
              <a:spcAft>
                <a:spcPts val="0"/>
              </a:spcAft>
              <a:buClrTx/>
              <a:buSzPct val="90000"/>
              <a:buFont typeface="Arial" pitchFamily="34" charset="0"/>
              <a:buNone/>
              <a:tabLst/>
              <a:defRPr/>
            </a:pPr>
            <a:endParaRPr kumimoji="0" lang="en-US" sz="1600" b="0" i="0" u="none" strike="noStrike" kern="1200" cap="none" spc="0" normalizeH="0" baseline="0" noProof="0" dirty="0">
              <a:ln>
                <a:noFill/>
              </a:ln>
              <a:solidFill>
                <a:sysClr val="windowText" lastClr="000000"/>
              </a:solidFill>
              <a:effectLst/>
              <a:uLnTx/>
              <a:uFillTx/>
              <a:latin typeface="Courier New" panose="02070309020205020404" pitchFamily="49" charset="0"/>
              <a:ea typeface="+mn-ea"/>
              <a:cs typeface="Courier New" panose="02070309020205020404" pitchFamily="49" charset="0"/>
            </a:endParaRPr>
          </a:p>
          <a:p>
            <a:pPr marL="0" marR="0" lvl="0" indent="0" algn="l" defTabSz="914367" rtl="0" eaLnBrk="1" fontAlgn="auto" latinLnBrk="0" hangingPunct="1">
              <a:lnSpc>
                <a:spcPct val="90000"/>
              </a:lnSpc>
              <a:spcBef>
                <a:spcPct val="20000"/>
              </a:spcBef>
              <a:spcAft>
                <a:spcPts val="0"/>
              </a:spcAft>
              <a:buClrTx/>
              <a:buSzPct val="90000"/>
              <a:buFont typeface="Arial" pitchFamily="34" charset="0"/>
              <a:buNone/>
              <a:tabLst/>
              <a:defRPr/>
            </a:pPr>
            <a:r>
              <a:rPr kumimoji="0" lang="en-US" sz="1600" b="0" i="0" u="none" strike="noStrike" kern="1200" cap="none" spc="0" normalizeH="0" baseline="0" noProof="0" dirty="0">
                <a:ln>
                  <a:noFill/>
                </a:ln>
                <a:solidFill>
                  <a:sysClr val="windowText" lastClr="000000"/>
                </a:solidFill>
                <a:effectLst/>
                <a:uLnTx/>
                <a:uFillTx/>
                <a:latin typeface="Courier New" panose="02070309020205020404" pitchFamily="49" charset="0"/>
                <a:ea typeface="+mn-ea"/>
                <a:cs typeface="Courier New" panose="02070309020205020404" pitchFamily="49" charset="0"/>
              </a:rPr>
              <a:t>  "</a:t>
            </a:r>
            <a:r>
              <a:rPr kumimoji="0" lang="en-US" sz="1600" b="1" i="0" u="none" strike="noStrike" kern="1200" cap="none" spc="0" normalizeH="0" baseline="0" noProof="0" dirty="0">
                <a:ln>
                  <a:noFill/>
                </a:ln>
                <a:solidFill>
                  <a:srgbClr val="FF0000"/>
                </a:solidFill>
                <a:effectLst/>
                <a:uLnTx/>
                <a:uFillTx/>
                <a:latin typeface="Courier New" panose="02070309020205020404" pitchFamily="49" charset="0"/>
                <a:ea typeface="+mn-ea"/>
                <a:cs typeface="Courier New" panose="02070309020205020404" pitchFamily="49" charset="0"/>
              </a:rPr>
              <a:t>variables</a:t>
            </a:r>
            <a:r>
              <a:rPr kumimoji="0" lang="en-US" sz="1600" b="0" i="0" u="none" strike="noStrike" kern="1200" cap="none" spc="0" normalizeH="0" baseline="0" noProof="0" dirty="0">
                <a:ln>
                  <a:noFill/>
                </a:ln>
                <a:solidFill>
                  <a:sysClr val="windowText" lastClr="000000"/>
                </a:solidFill>
                <a:effectLst/>
                <a:uLnTx/>
                <a:uFillTx/>
                <a:latin typeface="Courier New" panose="02070309020205020404" pitchFamily="49" charset="0"/>
                <a:ea typeface="+mn-ea"/>
                <a:cs typeface="Courier New" panose="02070309020205020404" pitchFamily="49" charset="0"/>
              </a:rPr>
              <a:t>": {</a:t>
            </a:r>
          </a:p>
          <a:p>
            <a:pPr marL="0" marR="0" lvl="0" indent="0" algn="l" defTabSz="914367" rtl="0" eaLnBrk="1" fontAlgn="auto" latinLnBrk="0" hangingPunct="1">
              <a:lnSpc>
                <a:spcPct val="90000"/>
              </a:lnSpc>
              <a:spcBef>
                <a:spcPct val="20000"/>
              </a:spcBef>
              <a:spcAft>
                <a:spcPts val="0"/>
              </a:spcAft>
              <a:buClrTx/>
              <a:buSzPct val="90000"/>
              <a:buFont typeface="Arial" pitchFamily="34" charset="0"/>
              <a:buNone/>
              <a:tabLst/>
              <a:defRPr/>
            </a:pPr>
            <a:r>
              <a:rPr kumimoji="0" lang="en-US" sz="1600" b="0" i="0" u="none" strike="noStrike" kern="1200" cap="none" spc="0" normalizeH="0" baseline="0" noProof="0" dirty="0">
                <a:ln>
                  <a:noFill/>
                </a:ln>
                <a:solidFill>
                  <a:sysClr val="windowText" lastClr="000000"/>
                </a:solidFill>
                <a:effectLst/>
                <a:uLnTx/>
                <a:uFillTx/>
                <a:latin typeface="Courier New" panose="02070309020205020404" pitchFamily="49" charset="0"/>
                <a:ea typeface="+mn-ea"/>
                <a:cs typeface="Courier New" panose="02070309020205020404" pitchFamily="49" charset="0"/>
              </a:rPr>
              <a:t>    </a:t>
            </a:r>
            <a:r>
              <a:rPr kumimoji="0" lang="en-US" sz="1600" b="0" i="0" u="none" strike="noStrike" kern="1200" cap="none" spc="0" normalizeH="0" baseline="0" noProof="0" dirty="0">
                <a:ln>
                  <a:noFill/>
                </a:ln>
                <a:solidFill>
                  <a:srgbClr val="70AD47"/>
                </a:solidFill>
                <a:effectLst/>
                <a:uLnTx/>
                <a:uFillTx/>
                <a:latin typeface="Courier New" panose="02070309020205020404" pitchFamily="49" charset="0"/>
                <a:ea typeface="+mn-ea"/>
                <a:cs typeface="Courier New" panose="02070309020205020404" pitchFamily="49" charset="0"/>
              </a:rPr>
              <a:t>// Variables referenced by resources</a:t>
            </a:r>
            <a:endParaRPr kumimoji="0" lang="en-US" sz="1600" b="0" i="0" u="none" strike="noStrike" kern="1200" cap="none" spc="0" normalizeH="0" baseline="0" noProof="0" dirty="0">
              <a:ln>
                <a:noFill/>
              </a:ln>
              <a:solidFill>
                <a:sysClr val="windowText" lastClr="000000"/>
              </a:solidFill>
              <a:effectLst/>
              <a:uLnTx/>
              <a:uFillTx/>
              <a:latin typeface="Courier New" panose="02070309020205020404" pitchFamily="49" charset="0"/>
              <a:ea typeface="+mn-ea"/>
              <a:cs typeface="Courier New" panose="02070309020205020404" pitchFamily="49" charset="0"/>
            </a:endParaRPr>
          </a:p>
          <a:p>
            <a:pPr marL="0" marR="0" lvl="0" indent="0" algn="l" defTabSz="914367" rtl="0" eaLnBrk="1" fontAlgn="auto" latinLnBrk="0" hangingPunct="1">
              <a:lnSpc>
                <a:spcPct val="90000"/>
              </a:lnSpc>
              <a:spcBef>
                <a:spcPct val="20000"/>
              </a:spcBef>
              <a:spcAft>
                <a:spcPts val="0"/>
              </a:spcAft>
              <a:buClrTx/>
              <a:buSzPct val="90000"/>
              <a:buFont typeface="Arial" pitchFamily="34" charset="0"/>
              <a:buNone/>
              <a:tabLst/>
              <a:defRPr/>
            </a:pPr>
            <a:r>
              <a:rPr kumimoji="0" lang="en-US" sz="1600" b="0" i="0" u="none" strike="noStrike" kern="1200" cap="none" spc="0" normalizeH="0" baseline="0" noProof="0" dirty="0">
                <a:ln>
                  <a:noFill/>
                </a:ln>
                <a:solidFill>
                  <a:sysClr val="windowText" lastClr="000000"/>
                </a:solidFill>
                <a:effectLst/>
                <a:uLnTx/>
                <a:uFillTx/>
                <a:latin typeface="Courier New" panose="02070309020205020404" pitchFamily="49" charset="0"/>
                <a:ea typeface="+mn-ea"/>
                <a:cs typeface="Courier New" panose="02070309020205020404" pitchFamily="49" charset="0"/>
              </a:rPr>
              <a:t>  },</a:t>
            </a:r>
          </a:p>
          <a:p>
            <a:pPr marL="0" marR="0" lvl="0" indent="0" algn="l" defTabSz="914367" rtl="0" eaLnBrk="1" fontAlgn="auto" latinLnBrk="0" hangingPunct="1">
              <a:lnSpc>
                <a:spcPct val="90000"/>
              </a:lnSpc>
              <a:spcBef>
                <a:spcPct val="20000"/>
              </a:spcBef>
              <a:spcAft>
                <a:spcPts val="0"/>
              </a:spcAft>
              <a:buClrTx/>
              <a:buSzPct val="90000"/>
              <a:buFont typeface="Arial" pitchFamily="34" charset="0"/>
              <a:buNone/>
              <a:tabLst/>
              <a:defRPr/>
            </a:pPr>
            <a:endParaRPr kumimoji="0" lang="en-US" sz="1600" b="0" i="0" u="none" strike="noStrike" kern="1200" cap="none" spc="0" normalizeH="0" baseline="0" noProof="0" dirty="0">
              <a:ln>
                <a:noFill/>
              </a:ln>
              <a:solidFill>
                <a:sysClr val="windowText" lastClr="000000"/>
              </a:solidFill>
              <a:effectLst/>
              <a:uLnTx/>
              <a:uFillTx/>
              <a:latin typeface="Courier New" panose="02070309020205020404" pitchFamily="49" charset="0"/>
              <a:ea typeface="+mn-ea"/>
              <a:cs typeface="Courier New" panose="02070309020205020404" pitchFamily="49" charset="0"/>
            </a:endParaRPr>
          </a:p>
          <a:p>
            <a:pPr marL="0" marR="0" lvl="0" indent="0" algn="l" defTabSz="914367" rtl="0" eaLnBrk="1" fontAlgn="auto" latinLnBrk="0" hangingPunct="1">
              <a:lnSpc>
                <a:spcPct val="90000"/>
              </a:lnSpc>
              <a:spcBef>
                <a:spcPct val="20000"/>
              </a:spcBef>
              <a:spcAft>
                <a:spcPts val="0"/>
              </a:spcAft>
              <a:buClrTx/>
              <a:buSzPct val="90000"/>
              <a:buFont typeface="Arial" pitchFamily="34" charset="0"/>
              <a:buNone/>
              <a:tabLst/>
              <a:defRPr/>
            </a:pPr>
            <a:r>
              <a:rPr kumimoji="0" lang="en-US" sz="1600" b="0" i="0" u="none" strike="noStrike" kern="1200" cap="none" spc="0" normalizeH="0" baseline="0" noProof="0" dirty="0">
                <a:ln>
                  <a:noFill/>
                </a:ln>
                <a:solidFill>
                  <a:sysClr val="windowText" lastClr="000000"/>
                </a:solidFill>
                <a:effectLst/>
                <a:uLnTx/>
                <a:uFillTx/>
                <a:latin typeface="Courier New" panose="02070309020205020404" pitchFamily="49" charset="0"/>
                <a:ea typeface="+mn-ea"/>
                <a:cs typeface="Courier New" panose="02070309020205020404" pitchFamily="49" charset="0"/>
              </a:rPr>
              <a:t>  "</a:t>
            </a:r>
            <a:r>
              <a:rPr kumimoji="0" lang="en-US" sz="1600" b="1" i="0" u="none" strike="noStrike" kern="1200" cap="none" spc="0" normalizeH="0" baseline="0" noProof="0" dirty="0">
                <a:ln>
                  <a:noFill/>
                </a:ln>
                <a:solidFill>
                  <a:srgbClr val="FF0000"/>
                </a:solidFill>
                <a:effectLst/>
                <a:uLnTx/>
                <a:uFillTx/>
                <a:latin typeface="Courier New" panose="02070309020205020404" pitchFamily="49" charset="0"/>
                <a:ea typeface="+mn-ea"/>
                <a:cs typeface="Courier New" panose="02070309020205020404" pitchFamily="49" charset="0"/>
              </a:rPr>
              <a:t>resources</a:t>
            </a:r>
            <a:r>
              <a:rPr kumimoji="0" lang="en-US" sz="1600" b="0" i="0" u="none" strike="noStrike" kern="1200" cap="none" spc="0" normalizeH="0" baseline="0" noProof="0" dirty="0">
                <a:ln>
                  <a:noFill/>
                </a:ln>
                <a:solidFill>
                  <a:sysClr val="windowText" lastClr="000000"/>
                </a:solidFill>
                <a:effectLst/>
                <a:uLnTx/>
                <a:uFillTx/>
                <a:latin typeface="Courier New" panose="02070309020205020404" pitchFamily="49" charset="0"/>
                <a:ea typeface="+mn-ea"/>
                <a:cs typeface="Courier New" panose="02070309020205020404" pitchFamily="49" charset="0"/>
              </a:rPr>
              <a:t>": [</a:t>
            </a:r>
          </a:p>
          <a:p>
            <a:pPr marL="0" marR="0" lvl="0" indent="0" algn="l" defTabSz="914367" rtl="0" eaLnBrk="1" fontAlgn="auto" latinLnBrk="0" hangingPunct="1">
              <a:lnSpc>
                <a:spcPct val="90000"/>
              </a:lnSpc>
              <a:spcBef>
                <a:spcPct val="20000"/>
              </a:spcBef>
              <a:spcAft>
                <a:spcPts val="0"/>
              </a:spcAft>
              <a:buClrTx/>
              <a:buSzPct val="90000"/>
              <a:buFont typeface="Arial" pitchFamily="34" charset="0"/>
              <a:buNone/>
              <a:tabLst/>
              <a:defRPr/>
            </a:pPr>
            <a:r>
              <a:rPr kumimoji="0" lang="en-US" sz="1600" b="0" i="0" u="none" strike="noStrike" kern="1200" cap="none" spc="0" normalizeH="0" baseline="0" noProof="0" dirty="0">
                <a:ln>
                  <a:noFill/>
                </a:ln>
                <a:solidFill>
                  <a:sysClr val="windowText" lastClr="000000"/>
                </a:solidFill>
                <a:effectLst/>
                <a:uLnTx/>
                <a:uFillTx/>
                <a:latin typeface="Courier New" panose="02070309020205020404" pitchFamily="49" charset="0"/>
                <a:ea typeface="+mn-ea"/>
                <a:cs typeface="Courier New" panose="02070309020205020404" pitchFamily="49" charset="0"/>
              </a:rPr>
              <a:t>    </a:t>
            </a:r>
            <a:r>
              <a:rPr kumimoji="0" lang="en-US" sz="1600" b="0" i="0" u="none" strike="noStrike" kern="1200" cap="none" spc="0" normalizeH="0" baseline="0" noProof="0" dirty="0">
                <a:ln>
                  <a:noFill/>
                </a:ln>
                <a:solidFill>
                  <a:srgbClr val="70AD47"/>
                </a:solidFill>
                <a:effectLst/>
                <a:uLnTx/>
                <a:uFillTx/>
                <a:latin typeface="Courier New" panose="02070309020205020404" pitchFamily="49" charset="0"/>
                <a:ea typeface="+mn-ea"/>
                <a:cs typeface="Courier New" panose="02070309020205020404" pitchFamily="49" charset="0"/>
              </a:rPr>
              <a:t>// Virtual Machine, Web App, Virtual Network, SQL Azure, Storage Account, etc.</a:t>
            </a:r>
            <a:endParaRPr kumimoji="0" lang="en-US" sz="1600" b="0" i="0" u="none" strike="noStrike" kern="1200" cap="none" spc="0" normalizeH="0" baseline="0" noProof="0" dirty="0">
              <a:ln>
                <a:noFill/>
              </a:ln>
              <a:solidFill>
                <a:sysClr val="windowText" lastClr="000000"/>
              </a:solidFill>
              <a:effectLst/>
              <a:uLnTx/>
              <a:uFillTx/>
              <a:latin typeface="Courier New" panose="02070309020205020404" pitchFamily="49" charset="0"/>
              <a:ea typeface="+mn-ea"/>
              <a:cs typeface="Courier New" panose="02070309020205020404" pitchFamily="49" charset="0"/>
            </a:endParaRPr>
          </a:p>
          <a:p>
            <a:pPr marL="0" marR="0" lvl="0" indent="0" algn="l" defTabSz="914367" rtl="0" eaLnBrk="1" fontAlgn="auto" latinLnBrk="0" hangingPunct="1">
              <a:lnSpc>
                <a:spcPct val="90000"/>
              </a:lnSpc>
              <a:spcBef>
                <a:spcPct val="20000"/>
              </a:spcBef>
              <a:spcAft>
                <a:spcPts val="0"/>
              </a:spcAft>
              <a:buClrTx/>
              <a:buSzPct val="90000"/>
              <a:buFont typeface="Arial" pitchFamily="34" charset="0"/>
              <a:buNone/>
              <a:tabLst/>
              <a:defRPr/>
            </a:pPr>
            <a:r>
              <a:rPr kumimoji="0" lang="en-US" sz="1600" b="0" i="0" u="none" strike="noStrike" kern="1200" cap="none" spc="0" normalizeH="0" baseline="0" noProof="0" dirty="0">
                <a:ln>
                  <a:noFill/>
                </a:ln>
                <a:solidFill>
                  <a:sysClr val="windowText" lastClr="000000"/>
                </a:solidFill>
                <a:effectLst/>
                <a:uLnTx/>
                <a:uFillTx/>
                <a:latin typeface="Courier New" panose="02070309020205020404" pitchFamily="49" charset="0"/>
                <a:ea typeface="+mn-ea"/>
                <a:cs typeface="Courier New" panose="02070309020205020404" pitchFamily="49" charset="0"/>
              </a:rPr>
              <a:t>  ],</a:t>
            </a:r>
          </a:p>
          <a:p>
            <a:pPr marL="0" marR="0" lvl="0" indent="0" algn="l" defTabSz="914367" rtl="0" eaLnBrk="1" fontAlgn="auto" latinLnBrk="0" hangingPunct="1">
              <a:lnSpc>
                <a:spcPct val="90000"/>
              </a:lnSpc>
              <a:spcBef>
                <a:spcPct val="20000"/>
              </a:spcBef>
              <a:spcAft>
                <a:spcPts val="0"/>
              </a:spcAft>
              <a:buClrTx/>
              <a:buSzPct val="90000"/>
              <a:buFont typeface="Arial" pitchFamily="34" charset="0"/>
              <a:buNone/>
              <a:tabLst/>
              <a:defRPr/>
            </a:pPr>
            <a:endParaRPr kumimoji="0" lang="en-US" sz="1600" b="0" i="0" u="none" strike="noStrike" kern="1200" cap="none" spc="0" normalizeH="0" baseline="0" noProof="0" dirty="0">
              <a:ln>
                <a:noFill/>
              </a:ln>
              <a:solidFill>
                <a:sysClr val="windowText" lastClr="000000"/>
              </a:solidFill>
              <a:effectLst/>
              <a:uLnTx/>
              <a:uFillTx/>
              <a:latin typeface="Courier New" panose="02070309020205020404" pitchFamily="49" charset="0"/>
              <a:ea typeface="+mn-ea"/>
              <a:cs typeface="Courier New" panose="02070309020205020404" pitchFamily="49" charset="0"/>
            </a:endParaRPr>
          </a:p>
          <a:p>
            <a:pPr marL="0" marR="0" lvl="0" indent="0" algn="l" defTabSz="914367" rtl="0" eaLnBrk="1" fontAlgn="auto" latinLnBrk="0" hangingPunct="1">
              <a:lnSpc>
                <a:spcPct val="90000"/>
              </a:lnSpc>
              <a:spcBef>
                <a:spcPct val="20000"/>
              </a:spcBef>
              <a:spcAft>
                <a:spcPts val="0"/>
              </a:spcAft>
              <a:buClrTx/>
              <a:buSzPct val="90000"/>
              <a:buFont typeface="Arial" pitchFamily="34" charset="0"/>
              <a:buNone/>
              <a:tabLst/>
              <a:defRPr/>
            </a:pPr>
            <a:r>
              <a:rPr kumimoji="0" lang="en-US" sz="1600" b="0" i="0" u="none" strike="noStrike" kern="1200" cap="none" spc="0" normalizeH="0" baseline="0" noProof="0" dirty="0">
                <a:ln>
                  <a:noFill/>
                </a:ln>
                <a:solidFill>
                  <a:sysClr val="windowText" lastClr="000000"/>
                </a:solidFill>
                <a:effectLst/>
                <a:uLnTx/>
                <a:uFillTx/>
                <a:latin typeface="Courier New" panose="02070309020205020404" pitchFamily="49" charset="0"/>
                <a:ea typeface="+mn-ea"/>
                <a:cs typeface="Courier New" panose="02070309020205020404" pitchFamily="49" charset="0"/>
              </a:rPr>
              <a:t>  "</a:t>
            </a:r>
            <a:r>
              <a:rPr kumimoji="0" lang="en-US" sz="1600" b="1" i="0" u="none" strike="noStrike" kern="1200" cap="none" spc="0" normalizeH="0" baseline="0" noProof="0" dirty="0">
                <a:ln>
                  <a:noFill/>
                </a:ln>
                <a:solidFill>
                  <a:srgbClr val="FF0000"/>
                </a:solidFill>
                <a:effectLst/>
                <a:uLnTx/>
                <a:uFillTx/>
                <a:latin typeface="Courier New" panose="02070309020205020404" pitchFamily="49" charset="0"/>
                <a:ea typeface="+mn-ea"/>
                <a:cs typeface="Courier New" panose="02070309020205020404" pitchFamily="49" charset="0"/>
              </a:rPr>
              <a:t>outputs</a:t>
            </a:r>
            <a:r>
              <a:rPr kumimoji="0" lang="en-US" sz="1600" b="0" i="0" u="none" strike="noStrike" kern="1200" cap="none" spc="0" normalizeH="0" baseline="0" noProof="0" dirty="0">
                <a:ln>
                  <a:noFill/>
                </a:ln>
                <a:solidFill>
                  <a:sysClr val="windowText" lastClr="000000"/>
                </a:solidFill>
                <a:effectLst/>
                <a:uLnTx/>
                <a:uFillTx/>
                <a:latin typeface="Courier New" panose="02070309020205020404" pitchFamily="49" charset="0"/>
                <a:ea typeface="+mn-ea"/>
                <a:cs typeface="Courier New" panose="02070309020205020404" pitchFamily="49" charset="0"/>
              </a:rPr>
              <a:t>": {</a:t>
            </a:r>
          </a:p>
          <a:p>
            <a:pPr marL="0" marR="0" lvl="0" indent="0" algn="l" defTabSz="914367" rtl="0" eaLnBrk="1" fontAlgn="auto" latinLnBrk="0" hangingPunct="1">
              <a:lnSpc>
                <a:spcPct val="90000"/>
              </a:lnSpc>
              <a:spcBef>
                <a:spcPct val="20000"/>
              </a:spcBef>
              <a:spcAft>
                <a:spcPts val="0"/>
              </a:spcAft>
              <a:buClrTx/>
              <a:buSzPct val="90000"/>
              <a:buFont typeface="Arial" pitchFamily="34" charset="0"/>
              <a:buNone/>
              <a:tabLst/>
              <a:defRPr/>
            </a:pPr>
            <a:r>
              <a:rPr kumimoji="0" lang="en-US" sz="1600" b="0" i="0" u="none" strike="noStrike" kern="1200" cap="none" spc="0" normalizeH="0" baseline="0" noProof="0" dirty="0">
                <a:ln>
                  <a:noFill/>
                </a:ln>
                <a:solidFill>
                  <a:sysClr val="windowText" lastClr="000000"/>
                </a:solidFill>
                <a:effectLst/>
                <a:uLnTx/>
                <a:uFillTx/>
                <a:latin typeface="Courier New" panose="02070309020205020404" pitchFamily="49" charset="0"/>
                <a:ea typeface="+mn-ea"/>
                <a:cs typeface="Courier New" panose="02070309020205020404" pitchFamily="49" charset="0"/>
              </a:rPr>
              <a:t>    </a:t>
            </a:r>
            <a:r>
              <a:rPr kumimoji="0" lang="en-US" sz="1600" b="0" i="0" u="none" strike="noStrike" kern="1200" cap="none" spc="0" normalizeH="0" baseline="0" noProof="0" dirty="0">
                <a:ln>
                  <a:noFill/>
                </a:ln>
                <a:solidFill>
                  <a:srgbClr val="70AD47"/>
                </a:solidFill>
                <a:effectLst/>
                <a:uLnTx/>
                <a:uFillTx/>
                <a:latin typeface="Courier New" panose="02070309020205020404" pitchFamily="49" charset="0"/>
                <a:ea typeface="+mn-ea"/>
                <a:cs typeface="Courier New" panose="02070309020205020404" pitchFamily="49" charset="0"/>
              </a:rPr>
              <a:t>// Optional outputs from deployment</a:t>
            </a:r>
          </a:p>
          <a:p>
            <a:pPr marL="0" marR="0" lvl="0" indent="0" algn="l" defTabSz="914367" rtl="0" eaLnBrk="1" fontAlgn="auto" latinLnBrk="0" hangingPunct="1">
              <a:lnSpc>
                <a:spcPct val="90000"/>
              </a:lnSpc>
              <a:spcBef>
                <a:spcPct val="20000"/>
              </a:spcBef>
              <a:spcAft>
                <a:spcPts val="0"/>
              </a:spcAft>
              <a:buClrTx/>
              <a:buSzPct val="90000"/>
              <a:buFont typeface="Arial" pitchFamily="34" charset="0"/>
              <a:buNone/>
              <a:tabLst/>
              <a:defRPr/>
            </a:pPr>
            <a:r>
              <a:rPr kumimoji="0" lang="en-US" sz="1600" b="0" i="0" u="none" strike="noStrike" kern="1200" cap="none" spc="0" normalizeH="0" baseline="0" noProof="0" dirty="0">
                <a:ln>
                  <a:noFill/>
                </a:ln>
                <a:solidFill>
                  <a:sysClr val="windowText" lastClr="000000"/>
                </a:solidFill>
                <a:effectLst/>
                <a:uLnTx/>
                <a:uFillTx/>
                <a:latin typeface="Courier New" panose="02070309020205020404" pitchFamily="49" charset="0"/>
                <a:ea typeface="+mn-ea"/>
                <a:cs typeface="Courier New" panose="02070309020205020404" pitchFamily="49" charset="0"/>
              </a:rPr>
              <a:t>  }</a:t>
            </a:r>
          </a:p>
          <a:p>
            <a:pPr marL="0" marR="0" lvl="0" indent="0" algn="l" defTabSz="914367" rtl="0" eaLnBrk="1" fontAlgn="auto" latinLnBrk="0" hangingPunct="1">
              <a:lnSpc>
                <a:spcPct val="90000"/>
              </a:lnSpc>
              <a:spcBef>
                <a:spcPct val="20000"/>
              </a:spcBef>
              <a:spcAft>
                <a:spcPts val="0"/>
              </a:spcAft>
              <a:buClrTx/>
              <a:buSzPct val="90000"/>
              <a:buFont typeface="Arial" pitchFamily="34" charset="0"/>
              <a:buNone/>
              <a:tabLst/>
              <a:defRPr/>
            </a:pPr>
            <a:r>
              <a:rPr kumimoji="0" lang="en-US" sz="1600" b="0" i="0" u="none" strike="noStrike" kern="1200" cap="none" spc="0" normalizeH="0" baseline="0" noProof="0" dirty="0">
                <a:ln>
                  <a:noFill/>
                </a:ln>
                <a:solidFill>
                  <a:sysClr val="windowText" lastClr="000000"/>
                </a:solidFill>
                <a:effectLst/>
                <a:uLnTx/>
                <a:uFillTx/>
                <a:latin typeface="Courier New" panose="02070309020205020404" pitchFamily="49" charset="0"/>
                <a:ea typeface="+mn-ea"/>
                <a:cs typeface="Courier New" panose="02070309020205020404" pitchFamily="49" charset="0"/>
              </a:rPr>
              <a:t>}</a:t>
            </a:r>
          </a:p>
        </p:txBody>
      </p:sp>
    </p:spTree>
    <p:extLst>
      <p:ext uri="{BB962C8B-B14F-4D97-AF65-F5344CB8AC3E}">
        <p14:creationId xmlns:p14="http://schemas.microsoft.com/office/powerpoint/2010/main" val="1115790861"/>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Common ARM template functions</a:t>
            </a:r>
          </a:p>
        </p:txBody>
      </p:sp>
      <p:sp>
        <p:nvSpPr>
          <p:cNvPr id="4" name="Text Placeholder 3"/>
          <p:cNvSpPr>
            <a:spLocks noGrp="1"/>
          </p:cNvSpPr>
          <p:nvPr>
            <p:ph sz="quarter" idx="10"/>
          </p:nvPr>
        </p:nvSpPr>
        <p:spPr/>
        <p:txBody>
          <a:bodyPr>
            <a:normAutofit fontScale="85000" lnSpcReduction="20000"/>
          </a:bodyPr>
          <a:lstStyle/>
          <a:p>
            <a:r>
              <a:rPr lang="en-US" dirty="0" err="1"/>
              <a:t>concat</a:t>
            </a:r>
            <a:r>
              <a:rPr lang="en-US" dirty="0"/>
              <a:t>() – string concatenation</a:t>
            </a:r>
          </a:p>
          <a:p>
            <a:endParaRPr lang="en-US" dirty="0"/>
          </a:p>
          <a:p>
            <a:r>
              <a:rPr lang="en-US" dirty="0" err="1"/>
              <a:t>uniqueString</a:t>
            </a:r>
            <a:r>
              <a:rPr lang="en-US" dirty="0"/>
              <a:t>() – 64-bit hash of a given string</a:t>
            </a:r>
          </a:p>
          <a:p>
            <a:endParaRPr lang="en-US" dirty="0"/>
          </a:p>
          <a:p>
            <a:r>
              <a:rPr lang="en-US" dirty="0" err="1"/>
              <a:t>resourceGroup</a:t>
            </a:r>
            <a:r>
              <a:rPr lang="en-US" dirty="0"/>
              <a:t>() – instance of a resource group</a:t>
            </a:r>
          </a:p>
          <a:p>
            <a:endParaRPr lang="en-US" dirty="0"/>
          </a:p>
          <a:p>
            <a:r>
              <a:rPr lang="en-US" dirty="0" err="1"/>
              <a:t>resourceId</a:t>
            </a:r>
            <a:r>
              <a:rPr lang="en-US" dirty="0"/>
              <a:t>() – unique identifier of a resource</a:t>
            </a:r>
          </a:p>
          <a:p>
            <a:endParaRPr lang="en-US" dirty="0"/>
          </a:p>
          <a:p>
            <a:r>
              <a:rPr lang="en-US" dirty="0" err="1"/>
              <a:t>copyIndex</a:t>
            </a:r>
            <a:r>
              <a:rPr lang="en-US" dirty="0"/>
              <a:t>() – looping construct</a:t>
            </a:r>
          </a:p>
        </p:txBody>
      </p:sp>
      <p:sp>
        <p:nvSpPr>
          <p:cNvPr id="7" name="Rectangle 6"/>
          <p:cNvSpPr/>
          <p:nvPr/>
        </p:nvSpPr>
        <p:spPr>
          <a:xfrm>
            <a:off x="3384704" y="6156501"/>
            <a:ext cx="5422594" cy="584775"/>
          </a:xfrm>
          <a:prstGeom prst="rect">
            <a:avLst/>
          </a:prstGeom>
        </p:spPr>
        <p:txBody>
          <a:bodyPr wrap="square">
            <a:spAutoFit/>
          </a:bodyPr>
          <a:lstStyle/>
          <a:p>
            <a:pPr algn="ctr"/>
            <a:r>
              <a:rPr lang="en-US" sz="3200" dirty="0">
                <a:solidFill>
                  <a:srgbClr val="00B0F0"/>
                </a:solidFill>
              </a:rPr>
              <a:t>http://aka.ms/armfunc</a:t>
            </a:r>
          </a:p>
        </p:txBody>
      </p:sp>
    </p:spTree>
    <p:extLst>
      <p:ext uri="{BB962C8B-B14F-4D97-AF65-F5344CB8AC3E}">
        <p14:creationId xmlns:p14="http://schemas.microsoft.com/office/powerpoint/2010/main" val="3048313182"/>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Using Visual Studio to author ARM templates</a:t>
            </a:r>
          </a:p>
        </p:txBody>
      </p:sp>
      <p:sp>
        <p:nvSpPr>
          <p:cNvPr id="3" name="Text Placeholder 2"/>
          <p:cNvSpPr>
            <a:spLocks noGrp="1"/>
          </p:cNvSpPr>
          <p:nvPr>
            <p:ph sz="quarter" idx="10"/>
          </p:nvPr>
        </p:nvSpPr>
        <p:spPr>
          <a:xfrm>
            <a:off x="268288" y="1387776"/>
            <a:ext cx="5494536" cy="5179712"/>
          </a:xfrm>
        </p:spPr>
        <p:txBody>
          <a:bodyPr>
            <a:normAutofit fontScale="62500" lnSpcReduction="20000"/>
          </a:bodyPr>
          <a:lstStyle/>
          <a:p>
            <a:r>
              <a:rPr lang="en-US" dirty="0"/>
              <a:t>Deployment template</a:t>
            </a:r>
          </a:p>
          <a:p>
            <a:pPr lvl="1"/>
            <a:r>
              <a:rPr lang="en-US" dirty="0"/>
              <a:t>Describes the resources to deploy in a resource group</a:t>
            </a:r>
          </a:p>
          <a:p>
            <a:pPr lvl="1"/>
            <a:endParaRPr lang="en-US" dirty="0"/>
          </a:p>
          <a:p>
            <a:r>
              <a:rPr lang="en-US" dirty="0"/>
              <a:t>Deployment template parameters</a:t>
            </a:r>
          </a:p>
          <a:p>
            <a:pPr lvl="1"/>
            <a:r>
              <a:rPr lang="en-US" dirty="0"/>
              <a:t>Provides parameter values for parameters defined in the Deployment Template</a:t>
            </a:r>
          </a:p>
          <a:p>
            <a:pPr lvl="1"/>
            <a:endParaRPr lang="en-US" dirty="0"/>
          </a:p>
          <a:p>
            <a:r>
              <a:rPr lang="en-US" dirty="0"/>
              <a:t>Deployment script</a:t>
            </a:r>
          </a:p>
          <a:p>
            <a:pPr lvl="1"/>
            <a:r>
              <a:rPr lang="en-US" dirty="0"/>
              <a:t>PowerShell script to deploy the resources defined in the Deployment Template using the parameter values defined in the Deployment Template Parameters file</a:t>
            </a:r>
          </a:p>
        </p:txBody>
      </p:sp>
      <p:sp>
        <p:nvSpPr>
          <p:cNvPr id="25" name="Content Placeholder 24"/>
          <p:cNvSpPr>
            <a:spLocks noGrp="1"/>
          </p:cNvSpPr>
          <p:nvPr>
            <p:ph sz="quarter" idx="11"/>
          </p:nvPr>
        </p:nvSpPr>
        <p:spPr/>
        <p:txBody>
          <a:bodyPr/>
          <a:lstStyle/>
          <a:p>
            <a:endParaRPr lang="en-US"/>
          </a:p>
        </p:txBody>
      </p:sp>
      <p:grpSp>
        <p:nvGrpSpPr>
          <p:cNvPr id="21" name="Group 20"/>
          <p:cNvGrpSpPr/>
          <p:nvPr/>
        </p:nvGrpSpPr>
        <p:grpSpPr>
          <a:xfrm>
            <a:off x="6924855" y="1189177"/>
            <a:ext cx="5000226" cy="2663190"/>
            <a:chOff x="6112406" y="3124750"/>
            <a:chExt cx="5000226" cy="2663190"/>
          </a:xfrm>
        </p:grpSpPr>
        <p:sp>
          <p:nvSpPr>
            <p:cNvPr id="18" name="Rectangle 17"/>
            <p:cNvSpPr/>
            <p:nvPr/>
          </p:nvSpPr>
          <p:spPr bwMode="auto">
            <a:xfrm>
              <a:off x="6112406" y="3124750"/>
              <a:ext cx="5000226" cy="2663190"/>
            </a:xfrm>
            <a:prstGeom prst="rect">
              <a:avLst/>
            </a:prstGeom>
            <a:solidFill>
              <a:srgbClr val="00B0F0"/>
            </a:solidFill>
            <a:ln>
              <a:solidFill>
                <a:srgbClr val="00B0F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20" name="Group 19"/>
            <p:cNvGrpSpPr/>
            <p:nvPr/>
          </p:nvGrpSpPr>
          <p:grpSpPr>
            <a:xfrm>
              <a:off x="6309361" y="3282059"/>
              <a:ext cx="4803271" cy="2174786"/>
              <a:chOff x="6309361" y="3282059"/>
              <a:chExt cx="4803271" cy="2174786"/>
            </a:xfrm>
          </p:grpSpPr>
          <p:grpSp>
            <p:nvGrpSpPr>
              <p:cNvPr id="4" name="Group 3"/>
              <p:cNvGrpSpPr/>
              <p:nvPr/>
            </p:nvGrpSpPr>
            <p:grpSpPr>
              <a:xfrm>
                <a:off x="6309361" y="3282059"/>
                <a:ext cx="4803271" cy="2174786"/>
                <a:chOff x="362873" y="1446259"/>
                <a:chExt cx="4803271" cy="2174786"/>
              </a:xfrm>
            </p:grpSpPr>
            <p:grpSp>
              <p:nvGrpSpPr>
                <p:cNvPr id="5" name="Group 4"/>
                <p:cNvGrpSpPr/>
                <p:nvPr/>
              </p:nvGrpSpPr>
              <p:grpSpPr>
                <a:xfrm>
                  <a:off x="362873" y="2224818"/>
                  <a:ext cx="1015913" cy="667349"/>
                  <a:chOff x="794886" y="4424768"/>
                  <a:chExt cx="1015913" cy="667349"/>
                </a:xfrm>
              </p:grpSpPr>
              <p:pic>
                <p:nvPicPr>
                  <p:cNvPr id="16" name="Picture 15"/>
                  <p:cNvPicPr>
                    <a:picLocks noChangeAspect="1"/>
                  </p:cNvPicPr>
                  <p:nvPr/>
                </p:nvPicPr>
                <p:blipFill>
                  <a:blip r:embed="rId2" cstate="print">
                    <a:biLevel thresh="25000"/>
                    <a:extLst>
                      <a:ext uri="{28A0092B-C50C-407E-A947-70E740481C1C}">
                        <a14:useLocalDpi xmlns:a14="http://schemas.microsoft.com/office/drawing/2010/main" val="0"/>
                      </a:ext>
                    </a:extLst>
                  </a:blip>
                  <a:stretch>
                    <a:fillRect/>
                  </a:stretch>
                </p:blipFill>
                <p:spPr>
                  <a:xfrm>
                    <a:off x="794886" y="4548873"/>
                    <a:ext cx="543244" cy="543244"/>
                  </a:xfrm>
                  <a:prstGeom prst="rect">
                    <a:avLst/>
                  </a:prstGeom>
                </p:spPr>
              </p:pic>
              <p:pic>
                <p:nvPicPr>
                  <p:cNvPr id="17" name="Picture 16"/>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1267555" y="4424768"/>
                    <a:ext cx="543244" cy="543244"/>
                  </a:xfrm>
                  <a:prstGeom prst="rect">
                    <a:avLst/>
                  </a:prstGeom>
                </p:spPr>
              </p:pic>
            </p:grpSp>
            <p:grpSp>
              <p:nvGrpSpPr>
                <p:cNvPr id="6" name="Group 5"/>
                <p:cNvGrpSpPr/>
                <p:nvPr/>
              </p:nvGrpSpPr>
              <p:grpSpPr>
                <a:xfrm>
                  <a:off x="2051482" y="1446259"/>
                  <a:ext cx="2940833" cy="794064"/>
                  <a:chOff x="2176903" y="2326056"/>
                  <a:chExt cx="2940833" cy="794064"/>
                </a:xfrm>
              </p:grpSpPr>
              <p:pic>
                <p:nvPicPr>
                  <p:cNvPr id="14" name="Picture 13"/>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2176903" y="2439809"/>
                    <a:ext cx="552164" cy="552164"/>
                  </a:xfrm>
                  <a:prstGeom prst="rect">
                    <a:avLst/>
                  </a:prstGeom>
                </p:spPr>
              </p:pic>
              <p:sp>
                <p:nvSpPr>
                  <p:cNvPr id="15" name="TextBox 14"/>
                  <p:cNvSpPr txBox="1"/>
                  <p:nvPr/>
                </p:nvSpPr>
                <p:spPr>
                  <a:xfrm>
                    <a:off x="2632994" y="2326056"/>
                    <a:ext cx="2484742" cy="794064"/>
                  </a:xfrm>
                  <a:prstGeom prst="rect">
                    <a:avLst/>
                  </a:prstGeom>
                  <a:noFill/>
                </p:spPr>
                <p:txBody>
                  <a:bodyPr wrap="square" lIns="182880" tIns="146304" rIns="182880" bIns="146304" rtlCol="0">
                    <a:spAutoFit/>
                  </a:bodyPr>
                  <a:lstStyle/>
                  <a:p>
                    <a:pPr>
                      <a:lnSpc>
                        <a:spcPct val="90000"/>
                      </a:lnSpc>
                      <a:spcAft>
                        <a:spcPts val="600"/>
                      </a:spcAft>
                    </a:pPr>
                    <a:r>
                      <a:rPr lang="en-US" dirty="0">
                        <a:gradFill>
                          <a:gsLst>
                            <a:gs pos="2917">
                              <a:schemeClr val="tx1"/>
                            </a:gs>
                            <a:gs pos="30000">
                              <a:schemeClr val="tx1"/>
                            </a:gs>
                          </a:gsLst>
                          <a:lin ang="5400000" scaled="0"/>
                        </a:gradFill>
                      </a:rPr>
                      <a:t>Deployment template (JSON)</a:t>
                    </a:r>
                  </a:p>
                </p:txBody>
              </p:sp>
            </p:grpSp>
            <p:grpSp>
              <p:nvGrpSpPr>
                <p:cNvPr id="7" name="Group 6"/>
                <p:cNvGrpSpPr/>
                <p:nvPr/>
              </p:nvGrpSpPr>
              <p:grpSpPr>
                <a:xfrm>
                  <a:off x="2059564" y="2826981"/>
                  <a:ext cx="2779063" cy="794064"/>
                  <a:chOff x="2176903" y="4358619"/>
                  <a:chExt cx="2779063" cy="794064"/>
                </a:xfrm>
              </p:grpSpPr>
              <p:pic>
                <p:nvPicPr>
                  <p:cNvPr id="12" name="Picture 11"/>
                  <p:cNvPicPr>
                    <a:picLocks noChangeAspect="1"/>
                  </p:cNvPicPr>
                  <p:nvPr/>
                </p:nvPicPr>
                <p:blipFill>
                  <a:blip r:embed="rId5" cstate="print">
                    <a:lum bright="70000" contrast="-70000"/>
                    <a:extLst>
                      <a:ext uri="{28A0092B-C50C-407E-A947-70E740481C1C}">
                        <a14:useLocalDpi xmlns:a14="http://schemas.microsoft.com/office/drawing/2010/main" val="0"/>
                      </a:ext>
                    </a:extLst>
                  </a:blip>
                  <a:stretch>
                    <a:fillRect/>
                  </a:stretch>
                </p:blipFill>
                <p:spPr>
                  <a:xfrm>
                    <a:off x="2176903" y="4478187"/>
                    <a:ext cx="552164" cy="552164"/>
                  </a:xfrm>
                  <a:prstGeom prst="rect">
                    <a:avLst/>
                  </a:prstGeom>
                </p:spPr>
              </p:pic>
              <p:sp>
                <p:nvSpPr>
                  <p:cNvPr id="13" name="TextBox 12"/>
                  <p:cNvSpPr txBox="1"/>
                  <p:nvPr/>
                </p:nvSpPr>
                <p:spPr>
                  <a:xfrm>
                    <a:off x="2609831" y="4358619"/>
                    <a:ext cx="2346135" cy="794064"/>
                  </a:xfrm>
                  <a:prstGeom prst="rect">
                    <a:avLst/>
                  </a:prstGeom>
                  <a:noFill/>
                </p:spPr>
                <p:txBody>
                  <a:bodyPr wrap="square" lIns="182880" tIns="146304" rIns="182880" bIns="146304" rtlCol="0">
                    <a:spAutoFit/>
                  </a:bodyPr>
                  <a:lstStyle/>
                  <a:p>
                    <a:pPr>
                      <a:lnSpc>
                        <a:spcPct val="90000"/>
                      </a:lnSpc>
                      <a:spcAft>
                        <a:spcPts val="600"/>
                      </a:spcAft>
                    </a:pPr>
                    <a:r>
                      <a:rPr lang="en-US" dirty="0">
                        <a:gradFill>
                          <a:gsLst>
                            <a:gs pos="2917">
                              <a:schemeClr val="tx1"/>
                            </a:gs>
                            <a:gs pos="30000">
                              <a:schemeClr val="tx1"/>
                            </a:gs>
                          </a:gsLst>
                          <a:lin ang="5400000" scaled="0"/>
                        </a:gradFill>
                      </a:rPr>
                      <a:t>Deployment script (PowerShell)</a:t>
                    </a:r>
                  </a:p>
                </p:txBody>
              </p:sp>
            </p:grpSp>
            <p:grpSp>
              <p:nvGrpSpPr>
                <p:cNvPr id="8" name="Group 7"/>
                <p:cNvGrpSpPr/>
                <p:nvPr/>
              </p:nvGrpSpPr>
              <p:grpSpPr>
                <a:xfrm>
                  <a:off x="2051482" y="2167043"/>
                  <a:ext cx="3114662" cy="794064"/>
                  <a:chOff x="2178667" y="3353389"/>
                  <a:chExt cx="3114662" cy="794064"/>
                </a:xfrm>
              </p:grpSpPr>
              <p:pic>
                <p:nvPicPr>
                  <p:cNvPr id="10" name="Picture 9"/>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2178667" y="3439845"/>
                    <a:ext cx="552164" cy="552164"/>
                  </a:xfrm>
                  <a:prstGeom prst="rect">
                    <a:avLst/>
                  </a:prstGeom>
                </p:spPr>
              </p:pic>
              <p:sp>
                <p:nvSpPr>
                  <p:cNvPr id="11" name="TextBox 10"/>
                  <p:cNvSpPr txBox="1"/>
                  <p:nvPr/>
                </p:nvSpPr>
                <p:spPr>
                  <a:xfrm>
                    <a:off x="2629149" y="3353389"/>
                    <a:ext cx="2664180" cy="794064"/>
                  </a:xfrm>
                  <a:prstGeom prst="rect">
                    <a:avLst/>
                  </a:prstGeom>
                  <a:noFill/>
                </p:spPr>
                <p:txBody>
                  <a:bodyPr wrap="square" lIns="182880" tIns="146304" rIns="182880" bIns="146304" rtlCol="0">
                    <a:spAutoFit/>
                  </a:bodyPr>
                  <a:lstStyle/>
                  <a:p>
                    <a:pPr>
                      <a:lnSpc>
                        <a:spcPct val="90000"/>
                      </a:lnSpc>
                      <a:spcAft>
                        <a:spcPts val="600"/>
                      </a:spcAft>
                    </a:pPr>
                    <a:r>
                      <a:rPr lang="en-US" dirty="0">
                        <a:gradFill>
                          <a:gsLst>
                            <a:gs pos="2917">
                              <a:schemeClr val="tx1"/>
                            </a:gs>
                            <a:gs pos="30000">
                              <a:schemeClr val="tx1"/>
                            </a:gs>
                          </a:gsLst>
                          <a:lin ang="5400000" scaled="0"/>
                        </a:gradFill>
                      </a:rPr>
                      <a:t>Deployment template parameters (JSON)</a:t>
                    </a:r>
                  </a:p>
                </p:txBody>
              </p:sp>
            </p:grpSp>
            <p:sp>
              <p:nvSpPr>
                <p:cNvPr id="9" name="Left Brace 8"/>
                <p:cNvSpPr/>
                <p:nvPr/>
              </p:nvSpPr>
              <p:spPr>
                <a:xfrm>
                  <a:off x="1470774" y="1560012"/>
                  <a:ext cx="500885" cy="1995440"/>
                </a:xfrm>
                <a:prstGeom prst="leftBrace">
                  <a:avLst/>
                </a:prstGeom>
                <a:ln w="190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pic>
            <p:nvPicPr>
              <p:cNvPr id="19" name="Picture 18"/>
              <p:cNvPicPr>
                <a:picLocks/>
              </p:cNvPicPr>
              <p:nvPr/>
            </p:nvPicPr>
            <p:blipFill>
              <a:blip r:embed="rId6"/>
              <a:stretch>
                <a:fillRect/>
              </a:stretch>
            </p:blipFill>
            <p:spPr>
              <a:xfrm flipV="1">
                <a:off x="6852605" y="4184723"/>
                <a:ext cx="393192" cy="246888"/>
              </a:xfrm>
              <a:prstGeom prst="rect">
                <a:avLst/>
              </a:prstGeom>
            </p:spPr>
          </p:pic>
        </p:grpSp>
      </p:grpSp>
    </p:spTree>
    <p:extLst>
      <p:ext uri="{BB962C8B-B14F-4D97-AF65-F5344CB8AC3E}">
        <p14:creationId xmlns:p14="http://schemas.microsoft.com/office/powerpoint/2010/main" val="1860150983"/>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a:t>Author an ARM template using Visual Studio</a:t>
            </a:r>
          </a:p>
        </p:txBody>
      </p:sp>
    </p:spTree>
    <p:extLst>
      <p:ext uri="{BB962C8B-B14F-4D97-AF65-F5344CB8AC3E}">
        <p14:creationId xmlns:p14="http://schemas.microsoft.com/office/powerpoint/2010/main" val="1342556321"/>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Deploying ARM templates</a:t>
            </a:r>
          </a:p>
        </p:txBody>
      </p:sp>
    </p:spTree>
    <p:extLst>
      <p:ext uri="{BB962C8B-B14F-4D97-AF65-F5344CB8AC3E}">
        <p14:creationId xmlns:p14="http://schemas.microsoft.com/office/powerpoint/2010/main" val="298615171"/>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Methods for deploying ARM templates</a:t>
            </a:r>
          </a:p>
        </p:txBody>
      </p:sp>
      <p:sp>
        <p:nvSpPr>
          <p:cNvPr id="4" name="Text Placeholder 3"/>
          <p:cNvSpPr>
            <a:spLocks noGrp="1"/>
          </p:cNvSpPr>
          <p:nvPr>
            <p:ph sz="quarter" idx="10"/>
          </p:nvPr>
        </p:nvSpPr>
        <p:spPr/>
        <p:txBody>
          <a:bodyPr>
            <a:normAutofit fontScale="62500" lnSpcReduction="20000"/>
          </a:bodyPr>
          <a:lstStyle/>
          <a:p>
            <a:r>
              <a:rPr lang="en-US" dirty="0"/>
              <a:t>PowerShell</a:t>
            </a:r>
          </a:p>
          <a:p>
            <a:pPr lvl="1"/>
            <a:r>
              <a:rPr lang="en-US" dirty="0"/>
              <a:t>Azure PowerShell Cmdlets 1.0 (or newer) - “</a:t>
            </a:r>
            <a:r>
              <a:rPr lang="en-US" dirty="0" err="1"/>
              <a:t>AzureRM</a:t>
            </a:r>
            <a:r>
              <a:rPr lang="en-US" dirty="0"/>
              <a:t>” cmdlets</a:t>
            </a:r>
          </a:p>
          <a:p>
            <a:pPr lvl="1"/>
            <a:endParaRPr lang="en-US" dirty="0"/>
          </a:p>
          <a:p>
            <a:r>
              <a:rPr lang="en-US" dirty="0"/>
              <a:t>Azure Command-Line Interface (CLI)</a:t>
            </a:r>
          </a:p>
          <a:p>
            <a:pPr lvl="1"/>
            <a:r>
              <a:rPr lang="en-US" dirty="0"/>
              <a:t>Cross-platform tools for Mac, Linux, and Windows</a:t>
            </a:r>
          </a:p>
          <a:p>
            <a:pPr lvl="1"/>
            <a:endParaRPr lang="en-US" dirty="0"/>
          </a:p>
          <a:p>
            <a:r>
              <a:rPr lang="en-US" dirty="0"/>
              <a:t>Visual Studio</a:t>
            </a:r>
          </a:p>
          <a:p>
            <a:pPr lvl="1"/>
            <a:r>
              <a:rPr lang="en-US" dirty="0"/>
              <a:t>Azure Tools/SDK</a:t>
            </a:r>
          </a:p>
          <a:p>
            <a:pPr lvl="1"/>
            <a:endParaRPr lang="en-US" dirty="0"/>
          </a:p>
          <a:p>
            <a:r>
              <a:rPr lang="en-US" dirty="0"/>
              <a:t>Azure portal</a:t>
            </a:r>
          </a:p>
          <a:p>
            <a:pPr lvl="1"/>
            <a:r>
              <a:rPr lang="en-US" dirty="0"/>
              <a:t>Template deployment</a:t>
            </a:r>
          </a:p>
          <a:p>
            <a:pPr lvl="1"/>
            <a:endParaRPr lang="en-US" dirty="0"/>
          </a:p>
          <a:p>
            <a:r>
              <a:rPr lang="en-US" dirty="0"/>
              <a:t>Continuous deployment</a:t>
            </a:r>
          </a:p>
        </p:txBody>
      </p:sp>
    </p:spTree>
    <p:extLst>
      <p:ext uri="{BB962C8B-B14F-4D97-AF65-F5344CB8AC3E}">
        <p14:creationId xmlns:p14="http://schemas.microsoft.com/office/powerpoint/2010/main" val="2562707054"/>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Rectangle 78"/>
          <p:cNvSpPr/>
          <p:nvPr/>
        </p:nvSpPr>
        <p:spPr bwMode="auto">
          <a:xfrm>
            <a:off x="589281" y="1823449"/>
            <a:ext cx="10989309" cy="4485911"/>
          </a:xfrm>
          <a:prstGeom prst="rect">
            <a:avLst/>
          </a:prstGeom>
          <a:solidFill>
            <a:srgbClr val="00B0F0"/>
          </a:solidFill>
          <a:ln>
            <a:solidFill>
              <a:srgbClr val="00B0F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Title 40"/>
          <p:cNvSpPr>
            <a:spLocks noGrp="1"/>
          </p:cNvSpPr>
          <p:nvPr>
            <p:ph type="title"/>
          </p:nvPr>
        </p:nvSpPr>
        <p:spPr/>
        <p:txBody>
          <a:bodyPr/>
          <a:lstStyle/>
          <a:p>
            <a:r>
              <a:rPr lang="en-US" dirty="0"/>
              <a:t>Deploying ARM templates</a:t>
            </a:r>
          </a:p>
        </p:txBody>
      </p:sp>
      <p:grpSp>
        <p:nvGrpSpPr>
          <p:cNvPr id="42" name="Group 41"/>
          <p:cNvGrpSpPr/>
          <p:nvPr/>
        </p:nvGrpSpPr>
        <p:grpSpPr>
          <a:xfrm>
            <a:off x="682913" y="1823449"/>
            <a:ext cx="4803271" cy="2174786"/>
            <a:chOff x="362873" y="1446259"/>
            <a:chExt cx="4803271" cy="2174786"/>
          </a:xfrm>
        </p:grpSpPr>
        <p:grpSp>
          <p:nvGrpSpPr>
            <p:cNvPr id="43" name="Group 42"/>
            <p:cNvGrpSpPr/>
            <p:nvPr/>
          </p:nvGrpSpPr>
          <p:grpSpPr>
            <a:xfrm>
              <a:off x="362873" y="2224818"/>
              <a:ext cx="1015913" cy="667349"/>
              <a:chOff x="794886" y="4424768"/>
              <a:chExt cx="1015913" cy="667349"/>
            </a:xfrm>
          </p:grpSpPr>
          <p:pic>
            <p:nvPicPr>
              <p:cNvPr id="54" name="Picture 53"/>
              <p:cNvPicPr>
                <a:picLocks noChangeAspect="1"/>
              </p:cNvPicPr>
              <p:nvPr/>
            </p:nvPicPr>
            <p:blipFill>
              <a:blip r:embed="rId2" cstate="print">
                <a:biLevel thresh="25000"/>
                <a:extLst>
                  <a:ext uri="{28A0092B-C50C-407E-A947-70E740481C1C}">
                    <a14:useLocalDpi xmlns:a14="http://schemas.microsoft.com/office/drawing/2010/main" val="0"/>
                  </a:ext>
                </a:extLst>
              </a:blip>
              <a:stretch>
                <a:fillRect/>
              </a:stretch>
            </p:blipFill>
            <p:spPr>
              <a:xfrm>
                <a:off x="794886" y="4548873"/>
                <a:ext cx="543244" cy="543244"/>
              </a:xfrm>
              <a:prstGeom prst="rect">
                <a:avLst/>
              </a:prstGeom>
            </p:spPr>
          </p:pic>
          <p:pic>
            <p:nvPicPr>
              <p:cNvPr id="55" name="Picture 54"/>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1267555" y="4424768"/>
                <a:ext cx="543244" cy="543244"/>
              </a:xfrm>
              <a:prstGeom prst="rect">
                <a:avLst/>
              </a:prstGeom>
            </p:spPr>
          </p:pic>
        </p:grpSp>
        <p:grpSp>
          <p:nvGrpSpPr>
            <p:cNvPr id="44" name="Group 43"/>
            <p:cNvGrpSpPr/>
            <p:nvPr/>
          </p:nvGrpSpPr>
          <p:grpSpPr>
            <a:xfrm>
              <a:off x="2051482" y="1446259"/>
              <a:ext cx="2940833" cy="794064"/>
              <a:chOff x="2176903" y="2326056"/>
              <a:chExt cx="2940833" cy="794064"/>
            </a:xfrm>
          </p:grpSpPr>
          <p:pic>
            <p:nvPicPr>
              <p:cNvPr id="52" name="Picture 51"/>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2176903" y="2439809"/>
                <a:ext cx="552164" cy="552164"/>
              </a:xfrm>
              <a:prstGeom prst="rect">
                <a:avLst/>
              </a:prstGeom>
            </p:spPr>
          </p:pic>
          <p:sp>
            <p:nvSpPr>
              <p:cNvPr id="53" name="TextBox 52"/>
              <p:cNvSpPr txBox="1"/>
              <p:nvPr/>
            </p:nvSpPr>
            <p:spPr>
              <a:xfrm>
                <a:off x="2632994" y="2326056"/>
                <a:ext cx="2484742" cy="794064"/>
              </a:xfrm>
              <a:prstGeom prst="rect">
                <a:avLst/>
              </a:prstGeom>
              <a:noFill/>
            </p:spPr>
            <p:txBody>
              <a:bodyPr wrap="square" lIns="182880" tIns="146304" rIns="182880" bIns="146304" rtlCol="0">
                <a:spAutoFit/>
              </a:bodyPr>
              <a:lstStyle/>
              <a:p>
                <a:pPr>
                  <a:lnSpc>
                    <a:spcPct val="90000"/>
                  </a:lnSpc>
                  <a:spcAft>
                    <a:spcPts val="600"/>
                  </a:spcAft>
                </a:pPr>
                <a:r>
                  <a:rPr lang="en-US" dirty="0">
                    <a:gradFill>
                      <a:gsLst>
                        <a:gs pos="2917">
                          <a:schemeClr val="tx1"/>
                        </a:gs>
                        <a:gs pos="30000">
                          <a:schemeClr val="tx1"/>
                        </a:gs>
                      </a:gsLst>
                      <a:lin ang="5400000" scaled="0"/>
                    </a:gradFill>
                  </a:rPr>
                  <a:t>Deployment template (JSON)</a:t>
                </a:r>
              </a:p>
            </p:txBody>
          </p:sp>
        </p:grpSp>
        <p:grpSp>
          <p:nvGrpSpPr>
            <p:cNvPr id="45" name="Group 44"/>
            <p:cNvGrpSpPr/>
            <p:nvPr/>
          </p:nvGrpSpPr>
          <p:grpSpPr>
            <a:xfrm>
              <a:off x="2059564" y="2826981"/>
              <a:ext cx="2779063" cy="794064"/>
              <a:chOff x="2176903" y="4358619"/>
              <a:chExt cx="2779063" cy="794064"/>
            </a:xfrm>
          </p:grpSpPr>
          <p:pic>
            <p:nvPicPr>
              <p:cNvPr id="50" name="Picture 49"/>
              <p:cNvPicPr>
                <a:picLocks noChangeAspect="1"/>
              </p:cNvPicPr>
              <p:nvPr/>
            </p:nvPicPr>
            <p:blipFill>
              <a:blip r:embed="rId5" cstate="print">
                <a:lum bright="70000" contrast="-70000"/>
                <a:extLst>
                  <a:ext uri="{28A0092B-C50C-407E-A947-70E740481C1C}">
                    <a14:useLocalDpi xmlns:a14="http://schemas.microsoft.com/office/drawing/2010/main" val="0"/>
                  </a:ext>
                </a:extLst>
              </a:blip>
              <a:stretch>
                <a:fillRect/>
              </a:stretch>
            </p:blipFill>
            <p:spPr>
              <a:xfrm>
                <a:off x="2176903" y="4478187"/>
                <a:ext cx="552164" cy="552164"/>
              </a:xfrm>
              <a:prstGeom prst="rect">
                <a:avLst/>
              </a:prstGeom>
            </p:spPr>
          </p:pic>
          <p:sp>
            <p:nvSpPr>
              <p:cNvPr id="51" name="TextBox 50"/>
              <p:cNvSpPr txBox="1"/>
              <p:nvPr/>
            </p:nvSpPr>
            <p:spPr>
              <a:xfrm>
                <a:off x="2609831" y="4358619"/>
                <a:ext cx="2346135" cy="794064"/>
              </a:xfrm>
              <a:prstGeom prst="rect">
                <a:avLst/>
              </a:prstGeom>
              <a:noFill/>
            </p:spPr>
            <p:txBody>
              <a:bodyPr wrap="square" lIns="182880" tIns="146304" rIns="182880" bIns="146304" rtlCol="0">
                <a:spAutoFit/>
              </a:bodyPr>
              <a:lstStyle/>
              <a:p>
                <a:pPr>
                  <a:lnSpc>
                    <a:spcPct val="90000"/>
                  </a:lnSpc>
                  <a:spcAft>
                    <a:spcPts val="600"/>
                  </a:spcAft>
                </a:pPr>
                <a:r>
                  <a:rPr lang="en-US" dirty="0">
                    <a:gradFill>
                      <a:gsLst>
                        <a:gs pos="2917">
                          <a:schemeClr val="tx1"/>
                        </a:gs>
                        <a:gs pos="30000">
                          <a:schemeClr val="tx1"/>
                        </a:gs>
                      </a:gsLst>
                      <a:lin ang="5400000" scaled="0"/>
                    </a:gradFill>
                  </a:rPr>
                  <a:t>Deployment script (PowerShell)</a:t>
                </a:r>
              </a:p>
            </p:txBody>
          </p:sp>
        </p:grpSp>
        <p:grpSp>
          <p:nvGrpSpPr>
            <p:cNvPr id="46" name="Group 45"/>
            <p:cNvGrpSpPr/>
            <p:nvPr/>
          </p:nvGrpSpPr>
          <p:grpSpPr>
            <a:xfrm>
              <a:off x="2051482" y="2167043"/>
              <a:ext cx="3114662" cy="794064"/>
              <a:chOff x="2178667" y="3353389"/>
              <a:chExt cx="3114662" cy="794064"/>
            </a:xfrm>
          </p:grpSpPr>
          <p:pic>
            <p:nvPicPr>
              <p:cNvPr id="48" name="Picture 47"/>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2178667" y="3439845"/>
                <a:ext cx="552164" cy="552164"/>
              </a:xfrm>
              <a:prstGeom prst="rect">
                <a:avLst/>
              </a:prstGeom>
            </p:spPr>
          </p:pic>
          <p:sp>
            <p:nvSpPr>
              <p:cNvPr id="49" name="TextBox 48"/>
              <p:cNvSpPr txBox="1"/>
              <p:nvPr/>
            </p:nvSpPr>
            <p:spPr>
              <a:xfrm>
                <a:off x="2629149" y="3353389"/>
                <a:ext cx="2664180" cy="794064"/>
              </a:xfrm>
              <a:prstGeom prst="rect">
                <a:avLst/>
              </a:prstGeom>
              <a:noFill/>
            </p:spPr>
            <p:txBody>
              <a:bodyPr wrap="square" lIns="182880" tIns="146304" rIns="182880" bIns="146304" rtlCol="0">
                <a:spAutoFit/>
              </a:bodyPr>
              <a:lstStyle/>
              <a:p>
                <a:pPr>
                  <a:lnSpc>
                    <a:spcPct val="90000"/>
                  </a:lnSpc>
                  <a:spcAft>
                    <a:spcPts val="600"/>
                  </a:spcAft>
                </a:pPr>
                <a:r>
                  <a:rPr lang="en-US" dirty="0">
                    <a:gradFill>
                      <a:gsLst>
                        <a:gs pos="2917">
                          <a:schemeClr val="tx1"/>
                        </a:gs>
                        <a:gs pos="30000">
                          <a:schemeClr val="tx1"/>
                        </a:gs>
                      </a:gsLst>
                      <a:lin ang="5400000" scaled="0"/>
                    </a:gradFill>
                  </a:rPr>
                  <a:t>Deployment template parameters (JSON)</a:t>
                </a:r>
              </a:p>
            </p:txBody>
          </p:sp>
        </p:grpSp>
        <p:sp>
          <p:nvSpPr>
            <p:cNvPr id="47" name="Left Brace 46"/>
            <p:cNvSpPr/>
            <p:nvPr/>
          </p:nvSpPr>
          <p:spPr>
            <a:xfrm>
              <a:off x="1470774" y="1560012"/>
              <a:ext cx="500885" cy="1995440"/>
            </a:xfrm>
            <a:prstGeom prst="leftBrace">
              <a:avLst/>
            </a:prstGeom>
            <a:ln w="190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cxnSp>
        <p:nvCxnSpPr>
          <p:cNvPr id="56" name="Elbow Connector 48"/>
          <p:cNvCxnSpPr>
            <a:stCxn id="50" idx="2"/>
            <a:endCxn id="76" idx="1"/>
          </p:cNvCxnSpPr>
          <p:nvPr/>
        </p:nvCxnSpPr>
        <p:spPr>
          <a:xfrm rot="16200000" flipH="1">
            <a:off x="3845707" y="2685882"/>
            <a:ext cx="1104013" cy="3484054"/>
          </a:xfrm>
          <a:prstGeom prst="bentConnector2">
            <a:avLst/>
          </a:prstGeom>
          <a:ln w="19050">
            <a:solidFill>
              <a:schemeClr val="tx1"/>
            </a:solidFill>
            <a:prstDash val="sysDot"/>
            <a:headEnd type="none"/>
            <a:tailEnd type="triangle"/>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2598690" y="4262594"/>
            <a:ext cx="3335346" cy="794064"/>
          </a:xfrm>
          <a:prstGeom prst="rect">
            <a:avLst/>
          </a:prstGeom>
          <a:noFill/>
        </p:spPr>
        <p:txBody>
          <a:bodyPr wrap="square" lIns="182880" tIns="146304" rIns="182880" bIns="146304" rtlCol="0">
            <a:spAutoFit/>
          </a:bodyPr>
          <a:lstStyle/>
          <a:p>
            <a:pPr>
              <a:lnSpc>
                <a:spcPct val="90000"/>
              </a:lnSpc>
              <a:spcAft>
                <a:spcPts val="600"/>
              </a:spcAft>
            </a:pPr>
            <a:r>
              <a:rPr lang="en-US" dirty="0">
                <a:gradFill>
                  <a:gsLst>
                    <a:gs pos="2917">
                      <a:schemeClr val="tx1"/>
                    </a:gs>
                    <a:gs pos="30000">
                      <a:schemeClr val="tx1"/>
                    </a:gs>
                  </a:gsLst>
                  <a:lin ang="5400000" scaled="0"/>
                </a:gradFill>
              </a:rPr>
              <a:t>Push Deployment template and parameters to ARM</a:t>
            </a:r>
          </a:p>
        </p:txBody>
      </p:sp>
      <p:sp>
        <p:nvSpPr>
          <p:cNvPr id="58" name="Rectangle 57"/>
          <p:cNvSpPr/>
          <p:nvPr/>
        </p:nvSpPr>
        <p:spPr bwMode="auto">
          <a:xfrm>
            <a:off x="5936666" y="3441762"/>
            <a:ext cx="5382831" cy="2726240"/>
          </a:xfrm>
          <a:prstGeom prst="rect">
            <a:avLst/>
          </a:prstGeom>
          <a:noFill/>
          <a:ln w="25400">
            <a:solidFill>
              <a:schemeClr val="tx1"/>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9" name="TextBox 58"/>
          <p:cNvSpPr txBox="1"/>
          <p:nvPr/>
        </p:nvSpPr>
        <p:spPr>
          <a:xfrm>
            <a:off x="6634912" y="3028739"/>
            <a:ext cx="2626468" cy="572464"/>
          </a:xfrm>
          <a:prstGeom prst="rect">
            <a:avLst/>
          </a:prstGeom>
          <a:noFill/>
        </p:spPr>
        <p:txBody>
          <a:bodyPr wrap="square" lIns="182880" tIns="146304" rIns="182880" bIns="146304" rtlCol="0">
            <a:spAutoFit/>
          </a:bodyPr>
          <a:lstStyle/>
          <a:p>
            <a:pPr>
              <a:lnSpc>
                <a:spcPct val="90000"/>
              </a:lnSpc>
              <a:spcAft>
                <a:spcPts val="600"/>
              </a:spcAft>
            </a:pPr>
            <a:r>
              <a:rPr lang="en-US" sz="2000" dirty="0">
                <a:gradFill>
                  <a:gsLst>
                    <a:gs pos="2917">
                      <a:schemeClr val="tx1"/>
                    </a:gs>
                    <a:gs pos="30000">
                      <a:schemeClr val="tx1"/>
                    </a:gs>
                  </a:gsLst>
                  <a:lin ang="5400000" scaled="0"/>
                </a:gradFill>
              </a:rPr>
              <a:t>Microsoft Azure</a:t>
            </a:r>
          </a:p>
        </p:txBody>
      </p:sp>
      <p:pic>
        <p:nvPicPr>
          <p:cNvPr id="60" name="Picture 59"/>
          <p:cNvPicPr>
            <a:picLocks noChangeAspect="1"/>
          </p:cNvPicPr>
          <p:nvPr/>
        </p:nvPicPr>
        <p:blipFill>
          <a:blip r:embed="rId6" cstate="print">
            <a:grayscl/>
            <a:extLst>
              <a:ext uri="{28A0092B-C50C-407E-A947-70E740481C1C}">
                <a14:useLocalDpi xmlns:a14="http://schemas.microsoft.com/office/drawing/2010/main" val="0"/>
              </a:ext>
            </a:extLst>
          </a:blip>
          <a:stretch>
            <a:fillRect/>
          </a:stretch>
        </p:blipFill>
        <p:spPr>
          <a:xfrm>
            <a:off x="6116990" y="3064785"/>
            <a:ext cx="637213" cy="637213"/>
          </a:xfrm>
          <a:prstGeom prst="rect">
            <a:avLst/>
          </a:prstGeom>
        </p:spPr>
      </p:pic>
      <p:grpSp>
        <p:nvGrpSpPr>
          <p:cNvPr id="61" name="Group 60"/>
          <p:cNvGrpSpPr/>
          <p:nvPr/>
        </p:nvGrpSpPr>
        <p:grpSpPr>
          <a:xfrm>
            <a:off x="7566695" y="4262594"/>
            <a:ext cx="3191596" cy="1230291"/>
            <a:chOff x="3982213" y="1872383"/>
            <a:chExt cx="3191596" cy="1230291"/>
          </a:xfrm>
        </p:grpSpPr>
        <p:sp>
          <p:nvSpPr>
            <p:cNvPr id="62" name="Rounded Rectangle 18"/>
            <p:cNvSpPr/>
            <p:nvPr/>
          </p:nvSpPr>
          <p:spPr bwMode="auto">
            <a:xfrm>
              <a:off x="3982213" y="1984883"/>
              <a:ext cx="3162524" cy="1117791"/>
            </a:xfrm>
            <a:prstGeom prst="roundRect">
              <a:avLst/>
            </a:prstGeom>
            <a:solidFill>
              <a:schemeClr val="tx1">
                <a:lumMod val="6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63" name="Picture 62"/>
            <p:cNvPicPr>
              <a:picLocks noChangeAspect="1"/>
            </p:cNvPicPr>
            <p:nvPr/>
          </p:nvPicPr>
          <p:blipFill>
            <a:blip r:embed="rId7" cstate="print">
              <a:biLevel thresh="25000"/>
              <a:extLst>
                <a:ext uri="{28A0092B-C50C-407E-A947-70E740481C1C}">
                  <a14:useLocalDpi xmlns:a14="http://schemas.microsoft.com/office/drawing/2010/main" val="0"/>
                </a:ext>
              </a:extLst>
            </a:blip>
            <a:stretch>
              <a:fillRect/>
            </a:stretch>
          </p:blipFill>
          <p:spPr>
            <a:xfrm>
              <a:off x="4166188" y="2325551"/>
              <a:ext cx="687890" cy="687890"/>
            </a:xfrm>
            <a:prstGeom prst="rect">
              <a:avLst/>
            </a:prstGeom>
          </p:spPr>
        </p:pic>
        <p:pic>
          <p:nvPicPr>
            <p:cNvPr id="64" name="Picture 63"/>
            <p:cNvPicPr>
              <a:picLocks noChangeAspect="1"/>
            </p:cNvPicPr>
            <p:nvPr/>
          </p:nvPicPr>
          <p:blipFill>
            <a:blip r:embed="rId8" cstate="print">
              <a:biLevel thresh="25000"/>
              <a:extLst>
                <a:ext uri="{28A0092B-C50C-407E-A947-70E740481C1C}">
                  <a14:useLocalDpi xmlns:a14="http://schemas.microsoft.com/office/drawing/2010/main" val="0"/>
                </a:ext>
              </a:extLst>
            </a:blip>
            <a:stretch>
              <a:fillRect/>
            </a:stretch>
          </p:blipFill>
          <p:spPr>
            <a:xfrm>
              <a:off x="5251284" y="2325551"/>
              <a:ext cx="687890" cy="687890"/>
            </a:xfrm>
            <a:prstGeom prst="rect">
              <a:avLst/>
            </a:prstGeom>
          </p:spPr>
        </p:pic>
        <p:pic>
          <p:nvPicPr>
            <p:cNvPr id="65" name="Picture 64"/>
            <p:cNvPicPr>
              <a:picLocks noChangeAspect="1"/>
            </p:cNvPicPr>
            <p:nvPr/>
          </p:nvPicPr>
          <p:blipFill>
            <a:blip r:embed="rId9" cstate="print">
              <a:biLevel thresh="25000"/>
              <a:extLst>
                <a:ext uri="{28A0092B-C50C-407E-A947-70E740481C1C}">
                  <a14:useLocalDpi xmlns:a14="http://schemas.microsoft.com/office/drawing/2010/main" val="0"/>
                </a:ext>
              </a:extLst>
            </a:blip>
            <a:stretch>
              <a:fillRect/>
            </a:stretch>
          </p:blipFill>
          <p:spPr>
            <a:xfrm>
              <a:off x="6336380" y="2325551"/>
              <a:ext cx="687890" cy="687890"/>
            </a:xfrm>
            <a:prstGeom prst="rect">
              <a:avLst/>
            </a:prstGeom>
          </p:spPr>
        </p:pic>
        <p:sp>
          <p:nvSpPr>
            <p:cNvPr id="66" name="TextBox 65"/>
            <p:cNvSpPr txBox="1"/>
            <p:nvPr/>
          </p:nvSpPr>
          <p:spPr>
            <a:xfrm>
              <a:off x="4250241" y="1883562"/>
              <a:ext cx="2626468" cy="544765"/>
            </a:xfrm>
            <a:prstGeom prst="rect">
              <a:avLst/>
            </a:prstGeom>
            <a:noFill/>
          </p:spPr>
          <p:txBody>
            <a:bodyPr wrap="square" lIns="182880" tIns="146304" rIns="182880" bIns="146304" rtlCol="0">
              <a:spAutoFit/>
            </a:bodyPr>
            <a:lstStyle/>
            <a:p>
              <a:pPr algn="ctr">
                <a:lnSpc>
                  <a:spcPct val="90000"/>
                </a:lnSpc>
                <a:spcAft>
                  <a:spcPts val="600"/>
                </a:spcAft>
              </a:pPr>
              <a:r>
                <a:rPr lang="en-US" dirty="0">
                  <a:gradFill>
                    <a:gsLst>
                      <a:gs pos="2917">
                        <a:schemeClr val="tx1"/>
                      </a:gs>
                      <a:gs pos="30000">
                        <a:schemeClr val="tx1"/>
                      </a:gs>
                    </a:gsLst>
                    <a:lin ang="5400000" scaled="0"/>
                  </a:gradFill>
                </a:rPr>
                <a:t>Resource Group</a:t>
              </a:r>
            </a:p>
          </p:txBody>
        </p:sp>
        <p:sp>
          <p:nvSpPr>
            <p:cNvPr id="67" name="Rounded Rectangle 38"/>
            <p:cNvSpPr/>
            <p:nvPr/>
          </p:nvSpPr>
          <p:spPr bwMode="auto">
            <a:xfrm>
              <a:off x="4011285" y="1973704"/>
              <a:ext cx="3162524" cy="1117791"/>
            </a:xfrm>
            <a:prstGeom prst="roundRect">
              <a:avLst/>
            </a:prstGeom>
            <a:solidFill>
              <a:schemeClr val="bg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68" name="Picture 67"/>
            <p:cNvPicPr>
              <a:picLocks noChangeAspect="1"/>
            </p:cNvPicPr>
            <p:nvPr/>
          </p:nvPicPr>
          <p:blipFill>
            <a:blip r:embed="rId7" cstate="print">
              <a:biLevel thresh="25000"/>
              <a:extLst>
                <a:ext uri="{28A0092B-C50C-407E-A947-70E740481C1C}">
                  <a14:useLocalDpi xmlns:a14="http://schemas.microsoft.com/office/drawing/2010/main" val="0"/>
                </a:ext>
              </a:extLst>
            </a:blip>
            <a:stretch>
              <a:fillRect/>
            </a:stretch>
          </p:blipFill>
          <p:spPr>
            <a:xfrm>
              <a:off x="4195260" y="2314372"/>
              <a:ext cx="687890" cy="687890"/>
            </a:xfrm>
            <a:prstGeom prst="rect">
              <a:avLst/>
            </a:prstGeom>
          </p:spPr>
        </p:pic>
        <p:pic>
          <p:nvPicPr>
            <p:cNvPr id="69" name="Picture 68"/>
            <p:cNvPicPr>
              <a:picLocks noChangeAspect="1"/>
            </p:cNvPicPr>
            <p:nvPr/>
          </p:nvPicPr>
          <p:blipFill>
            <a:blip r:embed="rId8" cstate="print">
              <a:biLevel thresh="25000"/>
              <a:extLst>
                <a:ext uri="{28A0092B-C50C-407E-A947-70E740481C1C}">
                  <a14:useLocalDpi xmlns:a14="http://schemas.microsoft.com/office/drawing/2010/main" val="0"/>
                </a:ext>
              </a:extLst>
            </a:blip>
            <a:stretch>
              <a:fillRect/>
            </a:stretch>
          </p:blipFill>
          <p:spPr>
            <a:xfrm>
              <a:off x="5280356" y="2314372"/>
              <a:ext cx="687890" cy="687890"/>
            </a:xfrm>
            <a:prstGeom prst="rect">
              <a:avLst/>
            </a:prstGeom>
          </p:spPr>
        </p:pic>
        <p:pic>
          <p:nvPicPr>
            <p:cNvPr id="70" name="Picture 69"/>
            <p:cNvPicPr>
              <a:picLocks noChangeAspect="1"/>
            </p:cNvPicPr>
            <p:nvPr/>
          </p:nvPicPr>
          <p:blipFill>
            <a:blip r:embed="rId9" cstate="print">
              <a:biLevel thresh="25000"/>
              <a:extLst>
                <a:ext uri="{28A0092B-C50C-407E-A947-70E740481C1C}">
                  <a14:useLocalDpi xmlns:a14="http://schemas.microsoft.com/office/drawing/2010/main" val="0"/>
                </a:ext>
              </a:extLst>
            </a:blip>
            <a:stretch>
              <a:fillRect/>
            </a:stretch>
          </p:blipFill>
          <p:spPr>
            <a:xfrm>
              <a:off x="6365452" y="2314372"/>
              <a:ext cx="687890" cy="687890"/>
            </a:xfrm>
            <a:prstGeom prst="rect">
              <a:avLst/>
            </a:prstGeom>
          </p:spPr>
        </p:pic>
        <p:sp>
          <p:nvSpPr>
            <p:cNvPr id="71" name="TextBox 70"/>
            <p:cNvSpPr txBox="1"/>
            <p:nvPr/>
          </p:nvSpPr>
          <p:spPr>
            <a:xfrm>
              <a:off x="4279313" y="1872383"/>
              <a:ext cx="2626468" cy="544765"/>
            </a:xfrm>
            <a:prstGeom prst="rect">
              <a:avLst/>
            </a:prstGeom>
            <a:noFill/>
          </p:spPr>
          <p:txBody>
            <a:bodyPr wrap="square" lIns="182880" tIns="146304" rIns="182880" bIns="146304" rtlCol="0">
              <a:spAutoFit/>
            </a:bodyPr>
            <a:lstStyle/>
            <a:p>
              <a:pPr algn="ctr">
                <a:lnSpc>
                  <a:spcPct val="90000"/>
                </a:lnSpc>
                <a:spcAft>
                  <a:spcPts val="600"/>
                </a:spcAft>
              </a:pPr>
              <a:r>
                <a:rPr lang="en-US" dirty="0">
                  <a:solidFill>
                    <a:schemeClr val="bg1"/>
                  </a:solidFill>
                </a:rPr>
                <a:t>Resource Group</a:t>
              </a:r>
            </a:p>
          </p:txBody>
        </p:sp>
      </p:grpSp>
      <p:pic>
        <p:nvPicPr>
          <p:cNvPr id="72" name="Picture 71"/>
          <p:cNvPicPr>
            <a:picLocks noChangeAspect="1"/>
          </p:cNvPicPr>
          <p:nvPr/>
        </p:nvPicPr>
        <p:blipFill>
          <a:blip r:embed="rId10" cstate="print">
            <a:biLevel thresh="25000"/>
            <a:extLst>
              <a:ext uri="{28A0092B-C50C-407E-A947-70E740481C1C}">
                <a14:useLocalDpi xmlns:a14="http://schemas.microsoft.com/office/drawing/2010/main" val="0"/>
              </a:ext>
            </a:extLst>
          </a:blip>
          <a:stretch>
            <a:fillRect/>
          </a:stretch>
        </p:blipFill>
        <p:spPr>
          <a:xfrm>
            <a:off x="10442789" y="3484849"/>
            <a:ext cx="631004" cy="631004"/>
          </a:xfrm>
          <a:prstGeom prst="rect">
            <a:avLst/>
          </a:prstGeom>
        </p:spPr>
      </p:pic>
      <p:sp>
        <p:nvSpPr>
          <p:cNvPr id="73" name="Rectangle 72"/>
          <p:cNvSpPr/>
          <p:nvPr/>
        </p:nvSpPr>
        <p:spPr bwMode="auto">
          <a:xfrm>
            <a:off x="7007557" y="3942282"/>
            <a:ext cx="4143830" cy="2075268"/>
          </a:xfrm>
          <a:prstGeom prst="rect">
            <a:avLst/>
          </a:prstGeom>
          <a:noFill/>
          <a:ln w="25400">
            <a:solidFill>
              <a:schemeClr val="tx1"/>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74" name="TextBox 73"/>
          <p:cNvSpPr txBox="1"/>
          <p:nvPr/>
        </p:nvSpPr>
        <p:spPr>
          <a:xfrm>
            <a:off x="8063338" y="3505152"/>
            <a:ext cx="2626468" cy="572464"/>
          </a:xfrm>
          <a:prstGeom prst="rect">
            <a:avLst/>
          </a:prstGeom>
          <a:noFill/>
        </p:spPr>
        <p:txBody>
          <a:bodyPr wrap="square" lIns="182880" tIns="146304" rIns="182880" bIns="146304" rtlCol="0">
            <a:spAutoFit/>
          </a:bodyPr>
          <a:lstStyle/>
          <a:p>
            <a:pPr>
              <a:lnSpc>
                <a:spcPct val="90000"/>
              </a:lnSpc>
              <a:spcAft>
                <a:spcPts val="600"/>
              </a:spcAft>
            </a:pPr>
            <a:r>
              <a:rPr lang="en-US" sz="2000" dirty="0">
                <a:gradFill>
                  <a:gsLst>
                    <a:gs pos="2917">
                      <a:schemeClr val="tx1"/>
                    </a:gs>
                    <a:gs pos="30000">
                      <a:schemeClr val="tx1"/>
                    </a:gs>
                  </a:gsLst>
                  <a:lin ang="5400000" scaled="0"/>
                </a:gradFill>
              </a:rPr>
              <a:t>Azure Subscription</a:t>
            </a:r>
          </a:p>
        </p:txBody>
      </p:sp>
      <p:grpSp>
        <p:nvGrpSpPr>
          <p:cNvPr id="75" name="Group 74"/>
          <p:cNvGrpSpPr/>
          <p:nvPr/>
        </p:nvGrpSpPr>
        <p:grpSpPr>
          <a:xfrm>
            <a:off x="6007185" y="3942282"/>
            <a:ext cx="1023794" cy="2075268"/>
            <a:chOff x="6190607" y="3324054"/>
            <a:chExt cx="1023794" cy="2075268"/>
          </a:xfrm>
        </p:grpSpPr>
        <p:sp>
          <p:nvSpPr>
            <p:cNvPr id="76" name="Rectangle 75"/>
            <p:cNvSpPr/>
            <p:nvPr/>
          </p:nvSpPr>
          <p:spPr bwMode="auto">
            <a:xfrm>
              <a:off x="6323162" y="3324054"/>
              <a:ext cx="765701" cy="2075268"/>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77" name="TextBox 76"/>
            <p:cNvSpPr txBox="1"/>
            <p:nvPr/>
          </p:nvSpPr>
          <p:spPr>
            <a:xfrm>
              <a:off x="6190607" y="4047757"/>
              <a:ext cx="1023794" cy="627864"/>
            </a:xfrm>
            <a:prstGeom prst="rect">
              <a:avLst/>
            </a:prstGeom>
            <a:noFill/>
          </p:spPr>
          <p:txBody>
            <a:bodyPr wrap="square" lIns="182880" tIns="146304" rIns="182880" bIns="146304" rtlCol="0">
              <a:spAutoFit/>
            </a:bodyPr>
            <a:lstStyle/>
            <a:p>
              <a:pPr>
                <a:lnSpc>
                  <a:spcPct val="90000"/>
                </a:lnSpc>
                <a:spcAft>
                  <a:spcPts val="600"/>
                </a:spcAft>
              </a:pPr>
              <a:r>
                <a:rPr lang="en-US" sz="2400" dirty="0">
                  <a:solidFill>
                    <a:schemeClr val="bg1"/>
                  </a:solidFill>
                </a:rPr>
                <a:t>ARM</a:t>
              </a:r>
            </a:p>
          </p:txBody>
        </p:sp>
      </p:grpSp>
      <p:pic>
        <p:nvPicPr>
          <p:cNvPr id="78" name="Picture 77"/>
          <p:cNvPicPr>
            <a:picLocks/>
          </p:cNvPicPr>
          <p:nvPr/>
        </p:nvPicPr>
        <p:blipFill>
          <a:blip r:embed="rId11"/>
          <a:stretch>
            <a:fillRect/>
          </a:stretch>
        </p:blipFill>
        <p:spPr>
          <a:xfrm flipV="1">
            <a:off x="1222794" y="2726113"/>
            <a:ext cx="393192" cy="246888"/>
          </a:xfrm>
          <a:prstGeom prst="rect">
            <a:avLst/>
          </a:prstGeom>
        </p:spPr>
      </p:pic>
    </p:spTree>
    <p:extLst>
      <p:ext uri="{BB962C8B-B14F-4D97-AF65-F5344CB8AC3E}">
        <p14:creationId xmlns:p14="http://schemas.microsoft.com/office/powerpoint/2010/main" val="424269762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6"/>
                                        </p:tgtEl>
                                        <p:attrNameLst>
                                          <p:attrName>style.visibility</p:attrName>
                                        </p:attrNameLst>
                                      </p:cBhvr>
                                      <p:to>
                                        <p:strVal val="visible"/>
                                      </p:to>
                                    </p:set>
                                    <p:animEffect transition="in" filter="wipe(left)">
                                      <p:cBhvr>
                                        <p:cTn id="7" dur="500"/>
                                        <p:tgtEl>
                                          <p:spTgt spid="56"/>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57"/>
                                        </p:tgtEl>
                                        <p:attrNameLst>
                                          <p:attrName>style.visibility</p:attrName>
                                        </p:attrNameLst>
                                      </p:cBhvr>
                                      <p:to>
                                        <p:strVal val="visible"/>
                                      </p:to>
                                    </p:set>
                                    <p:animEffect transition="in" filter="wipe(left)">
                                      <p:cBhvr>
                                        <p:cTn id="10" dur="500"/>
                                        <p:tgtEl>
                                          <p:spTgt spid="57"/>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p:bldP spid="58" grpId="0" animBg="1"/>
      <p:bldP spid="59" grpId="0"/>
      <p:bldP spid="73" grpId="0" animBg="1"/>
      <p:bldP spid="7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a:t>Deploying ARM templates</a:t>
            </a:r>
          </a:p>
        </p:txBody>
      </p:sp>
    </p:spTree>
    <p:extLst>
      <p:ext uri="{BB962C8B-B14F-4D97-AF65-F5344CB8AC3E}">
        <p14:creationId xmlns:p14="http://schemas.microsoft.com/office/powerpoint/2010/main" val="1242879287"/>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Desired State Configuration (DSC)</a:t>
            </a:r>
          </a:p>
        </p:txBody>
      </p:sp>
    </p:spTree>
    <p:extLst>
      <p:ext uri="{BB962C8B-B14F-4D97-AF65-F5344CB8AC3E}">
        <p14:creationId xmlns:p14="http://schemas.microsoft.com/office/powerpoint/2010/main" val="1098078868"/>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DSC for Azure</a:t>
            </a:r>
          </a:p>
        </p:txBody>
      </p:sp>
      <p:sp>
        <p:nvSpPr>
          <p:cNvPr id="4" name="Text Placeholder 3"/>
          <p:cNvSpPr>
            <a:spLocks noGrp="1"/>
          </p:cNvSpPr>
          <p:nvPr>
            <p:ph sz="quarter" idx="10"/>
          </p:nvPr>
        </p:nvSpPr>
        <p:spPr>
          <a:xfrm>
            <a:off x="268288" y="1387776"/>
            <a:ext cx="5494536" cy="5179712"/>
          </a:xfrm>
        </p:spPr>
        <p:txBody>
          <a:bodyPr>
            <a:normAutofit lnSpcReduction="10000"/>
          </a:bodyPr>
          <a:lstStyle/>
          <a:p>
            <a:r>
              <a:rPr lang="en-US" dirty="0"/>
              <a:t>Declarative configuration of the virtual machine</a:t>
            </a:r>
          </a:p>
          <a:p>
            <a:pPr lvl="1"/>
            <a:endParaRPr lang="en-US" dirty="0"/>
          </a:p>
          <a:p>
            <a:pPr lvl="1"/>
            <a:r>
              <a:rPr lang="en-US" dirty="0"/>
              <a:t>Windows Features and Roles</a:t>
            </a:r>
          </a:p>
          <a:p>
            <a:pPr lvl="1"/>
            <a:endParaRPr lang="en-US" dirty="0"/>
          </a:p>
          <a:p>
            <a:pPr lvl="1"/>
            <a:r>
              <a:rPr lang="en-US" dirty="0"/>
              <a:t>Custom application configuration</a:t>
            </a:r>
          </a:p>
          <a:p>
            <a:endParaRPr lang="en-US" dirty="0"/>
          </a:p>
        </p:txBody>
      </p:sp>
      <p:sp>
        <p:nvSpPr>
          <p:cNvPr id="2" name="Content Placeholder 1"/>
          <p:cNvSpPr>
            <a:spLocks noGrp="1"/>
          </p:cNvSpPr>
          <p:nvPr>
            <p:ph sz="quarter" idx="11"/>
          </p:nvPr>
        </p:nvSpPr>
        <p:spPr/>
        <p:txBody>
          <a:bodyPr/>
          <a:lstStyle/>
          <a:p>
            <a:endParaRPr lang="en-US"/>
          </a:p>
        </p:txBody>
      </p:sp>
      <p:pic>
        <p:nvPicPr>
          <p:cNvPr id="5" name="Picture 4"/>
          <p:cNvPicPr>
            <a:picLocks noChangeAspect="1"/>
          </p:cNvPicPr>
          <p:nvPr/>
        </p:nvPicPr>
        <p:blipFill>
          <a:blip r:embed="rId2"/>
          <a:stretch>
            <a:fillRect/>
          </a:stretch>
        </p:blipFill>
        <p:spPr>
          <a:xfrm>
            <a:off x="5314363" y="1398397"/>
            <a:ext cx="6683466" cy="3318458"/>
          </a:xfrm>
          <a:prstGeom prst="rect">
            <a:avLst/>
          </a:prstGeom>
        </p:spPr>
      </p:pic>
    </p:spTree>
    <p:extLst>
      <p:ext uri="{BB962C8B-B14F-4D97-AF65-F5344CB8AC3E}">
        <p14:creationId xmlns:p14="http://schemas.microsoft.com/office/powerpoint/2010/main" val="3625633175"/>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Agenda</a:t>
            </a:r>
            <a:endParaRPr lang="en-US" dirty="0"/>
          </a:p>
        </p:txBody>
      </p:sp>
      <p:sp>
        <p:nvSpPr>
          <p:cNvPr id="6" name="Text Placeholder 5"/>
          <p:cNvSpPr>
            <a:spLocks noGrp="1"/>
          </p:cNvSpPr>
          <p:nvPr>
            <p:ph sz="quarter" idx="10"/>
          </p:nvPr>
        </p:nvSpPr>
        <p:spPr/>
        <p:txBody>
          <a:bodyPr/>
          <a:lstStyle/>
          <a:p>
            <a:r>
              <a:rPr lang="en-US"/>
              <a:t>Azure Resource Manager (ARM)</a:t>
            </a:r>
          </a:p>
          <a:p>
            <a:r>
              <a:rPr lang="en-US"/>
              <a:t>ARM templates</a:t>
            </a:r>
          </a:p>
          <a:p>
            <a:r>
              <a:rPr lang="en-US"/>
              <a:t>Authoring ARM templates</a:t>
            </a:r>
          </a:p>
          <a:p>
            <a:r>
              <a:rPr lang="en-US"/>
              <a:t>Deploying ARM templates</a:t>
            </a:r>
          </a:p>
          <a:p>
            <a:r>
              <a:rPr lang="en-US"/>
              <a:t>Desired State Configuration (DSC)</a:t>
            </a:r>
            <a:endParaRPr lang="en-US" dirty="0"/>
          </a:p>
        </p:txBody>
      </p:sp>
    </p:spTree>
    <p:extLst>
      <p:ext uri="{BB962C8B-B14F-4D97-AF65-F5344CB8AC3E}">
        <p14:creationId xmlns:p14="http://schemas.microsoft.com/office/powerpoint/2010/main" val="502147377"/>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DSC Example: Built-in Resources </a:t>
            </a:r>
          </a:p>
        </p:txBody>
      </p:sp>
      <p:sp>
        <p:nvSpPr>
          <p:cNvPr id="4" name="Text Placeholder 4"/>
          <p:cNvSpPr>
            <a:spLocks noGrp="1"/>
          </p:cNvSpPr>
          <p:nvPr>
            <p:ph type="body" sz="quarter" idx="10"/>
          </p:nvPr>
        </p:nvSpPr>
        <p:spPr>
          <a:xfrm>
            <a:off x="269239" y="1211264"/>
            <a:ext cx="11653523" cy="5046924"/>
          </a:xfrm>
        </p:spPr>
        <p:txBody>
          <a:bodyPr/>
          <a:lstStyle/>
          <a:p>
            <a:r>
              <a:rPr lang="en-US" sz="1200" dirty="0">
                <a:latin typeface="Courier New" panose="02070309020205020404" pitchFamily="49" charset="0"/>
                <a:cs typeface="Courier New" panose="02070309020205020404" pitchFamily="49" charset="0"/>
              </a:rPr>
              <a:t>Configuration Main {</a:t>
            </a:r>
          </a:p>
          <a:p>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Param</a:t>
            </a:r>
            <a:r>
              <a:rPr lang="en-US" sz="1200" dirty="0">
                <a:latin typeface="Courier New" panose="02070309020205020404" pitchFamily="49" charset="0"/>
                <a:cs typeface="Courier New" panose="02070309020205020404" pitchFamily="49" charset="0"/>
              </a:rPr>
              <a:t> ( [string] $</a:t>
            </a:r>
            <a:r>
              <a:rPr lang="en-US" sz="1200" dirty="0" err="1">
                <a:latin typeface="Courier New" panose="02070309020205020404" pitchFamily="49" charset="0"/>
                <a:cs typeface="Courier New" panose="02070309020205020404" pitchFamily="49" charset="0"/>
              </a:rPr>
              <a:t>nodeName</a:t>
            </a:r>
            <a:r>
              <a:rPr lang="en-US" sz="1200" dirty="0">
                <a:latin typeface="Courier New" panose="02070309020205020404" pitchFamily="49" charset="0"/>
                <a:cs typeface="Courier New" panose="02070309020205020404" pitchFamily="49" charset="0"/>
              </a:rPr>
              <a:t> )</a:t>
            </a:r>
          </a:p>
          <a:p>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    Import-</a:t>
            </a:r>
            <a:r>
              <a:rPr lang="en-US" sz="1200" dirty="0" err="1">
                <a:latin typeface="Courier New" panose="02070309020205020404" pitchFamily="49" charset="0"/>
                <a:cs typeface="Courier New" panose="02070309020205020404" pitchFamily="49" charset="0"/>
              </a:rPr>
              <a:t>DscResource</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ModuleName</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PSDesiredStateConfiguration</a:t>
            </a:r>
            <a:endParaRPr lang="en-US" sz="1200" dirty="0">
              <a:latin typeface="Courier New" panose="02070309020205020404" pitchFamily="49" charset="0"/>
              <a:cs typeface="Courier New" panose="02070309020205020404" pitchFamily="49" charset="0"/>
            </a:endParaRPr>
          </a:p>
          <a:p>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Node $</a:t>
            </a:r>
            <a:r>
              <a:rPr lang="en-US" sz="1200" dirty="0" err="1">
                <a:latin typeface="Courier New" panose="02070309020205020404" pitchFamily="49" charset="0"/>
                <a:cs typeface="Courier New" panose="02070309020205020404" pitchFamily="49" charset="0"/>
              </a:rPr>
              <a:t>nodeName</a:t>
            </a:r>
            <a:r>
              <a:rPr lang="en-US" sz="1200" dirty="0">
                <a:latin typeface="Courier New" panose="02070309020205020404" pitchFamily="49" charset="0"/>
                <a:cs typeface="Courier New" panose="02070309020205020404" pitchFamily="49" charset="0"/>
              </a:rPr>
              <a:t> {</a:t>
            </a:r>
          </a:p>
          <a:p>
            <a:r>
              <a:rPr lang="en-US" sz="1200"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WindowsFeature</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WebServerRole</a:t>
            </a:r>
            <a:r>
              <a:rPr lang="en-US" sz="1200" dirty="0">
                <a:latin typeface="Courier New" panose="02070309020205020404" pitchFamily="49" charset="0"/>
                <a:cs typeface="Courier New" panose="02070309020205020404" pitchFamily="49" charset="0"/>
              </a:rPr>
              <a:t> {</a:t>
            </a:r>
          </a:p>
          <a:p>
            <a:r>
              <a:rPr lang="en-US" sz="1200" dirty="0">
                <a:latin typeface="Courier New" panose="02070309020205020404" pitchFamily="49" charset="0"/>
                <a:cs typeface="Courier New" panose="02070309020205020404" pitchFamily="49" charset="0"/>
              </a:rPr>
              <a:t>        Name = "Web-Server"</a:t>
            </a:r>
          </a:p>
          <a:p>
            <a:r>
              <a:rPr lang="en-US" sz="1200" dirty="0">
                <a:latin typeface="Courier New" panose="02070309020205020404" pitchFamily="49" charset="0"/>
                <a:cs typeface="Courier New" panose="02070309020205020404" pitchFamily="49" charset="0"/>
              </a:rPr>
              <a:t>        Ensure = "Present"</a:t>
            </a:r>
          </a:p>
          <a:p>
            <a:r>
              <a:rPr lang="en-US" sz="1200" dirty="0">
                <a:latin typeface="Courier New" panose="02070309020205020404" pitchFamily="49" charset="0"/>
                <a:cs typeface="Courier New" panose="02070309020205020404" pitchFamily="49" charset="0"/>
              </a:rPr>
              <a:t>    }</a:t>
            </a:r>
          </a:p>
          <a:p>
            <a:r>
              <a:rPr lang="en-US" sz="1200" dirty="0">
                <a:latin typeface="Courier New" panose="02070309020205020404" pitchFamily="49" charset="0"/>
                <a:cs typeface="Courier New" panose="02070309020205020404" pitchFamily="49" charset="0"/>
              </a:rPr>
              <a:t>    </a:t>
            </a:r>
            <a:r>
              <a:rPr lang="en-US" sz="1200" b="1" dirty="0">
                <a:latin typeface="Courier New" panose="02070309020205020404" pitchFamily="49" charset="0"/>
                <a:cs typeface="Courier New" panose="02070309020205020404" pitchFamily="49" charset="0"/>
              </a:rPr>
              <a:t>Package</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InstallWebDeploy</a:t>
            </a:r>
            <a:r>
              <a:rPr lang="en-US" sz="1200" dirty="0">
                <a:latin typeface="Courier New" panose="02070309020205020404" pitchFamily="49" charset="0"/>
                <a:cs typeface="Courier New" panose="02070309020205020404" pitchFamily="49" charset="0"/>
              </a:rPr>
              <a:t> {</a:t>
            </a:r>
          </a:p>
          <a:p>
            <a:r>
              <a:rPr lang="en-US" sz="1200" dirty="0">
                <a:latin typeface="Courier New" panose="02070309020205020404" pitchFamily="49" charset="0"/>
                <a:cs typeface="Courier New" panose="02070309020205020404" pitchFamily="49" charset="0"/>
              </a:rPr>
              <a:t>        Ensure = "Present"  </a:t>
            </a:r>
          </a:p>
          <a:p>
            <a:r>
              <a:rPr lang="en-US" sz="1200" dirty="0">
                <a:latin typeface="Courier New" panose="02070309020205020404" pitchFamily="49" charset="0"/>
                <a:cs typeface="Courier New" panose="02070309020205020404" pitchFamily="49" charset="0"/>
              </a:rPr>
              <a:t>        Path  = "C:\WindowsAzure\WebDeploy_amd64_en-US.msi"</a:t>
            </a:r>
          </a:p>
          <a:p>
            <a:r>
              <a:rPr lang="en-US" sz="1200" dirty="0">
                <a:latin typeface="Courier New" panose="02070309020205020404" pitchFamily="49" charset="0"/>
                <a:cs typeface="Courier New" panose="02070309020205020404" pitchFamily="49" charset="0"/>
              </a:rPr>
              <a:t>        Name = "Microsoft Web Deploy 3.6"</a:t>
            </a:r>
          </a:p>
          <a:p>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ProductId</a:t>
            </a:r>
            <a:r>
              <a:rPr lang="en-US" sz="1200" dirty="0">
                <a:latin typeface="Courier New" panose="02070309020205020404" pitchFamily="49" charset="0"/>
                <a:cs typeface="Courier New" panose="02070309020205020404" pitchFamily="49" charset="0"/>
              </a:rPr>
              <a:t> = "{ED4CC1E5-043E-4157-8452-B5E533FE2BA1}"</a:t>
            </a:r>
          </a:p>
          <a:p>
            <a:r>
              <a:rPr lang="en-US" sz="1200" dirty="0">
                <a:latin typeface="Courier New" panose="02070309020205020404" pitchFamily="49" charset="0"/>
                <a:cs typeface="Courier New" panose="02070309020205020404" pitchFamily="49" charset="0"/>
              </a:rPr>
              <a:t>        Arguments = "ADDLOCAL=ALL"</a:t>
            </a:r>
          </a:p>
          <a:p>
            <a:r>
              <a:rPr lang="en-US" sz="1200" dirty="0">
                <a:latin typeface="Courier New" panose="02070309020205020404" pitchFamily="49" charset="0"/>
                <a:cs typeface="Courier New" panose="02070309020205020404" pitchFamily="49" charset="0"/>
              </a:rPr>
              <a:t>    }</a:t>
            </a:r>
          </a:p>
          <a:p>
            <a:r>
              <a:rPr lang="en-US" sz="1200" dirty="0">
                <a:latin typeface="Courier New" panose="02070309020205020404" pitchFamily="49" charset="0"/>
                <a:cs typeface="Courier New" panose="02070309020205020404" pitchFamily="49" charset="0"/>
              </a:rPr>
              <a:t>    </a:t>
            </a:r>
            <a:r>
              <a:rPr lang="en-US" sz="1200" b="1" dirty="0">
                <a:latin typeface="Courier New" panose="02070309020205020404" pitchFamily="49" charset="0"/>
                <a:cs typeface="Courier New" panose="02070309020205020404" pitchFamily="49" charset="0"/>
              </a:rPr>
              <a:t>Service</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StartWebDeploy</a:t>
            </a:r>
            <a:r>
              <a:rPr lang="en-US" sz="1200" dirty="0">
                <a:latin typeface="Courier New" panose="02070309020205020404" pitchFamily="49" charset="0"/>
                <a:cs typeface="Courier New" panose="02070309020205020404" pitchFamily="49" charset="0"/>
              </a:rPr>
              <a:t> {                    </a:t>
            </a:r>
          </a:p>
          <a:p>
            <a:r>
              <a:rPr lang="en-US" sz="1200" dirty="0">
                <a:latin typeface="Courier New" panose="02070309020205020404" pitchFamily="49" charset="0"/>
                <a:cs typeface="Courier New" panose="02070309020205020404" pitchFamily="49" charset="0"/>
              </a:rPr>
              <a:t>        Name = "WMSVC"</a:t>
            </a:r>
          </a:p>
          <a:p>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StartupType</a:t>
            </a:r>
            <a:r>
              <a:rPr lang="en-US" sz="1200" dirty="0">
                <a:latin typeface="Courier New" panose="02070309020205020404" pitchFamily="49" charset="0"/>
                <a:cs typeface="Courier New" panose="02070309020205020404" pitchFamily="49" charset="0"/>
              </a:rPr>
              <a:t> = "Automatic"</a:t>
            </a:r>
          </a:p>
          <a:p>
            <a:r>
              <a:rPr lang="en-US" sz="1200" dirty="0">
                <a:latin typeface="Courier New" panose="02070309020205020404" pitchFamily="49" charset="0"/>
                <a:cs typeface="Courier New" panose="02070309020205020404" pitchFamily="49" charset="0"/>
              </a:rPr>
              <a:t>        State = "Running"</a:t>
            </a:r>
          </a:p>
          <a:p>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DependsOn</a:t>
            </a:r>
            <a:r>
              <a:rPr lang="en-US" sz="1200" dirty="0">
                <a:latin typeface="Courier New" panose="02070309020205020404" pitchFamily="49" charset="0"/>
                <a:cs typeface="Courier New" panose="02070309020205020404" pitchFamily="49" charset="0"/>
              </a:rPr>
              <a:t> = "[Package]</a:t>
            </a:r>
            <a:r>
              <a:rPr lang="en-US" sz="1200" dirty="0" err="1">
                <a:latin typeface="Courier New" panose="02070309020205020404" pitchFamily="49" charset="0"/>
                <a:cs typeface="Courier New" panose="02070309020205020404" pitchFamily="49" charset="0"/>
              </a:rPr>
              <a:t>InstallWebDeploy</a:t>
            </a:r>
            <a:r>
              <a:rPr lang="en-US" sz="1200" dirty="0">
                <a:latin typeface="Courier New" panose="02070309020205020404" pitchFamily="49" charset="0"/>
                <a:cs typeface="Courier New" panose="02070309020205020404" pitchFamily="49" charset="0"/>
              </a:rPr>
              <a:t>"</a:t>
            </a:r>
          </a:p>
          <a:p>
            <a:r>
              <a:rPr lang="en-US" sz="1200" dirty="0">
                <a:latin typeface="Courier New" panose="02070309020205020404" pitchFamily="49" charset="0"/>
                <a:cs typeface="Courier New" panose="02070309020205020404" pitchFamily="49" charset="0"/>
              </a:rPr>
              <a:t>    } </a:t>
            </a:r>
          </a:p>
          <a:p>
            <a:r>
              <a:rPr lang="en-US" sz="1200" dirty="0">
                <a:latin typeface="Courier New" panose="02070309020205020404" pitchFamily="49" charset="0"/>
                <a:cs typeface="Courier New" panose="02070309020205020404" pitchFamily="49" charset="0"/>
              </a:rPr>
              <a:t>  }</a:t>
            </a:r>
          </a:p>
          <a:p>
            <a:r>
              <a:rPr lang="en-US" sz="1200" dirty="0">
                <a:latin typeface="Courier New" panose="02070309020205020404" pitchFamily="49" charset="0"/>
                <a:cs typeface="Courier New" panose="02070309020205020404" pitchFamily="49" charset="0"/>
              </a:rPr>
              <a:t>}</a:t>
            </a:r>
          </a:p>
        </p:txBody>
      </p:sp>
      <p:sp>
        <p:nvSpPr>
          <p:cNvPr id="5" name="Rectangle 4"/>
          <p:cNvSpPr/>
          <p:nvPr/>
        </p:nvSpPr>
        <p:spPr bwMode="auto">
          <a:xfrm>
            <a:off x="604299" y="2417197"/>
            <a:ext cx="5677231" cy="890546"/>
          </a:xfrm>
          <a:prstGeom prst="rect">
            <a:avLst/>
          </a:prstGeom>
          <a:solidFill>
            <a:srgbClr val="FF0000">
              <a:alpha val="16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p:cNvSpPr/>
          <p:nvPr/>
        </p:nvSpPr>
        <p:spPr bwMode="auto">
          <a:xfrm>
            <a:off x="604298" y="3307743"/>
            <a:ext cx="5677231" cy="1375575"/>
          </a:xfrm>
          <a:prstGeom prst="rect">
            <a:avLst/>
          </a:prstGeom>
          <a:solidFill>
            <a:srgbClr val="FF0000">
              <a:alpha val="16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p:cNvSpPr/>
          <p:nvPr/>
        </p:nvSpPr>
        <p:spPr bwMode="auto">
          <a:xfrm>
            <a:off x="604297" y="4683319"/>
            <a:ext cx="5677231" cy="1224500"/>
          </a:xfrm>
          <a:prstGeom prst="rect">
            <a:avLst/>
          </a:prstGeom>
          <a:solidFill>
            <a:srgbClr val="FF0000">
              <a:alpha val="16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p:cNvSpPr/>
          <p:nvPr/>
        </p:nvSpPr>
        <p:spPr bwMode="auto">
          <a:xfrm>
            <a:off x="604297" y="1433281"/>
            <a:ext cx="5677231" cy="721522"/>
          </a:xfrm>
          <a:prstGeom prst="rect">
            <a:avLst/>
          </a:prstGeom>
          <a:solidFill>
            <a:srgbClr val="FF0000">
              <a:alpha val="16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67946660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xit" presetSubtype="0" fill="hold" grpId="1" nodeType="withEffect">
                                  <p:stCondLst>
                                    <p:cond delay="0"/>
                                  </p:stCondLst>
                                  <p:childTnLst>
                                    <p:set>
                                      <p:cBhvr>
                                        <p:cTn id="12" dur="1" fill="hold">
                                          <p:stCondLst>
                                            <p:cond delay="0"/>
                                          </p:stCondLst>
                                        </p:cTn>
                                        <p:tgtEl>
                                          <p:spTgt spid="8"/>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xit" presetSubtype="0" fill="hold" grpId="1" nodeType="withEffect">
                                  <p:stCondLst>
                                    <p:cond delay="0"/>
                                  </p:stCondLst>
                                  <p:childTnLst>
                                    <p:set>
                                      <p:cBhvr>
                                        <p:cTn id="18" dur="1" fill="hold">
                                          <p:stCondLst>
                                            <p:cond delay="0"/>
                                          </p:stCondLst>
                                        </p:cTn>
                                        <p:tgtEl>
                                          <p:spTgt spid="5"/>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par>
                                <p:cTn id="23" presetID="1" presetClass="exit" presetSubtype="0" fill="hold" grpId="1" nodeType="withEffect">
                                  <p:stCondLst>
                                    <p:cond delay="0"/>
                                  </p:stCondLst>
                                  <p:childTnLst>
                                    <p:set>
                                      <p:cBhvr>
                                        <p:cTn id="24" dur="1" fill="hold">
                                          <p:stCondLst>
                                            <p:cond delay="0"/>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6" grpId="0" animBg="1"/>
      <p:bldP spid="6" grpId="1" animBg="1"/>
      <p:bldP spid="7" grpId="0" animBg="1"/>
      <p:bldP spid="8" grpId="0" animBg="1"/>
      <p:bldP spid="8" grpId="1"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DSC Resources</a:t>
            </a:r>
            <a:endParaRPr lang="en-US" dirty="0"/>
          </a:p>
        </p:txBody>
      </p:sp>
      <p:sp>
        <p:nvSpPr>
          <p:cNvPr id="6" name="Content Placeholder 5"/>
          <p:cNvSpPr>
            <a:spLocks noGrp="1"/>
          </p:cNvSpPr>
          <p:nvPr>
            <p:ph sz="quarter" idx="10"/>
          </p:nvPr>
        </p:nvSpPr>
        <p:spPr/>
        <p:txBody>
          <a:bodyPr>
            <a:normAutofit fontScale="70000" lnSpcReduction="20000"/>
          </a:bodyPr>
          <a:lstStyle/>
          <a:p>
            <a:r>
              <a:rPr lang="en-US" dirty="0"/>
              <a:t>Built-in</a:t>
            </a:r>
          </a:p>
          <a:p>
            <a:pPr lvl="1"/>
            <a:r>
              <a:rPr lang="en-US" dirty="0" err="1"/>
              <a:t>WindowsFeature</a:t>
            </a:r>
            <a:r>
              <a:rPr lang="en-US" dirty="0"/>
              <a:t>, File, Package, Service, Script, etc.</a:t>
            </a:r>
          </a:p>
          <a:p>
            <a:endParaRPr lang="en-US" dirty="0"/>
          </a:p>
          <a:p>
            <a:r>
              <a:rPr lang="en-US" dirty="0"/>
              <a:t>DSC Resource Kit (~500 resources)</a:t>
            </a:r>
          </a:p>
          <a:p>
            <a:pPr lvl="1"/>
            <a:r>
              <a:rPr lang="en-US" dirty="0">
                <a:hlinkClick r:id="rId2"/>
              </a:rPr>
              <a:t>https://blogs.msdn.microsoft.com/powershell/2016/02/11/dsc-resource-kit-gets-even-bigger/</a:t>
            </a:r>
            <a:endParaRPr lang="en-US" dirty="0"/>
          </a:p>
          <a:p>
            <a:endParaRPr lang="en-US" dirty="0"/>
          </a:p>
          <a:p>
            <a:r>
              <a:rPr lang="en-US" dirty="0"/>
              <a:t>Experimental Resources</a:t>
            </a:r>
          </a:p>
          <a:p>
            <a:pPr lvl="1"/>
            <a:r>
              <a:rPr lang="en-US" dirty="0" err="1"/>
              <a:t>xNetworking</a:t>
            </a:r>
            <a:r>
              <a:rPr lang="en-US" dirty="0"/>
              <a:t>, </a:t>
            </a:r>
            <a:r>
              <a:rPr lang="en-US" dirty="0" err="1"/>
              <a:t>xDisk</a:t>
            </a:r>
            <a:r>
              <a:rPr lang="en-US" dirty="0"/>
              <a:t>, </a:t>
            </a:r>
            <a:r>
              <a:rPr lang="en-US" dirty="0" err="1"/>
              <a:t>xSqlServer</a:t>
            </a:r>
            <a:r>
              <a:rPr lang="en-US" dirty="0"/>
              <a:t>, </a:t>
            </a:r>
            <a:r>
              <a:rPr lang="en-US" dirty="0" err="1"/>
              <a:t>xActiveDirectory</a:t>
            </a:r>
            <a:r>
              <a:rPr lang="en-US" dirty="0"/>
              <a:t>, etc.</a:t>
            </a:r>
          </a:p>
          <a:p>
            <a:endParaRPr lang="en-US" dirty="0"/>
          </a:p>
          <a:p>
            <a:r>
              <a:rPr lang="en-US" dirty="0"/>
              <a:t>Community Resources</a:t>
            </a:r>
          </a:p>
          <a:p>
            <a:pPr lvl="1"/>
            <a:r>
              <a:rPr lang="en-US" dirty="0" err="1"/>
              <a:t>cUserRightsAssignment</a:t>
            </a:r>
            <a:r>
              <a:rPr lang="en-US" dirty="0"/>
              <a:t>, </a:t>
            </a:r>
            <a:r>
              <a:rPr lang="en-US" dirty="0" err="1"/>
              <a:t>cNtfsAccessControl</a:t>
            </a:r>
            <a:r>
              <a:rPr lang="en-US" dirty="0"/>
              <a:t>, etc.</a:t>
            </a:r>
          </a:p>
          <a:p>
            <a:pPr lvl="1"/>
            <a:endParaRPr lang="en-US" dirty="0"/>
          </a:p>
          <a:p>
            <a:endParaRPr lang="en-US" dirty="0"/>
          </a:p>
        </p:txBody>
      </p:sp>
      <p:sp>
        <p:nvSpPr>
          <p:cNvPr id="4" name="Content Placeholder 2"/>
          <p:cNvSpPr txBox="1">
            <a:spLocks/>
          </p:cNvSpPr>
          <p:nvPr/>
        </p:nvSpPr>
        <p:spPr>
          <a:xfrm>
            <a:off x="268288" y="1398397"/>
            <a:ext cx="11542503" cy="5043224"/>
          </a:xfrm>
          <a:prstGeom prst="rect">
            <a:avLst/>
          </a:prstGeom>
        </p:spPr>
        <p:txBody>
          <a:bodyPr vert="horz" wrap="square" lIns="146304" tIns="91440" rIns="146304" bIns="91440" rtlCol="0">
            <a:normAutofit/>
          </a:bodyPr>
          <a:lstStyle>
            <a:lvl1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4000" kern="1200" spc="0" baseline="0">
                <a:gradFill>
                  <a:gsLst>
                    <a:gs pos="1250">
                      <a:schemeClr val="tx2"/>
                    </a:gs>
                    <a:gs pos="99000">
                      <a:schemeClr val="tx2"/>
                    </a:gs>
                  </a:gsLst>
                  <a:lin ang="5400000" scaled="0"/>
                </a:gradFill>
                <a:latin typeface="+mj-lt"/>
                <a:ea typeface="+mn-ea"/>
                <a:cs typeface="+mn-cs"/>
              </a:defRPr>
            </a:lvl1pPr>
            <a:lvl2pPr marL="0" marR="0" indent="0" algn="l" defTabSz="932742" rtl="0" eaLnBrk="1" fontAlgn="auto" latinLnBrk="0" hangingPunct="1">
              <a:lnSpc>
                <a:spcPct val="90000"/>
              </a:lnSpc>
              <a:spcBef>
                <a:spcPct val="20000"/>
              </a:spcBef>
              <a:spcAft>
                <a:spcPts val="0"/>
              </a:spcAft>
              <a:buClrTx/>
              <a:buSzPct val="90000"/>
              <a:buFontTx/>
              <a:buNone/>
              <a:tabLst/>
              <a:defRPr sz="2000" kern="1200" spc="0" baseline="0">
                <a:gradFill>
                  <a:gsLst>
                    <a:gs pos="1250">
                      <a:schemeClr val="tx1"/>
                    </a:gs>
                    <a:gs pos="100000">
                      <a:schemeClr val="tx1"/>
                    </a:gs>
                  </a:gsLst>
                  <a:lin ang="5400000" scaled="0"/>
                </a:gradFill>
                <a:latin typeface="+mn-lt"/>
                <a:ea typeface="+mn-ea"/>
                <a:cs typeface="+mn-cs"/>
              </a:defRPr>
            </a:lvl2pPr>
            <a:lvl3pPr marL="2286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000" kern="1200" spc="0" baseline="0">
                <a:gradFill>
                  <a:gsLst>
                    <a:gs pos="1250">
                      <a:schemeClr val="tx1"/>
                    </a:gs>
                    <a:gs pos="100000">
                      <a:schemeClr val="tx1"/>
                    </a:gs>
                  </a:gsLst>
                  <a:lin ang="5400000" scaled="0"/>
                </a:gradFill>
                <a:latin typeface="+mn-lt"/>
                <a:ea typeface="+mn-ea"/>
                <a:cs typeface="+mn-cs"/>
              </a:defRPr>
            </a:lvl3pPr>
            <a:lvl4pPr marL="4572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000" kern="1200" spc="0" baseline="0">
                <a:gradFill>
                  <a:gsLst>
                    <a:gs pos="1250">
                      <a:schemeClr val="tx1"/>
                    </a:gs>
                    <a:gs pos="100000">
                      <a:schemeClr val="tx1"/>
                    </a:gs>
                  </a:gsLst>
                  <a:lin ang="5400000" scaled="0"/>
                </a:gradFill>
                <a:latin typeface="+mn-lt"/>
                <a:ea typeface="+mn-ea"/>
                <a:cs typeface="+mn-cs"/>
              </a:defRPr>
            </a:lvl4pPr>
            <a:lvl5pPr marL="6858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endParaRPr lang="en-US" dirty="0"/>
          </a:p>
        </p:txBody>
      </p:sp>
    </p:spTree>
    <p:extLst>
      <p:ext uri="{BB962C8B-B14F-4D97-AF65-F5344CB8AC3E}">
        <p14:creationId xmlns:p14="http://schemas.microsoft.com/office/powerpoint/2010/main" val="4204830411"/>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DSC Example: Resource-Kit Resources </a:t>
            </a:r>
          </a:p>
        </p:txBody>
      </p:sp>
      <p:sp>
        <p:nvSpPr>
          <p:cNvPr id="4" name="Text Placeholder 4"/>
          <p:cNvSpPr>
            <a:spLocks noGrp="1"/>
          </p:cNvSpPr>
          <p:nvPr>
            <p:ph type="body" sz="quarter" idx="10"/>
          </p:nvPr>
        </p:nvSpPr>
        <p:spPr/>
        <p:txBody>
          <a:bodyPr>
            <a:normAutofit fontScale="92500" lnSpcReduction="10000"/>
          </a:bodyPr>
          <a:lstStyle/>
          <a:p>
            <a:r>
              <a:rPr lang="en-US" sz="1200" dirty="0">
                <a:latin typeface="Courier New" panose="02070309020205020404" pitchFamily="49" charset="0"/>
                <a:cs typeface="Courier New" panose="02070309020205020404" pitchFamily="49" charset="0"/>
              </a:rPr>
              <a:t>Configuration Main {</a:t>
            </a:r>
          </a:p>
          <a:p>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Param</a:t>
            </a:r>
            <a:r>
              <a:rPr lang="en-US" sz="1200" dirty="0">
                <a:latin typeface="Courier New" panose="02070309020205020404" pitchFamily="49" charset="0"/>
                <a:cs typeface="Courier New" panose="02070309020205020404" pitchFamily="49" charset="0"/>
              </a:rPr>
              <a:t> ( [string] $</a:t>
            </a:r>
            <a:r>
              <a:rPr lang="en-US" sz="1200" dirty="0" err="1">
                <a:latin typeface="Courier New" panose="02070309020205020404" pitchFamily="49" charset="0"/>
                <a:cs typeface="Courier New" panose="02070309020205020404" pitchFamily="49" charset="0"/>
              </a:rPr>
              <a:t>nodeName</a:t>
            </a:r>
            <a:r>
              <a:rPr lang="en-US" sz="1200" dirty="0">
                <a:latin typeface="Courier New" panose="02070309020205020404" pitchFamily="49" charset="0"/>
                <a:cs typeface="Courier New" panose="02070309020205020404" pitchFamily="49" charset="0"/>
              </a:rPr>
              <a:t> )</a:t>
            </a:r>
          </a:p>
          <a:p>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    Import-</a:t>
            </a:r>
            <a:r>
              <a:rPr lang="en-US" sz="1200" dirty="0" err="1">
                <a:latin typeface="Courier New" panose="02070309020205020404" pitchFamily="49" charset="0"/>
                <a:cs typeface="Courier New" panose="02070309020205020404" pitchFamily="49" charset="0"/>
              </a:rPr>
              <a:t>DscResource</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ModuleName</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PSDesiredStateConfiguration</a:t>
            </a:r>
            <a:r>
              <a:rPr lang="en-US" sz="1200" dirty="0">
                <a:latin typeface="Courier New" panose="02070309020205020404" pitchFamily="49" charset="0"/>
                <a:cs typeface="Courier New" panose="02070309020205020404" pitchFamily="49" charset="0"/>
              </a:rPr>
              <a:t>, </a:t>
            </a:r>
            <a:r>
              <a:rPr lang="en-US" sz="1200" b="1" dirty="0" err="1">
                <a:solidFill>
                  <a:srgbClr val="FF0000"/>
                </a:solidFill>
                <a:latin typeface="Courier New" panose="02070309020205020404" pitchFamily="49" charset="0"/>
                <a:cs typeface="Courier New" panose="02070309020205020404" pitchFamily="49" charset="0"/>
              </a:rPr>
              <a:t>xNetworking</a:t>
            </a:r>
            <a:r>
              <a:rPr lang="en-US" sz="1200" dirty="0">
                <a:latin typeface="Courier New" panose="02070309020205020404" pitchFamily="49" charset="0"/>
                <a:cs typeface="Courier New" panose="02070309020205020404" pitchFamily="49" charset="0"/>
              </a:rPr>
              <a:t>, </a:t>
            </a:r>
            <a:r>
              <a:rPr lang="en-US" sz="1200" b="1" dirty="0" err="1">
                <a:solidFill>
                  <a:srgbClr val="00B050"/>
                </a:solidFill>
                <a:latin typeface="Courier New" panose="02070309020205020404" pitchFamily="49" charset="0"/>
                <a:cs typeface="Courier New" panose="02070309020205020404" pitchFamily="49" charset="0"/>
              </a:rPr>
              <a:t>cUserRightsAssignment</a:t>
            </a:r>
            <a:endParaRPr lang="en-US" sz="1200" b="1" dirty="0">
              <a:solidFill>
                <a:srgbClr val="00B050"/>
              </a:solidFill>
              <a:latin typeface="Courier New" panose="02070309020205020404" pitchFamily="49" charset="0"/>
              <a:cs typeface="Courier New" panose="02070309020205020404" pitchFamily="49" charset="0"/>
            </a:endParaRPr>
          </a:p>
          <a:p>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Node $</a:t>
            </a:r>
            <a:r>
              <a:rPr lang="en-US" sz="1200" dirty="0" err="1">
                <a:latin typeface="Courier New" panose="02070309020205020404" pitchFamily="49" charset="0"/>
                <a:cs typeface="Courier New" panose="02070309020205020404" pitchFamily="49" charset="0"/>
              </a:rPr>
              <a:t>nodeName</a:t>
            </a:r>
            <a:r>
              <a:rPr lang="en-US" sz="1200" dirty="0">
                <a:latin typeface="Courier New" panose="02070309020205020404" pitchFamily="49" charset="0"/>
                <a:cs typeface="Courier New" panose="02070309020205020404" pitchFamily="49" charset="0"/>
              </a:rPr>
              <a:t> {</a:t>
            </a:r>
          </a:p>
          <a:p>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WindowsFeature</a:t>
            </a:r>
            <a:r>
              <a:rPr lang="en-US" sz="1200" dirty="0">
                <a:latin typeface="Courier New" panose="02070309020205020404" pitchFamily="49" charset="0"/>
                <a:cs typeface="Courier New" panose="02070309020205020404" pitchFamily="49" charset="0"/>
              </a:rPr>
              <a:t> DNS { </a:t>
            </a:r>
          </a:p>
          <a:p>
            <a:r>
              <a:rPr lang="en-US" sz="1200" dirty="0">
                <a:latin typeface="Courier New" panose="02070309020205020404" pitchFamily="49" charset="0"/>
                <a:cs typeface="Courier New" panose="02070309020205020404" pitchFamily="49" charset="0"/>
              </a:rPr>
              <a:t>        Ensure = "Present" </a:t>
            </a:r>
          </a:p>
          <a:p>
            <a:r>
              <a:rPr lang="en-US" sz="1200" dirty="0">
                <a:latin typeface="Courier New" panose="02070309020205020404" pitchFamily="49" charset="0"/>
                <a:cs typeface="Courier New" panose="02070309020205020404" pitchFamily="49" charset="0"/>
              </a:rPr>
              <a:t>        Name = "DNS"</a:t>
            </a:r>
          </a:p>
          <a:p>
            <a:r>
              <a:rPr lang="en-US" sz="1200" dirty="0">
                <a:latin typeface="Courier New" panose="02070309020205020404" pitchFamily="49" charset="0"/>
                <a:cs typeface="Courier New" panose="02070309020205020404" pitchFamily="49" charset="0"/>
              </a:rPr>
              <a:t>    }</a:t>
            </a:r>
          </a:p>
          <a:p>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    </a:t>
            </a:r>
            <a:r>
              <a:rPr lang="en-US" sz="1200" b="1" dirty="0" err="1">
                <a:solidFill>
                  <a:srgbClr val="FF0000"/>
                </a:solidFill>
                <a:latin typeface="Courier New" panose="02070309020205020404" pitchFamily="49" charset="0"/>
                <a:cs typeface="Courier New" panose="02070309020205020404" pitchFamily="49" charset="0"/>
              </a:rPr>
              <a:t>xDnsServerAddress</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DnsServerAddress</a:t>
            </a:r>
            <a:r>
              <a:rPr lang="en-US" sz="1200" dirty="0">
                <a:latin typeface="Courier New" panose="02070309020205020404" pitchFamily="49" charset="0"/>
                <a:cs typeface="Courier New" panose="02070309020205020404" pitchFamily="49" charset="0"/>
              </a:rPr>
              <a:t> { </a:t>
            </a:r>
          </a:p>
          <a:p>
            <a:r>
              <a:rPr lang="en-US" sz="1200" dirty="0">
                <a:latin typeface="Courier New" panose="02070309020205020404" pitchFamily="49" charset="0"/>
                <a:cs typeface="Courier New" panose="02070309020205020404" pitchFamily="49" charset="0"/>
              </a:rPr>
              <a:t>        Address        = "127.0.0.1"</a:t>
            </a:r>
          </a:p>
          <a:p>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InterfaceAlias</a:t>
            </a:r>
            <a:r>
              <a:rPr lang="en-US" sz="1200" dirty="0">
                <a:latin typeface="Courier New" panose="02070309020205020404" pitchFamily="49" charset="0"/>
                <a:cs typeface="Courier New" panose="02070309020205020404" pitchFamily="49" charset="0"/>
              </a:rPr>
              <a:t> = "Ethernet"</a:t>
            </a:r>
          </a:p>
          <a:p>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AddressFamily</a:t>
            </a:r>
            <a:r>
              <a:rPr lang="en-US" sz="1200" dirty="0">
                <a:latin typeface="Courier New" panose="02070309020205020404" pitchFamily="49" charset="0"/>
                <a:cs typeface="Courier New" panose="02070309020205020404" pitchFamily="49" charset="0"/>
              </a:rPr>
              <a:t>  = "IPv4"</a:t>
            </a:r>
          </a:p>
          <a:p>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DependsOn</a:t>
            </a:r>
            <a:r>
              <a:rPr lang="en-US" sz="1200" dirty="0">
                <a:latin typeface="Courier New" panose="02070309020205020404" pitchFamily="49" charset="0"/>
                <a:cs typeface="Courier New" panose="02070309020205020404" pitchFamily="49" charset="0"/>
              </a:rPr>
              <a:t> = "[</a:t>
            </a:r>
            <a:r>
              <a:rPr lang="en-US" sz="1200" dirty="0" err="1">
                <a:latin typeface="Courier New" panose="02070309020205020404" pitchFamily="49" charset="0"/>
                <a:cs typeface="Courier New" panose="02070309020205020404" pitchFamily="49" charset="0"/>
              </a:rPr>
              <a:t>WindowsFeature</a:t>
            </a:r>
            <a:r>
              <a:rPr lang="en-US" sz="1200" dirty="0">
                <a:latin typeface="Courier New" panose="02070309020205020404" pitchFamily="49" charset="0"/>
                <a:cs typeface="Courier New" panose="02070309020205020404" pitchFamily="49" charset="0"/>
              </a:rPr>
              <a:t>]DNS"</a:t>
            </a:r>
          </a:p>
          <a:p>
            <a:r>
              <a:rPr lang="en-US" sz="1200" dirty="0">
                <a:latin typeface="Courier New" panose="02070309020205020404" pitchFamily="49" charset="0"/>
                <a:cs typeface="Courier New" panose="02070309020205020404" pitchFamily="49" charset="0"/>
              </a:rPr>
              <a:t>    }</a:t>
            </a:r>
          </a:p>
          <a:p>
            <a:r>
              <a:rPr lang="en-US" sz="1200" dirty="0">
                <a:latin typeface="Courier New" panose="02070309020205020404" pitchFamily="49" charset="0"/>
                <a:cs typeface="Courier New" panose="02070309020205020404" pitchFamily="49" charset="0"/>
              </a:rPr>
              <a:t>   </a:t>
            </a:r>
          </a:p>
          <a:p>
            <a:r>
              <a:rPr lang="en-US" sz="1200" dirty="0">
                <a:latin typeface="Courier New" panose="02070309020205020404" pitchFamily="49" charset="0"/>
                <a:cs typeface="Courier New" panose="02070309020205020404" pitchFamily="49" charset="0"/>
              </a:rPr>
              <a:t>    </a:t>
            </a:r>
            <a:r>
              <a:rPr lang="en-US" sz="1200" b="1" dirty="0" err="1">
                <a:solidFill>
                  <a:srgbClr val="00B050"/>
                </a:solidFill>
                <a:latin typeface="Courier New" panose="02070309020205020404" pitchFamily="49" charset="0"/>
                <a:cs typeface="Courier New" panose="02070309020205020404" pitchFamily="49" charset="0"/>
              </a:rPr>
              <a:t>cUserRight</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GrantIncreaseQuotaPrivilege</a:t>
            </a:r>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    {</a:t>
            </a:r>
          </a:p>
          <a:p>
            <a:r>
              <a:rPr lang="en-US" sz="1200" dirty="0">
                <a:latin typeface="Courier New" panose="02070309020205020404" pitchFamily="49" charset="0"/>
                <a:cs typeface="Courier New" panose="02070309020205020404" pitchFamily="49" charset="0"/>
              </a:rPr>
              <a:t>        Ensure = "Present"</a:t>
            </a:r>
          </a:p>
          <a:p>
            <a:r>
              <a:rPr lang="en-US" sz="1200" dirty="0">
                <a:latin typeface="Courier New" panose="02070309020205020404" pitchFamily="49" charset="0"/>
                <a:cs typeface="Courier New" panose="02070309020205020404" pitchFamily="49" charset="0"/>
              </a:rPr>
              <a:t>        Constant = "</a:t>
            </a:r>
            <a:r>
              <a:rPr lang="en-US" sz="1200" dirty="0" err="1">
                <a:latin typeface="Courier New" panose="02070309020205020404" pitchFamily="49" charset="0"/>
                <a:cs typeface="Courier New" panose="02070309020205020404" pitchFamily="49" charset="0"/>
              </a:rPr>
              <a:t>SeIncreaseQuotaPrivilege</a:t>
            </a:r>
            <a:r>
              <a:rPr lang="en-US" sz="1200" dirty="0">
                <a:latin typeface="Courier New" panose="02070309020205020404" pitchFamily="49" charset="0"/>
                <a:cs typeface="Courier New" panose="02070309020205020404" pitchFamily="49" charset="0"/>
              </a:rPr>
              <a:t>"</a:t>
            </a:r>
          </a:p>
          <a:p>
            <a:r>
              <a:rPr lang="en-US" sz="1200" dirty="0">
                <a:latin typeface="Courier New" panose="02070309020205020404" pitchFamily="49" charset="0"/>
                <a:cs typeface="Courier New" panose="02070309020205020404" pitchFamily="49" charset="0"/>
              </a:rPr>
              <a:t>        Principal = "CONTOSO\</a:t>
            </a:r>
            <a:r>
              <a:rPr lang="en-US" sz="1200" dirty="0" err="1">
                <a:latin typeface="Courier New" panose="02070309020205020404" pitchFamily="49" charset="0"/>
                <a:cs typeface="Courier New" panose="02070309020205020404" pitchFamily="49" charset="0"/>
              </a:rPr>
              <a:t>AdminUser</a:t>
            </a:r>
            <a:r>
              <a:rPr lang="en-US" sz="1200" dirty="0">
                <a:latin typeface="Courier New" panose="02070309020205020404" pitchFamily="49" charset="0"/>
                <a:cs typeface="Courier New" panose="02070309020205020404" pitchFamily="49" charset="0"/>
              </a:rPr>
              <a:t>"</a:t>
            </a:r>
          </a:p>
          <a:p>
            <a:r>
              <a:rPr lang="en-US" sz="1200" dirty="0">
                <a:latin typeface="Courier New" panose="02070309020205020404" pitchFamily="49" charset="0"/>
                <a:cs typeface="Courier New" panose="02070309020205020404" pitchFamily="49" charset="0"/>
              </a:rPr>
              <a:t>    }</a:t>
            </a:r>
          </a:p>
          <a:p>
            <a:r>
              <a:rPr lang="en-US" sz="1200" dirty="0">
                <a:latin typeface="Courier New" panose="02070309020205020404" pitchFamily="49" charset="0"/>
                <a:cs typeface="Courier New" panose="02070309020205020404" pitchFamily="49" charset="0"/>
              </a:rPr>
              <a:t>  }</a:t>
            </a:r>
          </a:p>
          <a:p>
            <a:r>
              <a:rPr lang="en-US" sz="12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838705693"/>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DSC Logs (on the virtual machine)</a:t>
            </a:r>
            <a:endParaRPr lang="en-US" dirty="0"/>
          </a:p>
        </p:txBody>
      </p:sp>
      <p:sp>
        <p:nvSpPr>
          <p:cNvPr id="8" name="Content Placeholder 7"/>
          <p:cNvSpPr>
            <a:spLocks noGrp="1"/>
          </p:cNvSpPr>
          <p:nvPr>
            <p:ph sz="quarter" idx="10"/>
          </p:nvPr>
        </p:nvSpPr>
        <p:spPr>
          <a:xfrm>
            <a:off x="268288" y="1398398"/>
            <a:ext cx="11542503" cy="2865954"/>
          </a:xfrm>
        </p:spPr>
        <p:txBody>
          <a:bodyPr>
            <a:normAutofit lnSpcReduction="10000"/>
          </a:bodyPr>
          <a:lstStyle/>
          <a:p>
            <a:r>
              <a:rPr lang="en-US" dirty="0"/>
              <a:t>Provides details on the configuration (script) in the virtual machine</a:t>
            </a:r>
          </a:p>
          <a:p>
            <a:endParaRPr lang="en-US" dirty="0"/>
          </a:p>
          <a:p>
            <a:r>
              <a:rPr lang="en-US" dirty="0"/>
              <a:t>C:\WindowsAzure\Logs\Plugins\Microsoft.Powershell.DSC\&lt;version&gt;</a:t>
            </a:r>
          </a:p>
          <a:p>
            <a:endParaRPr lang="en-US" dirty="0"/>
          </a:p>
          <a:p>
            <a:endParaRPr lang="en-US" dirty="0"/>
          </a:p>
        </p:txBody>
      </p:sp>
      <p:sp>
        <p:nvSpPr>
          <p:cNvPr id="4" name="Content Placeholder 4"/>
          <p:cNvSpPr txBox="1">
            <a:spLocks/>
          </p:cNvSpPr>
          <p:nvPr/>
        </p:nvSpPr>
        <p:spPr>
          <a:xfrm>
            <a:off x="268288" y="1398399"/>
            <a:ext cx="11656793" cy="3130098"/>
          </a:xfrm>
          <a:prstGeom prst="rect">
            <a:avLst/>
          </a:prstGeom>
        </p:spPr>
        <p:txBody>
          <a:bodyPr vert="horz" wrap="square" lIns="146304" tIns="91440" rIns="146304" bIns="91440" rtlCol="0">
            <a:normAutofit/>
          </a:bodyPr>
          <a:lstStyle>
            <a:lvl1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4000" kern="1200" spc="0" baseline="0">
                <a:gradFill>
                  <a:gsLst>
                    <a:gs pos="1250">
                      <a:schemeClr val="tx2"/>
                    </a:gs>
                    <a:gs pos="99000">
                      <a:schemeClr val="tx2"/>
                    </a:gs>
                  </a:gsLst>
                  <a:lin ang="5400000" scaled="0"/>
                </a:gradFill>
                <a:latin typeface="+mj-lt"/>
                <a:ea typeface="+mn-ea"/>
                <a:cs typeface="+mn-cs"/>
              </a:defRPr>
            </a:lvl1pPr>
            <a:lvl2pPr marL="0" marR="0" indent="0" algn="l" defTabSz="932742" rtl="0" eaLnBrk="1" fontAlgn="auto" latinLnBrk="0" hangingPunct="1">
              <a:lnSpc>
                <a:spcPct val="90000"/>
              </a:lnSpc>
              <a:spcBef>
                <a:spcPct val="20000"/>
              </a:spcBef>
              <a:spcAft>
                <a:spcPts val="0"/>
              </a:spcAft>
              <a:buClrTx/>
              <a:buSzPct val="90000"/>
              <a:buFontTx/>
              <a:buNone/>
              <a:tabLst/>
              <a:defRPr sz="2000" kern="1200" spc="0" baseline="0">
                <a:gradFill>
                  <a:gsLst>
                    <a:gs pos="1250">
                      <a:schemeClr val="tx1"/>
                    </a:gs>
                    <a:gs pos="100000">
                      <a:schemeClr val="tx1"/>
                    </a:gs>
                  </a:gsLst>
                  <a:lin ang="5400000" scaled="0"/>
                </a:gradFill>
                <a:latin typeface="+mn-lt"/>
                <a:ea typeface="+mn-ea"/>
                <a:cs typeface="+mn-cs"/>
              </a:defRPr>
            </a:lvl2pPr>
            <a:lvl3pPr marL="2286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000" kern="1200" spc="0" baseline="0">
                <a:gradFill>
                  <a:gsLst>
                    <a:gs pos="1250">
                      <a:schemeClr val="tx1"/>
                    </a:gs>
                    <a:gs pos="100000">
                      <a:schemeClr val="tx1"/>
                    </a:gs>
                  </a:gsLst>
                  <a:lin ang="5400000" scaled="0"/>
                </a:gradFill>
                <a:latin typeface="+mn-lt"/>
                <a:ea typeface="+mn-ea"/>
                <a:cs typeface="+mn-cs"/>
              </a:defRPr>
            </a:lvl3pPr>
            <a:lvl4pPr marL="4572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000" kern="1200" spc="0" baseline="0">
                <a:gradFill>
                  <a:gsLst>
                    <a:gs pos="1250">
                      <a:schemeClr val="tx1"/>
                    </a:gs>
                    <a:gs pos="100000">
                      <a:schemeClr val="tx1"/>
                    </a:gs>
                  </a:gsLst>
                  <a:lin ang="5400000" scaled="0"/>
                </a:gradFill>
                <a:latin typeface="+mn-lt"/>
                <a:ea typeface="+mn-ea"/>
                <a:cs typeface="+mn-cs"/>
              </a:defRPr>
            </a:lvl4pPr>
            <a:lvl5pPr marL="6858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a:p>
        </p:txBody>
      </p:sp>
      <p:pic>
        <p:nvPicPr>
          <p:cNvPr id="5" name="Picture 4"/>
          <p:cNvPicPr>
            <a:picLocks noChangeAspect="1"/>
          </p:cNvPicPr>
          <p:nvPr/>
        </p:nvPicPr>
        <p:blipFill>
          <a:blip r:embed="rId2"/>
          <a:stretch>
            <a:fillRect/>
          </a:stretch>
        </p:blipFill>
        <p:spPr>
          <a:xfrm>
            <a:off x="337957" y="4528496"/>
            <a:ext cx="11555801" cy="1736364"/>
          </a:xfrm>
          <a:prstGeom prst="rect">
            <a:avLst/>
          </a:prstGeom>
        </p:spPr>
      </p:pic>
      <p:sp>
        <p:nvSpPr>
          <p:cNvPr id="6" name="Rectangle 5"/>
          <p:cNvSpPr/>
          <p:nvPr/>
        </p:nvSpPr>
        <p:spPr bwMode="auto">
          <a:xfrm>
            <a:off x="337958" y="5077096"/>
            <a:ext cx="11472834" cy="444138"/>
          </a:xfrm>
          <a:prstGeom prst="rect">
            <a:avLst/>
          </a:prstGeom>
          <a:noFill/>
          <a:ln w="19050">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3191674"/>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a:t>Desired State Configuration</a:t>
            </a:r>
          </a:p>
        </p:txBody>
      </p:sp>
    </p:spTree>
    <p:extLst>
      <p:ext uri="{BB962C8B-B14F-4D97-AF65-F5344CB8AC3E}">
        <p14:creationId xmlns:p14="http://schemas.microsoft.com/office/powerpoint/2010/main" val="422051800"/>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593098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Azure Resource Manager (ARM)</a:t>
            </a:r>
          </a:p>
        </p:txBody>
      </p:sp>
    </p:spTree>
    <p:extLst>
      <p:ext uri="{BB962C8B-B14F-4D97-AF65-F5344CB8AC3E}">
        <p14:creationId xmlns:p14="http://schemas.microsoft.com/office/powerpoint/2010/main" val="1055257934"/>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Provisioning resources using ARM</a:t>
            </a:r>
            <a:br>
              <a:rPr lang="en-US"/>
            </a:br>
            <a:endParaRPr lang="en-US" dirty="0"/>
          </a:p>
        </p:txBody>
      </p:sp>
      <p:sp>
        <p:nvSpPr>
          <p:cNvPr id="6" name="Text Placeholder 5"/>
          <p:cNvSpPr>
            <a:spLocks noGrp="1"/>
          </p:cNvSpPr>
          <p:nvPr>
            <p:ph sz="quarter" idx="10"/>
          </p:nvPr>
        </p:nvSpPr>
        <p:spPr/>
        <p:txBody>
          <a:bodyPr/>
          <a:lstStyle/>
          <a:p>
            <a:r>
              <a:rPr lang="en-US"/>
              <a:t>Declarative model</a:t>
            </a:r>
          </a:p>
          <a:p>
            <a:endParaRPr lang="en-US"/>
          </a:p>
          <a:p>
            <a:r>
              <a:rPr lang="en-US"/>
              <a:t>Provision some resources in parallel</a:t>
            </a:r>
          </a:p>
          <a:p>
            <a:endParaRPr lang="en-US"/>
          </a:p>
          <a:p>
            <a:r>
              <a:rPr lang="en-US"/>
              <a:t>Idempotent</a:t>
            </a:r>
          </a:p>
          <a:p>
            <a:endParaRPr lang="en-US" dirty="0"/>
          </a:p>
        </p:txBody>
      </p:sp>
    </p:spTree>
    <p:extLst>
      <p:ext uri="{BB962C8B-B14F-4D97-AF65-F5344CB8AC3E}">
        <p14:creationId xmlns:p14="http://schemas.microsoft.com/office/powerpoint/2010/main" val="3769450285"/>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268928" y="1603789"/>
            <a:ext cx="8125426" cy="4059705"/>
          </a:xfrm>
          <a:prstGeom prst="rect">
            <a:avLst/>
          </a:prstGeom>
          <a:noFill/>
          <a:ln w="25400">
            <a:solidFill>
              <a:schemeClr val="tx1"/>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TextBox 6"/>
          <p:cNvSpPr txBox="1"/>
          <p:nvPr/>
        </p:nvSpPr>
        <p:spPr>
          <a:xfrm>
            <a:off x="888450" y="1190767"/>
            <a:ext cx="2626468" cy="572464"/>
          </a:xfrm>
          <a:prstGeom prst="rect">
            <a:avLst/>
          </a:prstGeom>
          <a:noFill/>
        </p:spPr>
        <p:txBody>
          <a:bodyPr wrap="square" lIns="182880" tIns="146304" rIns="182880" bIns="146304" rtlCol="0">
            <a:spAutoFit/>
          </a:bodyPr>
          <a:lstStyle/>
          <a:p>
            <a:pPr>
              <a:lnSpc>
                <a:spcPct val="90000"/>
              </a:lnSpc>
              <a:spcAft>
                <a:spcPts val="600"/>
              </a:spcAft>
            </a:pPr>
            <a:r>
              <a:rPr lang="en-US" sz="2000" dirty="0">
                <a:gradFill>
                  <a:gsLst>
                    <a:gs pos="2917">
                      <a:schemeClr val="tx1"/>
                    </a:gs>
                    <a:gs pos="30000">
                      <a:schemeClr val="tx1"/>
                    </a:gs>
                  </a:gsLst>
                  <a:lin ang="5400000" scaled="0"/>
                </a:gradFill>
              </a:rPr>
              <a:t>Microsoft Azure</a:t>
            </a:r>
          </a:p>
        </p:txBody>
      </p:sp>
      <p:pic>
        <p:nvPicPr>
          <p:cNvPr id="8" name="Picture 7"/>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7260701" y="1624110"/>
            <a:ext cx="631004" cy="631004"/>
          </a:xfrm>
          <a:prstGeom prst="rect">
            <a:avLst/>
          </a:prstGeom>
        </p:spPr>
      </p:pic>
      <p:sp>
        <p:nvSpPr>
          <p:cNvPr id="9" name="Rectangle 8"/>
          <p:cNvSpPr/>
          <p:nvPr/>
        </p:nvSpPr>
        <p:spPr bwMode="auto">
          <a:xfrm>
            <a:off x="459610" y="2065244"/>
            <a:ext cx="7718668" cy="2468104"/>
          </a:xfrm>
          <a:prstGeom prst="rect">
            <a:avLst/>
          </a:prstGeom>
          <a:noFill/>
          <a:ln w="25400">
            <a:solidFill>
              <a:schemeClr val="tx1"/>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Rectangle 9"/>
          <p:cNvSpPr/>
          <p:nvPr/>
        </p:nvSpPr>
        <p:spPr bwMode="auto">
          <a:xfrm>
            <a:off x="459610" y="5108416"/>
            <a:ext cx="7718668" cy="448029"/>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Azure Resource Manager (ARM)</a:t>
            </a:r>
          </a:p>
        </p:txBody>
      </p:sp>
      <p:sp>
        <p:nvSpPr>
          <p:cNvPr id="18" name="Rectangle 17"/>
          <p:cNvSpPr/>
          <p:nvPr/>
        </p:nvSpPr>
        <p:spPr bwMode="auto">
          <a:xfrm>
            <a:off x="459610" y="4605872"/>
            <a:ext cx="7718668" cy="450623"/>
          </a:xfrm>
          <a:prstGeom prst="rect">
            <a:avLst/>
          </a:prstGeom>
          <a:solidFill>
            <a:schemeClr val="tx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Resource Providers</a:t>
            </a:r>
          </a:p>
        </p:txBody>
      </p:sp>
      <p:grpSp>
        <p:nvGrpSpPr>
          <p:cNvPr id="37" name="Group 36"/>
          <p:cNvGrpSpPr/>
          <p:nvPr/>
        </p:nvGrpSpPr>
        <p:grpSpPr>
          <a:xfrm>
            <a:off x="537959" y="2283264"/>
            <a:ext cx="1759668" cy="1087750"/>
            <a:chOff x="1050462" y="2277416"/>
            <a:chExt cx="1759668" cy="1087750"/>
          </a:xfrm>
        </p:grpSpPr>
        <p:pic>
          <p:nvPicPr>
            <p:cNvPr id="21" name="Picture 20"/>
            <p:cNvPicPr>
              <a:picLocks noChangeAspect="1"/>
            </p:cNvPicPr>
            <p:nvPr/>
          </p:nvPicPr>
          <p:blipFill>
            <a:blip r:embed="rId4" cstate="print">
              <a:lum bright="70000" contrast="-70000"/>
              <a:extLst>
                <a:ext uri="{28A0092B-C50C-407E-A947-70E740481C1C}">
                  <a14:useLocalDpi xmlns:a14="http://schemas.microsoft.com/office/drawing/2010/main" val="0"/>
                </a:ext>
              </a:extLst>
            </a:blip>
            <a:stretch>
              <a:fillRect/>
            </a:stretch>
          </p:blipFill>
          <p:spPr>
            <a:xfrm>
              <a:off x="1540151" y="2277416"/>
              <a:ext cx="780290" cy="780290"/>
            </a:xfrm>
            <a:prstGeom prst="rect">
              <a:avLst/>
            </a:prstGeom>
          </p:spPr>
        </p:pic>
        <p:sp>
          <p:nvSpPr>
            <p:cNvPr id="34" name="TextBox 33"/>
            <p:cNvSpPr txBox="1"/>
            <p:nvPr/>
          </p:nvSpPr>
          <p:spPr>
            <a:xfrm>
              <a:off x="1050462" y="2820401"/>
              <a:ext cx="1759668" cy="544765"/>
            </a:xfrm>
            <a:prstGeom prst="rect">
              <a:avLst/>
            </a:prstGeom>
            <a:noFill/>
          </p:spPr>
          <p:txBody>
            <a:bodyPr wrap="square" lIns="182880" tIns="146304" rIns="182880" bIns="146304" rtlCol="0">
              <a:spAutoFit/>
            </a:bodyPr>
            <a:lstStyle/>
            <a:p>
              <a:pPr algn="ctr">
                <a:lnSpc>
                  <a:spcPct val="90000"/>
                </a:lnSpc>
                <a:spcAft>
                  <a:spcPts val="600"/>
                </a:spcAft>
              </a:pPr>
              <a:r>
                <a:rPr lang="en-US" dirty="0">
                  <a:gradFill>
                    <a:gsLst>
                      <a:gs pos="2917">
                        <a:schemeClr val="tx1"/>
                      </a:gs>
                      <a:gs pos="30000">
                        <a:schemeClr val="tx1"/>
                      </a:gs>
                    </a:gsLst>
                    <a:lin ang="5400000" scaled="0"/>
                  </a:gradFill>
                </a:rPr>
                <a:t>LOB App</a:t>
              </a:r>
            </a:p>
          </p:txBody>
        </p:sp>
      </p:grpSp>
      <p:sp>
        <p:nvSpPr>
          <p:cNvPr id="38" name="TextBox 37"/>
          <p:cNvSpPr txBox="1"/>
          <p:nvPr/>
        </p:nvSpPr>
        <p:spPr>
          <a:xfrm>
            <a:off x="4881250" y="1644413"/>
            <a:ext cx="2626468" cy="572464"/>
          </a:xfrm>
          <a:prstGeom prst="rect">
            <a:avLst/>
          </a:prstGeom>
          <a:noFill/>
        </p:spPr>
        <p:txBody>
          <a:bodyPr wrap="square" lIns="182880" tIns="146304" rIns="182880" bIns="146304" rtlCol="0">
            <a:spAutoFit/>
          </a:bodyPr>
          <a:lstStyle/>
          <a:p>
            <a:pPr>
              <a:lnSpc>
                <a:spcPct val="90000"/>
              </a:lnSpc>
              <a:spcAft>
                <a:spcPts val="600"/>
              </a:spcAft>
            </a:pPr>
            <a:r>
              <a:rPr lang="en-US" sz="2000" dirty="0">
                <a:gradFill>
                  <a:gsLst>
                    <a:gs pos="2917">
                      <a:schemeClr val="tx1"/>
                    </a:gs>
                    <a:gs pos="30000">
                      <a:schemeClr val="tx1"/>
                    </a:gs>
                  </a:gsLst>
                  <a:lin ang="5400000" scaled="0"/>
                </a:gradFill>
              </a:rPr>
              <a:t>Azure Subscription</a:t>
            </a:r>
          </a:p>
        </p:txBody>
      </p:sp>
      <p:pic>
        <p:nvPicPr>
          <p:cNvPr id="6" name="Picture 5"/>
          <p:cNvPicPr>
            <a:picLocks noChangeAspect="1"/>
          </p:cNvPicPr>
          <p:nvPr/>
        </p:nvPicPr>
        <p:blipFill>
          <a:blip r:embed="rId5" cstate="print">
            <a:lum bright="70000" contrast="-70000"/>
            <a:extLst>
              <a:ext uri="{28A0092B-C50C-407E-A947-70E740481C1C}">
                <a14:useLocalDpi xmlns:a14="http://schemas.microsoft.com/office/drawing/2010/main" val="0"/>
              </a:ext>
            </a:extLst>
          </a:blip>
          <a:stretch>
            <a:fillRect/>
          </a:stretch>
        </p:blipFill>
        <p:spPr>
          <a:xfrm>
            <a:off x="370528" y="1226813"/>
            <a:ext cx="637213" cy="637213"/>
          </a:xfrm>
          <a:prstGeom prst="rect">
            <a:avLst/>
          </a:prstGeom>
        </p:spPr>
      </p:pic>
      <p:sp>
        <p:nvSpPr>
          <p:cNvPr id="39" name="Title 38"/>
          <p:cNvSpPr>
            <a:spLocks noGrp="1"/>
          </p:cNvSpPr>
          <p:nvPr>
            <p:ph type="title"/>
          </p:nvPr>
        </p:nvSpPr>
        <p:spPr/>
        <p:txBody>
          <a:bodyPr/>
          <a:lstStyle/>
          <a:p>
            <a:r>
              <a:rPr lang="en-US" dirty="0"/>
              <a:t>Azure Resource Manager Architecture</a:t>
            </a:r>
          </a:p>
        </p:txBody>
      </p:sp>
      <p:grpSp>
        <p:nvGrpSpPr>
          <p:cNvPr id="54" name="Group 53"/>
          <p:cNvGrpSpPr/>
          <p:nvPr/>
        </p:nvGrpSpPr>
        <p:grpSpPr>
          <a:xfrm>
            <a:off x="2389287" y="2041205"/>
            <a:ext cx="3162524" cy="1219112"/>
            <a:chOff x="3982213" y="1883562"/>
            <a:chExt cx="3162524" cy="1219112"/>
          </a:xfrm>
        </p:grpSpPr>
        <p:sp>
          <p:nvSpPr>
            <p:cNvPr id="40" name="Rounded Rectangle 39"/>
            <p:cNvSpPr/>
            <p:nvPr/>
          </p:nvSpPr>
          <p:spPr bwMode="auto">
            <a:xfrm>
              <a:off x="3982213" y="1984883"/>
              <a:ext cx="3162524" cy="1117791"/>
            </a:xfrm>
            <a:prstGeom prst="roundRect">
              <a:avLst/>
            </a:prstGeom>
            <a:solidFill>
              <a:schemeClr val="tx1">
                <a:lumMod val="6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24" name="Picture 23"/>
            <p:cNvPicPr>
              <a:picLocks noChangeAspect="1"/>
            </p:cNvPicPr>
            <p:nvPr/>
          </p:nvPicPr>
          <p:blipFill>
            <a:blip r:embed="rId6" cstate="print">
              <a:biLevel thresh="25000"/>
              <a:extLst>
                <a:ext uri="{28A0092B-C50C-407E-A947-70E740481C1C}">
                  <a14:useLocalDpi xmlns:a14="http://schemas.microsoft.com/office/drawing/2010/main" val="0"/>
                </a:ext>
              </a:extLst>
            </a:blip>
            <a:stretch>
              <a:fillRect/>
            </a:stretch>
          </p:blipFill>
          <p:spPr>
            <a:xfrm>
              <a:off x="4166188" y="2325551"/>
              <a:ext cx="687890" cy="687890"/>
            </a:xfrm>
            <a:prstGeom prst="rect">
              <a:avLst/>
            </a:prstGeom>
          </p:spPr>
        </p:pic>
        <p:pic>
          <p:nvPicPr>
            <p:cNvPr id="25" name="Picture 24"/>
            <p:cNvPicPr>
              <a:picLocks noChangeAspect="1"/>
            </p:cNvPicPr>
            <p:nvPr/>
          </p:nvPicPr>
          <p:blipFill>
            <a:blip r:embed="rId7" cstate="print">
              <a:biLevel thresh="25000"/>
              <a:extLst>
                <a:ext uri="{28A0092B-C50C-407E-A947-70E740481C1C}">
                  <a14:useLocalDpi xmlns:a14="http://schemas.microsoft.com/office/drawing/2010/main" val="0"/>
                </a:ext>
              </a:extLst>
            </a:blip>
            <a:stretch>
              <a:fillRect/>
            </a:stretch>
          </p:blipFill>
          <p:spPr>
            <a:xfrm>
              <a:off x="5251284" y="2325551"/>
              <a:ext cx="687890" cy="687890"/>
            </a:xfrm>
            <a:prstGeom prst="rect">
              <a:avLst/>
            </a:prstGeom>
          </p:spPr>
        </p:pic>
        <p:pic>
          <p:nvPicPr>
            <p:cNvPr id="26" name="Picture 25"/>
            <p:cNvPicPr>
              <a:picLocks noChangeAspect="1"/>
            </p:cNvPicPr>
            <p:nvPr/>
          </p:nvPicPr>
          <p:blipFill>
            <a:blip r:embed="rId8" cstate="print">
              <a:biLevel thresh="25000"/>
              <a:extLst>
                <a:ext uri="{28A0092B-C50C-407E-A947-70E740481C1C}">
                  <a14:useLocalDpi xmlns:a14="http://schemas.microsoft.com/office/drawing/2010/main" val="0"/>
                </a:ext>
              </a:extLst>
            </a:blip>
            <a:stretch>
              <a:fillRect/>
            </a:stretch>
          </p:blipFill>
          <p:spPr>
            <a:xfrm>
              <a:off x="6336380" y="2325551"/>
              <a:ext cx="687890" cy="687890"/>
            </a:xfrm>
            <a:prstGeom prst="rect">
              <a:avLst/>
            </a:prstGeom>
          </p:spPr>
        </p:pic>
        <p:sp>
          <p:nvSpPr>
            <p:cNvPr id="41" name="TextBox 40"/>
            <p:cNvSpPr txBox="1"/>
            <p:nvPr/>
          </p:nvSpPr>
          <p:spPr>
            <a:xfrm>
              <a:off x="4250241" y="1883562"/>
              <a:ext cx="2626468" cy="544765"/>
            </a:xfrm>
            <a:prstGeom prst="rect">
              <a:avLst/>
            </a:prstGeom>
            <a:noFill/>
          </p:spPr>
          <p:txBody>
            <a:bodyPr wrap="square" lIns="182880" tIns="146304" rIns="182880" bIns="146304" rtlCol="0">
              <a:spAutoFit/>
            </a:bodyPr>
            <a:lstStyle/>
            <a:p>
              <a:pPr algn="ctr">
                <a:lnSpc>
                  <a:spcPct val="90000"/>
                </a:lnSpc>
                <a:spcAft>
                  <a:spcPts val="600"/>
                </a:spcAft>
              </a:pPr>
              <a:r>
                <a:rPr lang="en-US" dirty="0">
                  <a:gradFill>
                    <a:gsLst>
                      <a:gs pos="2917">
                        <a:schemeClr val="tx1"/>
                      </a:gs>
                      <a:gs pos="30000">
                        <a:schemeClr val="tx1"/>
                      </a:gs>
                    </a:gsLst>
                    <a:lin ang="5400000" scaled="0"/>
                  </a:gradFill>
                </a:rPr>
                <a:t>Resource Group</a:t>
              </a:r>
            </a:p>
          </p:txBody>
        </p:sp>
      </p:grpSp>
      <p:grpSp>
        <p:nvGrpSpPr>
          <p:cNvPr id="49" name="Group 48"/>
          <p:cNvGrpSpPr/>
          <p:nvPr/>
        </p:nvGrpSpPr>
        <p:grpSpPr>
          <a:xfrm>
            <a:off x="459610" y="3328400"/>
            <a:ext cx="1929677" cy="1084381"/>
            <a:chOff x="2120629" y="4033976"/>
            <a:chExt cx="1929677" cy="1084381"/>
          </a:xfrm>
        </p:grpSpPr>
        <p:sp>
          <p:nvSpPr>
            <p:cNvPr id="35" name="TextBox 34"/>
            <p:cNvSpPr txBox="1"/>
            <p:nvPr/>
          </p:nvSpPr>
          <p:spPr>
            <a:xfrm>
              <a:off x="2120629" y="4573592"/>
              <a:ext cx="1929677" cy="544765"/>
            </a:xfrm>
            <a:prstGeom prst="rect">
              <a:avLst/>
            </a:prstGeom>
            <a:noFill/>
          </p:spPr>
          <p:txBody>
            <a:bodyPr wrap="square" lIns="182880" tIns="146304" rIns="182880" bIns="146304" rtlCol="0">
              <a:spAutoFit/>
            </a:bodyPr>
            <a:lstStyle/>
            <a:p>
              <a:pPr algn="ctr">
                <a:lnSpc>
                  <a:spcPct val="90000"/>
                </a:lnSpc>
                <a:spcAft>
                  <a:spcPts val="600"/>
                </a:spcAft>
              </a:pPr>
              <a:r>
                <a:rPr lang="en-US" dirty="0">
                  <a:gradFill>
                    <a:gsLst>
                      <a:gs pos="2917">
                        <a:schemeClr val="tx1"/>
                      </a:gs>
                      <a:gs pos="30000">
                        <a:schemeClr val="tx1"/>
                      </a:gs>
                    </a:gsLst>
                    <a:lin ang="5400000" scaled="0"/>
                  </a:gradFill>
                </a:rPr>
                <a:t>IaaS Workload</a:t>
              </a:r>
            </a:p>
          </p:txBody>
        </p:sp>
        <p:pic>
          <p:nvPicPr>
            <p:cNvPr id="48" name="Picture 47"/>
            <p:cNvPicPr>
              <a:picLocks noChangeAspect="1"/>
            </p:cNvPicPr>
            <p:nvPr/>
          </p:nvPicPr>
          <p:blipFill>
            <a:blip r:embed="rId9" cstate="print">
              <a:lum bright="70000" contrast="-70000"/>
              <a:extLst>
                <a:ext uri="{28A0092B-C50C-407E-A947-70E740481C1C}">
                  <a14:useLocalDpi xmlns:a14="http://schemas.microsoft.com/office/drawing/2010/main" val="0"/>
                </a:ext>
              </a:extLst>
            </a:blip>
            <a:stretch>
              <a:fillRect/>
            </a:stretch>
          </p:blipFill>
          <p:spPr>
            <a:xfrm>
              <a:off x="2690313" y="4033976"/>
              <a:ext cx="780290" cy="780290"/>
            </a:xfrm>
            <a:prstGeom prst="rect">
              <a:avLst/>
            </a:prstGeom>
          </p:spPr>
        </p:pic>
      </p:grpSp>
      <p:sp>
        <p:nvSpPr>
          <p:cNvPr id="4" name="TextBox 3"/>
          <p:cNvSpPr txBox="1"/>
          <p:nvPr/>
        </p:nvSpPr>
        <p:spPr>
          <a:xfrm>
            <a:off x="8422811" y="1190767"/>
            <a:ext cx="3697889" cy="5427203"/>
          </a:xfrm>
          <a:prstGeom prst="rect">
            <a:avLst/>
          </a:prstGeom>
          <a:noFill/>
        </p:spPr>
        <p:txBody>
          <a:bodyPr wrap="square" lIns="182880" tIns="146304" rIns="182880" bIns="146304" rtlCol="0">
            <a:normAutofit/>
          </a:bodyPr>
          <a:lstStyle/>
          <a:p>
            <a:pPr marL="342900" indent="-342900">
              <a:lnSpc>
                <a:spcPct val="9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A resource always belongs to a resource group</a:t>
            </a:r>
          </a:p>
          <a:p>
            <a:pPr marL="342900" indent="-342900">
              <a:lnSpc>
                <a:spcPct val="90000"/>
              </a:lnSpc>
              <a:spcAft>
                <a:spcPts val="600"/>
              </a:spcAft>
              <a:buFont typeface="Arial" panose="020B0604020202020204" pitchFamily="34" charset="0"/>
              <a:buChar char="•"/>
            </a:pPr>
            <a:endParaRPr lang="en-US" sz="2400" dirty="0">
              <a:gradFill>
                <a:gsLst>
                  <a:gs pos="2917">
                    <a:schemeClr val="tx1"/>
                  </a:gs>
                  <a:gs pos="30000">
                    <a:schemeClr val="tx1"/>
                  </a:gs>
                </a:gsLst>
                <a:lin ang="5400000" scaled="0"/>
              </a:gradFill>
            </a:endParaRPr>
          </a:p>
          <a:p>
            <a:pPr marL="342900" indent="-342900">
              <a:lnSpc>
                <a:spcPct val="9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Resource group is a unit of management</a:t>
            </a:r>
          </a:p>
          <a:p>
            <a:pPr marL="342900" indent="-342900">
              <a:lnSpc>
                <a:spcPct val="90000"/>
              </a:lnSpc>
              <a:spcAft>
                <a:spcPts val="600"/>
              </a:spcAft>
              <a:buFont typeface="Arial" panose="020B0604020202020204" pitchFamily="34" charset="0"/>
              <a:buChar char="•"/>
            </a:pPr>
            <a:endParaRPr lang="en-US" sz="2400" dirty="0">
              <a:gradFill>
                <a:gsLst>
                  <a:gs pos="2917">
                    <a:schemeClr val="tx1"/>
                  </a:gs>
                  <a:gs pos="30000">
                    <a:schemeClr val="tx1"/>
                  </a:gs>
                </a:gsLst>
                <a:lin ang="5400000" scaled="0"/>
              </a:gradFill>
            </a:endParaRPr>
          </a:p>
          <a:p>
            <a:pPr marL="342900" indent="-342900">
              <a:lnSpc>
                <a:spcPct val="9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Role Based Access Control (RBAC)</a:t>
            </a:r>
          </a:p>
          <a:p>
            <a:pPr marL="342900" indent="-342900">
              <a:lnSpc>
                <a:spcPct val="90000"/>
              </a:lnSpc>
              <a:spcAft>
                <a:spcPts val="600"/>
              </a:spcAft>
              <a:buFont typeface="Arial" panose="020B0604020202020204" pitchFamily="34" charset="0"/>
              <a:buChar char="•"/>
            </a:pPr>
            <a:endParaRPr lang="en-US" sz="2400" dirty="0">
              <a:gradFill>
                <a:gsLst>
                  <a:gs pos="2917">
                    <a:schemeClr val="tx1"/>
                  </a:gs>
                  <a:gs pos="30000">
                    <a:schemeClr val="tx1"/>
                  </a:gs>
                </a:gsLst>
                <a:lin ang="5400000" scaled="0"/>
              </a:gradFill>
            </a:endParaRPr>
          </a:p>
          <a:p>
            <a:pPr marL="342900" indent="-342900">
              <a:lnSpc>
                <a:spcPct val="9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Custom policies</a:t>
            </a:r>
          </a:p>
        </p:txBody>
      </p:sp>
      <p:cxnSp>
        <p:nvCxnSpPr>
          <p:cNvPr id="42" name="Straight Arrow Connector 41"/>
          <p:cNvCxnSpPr/>
          <p:nvPr/>
        </p:nvCxnSpPr>
        <p:spPr>
          <a:xfrm>
            <a:off x="583650" y="5492044"/>
            <a:ext cx="0" cy="342900"/>
          </a:xfrm>
          <a:prstGeom prst="straightConnector1">
            <a:avLst/>
          </a:prstGeom>
          <a:ln w="25400">
            <a:solidFill>
              <a:schemeClr val="tx1"/>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a:off x="736050" y="5492044"/>
            <a:ext cx="0" cy="342900"/>
          </a:xfrm>
          <a:prstGeom prst="straightConnector1">
            <a:avLst/>
          </a:prstGeom>
          <a:ln w="25400">
            <a:solidFill>
              <a:schemeClr val="tx1"/>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a:off x="888450" y="5492044"/>
            <a:ext cx="0" cy="342900"/>
          </a:xfrm>
          <a:prstGeom prst="straightConnector1">
            <a:avLst/>
          </a:prstGeom>
          <a:ln w="25400">
            <a:solidFill>
              <a:schemeClr val="tx1"/>
            </a:solidFill>
            <a:headEnd type="none"/>
            <a:tailEnd type="oval"/>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293620" y="5762584"/>
            <a:ext cx="3028636" cy="572464"/>
          </a:xfrm>
          <a:prstGeom prst="rect">
            <a:avLst/>
          </a:prstGeom>
          <a:noFill/>
        </p:spPr>
        <p:txBody>
          <a:bodyPr wrap="square" lIns="182880" tIns="146304" rIns="182880" bIns="146304" rtlCol="0">
            <a:spAutoFit/>
          </a:bodyPr>
          <a:lstStyle/>
          <a:p>
            <a:pPr>
              <a:lnSpc>
                <a:spcPct val="90000"/>
              </a:lnSpc>
              <a:spcAft>
                <a:spcPts val="600"/>
              </a:spcAft>
            </a:pPr>
            <a:r>
              <a:rPr lang="en-US" sz="2000" dirty="0">
                <a:gradFill>
                  <a:gsLst>
                    <a:gs pos="2917">
                      <a:schemeClr val="tx1"/>
                    </a:gs>
                    <a:gs pos="30000">
                      <a:schemeClr val="tx1"/>
                    </a:gs>
                  </a:gsLst>
                  <a:lin ang="5400000" scaled="0"/>
                </a:gradFill>
              </a:rPr>
              <a:t>REST API Endpoints</a:t>
            </a:r>
          </a:p>
        </p:txBody>
      </p:sp>
      <p:grpSp>
        <p:nvGrpSpPr>
          <p:cNvPr id="15" name="Group 14"/>
          <p:cNvGrpSpPr/>
          <p:nvPr/>
        </p:nvGrpSpPr>
        <p:grpSpPr>
          <a:xfrm>
            <a:off x="2389286" y="3237745"/>
            <a:ext cx="5575015" cy="1196540"/>
            <a:chOff x="2389286" y="3237745"/>
            <a:chExt cx="5575015" cy="1196540"/>
          </a:xfrm>
        </p:grpSpPr>
        <p:sp>
          <p:nvSpPr>
            <p:cNvPr id="43" name="Rounded Rectangle 42"/>
            <p:cNvSpPr/>
            <p:nvPr/>
          </p:nvSpPr>
          <p:spPr bwMode="auto">
            <a:xfrm>
              <a:off x="2389286" y="3318717"/>
              <a:ext cx="5575015" cy="1115568"/>
            </a:xfrm>
            <a:prstGeom prst="roundRect">
              <a:avLst/>
            </a:prstGeom>
            <a:solidFill>
              <a:schemeClr val="tx1">
                <a:lumMod val="6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30" name="Picture 29"/>
            <p:cNvPicPr>
              <a:picLocks noChangeAspect="1"/>
            </p:cNvPicPr>
            <p:nvPr/>
          </p:nvPicPr>
          <p:blipFill>
            <a:blip r:embed="rId10" cstate="print">
              <a:biLevel thresh="25000"/>
              <a:extLst>
                <a:ext uri="{28A0092B-C50C-407E-A947-70E740481C1C}">
                  <a14:useLocalDpi xmlns:a14="http://schemas.microsoft.com/office/drawing/2010/main" val="0"/>
                </a:ext>
              </a:extLst>
            </a:blip>
            <a:stretch>
              <a:fillRect/>
            </a:stretch>
          </p:blipFill>
          <p:spPr>
            <a:xfrm>
              <a:off x="5903994" y="3666621"/>
              <a:ext cx="687890" cy="687890"/>
            </a:xfrm>
            <a:prstGeom prst="rect">
              <a:avLst/>
            </a:prstGeom>
          </p:spPr>
        </p:pic>
        <p:pic>
          <p:nvPicPr>
            <p:cNvPr id="33" name="Picture 32"/>
            <p:cNvPicPr>
              <a:picLocks noChangeAspect="1"/>
            </p:cNvPicPr>
            <p:nvPr/>
          </p:nvPicPr>
          <p:blipFill>
            <a:blip r:embed="rId7" cstate="print">
              <a:biLevel thresh="25000"/>
              <a:extLst>
                <a:ext uri="{28A0092B-C50C-407E-A947-70E740481C1C}">
                  <a14:useLocalDpi xmlns:a14="http://schemas.microsoft.com/office/drawing/2010/main" val="0"/>
                </a:ext>
              </a:extLst>
            </a:blip>
            <a:stretch>
              <a:fillRect/>
            </a:stretch>
          </p:blipFill>
          <p:spPr>
            <a:xfrm>
              <a:off x="4813936" y="3666621"/>
              <a:ext cx="687890" cy="687890"/>
            </a:xfrm>
            <a:prstGeom prst="rect">
              <a:avLst/>
            </a:prstGeom>
          </p:spPr>
        </p:pic>
        <p:pic>
          <p:nvPicPr>
            <p:cNvPr id="2" name="Picture 1"/>
            <p:cNvPicPr>
              <a:picLocks noChangeAspect="1"/>
            </p:cNvPicPr>
            <p:nvPr/>
          </p:nvPicPr>
          <p:blipFill>
            <a:blip r:embed="rId11" cstate="print">
              <a:biLevel thresh="25000"/>
              <a:extLst>
                <a:ext uri="{28A0092B-C50C-407E-A947-70E740481C1C}">
                  <a14:useLocalDpi xmlns:a14="http://schemas.microsoft.com/office/drawing/2010/main" val="0"/>
                </a:ext>
              </a:extLst>
            </a:blip>
            <a:stretch>
              <a:fillRect/>
            </a:stretch>
          </p:blipFill>
          <p:spPr>
            <a:xfrm>
              <a:off x="2633820" y="3666621"/>
              <a:ext cx="687890" cy="687890"/>
            </a:xfrm>
            <a:prstGeom prst="rect">
              <a:avLst/>
            </a:prstGeom>
          </p:spPr>
        </p:pic>
        <p:pic>
          <p:nvPicPr>
            <p:cNvPr id="3" name="Picture 2"/>
            <p:cNvPicPr>
              <a:picLocks noChangeAspect="1"/>
            </p:cNvPicPr>
            <p:nvPr/>
          </p:nvPicPr>
          <p:blipFill>
            <a:blip r:embed="rId11" cstate="print">
              <a:biLevel thresh="25000"/>
              <a:extLst>
                <a:ext uri="{28A0092B-C50C-407E-A947-70E740481C1C}">
                  <a14:useLocalDpi xmlns:a14="http://schemas.microsoft.com/office/drawing/2010/main" val="0"/>
                </a:ext>
              </a:extLst>
            </a:blip>
            <a:stretch>
              <a:fillRect/>
            </a:stretch>
          </p:blipFill>
          <p:spPr>
            <a:xfrm>
              <a:off x="3723878" y="3666621"/>
              <a:ext cx="687890" cy="687890"/>
            </a:xfrm>
            <a:prstGeom prst="rect">
              <a:avLst/>
            </a:prstGeom>
          </p:spPr>
        </p:pic>
        <p:sp>
          <p:nvSpPr>
            <p:cNvPr id="44" name="TextBox 43"/>
            <p:cNvSpPr txBox="1"/>
            <p:nvPr/>
          </p:nvSpPr>
          <p:spPr>
            <a:xfrm>
              <a:off x="3844647" y="3237745"/>
              <a:ext cx="2626468" cy="544765"/>
            </a:xfrm>
            <a:prstGeom prst="rect">
              <a:avLst/>
            </a:prstGeom>
            <a:noFill/>
          </p:spPr>
          <p:txBody>
            <a:bodyPr wrap="square" lIns="182880" tIns="146304" rIns="182880" bIns="146304" rtlCol="0">
              <a:spAutoFit/>
            </a:bodyPr>
            <a:lstStyle/>
            <a:p>
              <a:pPr algn="ctr">
                <a:lnSpc>
                  <a:spcPct val="90000"/>
                </a:lnSpc>
                <a:spcAft>
                  <a:spcPts val="600"/>
                </a:spcAft>
              </a:pPr>
              <a:r>
                <a:rPr lang="en-US" dirty="0">
                  <a:gradFill>
                    <a:gsLst>
                      <a:gs pos="2917">
                        <a:schemeClr val="tx1"/>
                      </a:gs>
                      <a:gs pos="30000">
                        <a:schemeClr val="tx1"/>
                      </a:gs>
                    </a:gsLst>
                    <a:lin ang="5400000" scaled="0"/>
                  </a:gradFill>
                </a:rPr>
                <a:t>Resource Group</a:t>
              </a:r>
            </a:p>
          </p:txBody>
        </p:sp>
        <p:pic>
          <p:nvPicPr>
            <p:cNvPr id="11" name="Picture 10"/>
            <p:cNvPicPr>
              <a:picLocks noChangeAspect="1"/>
            </p:cNvPicPr>
            <p:nvPr/>
          </p:nvPicPr>
          <p:blipFill>
            <a:blip r:embed="rId12" cstate="print">
              <a:biLevel thresh="25000"/>
              <a:extLst>
                <a:ext uri="{28A0092B-C50C-407E-A947-70E740481C1C}">
                  <a14:useLocalDpi xmlns:a14="http://schemas.microsoft.com/office/drawing/2010/main" val="0"/>
                </a:ext>
              </a:extLst>
            </a:blip>
            <a:stretch>
              <a:fillRect/>
            </a:stretch>
          </p:blipFill>
          <p:spPr>
            <a:xfrm>
              <a:off x="6828686" y="3668711"/>
              <a:ext cx="685800" cy="685800"/>
            </a:xfrm>
            <a:prstGeom prst="rect">
              <a:avLst/>
            </a:prstGeom>
          </p:spPr>
        </p:pic>
      </p:grpSp>
    </p:spTree>
    <p:extLst>
      <p:ext uri="{BB962C8B-B14F-4D97-AF65-F5344CB8AC3E}">
        <p14:creationId xmlns:p14="http://schemas.microsoft.com/office/powerpoint/2010/main" val="184641179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9"/>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nodeType="afterEffect">
                                  <p:stCondLst>
                                    <p:cond delay="0"/>
                                  </p:stCondLst>
                                  <p:childTnLst>
                                    <p:set>
                                      <p:cBhvr>
                                        <p:cTn id="17" dur="1" fill="hold">
                                          <p:stCondLst>
                                            <p:cond delay="0"/>
                                          </p:stCondLst>
                                        </p:cTn>
                                        <p:tgtEl>
                                          <p:spTgt spid="15"/>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up)">
                                      <p:cBhvr>
                                        <p:cTn id="2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Artifacts of a template</a:t>
            </a:r>
            <a:endParaRPr lang="en-US" dirty="0"/>
          </a:p>
        </p:txBody>
      </p:sp>
      <p:sp>
        <p:nvSpPr>
          <p:cNvPr id="4" name="Text Placeholder 3"/>
          <p:cNvSpPr>
            <a:spLocks noGrp="1"/>
          </p:cNvSpPr>
          <p:nvPr>
            <p:ph sz="quarter" idx="10"/>
          </p:nvPr>
        </p:nvSpPr>
        <p:spPr/>
        <p:txBody>
          <a:bodyPr>
            <a:normAutofit fontScale="77500" lnSpcReduction="20000"/>
          </a:bodyPr>
          <a:lstStyle/>
          <a:p>
            <a:r>
              <a:rPr lang="en-US" dirty="0"/>
              <a:t>JSON Files—Infrastructure as Code (</a:t>
            </a:r>
            <a:r>
              <a:rPr lang="en-US" dirty="0" err="1"/>
              <a:t>IaC</a:t>
            </a:r>
            <a:r>
              <a:rPr lang="en-US" dirty="0"/>
              <a:t>)</a:t>
            </a:r>
          </a:p>
          <a:p>
            <a:endParaRPr lang="en-US" dirty="0"/>
          </a:p>
          <a:p>
            <a:r>
              <a:rPr lang="en-US" dirty="0"/>
              <a:t>Artifacts (optional depending on resources)</a:t>
            </a:r>
          </a:p>
          <a:p>
            <a:pPr lvl="1"/>
            <a:r>
              <a:rPr lang="en-US" dirty="0"/>
              <a:t>Configuration scripts used to configure resources</a:t>
            </a:r>
          </a:p>
          <a:p>
            <a:pPr lvl="1"/>
            <a:r>
              <a:rPr lang="en-US" dirty="0"/>
              <a:t>Application code</a:t>
            </a:r>
          </a:p>
          <a:p>
            <a:pPr lvl="1"/>
            <a:r>
              <a:rPr lang="en-US" dirty="0"/>
              <a:t>Third-party tools</a:t>
            </a:r>
          </a:p>
          <a:p>
            <a:pPr lvl="1"/>
            <a:endParaRPr lang="en-US" dirty="0"/>
          </a:p>
          <a:p>
            <a:pPr lvl="1"/>
            <a:r>
              <a:rPr lang="en-US" dirty="0"/>
              <a:t>Examples</a:t>
            </a:r>
          </a:p>
          <a:p>
            <a:pPr lvl="2"/>
            <a:r>
              <a:rPr lang="en-US" dirty="0"/>
              <a:t>Web Deployment Package </a:t>
            </a:r>
          </a:p>
          <a:p>
            <a:pPr lvl="2"/>
            <a:r>
              <a:rPr lang="en-US" dirty="0"/>
              <a:t>Desired State Configuration (DSC) script</a:t>
            </a:r>
          </a:p>
          <a:p>
            <a:pPr lvl="2"/>
            <a:r>
              <a:rPr lang="en-US" dirty="0"/>
              <a:t>DSC resources</a:t>
            </a:r>
          </a:p>
          <a:p>
            <a:pPr lvl="2"/>
            <a:endParaRPr lang="en-US" dirty="0"/>
          </a:p>
          <a:p>
            <a:pPr lvl="1"/>
            <a:endParaRPr lang="en-US" dirty="0"/>
          </a:p>
        </p:txBody>
      </p:sp>
    </p:spTree>
    <p:extLst>
      <p:ext uri="{BB962C8B-B14F-4D97-AF65-F5344CB8AC3E}">
        <p14:creationId xmlns:p14="http://schemas.microsoft.com/office/powerpoint/2010/main" val="2000360606"/>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000" dirty="0"/>
              <a:t>Taking advantage of existing templates</a:t>
            </a:r>
          </a:p>
        </p:txBody>
      </p:sp>
      <p:sp>
        <p:nvSpPr>
          <p:cNvPr id="3" name="Text Placeholder 2"/>
          <p:cNvSpPr>
            <a:spLocks noGrp="1"/>
          </p:cNvSpPr>
          <p:nvPr>
            <p:ph sz="quarter" idx="10"/>
          </p:nvPr>
        </p:nvSpPr>
        <p:spPr>
          <a:xfrm>
            <a:off x="268288" y="1387776"/>
            <a:ext cx="5494536" cy="5179712"/>
          </a:xfrm>
        </p:spPr>
        <p:txBody>
          <a:bodyPr>
            <a:normAutofit fontScale="92500" lnSpcReduction="20000"/>
          </a:bodyPr>
          <a:lstStyle/>
          <a:p>
            <a:r>
              <a:rPr lang="en-US" dirty="0"/>
              <a:t>Azure quick-start templates</a:t>
            </a:r>
          </a:p>
          <a:p>
            <a:pPr lvl="1"/>
            <a:r>
              <a:rPr lang="en-US" dirty="0"/>
              <a:t>http://aka.ms/qst</a:t>
            </a:r>
          </a:p>
          <a:p>
            <a:endParaRPr lang="en-US" dirty="0"/>
          </a:p>
          <a:p>
            <a:r>
              <a:rPr lang="en-US" dirty="0"/>
              <a:t>Azure Marketplace (portal)</a:t>
            </a:r>
          </a:p>
          <a:p>
            <a:pPr lvl="1"/>
            <a:r>
              <a:rPr lang="en-US" dirty="0"/>
              <a:t>Examples</a:t>
            </a:r>
          </a:p>
          <a:p>
            <a:pPr lvl="2"/>
            <a:r>
              <a:rPr lang="en-US" dirty="0"/>
              <a:t>SQL Server Always-On Cluster</a:t>
            </a:r>
          </a:p>
          <a:p>
            <a:pPr lvl="2"/>
            <a:r>
              <a:rPr lang="en-US" dirty="0"/>
              <a:t>SharePoint 2013 HA Farm</a:t>
            </a:r>
          </a:p>
          <a:p>
            <a:pPr lvl="2"/>
            <a:r>
              <a:rPr lang="en-US" dirty="0"/>
              <a:t>Preconfigured DC/OS cluster </a:t>
            </a:r>
          </a:p>
          <a:p>
            <a:pPr lvl="2"/>
            <a:endParaRPr lang="en-US" dirty="0"/>
          </a:p>
        </p:txBody>
      </p:sp>
      <p:sp>
        <p:nvSpPr>
          <p:cNvPr id="5" name="Content Placeholder 4"/>
          <p:cNvSpPr>
            <a:spLocks noGrp="1"/>
          </p:cNvSpPr>
          <p:nvPr>
            <p:ph sz="quarter" idx="11"/>
          </p:nvPr>
        </p:nvSpPr>
        <p:spPr/>
        <p:txBody>
          <a:bodyPr/>
          <a:lstStyle/>
          <a:p>
            <a:endParaRPr lang="en-US"/>
          </a:p>
        </p:txBody>
      </p:sp>
      <p:pic>
        <p:nvPicPr>
          <p:cNvPr id="4" name="Picture 3"/>
          <p:cNvPicPr>
            <a:picLocks noChangeAspect="1"/>
          </p:cNvPicPr>
          <p:nvPr/>
        </p:nvPicPr>
        <p:blipFill>
          <a:blip r:embed="rId2"/>
          <a:stretch>
            <a:fillRect/>
          </a:stretch>
        </p:blipFill>
        <p:spPr>
          <a:xfrm>
            <a:off x="6881165" y="3082004"/>
            <a:ext cx="5046436" cy="3075023"/>
          </a:xfrm>
          <a:prstGeom prst="rect">
            <a:avLst/>
          </a:prstGeom>
        </p:spPr>
      </p:pic>
    </p:spTree>
    <p:extLst>
      <p:ext uri="{BB962C8B-B14F-4D97-AF65-F5344CB8AC3E}">
        <p14:creationId xmlns:p14="http://schemas.microsoft.com/office/powerpoint/2010/main" val="4113802176"/>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a:t>Azure Resource Manager templates</a:t>
            </a:r>
            <a:endParaRPr lang="en-US" dirty="0"/>
          </a:p>
        </p:txBody>
      </p:sp>
    </p:spTree>
    <p:extLst>
      <p:ext uri="{BB962C8B-B14F-4D97-AF65-F5344CB8AC3E}">
        <p14:creationId xmlns:p14="http://schemas.microsoft.com/office/powerpoint/2010/main" val="3091929259"/>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Authoring ARM templates</a:t>
            </a:r>
          </a:p>
        </p:txBody>
      </p:sp>
    </p:spTree>
    <p:extLst>
      <p:ext uri="{BB962C8B-B14F-4D97-AF65-F5344CB8AC3E}">
        <p14:creationId xmlns:p14="http://schemas.microsoft.com/office/powerpoint/2010/main" val="4098758569"/>
      </p:ext>
    </p:extLst>
  </p:cSld>
  <p:clrMapOvr>
    <a:masterClrMapping/>
  </p:clrMapOvr>
  <p:transition>
    <p:fade/>
  </p:transition>
</p:sld>
</file>

<file path=ppt/theme/theme1.xml><?xml version="1.0" encoding="utf-8"?>
<a:theme xmlns:a="http://schemas.openxmlformats.org/drawingml/2006/main" name="Windows Azure">
  <a:themeElements>
    <a:clrScheme name="Custom 1">
      <a:dk1>
        <a:sysClr val="windowText" lastClr="000000"/>
      </a:dk1>
      <a:lt1>
        <a:sysClr val="window" lastClr="FFFFFF"/>
      </a:lt1>
      <a:dk2>
        <a:srgbClr val="44546A"/>
      </a:dk2>
      <a:lt2>
        <a:srgbClr val="E7E6E6"/>
      </a:lt2>
      <a:accent1>
        <a:srgbClr val="5B9BD5"/>
      </a:accent1>
      <a:accent2>
        <a:srgbClr val="ED7D31"/>
      </a:accent2>
      <a:accent3>
        <a:srgbClr val="A5A5A5"/>
      </a:accent3>
      <a:accent4>
        <a:srgbClr val="9CC3E5"/>
      </a:accent4>
      <a:accent5>
        <a:srgbClr val="4472C4"/>
      </a:accent5>
      <a:accent6>
        <a:srgbClr val="70AD47"/>
      </a:accent6>
      <a:hlink>
        <a:srgbClr val="FFC000"/>
      </a:hlink>
      <a:folHlink>
        <a:srgbClr val="954F7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GSI Architect Workshop Template.potx" id="{A28382A3-38E4-4C61-8F63-2E5C29CAAD5C}" vid="{8F476405-2F79-4B8C-90DC-8EA1F5CF2DD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3899B4937E8E724BBE9E160DB51865D4" ma:contentTypeVersion="4" ma:contentTypeDescription="Create a new document." ma:contentTypeScope="" ma:versionID="5c8f5e1f5c0481b60b62555185ec1a92">
  <xsd:schema xmlns:xsd="http://www.w3.org/2001/XMLSchema" xmlns:xs="http://www.w3.org/2001/XMLSchema" xmlns:p="http://schemas.microsoft.com/office/2006/metadata/properties" xmlns:ns2="17577592-0bf8-41a8-903c-ed932c9ebe52" targetNamespace="http://schemas.microsoft.com/office/2006/metadata/properties" ma:root="true" ma:fieldsID="b01ccbe1436dd4f6e4bd4a48793d8073" ns2:_="">
    <xsd:import namespace="17577592-0bf8-41a8-903c-ed932c9ebe52"/>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7577592-0bf8-41a8-903c-ed932c9ebe52"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990F116-B58F-4255-B05B-DA3808E0E5C6}">
  <ds:schemaRefs>
    <ds:schemaRef ds:uri="http://www.w3.org/XML/1998/namespace"/>
    <ds:schemaRef ds:uri="http://schemas.microsoft.com/office/2006/documentManagement/types"/>
    <ds:schemaRef ds:uri="http://schemas.microsoft.com/office/2006/metadata/properties"/>
    <ds:schemaRef ds:uri="http://purl.org/dc/elements/1.1/"/>
    <ds:schemaRef ds:uri="http://purl.org/dc/dcmitype/"/>
    <ds:schemaRef ds:uri="http://schemas.microsoft.com/office/infopath/2007/PartnerControls"/>
    <ds:schemaRef ds:uri="http://schemas.openxmlformats.org/package/2006/metadata/core-properties"/>
    <ds:schemaRef ds:uri="17577592-0bf8-41a8-903c-ed932c9ebe52"/>
    <ds:schemaRef ds:uri="http://purl.org/dc/terms/"/>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91C54F5A-B217-4E91-9D86-3BE694FBEE2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7577592-0bf8-41a8-903c-ed932c9ebe5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6435</TotalTime>
  <Words>1040</Words>
  <Application>Microsoft Office PowerPoint</Application>
  <PresentationFormat>Widescreen</PresentationFormat>
  <Paragraphs>215</Paragraphs>
  <Slides>25</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Courier New</vt:lpstr>
      <vt:lpstr>Segoe UI</vt:lpstr>
      <vt:lpstr>Segoe UI Light</vt:lpstr>
      <vt:lpstr>Windows Azure</vt:lpstr>
      <vt:lpstr>PowerPoint Presentation</vt:lpstr>
      <vt:lpstr>Agenda</vt:lpstr>
      <vt:lpstr>Azure Resource Manager (ARM)</vt:lpstr>
      <vt:lpstr>Provisioning resources using ARM </vt:lpstr>
      <vt:lpstr>Azure Resource Manager Architecture</vt:lpstr>
      <vt:lpstr>Artifacts of a template</vt:lpstr>
      <vt:lpstr>Taking advantage of existing templates</vt:lpstr>
      <vt:lpstr>PowerPoint Presentation</vt:lpstr>
      <vt:lpstr>Authoring ARM templates</vt:lpstr>
      <vt:lpstr>ARM template structure</vt:lpstr>
      <vt:lpstr>Common ARM template functions</vt:lpstr>
      <vt:lpstr>Using Visual Studio to author ARM templates</vt:lpstr>
      <vt:lpstr>PowerPoint Presentation</vt:lpstr>
      <vt:lpstr>Deploying ARM templates</vt:lpstr>
      <vt:lpstr>Methods for deploying ARM templates</vt:lpstr>
      <vt:lpstr>Deploying ARM templates</vt:lpstr>
      <vt:lpstr>PowerPoint Presentation</vt:lpstr>
      <vt:lpstr>Desired State Configuration (DSC)</vt:lpstr>
      <vt:lpstr>DSC for Azure</vt:lpstr>
      <vt:lpstr>DSC Example: Built-in Resources </vt:lpstr>
      <vt:lpstr>DSC Resources</vt:lpstr>
      <vt:lpstr>DSC Example: Resource-Kit Resources </vt:lpstr>
      <vt:lpstr>DSC Logs (on the virtual machine)</vt:lpstr>
      <vt:lpstr>PowerPoint Presentation</vt:lpstr>
      <vt:lpstr>PowerPoint Presentation</vt:lpstr>
    </vt:vector>
  </TitlesOfParts>
  <Manager>Ron Sasaki</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&lt;Course title&gt;</dc:title>
  <dc:subject>Microsoft Visual Identity PowerPoint Guidelines</dc:subject>
  <dc:creator>Jordana Huchital (General Physics Corporation)</dc:creator>
  <cp:keywords>SMSGR</cp:keywords>
  <dc:description>Template: Maryfj
Formatting: Maryfj, Sakuu 
Audience Type: Internal</dc:description>
  <cp:lastModifiedBy>Israel Vega</cp:lastModifiedBy>
  <cp:revision>270</cp:revision>
  <dcterms:created xsi:type="dcterms:W3CDTF">2012-12-20T16:44:23Z</dcterms:created>
  <dcterms:modified xsi:type="dcterms:W3CDTF">2016-08-26T05:28:43Z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0x0101003899B4937E8E724BBE9E160DB51865D4</vt:lpwstr>
  </property>
  <property fmtid="{D5CDD505-2E9C-101B-9397-08002B2CF9AE}" pid="3" name="Product">
    <vt:lpwstr/>
  </property>
  <property fmtid="{D5CDD505-2E9C-101B-9397-08002B2CF9AE}" pid="4" name="Event1">
    <vt:lpwstr>217;#Unassigned|e51362f4-782c-41a8-bb7b-e0cfc8669933</vt:lpwstr>
  </property>
  <property fmtid="{D5CDD505-2E9C-101B-9397-08002B2CF9AE}" pid="5" name="Audience">
    <vt:lpwstr/>
  </property>
  <property fmtid="{D5CDD505-2E9C-101B-9397-08002B2CF9AE}" pid="6" name="VerticalIndustry">
    <vt:lpwstr/>
  </property>
  <property fmtid="{D5CDD505-2E9C-101B-9397-08002B2CF9AE}" pid="7" name="Products">
    <vt:lpwstr/>
  </property>
  <property fmtid="{D5CDD505-2E9C-101B-9397-08002B2CF9AE}" pid="8" name="Solution">
    <vt:lpwstr/>
  </property>
  <property fmtid="{D5CDD505-2E9C-101B-9397-08002B2CF9AE}" pid="9" name="OrganizationalCustomerSegment">
    <vt:lpwstr/>
  </property>
  <property fmtid="{D5CDD505-2E9C-101B-9397-08002B2CF9AE}" pid="10" name="ProductArea">
    <vt:lpwstr/>
  </property>
  <property fmtid="{D5CDD505-2E9C-101B-9397-08002B2CF9AE}" pid="11" name="USBMOLanguage">
    <vt:lpwstr>159;#English|a5ff94d2-1ec6-4a3d-91b6-499704bb2bfb</vt:lpwstr>
  </property>
  <property fmtid="{D5CDD505-2E9C-101B-9397-08002B2CF9AE}" pid="12" name="IndividualCustomerSegment">
    <vt:lpwstr/>
  </property>
  <property fmtid="{D5CDD505-2E9C-101B-9397-08002B2CF9AE}" pid="13" name="Country">
    <vt:lpwstr/>
  </property>
  <property fmtid="{D5CDD505-2E9C-101B-9397-08002B2CF9AE}" pid="14" name="Locale">
    <vt:lpwstr>160;#en-us|d9a69bff-8288-4080-b994-75d8eae21b51</vt:lpwstr>
  </property>
  <property fmtid="{D5CDD505-2E9C-101B-9397-08002B2CF9AE}" pid="15" name="ElementType">
    <vt:lpwstr>172</vt:lpwstr>
  </property>
  <property fmtid="{D5CDD505-2E9C-101B-9397-08002B2CF9AE}" pid="16" name="MetadataExtractionStatus">
    <vt:lpwstr>Metadata ExtractedSuccessfully</vt:lpwstr>
  </property>
  <property fmtid="{D5CDD505-2E9C-101B-9397-08002B2CF9AE}" pid="17" name="AssetType">
    <vt:lpwstr>184</vt:lpwstr>
  </property>
  <property fmtid="{D5CDD505-2E9C-101B-9397-08002B2CF9AE}" pid="18" name="IsMyDocuments">
    <vt:bool>true</vt:bool>
  </property>
  <property fmtid="{D5CDD505-2E9C-101B-9397-08002B2CF9AE}" pid="19" name="DocVizMetadataToken">
    <vt:lpwstr>600x363x1</vt:lpwstr>
  </property>
</Properties>
</file>