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Lst>
  <p:notesMasterIdLst>
    <p:notesMasterId r:id="rId48"/>
  </p:notesMasterIdLst>
  <p:handoutMasterIdLst>
    <p:handoutMasterId r:id="rId49"/>
  </p:handoutMasterIdLst>
  <p:sldIdLst>
    <p:sldId id="339" r:id="rId5"/>
    <p:sldId id="344" r:id="rId6"/>
    <p:sldId id="347" r:id="rId7"/>
    <p:sldId id="346" r:id="rId8"/>
    <p:sldId id="292" r:id="rId9"/>
    <p:sldId id="342" r:id="rId10"/>
    <p:sldId id="343" r:id="rId11"/>
    <p:sldId id="352" r:id="rId12"/>
    <p:sldId id="349" r:id="rId13"/>
    <p:sldId id="313" r:id="rId14"/>
    <p:sldId id="308" r:id="rId15"/>
    <p:sldId id="309" r:id="rId16"/>
    <p:sldId id="310" r:id="rId17"/>
    <p:sldId id="311" r:id="rId18"/>
    <p:sldId id="336" r:id="rId19"/>
    <p:sldId id="360" r:id="rId20"/>
    <p:sldId id="314" r:id="rId21"/>
    <p:sldId id="353" r:id="rId22"/>
    <p:sldId id="350" r:id="rId23"/>
    <p:sldId id="354" r:id="rId24"/>
    <p:sldId id="351" r:id="rId25"/>
    <p:sldId id="332" r:id="rId26"/>
    <p:sldId id="359" r:id="rId27"/>
    <p:sldId id="327" r:id="rId28"/>
    <p:sldId id="348" r:id="rId29"/>
    <p:sldId id="329" r:id="rId30"/>
    <p:sldId id="341" r:id="rId31"/>
    <p:sldId id="330" r:id="rId32"/>
    <p:sldId id="331" r:id="rId33"/>
    <p:sldId id="361" r:id="rId34"/>
    <p:sldId id="321" r:id="rId35"/>
    <p:sldId id="300" r:id="rId36"/>
    <p:sldId id="358" r:id="rId37"/>
    <p:sldId id="357" r:id="rId38"/>
    <p:sldId id="355" r:id="rId39"/>
    <p:sldId id="356" r:id="rId40"/>
    <p:sldId id="295" r:id="rId41"/>
    <p:sldId id="317" r:id="rId42"/>
    <p:sldId id="334" r:id="rId43"/>
    <p:sldId id="335" r:id="rId44"/>
    <p:sldId id="316" r:id="rId45"/>
    <p:sldId id="338" r:id="rId46"/>
    <p:sldId id="29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5 minutes" id="{705FA10D-F698-4B40-8F85-6BB47BE40438}">
          <p14:sldIdLst>
            <p14:sldId id="339"/>
            <p14:sldId id="344"/>
            <p14:sldId id="347"/>
            <p14:sldId id="346"/>
            <p14:sldId id="292"/>
            <p14:sldId id="342"/>
            <p14:sldId id="343"/>
            <p14:sldId id="352"/>
            <p14:sldId id="349"/>
            <p14:sldId id="313"/>
            <p14:sldId id="308"/>
            <p14:sldId id="309"/>
            <p14:sldId id="310"/>
            <p14:sldId id="311"/>
            <p14:sldId id="336"/>
            <p14:sldId id="360"/>
            <p14:sldId id="314"/>
            <p14:sldId id="353"/>
            <p14:sldId id="350"/>
            <p14:sldId id="354"/>
            <p14:sldId id="351"/>
            <p14:sldId id="332"/>
            <p14:sldId id="359"/>
            <p14:sldId id="327"/>
            <p14:sldId id="348"/>
            <p14:sldId id="329"/>
            <p14:sldId id="341"/>
            <p14:sldId id="330"/>
            <p14:sldId id="331"/>
            <p14:sldId id="361"/>
            <p14:sldId id="321"/>
            <p14:sldId id="300"/>
            <p14:sldId id="358"/>
            <p14:sldId id="357"/>
            <p14:sldId id="355"/>
            <p14:sldId id="356"/>
          </p14:sldIdLst>
        </p14:section>
        <p14:section name="Right Tools - 5 minutes" id="{7A90D55F-01AF-4783-97BB-27EBF199AF17}">
          <p14:sldIdLst>
            <p14:sldId id="295"/>
            <p14:sldId id="317"/>
            <p14:sldId id="334"/>
            <p14:sldId id="335"/>
          </p14:sldIdLst>
        </p14:section>
        <p14:section name="Closing - 5 minutes" id="{3FE1F72E-C7FD-4E3F-A02D-5A5F9D881B3A}">
          <p14:sldIdLst>
            <p14:sldId id="316"/>
            <p14:sldId id="338"/>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4B8"/>
    <a:srgbClr val="A6A6A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66321" autoAdjust="0"/>
  </p:normalViewPr>
  <p:slideViewPr>
    <p:cSldViewPr snapToGrid="0">
      <p:cViewPr varScale="1">
        <p:scale>
          <a:sx n="73" d="100"/>
          <a:sy n="73" d="100"/>
        </p:scale>
        <p:origin x="1896" y="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7/5/2016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dirty="0"/>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7/5/2016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dirty="0"/>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dirty="0"/>
          </a:p>
        </p:txBody>
      </p:sp>
    </p:spTree>
    <p:extLst>
      <p:ext uri="{BB962C8B-B14F-4D97-AF65-F5344CB8AC3E}">
        <p14:creationId xmlns:p14="http://schemas.microsoft.com/office/powerpoint/2010/main" val="316550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App Service provides an integrated cloud platform for</a:t>
            </a:r>
            <a:r>
              <a:rPr lang="en-US" baseline="0" dirty="0"/>
              <a:t> building </a:t>
            </a:r>
            <a:r>
              <a:rPr lang="en-US" dirty="0"/>
              <a:t>modern enterprise applications across cloud and mobile devices.  These applications are architected with flexibility in</a:t>
            </a:r>
            <a:r>
              <a:rPr lang="en-US" baseline="0" dirty="0"/>
              <a:t> mind, easily scaling up or down to match the rhythm of your business.</a:t>
            </a:r>
          </a:p>
          <a:p>
            <a:endParaRPr lang="en-US" baseline="0" dirty="0"/>
          </a:p>
          <a:p>
            <a:r>
              <a:rPr lang="en-US" baseline="0" dirty="0"/>
              <a:t>The service is comprised of four components that share a common foundation.  We’ll go into more detail shortly on Web Apps, Mobile Apps, Logic Apps, and API Apps.</a:t>
            </a:r>
          </a:p>
          <a:p>
            <a:endParaRPr lang="en-US" baseline="0" dirty="0"/>
          </a:p>
          <a:p>
            <a:r>
              <a:rPr lang="en-US" dirty="0"/>
              <a:t>For</a:t>
            </a:r>
            <a:r>
              <a:rPr lang="en-US" baseline="0" dirty="0"/>
              <a:t> those who have used Azure Websites, Azure Mobile Services, or Azure Biz Talk Services in the past, these services have been rolled into one integrated offering with more consistent architecture, making it easier for an application to span between scenarios.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2900770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1667944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https://azure.microsoft.com/en-us/documentation/articles/app-service-mobile-value-prop-preview/</a:t>
            </a:r>
          </a:p>
          <a:p>
            <a:endParaRPr lang="en-US" dirty="0"/>
          </a:p>
          <a:p>
            <a:r>
              <a:rPr lang="en-US" dirty="0"/>
              <a:t>Mobile Apps is</a:t>
            </a:r>
            <a:r>
              <a:rPr lang="en-US" baseline="0" dirty="0"/>
              <a:t> an entire platform for building and scaling enterprise grade mobile applications.  It supports native applications for Windows Phone, iOS, and Android, and cross-platform apps build on Xamarin and Cordova.  Regardless of platform, Mobile Apps helps solve common scenarios that have traditional been difficult to maintain with mobile apps – identity, offline, and push messaging.  Users can be authenticated against a variety of identity providers, including AzureAD, Microsoft Accounts, Facebook, and more.  What happens when users of your application are offline, or in an area of limited cell reception?  Mobile Apps lights up a rich offline capability that allows users to go offline, then sync data back to the right systems when connectivity is restored.  This feature works across a variety of data sources, </a:t>
            </a:r>
            <a:r>
              <a:rPr lang="en-US" sz="1200" b="0" i="0" kern="1200" dirty="0">
                <a:solidFill>
                  <a:schemeClr val="tx1"/>
                </a:solidFill>
                <a:effectLst/>
                <a:latin typeface="+mn-lt"/>
                <a:ea typeface="+mn-ea"/>
                <a:cs typeface="+mn-cs"/>
              </a:rPr>
              <a:t>including SQL, Table Storage, Mongo, or Document DB, and SaaS APIs including Office 365, Salesforce, and Dynamics.  Finally, push messaging can be cumbersome to implement well.</a:t>
            </a:r>
            <a:r>
              <a:rPr lang="en-US" sz="1200" b="0" i="0" kern="1200" baseline="0" dirty="0">
                <a:solidFill>
                  <a:schemeClr val="tx1"/>
                </a:solidFill>
                <a:effectLst/>
                <a:latin typeface="+mn-lt"/>
                <a:ea typeface="+mn-ea"/>
                <a:cs typeface="+mn-cs"/>
              </a:rPr>
              <a:t>  Each of the 3 major mobile ecosystems have their own processes and technologies for implementing messaging.  Mobile Apps smooth over that process, helping you get messaging implemented quickly and smoothly.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3221500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Apps are an</a:t>
            </a:r>
            <a:r>
              <a:rPr lang="en-US" baseline="0" dirty="0"/>
              <a:t> interesting new part of the Azure App Service.  Such applications are “no code” solutions that are authored by dragging and dropping elements onto a design canvas.  This empowers developers and IT pros alike to create useful integration workflows that solve a variety of needs.  Want to replicate records from a line of business system back to a SQL database and notify the front desk via an email?  Sent a SMS notification when a certain condition is met?  Identify negative Tweets and post into a Slack channel?  Logic apps can help each of these scenarios and more.  </a:t>
            </a:r>
          </a:p>
          <a:p>
            <a:endParaRPr lang="en-US" baseline="0" dirty="0"/>
          </a:p>
          <a:p>
            <a:r>
              <a:rPr lang="en-US" baseline="0" dirty="0"/>
              <a:t>Workflows are initiated with a “trigger” event, such as a particular email, or a change in an Azure Storage account. Workflow steps then take place as “actions”, which operate against a series of “connectors” for data flow.  To get going even more quickly, check out the numerous pre-built Logic app templates in the Azure Marketplace.</a:t>
            </a:r>
          </a:p>
          <a:p>
            <a:endParaRPr lang="en-US" baseline="0" dirty="0"/>
          </a:p>
          <a:p>
            <a:r>
              <a:rPr lang="en-US" baseline="0" dirty="0"/>
              <a:t>Have a need that cannot be met by an existing connector in the gallery?  You can roll your own API App and integrate it into your Logic workflow.</a:t>
            </a:r>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961636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API Apps provide a rich platform and ecosystem for building, hosting, and consuming RESTful API’s in the cloud, and on-premises. Built in support for authentication helps handle the Oauth flow you, ensuring your user’s credentials are allowed via AzureAD.  Integrating your API App with other API’s – both your own and 3</a:t>
            </a:r>
            <a:r>
              <a:rPr lang="en-US" baseline="30000" dirty="0"/>
              <a:t>rd</a:t>
            </a:r>
            <a:r>
              <a:rPr lang="en-US" baseline="0" dirty="0"/>
              <a:t> party SaaS services – is handled with a well defined connector process.  A gallery of commonly used connectors even exists to speed such integration activities.  Finally, Visual Studio provides excellent tooling for creating, deploying, and managing your API’s.  Since API apps are built on a common foundation as the other app service components, it is straightforward to consume API apps as steps within your Logic Apps for integration scenarios. </a:t>
            </a:r>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dirty="0"/>
          </a:p>
        </p:txBody>
      </p:sp>
    </p:spTree>
    <p:extLst>
      <p:ext uri="{BB962C8B-B14F-4D97-AF65-F5344CB8AC3E}">
        <p14:creationId xmlns:p14="http://schemas.microsoft.com/office/powerpoint/2010/main" val="2233223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Environments are a premium option for the most demanding of application deployments. All of the compute resources in an App Service Environment are dedicated exclusively to a single subscription, and an App Service Environment can be configured with up to fifty (50) compute resources for exclusive use by a single application.  These environments</a:t>
            </a:r>
            <a:r>
              <a:rPr lang="en-US" baseline="0" dirty="0"/>
              <a:t> are composed of a front-end compute resource pool, with an additional one to three pools of worker compute resources.</a:t>
            </a:r>
            <a:endParaRPr lang="en-US" dirty="0"/>
          </a:p>
          <a:p>
            <a:endParaRPr lang="en-US" dirty="0"/>
          </a:p>
          <a:p>
            <a:r>
              <a:rPr lang="en-US" dirty="0"/>
              <a:t>These environments are deployed into a regional virtual network, allowing them to easily be connected</a:t>
            </a:r>
            <a:r>
              <a:rPr lang="en-US" baseline="0" dirty="0"/>
              <a:t> to on-premises environments via a site-to-site VPN or ExpressRoute.  Furthermore, the security features of vnets can be employed to harden applications.  Network security group scan be employed to restrict inbound communications, or to run apps behind upstream devices such as firewalls.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dirty="0"/>
          </a:p>
        </p:txBody>
      </p:sp>
    </p:spTree>
    <p:extLst>
      <p:ext uri="{BB962C8B-B14F-4D97-AF65-F5344CB8AC3E}">
        <p14:creationId xmlns:p14="http://schemas.microsoft.com/office/powerpoint/2010/main" val="4006766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dirty="0"/>
          </a:p>
        </p:txBody>
      </p:sp>
    </p:spTree>
    <p:extLst>
      <p:ext uri="{BB962C8B-B14F-4D97-AF65-F5344CB8AC3E}">
        <p14:creationId xmlns:p14="http://schemas.microsoft.com/office/powerpoint/2010/main" val="2550852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Once messages are received</a:t>
            </a:r>
            <a:r>
              <a:rPr lang="nl-NL" baseline="0" dirty="0"/>
              <a:t> they need to be processed. Typically this means grabbing a message from a queue, and processing the message, at which point there will likely be interaction with a storage system.</a:t>
            </a:r>
            <a:endParaRPr lang="nl-NL" dirty="0"/>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dirty="0"/>
          </a:p>
        </p:txBody>
      </p:sp>
    </p:spTree>
    <p:extLst>
      <p:ext uri="{BB962C8B-B14F-4D97-AF65-F5344CB8AC3E}">
        <p14:creationId xmlns:p14="http://schemas.microsoft.com/office/powerpoint/2010/main" val="3455629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a:t>
            </a:r>
            <a:r>
              <a:rPr lang="en-US" baseline="0" dirty="0"/>
              <a:t> options in the Azure platform range from IaaS services to higher level services such as Cloud Services, Service Fabric, and Batch. The higher level services are shown in the Compute block.</a:t>
            </a:r>
            <a:endParaRPr lang="en-US" dirty="0"/>
          </a:p>
          <a:p>
            <a:endParaRPr lang="en-US" dirty="0"/>
          </a:p>
          <a:p>
            <a:r>
              <a:rPr lang="en-US" dirty="0"/>
              <a:t>The Azure compute capabilities</a:t>
            </a:r>
            <a:r>
              <a:rPr lang="en-US" baseline="0" dirty="0"/>
              <a:t> were already discussed in the Compute session, and you could use Web Jobs part of Web Apps service discussed earlier to do some of the compute work. Which applies to your situation depends on the kind of processing you need. In a typical use case you would have a VM Scale Set or Cloud Service listen to the queue in which the front-end drops messages to be processed.</a:t>
            </a:r>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19</a:t>
            </a:fld>
            <a:endParaRPr lang="en-US" dirty="0"/>
          </a:p>
        </p:txBody>
      </p:sp>
    </p:spTree>
    <p:extLst>
      <p:ext uri="{BB962C8B-B14F-4D97-AF65-F5344CB8AC3E}">
        <p14:creationId xmlns:p14="http://schemas.microsoft.com/office/powerpoint/2010/main" val="63727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a:t>
            </a:r>
            <a:r>
              <a:rPr lang="en-US" baseline="0" dirty="0"/>
              <a:t> data your application is typically useless, so data is foundational to any application. Applications are generating massive amounts of data. Both functional data and logging data that we can analyze to optimize usage and user experience. The types of data have impact on how we can store it. For instance, putting log data in a relational database is very expensive.</a:t>
            </a:r>
          </a:p>
          <a:p>
            <a:endParaRPr lang="en-US" dirty="0"/>
          </a:p>
          <a:p>
            <a:r>
              <a:rPr lang="en-US" dirty="0"/>
              <a:t>Azure</a:t>
            </a:r>
            <a:r>
              <a:rPr lang="en-US" baseline="0" dirty="0"/>
              <a:t> provides many options for data storage, ranging from relational databases to simple table and file storage. Because these are all part of the platform, you can combine them in a single application and take advantage of each of the storage mechanisms.</a:t>
            </a:r>
          </a:p>
        </p:txBody>
      </p:sp>
      <p:sp>
        <p:nvSpPr>
          <p:cNvPr id="4" name="Slide Number Placeholder 3"/>
          <p:cNvSpPr>
            <a:spLocks noGrp="1"/>
          </p:cNvSpPr>
          <p:nvPr>
            <p:ph type="sldNum" sz="quarter" idx="10"/>
          </p:nvPr>
        </p:nvSpPr>
        <p:spPr/>
        <p:txBody>
          <a:bodyPr/>
          <a:lstStyle/>
          <a:p>
            <a:fld id="{01EFE40D-E08A-464F-96D6-CEB0B2DD69BC}" type="slidenum">
              <a:rPr lang="en-US" smtClean="0"/>
              <a:t>21</a:t>
            </a:fld>
            <a:endParaRPr lang="en-US" dirty="0"/>
          </a:p>
        </p:txBody>
      </p:sp>
    </p:spTree>
    <p:extLst>
      <p:ext uri="{BB962C8B-B14F-4D97-AF65-F5344CB8AC3E}">
        <p14:creationId xmlns:p14="http://schemas.microsoft.com/office/powerpoint/2010/main" val="221109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What</a:t>
            </a:r>
            <a:r>
              <a:rPr lang="nl-NL" baseline="0" dirty="0"/>
              <a:t> is a Modern App? To answer that question, let’s look at what a “Traditional” application is first. Most applications these days use architectures that we’re designed roughly 2 decades ago. These are multi-tier applications using a request/response model. The client, a browser or some other client talks to a front-end, mostly web servers. These pass on the request to the Application Logic tier, which in turn talks to a database. This is typically a relational database. The response follows the opposite route. Of course there are variations on this basic architecture, but many applications are designed using similar principles.</a:t>
            </a:r>
            <a:endParaRPr lang="nl-NL" dirty="0"/>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dirty="0"/>
          </a:p>
        </p:txBody>
      </p:sp>
    </p:spTree>
    <p:extLst>
      <p:ext uri="{BB962C8B-B14F-4D97-AF65-F5344CB8AC3E}">
        <p14:creationId xmlns:p14="http://schemas.microsoft.com/office/powerpoint/2010/main" val="52093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Golden standard</a:t>
            </a:r>
          </a:p>
          <a:p>
            <a:r>
              <a:rPr lang="en-US" dirty="0"/>
              <a:t>Still</a:t>
            </a:r>
            <a:r>
              <a:rPr lang="en-US" baseline="0" dirty="0"/>
              <a:t> being taught widely</a:t>
            </a:r>
          </a:p>
          <a:p>
            <a:r>
              <a:rPr lang="en-US" baseline="0" dirty="0"/>
              <a:t>Proven stability and security</a:t>
            </a:r>
          </a:p>
          <a:p>
            <a:r>
              <a:rPr lang="en-US" baseline="0" dirty="0"/>
              <a:t>Cloud first -&gt; RDBMS less suited -&gt; No hyperscale</a:t>
            </a:r>
          </a:p>
          <a:p>
            <a:r>
              <a:rPr lang="en-US" baseline="0" dirty="0"/>
              <a:t>Scaling -&gt; Sharding</a:t>
            </a:r>
          </a:p>
          <a:p>
            <a:endParaRPr lang="en-US" baseline="0" dirty="0"/>
          </a:p>
          <a:p>
            <a:endParaRPr lang="en-US" baseline="0" dirty="0"/>
          </a:p>
          <a:p>
            <a:endParaRPr lang="en-US" baseline="0" dirty="0"/>
          </a:p>
          <a:p>
            <a:endParaRPr lang="en-US" baseline="0" dirty="0"/>
          </a:p>
          <a:p>
            <a:endParaRPr lang="en-US" baseline="0" dirty="0"/>
          </a:p>
          <a:p>
            <a:endParaRPr lang="en-US" dirty="0"/>
          </a:p>
          <a:p>
            <a:endParaRPr lang="en-US" dirty="0"/>
          </a:p>
          <a:p>
            <a:r>
              <a:rPr lang="en-US" dirty="0"/>
              <a:t>Relational databases</a:t>
            </a:r>
            <a:r>
              <a:rPr lang="en-US" baseline="0" dirty="0"/>
              <a:t> are sets of tables composed of rows and columns that have specific relationships amongst themselves.  Columns have specific data types that work with primary and secondary keys for strong referential integrity.  Schemas are decided upon early and declaratively managed via the well known structured query language (SQL). </a:t>
            </a:r>
          </a:p>
          <a:p>
            <a:endParaRPr lang="en-US" baseline="0" dirty="0"/>
          </a:p>
          <a:p>
            <a:r>
              <a:rPr lang="en-US" baseline="0" dirty="0"/>
              <a:t>RDBMS’ have been the golden standard of data persistence for decades.  University students across the world are studying SQL commands this very moment, and modern business runs on top of these stable workhorses.  The rich query-ability through SQL and granular security controls for rows and cells make relationship databases a great option, especially when the data structure is well understood and static over time. </a:t>
            </a:r>
          </a:p>
          <a:p>
            <a:endParaRPr lang="en-US" baseline="0" dirty="0"/>
          </a:p>
          <a:p>
            <a:r>
              <a:rPr lang="en-US" baseline="0" dirty="0"/>
              <a:t>However, in the world of cloud first applications we often run into issues with relationship databases.  Schemas may change, meaning time consuming and complex ALTER statements. Most importantly, it takes time to piece together 5 tables into one unified result set, and when amplified by thousands of concurrent users we can have issues in a hyper-scale world.  Traditionally we’ve scaled up such databases, but we can only go so large.  Horizontal scaling out can be complex and difficult to achieve in these scenarios.  While these databases are a known, proven approach they bring opportunities for enhancement with other persistence technologies.</a:t>
            </a:r>
          </a:p>
          <a:p>
            <a:endParaRPr lang="en-US" baseline="0" dirty="0"/>
          </a:p>
          <a:p>
            <a:r>
              <a:rPr lang="en-US" baseline="0" dirty="0"/>
              <a:t>Long term storage &amp; reporting</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dirty="0"/>
          </a:p>
        </p:txBody>
      </p:sp>
    </p:spTree>
    <p:extLst>
      <p:ext uri="{BB962C8B-B14F-4D97-AF65-F5344CB8AC3E}">
        <p14:creationId xmlns:p14="http://schemas.microsoft.com/office/powerpoint/2010/main" val="871750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Database up to 1 TB</a:t>
            </a:r>
          </a:p>
          <a:p>
            <a:r>
              <a:rPr lang="en-US" baseline="0" dirty="0"/>
              <a:t>ClearDB up to 1 TB</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dirty="0"/>
          </a:p>
        </p:txBody>
      </p:sp>
    </p:spTree>
    <p:extLst>
      <p:ext uri="{BB962C8B-B14F-4D97-AF65-F5344CB8AC3E}">
        <p14:creationId xmlns:p14="http://schemas.microsoft.com/office/powerpoint/2010/main" val="1270392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https://azure.microsoft.com/en-us/documentation/articles/storage-table-design-guide/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Key Value databases</a:t>
            </a:r>
            <a:r>
              <a:rPr lang="en-US" sz="1200" kern="1200" baseline="0" dirty="0">
                <a:solidFill>
                  <a:schemeClr val="tx1"/>
                </a:solidFill>
                <a:latin typeface="+mn-lt"/>
                <a:ea typeface="+mn-ea"/>
                <a:cs typeface="+mn-cs"/>
              </a:rPr>
              <a:t> are known for their simplistic mapping of a key, to a value.  This semi-structured approach often results in de-normalized records, where records #1-10 look very different than #11-20.  The biggest benefit to such simplicity is speed and enormous scalability.  Large amounts of data can be served to large amounts of users in a performant, cost effective manner with key value databases.  Such databases work best when you know the key and intend to query by the key.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Careful attention should be given to the indexes, otherwise much of the performance benefit is lost having to scan across multiple partitions to find results. Also, queries against particular data inside of the value is time intensive and difficult, especially with complex queries.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Key value databases allow for affordable, highly scalable solutions when performance is critical.</a:t>
            </a:r>
          </a:p>
        </p:txBody>
      </p:sp>
      <p:sp>
        <p:nvSpPr>
          <p:cNvPr id="4" name="Slide Number Placeholder 3"/>
          <p:cNvSpPr>
            <a:spLocks noGrp="1"/>
          </p:cNvSpPr>
          <p:nvPr>
            <p:ph type="sldNum" sz="quarter" idx="10"/>
          </p:nvPr>
        </p:nvSpPr>
        <p:spPr/>
        <p:txBody>
          <a:bodyPr/>
          <a:lstStyle/>
          <a:p>
            <a:fld id="{40B1AD7A-8DF3-4DCE-960D-1DF5B9856ADB}" type="slidenum">
              <a:rPr lang="en-US" smtClean="0"/>
              <a:t>24</a:t>
            </a:fld>
            <a:endParaRPr lang="en-US" dirty="0"/>
          </a:p>
        </p:txBody>
      </p:sp>
    </p:spTree>
    <p:extLst>
      <p:ext uri="{BB962C8B-B14F-4D97-AF65-F5344CB8AC3E}">
        <p14:creationId xmlns:p14="http://schemas.microsoft.com/office/powerpoint/2010/main" val="3513567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25</a:t>
            </a:fld>
            <a:endParaRPr lang="en-US" dirty="0"/>
          </a:p>
        </p:txBody>
      </p:sp>
    </p:spTree>
    <p:extLst>
      <p:ext uri="{BB962C8B-B14F-4D97-AF65-F5344CB8AC3E}">
        <p14:creationId xmlns:p14="http://schemas.microsoft.com/office/powerpoint/2010/main" val="3748625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mn-lt"/>
                <a:ea typeface="+mn-ea"/>
                <a:cs typeface="+mn-cs"/>
              </a:rPr>
              <a:t>The name can be misleading, but d</a:t>
            </a:r>
            <a:r>
              <a:rPr lang="en-US" sz="1200" kern="1200" dirty="0">
                <a:solidFill>
                  <a:schemeClr val="tx1"/>
                </a:solidFill>
                <a:latin typeface="+mn-lt"/>
                <a:ea typeface="+mn-ea"/>
                <a:cs typeface="+mn-cs"/>
              </a:rPr>
              <a:t>ocument</a:t>
            </a:r>
            <a:r>
              <a:rPr lang="en-US" sz="1200" kern="1200" baseline="0" dirty="0">
                <a:solidFill>
                  <a:schemeClr val="tx1"/>
                </a:solidFill>
                <a:latin typeface="+mn-lt"/>
                <a:ea typeface="+mn-ea"/>
                <a:cs typeface="+mn-cs"/>
              </a:rPr>
              <a:t> databases do not refer to Word or PDF documents.  Instead, they are in reference to JavaScript Object Notation (“JSON”) documents.  These schema-less, relationship-less documents are stored in much the same way as they are used in client applications.  This consistent model makes for speed and flexibility, for developers spend less time focused on up front data model planning.  The lack of a schema allows for agile changes to the model as an application’s requirements evolve.  Document database are especially suited for scenarios where the types of needed queries are understood, but the underlying data is unknown or may change frequently.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downside to such a database is that it can be troublesome to display complex relationship data in a world without schemas.  Elaborate joins on such data may also be difficult and resource intensive.  However, document databases are often a better choice than other approaches.  Take a product catalog with very different products for example.  A red cotton shirt would have very different columns than a paperback book in the world of relational databases.  Many extra columns would be needed to accurately capture attributes, and nulls would abound in the dataset.  However, document databases can easily adapt to wide varieties of attributes amongst very different products.  Document databases have become very popular in recent years for this flexibility and ease of development.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26</a:t>
            </a:fld>
            <a:endParaRPr lang="en-US" dirty="0"/>
          </a:p>
        </p:txBody>
      </p:sp>
    </p:spTree>
    <p:extLst>
      <p:ext uri="{BB962C8B-B14F-4D97-AF65-F5344CB8AC3E}">
        <p14:creationId xmlns:p14="http://schemas.microsoft.com/office/powerpoint/2010/main" val="4276683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27</a:t>
            </a:fld>
            <a:endParaRPr lang="en-US" dirty="0"/>
          </a:p>
        </p:txBody>
      </p:sp>
    </p:spTree>
    <p:extLst>
      <p:ext uri="{BB962C8B-B14F-4D97-AF65-F5344CB8AC3E}">
        <p14:creationId xmlns:p14="http://schemas.microsoft.com/office/powerpoint/2010/main" val="2886746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Graph databases do</a:t>
            </a:r>
            <a:r>
              <a:rPr lang="en-US" sz="1200" kern="1200" baseline="0" dirty="0">
                <a:solidFill>
                  <a:schemeClr val="tx1"/>
                </a:solidFill>
                <a:latin typeface="+mn-lt"/>
                <a:ea typeface="+mn-ea"/>
                <a:cs typeface="+mn-cs"/>
              </a:rPr>
              <a:t> a terrific job at representing data by mapping the relationships of nodes and edges.  You can see here that Sarah manages Walter, and that Sarah and Karen both work in the Marketing department.  Little data is stored at each node, but this network of relationships is tremendously valuable.  If you’ve ever used the Office Graph you can see how a graph works to surface connections between documents, users, and events.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What limits graph databases is horizontal scalability.  Like relationship databases, graphs scale up far better than out.  Partitioning data across multiple nodes may also be difficult.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Graphs are great for application features that rely on personalization or specialization.  For example, in an ecommerce app the ability to suggest that “users who bought white bicycles also like to buy red shoes” is an example of where a graph database would be used.</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28</a:t>
            </a:fld>
            <a:endParaRPr lang="en-US" dirty="0"/>
          </a:p>
        </p:txBody>
      </p:sp>
    </p:spTree>
    <p:extLst>
      <p:ext uri="{BB962C8B-B14F-4D97-AF65-F5344CB8AC3E}">
        <p14:creationId xmlns:p14="http://schemas.microsoft.com/office/powerpoint/2010/main" val="4067888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29</a:t>
            </a:fld>
            <a:endParaRPr lang="en-US" dirty="0"/>
          </a:p>
        </p:txBody>
      </p:sp>
    </p:spTree>
    <p:extLst>
      <p:ext uri="{BB962C8B-B14F-4D97-AF65-F5344CB8AC3E}">
        <p14:creationId xmlns:p14="http://schemas.microsoft.com/office/powerpoint/2010/main" val="39952796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30</a:t>
            </a:fld>
            <a:endParaRPr lang="en-US" dirty="0"/>
          </a:p>
        </p:txBody>
      </p:sp>
    </p:spTree>
    <p:extLst>
      <p:ext uri="{BB962C8B-B14F-4D97-AF65-F5344CB8AC3E}">
        <p14:creationId xmlns:p14="http://schemas.microsoft.com/office/powerpoint/2010/main" val="2603599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repository pattern is a technique to abstract and encapsulate data access logic away from the application and the actual database service layer.  This interface allows for more flexibility in database choice.  For example, when the data access is more loosely coupled with a repository pattern, the underlying database could be swapped out as an application matures.  Perhaps you start with DocumentDB as your choice for a document database, but requirements change and a feature from MongoDB would be better suited for the application.  With a properly configured repository pattern you can easily migrate and transition between data storage options with minimal interruption to the application tier.  For polyglot persistence architectures such an abstraction layer decreases maintenance complexity of your applications.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31</a:t>
            </a:fld>
            <a:endParaRPr lang="en-US" dirty="0"/>
          </a:p>
        </p:txBody>
      </p:sp>
    </p:spTree>
    <p:extLst>
      <p:ext uri="{BB962C8B-B14F-4D97-AF65-F5344CB8AC3E}">
        <p14:creationId xmlns:p14="http://schemas.microsoft.com/office/powerpoint/2010/main" val="1307526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Traditional applications</a:t>
            </a:r>
            <a:r>
              <a:rPr lang="en-US" baseline="0" dirty="0"/>
              <a:t> typically take a real-time request/response approach, and as such synchronous communication. This ties into the way our brain works. We think in cause and effect in a synchronous way. That also usually means the client is always connected, because it needs to receive results synchronously. When we update data in traditional applications, that always happens in a transactional process. In fact, transactions are even involved when retrieving data. That’s just how a relational database works. Transactions aren’t bad in itself, but they do limit scalability, and cause an application to only scale-up rather than scaling out. This also implies the database needs to be in a failover setup. Also, these applications often assume you are connected to the network when you use the application, either with a client or the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mobile first, cloud first world traditional architectures like this don’t work very well. The number of clients has exploded with mobile devices and more people around the world having internet access, and applications that were created under traditional architectures can’t handle that. We see that around us on a regular basis, like when tickets became available for Star Wars: The Force Awakens. The reservation systems of several cinema chains broke under the load.</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dirty="0"/>
          </a:p>
        </p:txBody>
      </p:sp>
    </p:spTree>
    <p:extLst>
      <p:ext uri="{BB962C8B-B14F-4D97-AF65-F5344CB8AC3E}">
        <p14:creationId xmlns:p14="http://schemas.microsoft.com/office/powerpoint/2010/main" val="1334699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a:t>
            </a:r>
            <a:r>
              <a:rPr lang="en-US" baseline="0" dirty="0"/>
              <a:t> forcing developers to force a round peg in a square hole. Trying to do relationship querying in a RDBMS would be a nightmare, whereas it’s a simple command in a graph DB. </a:t>
            </a:r>
          </a:p>
          <a:p>
            <a:endParaRPr lang="en-US" dirty="0"/>
          </a:p>
          <a:p>
            <a:r>
              <a:rPr lang="en-US" dirty="0"/>
              <a:t>Service</a:t>
            </a:r>
            <a:r>
              <a:rPr lang="en-US" baseline="0" dirty="0"/>
              <a:t> encapsulation – ability to change underlying data type as needs evolve (start w DocDB, then decide you need MongoDB)</a:t>
            </a:r>
          </a:p>
          <a:p>
            <a:endParaRPr lang="en-US" baseline="0" dirty="0"/>
          </a:p>
          <a:p>
            <a:r>
              <a:rPr lang="en-US" baseline="0" dirty="0"/>
              <a:t>Using multiple databases is inherently more complex than a single database. However the advantages of having a good fit for each is a better overall solution. </a:t>
            </a:r>
          </a:p>
          <a:p>
            <a:endParaRPr lang="en-US" baseline="0" dirty="0"/>
          </a:p>
          <a:p>
            <a:r>
              <a:rPr lang="en-US" baseline="0" dirty="0"/>
              <a:t>As mentioned before, each type of database has a variety of pros and cons.  Implementing polyglot persistence allows you to leverage the strengths while minimizing the weaknesses of different data persistence mechanisms.  There are fewer instances of trying to fit a “square peg into a round hole” with scenarios such a product catalog.  A catalog is difficult to achieve in a RDBMS, but fits nicely into the constructs of a document database.  </a:t>
            </a:r>
          </a:p>
          <a:p>
            <a:endParaRPr lang="en-US" baseline="0" dirty="0"/>
          </a:p>
          <a:p>
            <a:r>
              <a:rPr lang="en-US" baseline="0" dirty="0"/>
              <a:t>Second, developers are empowered and more productive with polyglot persistence patterns.  In the world of agile and scrum, it’s not always sufficient to say “we have 100% finished the data stage of our application”.  Data requirements, schemas, and structures are prone to evolving and changing over the lifecycle of an application.  Storing data in a complimentary persistence mechanism makes evolving data models more predictable and less time intensive.  Such features allow a developer to focus on a compelling application experience and not wrestling with a persistence layer.</a:t>
            </a:r>
          </a:p>
          <a:p>
            <a:endParaRPr lang="en-US" baseline="0" dirty="0"/>
          </a:p>
          <a:p>
            <a:r>
              <a:rPr lang="en-US" baseline="0" dirty="0"/>
              <a:t>Finally, cloud applications operate at a tremendous scale.  Focusing on scalability helps to ensure that these applications will maintain responsiveness and performance to users all over the world as app usage grows.</a:t>
            </a:r>
          </a:p>
          <a:p>
            <a:endParaRPr lang="en-US" baseline="0" dirty="0"/>
          </a:p>
          <a:p>
            <a:r>
              <a:rPr lang="en-US" baseline="0" dirty="0"/>
              <a:t>Polyglot persistence is not about only using NoSQL technologies, but instead encourages architectures that take advantage of all available tools.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32</a:t>
            </a:fld>
            <a:endParaRPr lang="en-US" dirty="0"/>
          </a:p>
        </p:txBody>
      </p:sp>
    </p:spTree>
    <p:extLst>
      <p:ext uri="{BB962C8B-B14F-4D97-AF65-F5344CB8AC3E}">
        <p14:creationId xmlns:p14="http://schemas.microsoft.com/office/powerpoint/2010/main" val="306668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34</a:t>
            </a:fld>
            <a:endParaRPr lang="en-US" dirty="0"/>
          </a:p>
        </p:txBody>
      </p:sp>
    </p:spTree>
    <p:extLst>
      <p:ext uri="{BB962C8B-B14F-4D97-AF65-F5344CB8AC3E}">
        <p14:creationId xmlns:p14="http://schemas.microsoft.com/office/powerpoint/2010/main" val="4210420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36</a:t>
            </a:fld>
            <a:endParaRPr lang="en-US" dirty="0"/>
          </a:p>
        </p:txBody>
      </p:sp>
    </p:spTree>
    <p:extLst>
      <p:ext uri="{BB962C8B-B14F-4D97-AF65-F5344CB8AC3E}">
        <p14:creationId xmlns:p14="http://schemas.microsoft.com/office/powerpoint/2010/main" val="1705257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a:t>
            </a:r>
            <a:r>
              <a:rPr lang="en-US" baseline="0" dirty="0"/>
              <a:t> applications come in all shapes and sizes, and with Azure you have complete control over how facets of your application is architected.  Your solution may not be 100% PaaS, nor 100% IaaS.  Instead, we encourage you to make the best choice for your project’s need. Blending components together allows you to leverage the strengths of each particular approach, helping to achieve balance between control and convenience in your solution.  Need to swap out a PaaS instance of SQL Database with MS SQL Server on IaaS VM’s? No problem!  Want to simplify maintenance overhead by moving your Node.js application from a Ubuntu VM on IaaS over to a PaaS Web App?  Go right ahead.  There is immense freedom in mixing components as you see fit.  Finally, nobody likes to reinvent the wheel.  There are numerous services available today in a SaaS format that allow you to add functionality without complexity.  Interacting with these services over API’s allow you to focus on the secret sauce of your application by minimizing time consuming boilerplate components.  Great apps can work across each of three deployment methods.</a:t>
            </a:r>
          </a:p>
        </p:txBody>
      </p:sp>
      <p:sp>
        <p:nvSpPr>
          <p:cNvPr id="4" name="Slide Number Placeholder 3"/>
          <p:cNvSpPr>
            <a:spLocks noGrp="1"/>
          </p:cNvSpPr>
          <p:nvPr>
            <p:ph type="sldNum" sz="quarter" idx="10"/>
          </p:nvPr>
        </p:nvSpPr>
        <p:spPr/>
        <p:txBody>
          <a:bodyPr/>
          <a:lstStyle/>
          <a:p>
            <a:fld id="{40B1AD7A-8DF3-4DCE-960D-1DF5B9856ADB}" type="slidenum">
              <a:rPr lang="en-US" smtClean="0"/>
              <a:t>38</a:t>
            </a:fld>
            <a:endParaRPr lang="en-US" dirty="0"/>
          </a:p>
        </p:txBody>
      </p:sp>
    </p:spTree>
    <p:extLst>
      <p:ext uri="{BB962C8B-B14F-4D97-AF65-F5344CB8AC3E}">
        <p14:creationId xmlns:p14="http://schemas.microsoft.com/office/powerpoint/2010/main" val="3028723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numerous scenarios where interacting with a SaaS provider</a:t>
            </a:r>
            <a:r>
              <a:rPr lang="en-US" baseline="0" dirty="0"/>
              <a:t> may make more sense than building your own components.  For example, many applications incorporate SMS messages sent to users’ mobile phones.  Creating an entire SMS module for your application, if you don’t have experience in the nuances of SMS development, can be a significant challenge.  This is where a company such as Twilio may make sense.  They have already built out all of the pieces necessary to light up SMS features in applications – all you do is send a message to their API.  This model extends beyond nice notifications into critical parts of applications such as payment processing.  Setting up and maintaining an entire PCI compliant architecture stack is an extremely difficult task, especially if all you need to do is collect and mange credit card payments.  Using a service such as Stripe allows you to take advantage of their hard work in setting up and managing a PCI compliant back end.  There are also similar services for sending emails with Mailgun, managing distribution lists with MailChimp, and many more.  In each of these scenarios you the architect can stand on the shoulders of these providers, leverage their expertise and infrastructure to decrease your time to market</a:t>
            </a:r>
          </a:p>
          <a:p>
            <a:endParaRPr lang="en-US" baseline="0" dirty="0"/>
          </a:p>
          <a:p>
            <a:r>
              <a:rPr lang="en-US" baseline="0" dirty="0"/>
              <a:t>Strip is PCI Compliant</a:t>
            </a:r>
          </a:p>
          <a:p>
            <a:r>
              <a:rPr lang="en-US" sz="1200" kern="1200" dirty="0">
                <a:solidFill>
                  <a:schemeClr val="tx1"/>
                </a:solidFill>
                <a:latin typeface="+mn-lt"/>
                <a:ea typeface="+mn-ea"/>
                <a:cs typeface="+mn-cs"/>
              </a:rPr>
              <a:t>https://support.stripe.com/questions/is-stripe-pci-compliant</a:t>
            </a:r>
            <a:endParaRPr lang="en-US" baseline="0" dirty="0"/>
          </a:p>
        </p:txBody>
      </p:sp>
      <p:sp>
        <p:nvSpPr>
          <p:cNvPr id="4" name="Slide Number Placeholder 3"/>
          <p:cNvSpPr>
            <a:spLocks noGrp="1"/>
          </p:cNvSpPr>
          <p:nvPr>
            <p:ph type="sldNum" sz="quarter" idx="10"/>
          </p:nvPr>
        </p:nvSpPr>
        <p:spPr/>
        <p:txBody>
          <a:bodyPr/>
          <a:lstStyle/>
          <a:p>
            <a:fld id="{40B1AD7A-8DF3-4DCE-960D-1DF5B9856ADB}" type="slidenum">
              <a:rPr lang="en-US" smtClean="0"/>
              <a:t>39</a:t>
            </a:fld>
            <a:endParaRPr lang="en-US" dirty="0"/>
          </a:p>
        </p:txBody>
      </p:sp>
    </p:spTree>
    <p:extLst>
      <p:ext uri="{BB962C8B-B14F-4D97-AF65-F5344CB8AC3E}">
        <p14:creationId xmlns:p14="http://schemas.microsoft.com/office/powerpoint/2010/main" val="24750569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a:t>
            </a:r>
            <a:r>
              <a:rPr lang="en-US" baseline="0" dirty="0"/>
              <a:t> basic example, a user is accessing a line of business application from their browser.  After using their credentials to authenticate with AzureAD, they are able to access the web application deployed to an Azure Web App.  This is an example of platform as a service, since both AzureAD and the Azure App Service are PaaS components.  The line of business application is interacting with data stored in an Oracle Database.  Such databases are deployed into virtual machines running on Azure, and represent an infrastructure as a service deployment.  Finally, the application is sending notifications to the user via a 3</a:t>
            </a:r>
            <a:r>
              <a:rPr lang="en-US" baseline="30000" dirty="0"/>
              <a:t>rd</a:t>
            </a:r>
            <a:r>
              <a:rPr lang="en-US" baseline="0" dirty="0"/>
              <a:t> party software as a service vendor named “SendGrid”.  This SaaS provider means that separate infrastructure for an email server is not necessary.  All three deployment approaches – PaaS, IaaS, and SaaS – work together to provide a great application experience.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40</a:t>
            </a:fld>
            <a:endParaRPr lang="en-US" dirty="0"/>
          </a:p>
        </p:txBody>
      </p:sp>
    </p:spTree>
    <p:extLst>
      <p:ext uri="{BB962C8B-B14F-4D97-AF65-F5344CB8AC3E}">
        <p14:creationId xmlns:p14="http://schemas.microsoft.com/office/powerpoint/2010/main" val="33507306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applications and service running in the cloud are, by their very nature, complex pieces of software that comprise many moving parts. In a production environment, it is important to be able to track the way in which users utilize your system, trace resource utilization, and generally monitor the health and performance of your system. This information can be used as a diagnostic aid to detect and correct issues, and also to help spot potential problems and prevent them from occurring.</a:t>
            </a:r>
          </a:p>
        </p:txBody>
      </p:sp>
      <p:sp>
        <p:nvSpPr>
          <p:cNvPr id="4" name="Slide Number Placeholder 3"/>
          <p:cNvSpPr>
            <a:spLocks noGrp="1"/>
          </p:cNvSpPr>
          <p:nvPr>
            <p:ph type="sldNum" sz="quarter" idx="10"/>
          </p:nvPr>
        </p:nvSpPr>
        <p:spPr/>
        <p:txBody>
          <a:bodyPr/>
          <a:lstStyle/>
          <a:p>
            <a:fld id="{40B1AD7A-8DF3-4DCE-960D-1DF5B9856ADB}" type="slidenum">
              <a:rPr lang="en-US" smtClean="0"/>
              <a:t>41</a:t>
            </a:fld>
            <a:endParaRPr lang="en-US" dirty="0"/>
          </a:p>
        </p:txBody>
      </p:sp>
    </p:spTree>
    <p:extLst>
      <p:ext uri="{BB962C8B-B14F-4D97-AF65-F5344CB8AC3E}">
        <p14:creationId xmlns:p14="http://schemas.microsoft.com/office/powerpoint/2010/main" val="2359205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Modern Cloud Apps have a different approach</a:t>
            </a:r>
            <a:r>
              <a:rPr lang="nl-NL" baseline="0" dirty="0"/>
              <a:t> and are built with internet scale in mind. Traditional applications get their base architecture from an era in which scale meant several thousand users, not potentially millions of users. Modern Cloud Apps need to be able to deal with disconnected devices, scale up to many concurrent users, and may need to be available anywhere in the world. To deal with this, you can think of a Modern Cloud Apps having several logical functions:</a:t>
            </a:r>
          </a:p>
          <a:p>
            <a:r>
              <a:rPr lang="nl-NL" baseline="0" dirty="0"/>
              <a:t>&lt;click&gt;Receive, to deal with requests from devices.</a:t>
            </a:r>
          </a:p>
          <a:p>
            <a:r>
              <a:rPr lang="nl-NL" baseline="0" dirty="0"/>
              <a:t>&lt;click&gt;Process, to process incoming data through the Receive function.</a:t>
            </a:r>
          </a:p>
          <a:p>
            <a:r>
              <a:rPr lang="nl-NL" baseline="0" dirty="0"/>
              <a:t>&lt;click&gt;Store, to store processed data.</a:t>
            </a:r>
          </a:p>
          <a:p>
            <a:r>
              <a:rPr lang="nl-NL" baseline="0" dirty="0"/>
              <a:t>&lt;click&gt;Analyze, to analyze data that has been stored.</a:t>
            </a:r>
          </a:p>
          <a:p>
            <a:r>
              <a:rPr lang="nl-NL" baseline="0" dirty="0"/>
              <a:t>&lt;click&gt;Distribute, to bring data stored and potentially analyzed to the clients, the data can be distributed to caches and such. Like data analysis this is optional depending on the use case, but by designing with this is mind, you can cache later.</a:t>
            </a:r>
          </a:p>
          <a:p>
            <a:r>
              <a:rPr lang="nl-NL" baseline="0" dirty="0"/>
              <a:t>&lt;click&gt;Response, send a response to the client.</a:t>
            </a:r>
          </a:p>
          <a:p>
            <a:r>
              <a:rPr lang="nl-NL" baseline="0" dirty="0"/>
              <a:t>You can think of this as a circle, starting with the client and eventually coming back to the client in a clockwise manner.</a:t>
            </a:r>
          </a:p>
          <a:p>
            <a:r>
              <a:rPr lang="nl-NL" baseline="0" dirty="0"/>
              <a:t>Your application or specific functions in an application may not need al the logical blocks, so you can skip steps in the process. For instance, a device just requesting data can skip the process, store, analyze and distribute step, and just send a response based on already distributed data.</a:t>
            </a:r>
            <a:endParaRPr lang="nl-NL"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dirty="0"/>
          </a:p>
        </p:txBody>
      </p:sp>
    </p:spTree>
    <p:extLst>
      <p:ext uri="{BB962C8B-B14F-4D97-AF65-F5344CB8AC3E}">
        <p14:creationId xmlns:p14="http://schemas.microsoft.com/office/powerpoint/2010/main" val="390349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aspects of Modern Cloud Apps is asynchronous</a:t>
            </a:r>
            <a:r>
              <a:rPr lang="en-US" baseline="0" dirty="0"/>
              <a:t> processing of anything that can’t be handled with a very low latency response. If it can’t be processed immediately a queue is used to throttle the incoming load to back-end services. You may be familiar with the concept of microservices, which breaks up functionality into small, specialized services that can be reused across applications. Microservices are great, but the communication with a high number of microservices can incur latency. This is why asynchronous / queued communication is important for scaling.</a:t>
            </a:r>
          </a:p>
          <a:p>
            <a:r>
              <a:rPr lang="en-US" baseline="0" dirty="0"/>
              <a:t>A common way top deal with asynchronous operation is using the Command &amp; Query pattern, which splits commands that change data from commands that retrieve data. By using this pattern, your application makes changes using a command and gets the result by querying for it separately. That may involve querying, but notifications to a client are also an option.</a:t>
            </a:r>
          </a:p>
          <a:p>
            <a:r>
              <a:rPr lang="en-US" baseline="0" dirty="0"/>
              <a:t>Instead of using transactions, Modern Cloud Apps mostly use principles around Eventual Consistency. </a:t>
            </a:r>
            <a:r>
              <a:rPr lang="en-US" dirty="0"/>
              <a:t> This means</a:t>
            </a:r>
            <a:r>
              <a:rPr lang="en-US" baseline="0" dirty="0"/>
              <a:t> your application needs to be able to deal with inconsistencies between different parts of the system, potentially half way across the world.</a:t>
            </a:r>
          </a:p>
          <a:p>
            <a:r>
              <a:rPr lang="en-US" baseline="0" dirty="0"/>
              <a:t>Another important aspect is Polyglot Persistence, which ensures you use the types of data stores best suited to the kind of data you need to store.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dirty="0"/>
          </a:p>
        </p:txBody>
      </p:sp>
    </p:spTree>
    <p:extLst>
      <p:ext uri="{BB962C8B-B14F-4D97-AF65-F5344CB8AC3E}">
        <p14:creationId xmlns:p14="http://schemas.microsoft.com/office/powerpoint/2010/main" val="2117751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previous</a:t>
            </a:r>
            <a:r>
              <a:rPr lang="en-US" baseline="0" dirty="0"/>
              <a:t> sessions we’ve mostly discussed IaaS capabilities in Azure. We’ve barely touched the Platform Services yet, yet there are many, and these all help you build Modern Cloud Apps.</a:t>
            </a:r>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6</a:t>
            </a:fld>
            <a:endParaRPr lang="en-US" dirty="0"/>
          </a:p>
        </p:txBody>
      </p:sp>
    </p:spTree>
    <p:extLst>
      <p:ext uri="{BB962C8B-B14F-4D97-AF65-F5344CB8AC3E}">
        <p14:creationId xmlns:p14="http://schemas.microsoft.com/office/powerpoint/2010/main" val="3259510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Platform Services can be related to the</a:t>
            </a:r>
            <a:r>
              <a:rPr lang="en-US" baseline="0" dirty="0"/>
              <a:t> logical functional blocks of a Modern Cloud App, and we’ll walk through these one by one. There is no 1-to-1 mapping, as some services have multiple capabilities that may fall into different functional blocks, but using the framing of a Modern Cloud App, it is easier to understand some of the functionality provided by Azure.</a:t>
            </a:r>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7</a:t>
            </a:fld>
            <a:endParaRPr lang="en-US" dirty="0"/>
          </a:p>
        </p:txBody>
      </p:sp>
    </p:spTree>
    <p:extLst>
      <p:ext uri="{BB962C8B-B14F-4D97-AF65-F5344CB8AC3E}">
        <p14:creationId xmlns:p14="http://schemas.microsoft.com/office/powerpoint/2010/main" val="3843346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The Receive</a:t>
            </a:r>
            <a:r>
              <a:rPr lang="nl-NL" baseline="0" dirty="0"/>
              <a:t> and Response block are very closely related and served using the same platform services. These are all about interfacing with clients such as browsers and devices.</a:t>
            </a:r>
            <a:endParaRPr lang="nl-NL"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dirty="0"/>
          </a:p>
        </p:txBody>
      </p:sp>
    </p:spTree>
    <p:extLst>
      <p:ext uri="{BB962C8B-B14F-4D97-AF65-F5344CB8AC3E}">
        <p14:creationId xmlns:p14="http://schemas.microsoft.com/office/powerpoint/2010/main" val="167625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Leaving</a:t>
            </a:r>
            <a:r>
              <a:rPr lang="en-US" baseline="0" dirty="0"/>
              <a:t> IoT out for the moment, there are two main ways of interfacing. One is based on client app to services, the other is more about communication between services. In Web and Mobile you’ll find Web Apps, API Apps, Mobile, Apps, and Logic Apps, which are all part of App Service, and which we’ll look at in more detail. Besides that you also see API Management to expose your API’s to the outside world including documentation and the possibility to translate between different formats, and Notification Hubs to send messages in bulk to many devices.</a:t>
            </a:r>
          </a:p>
          <a:p>
            <a:endParaRPr lang="en-US" baseline="0" dirty="0"/>
          </a:p>
          <a:p>
            <a:r>
              <a:rPr lang="en-US" baseline="0" dirty="0"/>
              <a:t>Under Integration you can find Storage Queues and Service Bus. These provide you with endpoints you can expose to Apps, but also with a mechanism to store incoming messages and commands so they can be handled by processing logic. This enables you to throttle the incoming traffic and disconnect the actual processing from the reception of messages. The Integration block also contains Hybrid Connections and BizTalk Services, which are aimed at integrating your existing enterprise systems, potentially still in a local data center, which enables you to leverage existing functionality in Modern Cloud Apps in a robust way.</a:t>
            </a:r>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9</a:t>
            </a:fld>
            <a:endParaRPr lang="en-US" dirty="0"/>
          </a:p>
        </p:txBody>
      </p:sp>
    </p:spTree>
    <p:extLst>
      <p:ext uri="{BB962C8B-B14F-4D97-AF65-F5344CB8AC3E}">
        <p14:creationId xmlns:p14="http://schemas.microsoft.com/office/powerpoint/2010/main" val="320179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248390580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42235637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2061509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6194774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474347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233349426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426"/>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930292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57867972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2409185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0803441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23035278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31012417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5"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169341410"/>
      </p:ext>
    </p:extLst>
  </p:cSld>
  <p:clrMap bg1="dk1" tx1="lt1" bg2="dk2" tx2="lt2" accent1="accent1" accent2="accent2" accent3="accent3" accent4="accent4" accent5="accent5" accent6="accent6" hlink="hlink" folHlink="folHlink"/>
  <p:sldLayoutIdLst>
    <p:sldLayoutId id="2147483733" r:id="rId1"/>
    <p:sldLayoutId id="2147483745" r:id="rId2"/>
    <p:sldLayoutId id="2147483724" r:id="rId3"/>
    <p:sldLayoutId id="2147483725" r:id="rId4"/>
    <p:sldLayoutId id="2147483748" r:id="rId5"/>
    <p:sldLayoutId id="2147483727" r:id="rId6"/>
    <p:sldLayoutId id="2147483728" r:id="rId7"/>
    <p:sldLayoutId id="2147483729" r:id="rId8"/>
    <p:sldLayoutId id="2147483752" r:id="rId9"/>
    <p:sldLayoutId id="2147483726" r:id="rId10"/>
    <p:sldLayoutId id="2147483744" r:id="rId11"/>
    <p:sldLayoutId id="2147483731" r:id="rId12"/>
    <p:sldLayoutId id="2147483743" r:id="rId13"/>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s>
</file>

<file path=ppt/slides/_rels/slide11.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image" Target="../media/image52.png"/><Relationship Id="rId7" Type="http://schemas.openxmlformats.org/officeDocument/2006/relationships/image" Target="../media/image9.png"/><Relationship Id="rId2" Type="http://schemas.openxmlformats.org/officeDocument/2006/relationships/notesSlide" Target="../notesSlides/notesSlide18.xml"/><Relationship Id="rId16" Type="http://schemas.openxmlformats.org/officeDocument/2006/relationships/image" Target="../media/image18.pn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3" Type="http://schemas.openxmlformats.org/officeDocument/2006/relationships/image" Target="../media/image55.png"/><Relationship Id="rId5" Type="http://schemas.openxmlformats.org/officeDocument/2006/relationships/image" Target="../media/image7.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52" Type="http://schemas.openxmlformats.org/officeDocument/2006/relationships/image" Target="../media/image54.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8" Type="http://schemas.openxmlformats.org/officeDocument/2006/relationships/image" Target="../media/image10.png"/><Relationship Id="rId51" Type="http://schemas.openxmlformats.org/officeDocument/2006/relationships/image" Target="../media/image53.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20" Type="http://schemas.openxmlformats.org/officeDocument/2006/relationships/image" Target="../media/image22.png"/><Relationship Id="rId41" Type="http://schemas.openxmlformats.org/officeDocument/2006/relationships/image" Target="../media/image43.png"/><Relationship Id="rId54"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image" Target="../media/image5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image" Target="../media/image52.png"/><Relationship Id="rId7" Type="http://schemas.openxmlformats.org/officeDocument/2006/relationships/image" Target="../media/image9.png"/><Relationship Id="rId2" Type="http://schemas.openxmlformats.org/officeDocument/2006/relationships/notesSlide" Target="../notesSlides/notesSlide19.xml"/><Relationship Id="rId16" Type="http://schemas.openxmlformats.org/officeDocument/2006/relationships/image" Target="../media/image18.pn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3" Type="http://schemas.openxmlformats.org/officeDocument/2006/relationships/image" Target="../media/image55.png"/><Relationship Id="rId5" Type="http://schemas.openxmlformats.org/officeDocument/2006/relationships/image" Target="../media/image7.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52" Type="http://schemas.openxmlformats.org/officeDocument/2006/relationships/image" Target="../media/image54.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8" Type="http://schemas.openxmlformats.org/officeDocument/2006/relationships/image" Target="../media/image10.png"/><Relationship Id="rId51" Type="http://schemas.openxmlformats.org/officeDocument/2006/relationships/image" Target="../media/image53.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20" Type="http://schemas.openxmlformats.org/officeDocument/2006/relationships/image" Target="../media/image22.png"/><Relationship Id="rId41" Type="http://schemas.openxmlformats.org/officeDocument/2006/relationships/image" Target="../media/image43.png"/><Relationship Id="rId54"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image" Target="../media/image5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34.png"/><Relationship Id="rId7" Type="http://schemas.openxmlformats.org/officeDocument/2006/relationships/image" Target="../media/image66.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68.png"/><Relationship Id="rId7"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10" Type="http://schemas.openxmlformats.org/officeDocument/2006/relationships/image" Target="../media/image78.png"/><Relationship Id="rId4" Type="http://schemas.openxmlformats.org/officeDocument/2006/relationships/image" Target="../media/image73.png"/><Relationship Id="rId9" Type="http://schemas.openxmlformats.org/officeDocument/2006/relationships/image" Target="../media/image7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image" Target="../media/image52.png"/><Relationship Id="rId7" Type="http://schemas.openxmlformats.org/officeDocument/2006/relationships/image" Target="../media/image9.png"/><Relationship Id="rId2" Type="http://schemas.openxmlformats.org/officeDocument/2006/relationships/notesSlide" Target="../notesSlides/notesSlide31.xml"/><Relationship Id="rId16" Type="http://schemas.openxmlformats.org/officeDocument/2006/relationships/image" Target="../media/image18.pn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3" Type="http://schemas.openxmlformats.org/officeDocument/2006/relationships/image" Target="../media/image55.png"/><Relationship Id="rId5" Type="http://schemas.openxmlformats.org/officeDocument/2006/relationships/image" Target="../media/image7.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52" Type="http://schemas.openxmlformats.org/officeDocument/2006/relationships/image" Target="../media/image54.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8" Type="http://schemas.openxmlformats.org/officeDocument/2006/relationships/image" Target="../media/image10.png"/><Relationship Id="rId51" Type="http://schemas.openxmlformats.org/officeDocument/2006/relationships/image" Target="../media/image53.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20" Type="http://schemas.openxmlformats.org/officeDocument/2006/relationships/image" Target="../media/image22.png"/><Relationship Id="rId41" Type="http://schemas.openxmlformats.org/officeDocument/2006/relationships/image" Target="../media/image43.png"/><Relationship Id="rId54"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image" Target="../media/image52.png"/><Relationship Id="rId7" Type="http://schemas.openxmlformats.org/officeDocument/2006/relationships/image" Target="../media/image9.png"/><Relationship Id="rId2" Type="http://schemas.openxmlformats.org/officeDocument/2006/relationships/notesSlide" Target="../notesSlides/notesSlide32.xml"/><Relationship Id="rId16" Type="http://schemas.openxmlformats.org/officeDocument/2006/relationships/image" Target="../media/image18.pn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3" Type="http://schemas.openxmlformats.org/officeDocument/2006/relationships/image" Target="../media/image55.png"/><Relationship Id="rId5" Type="http://schemas.openxmlformats.org/officeDocument/2006/relationships/image" Target="../media/image7.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52" Type="http://schemas.openxmlformats.org/officeDocument/2006/relationships/image" Target="../media/image54.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8" Type="http://schemas.openxmlformats.org/officeDocument/2006/relationships/image" Target="../media/image10.png"/><Relationship Id="rId51" Type="http://schemas.openxmlformats.org/officeDocument/2006/relationships/image" Target="../media/image53.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20" Type="http://schemas.openxmlformats.org/officeDocument/2006/relationships/image" Target="../media/image22.png"/><Relationship Id="rId41" Type="http://schemas.openxmlformats.org/officeDocument/2006/relationships/image" Target="../media/image43.png"/><Relationship Id="rId54"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image" Target="../media/image5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87.png"/><Relationship Id="rId7"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 Id="rId9" Type="http://schemas.openxmlformats.org/officeDocument/2006/relationships/image" Target="../media/image9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image" Target="../media/image52.png"/><Relationship Id="rId7" Type="http://schemas.openxmlformats.org/officeDocument/2006/relationships/image" Target="../media/image9.png"/><Relationship Id="rId2" Type="http://schemas.openxmlformats.org/officeDocument/2006/relationships/notesSlide" Target="../notesSlides/notesSlide6.xml"/><Relationship Id="rId16" Type="http://schemas.openxmlformats.org/officeDocument/2006/relationships/image" Target="../media/image18.pn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3" Type="http://schemas.openxmlformats.org/officeDocument/2006/relationships/image" Target="../media/image55.png"/><Relationship Id="rId5" Type="http://schemas.openxmlformats.org/officeDocument/2006/relationships/image" Target="../media/image7.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52" Type="http://schemas.openxmlformats.org/officeDocument/2006/relationships/image" Target="../media/image54.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8" Type="http://schemas.openxmlformats.org/officeDocument/2006/relationships/image" Target="../media/image10.png"/><Relationship Id="rId51" Type="http://schemas.openxmlformats.org/officeDocument/2006/relationships/image" Target="../media/image53.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20" Type="http://schemas.openxmlformats.org/officeDocument/2006/relationships/image" Target="../media/image22.png"/><Relationship Id="rId41" Type="http://schemas.openxmlformats.org/officeDocument/2006/relationships/image" Target="../media/image43.png"/><Relationship Id="rId54"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image" Target="../media/image51.png"/></Relationships>
</file>

<file path=ppt/slides/_rels/slide7.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image" Target="../media/image52.png"/><Relationship Id="rId7" Type="http://schemas.openxmlformats.org/officeDocument/2006/relationships/image" Target="../media/image9.png"/><Relationship Id="rId2" Type="http://schemas.openxmlformats.org/officeDocument/2006/relationships/notesSlide" Target="../notesSlides/notesSlide7.xml"/><Relationship Id="rId16" Type="http://schemas.openxmlformats.org/officeDocument/2006/relationships/image" Target="../media/image18.pn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3" Type="http://schemas.openxmlformats.org/officeDocument/2006/relationships/image" Target="../media/image55.png"/><Relationship Id="rId5" Type="http://schemas.openxmlformats.org/officeDocument/2006/relationships/image" Target="../media/image7.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52" Type="http://schemas.openxmlformats.org/officeDocument/2006/relationships/image" Target="../media/image54.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8" Type="http://schemas.openxmlformats.org/officeDocument/2006/relationships/image" Target="../media/image10.png"/><Relationship Id="rId51" Type="http://schemas.openxmlformats.org/officeDocument/2006/relationships/image" Target="../media/image53.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20" Type="http://schemas.openxmlformats.org/officeDocument/2006/relationships/image" Target="../media/image22.png"/><Relationship Id="rId41" Type="http://schemas.openxmlformats.org/officeDocument/2006/relationships/image" Target="../media/image43.png"/><Relationship Id="rId54"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image" Target="../media/image5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image" Target="../media/image52.png"/><Relationship Id="rId7" Type="http://schemas.openxmlformats.org/officeDocument/2006/relationships/image" Target="../media/image9.png"/><Relationship Id="rId2" Type="http://schemas.openxmlformats.org/officeDocument/2006/relationships/notesSlide" Target="../notesSlides/notesSlide9.xml"/><Relationship Id="rId16" Type="http://schemas.openxmlformats.org/officeDocument/2006/relationships/image" Target="../media/image18.pn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3" Type="http://schemas.openxmlformats.org/officeDocument/2006/relationships/image" Target="../media/image55.png"/><Relationship Id="rId5" Type="http://schemas.openxmlformats.org/officeDocument/2006/relationships/image" Target="../media/image7.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52" Type="http://schemas.openxmlformats.org/officeDocument/2006/relationships/image" Target="../media/image54.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8" Type="http://schemas.openxmlformats.org/officeDocument/2006/relationships/image" Target="../media/image10.png"/><Relationship Id="rId51" Type="http://schemas.openxmlformats.org/officeDocument/2006/relationships/image" Target="../media/image53.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20" Type="http://schemas.openxmlformats.org/officeDocument/2006/relationships/image" Target="../media/image22.png"/><Relationship Id="rId41" Type="http://schemas.openxmlformats.org/officeDocument/2006/relationships/image" Target="../media/image43.png"/><Relationship Id="rId54"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Architecting for Modern Cloud Applications</a:t>
            </a:r>
          </a:p>
        </p:txBody>
      </p:sp>
      <p:sp>
        <p:nvSpPr>
          <p:cNvPr id="11" name="Text Placeholder 10"/>
          <p:cNvSpPr>
            <a:spLocks noGrp="1"/>
          </p:cNvSpPr>
          <p:nvPr>
            <p:ph type="body" sz="quarter" idx="11"/>
          </p:nvPr>
        </p:nvSpPr>
        <p:spPr/>
        <p:txBody>
          <a:bodyPr/>
          <a:lstStyle/>
          <a:p>
            <a:endParaRPr lang="en-US" dirty="0"/>
          </a:p>
        </p:txBody>
      </p:sp>
      <p:sp>
        <p:nvSpPr>
          <p:cNvPr id="12" name="Text Placeholder 11"/>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17153274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One Integrated Offering</a:t>
            </a:r>
          </a:p>
        </p:txBody>
      </p:sp>
      <p:grpSp>
        <p:nvGrpSpPr>
          <p:cNvPr id="35" name="Group 34"/>
          <p:cNvGrpSpPr/>
          <p:nvPr/>
        </p:nvGrpSpPr>
        <p:grpSpPr>
          <a:xfrm>
            <a:off x="4524590" y="3883205"/>
            <a:ext cx="453547" cy="267101"/>
            <a:chOff x="4924540" y="2915646"/>
            <a:chExt cx="462708" cy="272496"/>
          </a:xfrm>
          <a:solidFill>
            <a:schemeClr val="tx1"/>
          </a:solidFill>
        </p:grpSpPr>
        <p:sp>
          <p:nvSpPr>
            <p:cNvPr id="36" name="Rectangle 35"/>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866856" y="2375744"/>
            <a:ext cx="3277337" cy="3262410"/>
            <a:chOff x="827088" y="-3463925"/>
            <a:chExt cx="3833812" cy="3816350"/>
          </a:xfrm>
        </p:grpSpPr>
        <p:sp>
          <p:nvSpPr>
            <p:cNvPr id="39"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1"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3"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4"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5"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46"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47" name="Group 46"/>
          <p:cNvGrpSpPr/>
          <p:nvPr/>
        </p:nvGrpSpPr>
        <p:grpSpPr>
          <a:xfrm>
            <a:off x="8472137" y="4448650"/>
            <a:ext cx="2583344" cy="1665763"/>
            <a:chOff x="8728103" y="4231511"/>
            <a:chExt cx="2635145" cy="1699165"/>
          </a:xfrm>
        </p:grpSpPr>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50" name="TextBox 49"/>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Easily build and consume APIs in the cloud</a:t>
              </a:r>
            </a:p>
          </p:txBody>
        </p:sp>
      </p:grpSp>
      <p:grpSp>
        <p:nvGrpSpPr>
          <p:cNvPr id="51" name="Group 50"/>
          <p:cNvGrpSpPr/>
          <p:nvPr/>
        </p:nvGrpSpPr>
        <p:grpSpPr>
          <a:xfrm>
            <a:off x="5359450" y="2044095"/>
            <a:ext cx="3314494" cy="1688853"/>
            <a:chOff x="5434662" y="1339128"/>
            <a:chExt cx="3380957" cy="1722718"/>
          </a:xfrm>
        </p:grpSpPr>
        <p:sp>
          <p:nvSpPr>
            <p:cNvPr id="52" name="TextBox 51"/>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Web Apps</a:t>
              </a:r>
            </a:p>
          </p:txBody>
        </p:sp>
        <p:sp>
          <p:nvSpPr>
            <p:cNvPr id="53" name="TextBox 52"/>
            <p:cNvSpPr txBox="1"/>
            <p:nvPr/>
          </p:nvSpPr>
          <p:spPr>
            <a:xfrm>
              <a:off x="5434662" y="2575226"/>
              <a:ext cx="3380957" cy="486620"/>
            </a:xfrm>
            <a:prstGeom prst="rect">
              <a:avLst/>
            </a:prstGeom>
            <a:noFill/>
          </p:spPr>
          <p:txBody>
            <a:bodyPr wrap="square" lIns="182828" rIns="182828" rtlCol="0">
              <a:spAutoFit/>
            </a:bodyPr>
            <a:lstStyle/>
            <a:p>
              <a:pPr algn="ctr">
                <a:lnSpc>
                  <a:spcPts val="1500"/>
                </a:lnSpc>
                <a:defRPr/>
              </a:pPr>
              <a:r>
                <a:rPr lang="en-US" sz="1400" kern="0" dirty="0">
                  <a:latin typeface="Segoe UI Light"/>
                </a:rPr>
                <a:t>Web apps that scale </a:t>
              </a:r>
              <a:br>
                <a:rPr lang="en-US" sz="1400" kern="0" dirty="0">
                  <a:latin typeface="Segoe UI Light"/>
                </a:rPr>
              </a:br>
              <a:r>
                <a:rPr lang="en-US" sz="1400" kern="0" dirty="0">
                  <a:latin typeface="Segoe UI Light"/>
                </a:rPr>
                <a:t>with your business</a:t>
              </a:r>
            </a:p>
          </p:txBody>
        </p:sp>
        <p:pic>
          <p:nvPicPr>
            <p:cNvPr id="54" name="Picture 53"/>
            <p:cNvPicPr>
              <a:picLocks noChangeAspect="1"/>
            </p:cNvPicPr>
            <p:nvPr/>
          </p:nvPicPr>
          <p:blipFill>
            <a:blip r:embed="rId4"/>
            <a:stretch>
              <a:fillRect/>
            </a:stretch>
          </p:blipFill>
          <p:spPr>
            <a:xfrm>
              <a:off x="6781285" y="1339128"/>
              <a:ext cx="724282" cy="707395"/>
            </a:xfrm>
            <a:prstGeom prst="rect">
              <a:avLst/>
            </a:prstGeom>
          </p:spPr>
        </p:pic>
      </p:grpSp>
      <p:grpSp>
        <p:nvGrpSpPr>
          <p:cNvPr id="55" name="Group 54"/>
          <p:cNvGrpSpPr/>
          <p:nvPr/>
        </p:nvGrpSpPr>
        <p:grpSpPr>
          <a:xfrm>
            <a:off x="8472137" y="1997205"/>
            <a:ext cx="2583345" cy="1735744"/>
            <a:chOff x="8642021" y="1291297"/>
            <a:chExt cx="2635146" cy="1770549"/>
          </a:xfrm>
        </p:grpSpPr>
        <p:sp>
          <p:nvSpPr>
            <p:cNvPr id="56" name="TextBox 55"/>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Mobile Apps</a:t>
              </a:r>
            </a:p>
          </p:txBody>
        </p:sp>
        <p:sp>
          <p:nvSpPr>
            <p:cNvPr id="57" name="TextBox 56"/>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Build Mobile apps </a:t>
              </a:r>
              <a:br>
                <a:rPr lang="en-US" sz="1400" dirty="0">
                  <a:solidFill>
                    <a:schemeClr val="tx1"/>
                  </a:solidFill>
                </a:rPr>
              </a:br>
              <a:r>
                <a:rPr lang="en-US" sz="1400" dirty="0">
                  <a:solidFill>
                    <a:schemeClr val="tx1"/>
                  </a:solidFill>
                </a:rPr>
                <a:t>for any device</a:t>
              </a:r>
            </a:p>
          </p:txBody>
        </p:sp>
        <p:pic>
          <p:nvPicPr>
            <p:cNvPr id="58" name="Picture 57"/>
            <p:cNvPicPr>
              <a:picLocks noChangeAspect="1"/>
            </p:cNvPicPr>
            <p:nvPr/>
          </p:nvPicPr>
          <p:blipFill>
            <a:blip r:embed="rId5"/>
            <a:stretch>
              <a:fillRect/>
            </a:stretch>
          </p:blipFill>
          <p:spPr>
            <a:xfrm>
              <a:off x="9633371" y="1291297"/>
              <a:ext cx="556237" cy="798699"/>
            </a:xfrm>
            <a:prstGeom prst="rect">
              <a:avLst/>
            </a:prstGeom>
          </p:spPr>
        </p:pic>
      </p:grpSp>
      <p:cxnSp>
        <p:nvCxnSpPr>
          <p:cNvPr id="59" name="Straight Connector 58"/>
          <p:cNvCxnSpPr/>
          <p:nvPr/>
        </p:nvCxnSpPr>
        <p:spPr>
          <a:xfrm>
            <a:off x="8411764" y="2039285"/>
            <a:ext cx="0" cy="405082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647789" y="4006949"/>
            <a:ext cx="5407692"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5725027" y="4412454"/>
            <a:ext cx="2583344" cy="1677659"/>
            <a:chOff x="5839825" y="1775527"/>
            <a:chExt cx="2635145" cy="1711300"/>
          </a:xfrm>
        </p:grpSpPr>
        <p:pic>
          <p:nvPicPr>
            <p:cNvPr id="62" name="Picture 61"/>
            <p:cNvPicPr>
              <a:picLocks noChangeAspect="1"/>
            </p:cNvPicPr>
            <p:nvPr/>
          </p:nvPicPr>
          <p:blipFill>
            <a:blip r:embed="rId6"/>
            <a:stretch>
              <a:fillRect/>
            </a:stretch>
          </p:blipFill>
          <p:spPr>
            <a:xfrm>
              <a:off x="6822364" y="1775527"/>
              <a:ext cx="727774" cy="726962"/>
            </a:xfrm>
            <a:prstGeom prst="rect">
              <a:avLst/>
            </a:prstGeom>
          </p:spPr>
        </p:pic>
        <p:sp>
          <p:nvSpPr>
            <p:cNvPr id="63" name="TextBox 62"/>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64" name="TextBox 63"/>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Automate business process across SaaS and on-premises </a:t>
              </a:r>
            </a:p>
          </p:txBody>
        </p:sp>
      </p:grpSp>
    </p:spTree>
    <p:extLst>
      <p:ext uri="{BB962C8B-B14F-4D97-AF65-F5344CB8AC3E}">
        <p14:creationId xmlns:p14="http://schemas.microsoft.com/office/powerpoint/2010/main" val="769912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30796" y="2249939"/>
            <a:ext cx="2871999" cy="1243885"/>
            <a:chOff x="5777129" y="952400"/>
            <a:chExt cx="2929589" cy="1268828"/>
          </a:xfrm>
        </p:grpSpPr>
        <p:sp>
          <p:nvSpPr>
            <p:cNvPr id="34" name="TextBox 33"/>
            <p:cNvSpPr txBox="1"/>
            <p:nvPr/>
          </p:nvSpPr>
          <p:spPr>
            <a:xfrm>
              <a:off x="5777129" y="1750116"/>
              <a:ext cx="2929589" cy="471112"/>
            </a:xfrm>
            <a:prstGeom prst="hexagon">
              <a:avLst/>
            </a:prstGeom>
            <a:noFill/>
          </p:spPr>
          <p:txBody>
            <a:bodyPr wrap="square" rtlCol="0">
              <a:spAutoFit/>
            </a:bodyPr>
            <a:lstStyle/>
            <a:p>
              <a:pPr algn="ctr" defTabSz="896386">
                <a:defRPr/>
              </a:pPr>
              <a:r>
                <a:rPr lang="en-US" sz="1836"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030844" y="886460"/>
            <a:ext cx="6481423" cy="5022335"/>
          </a:xfrm>
          <a:prstGeom prst="rect">
            <a:avLst/>
          </a:prstGeom>
          <a:noFill/>
        </p:spPr>
        <p:txBody>
          <a:bodyPr wrap="square" rtlCol="0" anchor="t" anchorCtr="0">
            <a:noAutofit/>
          </a:bodyPr>
          <a:lstStyle/>
          <a:p>
            <a:pPr marL="62249" defTabSz="878526">
              <a:spcAft>
                <a:spcPts val="2353"/>
              </a:spcAft>
            </a:pPr>
            <a:r>
              <a:rPr lang="en-US" sz="3137" dirty="0">
                <a:solidFill>
                  <a:srgbClr val="FFFFFF"/>
                </a:solidFill>
                <a:latin typeface="Segoe UI Light"/>
              </a:rPr>
              <a:t>Full capability set available</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.NET, Node.js, Java, PHP, and Python</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WebJobs for long running tasks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Integrated VS publish, remote debug</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Continuous integration</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Auto-load balance, Autoscale</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Site slots for staged deployments</a:t>
            </a:r>
          </a:p>
        </p:txBody>
      </p:sp>
      <p:sp>
        <p:nvSpPr>
          <p:cNvPr id="49" name="Rectangle 48"/>
          <p:cNvSpPr/>
          <p:nvPr/>
        </p:nvSpPr>
        <p:spPr>
          <a:xfrm>
            <a:off x="1443513" y="3705540"/>
            <a:ext cx="2779213" cy="890093"/>
          </a:xfrm>
          <a:prstGeom prst="rect">
            <a:avLst/>
          </a:prstGeom>
        </p:spPr>
        <p:txBody>
          <a:bodyPr wrap="none">
            <a:spAutoFit/>
          </a:bodyPr>
          <a:lstStyle/>
          <a:p>
            <a:pPr algn="ctr" defTabSz="878526">
              <a:spcAft>
                <a:spcPts val="588"/>
              </a:spcAft>
            </a:pPr>
            <a:r>
              <a:rPr lang="en-US" sz="2353" dirty="0">
                <a:solidFill>
                  <a:srgbClr val="FFFFFF"/>
                </a:solidFill>
                <a:latin typeface="Segoe UI Light"/>
              </a:rPr>
              <a:t>Web apps run as-is</a:t>
            </a:r>
          </a:p>
          <a:p>
            <a:pPr algn="ctr" defTabSz="878526">
              <a:spcAft>
                <a:spcPts val="588"/>
              </a:spcAft>
            </a:pPr>
            <a:r>
              <a:rPr lang="en-US" sz="2353" dirty="0">
                <a:solidFill>
                  <a:srgbClr val="FFFFFF"/>
                </a:solidFill>
                <a:latin typeface="Segoe UI Light"/>
              </a:rPr>
              <a:t>no changes required</a:t>
            </a:r>
          </a:p>
        </p:txBody>
      </p:sp>
    </p:spTree>
    <p:extLst>
      <p:ext uri="{BB962C8B-B14F-4D97-AF65-F5344CB8AC3E}">
        <p14:creationId xmlns:p14="http://schemas.microsoft.com/office/powerpoint/2010/main" val="37394928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139502" y="834071"/>
            <a:ext cx="6481423" cy="5022335"/>
          </a:xfrm>
          <a:prstGeom prst="rect">
            <a:avLst/>
          </a:prstGeom>
          <a:noFill/>
        </p:spPr>
        <p:txBody>
          <a:bodyPr wrap="square" rtlCol="0" anchor="t" anchorCtr="0">
            <a:noAutofit/>
          </a:bodyPr>
          <a:lstStyle/>
          <a:p>
            <a:pPr marL="62249" defTabSz="878526">
              <a:spcAft>
                <a:spcPts val="2353"/>
              </a:spcAft>
            </a:pPr>
            <a:r>
              <a:rPr lang="en-US" sz="3137" dirty="0">
                <a:solidFill>
                  <a:srgbClr val="FFFFFF"/>
                </a:solidFill>
                <a:latin typeface="Segoe UI Light"/>
              </a:rPr>
              <a:t>Streamlining mobile experiences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Build native or cross platform applications </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Connect to enterprise systems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Stay productive while offline</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Rich push notification system</a:t>
            </a:r>
          </a:p>
        </p:txBody>
      </p:sp>
      <p:sp>
        <p:nvSpPr>
          <p:cNvPr id="49" name="Rectangle 48"/>
          <p:cNvSpPr/>
          <p:nvPr/>
        </p:nvSpPr>
        <p:spPr>
          <a:xfrm>
            <a:off x="1384633" y="3703490"/>
            <a:ext cx="2719246" cy="814661"/>
          </a:xfrm>
          <a:prstGeom prst="rect">
            <a:avLst/>
          </a:prstGeom>
        </p:spPr>
        <p:txBody>
          <a:bodyPr wrap="none">
            <a:spAutoFit/>
          </a:bodyPr>
          <a:lstStyle/>
          <a:p>
            <a:pPr algn="ctr" defTabSz="878526"/>
            <a:r>
              <a:rPr lang="en-US" sz="2353" dirty="0">
                <a:solidFill>
                  <a:srgbClr val="FFFFFF"/>
                </a:solidFill>
                <a:latin typeface="Segoe UI Light"/>
              </a:rPr>
              <a:t>Mobile services plus</a:t>
            </a:r>
          </a:p>
          <a:p>
            <a:pPr algn="ctr" defTabSz="878526">
              <a:spcAft>
                <a:spcPts val="1765"/>
              </a:spcAft>
            </a:pPr>
            <a:r>
              <a:rPr lang="en-US" sz="2353" dirty="0">
                <a:solidFill>
                  <a:srgbClr val="FFFFFF"/>
                </a:solidFill>
                <a:latin typeface="Segoe UI Light"/>
              </a:rPr>
              <a:t>a whole lot more</a:t>
            </a:r>
          </a:p>
        </p:txBody>
      </p:sp>
      <p:grpSp>
        <p:nvGrpSpPr>
          <p:cNvPr id="7" name="Group 6"/>
          <p:cNvGrpSpPr/>
          <p:nvPr/>
        </p:nvGrpSpPr>
        <p:grpSpPr>
          <a:xfrm>
            <a:off x="1386956" y="2203879"/>
            <a:ext cx="2583710" cy="1375200"/>
            <a:chOff x="8857428" y="774015"/>
            <a:chExt cx="2635519" cy="1402775"/>
          </a:xfrm>
        </p:grpSpPr>
        <p:sp>
          <p:nvSpPr>
            <p:cNvPr id="10" name="TextBox 9"/>
            <p:cNvSpPr txBox="1"/>
            <p:nvPr/>
          </p:nvSpPr>
          <p:spPr>
            <a:xfrm>
              <a:off x="8857428" y="1701980"/>
              <a:ext cx="2635519" cy="474810"/>
            </a:xfrm>
            <a:prstGeom prst="flowChartOffpageConnector">
              <a:avLst/>
            </a:prstGeom>
            <a:noFill/>
          </p:spPr>
          <p:txBody>
            <a:bodyPr wrap="square" rtlCol="0">
              <a:spAutoFit/>
            </a:bodyPr>
            <a:lstStyle/>
            <a:p>
              <a:pPr algn="ctr" defTabSz="896386">
                <a:defRPr/>
              </a:pPr>
              <a:r>
                <a:rPr lang="en-US" sz="1836"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7112977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786365" y="873705"/>
            <a:ext cx="6899756" cy="5022335"/>
          </a:xfrm>
          <a:prstGeom prst="rect">
            <a:avLst/>
          </a:prstGeom>
          <a:noFill/>
        </p:spPr>
        <p:txBody>
          <a:bodyPr wrap="square" rtlCol="0" anchor="t" anchorCtr="0">
            <a:noAutofit/>
          </a:bodyPr>
          <a:lstStyle/>
          <a:p>
            <a:pPr marL="62249" defTabSz="878526">
              <a:spcAft>
                <a:spcPts val="2353"/>
              </a:spcAft>
            </a:pPr>
            <a:r>
              <a:rPr lang="en-US" sz="3137" dirty="0">
                <a:solidFill>
                  <a:srgbClr val="FFFFFF"/>
                </a:solidFill>
                <a:latin typeface="Segoe UI Light"/>
              </a:rPr>
              <a:t>New Logic Apps for easy automation</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No code designer for rapid creation</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Dozens of pre-built templates to get started</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Out of box support for popular SaaS and on-premises apps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Use with custom API apps of your own</a:t>
            </a:r>
          </a:p>
        </p:txBody>
      </p:sp>
      <p:sp>
        <p:nvSpPr>
          <p:cNvPr id="49" name="Rectangle 48"/>
          <p:cNvSpPr/>
          <p:nvPr/>
        </p:nvSpPr>
        <p:spPr>
          <a:xfrm>
            <a:off x="1339677" y="3703489"/>
            <a:ext cx="2809167" cy="816506"/>
          </a:xfrm>
          <a:prstGeom prst="rect">
            <a:avLst/>
          </a:prstGeom>
        </p:spPr>
        <p:txBody>
          <a:bodyPr wrap="none">
            <a:spAutoFit/>
          </a:bodyPr>
          <a:lstStyle/>
          <a:p>
            <a:pPr algn="ctr" defTabSz="878526"/>
            <a:r>
              <a:rPr lang="en-US" sz="2353" dirty="0">
                <a:solidFill>
                  <a:srgbClr val="FFFFFF"/>
                </a:solidFill>
                <a:latin typeface="Segoe UI Light"/>
              </a:rPr>
              <a:t>Automate SaaS and</a:t>
            </a:r>
          </a:p>
          <a:p>
            <a:pPr algn="ctr" defTabSz="878526"/>
            <a:r>
              <a:rPr lang="en-US" sz="2353" dirty="0">
                <a:solidFill>
                  <a:srgbClr val="FFFFFF"/>
                </a:solidFill>
                <a:latin typeface="Segoe UI Light"/>
              </a:rPr>
              <a:t>on-premises systems</a:t>
            </a:r>
          </a:p>
        </p:txBody>
      </p:sp>
      <p:grpSp>
        <p:nvGrpSpPr>
          <p:cNvPr id="8" name="Group 7"/>
          <p:cNvGrpSpPr/>
          <p:nvPr/>
        </p:nvGrpSpPr>
        <p:grpSpPr>
          <a:xfrm>
            <a:off x="1452400" y="2285373"/>
            <a:ext cx="2583710" cy="1289751"/>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896386">
                <a:defRPr/>
              </a:pPr>
              <a:r>
                <a:rPr lang="en-US" sz="1836"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14262966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00457" y="960684"/>
            <a:ext cx="6671574" cy="5022335"/>
          </a:xfrm>
          <a:prstGeom prst="rect">
            <a:avLst/>
          </a:prstGeom>
          <a:noFill/>
        </p:spPr>
        <p:txBody>
          <a:bodyPr wrap="square" rtlCol="0" anchor="t" anchorCtr="0">
            <a:noAutofit/>
          </a:bodyPr>
          <a:lstStyle/>
          <a:p>
            <a:pPr marL="62249" defTabSz="878526">
              <a:spcAft>
                <a:spcPts val="2353"/>
              </a:spcAft>
            </a:pPr>
            <a:r>
              <a:rPr lang="en-US" sz="3137" dirty="0">
                <a:solidFill>
                  <a:srgbClr val="FFFFFF"/>
                </a:solidFill>
                <a:latin typeface="Segoe UI Light"/>
              </a:rPr>
              <a:t>Easily use cloud or custom APIs: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Create and publish custom, reusable APIs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Dozens of built-in APIs for popular SaaS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Visual Studio tooling with one click publish and remote debugging</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Automatic client SDK generation for many languages</a:t>
            </a:r>
          </a:p>
          <a:p>
            <a:pPr marL="855551" lvl="1" indent="-336145" defTabSz="878526">
              <a:spcAft>
                <a:spcPts val="2353"/>
              </a:spcAft>
              <a:buFont typeface="Arial" panose="020B0604020202020204" pitchFamily="34" charset="0"/>
              <a:buChar char="•"/>
            </a:pPr>
            <a:endParaRPr lang="en-US" sz="2353" dirty="0">
              <a:solidFill>
                <a:srgbClr val="FFFFFF"/>
              </a:solidFill>
              <a:latin typeface="Segoe UI Light"/>
            </a:endParaRPr>
          </a:p>
        </p:txBody>
      </p:sp>
      <p:sp>
        <p:nvSpPr>
          <p:cNvPr id="49" name="Rectangle 48"/>
          <p:cNvSpPr/>
          <p:nvPr/>
        </p:nvSpPr>
        <p:spPr>
          <a:xfrm>
            <a:off x="1296641" y="3703490"/>
            <a:ext cx="2895253" cy="814661"/>
          </a:xfrm>
          <a:prstGeom prst="rect">
            <a:avLst/>
          </a:prstGeom>
        </p:spPr>
        <p:txBody>
          <a:bodyPr wrap="none">
            <a:spAutoFit/>
          </a:bodyPr>
          <a:lstStyle/>
          <a:p>
            <a:pPr algn="ctr" defTabSz="878526"/>
            <a:r>
              <a:rPr lang="en-US" sz="2353" dirty="0">
                <a:solidFill>
                  <a:srgbClr val="FFFFFF"/>
                </a:solidFill>
                <a:latin typeface="Segoe UI Light"/>
              </a:rPr>
              <a:t>Create, consume and</a:t>
            </a:r>
          </a:p>
          <a:p>
            <a:pPr algn="ctr" defTabSz="878526"/>
            <a:r>
              <a:rPr lang="en-US" sz="2353" dirty="0">
                <a:solidFill>
                  <a:srgbClr val="FFFFFF"/>
                </a:solidFill>
                <a:latin typeface="Segoe UI Light"/>
              </a:rPr>
              <a:t>host APIs more easily</a:t>
            </a:r>
          </a:p>
        </p:txBody>
      </p:sp>
      <p:grpSp>
        <p:nvGrpSpPr>
          <p:cNvPr id="7" name="Group 6"/>
          <p:cNvGrpSpPr/>
          <p:nvPr/>
        </p:nvGrpSpPr>
        <p:grpSpPr>
          <a:xfrm>
            <a:off x="1452405" y="2393612"/>
            <a:ext cx="2583710" cy="1312081"/>
            <a:chOff x="6276897" y="3849484"/>
            <a:chExt cx="2584077" cy="1312267"/>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65542"/>
            </a:xfrm>
            <a:prstGeom prst="flowChartOffpageConnector">
              <a:avLst/>
            </a:prstGeom>
            <a:noFill/>
          </p:spPr>
          <p:txBody>
            <a:bodyPr wrap="square" rtlCol="0">
              <a:spAutoFit/>
            </a:bodyPr>
            <a:lstStyle/>
            <a:p>
              <a:pPr algn="ctr" defTabSz="896386">
                <a:defRPr/>
              </a:pPr>
              <a:r>
                <a:rPr lang="en-US" sz="1836" b="1" kern="0" cap="all" dirty="0">
                  <a:solidFill>
                    <a:srgbClr val="FFFFFF"/>
                  </a:solidFill>
                </a:rPr>
                <a:t>Api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8952562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Environments</a:t>
            </a:r>
          </a:p>
        </p:txBody>
      </p:sp>
      <p:sp>
        <p:nvSpPr>
          <p:cNvPr id="4" name="Content Placeholder 3"/>
          <p:cNvSpPr>
            <a:spLocks noGrp="1"/>
          </p:cNvSpPr>
          <p:nvPr>
            <p:ph sz="quarter" idx="10"/>
          </p:nvPr>
        </p:nvSpPr>
        <p:spPr/>
        <p:txBody>
          <a:bodyPr/>
          <a:lstStyle/>
          <a:p>
            <a:r>
              <a:rPr lang="en-US" dirty="0"/>
              <a:t>Premium option for dedicated resources</a:t>
            </a:r>
          </a:p>
          <a:p>
            <a:r>
              <a:rPr lang="en-US" dirty="0"/>
              <a:t>Capable of very high scale</a:t>
            </a:r>
          </a:p>
          <a:p>
            <a:r>
              <a:rPr lang="en-US" dirty="0"/>
              <a:t>Enables isolation and secure network access</a:t>
            </a:r>
          </a:p>
        </p:txBody>
      </p:sp>
    </p:spTree>
    <p:extLst>
      <p:ext uri="{BB962C8B-B14F-4D97-AF65-F5344CB8AC3E}">
        <p14:creationId xmlns:p14="http://schemas.microsoft.com/office/powerpoint/2010/main" val="8092083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App Service Environments</a:t>
            </a:r>
          </a:p>
        </p:txBody>
      </p:sp>
      <p:sp>
        <p:nvSpPr>
          <p:cNvPr id="4" name="Rectangle 3"/>
          <p:cNvSpPr/>
          <p:nvPr/>
        </p:nvSpPr>
        <p:spPr bwMode="auto">
          <a:xfrm>
            <a:off x="1642369" y="1934344"/>
            <a:ext cx="9951869" cy="4439823"/>
          </a:xfrm>
          <a:prstGeom prst="rect">
            <a:avLst/>
          </a:prstGeom>
          <a:noFill/>
          <a:ln w="571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597523" y="1289554"/>
            <a:ext cx="584137" cy="584137"/>
          </a:xfrm>
          <a:prstGeom prst="rect">
            <a:avLst/>
          </a:prstGeom>
        </p:spPr>
      </p:pic>
      <p:sp>
        <p:nvSpPr>
          <p:cNvPr id="6" name="TextBox 5"/>
          <p:cNvSpPr txBox="1"/>
          <p:nvPr/>
        </p:nvSpPr>
        <p:spPr>
          <a:xfrm>
            <a:off x="2088791" y="1282968"/>
            <a:ext cx="25060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Virtual Network</a:t>
            </a:r>
          </a:p>
        </p:txBody>
      </p:sp>
      <p:sp>
        <p:nvSpPr>
          <p:cNvPr id="7" name="Rectangle 6"/>
          <p:cNvSpPr/>
          <p:nvPr/>
        </p:nvSpPr>
        <p:spPr bwMode="auto">
          <a:xfrm>
            <a:off x="1965979" y="2379160"/>
            <a:ext cx="3755061" cy="2777743"/>
          </a:xfrm>
          <a:prstGeom prst="rect">
            <a:avLst/>
          </a:prstGeom>
          <a:solidFill>
            <a:schemeClr val="accent1"/>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14572" y="3720296"/>
            <a:ext cx="780290" cy="780290"/>
          </a:xfrm>
          <a:prstGeom prst="rect">
            <a:avLst/>
          </a:prstGeom>
        </p:spPr>
      </p:pic>
      <p:sp>
        <p:nvSpPr>
          <p:cNvPr id="15" name="TextBox 14"/>
          <p:cNvSpPr txBox="1"/>
          <p:nvPr/>
        </p:nvSpPr>
        <p:spPr>
          <a:xfrm>
            <a:off x="1938214" y="2379160"/>
            <a:ext cx="16116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Subnet A</a:t>
            </a:r>
          </a:p>
        </p:txBody>
      </p:sp>
      <p:grpSp>
        <p:nvGrpSpPr>
          <p:cNvPr id="49" name="Group 48"/>
          <p:cNvGrpSpPr/>
          <p:nvPr/>
        </p:nvGrpSpPr>
        <p:grpSpPr>
          <a:xfrm>
            <a:off x="187011" y="4101563"/>
            <a:ext cx="2255259" cy="1116634"/>
            <a:chOff x="187011" y="4101563"/>
            <a:chExt cx="2255259" cy="1116634"/>
          </a:xfrm>
        </p:grpSpPr>
        <p:cxnSp>
          <p:nvCxnSpPr>
            <p:cNvPr id="18" name="Straight Arrow Connector 17"/>
            <p:cNvCxnSpPr/>
            <p:nvPr/>
          </p:nvCxnSpPr>
          <p:spPr>
            <a:xfrm>
              <a:off x="318203" y="4101563"/>
              <a:ext cx="2124067" cy="0"/>
            </a:xfrm>
            <a:prstGeom prst="straightConnector1">
              <a:avLst/>
            </a:prstGeom>
            <a:ln w="952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7011" y="4180990"/>
              <a:ext cx="160364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6"/>
                  </a:solidFill>
                </a:rPr>
                <a:t>Inbound </a:t>
              </a:r>
            </a:p>
            <a:p>
              <a:pPr>
                <a:lnSpc>
                  <a:spcPct val="90000"/>
                </a:lnSpc>
                <a:spcAft>
                  <a:spcPts val="600"/>
                </a:spcAft>
              </a:pPr>
              <a:r>
                <a:rPr lang="en-US" sz="2400" dirty="0">
                  <a:solidFill>
                    <a:schemeClr val="accent6"/>
                  </a:solidFill>
                </a:rPr>
                <a:t>Traffic</a:t>
              </a:r>
            </a:p>
          </p:txBody>
        </p:sp>
      </p:grpSp>
      <p:sp>
        <p:nvSpPr>
          <p:cNvPr id="23" name="TextBox 22"/>
          <p:cNvSpPr txBox="1"/>
          <p:nvPr/>
        </p:nvSpPr>
        <p:spPr>
          <a:xfrm>
            <a:off x="2005008" y="3177083"/>
            <a:ext cx="1380827" cy="871008"/>
          </a:xfrm>
          <a:prstGeom prst="rect">
            <a:avLst/>
          </a:prstGeom>
          <a:noFill/>
        </p:spPr>
        <p:txBody>
          <a:bodyPr wrap="none" lIns="182880" tIns="146304" rIns="182880" bIns="146304" rtlCol="0">
            <a:spAutoFit/>
          </a:bodyPr>
          <a:lstStyle/>
          <a:p>
            <a:pPr>
              <a:lnSpc>
                <a:spcPct val="90000"/>
              </a:lnSpc>
              <a:spcAft>
                <a:spcPts val="600"/>
              </a:spcAft>
            </a:pPr>
            <a:r>
              <a:rPr lang="en-US" dirty="0"/>
              <a:t>VIP</a:t>
            </a:r>
          </a:p>
          <a:p>
            <a:pPr>
              <a:lnSpc>
                <a:spcPct val="90000"/>
              </a:lnSpc>
              <a:spcAft>
                <a:spcPts val="600"/>
              </a:spcAft>
            </a:pPr>
            <a:r>
              <a:rPr lang="en-US" dirty="0"/>
              <a:t>192.23.1.2</a:t>
            </a:r>
          </a:p>
        </p:txBody>
      </p:sp>
      <p:cxnSp>
        <p:nvCxnSpPr>
          <p:cNvPr id="40" name="Straight Connector 39"/>
          <p:cNvCxnSpPr>
            <a:stCxn id="9" idx="1"/>
          </p:cNvCxnSpPr>
          <p:nvPr/>
        </p:nvCxnSpPr>
        <p:spPr>
          <a:xfrm flipH="1">
            <a:off x="2679414" y="4110441"/>
            <a:ext cx="1135158" cy="0"/>
          </a:xfrm>
          <a:prstGeom prst="line">
            <a:avLst/>
          </a:prstGeom>
          <a:ln w="57150">
            <a:solidFill>
              <a:schemeClr val="tx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805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t>ASE</a:t>
            </a:r>
          </a:p>
        </p:txBody>
      </p:sp>
      <p:sp>
        <p:nvSpPr>
          <p:cNvPr id="37" name="TextBox 36"/>
          <p:cNvSpPr txBox="1"/>
          <p:nvPr/>
        </p:nvSpPr>
        <p:spPr>
          <a:xfrm>
            <a:off x="4282595" y="2420709"/>
            <a:ext cx="1483419" cy="544765"/>
          </a:xfrm>
          <a:prstGeom prst="rect">
            <a:avLst/>
          </a:prstGeom>
          <a:noFill/>
        </p:spPr>
        <p:txBody>
          <a:bodyPr wrap="none" lIns="182880" tIns="146304" rIns="182880" bIns="146304" rtlCol="0">
            <a:spAutoFit/>
          </a:bodyPr>
          <a:lstStyle/>
          <a:p>
            <a:pPr>
              <a:lnSpc>
                <a:spcPct val="90000"/>
              </a:lnSpc>
              <a:spcAft>
                <a:spcPts val="600"/>
              </a:spcAft>
            </a:pPr>
            <a:r>
              <a:rPr lang="en-US" dirty="0"/>
              <a:t>10.0.1.0/26</a:t>
            </a:r>
          </a:p>
        </p:txBody>
      </p:sp>
      <p:sp>
        <p:nvSpPr>
          <p:cNvPr id="38" name="Rectangle 37"/>
          <p:cNvSpPr/>
          <p:nvPr/>
        </p:nvSpPr>
        <p:spPr bwMode="auto">
          <a:xfrm>
            <a:off x="7480979" y="2379160"/>
            <a:ext cx="3755061" cy="2777743"/>
          </a:xfrm>
          <a:prstGeom prst="rect">
            <a:avLst/>
          </a:prstGeom>
          <a:solidFill>
            <a:schemeClr val="accent1"/>
          </a:solidFill>
          <a:ln w="412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29572" y="3720296"/>
            <a:ext cx="780290" cy="780290"/>
          </a:xfrm>
          <a:prstGeom prst="rect">
            <a:avLst/>
          </a:prstGeom>
        </p:spPr>
      </p:pic>
      <p:sp>
        <p:nvSpPr>
          <p:cNvPr id="41" name="TextBox 40"/>
          <p:cNvSpPr txBox="1"/>
          <p:nvPr/>
        </p:nvSpPr>
        <p:spPr>
          <a:xfrm>
            <a:off x="7453214" y="2379160"/>
            <a:ext cx="15892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Subnet B</a:t>
            </a:r>
          </a:p>
        </p:txBody>
      </p:sp>
      <p:sp>
        <p:nvSpPr>
          <p:cNvPr id="42" name="TextBox 41"/>
          <p:cNvSpPr txBox="1"/>
          <p:nvPr/>
        </p:nvSpPr>
        <p:spPr>
          <a:xfrm>
            <a:off x="7520008" y="3177083"/>
            <a:ext cx="1643720" cy="871008"/>
          </a:xfrm>
          <a:prstGeom prst="rect">
            <a:avLst/>
          </a:prstGeom>
          <a:noFill/>
        </p:spPr>
        <p:txBody>
          <a:bodyPr wrap="none" lIns="182880" tIns="146304" rIns="182880" bIns="146304" rtlCol="0">
            <a:spAutoFit/>
          </a:bodyPr>
          <a:lstStyle/>
          <a:p>
            <a:pPr>
              <a:lnSpc>
                <a:spcPct val="90000"/>
              </a:lnSpc>
              <a:spcAft>
                <a:spcPts val="600"/>
              </a:spcAft>
            </a:pPr>
            <a:r>
              <a:rPr lang="en-US" dirty="0"/>
              <a:t>VIP</a:t>
            </a:r>
          </a:p>
          <a:p>
            <a:pPr>
              <a:lnSpc>
                <a:spcPct val="90000"/>
              </a:lnSpc>
              <a:spcAft>
                <a:spcPts val="600"/>
              </a:spcAft>
            </a:pPr>
            <a:r>
              <a:rPr lang="en-US" dirty="0"/>
              <a:t>192.56.47.63</a:t>
            </a:r>
          </a:p>
        </p:txBody>
      </p:sp>
      <p:cxnSp>
        <p:nvCxnSpPr>
          <p:cNvPr id="43" name="Straight Connector 42"/>
          <p:cNvCxnSpPr>
            <a:stCxn id="39" idx="1"/>
          </p:cNvCxnSpPr>
          <p:nvPr/>
        </p:nvCxnSpPr>
        <p:spPr>
          <a:xfrm flipH="1">
            <a:off x="8194414" y="4110441"/>
            <a:ext cx="1135158" cy="0"/>
          </a:xfrm>
          <a:prstGeom prst="line">
            <a:avLst/>
          </a:prstGeom>
          <a:ln w="57150">
            <a:solidFill>
              <a:schemeClr val="tx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320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t>ASE</a:t>
            </a:r>
          </a:p>
        </p:txBody>
      </p:sp>
      <p:grpSp>
        <p:nvGrpSpPr>
          <p:cNvPr id="50" name="Group 49"/>
          <p:cNvGrpSpPr/>
          <p:nvPr/>
        </p:nvGrpSpPr>
        <p:grpSpPr>
          <a:xfrm>
            <a:off x="4204718" y="4287915"/>
            <a:ext cx="3962738" cy="2237168"/>
            <a:chOff x="4204718" y="4287915"/>
            <a:chExt cx="3962738" cy="2237168"/>
          </a:xfrm>
        </p:grpSpPr>
        <p:cxnSp>
          <p:nvCxnSpPr>
            <p:cNvPr id="10" name="Elbow Connector 9"/>
            <p:cNvCxnSpPr>
              <a:stCxn id="9" idx="2"/>
              <a:endCxn id="13" idx="1"/>
            </p:cNvCxnSpPr>
            <p:nvPr/>
          </p:nvCxnSpPr>
          <p:spPr>
            <a:xfrm rot="16200000" flipH="1">
              <a:off x="4320110" y="4385193"/>
              <a:ext cx="1083503" cy="1314288"/>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5519005" y="4643095"/>
              <a:ext cx="1881988" cy="1881988"/>
              <a:chOff x="5687685" y="4749631"/>
              <a:chExt cx="1881988" cy="1881988"/>
            </a:xfrm>
          </p:grpSpPr>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87685" y="4749631"/>
                <a:ext cx="1881988" cy="1881988"/>
              </a:xfrm>
              <a:prstGeom prst="rect">
                <a:avLst/>
              </a:prstGeom>
            </p:spPr>
          </p:pic>
          <p:sp>
            <p:nvSpPr>
              <p:cNvPr id="30" name="TextBox 29"/>
              <p:cNvSpPr txBox="1"/>
              <p:nvPr/>
            </p:nvSpPr>
            <p:spPr>
              <a:xfrm>
                <a:off x="6029942" y="5407984"/>
                <a:ext cx="135287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solidFill>
                      <a:schemeClr val="accent5"/>
                    </a:solidFill>
                  </a:rPr>
                  <a:t>Regional</a:t>
                </a:r>
              </a:p>
              <a:p>
                <a:pPr algn="ctr">
                  <a:lnSpc>
                    <a:spcPct val="90000"/>
                  </a:lnSpc>
                  <a:spcAft>
                    <a:spcPts val="600"/>
                  </a:spcAft>
                </a:pPr>
                <a:r>
                  <a:rPr lang="en-US" sz="2000" dirty="0">
                    <a:solidFill>
                      <a:schemeClr val="accent5"/>
                    </a:solidFill>
                  </a:rPr>
                  <a:t>Network</a:t>
                </a:r>
              </a:p>
            </p:txBody>
          </p:sp>
        </p:grpSp>
        <p:cxnSp>
          <p:nvCxnSpPr>
            <p:cNvPr id="24" name="Elbow Connector 23"/>
            <p:cNvCxnSpPr>
              <a:stCxn id="13" idx="3"/>
            </p:cNvCxnSpPr>
            <p:nvPr/>
          </p:nvCxnSpPr>
          <p:spPr>
            <a:xfrm flipV="1">
              <a:off x="7400993" y="4287915"/>
              <a:ext cx="766463" cy="1296174"/>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0288538" y="4589280"/>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FF0000"/>
                </a:solidFill>
              </a:rPr>
              <a:t>NSG</a:t>
            </a:r>
          </a:p>
        </p:txBody>
      </p:sp>
    </p:spTree>
    <p:extLst>
      <p:ext uri="{BB962C8B-B14F-4D97-AF65-F5344CB8AC3E}">
        <p14:creationId xmlns:p14="http://schemas.microsoft.com/office/powerpoint/2010/main" val="3884523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38"/>
                                        </p:tgtEl>
                                        <p:attrNameLst>
                                          <p:attrName>stroke.color</p:attrName>
                                        </p:attrNameLst>
                                      </p:cBhvr>
                                      <p:to>
                                        <a:srgbClr val="FF1F1F"/>
                                      </p:to>
                                    </p:animClr>
                                    <p:set>
                                      <p:cBhvr>
                                        <p:cTn id="37" dur="2000" fill="hold"/>
                                        <p:tgtEl>
                                          <p:spTgt spid="38"/>
                                        </p:tgtEl>
                                        <p:attrNameLst>
                                          <p:attrName>stroke.on</p:attrName>
                                        </p:attrNameLst>
                                      </p:cBhvr>
                                      <p:to>
                                        <p:strVal val="true"/>
                                      </p:to>
                                    </p:set>
                                  </p:childTnLst>
                                </p:cTn>
                              </p:par>
                              <p:par>
                                <p:cTn id="38" presetID="10" presetClass="entr" presetSubtype="0" fill="hold" nodeType="withEffect">
                                  <p:stCondLst>
                                    <p:cond delay="0"/>
                                  </p:stCondLst>
                                  <p:childTnLst>
                                    <p:set>
                                      <p:cBhvr>
                                        <p:cTn id="39" dur="1" fill="hold">
                                          <p:stCondLst>
                                            <p:cond delay="0"/>
                                          </p:stCondLst>
                                        </p:cTn>
                                        <p:tgtEl>
                                          <p:spTgt spid="51">
                                            <p:txEl>
                                              <p:pRg st="0" end="0"/>
                                            </p:txEl>
                                          </p:spTgt>
                                        </p:tgtEl>
                                        <p:attrNameLst>
                                          <p:attrName>style.visibility</p:attrName>
                                        </p:attrNameLst>
                                      </p:cBhvr>
                                      <p:to>
                                        <p:strVal val="visible"/>
                                      </p:to>
                                    </p:set>
                                    <p:animEffect transition="in" filter="fade">
                                      <p:cBhvr>
                                        <p:cTn id="40"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p:bldP spid="42" grpId="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App Service</a:t>
            </a:r>
          </a:p>
        </p:txBody>
      </p:sp>
    </p:spTree>
    <p:extLst>
      <p:ext uri="{BB962C8B-B14F-4D97-AF65-F5344CB8AC3E}">
        <p14:creationId xmlns:p14="http://schemas.microsoft.com/office/powerpoint/2010/main" val="25968125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694943" y="5002350"/>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Analyze</a:t>
            </a:r>
          </a:p>
        </p:txBody>
      </p:sp>
      <p:sp>
        <p:nvSpPr>
          <p:cNvPr id="16" name="Rectangle 15"/>
          <p:cNvSpPr/>
          <p:nvPr/>
        </p:nvSpPr>
        <p:spPr bwMode="auto">
          <a:xfrm>
            <a:off x="6294474" y="5023058"/>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Store</a:t>
            </a:r>
          </a:p>
        </p:txBody>
      </p:sp>
      <p:sp>
        <p:nvSpPr>
          <p:cNvPr id="2" name="Title 1"/>
          <p:cNvSpPr>
            <a:spLocks noGrp="1"/>
          </p:cNvSpPr>
          <p:nvPr>
            <p:ph type="title"/>
          </p:nvPr>
        </p:nvSpPr>
        <p:spPr/>
        <p:txBody>
          <a:bodyPr/>
          <a:lstStyle/>
          <a:p>
            <a:r>
              <a:rPr lang="nl-NL" dirty="0"/>
              <a:t>Modern Apps</a:t>
            </a:r>
          </a:p>
        </p:txBody>
      </p:sp>
      <p:sp>
        <p:nvSpPr>
          <p:cNvPr id="3" name="Rectangle 2"/>
          <p:cNvSpPr/>
          <p:nvPr/>
        </p:nvSpPr>
        <p:spPr bwMode="auto">
          <a:xfrm>
            <a:off x="6294474" y="2576560"/>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Receive</a:t>
            </a:r>
          </a:p>
        </p:txBody>
      </p:sp>
      <p:sp>
        <p:nvSpPr>
          <p:cNvPr id="4" name="Rectangle 3"/>
          <p:cNvSpPr/>
          <p:nvPr/>
        </p:nvSpPr>
        <p:spPr bwMode="auto">
          <a:xfrm>
            <a:off x="694944" y="1353311"/>
            <a:ext cx="10753344" cy="907303"/>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Devices, Browsers, Things etc.</a:t>
            </a:r>
          </a:p>
        </p:txBody>
      </p:sp>
      <p:sp>
        <p:nvSpPr>
          <p:cNvPr id="5" name="Rectangle 4"/>
          <p:cNvSpPr/>
          <p:nvPr/>
        </p:nvSpPr>
        <p:spPr bwMode="auto">
          <a:xfrm>
            <a:off x="6294474" y="3799809"/>
            <a:ext cx="5153814" cy="907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Process</a:t>
            </a:r>
          </a:p>
        </p:txBody>
      </p:sp>
      <p:sp>
        <p:nvSpPr>
          <p:cNvPr id="10" name="Rectangle 9"/>
          <p:cNvSpPr/>
          <p:nvPr/>
        </p:nvSpPr>
        <p:spPr bwMode="auto">
          <a:xfrm>
            <a:off x="694944" y="2576559"/>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Response</a:t>
            </a:r>
          </a:p>
        </p:txBody>
      </p:sp>
      <p:sp>
        <p:nvSpPr>
          <p:cNvPr id="11" name="Rectangle 10"/>
          <p:cNvSpPr/>
          <p:nvPr/>
        </p:nvSpPr>
        <p:spPr bwMode="auto">
          <a:xfrm>
            <a:off x="694943"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Distribute</a:t>
            </a:r>
          </a:p>
        </p:txBody>
      </p:sp>
    </p:spTree>
    <p:extLst>
      <p:ext uri="{BB962C8B-B14F-4D97-AF65-F5344CB8AC3E}">
        <p14:creationId xmlns:p14="http://schemas.microsoft.com/office/powerpoint/2010/main" val="22833995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hidden="1"/>
          <p:cNvSpPr/>
          <p:nvPr/>
        </p:nvSpPr>
        <p:spPr bwMode="auto">
          <a:xfrm>
            <a:off x="0" y="487"/>
            <a:ext cx="12192000" cy="693413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8" name="Rectangle 77"/>
          <p:cNvSpPr/>
          <p:nvPr/>
        </p:nvSpPr>
        <p:spPr bwMode="auto">
          <a:xfrm>
            <a:off x="124771" y="91137"/>
            <a:ext cx="11877497" cy="437753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48143" y="522379"/>
            <a:ext cx="1517289" cy="3896966"/>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ea typeface="Segoe UI" pitchFamily="34" charset="0"/>
                <a:cs typeface="Segoe UI" pitchFamily="34" charset="0"/>
              </a:rPr>
              <a:t>Security &amp; Management</a:t>
            </a:r>
          </a:p>
        </p:txBody>
      </p:sp>
      <p:sp>
        <p:nvSpPr>
          <p:cNvPr id="87" name="Rectangle 86"/>
          <p:cNvSpPr/>
          <p:nvPr/>
        </p:nvSpPr>
        <p:spPr bwMode="auto">
          <a:xfrm>
            <a:off x="0" y="4468669"/>
            <a:ext cx="12192000" cy="2404834"/>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4771" y="4834576"/>
            <a:ext cx="2577487" cy="773876"/>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879912" y="4834576"/>
            <a:ext cx="2835269"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0398" y="5735057"/>
            <a:ext cx="12393406" cy="1075843"/>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gradFill>
                  <a:gsLst>
                    <a:gs pos="0">
                      <a:srgbClr val="FFFFFF"/>
                    </a:gs>
                    <a:gs pos="100000">
                      <a:srgbClr val="FFFFFF"/>
                    </a:gs>
                  </a:gsLst>
                  <a:lin ang="5400000" scaled="0"/>
                </a:gradFill>
                <a:ea typeface="Segoe UI" pitchFamily="34" charset="0"/>
                <a:cs typeface="Segoe UI" pitchFamily="34" charset="0"/>
              </a:rPr>
              <a:t>Datacenter Infrastructure (24 Regions, 19 Online)</a:t>
            </a:r>
          </a:p>
        </p:txBody>
      </p:sp>
      <p:grpSp>
        <p:nvGrpSpPr>
          <p:cNvPr id="5" name="Group 4"/>
          <p:cNvGrpSpPr/>
          <p:nvPr/>
        </p:nvGrpSpPr>
        <p:grpSpPr>
          <a:xfrm>
            <a:off x="-246426" y="6169666"/>
            <a:ext cx="12602556" cy="764951"/>
            <a:chOff x="-224921" y="6392494"/>
            <a:chExt cx="12855263" cy="780290"/>
          </a:xfrm>
        </p:grpSpPr>
        <p:pic>
          <p:nvPicPr>
            <p:cNvPr id="3" name="Picture 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80388" y="6392494"/>
              <a:ext cx="780290" cy="780290"/>
            </a:xfrm>
            <a:prstGeom prst="rect">
              <a:avLst/>
            </a:prstGeom>
          </p:spPr>
        </p:pic>
      </p:grpSp>
      <p:grpSp>
        <p:nvGrpSpPr>
          <p:cNvPr id="143" name="Group 142"/>
          <p:cNvGrpSpPr/>
          <p:nvPr/>
        </p:nvGrpSpPr>
        <p:grpSpPr>
          <a:xfrm>
            <a:off x="4185429" y="523890"/>
            <a:ext cx="3613920" cy="1403307"/>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7480661" y="2473259"/>
                <a:ext cx="289263" cy="289263"/>
              </a:xfrm>
              <a:prstGeom prst="rect">
                <a:avLst/>
              </a:prstGeom>
            </p:spPr>
          </p:pic>
        </p:grpSp>
      </p:grpSp>
      <p:grpSp>
        <p:nvGrpSpPr>
          <p:cNvPr id="395" name="Group 394"/>
          <p:cNvGrpSpPr/>
          <p:nvPr/>
        </p:nvGrpSpPr>
        <p:grpSpPr>
          <a:xfrm>
            <a:off x="1975470" y="3533308"/>
            <a:ext cx="2358557" cy="823962"/>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140609"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email">
                <a:biLevel thresh="25000"/>
                <a:extLst>
                  <a:ext uri="{28A0092B-C50C-407E-A947-70E740481C1C}">
                    <a14:useLocalDpi xmlns:a14="http://schemas.microsoft.com/office/drawing/2010/main"/>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2951369" y="3774113"/>
                <a:ext cx="282134" cy="282134"/>
              </a:xfrm>
              <a:prstGeom prst="rect">
                <a:avLst/>
              </a:prstGeom>
            </p:spPr>
          </p:pic>
        </p:grpSp>
      </p:grpSp>
      <p:grpSp>
        <p:nvGrpSpPr>
          <p:cNvPr id="387" name="Group 386"/>
          <p:cNvGrpSpPr/>
          <p:nvPr/>
        </p:nvGrpSpPr>
        <p:grpSpPr>
          <a:xfrm>
            <a:off x="4541152" y="2067271"/>
            <a:ext cx="2740792" cy="2290000"/>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Analytics &amp; IoT</a:t>
              </a: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12" cstate="email">
                <a:biLevel thresh="25000"/>
                <a:extLst>
                  <a:ext uri="{28A0092B-C50C-407E-A947-70E740481C1C}">
                    <a14:useLocalDpi xmlns:a14="http://schemas.microsoft.com/office/drawing/2010/main"/>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email">
                <a:biLevel thresh="25000"/>
                <a:extLst>
                  <a:ext uri="{28A0092B-C50C-407E-A947-70E740481C1C}">
                    <a14:useLocalDpi xmlns:a14="http://schemas.microsoft.com/office/drawing/2010/main"/>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email">
                <a:biLevel thresh="25000"/>
                <a:extLst>
                  <a:ext uri="{28A0092B-C50C-407E-A947-70E740481C1C}">
                    <a14:useLocalDpi xmlns:a14="http://schemas.microsoft.com/office/drawing/2010/main"/>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email">
                <a:biLevel thresh="25000"/>
                <a:extLst>
                  <a:ext uri="{28A0092B-C50C-407E-A947-70E740481C1C}">
                    <a14:useLocalDpi xmlns:a14="http://schemas.microsoft.com/office/drawing/2010/main"/>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email">
                <a:biLevel thresh="25000"/>
                <a:extLst>
                  <a:ext uri="{28A0092B-C50C-407E-A947-70E740481C1C}">
                    <a14:useLocalDpi xmlns:a14="http://schemas.microsoft.com/office/drawing/2010/main"/>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email">
                <a:biLevel thresh="25000"/>
                <a:extLst>
                  <a:ext uri="{28A0092B-C50C-407E-A947-70E740481C1C}">
                    <a14:useLocalDpi xmlns:a14="http://schemas.microsoft.com/office/drawing/2010/main"/>
                  </a:ext>
                </a:extLst>
              </a:blip>
              <a:stretch>
                <a:fillRect/>
              </a:stretch>
            </p:blipFill>
            <p:spPr>
              <a:xfrm>
                <a:off x="7466284" y="4661302"/>
                <a:ext cx="296656" cy="296656"/>
              </a:xfrm>
              <a:prstGeom prst="rect">
                <a:avLst/>
              </a:prstGeom>
            </p:spPr>
          </p:pic>
        </p:grpSp>
      </p:grpSp>
      <p:grpSp>
        <p:nvGrpSpPr>
          <p:cNvPr id="334" name="Group 333"/>
          <p:cNvGrpSpPr/>
          <p:nvPr/>
        </p:nvGrpSpPr>
        <p:grpSpPr>
          <a:xfrm>
            <a:off x="548432" y="1605940"/>
            <a:ext cx="992677" cy="315111"/>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335" name="Group 334"/>
          <p:cNvGrpSpPr/>
          <p:nvPr/>
        </p:nvGrpSpPr>
        <p:grpSpPr>
          <a:xfrm>
            <a:off x="548432" y="2129616"/>
            <a:ext cx="955414" cy="304907"/>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email">
              <a:biLevel thresh="25000"/>
              <a:extLst>
                <a:ext uri="{28A0092B-C50C-407E-A947-70E740481C1C}">
                  <a14:useLocalDpi xmlns:a14="http://schemas.microsoft.com/office/drawing/2010/main"/>
                </a:ext>
              </a:extLst>
            </a:blip>
            <a:stretch>
              <a:fillRect/>
            </a:stretch>
          </p:blipFill>
          <p:spPr>
            <a:xfrm>
              <a:off x="7922427" y="464301"/>
              <a:ext cx="288019" cy="288019"/>
            </a:xfrm>
            <a:prstGeom prst="rect">
              <a:avLst/>
            </a:prstGeom>
          </p:spPr>
        </p:pic>
      </p:grpSp>
      <p:grpSp>
        <p:nvGrpSpPr>
          <p:cNvPr id="331" name="Group 330"/>
          <p:cNvGrpSpPr/>
          <p:nvPr/>
        </p:nvGrpSpPr>
        <p:grpSpPr>
          <a:xfrm>
            <a:off x="548432" y="2651005"/>
            <a:ext cx="988673" cy="330512"/>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email">
              <a:biLevel thresh="25000"/>
              <a:extLst>
                <a:ext uri="{28A0092B-C50C-407E-A947-70E740481C1C}">
                  <a14:useLocalDpi xmlns:a14="http://schemas.microsoft.com/office/drawing/2010/main"/>
                </a:ext>
              </a:extLst>
            </a:blip>
            <a:stretch>
              <a:fillRect/>
            </a:stretch>
          </p:blipFill>
          <p:spPr>
            <a:xfrm>
              <a:off x="2492088" y="428524"/>
              <a:ext cx="289607" cy="289607"/>
            </a:xfrm>
            <a:prstGeom prst="rect">
              <a:avLst/>
            </a:prstGeom>
          </p:spPr>
        </p:pic>
      </p:grpSp>
      <p:grpSp>
        <p:nvGrpSpPr>
          <p:cNvPr id="332" name="Group 331"/>
          <p:cNvGrpSpPr/>
          <p:nvPr/>
        </p:nvGrpSpPr>
        <p:grpSpPr>
          <a:xfrm>
            <a:off x="548433" y="1162455"/>
            <a:ext cx="980472" cy="341210"/>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email">
              <a:biLevel thresh="25000"/>
              <a:extLst>
                <a:ext uri="{28A0092B-C50C-407E-A947-70E740481C1C}">
                  <a14:useLocalDpi xmlns:a14="http://schemas.microsoft.com/office/drawing/2010/main"/>
                </a:ext>
              </a:extLst>
            </a:blip>
            <a:stretch>
              <a:fillRect/>
            </a:stretch>
          </p:blipFill>
          <p:spPr>
            <a:xfrm>
              <a:off x="3528269" y="417611"/>
              <a:ext cx="286236" cy="286236"/>
            </a:xfrm>
            <a:prstGeom prst="rect">
              <a:avLst/>
            </a:prstGeom>
          </p:spPr>
        </p:pic>
      </p:grpSp>
      <p:grpSp>
        <p:nvGrpSpPr>
          <p:cNvPr id="333" name="Group 332"/>
          <p:cNvGrpSpPr/>
          <p:nvPr/>
        </p:nvGrpSpPr>
        <p:grpSpPr>
          <a:xfrm>
            <a:off x="548432" y="3132872"/>
            <a:ext cx="986875" cy="353354"/>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4552624" y="449870"/>
              <a:ext cx="267038" cy="296708"/>
            </a:xfrm>
            <a:prstGeom prst="rect">
              <a:avLst/>
            </a:prstGeom>
          </p:spPr>
        </p:pic>
      </p:grpSp>
      <p:grpSp>
        <p:nvGrpSpPr>
          <p:cNvPr id="380" name="Group 379"/>
          <p:cNvGrpSpPr/>
          <p:nvPr/>
        </p:nvGrpSpPr>
        <p:grpSpPr>
          <a:xfrm>
            <a:off x="1958629" y="2071811"/>
            <a:ext cx="2379444" cy="1324462"/>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email">
                <a:biLevel thresh="25000"/>
                <a:extLst>
                  <a:ext uri="{28A0092B-C50C-407E-A947-70E740481C1C}">
                    <a14:useLocalDpi xmlns:a14="http://schemas.microsoft.com/office/drawing/2010/main"/>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email">
                <a:biLevel thresh="25000"/>
                <a:extLst>
                  <a:ext uri="{28A0092B-C50C-407E-A947-70E740481C1C}">
                    <a14:useLocalDpi xmlns:a14="http://schemas.microsoft.com/office/drawing/2010/main"/>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email">
                <a:biLevel thresh="25000"/>
                <a:extLst>
                  <a:ext uri="{28A0092B-C50C-407E-A947-70E740481C1C}">
                    <a14:useLocalDpi xmlns:a14="http://schemas.microsoft.com/office/drawing/2010/main"/>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email">
                <a:biLevel thresh="25000"/>
                <a:extLst>
                  <a:ext uri="{28A0092B-C50C-407E-A947-70E740481C1C}">
                    <a14:useLocalDpi xmlns:a14="http://schemas.microsoft.com/office/drawing/2010/main"/>
                  </a:ext>
                </a:extLst>
              </a:blip>
              <a:stretch>
                <a:fillRect/>
              </a:stretch>
            </p:blipFill>
            <p:spPr>
              <a:xfrm>
                <a:off x="3564974" y="2774918"/>
                <a:ext cx="292620" cy="292620"/>
              </a:xfrm>
              <a:prstGeom prst="rect">
                <a:avLst/>
              </a:prstGeom>
            </p:spPr>
          </p:pic>
        </p:grpSp>
      </p:grpSp>
      <p:grpSp>
        <p:nvGrpSpPr>
          <p:cNvPr id="336" name="Group 335"/>
          <p:cNvGrpSpPr/>
          <p:nvPr/>
        </p:nvGrpSpPr>
        <p:grpSpPr>
          <a:xfrm>
            <a:off x="548432" y="3577901"/>
            <a:ext cx="1004508" cy="311036"/>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email">
              <a:biLevel thresh="25000"/>
              <a:extLst>
                <a:ext uri="{28A0092B-C50C-407E-A947-70E740481C1C}">
                  <a14:useLocalDpi xmlns:a14="http://schemas.microsoft.com/office/drawing/2010/main"/>
                </a:ext>
              </a:extLst>
            </a:blip>
            <a:stretch>
              <a:fillRect/>
            </a:stretch>
          </p:blipFill>
          <p:spPr>
            <a:xfrm>
              <a:off x="9096923" y="436026"/>
              <a:ext cx="291303" cy="291303"/>
            </a:xfrm>
            <a:prstGeom prst="rect">
              <a:avLst/>
            </a:prstGeom>
          </p:spPr>
        </p:pic>
      </p:grpSp>
      <p:sp>
        <p:nvSpPr>
          <p:cNvPr id="71" name="Rectangle 70"/>
          <p:cNvSpPr/>
          <p:nvPr/>
        </p:nvSpPr>
        <p:spPr bwMode="auto">
          <a:xfrm>
            <a:off x="10234134" y="531051"/>
            <a:ext cx="1539076" cy="3879621"/>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ea typeface="Segoe UI" pitchFamily="34" charset="0"/>
                <a:cs typeface="Segoe UI" pitchFamily="34" charset="0"/>
              </a:rPr>
              <a:t>Hybrid</a:t>
            </a:r>
          </a:p>
          <a:p>
            <a:pPr algn="ctr" defTabSz="895923" fontAlgn="base">
              <a:lnSpc>
                <a:spcPct val="90000"/>
              </a:lnSpc>
            </a:pPr>
            <a:r>
              <a:rPr lang="en-US" sz="1176" b="1" kern="0" dirty="0">
                <a:ea typeface="Segoe UI" pitchFamily="34" charset="0"/>
                <a:cs typeface="Segoe UI" pitchFamily="34" charset="0"/>
              </a:rPr>
              <a:t>Operations</a:t>
            </a:r>
            <a:endParaRPr lang="en-US" sz="1274" b="1" kern="0" dirty="0">
              <a:ea typeface="Segoe UI" pitchFamily="34" charset="0"/>
              <a:cs typeface="Segoe UI" pitchFamily="34" charset="0"/>
            </a:endParaRPr>
          </a:p>
        </p:txBody>
      </p:sp>
      <p:grpSp>
        <p:nvGrpSpPr>
          <p:cNvPr id="338" name="Group 337"/>
          <p:cNvGrpSpPr/>
          <p:nvPr/>
        </p:nvGrpSpPr>
        <p:grpSpPr>
          <a:xfrm>
            <a:off x="10487151" y="2218256"/>
            <a:ext cx="991372" cy="325698"/>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email">
              <a:biLevel thresh="25000"/>
              <a:extLst>
                <a:ext uri="{28A0092B-C50C-407E-A947-70E740481C1C}">
                  <a14:useLocalDpi xmlns:a14="http://schemas.microsoft.com/office/drawing/2010/main"/>
                </a:ext>
              </a:extLst>
            </a:blip>
            <a:stretch>
              <a:fillRect/>
            </a:stretch>
          </p:blipFill>
          <p:spPr>
            <a:xfrm>
              <a:off x="11198479" y="2855036"/>
              <a:ext cx="296408" cy="296408"/>
            </a:xfrm>
            <a:prstGeom prst="rect">
              <a:avLst/>
            </a:prstGeom>
          </p:spPr>
        </p:pic>
      </p:grpSp>
      <p:grpSp>
        <p:nvGrpSpPr>
          <p:cNvPr id="242" name="Group 241"/>
          <p:cNvGrpSpPr/>
          <p:nvPr/>
        </p:nvGrpSpPr>
        <p:grpSpPr>
          <a:xfrm>
            <a:off x="10470282" y="4045029"/>
            <a:ext cx="985974" cy="324522"/>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email">
              <a:biLevel thresh="25000"/>
              <a:extLst>
                <a:ext uri="{28A0092B-C50C-407E-A947-70E740481C1C}">
                  <a14:useLocalDpi xmlns:a14="http://schemas.microsoft.com/office/drawing/2010/main"/>
                </a:ext>
              </a:extLst>
            </a:blip>
            <a:stretch>
              <a:fillRect/>
            </a:stretch>
          </p:blipFill>
          <p:spPr>
            <a:xfrm>
              <a:off x="11181272" y="4050487"/>
              <a:ext cx="286828" cy="286828"/>
            </a:xfrm>
            <a:prstGeom prst="rect">
              <a:avLst/>
            </a:prstGeom>
          </p:spPr>
        </p:pic>
      </p:grpSp>
      <p:grpSp>
        <p:nvGrpSpPr>
          <p:cNvPr id="341" name="Group 340"/>
          <p:cNvGrpSpPr/>
          <p:nvPr/>
        </p:nvGrpSpPr>
        <p:grpSpPr>
          <a:xfrm>
            <a:off x="10464913" y="3613197"/>
            <a:ext cx="983557" cy="338770"/>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email">
              <a:biLevel thresh="25000"/>
              <a:extLst>
                <a:ext uri="{28A0092B-C50C-407E-A947-70E740481C1C}">
                  <a14:useLocalDpi xmlns:a14="http://schemas.microsoft.com/office/drawing/2010/main"/>
                </a:ext>
              </a:extLst>
            </a:blip>
            <a:stretch>
              <a:fillRect/>
            </a:stretch>
          </p:blipFill>
          <p:spPr>
            <a:xfrm>
              <a:off x="11175796" y="3730886"/>
              <a:ext cx="285842" cy="285842"/>
            </a:xfrm>
            <a:prstGeom prst="rect">
              <a:avLst/>
            </a:prstGeom>
          </p:spPr>
        </p:pic>
      </p:grpSp>
      <p:grpSp>
        <p:nvGrpSpPr>
          <p:cNvPr id="340" name="Group 339"/>
          <p:cNvGrpSpPr/>
          <p:nvPr/>
        </p:nvGrpSpPr>
        <p:grpSpPr>
          <a:xfrm>
            <a:off x="10478878" y="3191184"/>
            <a:ext cx="977378" cy="314851"/>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email">
              <a:biLevel thresh="25000"/>
              <a:extLst>
                <a:ext uri="{28A0092B-C50C-407E-A947-70E740481C1C}">
                  <a14:useLocalDpi xmlns:a14="http://schemas.microsoft.com/office/drawing/2010/main"/>
                </a:ext>
              </a:extLst>
            </a:blip>
            <a:stretch>
              <a:fillRect/>
            </a:stretch>
          </p:blipFill>
          <p:spPr>
            <a:xfrm>
              <a:off x="11190041" y="3491162"/>
              <a:ext cx="286753" cy="286753"/>
            </a:xfrm>
            <a:prstGeom prst="rect">
              <a:avLst/>
            </a:prstGeom>
          </p:spPr>
        </p:pic>
      </p:grpSp>
      <p:sp>
        <p:nvSpPr>
          <p:cNvPr id="33" name="Rectangle 32"/>
          <p:cNvSpPr/>
          <p:nvPr/>
        </p:nvSpPr>
        <p:spPr bwMode="auto">
          <a:xfrm>
            <a:off x="5904909" y="4834576"/>
            <a:ext cx="6168065"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446479" y="2069771"/>
            <a:ext cx="2685203" cy="2287499"/>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email">
                <a:biLevel thresh="25000"/>
                <a:extLst>
                  <a:ext uri="{28A0092B-C50C-407E-A947-70E740481C1C}">
                    <a14:useLocalDpi xmlns:a14="http://schemas.microsoft.com/office/drawing/2010/main"/>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p>
            </p:txBody>
          </p:sp>
          <p:pic>
            <p:nvPicPr>
              <p:cNvPr id="174" name="Picture 173"/>
              <p:cNvPicPr>
                <a:picLocks noChangeAspect="1"/>
              </p:cNvPicPr>
              <p:nvPr/>
            </p:nvPicPr>
            <p:blipFill>
              <a:blip r:embed="rId33" cstate="email">
                <a:biLevel thresh="25000"/>
                <a:extLst>
                  <a:ext uri="{28A0092B-C50C-407E-A947-70E740481C1C}">
                    <a14:useLocalDpi xmlns:a14="http://schemas.microsoft.com/office/drawing/2010/main"/>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email">
                <a:biLevel thresh="25000"/>
                <a:extLst>
                  <a:ext uri="{28A0092B-C50C-407E-A947-70E740481C1C}">
                    <a14:useLocalDpi xmlns:a14="http://schemas.microsoft.com/office/drawing/2010/main"/>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email">
                <a:biLevel thresh="25000"/>
                <a:extLst>
                  <a:ext uri="{28A0092B-C50C-407E-A947-70E740481C1C}">
                    <a14:useLocalDpi xmlns:a14="http://schemas.microsoft.com/office/drawing/2010/main"/>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email">
                <a:biLevel thresh="25000"/>
                <a:extLst>
                  <a:ext uri="{28A0092B-C50C-407E-A947-70E740481C1C}">
                    <a14:useLocalDpi xmlns:a14="http://schemas.microsoft.com/office/drawing/2010/main"/>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6207" y="2667696"/>
            <a:ext cx="67699" cy="3796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337" name="Group 336"/>
          <p:cNvGrpSpPr/>
          <p:nvPr/>
        </p:nvGrpSpPr>
        <p:grpSpPr>
          <a:xfrm>
            <a:off x="10506680" y="1173191"/>
            <a:ext cx="991400" cy="327746"/>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10" y="5128963"/>
            <a:ext cx="826979" cy="339375"/>
            <a:chOff x="6071870" y="5231313"/>
            <a:chExt cx="843562" cy="346180"/>
          </a:xfrm>
          <a:solidFill>
            <a:schemeClr val="tx1">
              <a:lumMod val="50000"/>
            </a:schemeClr>
          </a:solidFill>
        </p:grpSpPr>
        <p:sp>
          <p:nvSpPr>
            <p:cNvPr id="24" name="Rectangle 23"/>
            <p:cNvSpPr/>
            <p:nvPr/>
          </p:nvSpPr>
          <p:spPr bwMode="auto">
            <a:xfrm>
              <a:off x="6071870" y="5231313"/>
              <a:ext cx="843562"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email">
              <a:biLevel thresh="25000"/>
              <a:extLst>
                <a:ext uri="{28A0092B-C50C-407E-A947-70E740481C1C}">
                  <a14:useLocalDpi xmlns:a14="http://schemas.microsoft.com/office/drawing/2010/main"/>
                </a:ext>
              </a:extLst>
            </a:blip>
            <a:stretch>
              <a:fillRect/>
            </a:stretch>
          </p:blipFill>
          <p:spPr>
            <a:xfrm>
              <a:off x="6081595" y="5248173"/>
              <a:ext cx="267702" cy="267702"/>
            </a:xfrm>
            <a:prstGeom prst="rect">
              <a:avLst/>
            </a:prstGeom>
            <a:grpFill/>
          </p:spPr>
        </p:pic>
      </p:grpSp>
      <p:grpSp>
        <p:nvGrpSpPr>
          <p:cNvPr id="237" name="Group 236"/>
          <p:cNvGrpSpPr/>
          <p:nvPr/>
        </p:nvGrpSpPr>
        <p:grpSpPr>
          <a:xfrm>
            <a:off x="8471116" y="5115782"/>
            <a:ext cx="796821" cy="352472"/>
            <a:chOff x="8640978" y="5217867"/>
            <a:chExt cx="812799" cy="359540"/>
          </a:xfrm>
          <a:solidFill>
            <a:schemeClr val="tx1">
              <a:lumMod val="50000"/>
            </a:schemeClr>
          </a:solidFill>
        </p:grpSpPr>
        <p:sp>
          <p:nvSpPr>
            <p:cNvPr id="27" name="Rectangle 26"/>
            <p:cNvSpPr/>
            <p:nvPr/>
          </p:nvSpPr>
          <p:spPr bwMode="auto">
            <a:xfrm>
              <a:off x="8640978" y="5230981"/>
              <a:ext cx="812799"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email">
              <a:biLevel thresh="25000"/>
              <a:extLst>
                <a:ext uri="{28A0092B-C50C-407E-A947-70E740481C1C}">
                  <a14:useLocalDpi xmlns:a14="http://schemas.microsoft.com/office/drawing/2010/main"/>
                </a:ext>
              </a:extLst>
            </a:blip>
            <a:stretch>
              <a:fillRect/>
            </a:stretch>
          </p:blipFill>
          <p:spPr>
            <a:xfrm>
              <a:off x="8669836" y="5217867"/>
              <a:ext cx="251761" cy="251761"/>
            </a:xfrm>
            <a:prstGeom prst="rect">
              <a:avLst/>
            </a:prstGeom>
            <a:grpFill/>
          </p:spPr>
        </p:pic>
      </p:grpSp>
      <p:grpSp>
        <p:nvGrpSpPr>
          <p:cNvPr id="16" name="Group 15"/>
          <p:cNvGrpSpPr/>
          <p:nvPr/>
        </p:nvGrpSpPr>
        <p:grpSpPr>
          <a:xfrm>
            <a:off x="2944314" y="5128966"/>
            <a:ext cx="897435" cy="356283"/>
            <a:chOff x="3003353" y="5231315"/>
            <a:chExt cx="915430" cy="363427"/>
          </a:xfrm>
          <a:solidFill>
            <a:schemeClr val="tx1">
              <a:lumMod val="50000"/>
            </a:schemeClr>
          </a:solidFill>
        </p:grpSpPr>
        <p:sp>
          <p:nvSpPr>
            <p:cNvPr id="25" name="Rectangle 24"/>
            <p:cNvSpPr/>
            <p:nvPr/>
          </p:nvSpPr>
          <p:spPr bwMode="auto">
            <a:xfrm>
              <a:off x="3003353" y="5231315"/>
              <a:ext cx="915430"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3032767" y="5271308"/>
              <a:ext cx="247169" cy="247170"/>
            </a:xfrm>
            <a:prstGeom prst="rect">
              <a:avLst/>
            </a:prstGeom>
            <a:grpFill/>
          </p:spPr>
        </p:pic>
      </p:grpSp>
      <p:grpSp>
        <p:nvGrpSpPr>
          <p:cNvPr id="18" name="Group 17"/>
          <p:cNvGrpSpPr/>
          <p:nvPr/>
        </p:nvGrpSpPr>
        <p:grpSpPr>
          <a:xfrm>
            <a:off x="3916509" y="5128965"/>
            <a:ext cx="818804" cy="356283"/>
            <a:chOff x="3995042" y="5231314"/>
            <a:chExt cx="835223" cy="363427"/>
          </a:xfrm>
          <a:solidFill>
            <a:schemeClr val="tx1">
              <a:lumMod val="50000"/>
            </a:schemeClr>
          </a:solidFill>
        </p:grpSpPr>
        <p:sp>
          <p:nvSpPr>
            <p:cNvPr id="26" name="Rectangle 25"/>
            <p:cNvSpPr/>
            <p:nvPr/>
          </p:nvSpPr>
          <p:spPr bwMode="auto">
            <a:xfrm>
              <a:off x="3995042" y="5231314"/>
              <a:ext cx="835223"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024079" y="5271308"/>
              <a:ext cx="247169" cy="247170"/>
            </a:xfrm>
            <a:prstGeom prst="rect">
              <a:avLst/>
            </a:prstGeom>
            <a:grpFill/>
          </p:spPr>
        </p:pic>
      </p:grpSp>
      <p:grpSp>
        <p:nvGrpSpPr>
          <p:cNvPr id="19" name="Group 18"/>
          <p:cNvGrpSpPr/>
          <p:nvPr/>
        </p:nvGrpSpPr>
        <p:grpSpPr>
          <a:xfrm>
            <a:off x="4828765" y="5128964"/>
            <a:ext cx="819786" cy="356283"/>
            <a:chOff x="4925592" y="5231313"/>
            <a:chExt cx="836224" cy="363427"/>
          </a:xfrm>
          <a:solidFill>
            <a:schemeClr val="tx1">
              <a:lumMod val="50000"/>
            </a:schemeClr>
          </a:solidFill>
        </p:grpSpPr>
        <p:sp>
          <p:nvSpPr>
            <p:cNvPr id="61" name="Rectangle 60"/>
            <p:cNvSpPr/>
            <p:nvPr/>
          </p:nvSpPr>
          <p:spPr bwMode="auto">
            <a:xfrm>
              <a:off x="4925592" y="5231313"/>
              <a:ext cx="836224"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947024" y="5271308"/>
              <a:ext cx="247169" cy="247170"/>
            </a:xfrm>
            <a:prstGeom prst="rect">
              <a:avLst/>
            </a:prstGeom>
            <a:grpFill/>
          </p:spPr>
        </p:pic>
      </p:grpSp>
      <p:grpSp>
        <p:nvGrpSpPr>
          <p:cNvPr id="13" name="Group 12"/>
          <p:cNvGrpSpPr/>
          <p:nvPr/>
        </p:nvGrpSpPr>
        <p:grpSpPr>
          <a:xfrm>
            <a:off x="438468" y="5134866"/>
            <a:ext cx="792310" cy="349066"/>
            <a:chOff x="165906" y="5237334"/>
            <a:chExt cx="808197" cy="356066"/>
          </a:xfrm>
          <a:solidFill>
            <a:schemeClr val="tx1">
              <a:lumMod val="50000"/>
            </a:schemeClr>
          </a:solidFill>
        </p:grpSpPr>
        <p:sp>
          <p:nvSpPr>
            <p:cNvPr id="43" name="Rectangle 42"/>
            <p:cNvSpPr/>
            <p:nvPr/>
          </p:nvSpPr>
          <p:spPr bwMode="auto">
            <a:xfrm>
              <a:off x="165906" y="5237334"/>
              <a:ext cx="808197"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email">
              <a:biLevel thresh="25000"/>
              <a:extLst>
                <a:ext uri="{28A0092B-C50C-407E-A947-70E740481C1C}">
                  <a14:useLocalDpi xmlns:a14="http://schemas.microsoft.com/office/drawing/2010/main"/>
                </a:ext>
              </a:extLst>
            </a:blip>
            <a:stretch>
              <a:fillRect/>
            </a:stretch>
          </p:blipFill>
          <p:spPr>
            <a:xfrm>
              <a:off x="186771" y="5275561"/>
              <a:ext cx="261581" cy="261582"/>
            </a:xfrm>
            <a:prstGeom prst="rect">
              <a:avLst/>
            </a:prstGeom>
            <a:grpFill/>
            <a:ln>
              <a:noFill/>
            </a:ln>
          </p:spPr>
        </p:pic>
      </p:grpSp>
      <p:grpSp>
        <p:nvGrpSpPr>
          <p:cNvPr id="328" name="Group 327"/>
          <p:cNvGrpSpPr/>
          <p:nvPr/>
        </p:nvGrpSpPr>
        <p:grpSpPr>
          <a:xfrm>
            <a:off x="10536520" y="1638549"/>
            <a:ext cx="953052" cy="337380"/>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cstate="email">
              <a:extLst>
                <a:ext uri="{28A0092B-C50C-407E-A947-70E740481C1C}">
                  <a14:useLocalDpi xmlns:a14="http://schemas.microsoft.com/office/drawing/2010/main"/>
                </a:ext>
              </a:extLst>
            </a:blip>
            <a:stretch>
              <a:fillRect/>
            </a:stretch>
          </p:blipFill>
          <p:spPr>
            <a:xfrm>
              <a:off x="11248838" y="2615973"/>
              <a:ext cx="245456" cy="317924"/>
            </a:xfrm>
            <a:prstGeom prst="rect">
              <a:avLst/>
            </a:prstGeom>
          </p:spPr>
        </p:pic>
      </p:grpSp>
      <p:grpSp>
        <p:nvGrpSpPr>
          <p:cNvPr id="238" name="Group 237"/>
          <p:cNvGrpSpPr/>
          <p:nvPr/>
        </p:nvGrpSpPr>
        <p:grpSpPr>
          <a:xfrm>
            <a:off x="9308537" y="5128638"/>
            <a:ext cx="903525" cy="339616"/>
            <a:chOff x="9495191" y="5230981"/>
            <a:chExt cx="921643" cy="346426"/>
          </a:xfrm>
          <a:solidFill>
            <a:schemeClr val="tx1">
              <a:lumMod val="50000"/>
            </a:schemeClr>
          </a:solidFill>
        </p:grpSpPr>
        <p:sp>
          <p:nvSpPr>
            <p:cNvPr id="28" name="Rectangle 27"/>
            <p:cNvSpPr/>
            <p:nvPr/>
          </p:nvSpPr>
          <p:spPr bwMode="auto">
            <a:xfrm>
              <a:off x="9495191" y="5230981"/>
              <a:ext cx="921643"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email">
              <a:biLevel thresh="25000"/>
              <a:extLst>
                <a:ext uri="{28A0092B-C50C-407E-A947-70E740481C1C}">
                  <a14:useLocalDpi xmlns:a14="http://schemas.microsoft.com/office/drawing/2010/main"/>
                </a:ext>
              </a:extLst>
            </a:blip>
            <a:stretch>
              <a:fillRect/>
            </a:stretch>
          </p:blipFill>
          <p:spPr>
            <a:xfrm>
              <a:off x="9542996" y="5273467"/>
              <a:ext cx="210127" cy="210127"/>
            </a:xfrm>
            <a:prstGeom prst="rect">
              <a:avLst/>
            </a:prstGeom>
            <a:grpFill/>
          </p:spPr>
        </p:pic>
      </p:grpSp>
      <p:grpSp>
        <p:nvGrpSpPr>
          <p:cNvPr id="241" name="Group 240"/>
          <p:cNvGrpSpPr/>
          <p:nvPr/>
        </p:nvGrpSpPr>
        <p:grpSpPr>
          <a:xfrm>
            <a:off x="11148980" y="5128638"/>
            <a:ext cx="853288" cy="339616"/>
            <a:chOff x="11372540" y="5230981"/>
            <a:chExt cx="870398" cy="346426"/>
          </a:xfrm>
          <a:solidFill>
            <a:schemeClr val="tx1">
              <a:lumMod val="50000"/>
            </a:schemeClr>
          </a:solidFill>
        </p:grpSpPr>
        <p:sp>
          <p:nvSpPr>
            <p:cNvPr id="247" name="Rectangle 246"/>
            <p:cNvSpPr/>
            <p:nvPr/>
          </p:nvSpPr>
          <p:spPr bwMode="auto">
            <a:xfrm>
              <a:off x="11372540"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476749" y="2710860"/>
            <a:ext cx="981241" cy="307798"/>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email">
              <a:biLevel thresh="25000"/>
              <a:extLst>
                <a:ext uri="{28A0092B-C50C-407E-A947-70E740481C1C}">
                  <a14:useLocalDpi xmlns:a14="http://schemas.microsoft.com/office/drawing/2010/main"/>
                </a:ext>
              </a:extLst>
            </a:blip>
            <a:stretch>
              <a:fillRect/>
            </a:stretch>
          </p:blipFill>
          <p:spPr>
            <a:xfrm>
              <a:off x="11187869" y="3126800"/>
              <a:ext cx="280231" cy="280232"/>
            </a:xfrm>
            <a:prstGeom prst="rect">
              <a:avLst/>
            </a:prstGeom>
          </p:spPr>
        </p:pic>
      </p:grpSp>
      <p:grpSp>
        <p:nvGrpSpPr>
          <p:cNvPr id="136" name="Group 135"/>
          <p:cNvGrpSpPr/>
          <p:nvPr/>
        </p:nvGrpSpPr>
        <p:grpSpPr>
          <a:xfrm>
            <a:off x="1960879" y="522379"/>
            <a:ext cx="2066717" cy="1404818"/>
            <a:chOff x="2885080" y="478780"/>
            <a:chExt cx="2108159" cy="1432988"/>
          </a:xfrm>
          <a:solidFill>
            <a:srgbClr val="92D050"/>
          </a:solidFill>
        </p:grpSpPr>
        <p:sp>
          <p:nvSpPr>
            <p:cNvPr id="35" name="Rectangle 34"/>
            <p:cNvSpPr/>
            <p:nvPr/>
          </p:nvSpPr>
          <p:spPr bwMode="auto">
            <a:xfrm>
              <a:off x="2885080" y="478780"/>
              <a:ext cx="2108159" cy="1432988"/>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a:grpFill/>
          </p:grpSpPr>
          <p:sp>
            <p:nvSpPr>
              <p:cNvPr id="145" name="TextBox 144"/>
              <p:cNvSpPr txBox="1"/>
              <p:nvPr/>
            </p:nvSpPr>
            <p:spPr>
              <a:xfrm>
                <a:off x="3875318" y="1941949"/>
                <a:ext cx="659156" cy="30110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email">
                <a:biLevel thresh="25000"/>
                <a:extLst>
                  <a:ext uri="{28A0092B-C50C-407E-A947-70E740481C1C}">
                    <a14:useLocalDpi xmlns:a14="http://schemas.microsoft.com/office/drawing/2010/main"/>
                  </a:ext>
                </a:extLst>
              </a:blip>
              <a:stretch>
                <a:fillRect/>
              </a:stretch>
            </p:blipFill>
            <p:spPr>
              <a:xfrm>
                <a:off x="3533110" y="1905041"/>
                <a:ext cx="289802" cy="289802"/>
              </a:xfrm>
              <a:prstGeom prst="rect">
                <a:avLst/>
              </a:prstGeom>
              <a:grpFill/>
            </p:spPr>
          </p:pic>
        </p:grpSp>
        <p:grpSp>
          <p:nvGrpSpPr>
            <p:cNvPr id="345" name="Group 344"/>
            <p:cNvGrpSpPr/>
            <p:nvPr/>
          </p:nvGrpSpPr>
          <p:grpSpPr>
            <a:xfrm>
              <a:off x="3120702" y="1434286"/>
              <a:ext cx="1007741" cy="337341"/>
              <a:chOff x="3562490" y="2410331"/>
              <a:chExt cx="1007741" cy="337341"/>
            </a:xfrm>
            <a:grpFill/>
          </p:grpSpPr>
          <p:sp>
            <p:nvSpPr>
              <p:cNvPr id="147" name="TextBox 146"/>
              <p:cNvSpPr txBox="1"/>
              <p:nvPr/>
            </p:nvSpPr>
            <p:spPr>
              <a:xfrm>
                <a:off x="3911075" y="2446566"/>
                <a:ext cx="659156" cy="30110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email">
                <a:biLevel thresh="25000"/>
                <a:extLst>
                  <a:ext uri="{28A0092B-C50C-407E-A947-70E740481C1C}">
                    <a14:useLocalDpi xmlns:a14="http://schemas.microsoft.com/office/drawing/2010/main"/>
                  </a:ext>
                </a:extLst>
              </a:blip>
              <a:stretch>
                <a:fillRect/>
              </a:stretch>
            </p:blipFill>
            <p:spPr>
              <a:xfrm>
                <a:off x="3562490" y="2410331"/>
                <a:ext cx="303536" cy="303536"/>
              </a:xfrm>
              <a:prstGeom prst="rect">
                <a:avLst/>
              </a:prstGeom>
              <a:grpFill/>
            </p:spPr>
          </p:pic>
        </p:grpSp>
        <p:grpSp>
          <p:nvGrpSpPr>
            <p:cNvPr id="346" name="Group 345"/>
            <p:cNvGrpSpPr/>
            <p:nvPr/>
          </p:nvGrpSpPr>
          <p:grpSpPr>
            <a:xfrm>
              <a:off x="3968400" y="1441331"/>
              <a:ext cx="1000660" cy="336792"/>
              <a:chOff x="4132786" y="2407102"/>
              <a:chExt cx="1000660" cy="336792"/>
            </a:xfrm>
            <a:grpFill/>
          </p:grpSpPr>
          <p:sp>
            <p:nvSpPr>
              <p:cNvPr id="149" name="TextBox 148"/>
              <p:cNvSpPr txBox="1"/>
              <p:nvPr/>
            </p:nvSpPr>
            <p:spPr>
              <a:xfrm>
                <a:off x="4474290" y="2442788"/>
                <a:ext cx="659156" cy="30110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email">
                <a:biLevel thresh="25000"/>
                <a:extLst>
                  <a:ext uri="{28A0092B-C50C-407E-A947-70E740481C1C}">
                    <a14:useLocalDpi xmlns:a14="http://schemas.microsoft.com/office/drawing/2010/main"/>
                  </a:ext>
                </a:extLst>
              </a:blip>
              <a:stretch>
                <a:fillRect/>
              </a:stretch>
            </p:blipFill>
            <p:spPr>
              <a:xfrm>
                <a:off x="4132786" y="2407102"/>
                <a:ext cx="291655" cy="291656"/>
              </a:xfrm>
              <a:prstGeom prst="rect">
                <a:avLst/>
              </a:prstGeom>
              <a:grpFill/>
            </p:spPr>
          </p:pic>
        </p:grpSp>
        <p:sp>
          <p:nvSpPr>
            <p:cNvPr id="349" name="TextBox 348"/>
            <p:cNvSpPr txBox="1"/>
            <p:nvPr/>
          </p:nvSpPr>
          <p:spPr>
            <a:xfrm>
              <a:off x="4306833" y="873437"/>
              <a:ext cx="659156" cy="30110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7961175" y="522379"/>
            <a:ext cx="2203022" cy="140481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email">
                <a:biLevel thresh="25000"/>
                <a:extLst>
                  <a:ext uri="{28A0092B-C50C-407E-A947-70E740481C1C}">
                    <a14:useLocalDpi xmlns:a14="http://schemas.microsoft.com/office/drawing/2010/main"/>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email">
                <a:biLevel thresh="25000"/>
                <a:extLst>
                  <a:ext uri="{28A0092B-C50C-407E-A947-70E740481C1C}">
                    <a14:useLocalDpi xmlns:a14="http://schemas.microsoft.com/office/drawing/2010/main"/>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email">
                <a:biLevel thresh="25000"/>
                <a:extLst>
                  <a:ext uri="{28A0092B-C50C-407E-A947-70E740481C1C}">
                    <a14:useLocalDpi xmlns:a14="http://schemas.microsoft.com/office/drawing/2010/main"/>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495750" y="5134866"/>
            <a:ext cx="844806" cy="349066"/>
            <a:chOff x="1815887" y="5237334"/>
            <a:chExt cx="861746" cy="356066"/>
          </a:xfrm>
          <a:solidFill>
            <a:schemeClr val="tx1">
              <a:lumMod val="50000"/>
            </a:schemeClr>
          </a:solidFill>
        </p:grpSpPr>
        <p:sp>
          <p:nvSpPr>
            <p:cNvPr id="62" name="Rectangle 61"/>
            <p:cNvSpPr/>
            <p:nvPr/>
          </p:nvSpPr>
          <p:spPr bwMode="auto">
            <a:xfrm>
              <a:off x="1815887" y="5237334"/>
              <a:ext cx="861746"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a:grpFill/>
          </p:grpSpPr>
          <p:grpSp>
            <p:nvGrpSpPr>
              <p:cNvPr id="402" name="Group 401"/>
              <p:cNvGrpSpPr/>
              <p:nvPr/>
            </p:nvGrpSpPr>
            <p:grpSpPr>
              <a:xfrm>
                <a:off x="1428991" y="5308456"/>
                <a:ext cx="97032" cy="104039"/>
                <a:chOff x="1286878" y="3925073"/>
                <a:chExt cx="291844" cy="312918"/>
              </a:xfrm>
              <a:grp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grp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grp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48432" y="4047160"/>
            <a:ext cx="988565" cy="303165"/>
            <a:chOff x="559429" y="4065187"/>
            <a:chExt cx="1008388" cy="309244"/>
          </a:xfrm>
        </p:grpSpPr>
        <p:pic>
          <p:nvPicPr>
            <p:cNvPr id="413" name="Picture 412"/>
            <p:cNvPicPr>
              <a:picLocks noChangeAspect="1"/>
            </p:cNvPicPr>
            <p:nvPr/>
          </p:nvPicPr>
          <p:blipFill>
            <a:blip r:embed="rId51" cstate="email">
              <a:biLevel thresh="25000"/>
              <a:extLst>
                <a:ext uri="{28A0092B-C50C-407E-A947-70E740481C1C}">
                  <a14:useLocalDpi xmlns:a14="http://schemas.microsoft.com/office/drawing/2010/main"/>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657562" y="5128638"/>
            <a:ext cx="772956" cy="339616"/>
            <a:chOff x="7811111" y="5230981"/>
            <a:chExt cx="788455" cy="346426"/>
          </a:xfrm>
          <a:solidFill>
            <a:schemeClr val="tx1">
              <a:lumMod val="50000"/>
            </a:schemeClr>
          </a:solidFill>
        </p:grpSpPr>
        <p:sp>
          <p:nvSpPr>
            <p:cNvPr id="30" name="Rectangle 29"/>
            <p:cNvSpPr/>
            <p:nvPr/>
          </p:nvSpPr>
          <p:spPr bwMode="auto">
            <a:xfrm>
              <a:off x="7811111" y="5230981"/>
              <a:ext cx="788455"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email">
              <a:biLevel thresh="25000"/>
              <a:extLst>
                <a:ext uri="{28A0092B-C50C-407E-A947-70E740481C1C}">
                  <a14:useLocalDpi xmlns:a14="http://schemas.microsoft.com/office/drawing/2010/main"/>
                </a:ext>
              </a:extLst>
            </a:blip>
            <a:stretch>
              <a:fillRect/>
            </a:stretch>
          </p:blipFill>
          <p:spPr>
            <a:xfrm>
              <a:off x="7860724" y="5289060"/>
              <a:ext cx="211665" cy="211665"/>
            </a:xfrm>
            <a:prstGeom prst="rect">
              <a:avLst/>
            </a:prstGeom>
            <a:grpFill/>
          </p:spPr>
        </p:pic>
      </p:grpSp>
      <p:grpSp>
        <p:nvGrpSpPr>
          <p:cNvPr id="240" name="Group 239"/>
          <p:cNvGrpSpPr/>
          <p:nvPr/>
        </p:nvGrpSpPr>
        <p:grpSpPr>
          <a:xfrm>
            <a:off x="10252661" y="5128638"/>
            <a:ext cx="853288" cy="339616"/>
            <a:chOff x="10458248" y="5230981"/>
            <a:chExt cx="870398" cy="346426"/>
          </a:xfrm>
          <a:solidFill>
            <a:schemeClr val="tx1">
              <a:lumMod val="50000"/>
            </a:schemeClr>
          </a:solidFill>
        </p:grpSpPr>
        <p:sp>
          <p:nvSpPr>
            <p:cNvPr id="34" name="Rectangle 33"/>
            <p:cNvSpPr/>
            <p:nvPr/>
          </p:nvSpPr>
          <p:spPr bwMode="auto">
            <a:xfrm>
              <a:off x="10458248"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email">
              <a:biLevel thresh="25000"/>
              <a:extLst>
                <a:ext uri="{28A0092B-C50C-407E-A947-70E740481C1C}">
                  <a14:useLocalDpi xmlns:a14="http://schemas.microsoft.com/office/drawing/2010/main"/>
                </a:ext>
              </a:extLst>
            </a:blip>
            <a:stretch>
              <a:fillRect/>
            </a:stretch>
          </p:blipFill>
          <p:spPr>
            <a:xfrm>
              <a:off x="10460633" y="5267779"/>
              <a:ext cx="241495" cy="241495"/>
            </a:xfrm>
            <a:prstGeom prst="rect">
              <a:avLst/>
            </a:prstGeom>
            <a:grpFill/>
          </p:spPr>
        </p:pic>
      </p:grpSp>
      <p:grpSp>
        <p:nvGrpSpPr>
          <p:cNvPr id="21" name="Group 20"/>
          <p:cNvGrpSpPr/>
          <p:nvPr/>
        </p:nvGrpSpPr>
        <p:grpSpPr>
          <a:xfrm>
            <a:off x="6812467" y="5128963"/>
            <a:ext cx="813311" cy="339375"/>
            <a:chOff x="6949070" y="5231313"/>
            <a:chExt cx="829620" cy="346180"/>
          </a:xfrm>
          <a:solidFill>
            <a:schemeClr val="tx1">
              <a:lumMod val="50000"/>
            </a:schemeClr>
          </a:solidFill>
        </p:grpSpPr>
        <p:sp>
          <p:nvSpPr>
            <p:cNvPr id="29" name="Rectangle 28"/>
            <p:cNvSpPr/>
            <p:nvPr/>
          </p:nvSpPr>
          <p:spPr bwMode="auto">
            <a:xfrm>
              <a:off x="6949070" y="5231313"/>
              <a:ext cx="829620"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email">
              <a:biLevel thresh="25000"/>
              <a:extLst>
                <a:ext uri="{28A0092B-C50C-407E-A947-70E740481C1C}">
                  <a14:useLocalDpi xmlns:a14="http://schemas.microsoft.com/office/drawing/2010/main"/>
                </a:ext>
              </a:extLst>
            </a:blip>
            <a:stretch>
              <a:fillRect/>
            </a:stretch>
          </p:blipFill>
          <p:spPr>
            <a:xfrm>
              <a:off x="6988668" y="5270432"/>
              <a:ext cx="238842" cy="238842"/>
            </a:xfrm>
            <a:prstGeom prst="rect">
              <a:avLst/>
            </a:prstGeom>
            <a:grpFill/>
          </p:spPr>
        </p:pic>
      </p:grpSp>
      <p:sp>
        <p:nvSpPr>
          <p:cNvPr id="6" name="Rectangle 5"/>
          <p:cNvSpPr/>
          <p:nvPr/>
        </p:nvSpPr>
        <p:spPr bwMode="auto">
          <a:xfrm>
            <a:off x="348143" y="531051"/>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0241411" y="522255"/>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24771" y="4832659"/>
            <a:ext cx="2577487" cy="775792"/>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2876598" y="4832992"/>
            <a:ext cx="2835875"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5902200" y="4832993"/>
            <a:ext cx="6170773"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9508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“Traditional” Applications</a:t>
            </a:r>
          </a:p>
        </p:txBody>
      </p:sp>
      <p:sp>
        <p:nvSpPr>
          <p:cNvPr id="3" name="Rectangle 2"/>
          <p:cNvSpPr/>
          <p:nvPr/>
        </p:nvSpPr>
        <p:spPr bwMode="auto">
          <a:xfrm>
            <a:off x="694944" y="2576560"/>
            <a:ext cx="1075334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Front-End</a:t>
            </a:r>
          </a:p>
        </p:txBody>
      </p:sp>
      <p:sp>
        <p:nvSpPr>
          <p:cNvPr id="4" name="Rectangle 3"/>
          <p:cNvSpPr/>
          <p:nvPr/>
        </p:nvSpPr>
        <p:spPr bwMode="auto">
          <a:xfrm>
            <a:off x="694944" y="1353311"/>
            <a:ext cx="10753344" cy="907303"/>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5" name="Rectangle 4"/>
          <p:cNvSpPr/>
          <p:nvPr/>
        </p:nvSpPr>
        <p:spPr bwMode="auto">
          <a:xfrm>
            <a:off x="694944" y="3799809"/>
            <a:ext cx="1075334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Application Logic</a:t>
            </a:r>
          </a:p>
        </p:txBody>
      </p:sp>
      <p:sp>
        <p:nvSpPr>
          <p:cNvPr id="6" name="Rectangle 5"/>
          <p:cNvSpPr/>
          <p:nvPr/>
        </p:nvSpPr>
        <p:spPr bwMode="auto">
          <a:xfrm>
            <a:off x="694944" y="5023058"/>
            <a:ext cx="1075334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(Relational) Database</a:t>
            </a:r>
          </a:p>
        </p:txBody>
      </p:sp>
      <p:sp>
        <p:nvSpPr>
          <p:cNvPr id="7" name="Down Arrow 6"/>
          <p:cNvSpPr/>
          <p:nvPr/>
        </p:nvSpPr>
        <p:spPr bwMode="auto">
          <a:xfrm>
            <a:off x="1792224" y="1773936"/>
            <a:ext cx="1499616" cy="3776472"/>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accent1">
                    <a:lumMod val="50000"/>
                  </a:schemeClr>
                </a:solidFill>
                <a:ea typeface="Segoe UI" pitchFamily="34" charset="0"/>
                <a:cs typeface="Segoe UI" pitchFamily="34" charset="0"/>
              </a:rPr>
              <a:t>Request</a:t>
            </a:r>
          </a:p>
        </p:txBody>
      </p:sp>
      <p:sp>
        <p:nvSpPr>
          <p:cNvPr id="8" name="Down Arrow 7"/>
          <p:cNvSpPr/>
          <p:nvPr/>
        </p:nvSpPr>
        <p:spPr bwMode="auto">
          <a:xfrm rot="10800000">
            <a:off x="8915400" y="1773936"/>
            <a:ext cx="1499616" cy="3776472"/>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accent1">
                    <a:lumMod val="50000"/>
                  </a:schemeClr>
                </a:solidFill>
                <a:ea typeface="Segoe UI" pitchFamily="34" charset="0"/>
                <a:cs typeface="Segoe UI" pitchFamily="34" charset="0"/>
              </a:rPr>
              <a:t>Response</a:t>
            </a:r>
          </a:p>
        </p:txBody>
      </p:sp>
    </p:spTree>
    <p:extLst>
      <p:ext uri="{BB962C8B-B14F-4D97-AF65-F5344CB8AC3E}">
        <p14:creationId xmlns:p14="http://schemas.microsoft.com/office/powerpoint/2010/main" val="200786671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694943" y="5002350"/>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Analyze</a:t>
            </a:r>
          </a:p>
        </p:txBody>
      </p:sp>
      <p:sp>
        <p:nvSpPr>
          <p:cNvPr id="16" name="Rectangle 15"/>
          <p:cNvSpPr/>
          <p:nvPr/>
        </p:nvSpPr>
        <p:spPr bwMode="auto">
          <a:xfrm>
            <a:off x="6294474" y="5023058"/>
            <a:ext cx="5153814" cy="907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Store</a:t>
            </a:r>
          </a:p>
        </p:txBody>
      </p:sp>
      <p:sp>
        <p:nvSpPr>
          <p:cNvPr id="2" name="Title 1"/>
          <p:cNvSpPr>
            <a:spLocks noGrp="1"/>
          </p:cNvSpPr>
          <p:nvPr>
            <p:ph type="title"/>
          </p:nvPr>
        </p:nvSpPr>
        <p:spPr/>
        <p:txBody>
          <a:bodyPr/>
          <a:lstStyle/>
          <a:p>
            <a:r>
              <a:rPr lang="nl-NL" dirty="0"/>
              <a:t>Modern Apps</a:t>
            </a:r>
          </a:p>
        </p:txBody>
      </p:sp>
      <p:sp>
        <p:nvSpPr>
          <p:cNvPr id="3" name="Rectangle 2"/>
          <p:cNvSpPr/>
          <p:nvPr/>
        </p:nvSpPr>
        <p:spPr bwMode="auto">
          <a:xfrm>
            <a:off x="6294474" y="2576560"/>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Receive</a:t>
            </a:r>
          </a:p>
        </p:txBody>
      </p:sp>
      <p:sp>
        <p:nvSpPr>
          <p:cNvPr id="4" name="Rectangle 3"/>
          <p:cNvSpPr/>
          <p:nvPr/>
        </p:nvSpPr>
        <p:spPr bwMode="auto">
          <a:xfrm>
            <a:off x="694944" y="1353311"/>
            <a:ext cx="10753344" cy="907303"/>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Devices, Browsers, Things etc.</a:t>
            </a:r>
          </a:p>
        </p:txBody>
      </p:sp>
      <p:sp>
        <p:nvSpPr>
          <p:cNvPr id="5" name="Rectangle 4"/>
          <p:cNvSpPr/>
          <p:nvPr/>
        </p:nvSpPr>
        <p:spPr bwMode="auto">
          <a:xfrm>
            <a:off x="6294474"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Process</a:t>
            </a:r>
          </a:p>
        </p:txBody>
      </p:sp>
      <p:sp>
        <p:nvSpPr>
          <p:cNvPr id="10" name="Rectangle 9"/>
          <p:cNvSpPr/>
          <p:nvPr/>
        </p:nvSpPr>
        <p:spPr bwMode="auto">
          <a:xfrm>
            <a:off x="694944" y="2576559"/>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Response</a:t>
            </a:r>
          </a:p>
        </p:txBody>
      </p:sp>
      <p:sp>
        <p:nvSpPr>
          <p:cNvPr id="11" name="Rectangle 10"/>
          <p:cNvSpPr/>
          <p:nvPr/>
        </p:nvSpPr>
        <p:spPr bwMode="auto">
          <a:xfrm>
            <a:off x="694943"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Distribute</a:t>
            </a:r>
          </a:p>
        </p:txBody>
      </p:sp>
    </p:spTree>
    <p:extLst>
      <p:ext uri="{BB962C8B-B14F-4D97-AF65-F5344CB8AC3E}">
        <p14:creationId xmlns:p14="http://schemas.microsoft.com/office/powerpoint/2010/main" val="281167544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hidden="1"/>
          <p:cNvSpPr/>
          <p:nvPr/>
        </p:nvSpPr>
        <p:spPr bwMode="auto">
          <a:xfrm>
            <a:off x="0" y="487"/>
            <a:ext cx="12192000" cy="693413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8" name="Rectangle 77"/>
          <p:cNvSpPr/>
          <p:nvPr/>
        </p:nvSpPr>
        <p:spPr bwMode="auto">
          <a:xfrm>
            <a:off x="124771" y="91137"/>
            <a:ext cx="11877497" cy="437753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48143" y="522379"/>
            <a:ext cx="1517289" cy="3896966"/>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ea typeface="Segoe UI" pitchFamily="34" charset="0"/>
                <a:cs typeface="Segoe UI" pitchFamily="34" charset="0"/>
              </a:rPr>
              <a:t>Security &amp; Management</a:t>
            </a:r>
          </a:p>
        </p:txBody>
      </p:sp>
      <p:sp>
        <p:nvSpPr>
          <p:cNvPr id="87" name="Rectangle 86"/>
          <p:cNvSpPr/>
          <p:nvPr/>
        </p:nvSpPr>
        <p:spPr bwMode="auto">
          <a:xfrm>
            <a:off x="0" y="4468669"/>
            <a:ext cx="12192000" cy="2404834"/>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4771" y="4834576"/>
            <a:ext cx="2577487" cy="773876"/>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879912" y="4834576"/>
            <a:ext cx="2835269"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0398" y="5735057"/>
            <a:ext cx="12393406" cy="1075843"/>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gradFill>
                  <a:gsLst>
                    <a:gs pos="0">
                      <a:srgbClr val="FFFFFF"/>
                    </a:gs>
                    <a:gs pos="100000">
                      <a:srgbClr val="FFFFFF"/>
                    </a:gs>
                  </a:gsLst>
                  <a:lin ang="5400000" scaled="0"/>
                </a:gradFill>
                <a:ea typeface="Segoe UI" pitchFamily="34" charset="0"/>
                <a:cs typeface="Segoe UI" pitchFamily="34" charset="0"/>
              </a:rPr>
              <a:t>Datacenter Infrastructure (24 Regions, 19 Online)</a:t>
            </a:r>
          </a:p>
        </p:txBody>
      </p:sp>
      <p:grpSp>
        <p:nvGrpSpPr>
          <p:cNvPr id="5" name="Group 4"/>
          <p:cNvGrpSpPr/>
          <p:nvPr/>
        </p:nvGrpSpPr>
        <p:grpSpPr>
          <a:xfrm>
            <a:off x="-246426" y="6169666"/>
            <a:ext cx="12602556" cy="764951"/>
            <a:chOff x="-224921" y="6392494"/>
            <a:chExt cx="12855263" cy="780290"/>
          </a:xfrm>
        </p:grpSpPr>
        <p:pic>
          <p:nvPicPr>
            <p:cNvPr id="3" name="Picture 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80388" y="6392494"/>
              <a:ext cx="780290" cy="780290"/>
            </a:xfrm>
            <a:prstGeom prst="rect">
              <a:avLst/>
            </a:prstGeom>
          </p:spPr>
        </p:pic>
      </p:grpSp>
      <p:grpSp>
        <p:nvGrpSpPr>
          <p:cNvPr id="143" name="Group 142"/>
          <p:cNvGrpSpPr/>
          <p:nvPr/>
        </p:nvGrpSpPr>
        <p:grpSpPr>
          <a:xfrm>
            <a:off x="4185429" y="523890"/>
            <a:ext cx="3613920" cy="1403307"/>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7480661" y="2473259"/>
                <a:ext cx="289263" cy="289263"/>
              </a:xfrm>
              <a:prstGeom prst="rect">
                <a:avLst/>
              </a:prstGeom>
            </p:spPr>
          </p:pic>
        </p:grpSp>
      </p:grpSp>
      <p:grpSp>
        <p:nvGrpSpPr>
          <p:cNvPr id="395" name="Group 394"/>
          <p:cNvGrpSpPr/>
          <p:nvPr/>
        </p:nvGrpSpPr>
        <p:grpSpPr>
          <a:xfrm>
            <a:off x="1975470" y="3533308"/>
            <a:ext cx="2358557" cy="823962"/>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140609"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email">
                <a:biLevel thresh="25000"/>
                <a:extLst>
                  <a:ext uri="{28A0092B-C50C-407E-A947-70E740481C1C}">
                    <a14:useLocalDpi xmlns:a14="http://schemas.microsoft.com/office/drawing/2010/main"/>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2951369" y="3774113"/>
                <a:ext cx="282134" cy="282134"/>
              </a:xfrm>
              <a:prstGeom prst="rect">
                <a:avLst/>
              </a:prstGeom>
            </p:spPr>
          </p:pic>
        </p:grpSp>
      </p:grpSp>
      <p:grpSp>
        <p:nvGrpSpPr>
          <p:cNvPr id="387" name="Group 386"/>
          <p:cNvGrpSpPr/>
          <p:nvPr/>
        </p:nvGrpSpPr>
        <p:grpSpPr>
          <a:xfrm>
            <a:off x="4541152" y="2067271"/>
            <a:ext cx="2740792" cy="2290000"/>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Analytics &amp; IoT</a:t>
              </a: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12" cstate="email">
                <a:biLevel thresh="25000"/>
                <a:extLst>
                  <a:ext uri="{28A0092B-C50C-407E-A947-70E740481C1C}">
                    <a14:useLocalDpi xmlns:a14="http://schemas.microsoft.com/office/drawing/2010/main"/>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email">
                <a:biLevel thresh="25000"/>
                <a:extLst>
                  <a:ext uri="{28A0092B-C50C-407E-A947-70E740481C1C}">
                    <a14:useLocalDpi xmlns:a14="http://schemas.microsoft.com/office/drawing/2010/main"/>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email">
                <a:biLevel thresh="25000"/>
                <a:extLst>
                  <a:ext uri="{28A0092B-C50C-407E-A947-70E740481C1C}">
                    <a14:useLocalDpi xmlns:a14="http://schemas.microsoft.com/office/drawing/2010/main"/>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email">
                <a:biLevel thresh="25000"/>
                <a:extLst>
                  <a:ext uri="{28A0092B-C50C-407E-A947-70E740481C1C}">
                    <a14:useLocalDpi xmlns:a14="http://schemas.microsoft.com/office/drawing/2010/main"/>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email">
                <a:biLevel thresh="25000"/>
                <a:extLst>
                  <a:ext uri="{28A0092B-C50C-407E-A947-70E740481C1C}">
                    <a14:useLocalDpi xmlns:a14="http://schemas.microsoft.com/office/drawing/2010/main"/>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email">
                <a:biLevel thresh="25000"/>
                <a:extLst>
                  <a:ext uri="{28A0092B-C50C-407E-A947-70E740481C1C}">
                    <a14:useLocalDpi xmlns:a14="http://schemas.microsoft.com/office/drawing/2010/main"/>
                  </a:ext>
                </a:extLst>
              </a:blip>
              <a:stretch>
                <a:fillRect/>
              </a:stretch>
            </p:blipFill>
            <p:spPr>
              <a:xfrm>
                <a:off x="7466284" y="4661302"/>
                <a:ext cx="296656" cy="296656"/>
              </a:xfrm>
              <a:prstGeom prst="rect">
                <a:avLst/>
              </a:prstGeom>
            </p:spPr>
          </p:pic>
        </p:grpSp>
      </p:grpSp>
      <p:grpSp>
        <p:nvGrpSpPr>
          <p:cNvPr id="334" name="Group 333"/>
          <p:cNvGrpSpPr/>
          <p:nvPr/>
        </p:nvGrpSpPr>
        <p:grpSpPr>
          <a:xfrm>
            <a:off x="548432" y="1605940"/>
            <a:ext cx="992677" cy="315111"/>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335" name="Group 334"/>
          <p:cNvGrpSpPr/>
          <p:nvPr/>
        </p:nvGrpSpPr>
        <p:grpSpPr>
          <a:xfrm>
            <a:off x="548432" y="2129616"/>
            <a:ext cx="955414" cy="304907"/>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email">
              <a:biLevel thresh="25000"/>
              <a:extLst>
                <a:ext uri="{28A0092B-C50C-407E-A947-70E740481C1C}">
                  <a14:useLocalDpi xmlns:a14="http://schemas.microsoft.com/office/drawing/2010/main"/>
                </a:ext>
              </a:extLst>
            </a:blip>
            <a:stretch>
              <a:fillRect/>
            </a:stretch>
          </p:blipFill>
          <p:spPr>
            <a:xfrm>
              <a:off x="7922427" y="464301"/>
              <a:ext cx="288019" cy="288019"/>
            </a:xfrm>
            <a:prstGeom prst="rect">
              <a:avLst/>
            </a:prstGeom>
          </p:spPr>
        </p:pic>
      </p:grpSp>
      <p:grpSp>
        <p:nvGrpSpPr>
          <p:cNvPr id="331" name="Group 330"/>
          <p:cNvGrpSpPr/>
          <p:nvPr/>
        </p:nvGrpSpPr>
        <p:grpSpPr>
          <a:xfrm>
            <a:off x="548432" y="2651005"/>
            <a:ext cx="988673" cy="330512"/>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email">
              <a:biLevel thresh="25000"/>
              <a:extLst>
                <a:ext uri="{28A0092B-C50C-407E-A947-70E740481C1C}">
                  <a14:useLocalDpi xmlns:a14="http://schemas.microsoft.com/office/drawing/2010/main"/>
                </a:ext>
              </a:extLst>
            </a:blip>
            <a:stretch>
              <a:fillRect/>
            </a:stretch>
          </p:blipFill>
          <p:spPr>
            <a:xfrm>
              <a:off x="2492088" y="428524"/>
              <a:ext cx="289607" cy="289607"/>
            </a:xfrm>
            <a:prstGeom prst="rect">
              <a:avLst/>
            </a:prstGeom>
          </p:spPr>
        </p:pic>
      </p:grpSp>
      <p:grpSp>
        <p:nvGrpSpPr>
          <p:cNvPr id="332" name="Group 331"/>
          <p:cNvGrpSpPr/>
          <p:nvPr/>
        </p:nvGrpSpPr>
        <p:grpSpPr>
          <a:xfrm>
            <a:off x="548433" y="1162455"/>
            <a:ext cx="980472" cy="341210"/>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email">
              <a:biLevel thresh="25000"/>
              <a:extLst>
                <a:ext uri="{28A0092B-C50C-407E-A947-70E740481C1C}">
                  <a14:useLocalDpi xmlns:a14="http://schemas.microsoft.com/office/drawing/2010/main"/>
                </a:ext>
              </a:extLst>
            </a:blip>
            <a:stretch>
              <a:fillRect/>
            </a:stretch>
          </p:blipFill>
          <p:spPr>
            <a:xfrm>
              <a:off x="3528269" y="417611"/>
              <a:ext cx="286236" cy="286236"/>
            </a:xfrm>
            <a:prstGeom prst="rect">
              <a:avLst/>
            </a:prstGeom>
          </p:spPr>
        </p:pic>
      </p:grpSp>
      <p:grpSp>
        <p:nvGrpSpPr>
          <p:cNvPr id="333" name="Group 332"/>
          <p:cNvGrpSpPr/>
          <p:nvPr/>
        </p:nvGrpSpPr>
        <p:grpSpPr>
          <a:xfrm>
            <a:off x="548432" y="3132872"/>
            <a:ext cx="986875" cy="353354"/>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4552624" y="449870"/>
              <a:ext cx="267038" cy="296708"/>
            </a:xfrm>
            <a:prstGeom prst="rect">
              <a:avLst/>
            </a:prstGeom>
          </p:spPr>
        </p:pic>
      </p:grpSp>
      <p:grpSp>
        <p:nvGrpSpPr>
          <p:cNvPr id="380" name="Group 379"/>
          <p:cNvGrpSpPr/>
          <p:nvPr/>
        </p:nvGrpSpPr>
        <p:grpSpPr>
          <a:xfrm>
            <a:off x="1958629" y="2071811"/>
            <a:ext cx="2379444" cy="1324462"/>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email">
                <a:biLevel thresh="25000"/>
                <a:extLst>
                  <a:ext uri="{28A0092B-C50C-407E-A947-70E740481C1C}">
                    <a14:useLocalDpi xmlns:a14="http://schemas.microsoft.com/office/drawing/2010/main"/>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email">
                <a:biLevel thresh="25000"/>
                <a:extLst>
                  <a:ext uri="{28A0092B-C50C-407E-A947-70E740481C1C}">
                    <a14:useLocalDpi xmlns:a14="http://schemas.microsoft.com/office/drawing/2010/main"/>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email">
                <a:biLevel thresh="25000"/>
                <a:extLst>
                  <a:ext uri="{28A0092B-C50C-407E-A947-70E740481C1C}">
                    <a14:useLocalDpi xmlns:a14="http://schemas.microsoft.com/office/drawing/2010/main"/>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email">
                <a:biLevel thresh="25000"/>
                <a:extLst>
                  <a:ext uri="{28A0092B-C50C-407E-A947-70E740481C1C}">
                    <a14:useLocalDpi xmlns:a14="http://schemas.microsoft.com/office/drawing/2010/main"/>
                  </a:ext>
                </a:extLst>
              </a:blip>
              <a:stretch>
                <a:fillRect/>
              </a:stretch>
            </p:blipFill>
            <p:spPr>
              <a:xfrm>
                <a:off x="3564974" y="2774918"/>
                <a:ext cx="292620" cy="292620"/>
              </a:xfrm>
              <a:prstGeom prst="rect">
                <a:avLst/>
              </a:prstGeom>
            </p:spPr>
          </p:pic>
        </p:grpSp>
      </p:grpSp>
      <p:grpSp>
        <p:nvGrpSpPr>
          <p:cNvPr id="336" name="Group 335"/>
          <p:cNvGrpSpPr/>
          <p:nvPr/>
        </p:nvGrpSpPr>
        <p:grpSpPr>
          <a:xfrm>
            <a:off x="548432" y="3577901"/>
            <a:ext cx="1004508" cy="311036"/>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email">
              <a:biLevel thresh="25000"/>
              <a:extLst>
                <a:ext uri="{28A0092B-C50C-407E-A947-70E740481C1C}">
                  <a14:useLocalDpi xmlns:a14="http://schemas.microsoft.com/office/drawing/2010/main"/>
                </a:ext>
              </a:extLst>
            </a:blip>
            <a:stretch>
              <a:fillRect/>
            </a:stretch>
          </p:blipFill>
          <p:spPr>
            <a:xfrm>
              <a:off x="9096923" y="436026"/>
              <a:ext cx="291303" cy="291303"/>
            </a:xfrm>
            <a:prstGeom prst="rect">
              <a:avLst/>
            </a:prstGeom>
          </p:spPr>
        </p:pic>
      </p:grpSp>
      <p:sp>
        <p:nvSpPr>
          <p:cNvPr id="71" name="Rectangle 70"/>
          <p:cNvSpPr/>
          <p:nvPr/>
        </p:nvSpPr>
        <p:spPr bwMode="auto">
          <a:xfrm>
            <a:off x="10234134" y="531051"/>
            <a:ext cx="1539076" cy="3879621"/>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ea typeface="Segoe UI" pitchFamily="34" charset="0"/>
                <a:cs typeface="Segoe UI" pitchFamily="34" charset="0"/>
              </a:rPr>
              <a:t>Hybrid</a:t>
            </a:r>
          </a:p>
          <a:p>
            <a:pPr algn="ctr" defTabSz="895923" fontAlgn="base">
              <a:lnSpc>
                <a:spcPct val="90000"/>
              </a:lnSpc>
            </a:pPr>
            <a:r>
              <a:rPr lang="en-US" sz="1176" b="1" kern="0" dirty="0">
                <a:ea typeface="Segoe UI" pitchFamily="34" charset="0"/>
                <a:cs typeface="Segoe UI" pitchFamily="34" charset="0"/>
              </a:rPr>
              <a:t>Operations</a:t>
            </a:r>
            <a:endParaRPr lang="en-US" sz="1274" b="1" kern="0" dirty="0">
              <a:ea typeface="Segoe UI" pitchFamily="34" charset="0"/>
              <a:cs typeface="Segoe UI" pitchFamily="34" charset="0"/>
            </a:endParaRPr>
          </a:p>
        </p:txBody>
      </p:sp>
      <p:grpSp>
        <p:nvGrpSpPr>
          <p:cNvPr id="338" name="Group 337"/>
          <p:cNvGrpSpPr/>
          <p:nvPr/>
        </p:nvGrpSpPr>
        <p:grpSpPr>
          <a:xfrm>
            <a:off x="10487151" y="2218256"/>
            <a:ext cx="991372" cy="325698"/>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email">
              <a:biLevel thresh="25000"/>
              <a:extLst>
                <a:ext uri="{28A0092B-C50C-407E-A947-70E740481C1C}">
                  <a14:useLocalDpi xmlns:a14="http://schemas.microsoft.com/office/drawing/2010/main"/>
                </a:ext>
              </a:extLst>
            </a:blip>
            <a:stretch>
              <a:fillRect/>
            </a:stretch>
          </p:blipFill>
          <p:spPr>
            <a:xfrm>
              <a:off x="11198479" y="2855036"/>
              <a:ext cx="296408" cy="296408"/>
            </a:xfrm>
            <a:prstGeom prst="rect">
              <a:avLst/>
            </a:prstGeom>
          </p:spPr>
        </p:pic>
      </p:grpSp>
      <p:grpSp>
        <p:nvGrpSpPr>
          <p:cNvPr id="242" name="Group 241"/>
          <p:cNvGrpSpPr/>
          <p:nvPr/>
        </p:nvGrpSpPr>
        <p:grpSpPr>
          <a:xfrm>
            <a:off x="10470282" y="4045029"/>
            <a:ext cx="985974" cy="324522"/>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email">
              <a:biLevel thresh="25000"/>
              <a:extLst>
                <a:ext uri="{28A0092B-C50C-407E-A947-70E740481C1C}">
                  <a14:useLocalDpi xmlns:a14="http://schemas.microsoft.com/office/drawing/2010/main"/>
                </a:ext>
              </a:extLst>
            </a:blip>
            <a:stretch>
              <a:fillRect/>
            </a:stretch>
          </p:blipFill>
          <p:spPr>
            <a:xfrm>
              <a:off x="11181272" y="4050487"/>
              <a:ext cx="286828" cy="286828"/>
            </a:xfrm>
            <a:prstGeom prst="rect">
              <a:avLst/>
            </a:prstGeom>
          </p:spPr>
        </p:pic>
      </p:grpSp>
      <p:grpSp>
        <p:nvGrpSpPr>
          <p:cNvPr id="341" name="Group 340"/>
          <p:cNvGrpSpPr/>
          <p:nvPr/>
        </p:nvGrpSpPr>
        <p:grpSpPr>
          <a:xfrm>
            <a:off x="10464913" y="3613197"/>
            <a:ext cx="983557" cy="338770"/>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email">
              <a:biLevel thresh="25000"/>
              <a:extLst>
                <a:ext uri="{28A0092B-C50C-407E-A947-70E740481C1C}">
                  <a14:useLocalDpi xmlns:a14="http://schemas.microsoft.com/office/drawing/2010/main"/>
                </a:ext>
              </a:extLst>
            </a:blip>
            <a:stretch>
              <a:fillRect/>
            </a:stretch>
          </p:blipFill>
          <p:spPr>
            <a:xfrm>
              <a:off x="11175796" y="3730886"/>
              <a:ext cx="285842" cy="285842"/>
            </a:xfrm>
            <a:prstGeom prst="rect">
              <a:avLst/>
            </a:prstGeom>
          </p:spPr>
        </p:pic>
      </p:grpSp>
      <p:grpSp>
        <p:nvGrpSpPr>
          <p:cNvPr id="340" name="Group 339"/>
          <p:cNvGrpSpPr/>
          <p:nvPr/>
        </p:nvGrpSpPr>
        <p:grpSpPr>
          <a:xfrm>
            <a:off x="10478878" y="3191184"/>
            <a:ext cx="977378" cy="314851"/>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email">
              <a:biLevel thresh="25000"/>
              <a:extLst>
                <a:ext uri="{28A0092B-C50C-407E-A947-70E740481C1C}">
                  <a14:useLocalDpi xmlns:a14="http://schemas.microsoft.com/office/drawing/2010/main"/>
                </a:ext>
              </a:extLst>
            </a:blip>
            <a:stretch>
              <a:fillRect/>
            </a:stretch>
          </p:blipFill>
          <p:spPr>
            <a:xfrm>
              <a:off x="11190041" y="3491162"/>
              <a:ext cx="286753" cy="286753"/>
            </a:xfrm>
            <a:prstGeom prst="rect">
              <a:avLst/>
            </a:prstGeom>
          </p:spPr>
        </p:pic>
      </p:grpSp>
      <p:sp>
        <p:nvSpPr>
          <p:cNvPr id="33" name="Rectangle 32"/>
          <p:cNvSpPr/>
          <p:nvPr/>
        </p:nvSpPr>
        <p:spPr bwMode="auto">
          <a:xfrm>
            <a:off x="5904909" y="4834576"/>
            <a:ext cx="6168065"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446479" y="2069771"/>
            <a:ext cx="2685203" cy="2287499"/>
            <a:chOff x="8289832" y="2910817"/>
            <a:chExt cx="2739047" cy="2333368"/>
          </a:xfrm>
          <a:solidFill>
            <a:srgbClr val="92D050"/>
          </a:solidFill>
        </p:grpSpPr>
        <p:sp>
          <p:nvSpPr>
            <p:cNvPr id="37" name="Rectangle 36"/>
            <p:cNvSpPr/>
            <p:nvPr/>
          </p:nvSpPr>
          <p:spPr bwMode="auto">
            <a:xfrm>
              <a:off x="8289832" y="2910817"/>
              <a:ext cx="2739047" cy="2333368"/>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a:grpFill/>
          </p:grpSpPr>
          <p:sp>
            <p:nvSpPr>
              <p:cNvPr id="171" name="TextBox 170"/>
              <p:cNvSpPr txBox="1"/>
              <p:nvPr/>
            </p:nvSpPr>
            <p:spPr>
              <a:xfrm>
                <a:off x="9104870" y="3497376"/>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email">
                <a:biLevel thresh="25000"/>
                <a:extLst>
                  <a:ext uri="{28A0092B-C50C-407E-A947-70E740481C1C}">
                    <a14:useLocalDpi xmlns:a14="http://schemas.microsoft.com/office/drawing/2010/main"/>
                  </a:ext>
                </a:extLst>
              </a:blip>
              <a:stretch>
                <a:fillRect/>
              </a:stretch>
            </p:blipFill>
            <p:spPr>
              <a:xfrm>
                <a:off x="8755248" y="3474294"/>
                <a:ext cx="296809" cy="296809"/>
              </a:xfrm>
              <a:prstGeom prst="rect">
                <a:avLst/>
              </a:prstGeom>
              <a:grpFill/>
            </p:spPr>
          </p:pic>
        </p:grpSp>
        <p:grpSp>
          <p:nvGrpSpPr>
            <p:cNvPr id="390" name="Group 389"/>
            <p:cNvGrpSpPr/>
            <p:nvPr/>
          </p:nvGrpSpPr>
          <p:grpSpPr>
            <a:xfrm>
              <a:off x="8681505" y="4689849"/>
              <a:ext cx="1029708" cy="318154"/>
              <a:chOff x="8681505" y="4689849"/>
              <a:chExt cx="1029708" cy="318154"/>
            </a:xfrm>
            <a:grpFill/>
          </p:grpSpPr>
          <p:sp>
            <p:nvSpPr>
              <p:cNvPr id="173" name="TextBox 172"/>
              <p:cNvSpPr txBox="1"/>
              <p:nvPr/>
            </p:nvSpPr>
            <p:spPr>
              <a:xfrm>
                <a:off x="9052057" y="4706898"/>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p>
            </p:txBody>
          </p:sp>
          <p:pic>
            <p:nvPicPr>
              <p:cNvPr id="174" name="Picture 173"/>
              <p:cNvPicPr>
                <a:picLocks noChangeAspect="1"/>
              </p:cNvPicPr>
              <p:nvPr/>
            </p:nvPicPr>
            <p:blipFill>
              <a:blip r:embed="rId33" cstate="email">
                <a:biLevel thresh="25000"/>
                <a:extLst>
                  <a:ext uri="{28A0092B-C50C-407E-A947-70E740481C1C}">
                    <a14:useLocalDpi xmlns:a14="http://schemas.microsoft.com/office/drawing/2010/main"/>
                  </a:ext>
                </a:extLst>
              </a:blip>
              <a:stretch>
                <a:fillRect/>
              </a:stretch>
            </p:blipFill>
            <p:spPr>
              <a:xfrm>
                <a:off x="8681505" y="4689849"/>
                <a:ext cx="290620" cy="290619"/>
              </a:xfrm>
              <a:prstGeom prst="rect">
                <a:avLst/>
              </a:prstGeom>
              <a:grpFill/>
            </p:spPr>
          </p:pic>
        </p:grpSp>
        <p:grpSp>
          <p:nvGrpSpPr>
            <p:cNvPr id="391" name="Group 390"/>
            <p:cNvGrpSpPr/>
            <p:nvPr/>
          </p:nvGrpSpPr>
          <p:grpSpPr>
            <a:xfrm>
              <a:off x="8728911" y="4040003"/>
              <a:ext cx="1011763" cy="318839"/>
              <a:chOff x="8728911" y="4040003"/>
              <a:chExt cx="1011763" cy="318839"/>
            </a:xfrm>
            <a:grpFill/>
          </p:grpSpPr>
          <p:sp>
            <p:nvSpPr>
              <p:cNvPr id="175" name="TextBox 174"/>
              <p:cNvSpPr txBox="1"/>
              <p:nvPr/>
            </p:nvSpPr>
            <p:spPr>
              <a:xfrm>
                <a:off x="9081518" y="4057737"/>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email">
                <a:biLevel thresh="25000"/>
                <a:extLst>
                  <a:ext uri="{28A0092B-C50C-407E-A947-70E740481C1C}">
                    <a14:useLocalDpi xmlns:a14="http://schemas.microsoft.com/office/drawing/2010/main"/>
                  </a:ext>
                </a:extLst>
              </a:blip>
              <a:stretch>
                <a:fillRect/>
              </a:stretch>
            </p:blipFill>
            <p:spPr>
              <a:xfrm>
                <a:off x="8728911" y="4040003"/>
                <a:ext cx="289282" cy="289282"/>
              </a:xfrm>
              <a:prstGeom prst="rect">
                <a:avLst/>
              </a:prstGeom>
              <a:grpFill/>
            </p:spPr>
          </p:pic>
        </p:grpSp>
        <p:grpSp>
          <p:nvGrpSpPr>
            <p:cNvPr id="392" name="Group 391"/>
            <p:cNvGrpSpPr/>
            <p:nvPr/>
          </p:nvGrpSpPr>
          <p:grpSpPr>
            <a:xfrm>
              <a:off x="9789813" y="4065697"/>
              <a:ext cx="1011560" cy="362789"/>
              <a:chOff x="9789813" y="4065697"/>
              <a:chExt cx="1011560" cy="362789"/>
            </a:xfrm>
            <a:grpFill/>
          </p:grpSpPr>
          <p:sp>
            <p:nvSpPr>
              <p:cNvPr id="177" name="TextBox 176"/>
              <p:cNvSpPr txBox="1"/>
              <p:nvPr/>
            </p:nvSpPr>
            <p:spPr>
              <a:xfrm>
                <a:off x="10142217" y="4127381"/>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email">
                <a:biLevel thresh="25000"/>
                <a:extLst>
                  <a:ext uri="{28A0092B-C50C-407E-A947-70E740481C1C}">
                    <a14:useLocalDpi xmlns:a14="http://schemas.microsoft.com/office/drawing/2010/main"/>
                  </a:ext>
                </a:extLst>
              </a:blip>
              <a:stretch>
                <a:fillRect/>
              </a:stretch>
            </p:blipFill>
            <p:spPr>
              <a:xfrm>
                <a:off x="9789813" y="4065697"/>
                <a:ext cx="293993" cy="293993"/>
              </a:xfrm>
              <a:prstGeom prst="rect">
                <a:avLst/>
              </a:prstGeom>
              <a:grpFill/>
            </p:spPr>
          </p:pic>
        </p:grpSp>
        <p:grpSp>
          <p:nvGrpSpPr>
            <p:cNvPr id="393" name="Group 392"/>
            <p:cNvGrpSpPr/>
            <p:nvPr/>
          </p:nvGrpSpPr>
          <p:grpSpPr>
            <a:xfrm>
              <a:off x="9795245" y="4668527"/>
              <a:ext cx="1014773" cy="328756"/>
              <a:chOff x="9795245" y="4668527"/>
              <a:chExt cx="1014773" cy="328756"/>
            </a:xfrm>
            <a:grpFill/>
          </p:grpSpPr>
          <p:sp>
            <p:nvSpPr>
              <p:cNvPr id="179" name="TextBox 178"/>
              <p:cNvSpPr txBox="1"/>
              <p:nvPr/>
            </p:nvSpPr>
            <p:spPr>
              <a:xfrm>
                <a:off x="10150862" y="4696178"/>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email">
                <a:biLevel thresh="25000"/>
                <a:extLst>
                  <a:ext uri="{28A0092B-C50C-407E-A947-70E740481C1C}">
                    <a14:useLocalDpi xmlns:a14="http://schemas.microsoft.com/office/drawing/2010/main"/>
                  </a:ext>
                </a:extLst>
              </a:blip>
              <a:stretch>
                <a:fillRect/>
              </a:stretch>
            </p:blipFill>
            <p:spPr>
              <a:xfrm>
                <a:off x="9795245" y="4668527"/>
                <a:ext cx="288561" cy="288560"/>
              </a:xfrm>
              <a:prstGeom prst="rect">
                <a:avLst/>
              </a:prstGeom>
              <a:grpFill/>
            </p:spPr>
          </p:pic>
        </p:grpSp>
        <p:grpSp>
          <p:nvGrpSpPr>
            <p:cNvPr id="389" name="Group 388"/>
            <p:cNvGrpSpPr/>
            <p:nvPr/>
          </p:nvGrpSpPr>
          <p:grpSpPr>
            <a:xfrm>
              <a:off x="9763191" y="3476801"/>
              <a:ext cx="751841" cy="347627"/>
              <a:chOff x="9763191" y="3476801"/>
              <a:chExt cx="751841" cy="347627"/>
            </a:xfrm>
            <a:grpFill/>
          </p:grpSpPr>
          <p:pic>
            <p:nvPicPr>
              <p:cNvPr id="17" name="Picture 16"/>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9763191" y="3476801"/>
                <a:ext cx="320616" cy="290558"/>
              </a:xfrm>
              <a:prstGeom prst="rect">
                <a:avLst/>
              </a:prstGeom>
              <a:grpFill/>
            </p:spPr>
          </p:pic>
          <p:sp>
            <p:nvSpPr>
              <p:cNvPr id="246" name="TextBox 245"/>
              <p:cNvSpPr txBox="1"/>
              <p:nvPr/>
            </p:nvSpPr>
            <p:spPr>
              <a:xfrm>
                <a:off x="10117219" y="3498352"/>
                <a:ext cx="397813" cy="326076"/>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6207" y="2667696"/>
            <a:ext cx="67699" cy="3796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337" name="Group 336"/>
          <p:cNvGrpSpPr/>
          <p:nvPr/>
        </p:nvGrpSpPr>
        <p:grpSpPr>
          <a:xfrm>
            <a:off x="10506680" y="1173191"/>
            <a:ext cx="991400" cy="327746"/>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10" y="5128963"/>
            <a:ext cx="826979" cy="339375"/>
            <a:chOff x="6071870" y="5231313"/>
            <a:chExt cx="843562" cy="346180"/>
          </a:xfrm>
          <a:solidFill>
            <a:schemeClr val="tx1">
              <a:lumMod val="50000"/>
            </a:schemeClr>
          </a:solidFill>
        </p:grpSpPr>
        <p:sp>
          <p:nvSpPr>
            <p:cNvPr id="24" name="Rectangle 23"/>
            <p:cNvSpPr/>
            <p:nvPr/>
          </p:nvSpPr>
          <p:spPr bwMode="auto">
            <a:xfrm>
              <a:off x="6071870" y="5231313"/>
              <a:ext cx="843562"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email">
              <a:biLevel thresh="25000"/>
              <a:extLst>
                <a:ext uri="{28A0092B-C50C-407E-A947-70E740481C1C}">
                  <a14:useLocalDpi xmlns:a14="http://schemas.microsoft.com/office/drawing/2010/main"/>
                </a:ext>
              </a:extLst>
            </a:blip>
            <a:stretch>
              <a:fillRect/>
            </a:stretch>
          </p:blipFill>
          <p:spPr>
            <a:xfrm>
              <a:off x="6081595" y="5248173"/>
              <a:ext cx="267702" cy="267702"/>
            </a:xfrm>
            <a:prstGeom prst="rect">
              <a:avLst/>
            </a:prstGeom>
            <a:grpFill/>
          </p:spPr>
        </p:pic>
      </p:grpSp>
      <p:grpSp>
        <p:nvGrpSpPr>
          <p:cNvPr id="237" name="Group 236"/>
          <p:cNvGrpSpPr/>
          <p:nvPr/>
        </p:nvGrpSpPr>
        <p:grpSpPr>
          <a:xfrm>
            <a:off x="8471116" y="5115782"/>
            <a:ext cx="796821" cy="352472"/>
            <a:chOff x="8640978" y="5217867"/>
            <a:chExt cx="812799" cy="359540"/>
          </a:xfrm>
          <a:solidFill>
            <a:schemeClr val="tx1">
              <a:lumMod val="50000"/>
            </a:schemeClr>
          </a:solidFill>
        </p:grpSpPr>
        <p:sp>
          <p:nvSpPr>
            <p:cNvPr id="27" name="Rectangle 26"/>
            <p:cNvSpPr/>
            <p:nvPr/>
          </p:nvSpPr>
          <p:spPr bwMode="auto">
            <a:xfrm>
              <a:off x="8640978" y="5230981"/>
              <a:ext cx="812799"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email">
              <a:biLevel thresh="25000"/>
              <a:extLst>
                <a:ext uri="{28A0092B-C50C-407E-A947-70E740481C1C}">
                  <a14:useLocalDpi xmlns:a14="http://schemas.microsoft.com/office/drawing/2010/main"/>
                </a:ext>
              </a:extLst>
            </a:blip>
            <a:stretch>
              <a:fillRect/>
            </a:stretch>
          </p:blipFill>
          <p:spPr>
            <a:xfrm>
              <a:off x="8669836" y="5217867"/>
              <a:ext cx="251761" cy="251761"/>
            </a:xfrm>
            <a:prstGeom prst="rect">
              <a:avLst/>
            </a:prstGeom>
            <a:grpFill/>
          </p:spPr>
        </p:pic>
      </p:grpSp>
      <p:grpSp>
        <p:nvGrpSpPr>
          <p:cNvPr id="16" name="Group 15"/>
          <p:cNvGrpSpPr/>
          <p:nvPr/>
        </p:nvGrpSpPr>
        <p:grpSpPr>
          <a:xfrm>
            <a:off x="2944314" y="5128966"/>
            <a:ext cx="897435" cy="356283"/>
            <a:chOff x="3003353" y="5231315"/>
            <a:chExt cx="915430" cy="363427"/>
          </a:xfrm>
          <a:solidFill>
            <a:schemeClr val="tx1">
              <a:lumMod val="50000"/>
            </a:schemeClr>
          </a:solidFill>
        </p:grpSpPr>
        <p:sp>
          <p:nvSpPr>
            <p:cNvPr id="25" name="Rectangle 24"/>
            <p:cNvSpPr/>
            <p:nvPr/>
          </p:nvSpPr>
          <p:spPr bwMode="auto">
            <a:xfrm>
              <a:off x="3003353" y="5231315"/>
              <a:ext cx="915430"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3032767" y="5271308"/>
              <a:ext cx="247169" cy="247170"/>
            </a:xfrm>
            <a:prstGeom prst="rect">
              <a:avLst/>
            </a:prstGeom>
            <a:grpFill/>
          </p:spPr>
        </p:pic>
      </p:grpSp>
      <p:grpSp>
        <p:nvGrpSpPr>
          <p:cNvPr id="18" name="Group 17"/>
          <p:cNvGrpSpPr/>
          <p:nvPr/>
        </p:nvGrpSpPr>
        <p:grpSpPr>
          <a:xfrm>
            <a:off x="3916509" y="5128965"/>
            <a:ext cx="818804" cy="356283"/>
            <a:chOff x="3995042" y="5231314"/>
            <a:chExt cx="835223" cy="363427"/>
          </a:xfrm>
          <a:solidFill>
            <a:schemeClr val="tx1">
              <a:lumMod val="50000"/>
            </a:schemeClr>
          </a:solidFill>
        </p:grpSpPr>
        <p:sp>
          <p:nvSpPr>
            <p:cNvPr id="26" name="Rectangle 25"/>
            <p:cNvSpPr/>
            <p:nvPr/>
          </p:nvSpPr>
          <p:spPr bwMode="auto">
            <a:xfrm>
              <a:off x="3995042" y="5231314"/>
              <a:ext cx="835223"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024079" y="5271308"/>
              <a:ext cx="247169" cy="247170"/>
            </a:xfrm>
            <a:prstGeom prst="rect">
              <a:avLst/>
            </a:prstGeom>
            <a:grpFill/>
          </p:spPr>
        </p:pic>
      </p:grpSp>
      <p:grpSp>
        <p:nvGrpSpPr>
          <p:cNvPr id="19" name="Group 18"/>
          <p:cNvGrpSpPr/>
          <p:nvPr/>
        </p:nvGrpSpPr>
        <p:grpSpPr>
          <a:xfrm>
            <a:off x="4828765" y="5128964"/>
            <a:ext cx="819786" cy="356283"/>
            <a:chOff x="4925592" y="5231313"/>
            <a:chExt cx="836224" cy="363427"/>
          </a:xfrm>
          <a:solidFill>
            <a:schemeClr val="tx1">
              <a:lumMod val="50000"/>
            </a:schemeClr>
          </a:solidFill>
        </p:grpSpPr>
        <p:sp>
          <p:nvSpPr>
            <p:cNvPr id="61" name="Rectangle 60"/>
            <p:cNvSpPr/>
            <p:nvPr/>
          </p:nvSpPr>
          <p:spPr bwMode="auto">
            <a:xfrm>
              <a:off x="4925592" y="5231313"/>
              <a:ext cx="836224"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947024" y="5271308"/>
              <a:ext cx="247169" cy="247170"/>
            </a:xfrm>
            <a:prstGeom prst="rect">
              <a:avLst/>
            </a:prstGeom>
            <a:grpFill/>
          </p:spPr>
        </p:pic>
      </p:grpSp>
      <p:grpSp>
        <p:nvGrpSpPr>
          <p:cNvPr id="13" name="Group 12"/>
          <p:cNvGrpSpPr/>
          <p:nvPr/>
        </p:nvGrpSpPr>
        <p:grpSpPr>
          <a:xfrm>
            <a:off x="438468" y="5134866"/>
            <a:ext cx="792310" cy="349066"/>
            <a:chOff x="165906" y="5237334"/>
            <a:chExt cx="808197" cy="356066"/>
          </a:xfrm>
          <a:solidFill>
            <a:schemeClr val="tx1">
              <a:lumMod val="50000"/>
            </a:schemeClr>
          </a:solidFill>
        </p:grpSpPr>
        <p:sp>
          <p:nvSpPr>
            <p:cNvPr id="43" name="Rectangle 42"/>
            <p:cNvSpPr/>
            <p:nvPr/>
          </p:nvSpPr>
          <p:spPr bwMode="auto">
            <a:xfrm>
              <a:off x="165906" y="5237334"/>
              <a:ext cx="808197"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email">
              <a:biLevel thresh="25000"/>
              <a:extLst>
                <a:ext uri="{28A0092B-C50C-407E-A947-70E740481C1C}">
                  <a14:useLocalDpi xmlns:a14="http://schemas.microsoft.com/office/drawing/2010/main"/>
                </a:ext>
              </a:extLst>
            </a:blip>
            <a:stretch>
              <a:fillRect/>
            </a:stretch>
          </p:blipFill>
          <p:spPr>
            <a:xfrm>
              <a:off x="186771" y="5275561"/>
              <a:ext cx="261581" cy="261582"/>
            </a:xfrm>
            <a:prstGeom prst="rect">
              <a:avLst/>
            </a:prstGeom>
            <a:grpFill/>
            <a:ln>
              <a:noFill/>
            </a:ln>
          </p:spPr>
        </p:pic>
      </p:grpSp>
      <p:grpSp>
        <p:nvGrpSpPr>
          <p:cNvPr id="328" name="Group 327"/>
          <p:cNvGrpSpPr/>
          <p:nvPr/>
        </p:nvGrpSpPr>
        <p:grpSpPr>
          <a:xfrm>
            <a:off x="10536520" y="1638549"/>
            <a:ext cx="953052" cy="337380"/>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cstate="email">
              <a:extLst>
                <a:ext uri="{28A0092B-C50C-407E-A947-70E740481C1C}">
                  <a14:useLocalDpi xmlns:a14="http://schemas.microsoft.com/office/drawing/2010/main"/>
                </a:ext>
              </a:extLst>
            </a:blip>
            <a:stretch>
              <a:fillRect/>
            </a:stretch>
          </p:blipFill>
          <p:spPr>
            <a:xfrm>
              <a:off x="11248838" y="2615973"/>
              <a:ext cx="245456" cy="317924"/>
            </a:xfrm>
            <a:prstGeom prst="rect">
              <a:avLst/>
            </a:prstGeom>
          </p:spPr>
        </p:pic>
      </p:grpSp>
      <p:grpSp>
        <p:nvGrpSpPr>
          <p:cNvPr id="238" name="Group 237"/>
          <p:cNvGrpSpPr/>
          <p:nvPr/>
        </p:nvGrpSpPr>
        <p:grpSpPr>
          <a:xfrm>
            <a:off x="9308537" y="5128638"/>
            <a:ext cx="903525" cy="339616"/>
            <a:chOff x="9495191" y="5230981"/>
            <a:chExt cx="921643" cy="346426"/>
          </a:xfrm>
          <a:solidFill>
            <a:schemeClr val="tx1">
              <a:lumMod val="50000"/>
            </a:schemeClr>
          </a:solidFill>
        </p:grpSpPr>
        <p:sp>
          <p:nvSpPr>
            <p:cNvPr id="28" name="Rectangle 27"/>
            <p:cNvSpPr/>
            <p:nvPr/>
          </p:nvSpPr>
          <p:spPr bwMode="auto">
            <a:xfrm>
              <a:off x="9495191" y="5230981"/>
              <a:ext cx="921643"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email">
              <a:biLevel thresh="25000"/>
              <a:extLst>
                <a:ext uri="{28A0092B-C50C-407E-A947-70E740481C1C}">
                  <a14:useLocalDpi xmlns:a14="http://schemas.microsoft.com/office/drawing/2010/main"/>
                </a:ext>
              </a:extLst>
            </a:blip>
            <a:stretch>
              <a:fillRect/>
            </a:stretch>
          </p:blipFill>
          <p:spPr>
            <a:xfrm>
              <a:off x="9542996" y="5273467"/>
              <a:ext cx="210127" cy="210127"/>
            </a:xfrm>
            <a:prstGeom prst="rect">
              <a:avLst/>
            </a:prstGeom>
            <a:grpFill/>
          </p:spPr>
        </p:pic>
      </p:grpSp>
      <p:grpSp>
        <p:nvGrpSpPr>
          <p:cNvPr id="241" name="Group 240"/>
          <p:cNvGrpSpPr/>
          <p:nvPr/>
        </p:nvGrpSpPr>
        <p:grpSpPr>
          <a:xfrm>
            <a:off x="11148980" y="5128638"/>
            <a:ext cx="853288" cy="339616"/>
            <a:chOff x="11372540" y="5230981"/>
            <a:chExt cx="870398" cy="346426"/>
          </a:xfrm>
          <a:solidFill>
            <a:schemeClr val="tx1">
              <a:lumMod val="50000"/>
            </a:schemeClr>
          </a:solidFill>
        </p:grpSpPr>
        <p:sp>
          <p:nvSpPr>
            <p:cNvPr id="247" name="Rectangle 246"/>
            <p:cNvSpPr/>
            <p:nvPr/>
          </p:nvSpPr>
          <p:spPr bwMode="auto">
            <a:xfrm>
              <a:off x="11372540"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476749" y="2710860"/>
            <a:ext cx="981241" cy="307798"/>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email">
              <a:biLevel thresh="25000"/>
              <a:extLst>
                <a:ext uri="{28A0092B-C50C-407E-A947-70E740481C1C}">
                  <a14:useLocalDpi xmlns:a14="http://schemas.microsoft.com/office/drawing/2010/main"/>
                </a:ext>
              </a:extLst>
            </a:blip>
            <a:stretch>
              <a:fillRect/>
            </a:stretch>
          </p:blipFill>
          <p:spPr>
            <a:xfrm>
              <a:off x="11187869" y="3126800"/>
              <a:ext cx="280231" cy="280232"/>
            </a:xfrm>
            <a:prstGeom prst="rect">
              <a:avLst/>
            </a:prstGeom>
          </p:spPr>
        </p:pic>
      </p:grpSp>
      <p:grpSp>
        <p:nvGrpSpPr>
          <p:cNvPr id="136" name="Group 135"/>
          <p:cNvGrpSpPr/>
          <p:nvPr/>
        </p:nvGrpSpPr>
        <p:grpSpPr>
          <a:xfrm>
            <a:off x="1960879" y="522379"/>
            <a:ext cx="2066717" cy="140481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email">
                <a:biLevel thresh="25000"/>
                <a:extLst>
                  <a:ext uri="{28A0092B-C50C-407E-A947-70E740481C1C}">
                    <a14:useLocalDpi xmlns:a14="http://schemas.microsoft.com/office/drawing/2010/main"/>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email">
                <a:biLevel thresh="25000"/>
                <a:extLst>
                  <a:ext uri="{28A0092B-C50C-407E-A947-70E740481C1C}">
                    <a14:useLocalDpi xmlns:a14="http://schemas.microsoft.com/office/drawing/2010/main"/>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email">
                <a:biLevel thresh="25000"/>
                <a:extLst>
                  <a:ext uri="{28A0092B-C50C-407E-A947-70E740481C1C}">
                    <a14:useLocalDpi xmlns:a14="http://schemas.microsoft.com/office/drawing/2010/main"/>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7961175" y="522379"/>
            <a:ext cx="2203022" cy="140481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email">
                <a:biLevel thresh="25000"/>
                <a:extLst>
                  <a:ext uri="{28A0092B-C50C-407E-A947-70E740481C1C}">
                    <a14:useLocalDpi xmlns:a14="http://schemas.microsoft.com/office/drawing/2010/main"/>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email">
                <a:biLevel thresh="25000"/>
                <a:extLst>
                  <a:ext uri="{28A0092B-C50C-407E-A947-70E740481C1C}">
                    <a14:useLocalDpi xmlns:a14="http://schemas.microsoft.com/office/drawing/2010/main"/>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email">
                <a:biLevel thresh="25000"/>
                <a:extLst>
                  <a:ext uri="{28A0092B-C50C-407E-A947-70E740481C1C}">
                    <a14:useLocalDpi xmlns:a14="http://schemas.microsoft.com/office/drawing/2010/main"/>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495750" y="5134866"/>
            <a:ext cx="844806" cy="349066"/>
            <a:chOff x="1815887" y="5237334"/>
            <a:chExt cx="861746" cy="356066"/>
          </a:xfrm>
          <a:solidFill>
            <a:schemeClr val="tx1">
              <a:lumMod val="50000"/>
            </a:schemeClr>
          </a:solidFill>
        </p:grpSpPr>
        <p:sp>
          <p:nvSpPr>
            <p:cNvPr id="62" name="Rectangle 61"/>
            <p:cNvSpPr/>
            <p:nvPr/>
          </p:nvSpPr>
          <p:spPr bwMode="auto">
            <a:xfrm>
              <a:off x="1815887" y="5237334"/>
              <a:ext cx="861746"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a:grpFill/>
          </p:grpSpPr>
          <p:grpSp>
            <p:nvGrpSpPr>
              <p:cNvPr id="402" name="Group 401"/>
              <p:cNvGrpSpPr/>
              <p:nvPr/>
            </p:nvGrpSpPr>
            <p:grpSpPr>
              <a:xfrm>
                <a:off x="1428991" y="5308456"/>
                <a:ext cx="97032" cy="104039"/>
                <a:chOff x="1286878" y="3925073"/>
                <a:chExt cx="291844" cy="312918"/>
              </a:xfrm>
              <a:grp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grp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grp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48432" y="4047160"/>
            <a:ext cx="988565" cy="303165"/>
            <a:chOff x="559429" y="4065187"/>
            <a:chExt cx="1008388" cy="309244"/>
          </a:xfrm>
        </p:grpSpPr>
        <p:pic>
          <p:nvPicPr>
            <p:cNvPr id="413" name="Picture 412"/>
            <p:cNvPicPr>
              <a:picLocks noChangeAspect="1"/>
            </p:cNvPicPr>
            <p:nvPr/>
          </p:nvPicPr>
          <p:blipFill>
            <a:blip r:embed="rId51" cstate="email">
              <a:biLevel thresh="25000"/>
              <a:extLst>
                <a:ext uri="{28A0092B-C50C-407E-A947-70E740481C1C}">
                  <a14:useLocalDpi xmlns:a14="http://schemas.microsoft.com/office/drawing/2010/main"/>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657562" y="5128638"/>
            <a:ext cx="772956" cy="339616"/>
            <a:chOff x="7811111" y="5230981"/>
            <a:chExt cx="788455" cy="346426"/>
          </a:xfrm>
          <a:solidFill>
            <a:schemeClr val="tx1">
              <a:lumMod val="50000"/>
            </a:schemeClr>
          </a:solidFill>
        </p:grpSpPr>
        <p:sp>
          <p:nvSpPr>
            <p:cNvPr id="30" name="Rectangle 29"/>
            <p:cNvSpPr/>
            <p:nvPr/>
          </p:nvSpPr>
          <p:spPr bwMode="auto">
            <a:xfrm>
              <a:off x="7811111" y="5230981"/>
              <a:ext cx="788455"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email">
              <a:biLevel thresh="25000"/>
              <a:extLst>
                <a:ext uri="{28A0092B-C50C-407E-A947-70E740481C1C}">
                  <a14:useLocalDpi xmlns:a14="http://schemas.microsoft.com/office/drawing/2010/main"/>
                </a:ext>
              </a:extLst>
            </a:blip>
            <a:stretch>
              <a:fillRect/>
            </a:stretch>
          </p:blipFill>
          <p:spPr>
            <a:xfrm>
              <a:off x="7860724" y="5289060"/>
              <a:ext cx="211665" cy="211665"/>
            </a:xfrm>
            <a:prstGeom prst="rect">
              <a:avLst/>
            </a:prstGeom>
            <a:grpFill/>
          </p:spPr>
        </p:pic>
      </p:grpSp>
      <p:grpSp>
        <p:nvGrpSpPr>
          <p:cNvPr id="240" name="Group 239"/>
          <p:cNvGrpSpPr/>
          <p:nvPr/>
        </p:nvGrpSpPr>
        <p:grpSpPr>
          <a:xfrm>
            <a:off x="10252661" y="5128638"/>
            <a:ext cx="853288" cy="339616"/>
            <a:chOff x="10458248" y="5230981"/>
            <a:chExt cx="870398" cy="346426"/>
          </a:xfrm>
          <a:solidFill>
            <a:schemeClr val="tx1">
              <a:lumMod val="50000"/>
            </a:schemeClr>
          </a:solidFill>
        </p:grpSpPr>
        <p:sp>
          <p:nvSpPr>
            <p:cNvPr id="34" name="Rectangle 33"/>
            <p:cNvSpPr/>
            <p:nvPr/>
          </p:nvSpPr>
          <p:spPr bwMode="auto">
            <a:xfrm>
              <a:off x="10458248"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email">
              <a:biLevel thresh="25000"/>
              <a:extLst>
                <a:ext uri="{28A0092B-C50C-407E-A947-70E740481C1C}">
                  <a14:useLocalDpi xmlns:a14="http://schemas.microsoft.com/office/drawing/2010/main"/>
                </a:ext>
              </a:extLst>
            </a:blip>
            <a:stretch>
              <a:fillRect/>
            </a:stretch>
          </p:blipFill>
          <p:spPr>
            <a:xfrm>
              <a:off x="10460633" y="5267779"/>
              <a:ext cx="241495" cy="241495"/>
            </a:xfrm>
            <a:prstGeom prst="rect">
              <a:avLst/>
            </a:prstGeom>
            <a:grpFill/>
          </p:spPr>
        </p:pic>
      </p:grpSp>
      <p:grpSp>
        <p:nvGrpSpPr>
          <p:cNvPr id="21" name="Group 20"/>
          <p:cNvGrpSpPr/>
          <p:nvPr/>
        </p:nvGrpSpPr>
        <p:grpSpPr>
          <a:xfrm>
            <a:off x="6812467" y="5128963"/>
            <a:ext cx="813311" cy="339375"/>
            <a:chOff x="6949070" y="5231313"/>
            <a:chExt cx="829620" cy="346180"/>
          </a:xfrm>
          <a:solidFill>
            <a:schemeClr val="tx1">
              <a:lumMod val="50000"/>
            </a:schemeClr>
          </a:solidFill>
        </p:grpSpPr>
        <p:sp>
          <p:nvSpPr>
            <p:cNvPr id="29" name="Rectangle 28"/>
            <p:cNvSpPr/>
            <p:nvPr/>
          </p:nvSpPr>
          <p:spPr bwMode="auto">
            <a:xfrm>
              <a:off x="6949070" y="5231313"/>
              <a:ext cx="829620"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email">
              <a:biLevel thresh="25000"/>
              <a:extLst>
                <a:ext uri="{28A0092B-C50C-407E-A947-70E740481C1C}">
                  <a14:useLocalDpi xmlns:a14="http://schemas.microsoft.com/office/drawing/2010/main"/>
                </a:ext>
              </a:extLst>
            </a:blip>
            <a:stretch>
              <a:fillRect/>
            </a:stretch>
          </p:blipFill>
          <p:spPr>
            <a:xfrm>
              <a:off x="6988668" y="5270432"/>
              <a:ext cx="238842" cy="238842"/>
            </a:xfrm>
            <a:prstGeom prst="rect">
              <a:avLst/>
            </a:prstGeom>
            <a:grpFill/>
          </p:spPr>
        </p:pic>
      </p:grpSp>
      <p:sp>
        <p:nvSpPr>
          <p:cNvPr id="6" name="Rectangle 5"/>
          <p:cNvSpPr/>
          <p:nvPr/>
        </p:nvSpPr>
        <p:spPr bwMode="auto">
          <a:xfrm>
            <a:off x="348143" y="531051"/>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0241411" y="522255"/>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24771" y="4832659"/>
            <a:ext cx="2577487" cy="775792"/>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2876598" y="4832992"/>
            <a:ext cx="2835875"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5902200" y="4832993"/>
            <a:ext cx="6170773"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9180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a:xfrm>
            <a:off x="8772648" y="2469861"/>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772648" y="5321643"/>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Variable data structure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Scaling out</a:t>
            </a:r>
          </a:p>
        </p:txBody>
      </p:sp>
      <p:sp>
        <p:nvSpPr>
          <p:cNvPr id="9" name="Rectangle 8"/>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Proven stability and security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Flexible query-ability, reporting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model is known; query unknown</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Two-dimensional rows/columns</a:t>
            </a:r>
          </a:p>
          <a:p>
            <a:pPr marL="342900" indent="-342900">
              <a:buFont typeface="Arial" panose="020B0604020202020204" pitchFamily="34" charset="0"/>
              <a:buChar char="•"/>
            </a:pPr>
            <a:r>
              <a:rPr lang="en-US" sz="2400" dirty="0"/>
              <a:t>Strongly typed column data</a:t>
            </a:r>
          </a:p>
          <a:p>
            <a:pPr marL="342900" indent="-342900">
              <a:buFont typeface="Arial" panose="020B0604020202020204" pitchFamily="34" charset="0"/>
              <a:buChar char="•"/>
            </a:pPr>
            <a:r>
              <a:rPr lang="en-US" sz="2400" dirty="0"/>
              <a:t>Declarative schema</a:t>
            </a:r>
          </a:p>
        </p:txBody>
      </p:sp>
      <p:sp>
        <p:nvSpPr>
          <p:cNvPr id="2" name="Title 1"/>
          <p:cNvSpPr>
            <a:spLocks noGrp="1"/>
          </p:cNvSpPr>
          <p:nvPr>
            <p:ph type="title"/>
          </p:nvPr>
        </p:nvSpPr>
        <p:spPr/>
        <p:txBody>
          <a:bodyPr/>
          <a:lstStyle/>
          <a:p>
            <a:r>
              <a:rPr lang="en-US" dirty="0"/>
              <a:t>Relational Databases</a:t>
            </a:r>
          </a:p>
        </p:txBody>
      </p:sp>
      <p:graphicFrame>
        <p:nvGraphicFramePr>
          <p:cNvPr id="3" name="Table 2"/>
          <p:cNvGraphicFramePr>
            <a:graphicFrameLocks noGrp="1"/>
          </p:cNvGraphicFramePr>
          <p:nvPr>
            <p:extLst>
              <p:ext uri="{D42A27DB-BD31-4B8C-83A1-F6EECF244321}">
                <p14:modId xmlns:p14="http://schemas.microsoft.com/office/powerpoint/2010/main" val="3542110568"/>
              </p:ext>
            </p:extLst>
          </p:nvPr>
        </p:nvGraphicFramePr>
        <p:xfrm>
          <a:off x="6675438" y="1889868"/>
          <a:ext cx="2138400" cy="1461428"/>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Customer Table</a:t>
                      </a:r>
                    </a:p>
                  </a:txBody>
                  <a:tcPr/>
                </a:tc>
                <a:extLst>
                  <a:ext uri="{0D108BD9-81ED-4DB2-BD59-A6C34878D82A}">
                    <a16:rowId xmlns:a16="http://schemas.microsoft.com/office/drawing/2014/main" val="2152893029"/>
                  </a:ext>
                </a:extLst>
              </a:tr>
              <a:tr h="365357">
                <a:tc>
                  <a:txBody>
                    <a:bodyPr/>
                    <a:lstStyle/>
                    <a:p>
                      <a:r>
                        <a:rPr lang="en-US" dirty="0"/>
                        <a:t>CustomerName</a:t>
                      </a:r>
                    </a:p>
                  </a:txBody>
                  <a:tcPr/>
                </a:tc>
                <a:extLst>
                  <a:ext uri="{0D108BD9-81ED-4DB2-BD59-A6C34878D82A}">
                    <a16:rowId xmlns:a16="http://schemas.microsoft.com/office/drawing/2014/main" val="1175799151"/>
                  </a:ext>
                </a:extLst>
              </a:tr>
              <a:tr h="365357">
                <a:tc>
                  <a:txBody>
                    <a:bodyPr/>
                    <a:lstStyle/>
                    <a:p>
                      <a:r>
                        <a:rPr lang="en-US" dirty="0"/>
                        <a:t>Address</a:t>
                      </a:r>
                    </a:p>
                  </a:txBody>
                  <a:tcPr/>
                </a:tc>
                <a:extLst>
                  <a:ext uri="{0D108BD9-81ED-4DB2-BD59-A6C34878D82A}">
                    <a16:rowId xmlns:a16="http://schemas.microsoft.com/office/drawing/2014/main" val="1821487786"/>
                  </a:ext>
                </a:extLst>
              </a:tr>
              <a:tr h="365357">
                <a:tc>
                  <a:txBody>
                    <a:bodyPr/>
                    <a:lstStyle/>
                    <a:p>
                      <a:r>
                        <a:rPr lang="en-US" dirty="0"/>
                        <a:t>Telephone</a:t>
                      </a:r>
                    </a:p>
                  </a:txBody>
                  <a:tcPr/>
                </a:tc>
                <a:extLst>
                  <a:ext uri="{0D108BD9-81ED-4DB2-BD59-A6C34878D82A}">
                    <a16:rowId xmlns:a16="http://schemas.microsoft.com/office/drawing/2014/main" val="575636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3140576"/>
              </p:ext>
            </p:extLst>
          </p:nvPr>
        </p:nvGraphicFramePr>
        <p:xfrm>
          <a:off x="6675438" y="4748002"/>
          <a:ext cx="2138400" cy="1461428"/>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Product Table</a:t>
                      </a:r>
                    </a:p>
                  </a:txBody>
                  <a:tcPr/>
                </a:tc>
                <a:extLst>
                  <a:ext uri="{0D108BD9-81ED-4DB2-BD59-A6C34878D82A}">
                    <a16:rowId xmlns:a16="http://schemas.microsoft.com/office/drawing/2014/main" val="2152893029"/>
                  </a:ext>
                </a:extLst>
              </a:tr>
              <a:tr h="365357">
                <a:tc>
                  <a:txBody>
                    <a:bodyPr/>
                    <a:lstStyle/>
                    <a:p>
                      <a:r>
                        <a:rPr lang="en-US" dirty="0"/>
                        <a:t>ProductName</a:t>
                      </a:r>
                    </a:p>
                  </a:txBody>
                  <a:tcPr/>
                </a:tc>
                <a:extLst>
                  <a:ext uri="{0D108BD9-81ED-4DB2-BD59-A6C34878D82A}">
                    <a16:rowId xmlns:a16="http://schemas.microsoft.com/office/drawing/2014/main" val="1175799151"/>
                  </a:ext>
                </a:extLst>
              </a:tr>
              <a:tr h="365357">
                <a:tc>
                  <a:txBody>
                    <a:bodyPr/>
                    <a:lstStyle/>
                    <a:p>
                      <a:r>
                        <a:rPr lang="en-US" dirty="0"/>
                        <a:t>Quantity</a:t>
                      </a:r>
                    </a:p>
                  </a:txBody>
                  <a:tcPr/>
                </a:tc>
                <a:extLst>
                  <a:ext uri="{0D108BD9-81ED-4DB2-BD59-A6C34878D82A}">
                    <a16:rowId xmlns:a16="http://schemas.microsoft.com/office/drawing/2014/main" val="1821487786"/>
                  </a:ext>
                </a:extLst>
              </a:tr>
              <a:tr h="365357">
                <a:tc>
                  <a:txBody>
                    <a:bodyPr/>
                    <a:lstStyle/>
                    <a:p>
                      <a:r>
                        <a:rPr lang="en-US" dirty="0"/>
                        <a:t>Color</a:t>
                      </a:r>
                    </a:p>
                  </a:txBody>
                  <a:tcPr/>
                </a:tc>
                <a:extLst>
                  <a:ext uri="{0D108BD9-81ED-4DB2-BD59-A6C34878D82A}">
                    <a16:rowId xmlns:a16="http://schemas.microsoft.com/office/drawing/2014/main" val="57563698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60720034"/>
              </p:ext>
            </p:extLst>
          </p:nvPr>
        </p:nvGraphicFramePr>
        <p:xfrm>
          <a:off x="9591600" y="3351296"/>
          <a:ext cx="2138400" cy="1461428"/>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Order Table</a:t>
                      </a:r>
                    </a:p>
                  </a:txBody>
                  <a:tcPr/>
                </a:tc>
                <a:extLst>
                  <a:ext uri="{0D108BD9-81ED-4DB2-BD59-A6C34878D82A}">
                    <a16:rowId xmlns:a16="http://schemas.microsoft.com/office/drawing/2014/main" val="2152893029"/>
                  </a:ext>
                </a:extLst>
              </a:tr>
              <a:tr h="365357">
                <a:tc>
                  <a:txBody>
                    <a:bodyPr/>
                    <a:lstStyle/>
                    <a:p>
                      <a:r>
                        <a:rPr lang="en-US" dirty="0"/>
                        <a:t>OrderNumber</a:t>
                      </a:r>
                    </a:p>
                  </a:txBody>
                  <a:tcPr/>
                </a:tc>
                <a:extLst>
                  <a:ext uri="{0D108BD9-81ED-4DB2-BD59-A6C34878D82A}">
                    <a16:rowId xmlns:a16="http://schemas.microsoft.com/office/drawing/2014/main" val="1175799151"/>
                  </a:ext>
                </a:extLst>
              </a:tr>
              <a:tr h="365357">
                <a:tc>
                  <a:txBody>
                    <a:bodyPr/>
                    <a:lstStyle/>
                    <a:p>
                      <a:r>
                        <a:rPr lang="en-US" dirty="0"/>
                        <a:t>CustomerName</a:t>
                      </a:r>
                    </a:p>
                  </a:txBody>
                  <a:tcPr/>
                </a:tc>
                <a:extLst>
                  <a:ext uri="{0D108BD9-81ED-4DB2-BD59-A6C34878D82A}">
                    <a16:rowId xmlns:a16="http://schemas.microsoft.com/office/drawing/2014/main" val="1821487786"/>
                  </a:ext>
                </a:extLst>
              </a:tr>
              <a:tr h="365357">
                <a:tc>
                  <a:txBody>
                    <a:bodyPr/>
                    <a:lstStyle/>
                    <a:p>
                      <a:r>
                        <a:rPr lang="en-US" dirty="0"/>
                        <a:t>ProductName</a:t>
                      </a:r>
                    </a:p>
                  </a:txBody>
                  <a:tcPr/>
                </a:tc>
                <a:extLst>
                  <a:ext uri="{0D108BD9-81ED-4DB2-BD59-A6C34878D82A}">
                    <a16:rowId xmlns:a16="http://schemas.microsoft.com/office/drawing/2014/main" val="575636985"/>
                  </a:ext>
                </a:extLst>
              </a:tr>
            </a:tbl>
          </a:graphicData>
        </a:graphic>
      </p:graphicFrame>
      <p:cxnSp>
        <p:nvCxnSpPr>
          <p:cNvPr id="13" name="Straight Arrow Connector 12"/>
          <p:cNvCxnSpPr/>
          <p:nvPr/>
        </p:nvCxnSpPr>
        <p:spPr>
          <a:xfrm>
            <a:off x="9159504" y="4218261"/>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9174816" y="2469861"/>
            <a:ext cx="0" cy="174840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159504" y="4609559"/>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174816" y="4609559"/>
            <a:ext cx="0" cy="712084"/>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53954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on Azure</a:t>
            </a:r>
          </a:p>
        </p:txBody>
      </p:sp>
      <p:sp>
        <p:nvSpPr>
          <p:cNvPr id="6" name="Rectangle 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2" name="Rectangle 11"/>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27" name="TextBox 26"/>
          <p:cNvSpPr txBox="1"/>
          <p:nvPr/>
        </p:nvSpPr>
        <p:spPr>
          <a:xfrm>
            <a:off x="1779930" y="2968754"/>
            <a:ext cx="3115212"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SQL Database</a:t>
            </a:r>
            <a:endParaRPr lang="nl-NL" sz="2400" i="1" dirty="0">
              <a:solidFill>
                <a:srgbClr val="0070C0"/>
              </a:solidFill>
            </a:endParaRPr>
          </a:p>
        </p:txBody>
      </p:sp>
      <p:sp>
        <p:nvSpPr>
          <p:cNvPr id="28" name="TextBox 27"/>
          <p:cNvSpPr txBox="1"/>
          <p:nvPr/>
        </p:nvSpPr>
        <p:spPr>
          <a:xfrm>
            <a:off x="1779930" y="4668841"/>
            <a:ext cx="3153748"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MySQL (via ClearDB)</a:t>
            </a:r>
            <a:endParaRPr lang="nl-NL" sz="2400" i="1" dirty="0">
              <a:solidFill>
                <a:srgbClr val="0070C0"/>
              </a:solidFill>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063" y="2892541"/>
            <a:ext cx="780290" cy="78029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917" y="4594316"/>
            <a:ext cx="780290" cy="780290"/>
          </a:xfrm>
          <a:prstGeom prst="rect">
            <a:avLst/>
          </a:prstGeom>
        </p:spPr>
      </p:pic>
      <p:pic>
        <p:nvPicPr>
          <p:cNvPr id="3" name="Picture 2"/>
          <p:cNvPicPr>
            <a:picLocks noChangeAspect="1"/>
          </p:cNvPicPr>
          <p:nvPr/>
        </p:nvPicPr>
        <p:blipFill rotWithShape="1">
          <a:blip r:embed="rId5"/>
          <a:srcRect l="12084" t="18385" r="11571" b="19268"/>
          <a:stretch/>
        </p:blipFill>
        <p:spPr>
          <a:xfrm>
            <a:off x="6751521" y="2345308"/>
            <a:ext cx="2618138" cy="2138146"/>
          </a:xfrm>
          <a:prstGeom prst="rect">
            <a:avLst/>
          </a:prstGeom>
        </p:spPr>
      </p:pic>
      <p:pic>
        <p:nvPicPr>
          <p:cNvPr id="5" name="Picture 4"/>
          <p:cNvPicPr>
            <a:picLocks noChangeAspect="1"/>
          </p:cNvPicPr>
          <p:nvPr/>
        </p:nvPicPr>
        <p:blipFill>
          <a:blip r:embed="rId6"/>
          <a:stretch>
            <a:fillRect/>
          </a:stretch>
        </p:blipFill>
        <p:spPr>
          <a:xfrm>
            <a:off x="9315719" y="2658363"/>
            <a:ext cx="2232434" cy="1257604"/>
          </a:xfrm>
          <a:prstGeom prst="rect">
            <a:avLst/>
          </a:prstGeom>
        </p:spPr>
      </p:pic>
      <p:pic>
        <p:nvPicPr>
          <p:cNvPr id="10" name="Picture 9"/>
          <p:cNvPicPr>
            <a:picLocks noChangeAspect="1"/>
          </p:cNvPicPr>
          <p:nvPr/>
        </p:nvPicPr>
        <p:blipFill>
          <a:blip r:embed="rId7"/>
          <a:stretch>
            <a:fillRect/>
          </a:stretch>
        </p:blipFill>
        <p:spPr>
          <a:xfrm>
            <a:off x="6930563" y="4668841"/>
            <a:ext cx="2082468" cy="869737"/>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87899" y="4056888"/>
            <a:ext cx="1720124" cy="1912493"/>
          </a:xfrm>
          <a:prstGeom prst="rect">
            <a:avLst/>
          </a:prstGeom>
        </p:spPr>
      </p:pic>
    </p:spTree>
    <p:extLst>
      <p:ext uri="{BB962C8B-B14F-4D97-AF65-F5344CB8AC3E}">
        <p14:creationId xmlns:p14="http://schemas.microsoft.com/office/powerpoint/2010/main" val="38514045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86374529"/>
              </p:ext>
            </p:extLst>
          </p:nvPr>
        </p:nvGraphicFramePr>
        <p:xfrm>
          <a:off x="5964195" y="1823440"/>
          <a:ext cx="5953690" cy="3959829"/>
        </p:xfrm>
        <a:graphic>
          <a:graphicData uri="http://schemas.openxmlformats.org/drawingml/2006/table">
            <a:tbl>
              <a:tblPr firstRow="1" bandRow="1">
                <a:tableStyleId>{5C22544A-7EE6-4342-B048-85BDC9FD1C3A}</a:tableStyleId>
              </a:tblPr>
              <a:tblGrid>
                <a:gridCol w="1984563">
                  <a:extLst>
                    <a:ext uri="{9D8B030D-6E8A-4147-A177-3AD203B41FA5}">
                      <a16:colId xmlns:a16="http://schemas.microsoft.com/office/drawing/2014/main" val="4270186663"/>
                    </a:ext>
                  </a:extLst>
                </a:gridCol>
                <a:gridCol w="1984563">
                  <a:extLst>
                    <a:ext uri="{9D8B030D-6E8A-4147-A177-3AD203B41FA5}">
                      <a16:colId xmlns:a16="http://schemas.microsoft.com/office/drawing/2014/main" val="3008576811"/>
                    </a:ext>
                  </a:extLst>
                </a:gridCol>
                <a:gridCol w="992282">
                  <a:extLst>
                    <a:ext uri="{9D8B030D-6E8A-4147-A177-3AD203B41FA5}">
                      <a16:colId xmlns:a16="http://schemas.microsoft.com/office/drawing/2014/main" val="1998664604"/>
                    </a:ext>
                  </a:extLst>
                </a:gridCol>
                <a:gridCol w="992282">
                  <a:extLst>
                    <a:ext uri="{9D8B030D-6E8A-4147-A177-3AD203B41FA5}">
                      <a16:colId xmlns:a16="http://schemas.microsoft.com/office/drawing/2014/main" val="3804893753"/>
                    </a:ext>
                  </a:extLst>
                </a:gridCol>
              </a:tblGrid>
              <a:tr h="791965">
                <a:tc>
                  <a:txBody>
                    <a:bodyPr/>
                    <a:lstStyle/>
                    <a:p>
                      <a:pPr algn="l"/>
                      <a:r>
                        <a:rPr lang="en-US" dirty="0"/>
                        <a:t>Partition Key</a:t>
                      </a:r>
                    </a:p>
                  </a:txBody>
                  <a:tcPr anchor="ctr"/>
                </a:tc>
                <a:tc>
                  <a:txBody>
                    <a:bodyPr/>
                    <a:lstStyle/>
                    <a:p>
                      <a:pPr algn="l"/>
                      <a:r>
                        <a:rPr lang="en-US" dirty="0"/>
                        <a:t>Row Key</a:t>
                      </a:r>
                    </a:p>
                  </a:txBody>
                  <a:tcPr anchor="ctr"/>
                </a:tc>
                <a:tc gridSpan="2">
                  <a:txBody>
                    <a:bodyPr/>
                    <a:lstStyle/>
                    <a:p>
                      <a:pPr algn="l"/>
                      <a:r>
                        <a:rPr lang="en-US" dirty="0"/>
                        <a:t>Value</a:t>
                      </a:r>
                    </a:p>
                  </a:txBody>
                  <a:tcPr anchor="ctr"/>
                </a:tc>
                <a:tc hMerge="1">
                  <a:txBody>
                    <a:bodyPr/>
                    <a:lstStyle/>
                    <a:p>
                      <a:endParaRPr lang="en-US"/>
                    </a:p>
                  </a:txBody>
                  <a:tcPr/>
                </a:tc>
                <a:extLst>
                  <a:ext uri="{0D108BD9-81ED-4DB2-BD59-A6C34878D82A}">
                    <a16:rowId xmlns:a16="http://schemas.microsoft.com/office/drawing/2014/main" val="3448772759"/>
                  </a:ext>
                </a:extLst>
              </a:tr>
              <a:tr h="395983">
                <a:tc rowSpan="2">
                  <a:txBody>
                    <a:bodyPr/>
                    <a:lstStyle/>
                    <a:p>
                      <a:pPr algn="l"/>
                      <a:r>
                        <a:rPr lang="en-US" dirty="0"/>
                        <a:t>Marketing</a:t>
                      </a:r>
                    </a:p>
                  </a:txBody>
                  <a:tcPr anchor="ctr"/>
                </a:tc>
                <a:tc rowSpan="2">
                  <a:txBody>
                    <a:bodyPr/>
                    <a:lstStyle/>
                    <a:p>
                      <a:pPr algn="l"/>
                      <a:r>
                        <a:rPr lang="en-US" dirty="0"/>
                        <a:t>00001</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204372561"/>
                  </a:ext>
                </a:extLst>
              </a:tr>
              <a:tr h="395983">
                <a:tc vMerge="1">
                  <a:txBody>
                    <a:bodyPr/>
                    <a:lstStyle/>
                    <a:p>
                      <a:endParaRPr lang="en-US"/>
                    </a:p>
                  </a:txBody>
                  <a:tcPr/>
                </a:tc>
                <a:tc vMerge="1">
                  <a:txBody>
                    <a:bodyPr/>
                    <a:lstStyle/>
                    <a:p>
                      <a:endParaRPr lang="en-US"/>
                    </a:p>
                  </a:txBody>
                  <a:tcPr/>
                </a:tc>
                <a:tc>
                  <a:txBody>
                    <a:bodyPr/>
                    <a:lstStyle/>
                    <a:p>
                      <a:pPr algn="l"/>
                      <a:r>
                        <a:rPr lang="en-US" dirty="0"/>
                        <a:t>Bob</a:t>
                      </a:r>
                    </a:p>
                  </a:txBody>
                  <a:tcPr anchor="ctr"/>
                </a:tc>
                <a:tc>
                  <a:txBody>
                    <a:bodyPr/>
                    <a:lstStyle/>
                    <a:p>
                      <a:pPr algn="l"/>
                      <a:r>
                        <a:rPr lang="en-US" dirty="0"/>
                        <a:t>35</a:t>
                      </a:r>
                    </a:p>
                  </a:txBody>
                  <a:tcPr anchor="ctr"/>
                </a:tc>
                <a:extLst>
                  <a:ext uri="{0D108BD9-81ED-4DB2-BD59-A6C34878D82A}">
                    <a16:rowId xmlns:a16="http://schemas.microsoft.com/office/drawing/2014/main" val="3588693805"/>
                  </a:ext>
                </a:extLst>
              </a:tr>
              <a:tr h="395983">
                <a:tc rowSpan="2">
                  <a:txBody>
                    <a:bodyPr/>
                    <a:lstStyle/>
                    <a:p>
                      <a:pPr algn="l"/>
                      <a:r>
                        <a:rPr lang="en-US" dirty="0"/>
                        <a:t>Marketing</a:t>
                      </a:r>
                    </a:p>
                  </a:txBody>
                  <a:tcPr anchor="ctr"/>
                </a:tc>
                <a:tc rowSpan="2">
                  <a:txBody>
                    <a:bodyPr/>
                    <a:lstStyle/>
                    <a:p>
                      <a:pPr algn="l"/>
                      <a:r>
                        <a:rPr lang="en-US" dirty="0"/>
                        <a:t>00002</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576369828"/>
                  </a:ext>
                </a:extLst>
              </a:tr>
              <a:tr h="395983">
                <a:tc vMerge="1">
                  <a:txBody>
                    <a:bodyPr/>
                    <a:lstStyle/>
                    <a:p>
                      <a:endParaRPr lang="en-US"/>
                    </a:p>
                  </a:txBody>
                  <a:tcPr/>
                </a:tc>
                <a:tc vMerge="1">
                  <a:txBody>
                    <a:bodyPr/>
                    <a:lstStyle/>
                    <a:p>
                      <a:endParaRPr lang="en-US"/>
                    </a:p>
                  </a:txBody>
                  <a:tcPr/>
                </a:tc>
                <a:tc>
                  <a:txBody>
                    <a:bodyPr/>
                    <a:lstStyle/>
                    <a:p>
                      <a:pPr algn="l"/>
                      <a:r>
                        <a:rPr lang="en-US" dirty="0"/>
                        <a:t>Karen</a:t>
                      </a:r>
                    </a:p>
                  </a:txBody>
                  <a:tcPr anchor="ctr"/>
                </a:tc>
                <a:tc>
                  <a:txBody>
                    <a:bodyPr/>
                    <a:lstStyle/>
                    <a:p>
                      <a:pPr algn="l"/>
                      <a:r>
                        <a:rPr lang="en-US" dirty="0"/>
                        <a:t>42</a:t>
                      </a:r>
                    </a:p>
                  </a:txBody>
                  <a:tcPr anchor="ctr"/>
                </a:tc>
                <a:extLst>
                  <a:ext uri="{0D108BD9-81ED-4DB2-BD59-A6C34878D82A}">
                    <a16:rowId xmlns:a16="http://schemas.microsoft.com/office/drawing/2014/main" val="4074213937"/>
                  </a:ext>
                </a:extLst>
              </a:tr>
              <a:tr h="395983">
                <a:tc rowSpan="2">
                  <a:txBody>
                    <a:bodyPr/>
                    <a:lstStyle/>
                    <a:p>
                      <a:pPr algn="l"/>
                      <a:r>
                        <a:rPr lang="en-US" dirty="0"/>
                        <a:t>Marketing</a:t>
                      </a:r>
                    </a:p>
                  </a:txBody>
                  <a:tcPr anchor="ctr"/>
                </a:tc>
                <a:tc rowSpan="2">
                  <a:txBody>
                    <a:bodyPr/>
                    <a:lstStyle/>
                    <a:p>
                      <a:pPr algn="l"/>
                      <a:r>
                        <a:rPr lang="en-US" dirty="0"/>
                        <a:t>Department</a:t>
                      </a:r>
                    </a:p>
                  </a:txBody>
                  <a:tcPr anchor="ctr"/>
                </a:tc>
                <a:tc>
                  <a:txBody>
                    <a:bodyPr/>
                    <a:lstStyle/>
                    <a:p>
                      <a:pPr algn="l"/>
                      <a:r>
                        <a:rPr lang="en-US" b="1" dirty="0"/>
                        <a:t>Name</a:t>
                      </a:r>
                    </a:p>
                  </a:txBody>
                  <a:tcPr anchor="ctr"/>
                </a:tc>
                <a:tc>
                  <a:txBody>
                    <a:bodyPr/>
                    <a:lstStyle/>
                    <a:p>
                      <a:pPr algn="l"/>
                      <a:r>
                        <a:rPr lang="en-US" b="1" dirty="0"/>
                        <a:t>Count</a:t>
                      </a:r>
                    </a:p>
                  </a:txBody>
                  <a:tcPr anchor="ctr"/>
                </a:tc>
                <a:extLst>
                  <a:ext uri="{0D108BD9-81ED-4DB2-BD59-A6C34878D82A}">
                    <a16:rowId xmlns:a16="http://schemas.microsoft.com/office/drawing/2014/main" val="2143577272"/>
                  </a:ext>
                </a:extLst>
              </a:tr>
              <a:tr h="395983">
                <a:tc vMerge="1">
                  <a:txBody>
                    <a:bodyPr/>
                    <a:lstStyle/>
                    <a:p>
                      <a:endParaRPr lang="en-US"/>
                    </a:p>
                  </a:txBody>
                  <a:tcPr/>
                </a:tc>
                <a:tc vMerge="1">
                  <a:txBody>
                    <a:bodyPr/>
                    <a:lstStyle/>
                    <a:p>
                      <a:endParaRPr lang="en-US"/>
                    </a:p>
                  </a:txBody>
                  <a:tcPr/>
                </a:tc>
                <a:tc>
                  <a:txBody>
                    <a:bodyPr/>
                    <a:lstStyle/>
                    <a:p>
                      <a:pPr algn="l"/>
                      <a:r>
                        <a:rPr lang="en-US" dirty="0"/>
                        <a:t>MKTG</a:t>
                      </a:r>
                    </a:p>
                  </a:txBody>
                  <a:tcPr anchor="ctr"/>
                </a:tc>
                <a:tc>
                  <a:txBody>
                    <a:bodyPr/>
                    <a:lstStyle/>
                    <a:p>
                      <a:pPr algn="l"/>
                      <a:r>
                        <a:rPr lang="en-US" dirty="0"/>
                        <a:t>104</a:t>
                      </a:r>
                    </a:p>
                  </a:txBody>
                  <a:tcPr anchor="ctr"/>
                </a:tc>
                <a:extLst>
                  <a:ext uri="{0D108BD9-81ED-4DB2-BD59-A6C34878D82A}">
                    <a16:rowId xmlns:a16="http://schemas.microsoft.com/office/drawing/2014/main" val="2297635814"/>
                  </a:ext>
                </a:extLst>
              </a:tr>
              <a:tr h="395983">
                <a:tc rowSpan="2">
                  <a:txBody>
                    <a:bodyPr/>
                    <a:lstStyle/>
                    <a:p>
                      <a:pPr algn="l"/>
                      <a:r>
                        <a:rPr lang="en-US" dirty="0"/>
                        <a:t>Sales</a:t>
                      </a:r>
                    </a:p>
                  </a:txBody>
                  <a:tcPr anchor="ctr"/>
                </a:tc>
                <a:tc rowSpan="2">
                  <a:txBody>
                    <a:bodyPr/>
                    <a:lstStyle/>
                    <a:p>
                      <a:pPr algn="l"/>
                      <a:r>
                        <a:rPr lang="en-US" dirty="0"/>
                        <a:t>00010</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627862433"/>
                  </a:ext>
                </a:extLst>
              </a:tr>
              <a:tr h="395983">
                <a:tc vMerge="1">
                  <a:txBody>
                    <a:bodyPr/>
                    <a:lstStyle/>
                    <a:p>
                      <a:endParaRPr lang="en-US"/>
                    </a:p>
                  </a:txBody>
                  <a:tcPr/>
                </a:tc>
                <a:tc vMerge="1">
                  <a:txBody>
                    <a:bodyPr/>
                    <a:lstStyle/>
                    <a:p>
                      <a:endParaRPr lang="en-US"/>
                    </a:p>
                  </a:txBody>
                  <a:tcPr/>
                </a:tc>
                <a:tc>
                  <a:txBody>
                    <a:bodyPr/>
                    <a:lstStyle/>
                    <a:p>
                      <a:pPr algn="l"/>
                      <a:r>
                        <a:rPr lang="en-US" dirty="0"/>
                        <a:t>Sam</a:t>
                      </a:r>
                    </a:p>
                  </a:txBody>
                  <a:tcPr anchor="ctr"/>
                </a:tc>
                <a:tc>
                  <a:txBody>
                    <a:bodyPr/>
                    <a:lstStyle/>
                    <a:p>
                      <a:pPr algn="l"/>
                      <a:r>
                        <a:rPr lang="en-US" dirty="0"/>
                        <a:t>29</a:t>
                      </a:r>
                    </a:p>
                  </a:txBody>
                  <a:tcPr anchor="ctr"/>
                </a:tc>
                <a:extLst>
                  <a:ext uri="{0D108BD9-81ED-4DB2-BD59-A6C34878D82A}">
                    <a16:rowId xmlns:a16="http://schemas.microsoft.com/office/drawing/2014/main" val="708971138"/>
                  </a:ext>
                </a:extLst>
              </a:tr>
            </a:tbl>
          </a:graphicData>
        </a:graphic>
      </p:graphicFrame>
      <p:sp>
        <p:nvSpPr>
          <p:cNvPr id="5" name="Rectangle 4"/>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Interacting with indexes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Searching on properties within the Value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queries</a:t>
            </a:r>
          </a:p>
        </p:txBody>
      </p:sp>
      <p:sp>
        <p:nvSpPr>
          <p:cNvPr id="9" name="Rectangle 8"/>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Extremely fast</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Scalable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you have &amp; will query by the key</a:t>
            </a:r>
          </a:p>
        </p:txBody>
      </p:sp>
      <p:sp>
        <p:nvSpPr>
          <p:cNvPr id="10" name="Rectangle 9"/>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Simple Map</a:t>
            </a:r>
          </a:p>
          <a:p>
            <a:pPr marL="342900" indent="-342900">
              <a:buFont typeface="Arial" panose="020B0604020202020204" pitchFamily="34" charset="0"/>
              <a:buChar char="•"/>
            </a:pPr>
            <a:r>
              <a:rPr lang="en-US" sz="2400" dirty="0"/>
              <a:t>Semi-Structured</a:t>
            </a:r>
          </a:p>
          <a:p>
            <a:pPr marL="342900" indent="-342900">
              <a:buFont typeface="Arial" panose="020B0604020202020204" pitchFamily="34" charset="0"/>
              <a:buChar char="•"/>
            </a:pPr>
            <a:r>
              <a:rPr lang="en-US" sz="2400" dirty="0"/>
              <a:t>De-normalized</a:t>
            </a:r>
          </a:p>
        </p:txBody>
      </p:sp>
      <p:sp>
        <p:nvSpPr>
          <p:cNvPr id="2" name="Title 1"/>
          <p:cNvSpPr>
            <a:spLocks noGrp="1"/>
          </p:cNvSpPr>
          <p:nvPr>
            <p:ph type="title"/>
          </p:nvPr>
        </p:nvSpPr>
        <p:spPr/>
        <p:txBody>
          <a:bodyPr/>
          <a:lstStyle/>
          <a:p>
            <a:r>
              <a:rPr lang="en-US" dirty="0"/>
              <a:t>Key-Value Databases</a:t>
            </a:r>
          </a:p>
        </p:txBody>
      </p:sp>
    </p:spTree>
    <p:extLst>
      <p:ext uri="{BB962C8B-B14F-4D97-AF65-F5344CB8AC3E}">
        <p14:creationId xmlns:p14="http://schemas.microsoft.com/office/powerpoint/2010/main" val="251389875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 on Azure</a:t>
            </a:r>
          </a:p>
        </p:txBody>
      </p:sp>
      <p:sp>
        <p:nvSpPr>
          <p:cNvPr id="6" name="Rectangle 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2" name="Rectangle 11"/>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18" name="Picture 17"/>
          <p:cNvPicPr>
            <a:picLocks noChangeAspect="1"/>
          </p:cNvPicPr>
          <p:nvPr/>
        </p:nvPicPr>
        <p:blipFill>
          <a:blip r:embed="rId3"/>
          <a:stretch>
            <a:fillRect/>
          </a:stretch>
        </p:blipFill>
        <p:spPr>
          <a:xfrm>
            <a:off x="7057995" y="2774792"/>
            <a:ext cx="2343470" cy="881591"/>
          </a:xfrm>
          <a:prstGeom prst="rect">
            <a:avLst/>
          </a:prstGeom>
        </p:spPr>
      </p:pic>
      <p:pic>
        <p:nvPicPr>
          <p:cNvPr id="25" name="Picture 24"/>
          <p:cNvPicPr>
            <a:picLocks noChangeAspect="1"/>
          </p:cNvPicPr>
          <p:nvPr/>
        </p:nvPicPr>
        <p:blipFill>
          <a:blip r:embed="rId4"/>
          <a:stretch>
            <a:fillRect/>
          </a:stretch>
        </p:blipFill>
        <p:spPr>
          <a:xfrm>
            <a:off x="10129826" y="2623329"/>
            <a:ext cx="1187214" cy="1187214"/>
          </a:xfrm>
          <a:prstGeom prst="rect">
            <a:avLst/>
          </a:prstGeom>
        </p:spPr>
      </p:pic>
      <p:pic>
        <p:nvPicPr>
          <p:cNvPr id="26" name="Picture 25"/>
          <p:cNvPicPr>
            <a:picLocks noChangeAspect="1"/>
          </p:cNvPicPr>
          <p:nvPr/>
        </p:nvPicPr>
        <p:blipFill>
          <a:blip r:embed="rId5"/>
          <a:stretch>
            <a:fillRect/>
          </a:stretch>
        </p:blipFill>
        <p:spPr>
          <a:xfrm>
            <a:off x="7098491" y="4423114"/>
            <a:ext cx="1047750" cy="1047750"/>
          </a:xfrm>
          <a:prstGeom prst="rect">
            <a:avLst/>
          </a:prstGeom>
        </p:spPr>
      </p:pic>
      <p:pic>
        <p:nvPicPr>
          <p:cNvPr id="4" name="Picture 3"/>
          <p:cNvPicPr>
            <a:picLocks noChangeAspect="1"/>
          </p:cNvPicPr>
          <p:nvPr/>
        </p:nvPicPr>
        <p:blipFill>
          <a:blip r:embed="rId6"/>
          <a:stretch>
            <a:fillRect/>
          </a:stretch>
        </p:blipFill>
        <p:spPr>
          <a:xfrm>
            <a:off x="8641772" y="4574975"/>
            <a:ext cx="2976107" cy="744027"/>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511" y="2892541"/>
            <a:ext cx="780290" cy="780290"/>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3511" y="4556843"/>
            <a:ext cx="780290" cy="780290"/>
          </a:xfrm>
          <a:prstGeom prst="rect">
            <a:avLst/>
          </a:prstGeom>
        </p:spPr>
      </p:pic>
      <p:sp>
        <p:nvSpPr>
          <p:cNvPr id="27" name="TextBox 26"/>
          <p:cNvSpPr txBox="1"/>
          <p:nvPr/>
        </p:nvSpPr>
        <p:spPr>
          <a:xfrm>
            <a:off x="1779930" y="2968754"/>
            <a:ext cx="306141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Table Storage</a:t>
            </a:r>
            <a:endParaRPr lang="nl-NL" sz="2400" i="1" dirty="0">
              <a:solidFill>
                <a:srgbClr val="0070C0"/>
              </a:solidFill>
            </a:endParaRPr>
          </a:p>
        </p:txBody>
      </p:sp>
      <p:sp>
        <p:nvSpPr>
          <p:cNvPr id="28" name="TextBox 27"/>
          <p:cNvSpPr txBox="1"/>
          <p:nvPr/>
        </p:nvSpPr>
        <p:spPr>
          <a:xfrm>
            <a:off x="1779930" y="4668841"/>
            <a:ext cx="304974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Cache (Redis)</a:t>
            </a:r>
            <a:endParaRPr lang="nl-NL" sz="2400" i="1" dirty="0">
              <a:solidFill>
                <a:srgbClr val="0070C0"/>
              </a:solidFill>
            </a:endParaRPr>
          </a:p>
        </p:txBody>
      </p:sp>
    </p:spTree>
    <p:extLst>
      <p:ext uri="{BB962C8B-B14F-4D97-AF65-F5344CB8AC3E}">
        <p14:creationId xmlns:p14="http://schemas.microsoft.com/office/powerpoint/2010/main" val="3469725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relational data</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Elaborate joins</a:t>
            </a:r>
          </a:p>
        </p:txBody>
      </p:sp>
      <p:sp>
        <p:nvSpPr>
          <p:cNvPr id="9" name="Rectangle 8"/>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Flexibility </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Fast to get going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query is known, but structure is unknown</a:t>
            </a:r>
          </a:p>
        </p:txBody>
      </p:sp>
      <p:sp>
        <p:nvSpPr>
          <p:cNvPr id="10" name="Rectangle 9"/>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No schema, no relationships</a:t>
            </a:r>
          </a:p>
          <a:p>
            <a:pPr marL="342900" indent="-342900">
              <a:buFont typeface="Arial" panose="020B0604020202020204" pitchFamily="34" charset="0"/>
              <a:buChar char="•"/>
            </a:pPr>
            <a:r>
              <a:rPr lang="en-US" sz="2400" dirty="0"/>
              <a:t>Collections of documents</a:t>
            </a:r>
          </a:p>
          <a:p>
            <a:pPr marL="342900" indent="-342900">
              <a:buFont typeface="Arial" panose="020B0604020202020204" pitchFamily="34" charset="0"/>
              <a:buChar char="•"/>
            </a:pPr>
            <a:r>
              <a:rPr lang="en-US" sz="2400" dirty="0"/>
              <a:t>Documents are JSON objects</a:t>
            </a:r>
          </a:p>
        </p:txBody>
      </p:sp>
      <p:sp>
        <p:nvSpPr>
          <p:cNvPr id="2" name="Title 1"/>
          <p:cNvSpPr>
            <a:spLocks noGrp="1"/>
          </p:cNvSpPr>
          <p:nvPr>
            <p:ph type="title"/>
          </p:nvPr>
        </p:nvSpPr>
        <p:spPr/>
        <p:txBody>
          <a:bodyPr/>
          <a:lstStyle/>
          <a:p>
            <a:r>
              <a:rPr lang="en-US" dirty="0"/>
              <a:t>Document databases</a:t>
            </a:r>
          </a:p>
        </p:txBody>
      </p:sp>
      <p:sp>
        <p:nvSpPr>
          <p:cNvPr id="11" name="TextBox 10"/>
          <p:cNvSpPr txBox="1"/>
          <p:nvPr/>
        </p:nvSpPr>
        <p:spPr>
          <a:xfrm>
            <a:off x="5983200" y="1823441"/>
            <a:ext cx="5934683" cy="3988784"/>
          </a:xfrm>
          <a:prstGeom prst="rect">
            <a:avLst/>
          </a:prstGeom>
          <a:solidFill>
            <a:schemeClr val="tx1"/>
          </a:solidFill>
        </p:spPr>
        <p:txBody>
          <a:bodyPr wrap="square" lIns="182880" tIns="146304" rIns="182880" bIns="146304" rtlCol="0">
            <a:spAutoFit/>
          </a:bodyPr>
          <a:lstStyle/>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"Polo Long Sleeve Shirt"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"color"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"material"</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"cotton"</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"NoSQL Distilled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"author"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"Martin Fowler"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 Sadalage"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"isbn"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"978-0321826626"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"pages"</a:t>
            </a:r>
            <a:r>
              <a:rPr lang="en-US" sz="1600" dirty="0">
                <a:solidFill>
                  <a:srgbClr val="000000"/>
                </a:solidFill>
                <a:highlight>
                  <a:srgbClr val="FFFFFF"/>
                </a:highlight>
                <a:latin typeface="Consolas" panose="020B0609020204030204" pitchFamily="49" charset="0"/>
              </a:rPr>
              <a:t>: 192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a:gradFill>
                <a:gsLst>
                  <a:gs pos="2917">
                    <a:schemeClr val="tx1"/>
                  </a:gs>
                  <a:gs pos="30000">
                    <a:schemeClr val="tx1"/>
                  </a:gs>
                </a:gsLst>
                <a:lin ang="5400000" scaled="0"/>
              </a:gradFill>
            </a:endParaRPr>
          </a:p>
        </p:txBody>
      </p:sp>
      <p:cxnSp>
        <p:nvCxnSpPr>
          <p:cNvPr id="12" name="Straight Connector 11"/>
          <p:cNvCxnSpPr/>
          <p:nvPr/>
        </p:nvCxnSpPr>
        <p:spPr>
          <a:xfrm>
            <a:off x="5983200" y="3449982"/>
            <a:ext cx="5934683" cy="0"/>
          </a:xfrm>
          <a:prstGeom prst="line">
            <a:avLst/>
          </a:prstGeom>
          <a:ln>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75095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 on Azure</a:t>
            </a:r>
          </a:p>
        </p:txBody>
      </p:sp>
      <p:sp>
        <p:nvSpPr>
          <p:cNvPr id="8" name="Content Placeholder 7"/>
          <p:cNvSpPr>
            <a:spLocks noGrp="1"/>
          </p:cNvSpPr>
          <p:nvPr>
            <p:ph sz="quarter" idx="10"/>
          </p:nvPr>
        </p:nvSpPr>
        <p:spPr/>
        <p:txBody>
          <a:bodyPr/>
          <a:lstStyle/>
          <a:p>
            <a:endParaRPr lang="en-US"/>
          </a:p>
        </p:txBody>
      </p:sp>
      <p:sp>
        <p:nvSpPr>
          <p:cNvPr id="9" name="Content Placeholder 8"/>
          <p:cNvSpPr>
            <a:spLocks noGrp="1"/>
          </p:cNvSpPr>
          <p:nvPr>
            <p:ph sz="quarter" idx="11"/>
          </p:nvPr>
        </p:nvSpPr>
        <p:spPr/>
        <p:txBody>
          <a:bodyPr/>
          <a:lstStyle/>
          <a:p>
            <a:endParaRPr lang="en-US"/>
          </a:p>
        </p:txBody>
      </p:sp>
      <p:sp>
        <p:nvSpPr>
          <p:cNvPr id="6" name="Rectangle 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2" name="Rectangle 11"/>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14" name="Picture 13"/>
          <p:cNvPicPr>
            <a:picLocks noChangeAspect="1"/>
          </p:cNvPicPr>
          <p:nvPr/>
        </p:nvPicPr>
        <p:blipFill>
          <a:blip r:embed="rId3"/>
          <a:stretch>
            <a:fillRect/>
          </a:stretch>
        </p:blipFill>
        <p:spPr>
          <a:xfrm>
            <a:off x="6891752" y="2337347"/>
            <a:ext cx="2659397" cy="804975"/>
          </a:xfrm>
          <a:prstGeom prst="rect">
            <a:avLst/>
          </a:prstGeom>
        </p:spPr>
      </p:pic>
      <p:pic>
        <p:nvPicPr>
          <p:cNvPr id="15" name="Picture 14"/>
          <p:cNvPicPr>
            <a:picLocks noChangeAspect="1"/>
          </p:cNvPicPr>
          <p:nvPr/>
        </p:nvPicPr>
        <p:blipFill>
          <a:blip r:embed="rId4"/>
          <a:stretch>
            <a:fillRect/>
          </a:stretch>
        </p:blipFill>
        <p:spPr>
          <a:xfrm>
            <a:off x="9663726" y="4982178"/>
            <a:ext cx="1369888" cy="1171691"/>
          </a:xfrm>
          <a:prstGeom prst="rect">
            <a:avLst/>
          </a:prstGeom>
        </p:spPr>
      </p:pic>
      <p:pic>
        <p:nvPicPr>
          <p:cNvPr id="16" name="Picture 15"/>
          <p:cNvPicPr>
            <a:picLocks noChangeAspect="1"/>
          </p:cNvPicPr>
          <p:nvPr/>
        </p:nvPicPr>
        <p:blipFill>
          <a:blip r:embed="rId5"/>
          <a:stretch>
            <a:fillRect/>
          </a:stretch>
        </p:blipFill>
        <p:spPr>
          <a:xfrm>
            <a:off x="8754548" y="3335365"/>
            <a:ext cx="2700433" cy="690664"/>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0452" y="4222008"/>
            <a:ext cx="3608192" cy="564190"/>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80026" y="4946991"/>
            <a:ext cx="2336954" cy="1139626"/>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81159" y="2567584"/>
            <a:ext cx="780290" cy="780290"/>
          </a:xfrm>
          <a:prstGeom prst="rect">
            <a:avLst/>
          </a:prstGeom>
        </p:spPr>
      </p:pic>
      <p:sp>
        <p:nvSpPr>
          <p:cNvPr id="19" name="TextBox 18"/>
          <p:cNvSpPr txBox="1"/>
          <p:nvPr/>
        </p:nvSpPr>
        <p:spPr>
          <a:xfrm>
            <a:off x="1880941" y="3347874"/>
            <a:ext cx="2180726"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DocumentDB</a:t>
            </a:r>
            <a:endParaRPr lang="nl-NL" sz="2400" i="1" dirty="0">
              <a:solidFill>
                <a:srgbClr val="0070C0"/>
              </a:solidFill>
            </a:endParaRPr>
          </a:p>
        </p:txBody>
      </p:sp>
      <p:pic>
        <p:nvPicPr>
          <p:cNvPr id="20" name="Picture 19"/>
          <p:cNvPicPr>
            <a:picLocks noChangeAspect="1"/>
          </p:cNvPicPr>
          <p:nvPr/>
        </p:nvPicPr>
        <p:blipFill>
          <a:blip r:embed="rId9"/>
          <a:stretch>
            <a:fillRect/>
          </a:stretch>
        </p:blipFill>
        <p:spPr>
          <a:xfrm>
            <a:off x="3596579" y="4222008"/>
            <a:ext cx="1457325" cy="1428750"/>
          </a:xfrm>
          <a:prstGeom prst="rect">
            <a:avLst/>
          </a:prstGeom>
        </p:spPr>
      </p:pic>
      <p:sp>
        <p:nvSpPr>
          <p:cNvPr id="21" name="TextBox 20"/>
          <p:cNvSpPr txBox="1"/>
          <p:nvPr/>
        </p:nvSpPr>
        <p:spPr>
          <a:xfrm>
            <a:off x="3402392" y="5640184"/>
            <a:ext cx="1845698"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MongoLab</a:t>
            </a:r>
            <a:endParaRPr lang="nl-NL" sz="2400" i="1" dirty="0">
              <a:solidFill>
                <a:srgbClr val="0070C0"/>
              </a:solidFill>
            </a:endParaRPr>
          </a:p>
        </p:txBody>
      </p:sp>
      <p:pic>
        <p:nvPicPr>
          <p:cNvPr id="22" name="Picture 21"/>
          <p:cNvPicPr>
            <a:picLocks noChangeAspect="1"/>
          </p:cNvPicPr>
          <p:nvPr/>
        </p:nvPicPr>
        <p:blipFill>
          <a:blip r:embed="rId10"/>
          <a:stretch>
            <a:fillRect/>
          </a:stretch>
        </p:blipFill>
        <p:spPr>
          <a:xfrm>
            <a:off x="822718" y="4227853"/>
            <a:ext cx="1428750" cy="1438275"/>
          </a:xfrm>
          <a:prstGeom prst="rect">
            <a:avLst/>
          </a:prstGeom>
        </p:spPr>
      </p:pic>
      <p:sp>
        <p:nvSpPr>
          <p:cNvPr id="23" name="TextBox 22"/>
          <p:cNvSpPr txBox="1"/>
          <p:nvPr/>
        </p:nvSpPr>
        <p:spPr>
          <a:xfrm>
            <a:off x="716133" y="5656264"/>
            <a:ext cx="164192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RavenHQ</a:t>
            </a:r>
            <a:endParaRPr lang="nl-NL" sz="2400" i="1" dirty="0">
              <a:solidFill>
                <a:srgbClr val="0070C0"/>
              </a:solidFill>
            </a:endParaRPr>
          </a:p>
        </p:txBody>
      </p:sp>
    </p:spTree>
    <p:extLst>
      <p:ext uri="{BB962C8B-B14F-4D97-AF65-F5344CB8AC3E}">
        <p14:creationId xmlns:p14="http://schemas.microsoft.com/office/powerpoint/2010/main" val="21475349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Partitioning is problematic</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Scale-up, not out</a:t>
            </a:r>
          </a:p>
        </p:txBody>
      </p:sp>
      <p:sp>
        <p:nvSpPr>
          <p:cNvPr id="9" name="Rectangle 8"/>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Network and relationship style applications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Social connections</a:t>
            </a:r>
          </a:p>
        </p:txBody>
      </p:sp>
      <p:sp>
        <p:nvSpPr>
          <p:cNvPr id="10" name="Rectangle 9"/>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Map-based </a:t>
            </a:r>
          </a:p>
          <a:p>
            <a:pPr marL="342900" indent="-342900">
              <a:buFont typeface="Arial" panose="020B0604020202020204" pitchFamily="34" charset="0"/>
              <a:buChar char="•"/>
            </a:pPr>
            <a:r>
              <a:rPr lang="en-US" sz="2400" dirty="0"/>
              <a:t>Relationships of Edges and Nodes</a:t>
            </a:r>
          </a:p>
        </p:txBody>
      </p:sp>
      <p:sp>
        <p:nvSpPr>
          <p:cNvPr id="2" name="Title 1"/>
          <p:cNvSpPr>
            <a:spLocks noGrp="1"/>
          </p:cNvSpPr>
          <p:nvPr>
            <p:ph type="title"/>
          </p:nvPr>
        </p:nvSpPr>
        <p:spPr/>
        <p:txBody>
          <a:bodyPr/>
          <a:lstStyle/>
          <a:p>
            <a:r>
              <a:rPr lang="en-US" dirty="0"/>
              <a:t>Graph Databases</a:t>
            </a:r>
          </a:p>
        </p:txBody>
      </p:sp>
      <p:grpSp>
        <p:nvGrpSpPr>
          <p:cNvPr id="13" name="Group 12"/>
          <p:cNvGrpSpPr/>
          <p:nvPr/>
        </p:nvGrpSpPr>
        <p:grpSpPr>
          <a:xfrm>
            <a:off x="7164378" y="1300280"/>
            <a:ext cx="1944000" cy="936000"/>
            <a:chOff x="6062400" y="1731324"/>
            <a:chExt cx="1591200" cy="936000"/>
          </a:xfrm>
        </p:grpSpPr>
        <p:sp>
          <p:nvSpPr>
            <p:cNvPr id="14" name="Rectangle 13"/>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5" name="Rectangle 14"/>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Sarah</a:t>
              </a:r>
            </a:p>
          </p:txBody>
        </p:sp>
      </p:grpSp>
      <p:grpSp>
        <p:nvGrpSpPr>
          <p:cNvPr id="16" name="Group 15"/>
          <p:cNvGrpSpPr/>
          <p:nvPr/>
        </p:nvGrpSpPr>
        <p:grpSpPr>
          <a:xfrm>
            <a:off x="5892317" y="3693202"/>
            <a:ext cx="1944000" cy="936000"/>
            <a:chOff x="6062400" y="1731324"/>
            <a:chExt cx="1591200" cy="936000"/>
          </a:xfrm>
        </p:grpSpPr>
        <p:sp>
          <p:nvSpPr>
            <p:cNvPr id="17" name="Rectangle 16"/>
            <p:cNvSpPr/>
            <p:nvPr/>
          </p:nvSpPr>
          <p:spPr bwMode="auto">
            <a:xfrm>
              <a:off x="6062400" y="1731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Department</a:t>
              </a:r>
            </a:p>
          </p:txBody>
        </p:sp>
        <p:sp>
          <p:nvSpPr>
            <p:cNvPr id="18" name="Rectangle 17"/>
            <p:cNvSpPr/>
            <p:nvPr/>
          </p:nvSpPr>
          <p:spPr bwMode="auto">
            <a:xfrm>
              <a:off x="6062400" y="2199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Marketing</a:t>
              </a:r>
            </a:p>
          </p:txBody>
        </p:sp>
      </p:grpSp>
      <p:grpSp>
        <p:nvGrpSpPr>
          <p:cNvPr id="19" name="Group 18"/>
          <p:cNvGrpSpPr/>
          <p:nvPr/>
        </p:nvGrpSpPr>
        <p:grpSpPr>
          <a:xfrm>
            <a:off x="8625978" y="5301465"/>
            <a:ext cx="1944000" cy="936000"/>
            <a:chOff x="6062400" y="1731324"/>
            <a:chExt cx="1591200" cy="936000"/>
          </a:xfrm>
        </p:grpSpPr>
        <p:sp>
          <p:nvSpPr>
            <p:cNvPr id="20" name="Rectangle 19"/>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21" name="Rectangle 20"/>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Karen</a:t>
              </a:r>
            </a:p>
          </p:txBody>
        </p:sp>
      </p:grpSp>
      <p:grpSp>
        <p:nvGrpSpPr>
          <p:cNvPr id="22" name="Group 21"/>
          <p:cNvGrpSpPr/>
          <p:nvPr/>
        </p:nvGrpSpPr>
        <p:grpSpPr>
          <a:xfrm>
            <a:off x="10173978" y="3046004"/>
            <a:ext cx="1944000" cy="936000"/>
            <a:chOff x="6062400" y="1731324"/>
            <a:chExt cx="1591200" cy="936000"/>
          </a:xfrm>
        </p:grpSpPr>
        <p:sp>
          <p:nvSpPr>
            <p:cNvPr id="23" name="Rectangle 22"/>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24" name="Rectangle 23"/>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Walter</a:t>
              </a:r>
            </a:p>
          </p:txBody>
        </p:sp>
      </p:grpSp>
      <p:cxnSp>
        <p:nvCxnSpPr>
          <p:cNvPr id="25" name="Straight Arrow Connector 24"/>
          <p:cNvCxnSpPr>
            <a:stCxn id="15" idx="2"/>
            <a:endCxn id="17" idx="0"/>
          </p:cNvCxnSpPr>
          <p:nvPr/>
        </p:nvCxnSpPr>
        <p:spPr>
          <a:xfrm flipH="1">
            <a:off x="6864317" y="2236280"/>
            <a:ext cx="1272061" cy="145692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5" idx="3"/>
            <a:endCxn id="23" idx="0"/>
          </p:cNvCxnSpPr>
          <p:nvPr/>
        </p:nvCxnSpPr>
        <p:spPr>
          <a:xfrm>
            <a:off x="9108378" y="2002280"/>
            <a:ext cx="2037600" cy="1043724"/>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4" idx="2"/>
            <a:endCxn id="20" idx="0"/>
          </p:cNvCxnSpPr>
          <p:nvPr/>
        </p:nvCxnSpPr>
        <p:spPr>
          <a:xfrm flipH="1">
            <a:off x="9597978" y="3982004"/>
            <a:ext cx="1548000" cy="1319461"/>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87917" y="2235237"/>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
        <p:nvSpPr>
          <p:cNvPr id="29" name="TextBox 28"/>
          <p:cNvSpPr txBox="1"/>
          <p:nvPr/>
        </p:nvSpPr>
        <p:spPr>
          <a:xfrm>
            <a:off x="9134224" y="1680637"/>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30" name="TextBox 29"/>
          <p:cNvSpPr txBox="1"/>
          <p:nvPr/>
        </p:nvSpPr>
        <p:spPr>
          <a:xfrm>
            <a:off x="10874113" y="2507619"/>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sp>
        <p:nvSpPr>
          <p:cNvPr id="31" name="TextBox 30"/>
          <p:cNvSpPr txBox="1"/>
          <p:nvPr/>
        </p:nvSpPr>
        <p:spPr>
          <a:xfrm>
            <a:off x="10925857" y="4062223"/>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32" name="TextBox 31"/>
          <p:cNvSpPr txBox="1"/>
          <p:nvPr/>
        </p:nvSpPr>
        <p:spPr>
          <a:xfrm>
            <a:off x="9939228" y="4820030"/>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cxnSp>
        <p:nvCxnSpPr>
          <p:cNvPr id="33" name="Straight Arrow Connector 32"/>
          <p:cNvCxnSpPr>
            <a:stCxn id="20" idx="1"/>
            <a:endCxn id="18" idx="2"/>
          </p:cNvCxnSpPr>
          <p:nvPr/>
        </p:nvCxnSpPr>
        <p:spPr>
          <a:xfrm flipH="1" flipV="1">
            <a:off x="6864317" y="4629202"/>
            <a:ext cx="1761661" cy="906263"/>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338604" y="5364795"/>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Tree>
    <p:extLst>
      <p:ext uri="{BB962C8B-B14F-4D97-AF65-F5344CB8AC3E}">
        <p14:creationId xmlns:p14="http://schemas.microsoft.com/office/powerpoint/2010/main" val="222857090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on Azure</a:t>
            </a:r>
          </a:p>
        </p:txBody>
      </p:sp>
      <p:pic>
        <p:nvPicPr>
          <p:cNvPr id="17" name="Content Placeholder 16"/>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2207621" y="2619746"/>
            <a:ext cx="1303485" cy="1303485"/>
          </a:xfrm>
        </p:spPr>
      </p:pic>
      <p:sp>
        <p:nvSpPr>
          <p:cNvPr id="6" name="Rectangle 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pic>
        <p:nvPicPr>
          <p:cNvPr id="8" name="Picture 7"/>
          <p:cNvPicPr>
            <a:picLocks noChangeAspect="1"/>
          </p:cNvPicPr>
          <p:nvPr/>
        </p:nvPicPr>
        <p:blipFill>
          <a:blip r:embed="rId4"/>
          <a:stretch>
            <a:fillRect/>
          </a:stretch>
        </p:blipFill>
        <p:spPr>
          <a:xfrm>
            <a:off x="6922089" y="4743450"/>
            <a:ext cx="1962268" cy="1272167"/>
          </a:xfrm>
          <a:prstGeom prst="rect">
            <a:avLst/>
          </a:prstGeom>
        </p:spPr>
      </p:pic>
      <p:pic>
        <p:nvPicPr>
          <p:cNvPr id="9" name="Picture 8"/>
          <p:cNvPicPr>
            <a:picLocks noChangeAspect="1"/>
          </p:cNvPicPr>
          <p:nvPr/>
        </p:nvPicPr>
        <p:blipFill>
          <a:blip r:embed="rId5"/>
          <a:stretch>
            <a:fillRect/>
          </a:stretch>
        </p:blipFill>
        <p:spPr>
          <a:xfrm>
            <a:off x="6922088" y="2434274"/>
            <a:ext cx="2496190" cy="996017"/>
          </a:xfrm>
          <a:prstGeom prst="rect">
            <a:avLst/>
          </a:prstGeom>
        </p:spPr>
      </p:pic>
      <p:pic>
        <p:nvPicPr>
          <p:cNvPr id="10" name="Picture 9"/>
          <p:cNvPicPr>
            <a:picLocks noChangeAspect="1"/>
          </p:cNvPicPr>
          <p:nvPr/>
        </p:nvPicPr>
        <p:blipFill>
          <a:blip r:embed="rId6"/>
          <a:stretch>
            <a:fillRect/>
          </a:stretch>
        </p:blipFill>
        <p:spPr>
          <a:xfrm>
            <a:off x="8640056" y="3808624"/>
            <a:ext cx="2947636" cy="864451"/>
          </a:xfrm>
          <a:prstGeom prst="rect">
            <a:avLst/>
          </a:prstGeom>
        </p:spPr>
      </p:pic>
      <p:sp>
        <p:nvSpPr>
          <p:cNvPr id="12" name="Rectangle 11"/>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18" name="TextBox 17"/>
          <p:cNvSpPr txBox="1"/>
          <p:nvPr/>
        </p:nvSpPr>
        <p:spPr>
          <a:xfrm>
            <a:off x="2036317" y="3909340"/>
            <a:ext cx="1646092" cy="1037207"/>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Azure AD</a:t>
            </a:r>
          </a:p>
          <a:p>
            <a:pPr algn="ctr">
              <a:lnSpc>
                <a:spcPct val="90000"/>
              </a:lnSpc>
              <a:spcAft>
                <a:spcPts val="600"/>
              </a:spcAft>
            </a:pPr>
            <a:r>
              <a:rPr lang="nl-NL" sz="2400" i="1" dirty="0">
                <a:solidFill>
                  <a:srgbClr val="0070C0"/>
                </a:solidFill>
              </a:rPr>
              <a:t>(Sort of)</a:t>
            </a:r>
          </a:p>
        </p:txBody>
      </p:sp>
    </p:spTree>
    <p:extLst>
      <p:ext uri="{BB962C8B-B14F-4D97-AF65-F5344CB8AC3E}">
        <p14:creationId xmlns:p14="http://schemas.microsoft.com/office/powerpoint/2010/main" val="906235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Typical Characteristics of Traditional Apps</a:t>
            </a:r>
          </a:p>
        </p:txBody>
      </p:sp>
      <p:sp>
        <p:nvSpPr>
          <p:cNvPr id="4" name="Content Placeholder 3"/>
          <p:cNvSpPr>
            <a:spLocks noGrp="1"/>
          </p:cNvSpPr>
          <p:nvPr>
            <p:ph sz="quarter" idx="10"/>
          </p:nvPr>
        </p:nvSpPr>
        <p:spPr/>
        <p:txBody>
          <a:bodyPr/>
          <a:lstStyle/>
          <a:p>
            <a:r>
              <a:rPr lang="en-US" dirty="0"/>
              <a:t>Real-time request/response</a:t>
            </a:r>
          </a:p>
          <a:p>
            <a:r>
              <a:rPr lang="en-US" dirty="0"/>
              <a:t>Synchronous</a:t>
            </a:r>
          </a:p>
          <a:p>
            <a:r>
              <a:rPr lang="en-US" dirty="0"/>
              <a:t>Always connected</a:t>
            </a:r>
          </a:p>
          <a:p>
            <a:r>
              <a:rPr lang="en-US" dirty="0"/>
              <a:t>Transactional</a:t>
            </a:r>
          </a:p>
          <a:p>
            <a:r>
              <a:rPr lang="en-US" dirty="0"/>
              <a:t>Scale-Up</a:t>
            </a:r>
          </a:p>
          <a:p>
            <a:r>
              <a:rPr lang="en-US" dirty="0"/>
              <a:t>Failover</a:t>
            </a:r>
          </a:p>
        </p:txBody>
      </p:sp>
    </p:spTree>
    <p:extLst>
      <p:ext uri="{BB962C8B-B14F-4D97-AF65-F5344CB8AC3E}">
        <p14:creationId xmlns:p14="http://schemas.microsoft.com/office/powerpoint/2010/main" val="35940856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Polyglot Persistence</a:t>
            </a:r>
          </a:p>
        </p:txBody>
      </p:sp>
    </p:spTree>
    <p:extLst>
      <p:ext uri="{BB962C8B-B14F-4D97-AF65-F5344CB8AC3E}">
        <p14:creationId xmlns:p14="http://schemas.microsoft.com/office/powerpoint/2010/main" val="54977083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br>
              <a:rPr lang="en-US" dirty="0"/>
            </a:br>
            <a:r>
              <a:rPr lang="en-US" dirty="0"/>
              <a:t>Pattern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400" y="0"/>
            <a:ext cx="8577600" cy="6874967"/>
          </a:xfrm>
          <a:prstGeom prst="rect">
            <a:avLst/>
          </a:prstGeom>
        </p:spPr>
      </p:pic>
    </p:spTree>
    <p:extLst>
      <p:ext uri="{BB962C8B-B14F-4D97-AF65-F5344CB8AC3E}">
        <p14:creationId xmlns:p14="http://schemas.microsoft.com/office/powerpoint/2010/main" val="150544127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 of Polyglot Persistence</a:t>
            </a:r>
          </a:p>
        </p:txBody>
      </p:sp>
      <p:sp>
        <p:nvSpPr>
          <p:cNvPr id="5" name="Content Placeholder 4"/>
          <p:cNvSpPr>
            <a:spLocks noGrp="1"/>
          </p:cNvSpPr>
          <p:nvPr>
            <p:ph sz="quarter" idx="10"/>
          </p:nvPr>
        </p:nvSpPr>
        <p:spPr/>
        <p:txBody>
          <a:bodyPr/>
          <a:lstStyle/>
          <a:p>
            <a:r>
              <a:rPr lang="en-US" dirty="0"/>
              <a:t>Use each database type for its strengths</a:t>
            </a:r>
          </a:p>
          <a:p>
            <a:r>
              <a:rPr lang="en-US" dirty="0"/>
              <a:t>Enhanced developer productivity</a:t>
            </a:r>
          </a:p>
          <a:p>
            <a:r>
              <a:rPr lang="en-US" dirty="0"/>
              <a:t>Improved data access performance</a:t>
            </a:r>
          </a:p>
        </p:txBody>
      </p:sp>
    </p:spTree>
    <p:extLst>
      <p:ext uri="{BB962C8B-B14F-4D97-AF65-F5344CB8AC3E}">
        <p14:creationId xmlns:p14="http://schemas.microsoft.com/office/powerpoint/2010/main" val="303721002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694943" y="5002350"/>
            <a:ext cx="5153814" cy="907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Analyze</a:t>
            </a:r>
          </a:p>
        </p:txBody>
      </p:sp>
      <p:sp>
        <p:nvSpPr>
          <p:cNvPr id="2" name="Title 1"/>
          <p:cNvSpPr>
            <a:spLocks noGrp="1"/>
          </p:cNvSpPr>
          <p:nvPr>
            <p:ph type="title"/>
          </p:nvPr>
        </p:nvSpPr>
        <p:spPr/>
        <p:txBody>
          <a:bodyPr/>
          <a:lstStyle/>
          <a:p>
            <a:r>
              <a:rPr lang="nl-NL" dirty="0"/>
              <a:t>Modern Apps</a:t>
            </a:r>
          </a:p>
        </p:txBody>
      </p:sp>
      <p:sp>
        <p:nvSpPr>
          <p:cNvPr id="3" name="Rectangle 2"/>
          <p:cNvSpPr/>
          <p:nvPr/>
        </p:nvSpPr>
        <p:spPr bwMode="auto">
          <a:xfrm>
            <a:off x="6294474" y="2576560"/>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Receive</a:t>
            </a:r>
          </a:p>
        </p:txBody>
      </p:sp>
      <p:sp>
        <p:nvSpPr>
          <p:cNvPr id="4" name="Rectangle 3"/>
          <p:cNvSpPr/>
          <p:nvPr/>
        </p:nvSpPr>
        <p:spPr bwMode="auto">
          <a:xfrm>
            <a:off x="694944" y="1353311"/>
            <a:ext cx="10753344" cy="907303"/>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Devices, Browsers, Things etc.</a:t>
            </a:r>
          </a:p>
        </p:txBody>
      </p:sp>
      <p:sp>
        <p:nvSpPr>
          <p:cNvPr id="5" name="Rectangle 4"/>
          <p:cNvSpPr/>
          <p:nvPr/>
        </p:nvSpPr>
        <p:spPr bwMode="auto">
          <a:xfrm>
            <a:off x="6294474"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Process</a:t>
            </a:r>
          </a:p>
        </p:txBody>
      </p:sp>
      <p:sp>
        <p:nvSpPr>
          <p:cNvPr id="6" name="Rectangle 5"/>
          <p:cNvSpPr/>
          <p:nvPr/>
        </p:nvSpPr>
        <p:spPr bwMode="auto">
          <a:xfrm>
            <a:off x="6294474" y="5023058"/>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Store</a:t>
            </a:r>
          </a:p>
        </p:txBody>
      </p:sp>
      <p:sp>
        <p:nvSpPr>
          <p:cNvPr id="10" name="Rectangle 9"/>
          <p:cNvSpPr/>
          <p:nvPr/>
        </p:nvSpPr>
        <p:spPr bwMode="auto">
          <a:xfrm>
            <a:off x="694944" y="2576559"/>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Response</a:t>
            </a:r>
          </a:p>
        </p:txBody>
      </p:sp>
      <p:sp>
        <p:nvSpPr>
          <p:cNvPr id="11" name="Rectangle 10"/>
          <p:cNvSpPr/>
          <p:nvPr/>
        </p:nvSpPr>
        <p:spPr bwMode="auto">
          <a:xfrm>
            <a:off x="694943"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Distribute</a:t>
            </a:r>
          </a:p>
        </p:txBody>
      </p:sp>
    </p:spTree>
    <p:extLst>
      <p:ext uri="{BB962C8B-B14F-4D97-AF65-F5344CB8AC3E}">
        <p14:creationId xmlns:p14="http://schemas.microsoft.com/office/powerpoint/2010/main" val="417395481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hidden="1"/>
          <p:cNvSpPr/>
          <p:nvPr/>
        </p:nvSpPr>
        <p:spPr bwMode="auto">
          <a:xfrm>
            <a:off x="0" y="487"/>
            <a:ext cx="12192000" cy="693413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8" name="Rectangle 77"/>
          <p:cNvSpPr/>
          <p:nvPr/>
        </p:nvSpPr>
        <p:spPr bwMode="auto">
          <a:xfrm>
            <a:off x="124771" y="91137"/>
            <a:ext cx="11877497" cy="437753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48143" y="522379"/>
            <a:ext cx="1517289" cy="3896966"/>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ea typeface="Segoe UI" pitchFamily="34" charset="0"/>
                <a:cs typeface="Segoe UI" pitchFamily="34" charset="0"/>
              </a:rPr>
              <a:t>Security &amp; Management</a:t>
            </a:r>
          </a:p>
        </p:txBody>
      </p:sp>
      <p:sp>
        <p:nvSpPr>
          <p:cNvPr id="87" name="Rectangle 86"/>
          <p:cNvSpPr/>
          <p:nvPr/>
        </p:nvSpPr>
        <p:spPr bwMode="auto">
          <a:xfrm>
            <a:off x="0" y="4468669"/>
            <a:ext cx="12192000" cy="2404834"/>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4771" y="4834576"/>
            <a:ext cx="2577487" cy="773876"/>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879912" y="4834576"/>
            <a:ext cx="2835269"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0398" y="5735057"/>
            <a:ext cx="12393406" cy="1075843"/>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gradFill>
                  <a:gsLst>
                    <a:gs pos="0">
                      <a:srgbClr val="FFFFFF"/>
                    </a:gs>
                    <a:gs pos="100000">
                      <a:srgbClr val="FFFFFF"/>
                    </a:gs>
                  </a:gsLst>
                  <a:lin ang="5400000" scaled="0"/>
                </a:gradFill>
                <a:ea typeface="Segoe UI" pitchFamily="34" charset="0"/>
                <a:cs typeface="Segoe UI" pitchFamily="34" charset="0"/>
              </a:rPr>
              <a:t>Datacenter Infrastructure (24 Regions, 19 Online)</a:t>
            </a:r>
          </a:p>
        </p:txBody>
      </p:sp>
      <p:grpSp>
        <p:nvGrpSpPr>
          <p:cNvPr id="5" name="Group 4"/>
          <p:cNvGrpSpPr/>
          <p:nvPr/>
        </p:nvGrpSpPr>
        <p:grpSpPr>
          <a:xfrm>
            <a:off x="-246426" y="6169666"/>
            <a:ext cx="12602556" cy="764951"/>
            <a:chOff x="-224921" y="6392494"/>
            <a:chExt cx="12855263" cy="780290"/>
          </a:xfrm>
        </p:grpSpPr>
        <p:pic>
          <p:nvPicPr>
            <p:cNvPr id="3" name="Picture 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80388" y="6392494"/>
              <a:ext cx="780290" cy="780290"/>
            </a:xfrm>
            <a:prstGeom prst="rect">
              <a:avLst/>
            </a:prstGeom>
          </p:spPr>
        </p:pic>
      </p:grpSp>
      <p:grpSp>
        <p:nvGrpSpPr>
          <p:cNvPr id="143" name="Group 142"/>
          <p:cNvGrpSpPr/>
          <p:nvPr/>
        </p:nvGrpSpPr>
        <p:grpSpPr>
          <a:xfrm>
            <a:off x="4185429" y="523890"/>
            <a:ext cx="3613920" cy="1403307"/>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7480661" y="2473259"/>
                <a:ext cx="289263" cy="289263"/>
              </a:xfrm>
              <a:prstGeom prst="rect">
                <a:avLst/>
              </a:prstGeom>
            </p:spPr>
          </p:pic>
        </p:grpSp>
      </p:grpSp>
      <p:grpSp>
        <p:nvGrpSpPr>
          <p:cNvPr id="395" name="Group 394"/>
          <p:cNvGrpSpPr/>
          <p:nvPr/>
        </p:nvGrpSpPr>
        <p:grpSpPr>
          <a:xfrm>
            <a:off x="1975470" y="3533308"/>
            <a:ext cx="2358557" cy="823962"/>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140609"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email">
                <a:biLevel thresh="25000"/>
                <a:extLst>
                  <a:ext uri="{28A0092B-C50C-407E-A947-70E740481C1C}">
                    <a14:useLocalDpi xmlns:a14="http://schemas.microsoft.com/office/drawing/2010/main"/>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2951369" y="3774113"/>
                <a:ext cx="282134" cy="282134"/>
              </a:xfrm>
              <a:prstGeom prst="rect">
                <a:avLst/>
              </a:prstGeom>
            </p:spPr>
          </p:pic>
        </p:grpSp>
      </p:grpSp>
      <p:grpSp>
        <p:nvGrpSpPr>
          <p:cNvPr id="387" name="Group 386"/>
          <p:cNvGrpSpPr/>
          <p:nvPr/>
        </p:nvGrpSpPr>
        <p:grpSpPr>
          <a:xfrm>
            <a:off x="4541152" y="2067271"/>
            <a:ext cx="2740792" cy="2290000"/>
            <a:chOff x="5864958" y="2910816"/>
            <a:chExt cx="2795751" cy="2335919"/>
          </a:xfrm>
          <a:solidFill>
            <a:srgbClr val="92D050"/>
          </a:solidFill>
        </p:grpSpPr>
        <p:sp>
          <p:nvSpPr>
            <p:cNvPr id="39" name="Rectangle 38"/>
            <p:cNvSpPr/>
            <p:nvPr/>
          </p:nvSpPr>
          <p:spPr bwMode="auto">
            <a:xfrm>
              <a:off x="5864958" y="2910816"/>
              <a:ext cx="2795751" cy="2335919"/>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Analytics &amp; IoT</a:t>
              </a:r>
            </a:p>
          </p:txBody>
        </p:sp>
        <p:grpSp>
          <p:nvGrpSpPr>
            <p:cNvPr id="381" name="Group 380"/>
            <p:cNvGrpSpPr/>
            <p:nvPr/>
          </p:nvGrpSpPr>
          <p:grpSpPr>
            <a:xfrm>
              <a:off x="6264708" y="3452128"/>
              <a:ext cx="1011681" cy="347362"/>
              <a:chOff x="6264708" y="3452128"/>
              <a:chExt cx="1011681" cy="347362"/>
            </a:xfrm>
            <a:grpFill/>
          </p:grpSpPr>
          <p:sp>
            <p:nvSpPr>
              <p:cNvPr id="181" name="TextBox 180"/>
              <p:cNvSpPr txBox="1"/>
              <p:nvPr/>
            </p:nvSpPr>
            <p:spPr>
              <a:xfrm>
                <a:off x="6617233" y="3498385"/>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12" cstate="email">
                <a:biLevel thresh="25000"/>
                <a:extLst>
                  <a:ext uri="{28A0092B-C50C-407E-A947-70E740481C1C}">
                    <a14:useLocalDpi xmlns:a14="http://schemas.microsoft.com/office/drawing/2010/main"/>
                  </a:ext>
                </a:extLst>
              </a:blip>
              <a:stretch>
                <a:fillRect/>
              </a:stretch>
            </p:blipFill>
            <p:spPr>
              <a:xfrm>
                <a:off x="6264708" y="3452128"/>
                <a:ext cx="296813" cy="296813"/>
              </a:xfrm>
              <a:prstGeom prst="rect">
                <a:avLst/>
              </a:prstGeom>
              <a:grpFill/>
            </p:spPr>
          </p:pic>
        </p:grpSp>
        <p:grpSp>
          <p:nvGrpSpPr>
            <p:cNvPr id="382" name="Group 381"/>
            <p:cNvGrpSpPr/>
            <p:nvPr/>
          </p:nvGrpSpPr>
          <p:grpSpPr>
            <a:xfrm>
              <a:off x="7430331" y="3487300"/>
              <a:ext cx="1012136" cy="319344"/>
              <a:chOff x="7430331" y="3487300"/>
              <a:chExt cx="1012136" cy="319344"/>
            </a:xfrm>
            <a:grpFill/>
          </p:grpSpPr>
          <p:sp>
            <p:nvSpPr>
              <p:cNvPr id="183" name="TextBox 182"/>
              <p:cNvSpPr txBox="1"/>
              <p:nvPr/>
            </p:nvSpPr>
            <p:spPr>
              <a:xfrm>
                <a:off x="7783311" y="3505539"/>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email">
                <a:biLevel thresh="25000"/>
                <a:extLst>
                  <a:ext uri="{28A0092B-C50C-407E-A947-70E740481C1C}">
                    <a14:useLocalDpi xmlns:a14="http://schemas.microsoft.com/office/drawing/2010/main"/>
                  </a:ext>
                </a:extLst>
              </a:blip>
              <a:stretch>
                <a:fillRect/>
              </a:stretch>
            </p:blipFill>
            <p:spPr>
              <a:xfrm>
                <a:off x="7430331" y="3487300"/>
                <a:ext cx="285754" cy="285754"/>
              </a:xfrm>
              <a:prstGeom prst="rect">
                <a:avLst/>
              </a:prstGeom>
              <a:grpFill/>
            </p:spPr>
          </p:pic>
        </p:grpSp>
        <p:grpSp>
          <p:nvGrpSpPr>
            <p:cNvPr id="383" name="Group 382"/>
            <p:cNvGrpSpPr/>
            <p:nvPr/>
          </p:nvGrpSpPr>
          <p:grpSpPr>
            <a:xfrm>
              <a:off x="6197972" y="4617996"/>
              <a:ext cx="1022705" cy="345461"/>
              <a:chOff x="6197972" y="4617996"/>
              <a:chExt cx="1022705" cy="345461"/>
            </a:xfrm>
            <a:grpFill/>
          </p:grpSpPr>
          <p:sp>
            <p:nvSpPr>
              <p:cNvPr id="185" name="TextBox 184"/>
              <p:cNvSpPr txBox="1"/>
              <p:nvPr/>
            </p:nvSpPr>
            <p:spPr>
              <a:xfrm>
                <a:off x="6561521" y="4662352"/>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email">
                <a:biLevel thresh="25000"/>
                <a:extLst>
                  <a:ext uri="{28A0092B-C50C-407E-A947-70E740481C1C}">
                    <a14:useLocalDpi xmlns:a14="http://schemas.microsoft.com/office/drawing/2010/main"/>
                  </a:ext>
                </a:extLst>
              </a:blip>
              <a:stretch>
                <a:fillRect/>
              </a:stretch>
            </p:blipFill>
            <p:spPr>
              <a:xfrm>
                <a:off x="6197972" y="4617996"/>
                <a:ext cx="310547" cy="310546"/>
              </a:xfrm>
              <a:prstGeom prst="rect">
                <a:avLst/>
              </a:prstGeom>
              <a:grpFill/>
            </p:spPr>
          </p:pic>
        </p:grpSp>
        <p:grpSp>
          <p:nvGrpSpPr>
            <p:cNvPr id="384" name="Group 383"/>
            <p:cNvGrpSpPr/>
            <p:nvPr/>
          </p:nvGrpSpPr>
          <p:grpSpPr>
            <a:xfrm>
              <a:off x="6228800" y="4056656"/>
              <a:ext cx="1002965" cy="334571"/>
              <a:chOff x="6228800" y="4056656"/>
              <a:chExt cx="1002965" cy="334571"/>
            </a:xfrm>
            <a:grpFill/>
          </p:grpSpPr>
          <p:sp>
            <p:nvSpPr>
              <p:cNvPr id="187" name="TextBox 186"/>
              <p:cNvSpPr txBox="1"/>
              <p:nvPr/>
            </p:nvSpPr>
            <p:spPr>
              <a:xfrm>
                <a:off x="6572609" y="4090122"/>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email">
                <a:biLevel thresh="25000"/>
                <a:extLst>
                  <a:ext uri="{28A0092B-C50C-407E-A947-70E740481C1C}">
                    <a14:useLocalDpi xmlns:a14="http://schemas.microsoft.com/office/drawing/2010/main"/>
                  </a:ext>
                </a:extLst>
              </a:blip>
              <a:stretch>
                <a:fillRect/>
              </a:stretch>
            </p:blipFill>
            <p:spPr>
              <a:xfrm>
                <a:off x="6228800" y="4056656"/>
                <a:ext cx="302121" cy="302121"/>
              </a:xfrm>
              <a:prstGeom prst="rect">
                <a:avLst/>
              </a:prstGeom>
              <a:grpFill/>
            </p:spPr>
          </p:pic>
        </p:grpSp>
        <p:grpSp>
          <p:nvGrpSpPr>
            <p:cNvPr id="385" name="Group 384"/>
            <p:cNvGrpSpPr/>
            <p:nvPr/>
          </p:nvGrpSpPr>
          <p:grpSpPr>
            <a:xfrm>
              <a:off x="7428168" y="4064595"/>
              <a:ext cx="1005670" cy="327678"/>
              <a:chOff x="7428168" y="4064595"/>
              <a:chExt cx="1005670" cy="327678"/>
            </a:xfrm>
            <a:grpFill/>
          </p:grpSpPr>
          <p:sp>
            <p:nvSpPr>
              <p:cNvPr id="189" name="TextBox 188"/>
              <p:cNvSpPr txBox="1"/>
              <p:nvPr/>
            </p:nvSpPr>
            <p:spPr>
              <a:xfrm>
                <a:off x="7774682" y="4091168"/>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email">
                <a:biLevel thresh="25000"/>
                <a:extLst>
                  <a:ext uri="{28A0092B-C50C-407E-A947-70E740481C1C}">
                    <a14:useLocalDpi xmlns:a14="http://schemas.microsoft.com/office/drawing/2010/main"/>
                  </a:ext>
                </a:extLst>
              </a:blip>
              <a:stretch>
                <a:fillRect/>
              </a:stretch>
            </p:blipFill>
            <p:spPr>
              <a:xfrm>
                <a:off x="7428168" y="4064595"/>
                <a:ext cx="296417" cy="296417"/>
              </a:xfrm>
              <a:prstGeom prst="rect">
                <a:avLst/>
              </a:prstGeom>
              <a:grpFill/>
            </p:spPr>
          </p:pic>
        </p:grpSp>
        <p:grpSp>
          <p:nvGrpSpPr>
            <p:cNvPr id="386" name="Group 385"/>
            <p:cNvGrpSpPr/>
            <p:nvPr/>
          </p:nvGrpSpPr>
          <p:grpSpPr>
            <a:xfrm>
              <a:off x="7466284" y="4661302"/>
              <a:ext cx="989338" cy="296656"/>
              <a:chOff x="7466284" y="4661302"/>
              <a:chExt cx="989338" cy="296656"/>
            </a:xfrm>
            <a:grpFill/>
          </p:grpSpPr>
          <p:sp>
            <p:nvSpPr>
              <p:cNvPr id="191" name="TextBox 190"/>
              <p:cNvSpPr txBox="1"/>
              <p:nvPr/>
            </p:nvSpPr>
            <p:spPr>
              <a:xfrm>
                <a:off x="7796466" y="4676797"/>
                <a:ext cx="659156" cy="258458"/>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email">
                <a:biLevel thresh="25000"/>
                <a:extLst>
                  <a:ext uri="{28A0092B-C50C-407E-A947-70E740481C1C}">
                    <a14:useLocalDpi xmlns:a14="http://schemas.microsoft.com/office/drawing/2010/main"/>
                  </a:ext>
                </a:extLst>
              </a:blip>
              <a:stretch>
                <a:fillRect/>
              </a:stretch>
            </p:blipFill>
            <p:spPr>
              <a:xfrm>
                <a:off x="7466284" y="4661302"/>
                <a:ext cx="296656" cy="296656"/>
              </a:xfrm>
              <a:prstGeom prst="rect">
                <a:avLst/>
              </a:prstGeom>
              <a:grpFill/>
            </p:spPr>
          </p:pic>
        </p:grpSp>
      </p:grpSp>
      <p:grpSp>
        <p:nvGrpSpPr>
          <p:cNvPr id="334" name="Group 333"/>
          <p:cNvGrpSpPr/>
          <p:nvPr/>
        </p:nvGrpSpPr>
        <p:grpSpPr>
          <a:xfrm>
            <a:off x="548432" y="1605940"/>
            <a:ext cx="992677" cy="315111"/>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335" name="Group 334"/>
          <p:cNvGrpSpPr/>
          <p:nvPr/>
        </p:nvGrpSpPr>
        <p:grpSpPr>
          <a:xfrm>
            <a:off x="548432" y="2129616"/>
            <a:ext cx="955414" cy="304907"/>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email">
              <a:biLevel thresh="25000"/>
              <a:extLst>
                <a:ext uri="{28A0092B-C50C-407E-A947-70E740481C1C}">
                  <a14:useLocalDpi xmlns:a14="http://schemas.microsoft.com/office/drawing/2010/main"/>
                </a:ext>
              </a:extLst>
            </a:blip>
            <a:stretch>
              <a:fillRect/>
            </a:stretch>
          </p:blipFill>
          <p:spPr>
            <a:xfrm>
              <a:off x="7922427" y="464301"/>
              <a:ext cx="288019" cy="288019"/>
            </a:xfrm>
            <a:prstGeom prst="rect">
              <a:avLst/>
            </a:prstGeom>
          </p:spPr>
        </p:pic>
      </p:grpSp>
      <p:grpSp>
        <p:nvGrpSpPr>
          <p:cNvPr id="331" name="Group 330"/>
          <p:cNvGrpSpPr/>
          <p:nvPr/>
        </p:nvGrpSpPr>
        <p:grpSpPr>
          <a:xfrm>
            <a:off x="548432" y="2651005"/>
            <a:ext cx="988673" cy="330512"/>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email">
              <a:biLevel thresh="25000"/>
              <a:extLst>
                <a:ext uri="{28A0092B-C50C-407E-A947-70E740481C1C}">
                  <a14:useLocalDpi xmlns:a14="http://schemas.microsoft.com/office/drawing/2010/main"/>
                </a:ext>
              </a:extLst>
            </a:blip>
            <a:stretch>
              <a:fillRect/>
            </a:stretch>
          </p:blipFill>
          <p:spPr>
            <a:xfrm>
              <a:off x="2492088" y="428524"/>
              <a:ext cx="289607" cy="289607"/>
            </a:xfrm>
            <a:prstGeom prst="rect">
              <a:avLst/>
            </a:prstGeom>
          </p:spPr>
        </p:pic>
      </p:grpSp>
      <p:grpSp>
        <p:nvGrpSpPr>
          <p:cNvPr id="332" name="Group 331"/>
          <p:cNvGrpSpPr/>
          <p:nvPr/>
        </p:nvGrpSpPr>
        <p:grpSpPr>
          <a:xfrm>
            <a:off x="548433" y="1162455"/>
            <a:ext cx="980472" cy="341210"/>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email">
              <a:biLevel thresh="25000"/>
              <a:extLst>
                <a:ext uri="{28A0092B-C50C-407E-A947-70E740481C1C}">
                  <a14:useLocalDpi xmlns:a14="http://schemas.microsoft.com/office/drawing/2010/main"/>
                </a:ext>
              </a:extLst>
            </a:blip>
            <a:stretch>
              <a:fillRect/>
            </a:stretch>
          </p:blipFill>
          <p:spPr>
            <a:xfrm>
              <a:off x="3528269" y="417611"/>
              <a:ext cx="286236" cy="286236"/>
            </a:xfrm>
            <a:prstGeom prst="rect">
              <a:avLst/>
            </a:prstGeom>
          </p:spPr>
        </p:pic>
      </p:grpSp>
      <p:grpSp>
        <p:nvGrpSpPr>
          <p:cNvPr id="333" name="Group 332"/>
          <p:cNvGrpSpPr/>
          <p:nvPr/>
        </p:nvGrpSpPr>
        <p:grpSpPr>
          <a:xfrm>
            <a:off x="548432" y="3132872"/>
            <a:ext cx="986875" cy="353354"/>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4552624" y="449870"/>
              <a:ext cx="267038" cy="296708"/>
            </a:xfrm>
            <a:prstGeom prst="rect">
              <a:avLst/>
            </a:prstGeom>
          </p:spPr>
        </p:pic>
      </p:grpSp>
      <p:grpSp>
        <p:nvGrpSpPr>
          <p:cNvPr id="380" name="Group 379"/>
          <p:cNvGrpSpPr/>
          <p:nvPr/>
        </p:nvGrpSpPr>
        <p:grpSpPr>
          <a:xfrm>
            <a:off x="1958629" y="2071811"/>
            <a:ext cx="2379444" cy="1324462"/>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email">
                <a:biLevel thresh="25000"/>
                <a:extLst>
                  <a:ext uri="{28A0092B-C50C-407E-A947-70E740481C1C}">
                    <a14:useLocalDpi xmlns:a14="http://schemas.microsoft.com/office/drawing/2010/main"/>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email">
                <a:biLevel thresh="25000"/>
                <a:extLst>
                  <a:ext uri="{28A0092B-C50C-407E-A947-70E740481C1C}">
                    <a14:useLocalDpi xmlns:a14="http://schemas.microsoft.com/office/drawing/2010/main"/>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email">
                <a:biLevel thresh="25000"/>
                <a:extLst>
                  <a:ext uri="{28A0092B-C50C-407E-A947-70E740481C1C}">
                    <a14:useLocalDpi xmlns:a14="http://schemas.microsoft.com/office/drawing/2010/main"/>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email">
                <a:biLevel thresh="25000"/>
                <a:extLst>
                  <a:ext uri="{28A0092B-C50C-407E-A947-70E740481C1C}">
                    <a14:useLocalDpi xmlns:a14="http://schemas.microsoft.com/office/drawing/2010/main"/>
                  </a:ext>
                </a:extLst>
              </a:blip>
              <a:stretch>
                <a:fillRect/>
              </a:stretch>
            </p:blipFill>
            <p:spPr>
              <a:xfrm>
                <a:off x="3564974" y="2774918"/>
                <a:ext cx="292620" cy="292620"/>
              </a:xfrm>
              <a:prstGeom prst="rect">
                <a:avLst/>
              </a:prstGeom>
            </p:spPr>
          </p:pic>
        </p:grpSp>
      </p:grpSp>
      <p:grpSp>
        <p:nvGrpSpPr>
          <p:cNvPr id="336" name="Group 335"/>
          <p:cNvGrpSpPr/>
          <p:nvPr/>
        </p:nvGrpSpPr>
        <p:grpSpPr>
          <a:xfrm>
            <a:off x="548432" y="3577901"/>
            <a:ext cx="1004508" cy="311036"/>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email">
              <a:biLevel thresh="25000"/>
              <a:extLst>
                <a:ext uri="{28A0092B-C50C-407E-A947-70E740481C1C}">
                  <a14:useLocalDpi xmlns:a14="http://schemas.microsoft.com/office/drawing/2010/main"/>
                </a:ext>
              </a:extLst>
            </a:blip>
            <a:stretch>
              <a:fillRect/>
            </a:stretch>
          </p:blipFill>
          <p:spPr>
            <a:xfrm>
              <a:off x="9096923" y="436026"/>
              <a:ext cx="291303" cy="291303"/>
            </a:xfrm>
            <a:prstGeom prst="rect">
              <a:avLst/>
            </a:prstGeom>
          </p:spPr>
        </p:pic>
      </p:grpSp>
      <p:sp>
        <p:nvSpPr>
          <p:cNvPr id="71" name="Rectangle 70"/>
          <p:cNvSpPr/>
          <p:nvPr/>
        </p:nvSpPr>
        <p:spPr bwMode="auto">
          <a:xfrm>
            <a:off x="10234134" y="531051"/>
            <a:ext cx="1539076" cy="3879621"/>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ea typeface="Segoe UI" pitchFamily="34" charset="0"/>
                <a:cs typeface="Segoe UI" pitchFamily="34" charset="0"/>
              </a:rPr>
              <a:t>Hybrid</a:t>
            </a:r>
          </a:p>
          <a:p>
            <a:pPr algn="ctr" defTabSz="895923" fontAlgn="base">
              <a:lnSpc>
                <a:spcPct val="90000"/>
              </a:lnSpc>
            </a:pPr>
            <a:r>
              <a:rPr lang="en-US" sz="1176" b="1" kern="0" dirty="0">
                <a:ea typeface="Segoe UI" pitchFamily="34" charset="0"/>
                <a:cs typeface="Segoe UI" pitchFamily="34" charset="0"/>
              </a:rPr>
              <a:t>Operations</a:t>
            </a:r>
            <a:endParaRPr lang="en-US" sz="1274" b="1" kern="0" dirty="0">
              <a:ea typeface="Segoe UI" pitchFamily="34" charset="0"/>
              <a:cs typeface="Segoe UI" pitchFamily="34" charset="0"/>
            </a:endParaRPr>
          </a:p>
        </p:txBody>
      </p:sp>
      <p:grpSp>
        <p:nvGrpSpPr>
          <p:cNvPr id="338" name="Group 337"/>
          <p:cNvGrpSpPr/>
          <p:nvPr/>
        </p:nvGrpSpPr>
        <p:grpSpPr>
          <a:xfrm>
            <a:off x="10487151" y="2218256"/>
            <a:ext cx="991372" cy="325698"/>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email">
              <a:biLevel thresh="25000"/>
              <a:extLst>
                <a:ext uri="{28A0092B-C50C-407E-A947-70E740481C1C}">
                  <a14:useLocalDpi xmlns:a14="http://schemas.microsoft.com/office/drawing/2010/main"/>
                </a:ext>
              </a:extLst>
            </a:blip>
            <a:stretch>
              <a:fillRect/>
            </a:stretch>
          </p:blipFill>
          <p:spPr>
            <a:xfrm>
              <a:off x="11198479" y="2855036"/>
              <a:ext cx="296408" cy="296408"/>
            </a:xfrm>
            <a:prstGeom prst="rect">
              <a:avLst/>
            </a:prstGeom>
          </p:spPr>
        </p:pic>
      </p:grpSp>
      <p:grpSp>
        <p:nvGrpSpPr>
          <p:cNvPr id="242" name="Group 241"/>
          <p:cNvGrpSpPr/>
          <p:nvPr/>
        </p:nvGrpSpPr>
        <p:grpSpPr>
          <a:xfrm>
            <a:off x="10470282" y="4045029"/>
            <a:ext cx="985974" cy="324522"/>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email">
              <a:biLevel thresh="25000"/>
              <a:extLst>
                <a:ext uri="{28A0092B-C50C-407E-A947-70E740481C1C}">
                  <a14:useLocalDpi xmlns:a14="http://schemas.microsoft.com/office/drawing/2010/main"/>
                </a:ext>
              </a:extLst>
            </a:blip>
            <a:stretch>
              <a:fillRect/>
            </a:stretch>
          </p:blipFill>
          <p:spPr>
            <a:xfrm>
              <a:off x="11181272" y="4050487"/>
              <a:ext cx="286828" cy="286828"/>
            </a:xfrm>
            <a:prstGeom prst="rect">
              <a:avLst/>
            </a:prstGeom>
          </p:spPr>
        </p:pic>
      </p:grpSp>
      <p:grpSp>
        <p:nvGrpSpPr>
          <p:cNvPr id="341" name="Group 340"/>
          <p:cNvGrpSpPr/>
          <p:nvPr/>
        </p:nvGrpSpPr>
        <p:grpSpPr>
          <a:xfrm>
            <a:off x="10464913" y="3613197"/>
            <a:ext cx="983557" cy="338770"/>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email">
              <a:biLevel thresh="25000"/>
              <a:extLst>
                <a:ext uri="{28A0092B-C50C-407E-A947-70E740481C1C}">
                  <a14:useLocalDpi xmlns:a14="http://schemas.microsoft.com/office/drawing/2010/main"/>
                </a:ext>
              </a:extLst>
            </a:blip>
            <a:stretch>
              <a:fillRect/>
            </a:stretch>
          </p:blipFill>
          <p:spPr>
            <a:xfrm>
              <a:off x="11175796" y="3730886"/>
              <a:ext cx="285842" cy="285842"/>
            </a:xfrm>
            <a:prstGeom prst="rect">
              <a:avLst/>
            </a:prstGeom>
          </p:spPr>
        </p:pic>
      </p:grpSp>
      <p:grpSp>
        <p:nvGrpSpPr>
          <p:cNvPr id="340" name="Group 339"/>
          <p:cNvGrpSpPr/>
          <p:nvPr/>
        </p:nvGrpSpPr>
        <p:grpSpPr>
          <a:xfrm>
            <a:off x="10478878" y="3191184"/>
            <a:ext cx="977378" cy="314851"/>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email">
              <a:biLevel thresh="25000"/>
              <a:extLst>
                <a:ext uri="{28A0092B-C50C-407E-A947-70E740481C1C}">
                  <a14:useLocalDpi xmlns:a14="http://schemas.microsoft.com/office/drawing/2010/main"/>
                </a:ext>
              </a:extLst>
            </a:blip>
            <a:stretch>
              <a:fillRect/>
            </a:stretch>
          </p:blipFill>
          <p:spPr>
            <a:xfrm>
              <a:off x="11190041" y="3491162"/>
              <a:ext cx="286753" cy="286753"/>
            </a:xfrm>
            <a:prstGeom prst="rect">
              <a:avLst/>
            </a:prstGeom>
          </p:spPr>
        </p:pic>
      </p:grpSp>
      <p:sp>
        <p:nvSpPr>
          <p:cNvPr id="33" name="Rectangle 32"/>
          <p:cNvSpPr/>
          <p:nvPr/>
        </p:nvSpPr>
        <p:spPr bwMode="auto">
          <a:xfrm>
            <a:off x="5904909" y="4834576"/>
            <a:ext cx="6168065"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446479" y="2069771"/>
            <a:ext cx="2685203" cy="2287499"/>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email">
                <a:biLevel thresh="25000"/>
                <a:extLst>
                  <a:ext uri="{28A0092B-C50C-407E-A947-70E740481C1C}">
                    <a14:useLocalDpi xmlns:a14="http://schemas.microsoft.com/office/drawing/2010/main"/>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p>
            </p:txBody>
          </p:sp>
          <p:pic>
            <p:nvPicPr>
              <p:cNvPr id="174" name="Picture 173"/>
              <p:cNvPicPr>
                <a:picLocks noChangeAspect="1"/>
              </p:cNvPicPr>
              <p:nvPr/>
            </p:nvPicPr>
            <p:blipFill>
              <a:blip r:embed="rId33" cstate="email">
                <a:biLevel thresh="25000"/>
                <a:extLst>
                  <a:ext uri="{28A0092B-C50C-407E-A947-70E740481C1C}">
                    <a14:useLocalDpi xmlns:a14="http://schemas.microsoft.com/office/drawing/2010/main"/>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email">
                <a:biLevel thresh="25000"/>
                <a:extLst>
                  <a:ext uri="{28A0092B-C50C-407E-A947-70E740481C1C}">
                    <a14:useLocalDpi xmlns:a14="http://schemas.microsoft.com/office/drawing/2010/main"/>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email">
                <a:biLevel thresh="25000"/>
                <a:extLst>
                  <a:ext uri="{28A0092B-C50C-407E-A947-70E740481C1C}">
                    <a14:useLocalDpi xmlns:a14="http://schemas.microsoft.com/office/drawing/2010/main"/>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email">
                <a:biLevel thresh="25000"/>
                <a:extLst>
                  <a:ext uri="{28A0092B-C50C-407E-A947-70E740481C1C}">
                    <a14:useLocalDpi xmlns:a14="http://schemas.microsoft.com/office/drawing/2010/main"/>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6207" y="2667696"/>
            <a:ext cx="67699" cy="3796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337" name="Group 336"/>
          <p:cNvGrpSpPr/>
          <p:nvPr/>
        </p:nvGrpSpPr>
        <p:grpSpPr>
          <a:xfrm>
            <a:off x="10506680" y="1173191"/>
            <a:ext cx="991400" cy="327746"/>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10" y="5128963"/>
            <a:ext cx="826979" cy="339375"/>
            <a:chOff x="6071870" y="5231313"/>
            <a:chExt cx="843562" cy="346180"/>
          </a:xfrm>
          <a:solidFill>
            <a:schemeClr val="tx1">
              <a:lumMod val="50000"/>
            </a:schemeClr>
          </a:solidFill>
        </p:grpSpPr>
        <p:sp>
          <p:nvSpPr>
            <p:cNvPr id="24" name="Rectangle 23"/>
            <p:cNvSpPr/>
            <p:nvPr/>
          </p:nvSpPr>
          <p:spPr bwMode="auto">
            <a:xfrm>
              <a:off x="6071870" y="5231313"/>
              <a:ext cx="843562"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email">
              <a:biLevel thresh="25000"/>
              <a:extLst>
                <a:ext uri="{28A0092B-C50C-407E-A947-70E740481C1C}">
                  <a14:useLocalDpi xmlns:a14="http://schemas.microsoft.com/office/drawing/2010/main"/>
                </a:ext>
              </a:extLst>
            </a:blip>
            <a:stretch>
              <a:fillRect/>
            </a:stretch>
          </p:blipFill>
          <p:spPr>
            <a:xfrm>
              <a:off x="6081595" y="5248173"/>
              <a:ext cx="267702" cy="267702"/>
            </a:xfrm>
            <a:prstGeom prst="rect">
              <a:avLst/>
            </a:prstGeom>
            <a:grpFill/>
          </p:spPr>
        </p:pic>
      </p:grpSp>
      <p:grpSp>
        <p:nvGrpSpPr>
          <p:cNvPr id="237" name="Group 236"/>
          <p:cNvGrpSpPr/>
          <p:nvPr/>
        </p:nvGrpSpPr>
        <p:grpSpPr>
          <a:xfrm>
            <a:off x="8471116" y="5115782"/>
            <a:ext cx="796821" cy="352472"/>
            <a:chOff x="8640978" y="5217867"/>
            <a:chExt cx="812799" cy="359540"/>
          </a:xfrm>
          <a:solidFill>
            <a:schemeClr val="tx1">
              <a:lumMod val="50000"/>
            </a:schemeClr>
          </a:solidFill>
        </p:grpSpPr>
        <p:sp>
          <p:nvSpPr>
            <p:cNvPr id="27" name="Rectangle 26"/>
            <p:cNvSpPr/>
            <p:nvPr/>
          </p:nvSpPr>
          <p:spPr bwMode="auto">
            <a:xfrm>
              <a:off x="8640978" y="5230981"/>
              <a:ext cx="812799"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email">
              <a:biLevel thresh="25000"/>
              <a:extLst>
                <a:ext uri="{28A0092B-C50C-407E-A947-70E740481C1C}">
                  <a14:useLocalDpi xmlns:a14="http://schemas.microsoft.com/office/drawing/2010/main"/>
                </a:ext>
              </a:extLst>
            </a:blip>
            <a:stretch>
              <a:fillRect/>
            </a:stretch>
          </p:blipFill>
          <p:spPr>
            <a:xfrm>
              <a:off x="8669836" y="5217867"/>
              <a:ext cx="251761" cy="251761"/>
            </a:xfrm>
            <a:prstGeom prst="rect">
              <a:avLst/>
            </a:prstGeom>
            <a:grpFill/>
          </p:spPr>
        </p:pic>
      </p:grpSp>
      <p:grpSp>
        <p:nvGrpSpPr>
          <p:cNvPr id="16" name="Group 15"/>
          <p:cNvGrpSpPr/>
          <p:nvPr/>
        </p:nvGrpSpPr>
        <p:grpSpPr>
          <a:xfrm>
            <a:off x="2944314" y="5128966"/>
            <a:ext cx="897435" cy="356283"/>
            <a:chOff x="3003353" y="5231315"/>
            <a:chExt cx="915430" cy="363427"/>
          </a:xfrm>
          <a:solidFill>
            <a:schemeClr val="tx1">
              <a:lumMod val="50000"/>
            </a:schemeClr>
          </a:solidFill>
        </p:grpSpPr>
        <p:sp>
          <p:nvSpPr>
            <p:cNvPr id="25" name="Rectangle 24"/>
            <p:cNvSpPr/>
            <p:nvPr/>
          </p:nvSpPr>
          <p:spPr bwMode="auto">
            <a:xfrm>
              <a:off x="3003353" y="5231315"/>
              <a:ext cx="915430"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3032767" y="5271308"/>
              <a:ext cx="247169" cy="247170"/>
            </a:xfrm>
            <a:prstGeom prst="rect">
              <a:avLst/>
            </a:prstGeom>
            <a:grpFill/>
          </p:spPr>
        </p:pic>
      </p:grpSp>
      <p:grpSp>
        <p:nvGrpSpPr>
          <p:cNvPr id="18" name="Group 17"/>
          <p:cNvGrpSpPr/>
          <p:nvPr/>
        </p:nvGrpSpPr>
        <p:grpSpPr>
          <a:xfrm>
            <a:off x="3916509" y="5128965"/>
            <a:ext cx="818804" cy="356283"/>
            <a:chOff x="3995042" y="5231314"/>
            <a:chExt cx="835223" cy="363427"/>
          </a:xfrm>
          <a:solidFill>
            <a:schemeClr val="tx1">
              <a:lumMod val="50000"/>
            </a:schemeClr>
          </a:solidFill>
        </p:grpSpPr>
        <p:sp>
          <p:nvSpPr>
            <p:cNvPr id="26" name="Rectangle 25"/>
            <p:cNvSpPr/>
            <p:nvPr/>
          </p:nvSpPr>
          <p:spPr bwMode="auto">
            <a:xfrm>
              <a:off x="3995042" y="5231314"/>
              <a:ext cx="835223"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024079" y="5271308"/>
              <a:ext cx="247169" cy="247170"/>
            </a:xfrm>
            <a:prstGeom prst="rect">
              <a:avLst/>
            </a:prstGeom>
            <a:grpFill/>
          </p:spPr>
        </p:pic>
      </p:grpSp>
      <p:grpSp>
        <p:nvGrpSpPr>
          <p:cNvPr id="19" name="Group 18"/>
          <p:cNvGrpSpPr/>
          <p:nvPr/>
        </p:nvGrpSpPr>
        <p:grpSpPr>
          <a:xfrm>
            <a:off x="4828765" y="5128964"/>
            <a:ext cx="819786" cy="356283"/>
            <a:chOff x="4925592" y="5231313"/>
            <a:chExt cx="836224" cy="363427"/>
          </a:xfrm>
          <a:solidFill>
            <a:schemeClr val="tx1">
              <a:lumMod val="50000"/>
            </a:schemeClr>
          </a:solidFill>
        </p:grpSpPr>
        <p:sp>
          <p:nvSpPr>
            <p:cNvPr id="61" name="Rectangle 60"/>
            <p:cNvSpPr/>
            <p:nvPr/>
          </p:nvSpPr>
          <p:spPr bwMode="auto">
            <a:xfrm>
              <a:off x="4925592" y="5231313"/>
              <a:ext cx="836224"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947024" y="5271308"/>
              <a:ext cx="247169" cy="247170"/>
            </a:xfrm>
            <a:prstGeom prst="rect">
              <a:avLst/>
            </a:prstGeom>
            <a:grpFill/>
          </p:spPr>
        </p:pic>
      </p:grpSp>
      <p:grpSp>
        <p:nvGrpSpPr>
          <p:cNvPr id="13" name="Group 12"/>
          <p:cNvGrpSpPr/>
          <p:nvPr/>
        </p:nvGrpSpPr>
        <p:grpSpPr>
          <a:xfrm>
            <a:off x="438468" y="5134866"/>
            <a:ext cx="792310" cy="349066"/>
            <a:chOff x="165906" y="5237334"/>
            <a:chExt cx="808197" cy="356066"/>
          </a:xfrm>
          <a:solidFill>
            <a:schemeClr val="tx1">
              <a:lumMod val="50000"/>
            </a:schemeClr>
          </a:solidFill>
        </p:grpSpPr>
        <p:sp>
          <p:nvSpPr>
            <p:cNvPr id="43" name="Rectangle 42"/>
            <p:cNvSpPr/>
            <p:nvPr/>
          </p:nvSpPr>
          <p:spPr bwMode="auto">
            <a:xfrm>
              <a:off x="165906" y="5237334"/>
              <a:ext cx="808197"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email">
              <a:biLevel thresh="25000"/>
              <a:extLst>
                <a:ext uri="{28A0092B-C50C-407E-A947-70E740481C1C}">
                  <a14:useLocalDpi xmlns:a14="http://schemas.microsoft.com/office/drawing/2010/main"/>
                </a:ext>
              </a:extLst>
            </a:blip>
            <a:stretch>
              <a:fillRect/>
            </a:stretch>
          </p:blipFill>
          <p:spPr>
            <a:xfrm>
              <a:off x="186771" y="5275561"/>
              <a:ext cx="261581" cy="261582"/>
            </a:xfrm>
            <a:prstGeom prst="rect">
              <a:avLst/>
            </a:prstGeom>
            <a:grpFill/>
            <a:ln>
              <a:noFill/>
            </a:ln>
          </p:spPr>
        </p:pic>
      </p:grpSp>
      <p:grpSp>
        <p:nvGrpSpPr>
          <p:cNvPr id="328" name="Group 327"/>
          <p:cNvGrpSpPr/>
          <p:nvPr/>
        </p:nvGrpSpPr>
        <p:grpSpPr>
          <a:xfrm>
            <a:off x="10536520" y="1638549"/>
            <a:ext cx="953052" cy="337380"/>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cstate="email">
              <a:extLst>
                <a:ext uri="{28A0092B-C50C-407E-A947-70E740481C1C}">
                  <a14:useLocalDpi xmlns:a14="http://schemas.microsoft.com/office/drawing/2010/main"/>
                </a:ext>
              </a:extLst>
            </a:blip>
            <a:stretch>
              <a:fillRect/>
            </a:stretch>
          </p:blipFill>
          <p:spPr>
            <a:xfrm>
              <a:off x="11248838" y="2615973"/>
              <a:ext cx="245456" cy="317924"/>
            </a:xfrm>
            <a:prstGeom prst="rect">
              <a:avLst/>
            </a:prstGeom>
          </p:spPr>
        </p:pic>
      </p:grpSp>
      <p:grpSp>
        <p:nvGrpSpPr>
          <p:cNvPr id="238" name="Group 237"/>
          <p:cNvGrpSpPr/>
          <p:nvPr/>
        </p:nvGrpSpPr>
        <p:grpSpPr>
          <a:xfrm>
            <a:off x="9308537" y="5128638"/>
            <a:ext cx="903525" cy="339616"/>
            <a:chOff x="9495191" y="5230981"/>
            <a:chExt cx="921643" cy="346426"/>
          </a:xfrm>
          <a:solidFill>
            <a:schemeClr val="tx1">
              <a:lumMod val="50000"/>
            </a:schemeClr>
          </a:solidFill>
        </p:grpSpPr>
        <p:sp>
          <p:nvSpPr>
            <p:cNvPr id="28" name="Rectangle 27"/>
            <p:cNvSpPr/>
            <p:nvPr/>
          </p:nvSpPr>
          <p:spPr bwMode="auto">
            <a:xfrm>
              <a:off x="9495191" y="5230981"/>
              <a:ext cx="921643"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email">
              <a:biLevel thresh="25000"/>
              <a:extLst>
                <a:ext uri="{28A0092B-C50C-407E-A947-70E740481C1C}">
                  <a14:useLocalDpi xmlns:a14="http://schemas.microsoft.com/office/drawing/2010/main"/>
                </a:ext>
              </a:extLst>
            </a:blip>
            <a:stretch>
              <a:fillRect/>
            </a:stretch>
          </p:blipFill>
          <p:spPr>
            <a:xfrm>
              <a:off x="9542996" y="5273467"/>
              <a:ext cx="210127" cy="210127"/>
            </a:xfrm>
            <a:prstGeom prst="rect">
              <a:avLst/>
            </a:prstGeom>
            <a:grpFill/>
          </p:spPr>
        </p:pic>
      </p:grpSp>
      <p:grpSp>
        <p:nvGrpSpPr>
          <p:cNvPr id="241" name="Group 240"/>
          <p:cNvGrpSpPr/>
          <p:nvPr/>
        </p:nvGrpSpPr>
        <p:grpSpPr>
          <a:xfrm>
            <a:off x="11148980" y="5128638"/>
            <a:ext cx="853288" cy="339616"/>
            <a:chOff x="11372540" y="5230981"/>
            <a:chExt cx="870398" cy="346426"/>
          </a:xfrm>
          <a:solidFill>
            <a:schemeClr val="tx1">
              <a:lumMod val="50000"/>
            </a:schemeClr>
          </a:solidFill>
        </p:grpSpPr>
        <p:sp>
          <p:nvSpPr>
            <p:cNvPr id="247" name="Rectangle 246"/>
            <p:cNvSpPr/>
            <p:nvPr/>
          </p:nvSpPr>
          <p:spPr bwMode="auto">
            <a:xfrm>
              <a:off x="11372540"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476749" y="2710860"/>
            <a:ext cx="981241" cy="307798"/>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email">
              <a:biLevel thresh="25000"/>
              <a:extLst>
                <a:ext uri="{28A0092B-C50C-407E-A947-70E740481C1C}">
                  <a14:useLocalDpi xmlns:a14="http://schemas.microsoft.com/office/drawing/2010/main"/>
                </a:ext>
              </a:extLst>
            </a:blip>
            <a:stretch>
              <a:fillRect/>
            </a:stretch>
          </p:blipFill>
          <p:spPr>
            <a:xfrm>
              <a:off x="11187869" y="3126800"/>
              <a:ext cx="280231" cy="280232"/>
            </a:xfrm>
            <a:prstGeom prst="rect">
              <a:avLst/>
            </a:prstGeom>
          </p:spPr>
        </p:pic>
      </p:grpSp>
      <p:grpSp>
        <p:nvGrpSpPr>
          <p:cNvPr id="136" name="Group 135"/>
          <p:cNvGrpSpPr/>
          <p:nvPr/>
        </p:nvGrpSpPr>
        <p:grpSpPr>
          <a:xfrm>
            <a:off x="1960879" y="522379"/>
            <a:ext cx="2066717" cy="140481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email">
                <a:biLevel thresh="25000"/>
                <a:extLst>
                  <a:ext uri="{28A0092B-C50C-407E-A947-70E740481C1C}">
                    <a14:useLocalDpi xmlns:a14="http://schemas.microsoft.com/office/drawing/2010/main"/>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email">
                <a:biLevel thresh="25000"/>
                <a:extLst>
                  <a:ext uri="{28A0092B-C50C-407E-A947-70E740481C1C}">
                    <a14:useLocalDpi xmlns:a14="http://schemas.microsoft.com/office/drawing/2010/main"/>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email">
                <a:biLevel thresh="25000"/>
                <a:extLst>
                  <a:ext uri="{28A0092B-C50C-407E-A947-70E740481C1C}">
                    <a14:useLocalDpi xmlns:a14="http://schemas.microsoft.com/office/drawing/2010/main"/>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7961175" y="522379"/>
            <a:ext cx="2203022" cy="140481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email">
                <a:biLevel thresh="25000"/>
                <a:extLst>
                  <a:ext uri="{28A0092B-C50C-407E-A947-70E740481C1C}">
                    <a14:useLocalDpi xmlns:a14="http://schemas.microsoft.com/office/drawing/2010/main"/>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email">
                <a:biLevel thresh="25000"/>
                <a:extLst>
                  <a:ext uri="{28A0092B-C50C-407E-A947-70E740481C1C}">
                    <a14:useLocalDpi xmlns:a14="http://schemas.microsoft.com/office/drawing/2010/main"/>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email">
                <a:biLevel thresh="25000"/>
                <a:extLst>
                  <a:ext uri="{28A0092B-C50C-407E-A947-70E740481C1C}">
                    <a14:useLocalDpi xmlns:a14="http://schemas.microsoft.com/office/drawing/2010/main"/>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495750" y="5134866"/>
            <a:ext cx="844806" cy="349066"/>
            <a:chOff x="1815887" y="5237334"/>
            <a:chExt cx="861746" cy="356066"/>
          </a:xfrm>
          <a:solidFill>
            <a:schemeClr val="tx1">
              <a:lumMod val="50000"/>
            </a:schemeClr>
          </a:solidFill>
        </p:grpSpPr>
        <p:sp>
          <p:nvSpPr>
            <p:cNvPr id="62" name="Rectangle 61"/>
            <p:cNvSpPr/>
            <p:nvPr/>
          </p:nvSpPr>
          <p:spPr bwMode="auto">
            <a:xfrm>
              <a:off x="1815887" y="5237334"/>
              <a:ext cx="861746"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a:grpFill/>
          </p:grpSpPr>
          <p:grpSp>
            <p:nvGrpSpPr>
              <p:cNvPr id="402" name="Group 401"/>
              <p:cNvGrpSpPr/>
              <p:nvPr/>
            </p:nvGrpSpPr>
            <p:grpSpPr>
              <a:xfrm>
                <a:off x="1428991" y="5308456"/>
                <a:ext cx="97032" cy="104039"/>
                <a:chOff x="1286878" y="3925073"/>
                <a:chExt cx="291844" cy="312918"/>
              </a:xfrm>
              <a:grp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grp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grp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48432" y="4047160"/>
            <a:ext cx="988565" cy="303165"/>
            <a:chOff x="559429" y="4065187"/>
            <a:chExt cx="1008388" cy="309244"/>
          </a:xfrm>
        </p:grpSpPr>
        <p:pic>
          <p:nvPicPr>
            <p:cNvPr id="413" name="Picture 412"/>
            <p:cNvPicPr>
              <a:picLocks noChangeAspect="1"/>
            </p:cNvPicPr>
            <p:nvPr/>
          </p:nvPicPr>
          <p:blipFill>
            <a:blip r:embed="rId51" cstate="email">
              <a:biLevel thresh="25000"/>
              <a:extLst>
                <a:ext uri="{28A0092B-C50C-407E-A947-70E740481C1C}">
                  <a14:useLocalDpi xmlns:a14="http://schemas.microsoft.com/office/drawing/2010/main"/>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657562" y="5128638"/>
            <a:ext cx="772956" cy="339616"/>
            <a:chOff x="7811111" y="5230981"/>
            <a:chExt cx="788455" cy="346426"/>
          </a:xfrm>
          <a:solidFill>
            <a:schemeClr val="tx1">
              <a:lumMod val="50000"/>
            </a:schemeClr>
          </a:solidFill>
        </p:grpSpPr>
        <p:sp>
          <p:nvSpPr>
            <p:cNvPr id="30" name="Rectangle 29"/>
            <p:cNvSpPr/>
            <p:nvPr/>
          </p:nvSpPr>
          <p:spPr bwMode="auto">
            <a:xfrm>
              <a:off x="7811111" y="5230981"/>
              <a:ext cx="788455"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email">
              <a:biLevel thresh="25000"/>
              <a:extLst>
                <a:ext uri="{28A0092B-C50C-407E-A947-70E740481C1C}">
                  <a14:useLocalDpi xmlns:a14="http://schemas.microsoft.com/office/drawing/2010/main"/>
                </a:ext>
              </a:extLst>
            </a:blip>
            <a:stretch>
              <a:fillRect/>
            </a:stretch>
          </p:blipFill>
          <p:spPr>
            <a:xfrm>
              <a:off x="7860724" y="5289060"/>
              <a:ext cx="211665" cy="211665"/>
            </a:xfrm>
            <a:prstGeom prst="rect">
              <a:avLst/>
            </a:prstGeom>
            <a:grpFill/>
          </p:spPr>
        </p:pic>
      </p:grpSp>
      <p:grpSp>
        <p:nvGrpSpPr>
          <p:cNvPr id="240" name="Group 239"/>
          <p:cNvGrpSpPr/>
          <p:nvPr/>
        </p:nvGrpSpPr>
        <p:grpSpPr>
          <a:xfrm>
            <a:off x="10252661" y="5128638"/>
            <a:ext cx="853288" cy="339616"/>
            <a:chOff x="10458248" y="5230981"/>
            <a:chExt cx="870398" cy="346426"/>
          </a:xfrm>
          <a:solidFill>
            <a:schemeClr val="tx1">
              <a:lumMod val="50000"/>
            </a:schemeClr>
          </a:solidFill>
        </p:grpSpPr>
        <p:sp>
          <p:nvSpPr>
            <p:cNvPr id="34" name="Rectangle 33"/>
            <p:cNvSpPr/>
            <p:nvPr/>
          </p:nvSpPr>
          <p:spPr bwMode="auto">
            <a:xfrm>
              <a:off x="10458248"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email">
              <a:biLevel thresh="25000"/>
              <a:extLst>
                <a:ext uri="{28A0092B-C50C-407E-A947-70E740481C1C}">
                  <a14:useLocalDpi xmlns:a14="http://schemas.microsoft.com/office/drawing/2010/main"/>
                </a:ext>
              </a:extLst>
            </a:blip>
            <a:stretch>
              <a:fillRect/>
            </a:stretch>
          </p:blipFill>
          <p:spPr>
            <a:xfrm>
              <a:off x="10460633" y="5267779"/>
              <a:ext cx="241495" cy="241495"/>
            </a:xfrm>
            <a:prstGeom prst="rect">
              <a:avLst/>
            </a:prstGeom>
            <a:grpFill/>
          </p:spPr>
        </p:pic>
      </p:grpSp>
      <p:grpSp>
        <p:nvGrpSpPr>
          <p:cNvPr id="21" name="Group 20"/>
          <p:cNvGrpSpPr/>
          <p:nvPr/>
        </p:nvGrpSpPr>
        <p:grpSpPr>
          <a:xfrm>
            <a:off x="6812467" y="5128963"/>
            <a:ext cx="813311" cy="339375"/>
            <a:chOff x="6949070" y="5231313"/>
            <a:chExt cx="829620" cy="346180"/>
          </a:xfrm>
          <a:solidFill>
            <a:schemeClr val="tx1">
              <a:lumMod val="50000"/>
            </a:schemeClr>
          </a:solidFill>
        </p:grpSpPr>
        <p:sp>
          <p:nvSpPr>
            <p:cNvPr id="29" name="Rectangle 28"/>
            <p:cNvSpPr/>
            <p:nvPr/>
          </p:nvSpPr>
          <p:spPr bwMode="auto">
            <a:xfrm>
              <a:off x="6949070" y="5231313"/>
              <a:ext cx="829620"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email">
              <a:biLevel thresh="25000"/>
              <a:extLst>
                <a:ext uri="{28A0092B-C50C-407E-A947-70E740481C1C}">
                  <a14:useLocalDpi xmlns:a14="http://schemas.microsoft.com/office/drawing/2010/main"/>
                </a:ext>
              </a:extLst>
            </a:blip>
            <a:stretch>
              <a:fillRect/>
            </a:stretch>
          </p:blipFill>
          <p:spPr>
            <a:xfrm>
              <a:off x="6988668" y="5270432"/>
              <a:ext cx="238842" cy="238842"/>
            </a:xfrm>
            <a:prstGeom prst="rect">
              <a:avLst/>
            </a:prstGeom>
            <a:grpFill/>
          </p:spPr>
        </p:pic>
      </p:grpSp>
      <p:sp>
        <p:nvSpPr>
          <p:cNvPr id="6" name="Rectangle 5"/>
          <p:cNvSpPr/>
          <p:nvPr/>
        </p:nvSpPr>
        <p:spPr bwMode="auto">
          <a:xfrm>
            <a:off x="348143" y="531051"/>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0241411" y="522255"/>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24771" y="4832659"/>
            <a:ext cx="2577487" cy="775792"/>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2876598" y="4832992"/>
            <a:ext cx="2835875"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5902200" y="4832993"/>
            <a:ext cx="6170773"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0500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694943" y="5002350"/>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Analyze</a:t>
            </a:r>
          </a:p>
        </p:txBody>
      </p:sp>
      <p:sp>
        <p:nvSpPr>
          <p:cNvPr id="16" name="Rectangle 15"/>
          <p:cNvSpPr/>
          <p:nvPr/>
        </p:nvSpPr>
        <p:spPr bwMode="auto">
          <a:xfrm>
            <a:off x="6294474" y="5023058"/>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Store</a:t>
            </a:r>
          </a:p>
        </p:txBody>
      </p:sp>
      <p:sp>
        <p:nvSpPr>
          <p:cNvPr id="2" name="Title 1"/>
          <p:cNvSpPr>
            <a:spLocks noGrp="1"/>
          </p:cNvSpPr>
          <p:nvPr>
            <p:ph type="title"/>
          </p:nvPr>
        </p:nvSpPr>
        <p:spPr/>
        <p:txBody>
          <a:bodyPr/>
          <a:lstStyle/>
          <a:p>
            <a:r>
              <a:rPr lang="nl-NL" dirty="0"/>
              <a:t>Modern Apps</a:t>
            </a:r>
          </a:p>
        </p:txBody>
      </p:sp>
      <p:sp>
        <p:nvSpPr>
          <p:cNvPr id="3" name="Rectangle 2"/>
          <p:cNvSpPr/>
          <p:nvPr/>
        </p:nvSpPr>
        <p:spPr bwMode="auto">
          <a:xfrm>
            <a:off x="6294474" y="2576560"/>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Receive</a:t>
            </a:r>
          </a:p>
        </p:txBody>
      </p:sp>
      <p:sp>
        <p:nvSpPr>
          <p:cNvPr id="4" name="Rectangle 3"/>
          <p:cNvSpPr/>
          <p:nvPr/>
        </p:nvSpPr>
        <p:spPr bwMode="auto">
          <a:xfrm>
            <a:off x="694944" y="1353311"/>
            <a:ext cx="10753344" cy="907303"/>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Devices, Browsers, Things etc.</a:t>
            </a:r>
          </a:p>
        </p:txBody>
      </p:sp>
      <p:sp>
        <p:nvSpPr>
          <p:cNvPr id="5" name="Rectangle 4"/>
          <p:cNvSpPr/>
          <p:nvPr/>
        </p:nvSpPr>
        <p:spPr bwMode="auto">
          <a:xfrm>
            <a:off x="6294474"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Process</a:t>
            </a:r>
          </a:p>
        </p:txBody>
      </p:sp>
      <p:sp>
        <p:nvSpPr>
          <p:cNvPr id="10" name="Rectangle 9"/>
          <p:cNvSpPr/>
          <p:nvPr/>
        </p:nvSpPr>
        <p:spPr bwMode="auto">
          <a:xfrm>
            <a:off x="694944" y="2576559"/>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Response</a:t>
            </a:r>
          </a:p>
        </p:txBody>
      </p:sp>
      <p:sp>
        <p:nvSpPr>
          <p:cNvPr id="11" name="Rectangle 10"/>
          <p:cNvSpPr/>
          <p:nvPr/>
        </p:nvSpPr>
        <p:spPr bwMode="auto">
          <a:xfrm>
            <a:off x="694943" y="3799809"/>
            <a:ext cx="5153814" cy="907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Distribute</a:t>
            </a:r>
          </a:p>
        </p:txBody>
      </p:sp>
    </p:spTree>
    <p:extLst>
      <p:ext uri="{BB962C8B-B14F-4D97-AF65-F5344CB8AC3E}">
        <p14:creationId xmlns:p14="http://schemas.microsoft.com/office/powerpoint/2010/main" val="266257446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hidden="1"/>
          <p:cNvSpPr/>
          <p:nvPr/>
        </p:nvSpPr>
        <p:spPr bwMode="auto">
          <a:xfrm>
            <a:off x="0" y="487"/>
            <a:ext cx="12192000" cy="693413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8" name="Rectangle 77"/>
          <p:cNvSpPr/>
          <p:nvPr/>
        </p:nvSpPr>
        <p:spPr bwMode="auto">
          <a:xfrm>
            <a:off x="124771" y="91137"/>
            <a:ext cx="11877497" cy="437753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48143" y="522379"/>
            <a:ext cx="1517289" cy="3896966"/>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ea typeface="Segoe UI" pitchFamily="34" charset="0"/>
                <a:cs typeface="Segoe UI" pitchFamily="34" charset="0"/>
              </a:rPr>
              <a:t>Security &amp; Management</a:t>
            </a:r>
          </a:p>
        </p:txBody>
      </p:sp>
      <p:sp>
        <p:nvSpPr>
          <p:cNvPr id="87" name="Rectangle 86"/>
          <p:cNvSpPr/>
          <p:nvPr/>
        </p:nvSpPr>
        <p:spPr bwMode="auto">
          <a:xfrm>
            <a:off x="0" y="4468669"/>
            <a:ext cx="12192000" cy="2404834"/>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4771" y="4834576"/>
            <a:ext cx="2577487" cy="773876"/>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879912" y="4834576"/>
            <a:ext cx="2835269"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0398" y="5735057"/>
            <a:ext cx="12393406" cy="1075843"/>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gradFill>
                  <a:gsLst>
                    <a:gs pos="0">
                      <a:srgbClr val="FFFFFF"/>
                    </a:gs>
                    <a:gs pos="100000">
                      <a:srgbClr val="FFFFFF"/>
                    </a:gs>
                  </a:gsLst>
                  <a:lin ang="5400000" scaled="0"/>
                </a:gradFill>
                <a:ea typeface="Segoe UI" pitchFamily="34" charset="0"/>
                <a:cs typeface="Segoe UI" pitchFamily="34" charset="0"/>
              </a:rPr>
              <a:t>Datacenter Infrastructure (24 Regions, 19 Online)</a:t>
            </a:r>
          </a:p>
        </p:txBody>
      </p:sp>
      <p:grpSp>
        <p:nvGrpSpPr>
          <p:cNvPr id="5" name="Group 4"/>
          <p:cNvGrpSpPr/>
          <p:nvPr/>
        </p:nvGrpSpPr>
        <p:grpSpPr>
          <a:xfrm>
            <a:off x="-246426" y="6169666"/>
            <a:ext cx="12602556" cy="764951"/>
            <a:chOff x="-224921" y="6392494"/>
            <a:chExt cx="12855263" cy="780290"/>
          </a:xfrm>
        </p:grpSpPr>
        <p:pic>
          <p:nvPicPr>
            <p:cNvPr id="3" name="Picture 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80388" y="6392494"/>
              <a:ext cx="780290" cy="780290"/>
            </a:xfrm>
            <a:prstGeom prst="rect">
              <a:avLst/>
            </a:prstGeom>
          </p:spPr>
        </p:pic>
      </p:grpSp>
      <p:grpSp>
        <p:nvGrpSpPr>
          <p:cNvPr id="143" name="Group 142"/>
          <p:cNvGrpSpPr/>
          <p:nvPr/>
        </p:nvGrpSpPr>
        <p:grpSpPr>
          <a:xfrm>
            <a:off x="4185429" y="523890"/>
            <a:ext cx="3613920" cy="1403307"/>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7480661" y="2473259"/>
                <a:ext cx="289263" cy="289263"/>
              </a:xfrm>
              <a:prstGeom prst="rect">
                <a:avLst/>
              </a:prstGeom>
            </p:spPr>
          </p:pic>
        </p:grpSp>
      </p:grpSp>
      <p:grpSp>
        <p:nvGrpSpPr>
          <p:cNvPr id="395" name="Group 394"/>
          <p:cNvGrpSpPr/>
          <p:nvPr/>
        </p:nvGrpSpPr>
        <p:grpSpPr>
          <a:xfrm>
            <a:off x="1975470" y="3533308"/>
            <a:ext cx="2358557" cy="823962"/>
            <a:chOff x="2392677" y="3336393"/>
            <a:chExt cx="2405851" cy="840484"/>
          </a:xfrm>
          <a:solidFill>
            <a:srgbClr val="92D050"/>
          </a:solidFill>
        </p:grpSpPr>
        <p:sp>
          <p:nvSpPr>
            <p:cNvPr id="38" name="Rectangle 37"/>
            <p:cNvSpPr/>
            <p:nvPr/>
          </p:nvSpPr>
          <p:spPr bwMode="auto">
            <a:xfrm>
              <a:off x="2392677" y="3336393"/>
              <a:ext cx="2405851" cy="840484"/>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89642" tIns="140609"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a:grpFill/>
          </p:grpSpPr>
          <p:sp>
            <p:nvSpPr>
              <p:cNvPr id="163" name="TextBox 162"/>
              <p:cNvSpPr txBox="1"/>
              <p:nvPr/>
            </p:nvSpPr>
            <p:spPr>
              <a:xfrm>
                <a:off x="4151511" y="3796679"/>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email">
                <a:biLevel thresh="25000"/>
                <a:extLst>
                  <a:ext uri="{28A0092B-C50C-407E-A947-70E740481C1C}">
                    <a14:useLocalDpi xmlns:a14="http://schemas.microsoft.com/office/drawing/2010/main"/>
                  </a:ext>
                </a:extLst>
              </a:blip>
              <a:stretch>
                <a:fillRect/>
              </a:stretch>
            </p:blipFill>
            <p:spPr>
              <a:xfrm>
                <a:off x="3763993" y="3766457"/>
                <a:ext cx="296167" cy="296167"/>
              </a:xfrm>
              <a:prstGeom prst="rect">
                <a:avLst/>
              </a:prstGeom>
              <a:grpFill/>
            </p:spPr>
          </p:pic>
        </p:grpSp>
        <p:grpSp>
          <p:nvGrpSpPr>
            <p:cNvPr id="342" name="Group 341"/>
            <p:cNvGrpSpPr/>
            <p:nvPr/>
          </p:nvGrpSpPr>
          <p:grpSpPr>
            <a:xfrm>
              <a:off x="2602049" y="3774113"/>
              <a:ext cx="1014764" cy="326444"/>
              <a:chOff x="2951369" y="3774113"/>
              <a:chExt cx="1014764" cy="326444"/>
            </a:xfrm>
            <a:grpFill/>
          </p:grpSpPr>
          <p:sp>
            <p:nvSpPr>
              <p:cNvPr id="165" name="TextBox 164"/>
              <p:cNvSpPr txBox="1"/>
              <p:nvPr/>
            </p:nvSpPr>
            <p:spPr>
              <a:xfrm>
                <a:off x="3306977" y="3799452"/>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2951369" y="3774113"/>
                <a:ext cx="282134" cy="282134"/>
              </a:xfrm>
              <a:prstGeom prst="rect">
                <a:avLst/>
              </a:prstGeom>
              <a:grpFill/>
            </p:spPr>
          </p:pic>
        </p:grpSp>
      </p:grpSp>
      <p:grpSp>
        <p:nvGrpSpPr>
          <p:cNvPr id="387" name="Group 386"/>
          <p:cNvGrpSpPr/>
          <p:nvPr/>
        </p:nvGrpSpPr>
        <p:grpSpPr>
          <a:xfrm>
            <a:off x="4541152" y="2067271"/>
            <a:ext cx="2740792" cy="2290000"/>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Analytics &amp; IoT</a:t>
              </a: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12" cstate="email">
                <a:biLevel thresh="25000"/>
                <a:extLst>
                  <a:ext uri="{28A0092B-C50C-407E-A947-70E740481C1C}">
                    <a14:useLocalDpi xmlns:a14="http://schemas.microsoft.com/office/drawing/2010/main"/>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email">
                <a:biLevel thresh="25000"/>
                <a:extLst>
                  <a:ext uri="{28A0092B-C50C-407E-A947-70E740481C1C}">
                    <a14:useLocalDpi xmlns:a14="http://schemas.microsoft.com/office/drawing/2010/main"/>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email">
                <a:biLevel thresh="25000"/>
                <a:extLst>
                  <a:ext uri="{28A0092B-C50C-407E-A947-70E740481C1C}">
                    <a14:useLocalDpi xmlns:a14="http://schemas.microsoft.com/office/drawing/2010/main"/>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email">
                <a:biLevel thresh="25000"/>
                <a:extLst>
                  <a:ext uri="{28A0092B-C50C-407E-A947-70E740481C1C}">
                    <a14:useLocalDpi xmlns:a14="http://schemas.microsoft.com/office/drawing/2010/main"/>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email">
                <a:biLevel thresh="25000"/>
                <a:extLst>
                  <a:ext uri="{28A0092B-C50C-407E-A947-70E740481C1C}">
                    <a14:useLocalDpi xmlns:a14="http://schemas.microsoft.com/office/drawing/2010/main"/>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email">
                <a:biLevel thresh="25000"/>
                <a:extLst>
                  <a:ext uri="{28A0092B-C50C-407E-A947-70E740481C1C}">
                    <a14:useLocalDpi xmlns:a14="http://schemas.microsoft.com/office/drawing/2010/main"/>
                  </a:ext>
                </a:extLst>
              </a:blip>
              <a:stretch>
                <a:fillRect/>
              </a:stretch>
            </p:blipFill>
            <p:spPr>
              <a:xfrm>
                <a:off x="7466284" y="4661302"/>
                <a:ext cx="296656" cy="296656"/>
              </a:xfrm>
              <a:prstGeom prst="rect">
                <a:avLst/>
              </a:prstGeom>
            </p:spPr>
          </p:pic>
        </p:grpSp>
      </p:grpSp>
      <p:grpSp>
        <p:nvGrpSpPr>
          <p:cNvPr id="334" name="Group 333"/>
          <p:cNvGrpSpPr/>
          <p:nvPr/>
        </p:nvGrpSpPr>
        <p:grpSpPr>
          <a:xfrm>
            <a:off x="548432" y="1605940"/>
            <a:ext cx="992677" cy="315111"/>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335" name="Group 334"/>
          <p:cNvGrpSpPr/>
          <p:nvPr/>
        </p:nvGrpSpPr>
        <p:grpSpPr>
          <a:xfrm>
            <a:off x="548432" y="2129616"/>
            <a:ext cx="955414" cy="304907"/>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email">
              <a:biLevel thresh="25000"/>
              <a:extLst>
                <a:ext uri="{28A0092B-C50C-407E-A947-70E740481C1C}">
                  <a14:useLocalDpi xmlns:a14="http://schemas.microsoft.com/office/drawing/2010/main"/>
                </a:ext>
              </a:extLst>
            </a:blip>
            <a:stretch>
              <a:fillRect/>
            </a:stretch>
          </p:blipFill>
          <p:spPr>
            <a:xfrm>
              <a:off x="7922427" y="464301"/>
              <a:ext cx="288019" cy="288019"/>
            </a:xfrm>
            <a:prstGeom prst="rect">
              <a:avLst/>
            </a:prstGeom>
          </p:spPr>
        </p:pic>
      </p:grpSp>
      <p:grpSp>
        <p:nvGrpSpPr>
          <p:cNvPr id="331" name="Group 330"/>
          <p:cNvGrpSpPr/>
          <p:nvPr/>
        </p:nvGrpSpPr>
        <p:grpSpPr>
          <a:xfrm>
            <a:off x="548432" y="2651005"/>
            <a:ext cx="988673" cy="330512"/>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email">
              <a:biLevel thresh="25000"/>
              <a:extLst>
                <a:ext uri="{28A0092B-C50C-407E-A947-70E740481C1C}">
                  <a14:useLocalDpi xmlns:a14="http://schemas.microsoft.com/office/drawing/2010/main"/>
                </a:ext>
              </a:extLst>
            </a:blip>
            <a:stretch>
              <a:fillRect/>
            </a:stretch>
          </p:blipFill>
          <p:spPr>
            <a:xfrm>
              <a:off x="2492088" y="428524"/>
              <a:ext cx="289607" cy="289607"/>
            </a:xfrm>
            <a:prstGeom prst="rect">
              <a:avLst/>
            </a:prstGeom>
          </p:spPr>
        </p:pic>
      </p:grpSp>
      <p:grpSp>
        <p:nvGrpSpPr>
          <p:cNvPr id="332" name="Group 331"/>
          <p:cNvGrpSpPr/>
          <p:nvPr/>
        </p:nvGrpSpPr>
        <p:grpSpPr>
          <a:xfrm>
            <a:off x="548433" y="1162455"/>
            <a:ext cx="980472" cy="341210"/>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email">
              <a:biLevel thresh="25000"/>
              <a:extLst>
                <a:ext uri="{28A0092B-C50C-407E-A947-70E740481C1C}">
                  <a14:useLocalDpi xmlns:a14="http://schemas.microsoft.com/office/drawing/2010/main"/>
                </a:ext>
              </a:extLst>
            </a:blip>
            <a:stretch>
              <a:fillRect/>
            </a:stretch>
          </p:blipFill>
          <p:spPr>
            <a:xfrm>
              <a:off x="3528269" y="417611"/>
              <a:ext cx="286236" cy="286236"/>
            </a:xfrm>
            <a:prstGeom prst="rect">
              <a:avLst/>
            </a:prstGeom>
          </p:spPr>
        </p:pic>
      </p:grpSp>
      <p:grpSp>
        <p:nvGrpSpPr>
          <p:cNvPr id="333" name="Group 332"/>
          <p:cNvGrpSpPr/>
          <p:nvPr/>
        </p:nvGrpSpPr>
        <p:grpSpPr>
          <a:xfrm>
            <a:off x="548432" y="3132872"/>
            <a:ext cx="986875" cy="353354"/>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4552624" y="449870"/>
              <a:ext cx="267038" cy="296708"/>
            </a:xfrm>
            <a:prstGeom prst="rect">
              <a:avLst/>
            </a:prstGeom>
          </p:spPr>
        </p:pic>
      </p:grpSp>
      <p:grpSp>
        <p:nvGrpSpPr>
          <p:cNvPr id="380" name="Group 379"/>
          <p:cNvGrpSpPr/>
          <p:nvPr/>
        </p:nvGrpSpPr>
        <p:grpSpPr>
          <a:xfrm>
            <a:off x="1958629" y="2071811"/>
            <a:ext cx="2379444" cy="1324462"/>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email">
                <a:biLevel thresh="25000"/>
                <a:extLst>
                  <a:ext uri="{28A0092B-C50C-407E-A947-70E740481C1C}">
                    <a14:useLocalDpi xmlns:a14="http://schemas.microsoft.com/office/drawing/2010/main"/>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email">
                <a:biLevel thresh="25000"/>
                <a:extLst>
                  <a:ext uri="{28A0092B-C50C-407E-A947-70E740481C1C}">
                    <a14:useLocalDpi xmlns:a14="http://schemas.microsoft.com/office/drawing/2010/main"/>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email">
                <a:biLevel thresh="25000"/>
                <a:extLst>
                  <a:ext uri="{28A0092B-C50C-407E-A947-70E740481C1C}">
                    <a14:useLocalDpi xmlns:a14="http://schemas.microsoft.com/office/drawing/2010/main"/>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email">
                <a:biLevel thresh="25000"/>
                <a:extLst>
                  <a:ext uri="{28A0092B-C50C-407E-A947-70E740481C1C}">
                    <a14:useLocalDpi xmlns:a14="http://schemas.microsoft.com/office/drawing/2010/main"/>
                  </a:ext>
                </a:extLst>
              </a:blip>
              <a:stretch>
                <a:fillRect/>
              </a:stretch>
            </p:blipFill>
            <p:spPr>
              <a:xfrm>
                <a:off x="3564974" y="2774918"/>
                <a:ext cx="292620" cy="292620"/>
              </a:xfrm>
              <a:prstGeom prst="rect">
                <a:avLst/>
              </a:prstGeom>
            </p:spPr>
          </p:pic>
        </p:grpSp>
      </p:grpSp>
      <p:grpSp>
        <p:nvGrpSpPr>
          <p:cNvPr id="336" name="Group 335"/>
          <p:cNvGrpSpPr/>
          <p:nvPr/>
        </p:nvGrpSpPr>
        <p:grpSpPr>
          <a:xfrm>
            <a:off x="548432" y="3577901"/>
            <a:ext cx="1004508" cy="311036"/>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email">
              <a:biLevel thresh="25000"/>
              <a:extLst>
                <a:ext uri="{28A0092B-C50C-407E-A947-70E740481C1C}">
                  <a14:useLocalDpi xmlns:a14="http://schemas.microsoft.com/office/drawing/2010/main"/>
                </a:ext>
              </a:extLst>
            </a:blip>
            <a:stretch>
              <a:fillRect/>
            </a:stretch>
          </p:blipFill>
          <p:spPr>
            <a:xfrm>
              <a:off x="9096923" y="436026"/>
              <a:ext cx="291303" cy="291303"/>
            </a:xfrm>
            <a:prstGeom prst="rect">
              <a:avLst/>
            </a:prstGeom>
          </p:spPr>
        </p:pic>
      </p:grpSp>
      <p:sp>
        <p:nvSpPr>
          <p:cNvPr id="71" name="Rectangle 70"/>
          <p:cNvSpPr/>
          <p:nvPr/>
        </p:nvSpPr>
        <p:spPr bwMode="auto">
          <a:xfrm>
            <a:off x="10234134" y="531051"/>
            <a:ext cx="1539076" cy="3879621"/>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ea typeface="Segoe UI" pitchFamily="34" charset="0"/>
                <a:cs typeface="Segoe UI" pitchFamily="34" charset="0"/>
              </a:rPr>
              <a:t>Hybrid</a:t>
            </a:r>
          </a:p>
          <a:p>
            <a:pPr algn="ctr" defTabSz="895923" fontAlgn="base">
              <a:lnSpc>
                <a:spcPct val="90000"/>
              </a:lnSpc>
            </a:pPr>
            <a:r>
              <a:rPr lang="en-US" sz="1176" b="1" kern="0" dirty="0">
                <a:ea typeface="Segoe UI" pitchFamily="34" charset="0"/>
                <a:cs typeface="Segoe UI" pitchFamily="34" charset="0"/>
              </a:rPr>
              <a:t>Operations</a:t>
            </a:r>
            <a:endParaRPr lang="en-US" sz="1274" b="1" kern="0" dirty="0">
              <a:ea typeface="Segoe UI" pitchFamily="34" charset="0"/>
              <a:cs typeface="Segoe UI" pitchFamily="34" charset="0"/>
            </a:endParaRPr>
          </a:p>
        </p:txBody>
      </p:sp>
      <p:grpSp>
        <p:nvGrpSpPr>
          <p:cNvPr id="338" name="Group 337"/>
          <p:cNvGrpSpPr/>
          <p:nvPr/>
        </p:nvGrpSpPr>
        <p:grpSpPr>
          <a:xfrm>
            <a:off x="10487151" y="2218256"/>
            <a:ext cx="991372" cy="325698"/>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email">
              <a:biLevel thresh="25000"/>
              <a:extLst>
                <a:ext uri="{28A0092B-C50C-407E-A947-70E740481C1C}">
                  <a14:useLocalDpi xmlns:a14="http://schemas.microsoft.com/office/drawing/2010/main"/>
                </a:ext>
              </a:extLst>
            </a:blip>
            <a:stretch>
              <a:fillRect/>
            </a:stretch>
          </p:blipFill>
          <p:spPr>
            <a:xfrm>
              <a:off x="11198479" y="2855036"/>
              <a:ext cx="296408" cy="296408"/>
            </a:xfrm>
            <a:prstGeom prst="rect">
              <a:avLst/>
            </a:prstGeom>
          </p:spPr>
        </p:pic>
      </p:grpSp>
      <p:grpSp>
        <p:nvGrpSpPr>
          <p:cNvPr id="242" name="Group 241"/>
          <p:cNvGrpSpPr/>
          <p:nvPr/>
        </p:nvGrpSpPr>
        <p:grpSpPr>
          <a:xfrm>
            <a:off x="10470282" y="4045029"/>
            <a:ext cx="985974" cy="324522"/>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email">
              <a:biLevel thresh="25000"/>
              <a:extLst>
                <a:ext uri="{28A0092B-C50C-407E-A947-70E740481C1C}">
                  <a14:useLocalDpi xmlns:a14="http://schemas.microsoft.com/office/drawing/2010/main"/>
                </a:ext>
              </a:extLst>
            </a:blip>
            <a:stretch>
              <a:fillRect/>
            </a:stretch>
          </p:blipFill>
          <p:spPr>
            <a:xfrm>
              <a:off x="11181272" y="4050487"/>
              <a:ext cx="286828" cy="286828"/>
            </a:xfrm>
            <a:prstGeom prst="rect">
              <a:avLst/>
            </a:prstGeom>
          </p:spPr>
        </p:pic>
      </p:grpSp>
      <p:grpSp>
        <p:nvGrpSpPr>
          <p:cNvPr id="341" name="Group 340"/>
          <p:cNvGrpSpPr/>
          <p:nvPr/>
        </p:nvGrpSpPr>
        <p:grpSpPr>
          <a:xfrm>
            <a:off x="10464913" y="3613197"/>
            <a:ext cx="983557" cy="338770"/>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email">
              <a:biLevel thresh="25000"/>
              <a:extLst>
                <a:ext uri="{28A0092B-C50C-407E-A947-70E740481C1C}">
                  <a14:useLocalDpi xmlns:a14="http://schemas.microsoft.com/office/drawing/2010/main"/>
                </a:ext>
              </a:extLst>
            </a:blip>
            <a:stretch>
              <a:fillRect/>
            </a:stretch>
          </p:blipFill>
          <p:spPr>
            <a:xfrm>
              <a:off x="11175796" y="3730886"/>
              <a:ext cx="285842" cy="285842"/>
            </a:xfrm>
            <a:prstGeom prst="rect">
              <a:avLst/>
            </a:prstGeom>
          </p:spPr>
        </p:pic>
      </p:grpSp>
      <p:grpSp>
        <p:nvGrpSpPr>
          <p:cNvPr id="340" name="Group 339"/>
          <p:cNvGrpSpPr/>
          <p:nvPr/>
        </p:nvGrpSpPr>
        <p:grpSpPr>
          <a:xfrm>
            <a:off x="10478878" y="3191184"/>
            <a:ext cx="977378" cy="314851"/>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email">
              <a:biLevel thresh="25000"/>
              <a:extLst>
                <a:ext uri="{28A0092B-C50C-407E-A947-70E740481C1C}">
                  <a14:useLocalDpi xmlns:a14="http://schemas.microsoft.com/office/drawing/2010/main"/>
                </a:ext>
              </a:extLst>
            </a:blip>
            <a:stretch>
              <a:fillRect/>
            </a:stretch>
          </p:blipFill>
          <p:spPr>
            <a:xfrm>
              <a:off x="11190041" y="3491162"/>
              <a:ext cx="286753" cy="286753"/>
            </a:xfrm>
            <a:prstGeom prst="rect">
              <a:avLst/>
            </a:prstGeom>
          </p:spPr>
        </p:pic>
      </p:grpSp>
      <p:sp>
        <p:nvSpPr>
          <p:cNvPr id="33" name="Rectangle 32"/>
          <p:cNvSpPr/>
          <p:nvPr/>
        </p:nvSpPr>
        <p:spPr bwMode="auto">
          <a:xfrm>
            <a:off x="5904909" y="4834576"/>
            <a:ext cx="6168065"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446479" y="2069771"/>
            <a:ext cx="2685203" cy="2287499"/>
            <a:chOff x="8289832" y="2910817"/>
            <a:chExt cx="2739047" cy="2333368"/>
          </a:xfrm>
          <a:solidFill>
            <a:srgbClr val="92D050"/>
          </a:solidFill>
        </p:grpSpPr>
        <p:sp>
          <p:nvSpPr>
            <p:cNvPr id="37" name="Rectangle 36"/>
            <p:cNvSpPr/>
            <p:nvPr/>
          </p:nvSpPr>
          <p:spPr bwMode="auto">
            <a:xfrm>
              <a:off x="8289832" y="2910817"/>
              <a:ext cx="2739047" cy="2333368"/>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a:grpFill/>
          </p:grpSpPr>
          <p:sp>
            <p:nvSpPr>
              <p:cNvPr id="171" name="TextBox 170"/>
              <p:cNvSpPr txBox="1"/>
              <p:nvPr/>
            </p:nvSpPr>
            <p:spPr>
              <a:xfrm>
                <a:off x="9104870" y="3497376"/>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email">
                <a:biLevel thresh="25000"/>
                <a:extLst>
                  <a:ext uri="{28A0092B-C50C-407E-A947-70E740481C1C}">
                    <a14:useLocalDpi xmlns:a14="http://schemas.microsoft.com/office/drawing/2010/main"/>
                  </a:ext>
                </a:extLst>
              </a:blip>
              <a:stretch>
                <a:fillRect/>
              </a:stretch>
            </p:blipFill>
            <p:spPr>
              <a:xfrm>
                <a:off x="8755248" y="3474294"/>
                <a:ext cx="296809" cy="296809"/>
              </a:xfrm>
              <a:prstGeom prst="rect">
                <a:avLst/>
              </a:prstGeom>
              <a:grpFill/>
            </p:spPr>
          </p:pic>
        </p:grpSp>
        <p:grpSp>
          <p:nvGrpSpPr>
            <p:cNvPr id="390" name="Group 389"/>
            <p:cNvGrpSpPr/>
            <p:nvPr/>
          </p:nvGrpSpPr>
          <p:grpSpPr>
            <a:xfrm>
              <a:off x="8681505" y="4689849"/>
              <a:ext cx="1029708" cy="318154"/>
              <a:chOff x="8681505" y="4689849"/>
              <a:chExt cx="1029708" cy="318154"/>
            </a:xfrm>
            <a:grpFill/>
          </p:grpSpPr>
          <p:sp>
            <p:nvSpPr>
              <p:cNvPr id="173" name="TextBox 172"/>
              <p:cNvSpPr txBox="1"/>
              <p:nvPr/>
            </p:nvSpPr>
            <p:spPr>
              <a:xfrm>
                <a:off x="9052057" y="4706898"/>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p>
            </p:txBody>
          </p:sp>
          <p:pic>
            <p:nvPicPr>
              <p:cNvPr id="174" name="Picture 173"/>
              <p:cNvPicPr>
                <a:picLocks noChangeAspect="1"/>
              </p:cNvPicPr>
              <p:nvPr/>
            </p:nvPicPr>
            <p:blipFill>
              <a:blip r:embed="rId33" cstate="email">
                <a:biLevel thresh="25000"/>
                <a:extLst>
                  <a:ext uri="{28A0092B-C50C-407E-A947-70E740481C1C}">
                    <a14:useLocalDpi xmlns:a14="http://schemas.microsoft.com/office/drawing/2010/main"/>
                  </a:ext>
                </a:extLst>
              </a:blip>
              <a:stretch>
                <a:fillRect/>
              </a:stretch>
            </p:blipFill>
            <p:spPr>
              <a:xfrm>
                <a:off x="8681505" y="4689849"/>
                <a:ext cx="290620" cy="290619"/>
              </a:xfrm>
              <a:prstGeom prst="rect">
                <a:avLst/>
              </a:prstGeom>
              <a:grpFill/>
            </p:spPr>
          </p:pic>
        </p:grpSp>
        <p:grpSp>
          <p:nvGrpSpPr>
            <p:cNvPr id="391" name="Group 390"/>
            <p:cNvGrpSpPr/>
            <p:nvPr/>
          </p:nvGrpSpPr>
          <p:grpSpPr>
            <a:xfrm>
              <a:off x="8728911" y="4040003"/>
              <a:ext cx="1011763" cy="318839"/>
              <a:chOff x="8728911" y="4040003"/>
              <a:chExt cx="1011763" cy="318839"/>
            </a:xfrm>
            <a:grpFill/>
          </p:grpSpPr>
          <p:sp>
            <p:nvSpPr>
              <p:cNvPr id="175" name="TextBox 174"/>
              <p:cNvSpPr txBox="1"/>
              <p:nvPr/>
            </p:nvSpPr>
            <p:spPr>
              <a:xfrm>
                <a:off x="9081518" y="4057737"/>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email">
                <a:biLevel thresh="25000"/>
                <a:extLst>
                  <a:ext uri="{28A0092B-C50C-407E-A947-70E740481C1C}">
                    <a14:useLocalDpi xmlns:a14="http://schemas.microsoft.com/office/drawing/2010/main"/>
                  </a:ext>
                </a:extLst>
              </a:blip>
              <a:stretch>
                <a:fillRect/>
              </a:stretch>
            </p:blipFill>
            <p:spPr>
              <a:xfrm>
                <a:off x="8728911" y="4040003"/>
                <a:ext cx="289282" cy="289282"/>
              </a:xfrm>
              <a:prstGeom prst="rect">
                <a:avLst/>
              </a:prstGeom>
              <a:grpFill/>
            </p:spPr>
          </p:pic>
        </p:grpSp>
        <p:grpSp>
          <p:nvGrpSpPr>
            <p:cNvPr id="392" name="Group 391"/>
            <p:cNvGrpSpPr/>
            <p:nvPr/>
          </p:nvGrpSpPr>
          <p:grpSpPr>
            <a:xfrm>
              <a:off x="9789813" y="4065697"/>
              <a:ext cx="1011560" cy="362789"/>
              <a:chOff x="9789813" y="4065697"/>
              <a:chExt cx="1011560" cy="362789"/>
            </a:xfrm>
            <a:grpFill/>
          </p:grpSpPr>
          <p:sp>
            <p:nvSpPr>
              <p:cNvPr id="177" name="TextBox 176"/>
              <p:cNvSpPr txBox="1"/>
              <p:nvPr/>
            </p:nvSpPr>
            <p:spPr>
              <a:xfrm>
                <a:off x="10142217" y="4127381"/>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email">
                <a:biLevel thresh="25000"/>
                <a:extLst>
                  <a:ext uri="{28A0092B-C50C-407E-A947-70E740481C1C}">
                    <a14:useLocalDpi xmlns:a14="http://schemas.microsoft.com/office/drawing/2010/main"/>
                  </a:ext>
                </a:extLst>
              </a:blip>
              <a:stretch>
                <a:fillRect/>
              </a:stretch>
            </p:blipFill>
            <p:spPr>
              <a:xfrm>
                <a:off x="9789813" y="4065697"/>
                <a:ext cx="293993" cy="293993"/>
              </a:xfrm>
              <a:prstGeom prst="rect">
                <a:avLst/>
              </a:prstGeom>
              <a:grpFill/>
            </p:spPr>
          </p:pic>
        </p:grpSp>
        <p:grpSp>
          <p:nvGrpSpPr>
            <p:cNvPr id="393" name="Group 392"/>
            <p:cNvGrpSpPr/>
            <p:nvPr/>
          </p:nvGrpSpPr>
          <p:grpSpPr>
            <a:xfrm>
              <a:off x="9795245" y="4668527"/>
              <a:ext cx="1014773" cy="328756"/>
              <a:chOff x="9795245" y="4668527"/>
              <a:chExt cx="1014773" cy="328756"/>
            </a:xfrm>
            <a:grpFill/>
          </p:grpSpPr>
          <p:sp>
            <p:nvSpPr>
              <p:cNvPr id="179" name="TextBox 178"/>
              <p:cNvSpPr txBox="1"/>
              <p:nvPr/>
            </p:nvSpPr>
            <p:spPr>
              <a:xfrm>
                <a:off x="10150862" y="4696178"/>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email">
                <a:biLevel thresh="25000"/>
                <a:extLst>
                  <a:ext uri="{28A0092B-C50C-407E-A947-70E740481C1C}">
                    <a14:useLocalDpi xmlns:a14="http://schemas.microsoft.com/office/drawing/2010/main"/>
                  </a:ext>
                </a:extLst>
              </a:blip>
              <a:stretch>
                <a:fillRect/>
              </a:stretch>
            </p:blipFill>
            <p:spPr>
              <a:xfrm>
                <a:off x="9795245" y="4668527"/>
                <a:ext cx="288561" cy="288560"/>
              </a:xfrm>
              <a:prstGeom prst="rect">
                <a:avLst/>
              </a:prstGeom>
              <a:grpFill/>
            </p:spPr>
          </p:pic>
        </p:grpSp>
        <p:grpSp>
          <p:nvGrpSpPr>
            <p:cNvPr id="389" name="Group 388"/>
            <p:cNvGrpSpPr/>
            <p:nvPr/>
          </p:nvGrpSpPr>
          <p:grpSpPr>
            <a:xfrm>
              <a:off x="9763191" y="3476801"/>
              <a:ext cx="751841" cy="347627"/>
              <a:chOff x="9763191" y="3476801"/>
              <a:chExt cx="751841" cy="347627"/>
            </a:xfrm>
            <a:grpFill/>
          </p:grpSpPr>
          <p:pic>
            <p:nvPicPr>
              <p:cNvPr id="17" name="Picture 16"/>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9763191" y="3476801"/>
                <a:ext cx="320616" cy="290558"/>
              </a:xfrm>
              <a:prstGeom prst="rect">
                <a:avLst/>
              </a:prstGeom>
              <a:grpFill/>
            </p:spPr>
          </p:pic>
          <p:sp>
            <p:nvSpPr>
              <p:cNvPr id="246" name="TextBox 245"/>
              <p:cNvSpPr txBox="1"/>
              <p:nvPr/>
            </p:nvSpPr>
            <p:spPr>
              <a:xfrm>
                <a:off x="10117219" y="3498352"/>
                <a:ext cx="397813" cy="326076"/>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6207" y="2667696"/>
            <a:ext cx="67699" cy="3796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337" name="Group 336"/>
          <p:cNvGrpSpPr/>
          <p:nvPr/>
        </p:nvGrpSpPr>
        <p:grpSpPr>
          <a:xfrm>
            <a:off x="10506680" y="1173191"/>
            <a:ext cx="991400" cy="327746"/>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10" y="5128963"/>
            <a:ext cx="826979" cy="339375"/>
            <a:chOff x="6071870" y="5231313"/>
            <a:chExt cx="843562" cy="346180"/>
          </a:xfrm>
          <a:solidFill>
            <a:schemeClr val="tx1">
              <a:lumMod val="50000"/>
            </a:schemeClr>
          </a:solidFill>
        </p:grpSpPr>
        <p:sp>
          <p:nvSpPr>
            <p:cNvPr id="24" name="Rectangle 23"/>
            <p:cNvSpPr/>
            <p:nvPr/>
          </p:nvSpPr>
          <p:spPr bwMode="auto">
            <a:xfrm>
              <a:off x="6071870" y="5231313"/>
              <a:ext cx="843562"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email">
              <a:biLevel thresh="25000"/>
              <a:extLst>
                <a:ext uri="{28A0092B-C50C-407E-A947-70E740481C1C}">
                  <a14:useLocalDpi xmlns:a14="http://schemas.microsoft.com/office/drawing/2010/main"/>
                </a:ext>
              </a:extLst>
            </a:blip>
            <a:stretch>
              <a:fillRect/>
            </a:stretch>
          </p:blipFill>
          <p:spPr>
            <a:xfrm>
              <a:off x="6081595" y="5248173"/>
              <a:ext cx="267702" cy="267702"/>
            </a:xfrm>
            <a:prstGeom prst="rect">
              <a:avLst/>
            </a:prstGeom>
            <a:grpFill/>
          </p:spPr>
        </p:pic>
      </p:grpSp>
      <p:grpSp>
        <p:nvGrpSpPr>
          <p:cNvPr id="237" name="Group 236"/>
          <p:cNvGrpSpPr/>
          <p:nvPr/>
        </p:nvGrpSpPr>
        <p:grpSpPr>
          <a:xfrm>
            <a:off x="8471116" y="5115782"/>
            <a:ext cx="796821" cy="352472"/>
            <a:chOff x="8640978" y="5217867"/>
            <a:chExt cx="812799" cy="359540"/>
          </a:xfrm>
          <a:solidFill>
            <a:schemeClr val="tx1">
              <a:lumMod val="50000"/>
            </a:schemeClr>
          </a:solidFill>
        </p:grpSpPr>
        <p:sp>
          <p:nvSpPr>
            <p:cNvPr id="27" name="Rectangle 26"/>
            <p:cNvSpPr/>
            <p:nvPr/>
          </p:nvSpPr>
          <p:spPr bwMode="auto">
            <a:xfrm>
              <a:off x="8640978" y="5230981"/>
              <a:ext cx="812799"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email">
              <a:biLevel thresh="25000"/>
              <a:extLst>
                <a:ext uri="{28A0092B-C50C-407E-A947-70E740481C1C}">
                  <a14:useLocalDpi xmlns:a14="http://schemas.microsoft.com/office/drawing/2010/main"/>
                </a:ext>
              </a:extLst>
            </a:blip>
            <a:stretch>
              <a:fillRect/>
            </a:stretch>
          </p:blipFill>
          <p:spPr>
            <a:xfrm>
              <a:off x="8669836" y="5217867"/>
              <a:ext cx="251761" cy="251761"/>
            </a:xfrm>
            <a:prstGeom prst="rect">
              <a:avLst/>
            </a:prstGeom>
            <a:grpFill/>
          </p:spPr>
        </p:pic>
      </p:grpSp>
      <p:grpSp>
        <p:nvGrpSpPr>
          <p:cNvPr id="16" name="Group 15"/>
          <p:cNvGrpSpPr/>
          <p:nvPr/>
        </p:nvGrpSpPr>
        <p:grpSpPr>
          <a:xfrm>
            <a:off x="2944314" y="5128966"/>
            <a:ext cx="897435" cy="356283"/>
            <a:chOff x="3003353" y="5231315"/>
            <a:chExt cx="915430" cy="363427"/>
          </a:xfrm>
          <a:solidFill>
            <a:schemeClr val="tx1">
              <a:lumMod val="50000"/>
            </a:schemeClr>
          </a:solidFill>
        </p:grpSpPr>
        <p:sp>
          <p:nvSpPr>
            <p:cNvPr id="25" name="Rectangle 24"/>
            <p:cNvSpPr/>
            <p:nvPr/>
          </p:nvSpPr>
          <p:spPr bwMode="auto">
            <a:xfrm>
              <a:off x="3003353" y="5231315"/>
              <a:ext cx="915430"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3032767" y="5271308"/>
              <a:ext cx="247169" cy="247170"/>
            </a:xfrm>
            <a:prstGeom prst="rect">
              <a:avLst/>
            </a:prstGeom>
            <a:grpFill/>
          </p:spPr>
        </p:pic>
      </p:grpSp>
      <p:grpSp>
        <p:nvGrpSpPr>
          <p:cNvPr id="18" name="Group 17"/>
          <p:cNvGrpSpPr/>
          <p:nvPr/>
        </p:nvGrpSpPr>
        <p:grpSpPr>
          <a:xfrm>
            <a:off x="3916509" y="5128965"/>
            <a:ext cx="818804" cy="356283"/>
            <a:chOff x="3995042" y="5231314"/>
            <a:chExt cx="835223" cy="363427"/>
          </a:xfrm>
          <a:solidFill>
            <a:schemeClr val="tx1">
              <a:lumMod val="50000"/>
            </a:schemeClr>
          </a:solidFill>
        </p:grpSpPr>
        <p:sp>
          <p:nvSpPr>
            <p:cNvPr id="26" name="Rectangle 25"/>
            <p:cNvSpPr/>
            <p:nvPr/>
          </p:nvSpPr>
          <p:spPr bwMode="auto">
            <a:xfrm>
              <a:off x="3995042" y="5231314"/>
              <a:ext cx="835223"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024079" y="5271308"/>
              <a:ext cx="247169" cy="247170"/>
            </a:xfrm>
            <a:prstGeom prst="rect">
              <a:avLst/>
            </a:prstGeom>
            <a:grpFill/>
          </p:spPr>
        </p:pic>
      </p:grpSp>
      <p:grpSp>
        <p:nvGrpSpPr>
          <p:cNvPr id="19" name="Group 18"/>
          <p:cNvGrpSpPr/>
          <p:nvPr/>
        </p:nvGrpSpPr>
        <p:grpSpPr>
          <a:xfrm>
            <a:off x="4828765" y="5128964"/>
            <a:ext cx="819786" cy="356283"/>
            <a:chOff x="4925592" y="5231313"/>
            <a:chExt cx="836224" cy="363427"/>
          </a:xfrm>
          <a:solidFill>
            <a:schemeClr val="tx1">
              <a:lumMod val="50000"/>
            </a:schemeClr>
          </a:solidFill>
        </p:grpSpPr>
        <p:sp>
          <p:nvSpPr>
            <p:cNvPr id="61" name="Rectangle 60"/>
            <p:cNvSpPr/>
            <p:nvPr/>
          </p:nvSpPr>
          <p:spPr bwMode="auto">
            <a:xfrm>
              <a:off x="4925592" y="5231313"/>
              <a:ext cx="836224"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947024" y="5271308"/>
              <a:ext cx="247169" cy="247170"/>
            </a:xfrm>
            <a:prstGeom prst="rect">
              <a:avLst/>
            </a:prstGeom>
            <a:grpFill/>
          </p:spPr>
        </p:pic>
      </p:grpSp>
      <p:grpSp>
        <p:nvGrpSpPr>
          <p:cNvPr id="13" name="Group 12"/>
          <p:cNvGrpSpPr/>
          <p:nvPr/>
        </p:nvGrpSpPr>
        <p:grpSpPr>
          <a:xfrm>
            <a:off x="438468" y="5134866"/>
            <a:ext cx="792310" cy="349066"/>
            <a:chOff x="165906" y="5237334"/>
            <a:chExt cx="808197" cy="356066"/>
          </a:xfrm>
          <a:solidFill>
            <a:schemeClr val="tx1">
              <a:lumMod val="50000"/>
            </a:schemeClr>
          </a:solidFill>
        </p:grpSpPr>
        <p:sp>
          <p:nvSpPr>
            <p:cNvPr id="43" name="Rectangle 42"/>
            <p:cNvSpPr/>
            <p:nvPr/>
          </p:nvSpPr>
          <p:spPr bwMode="auto">
            <a:xfrm>
              <a:off x="165906" y="5237334"/>
              <a:ext cx="808197"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email">
              <a:biLevel thresh="25000"/>
              <a:extLst>
                <a:ext uri="{28A0092B-C50C-407E-A947-70E740481C1C}">
                  <a14:useLocalDpi xmlns:a14="http://schemas.microsoft.com/office/drawing/2010/main"/>
                </a:ext>
              </a:extLst>
            </a:blip>
            <a:stretch>
              <a:fillRect/>
            </a:stretch>
          </p:blipFill>
          <p:spPr>
            <a:xfrm>
              <a:off x="186771" y="5275561"/>
              <a:ext cx="261581" cy="261582"/>
            </a:xfrm>
            <a:prstGeom prst="rect">
              <a:avLst/>
            </a:prstGeom>
            <a:grpFill/>
            <a:ln>
              <a:noFill/>
            </a:ln>
          </p:spPr>
        </p:pic>
      </p:grpSp>
      <p:grpSp>
        <p:nvGrpSpPr>
          <p:cNvPr id="328" name="Group 327"/>
          <p:cNvGrpSpPr/>
          <p:nvPr/>
        </p:nvGrpSpPr>
        <p:grpSpPr>
          <a:xfrm>
            <a:off x="10536520" y="1638549"/>
            <a:ext cx="953052" cy="337380"/>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cstate="email">
              <a:extLst>
                <a:ext uri="{28A0092B-C50C-407E-A947-70E740481C1C}">
                  <a14:useLocalDpi xmlns:a14="http://schemas.microsoft.com/office/drawing/2010/main"/>
                </a:ext>
              </a:extLst>
            </a:blip>
            <a:stretch>
              <a:fillRect/>
            </a:stretch>
          </p:blipFill>
          <p:spPr>
            <a:xfrm>
              <a:off x="11248838" y="2615973"/>
              <a:ext cx="245456" cy="317924"/>
            </a:xfrm>
            <a:prstGeom prst="rect">
              <a:avLst/>
            </a:prstGeom>
          </p:spPr>
        </p:pic>
      </p:grpSp>
      <p:grpSp>
        <p:nvGrpSpPr>
          <p:cNvPr id="238" name="Group 237"/>
          <p:cNvGrpSpPr/>
          <p:nvPr/>
        </p:nvGrpSpPr>
        <p:grpSpPr>
          <a:xfrm>
            <a:off x="9308537" y="5128638"/>
            <a:ext cx="903525" cy="339616"/>
            <a:chOff x="9495191" y="5230981"/>
            <a:chExt cx="921643" cy="346426"/>
          </a:xfrm>
          <a:solidFill>
            <a:schemeClr val="tx1">
              <a:lumMod val="50000"/>
            </a:schemeClr>
          </a:solidFill>
        </p:grpSpPr>
        <p:sp>
          <p:nvSpPr>
            <p:cNvPr id="28" name="Rectangle 27"/>
            <p:cNvSpPr/>
            <p:nvPr/>
          </p:nvSpPr>
          <p:spPr bwMode="auto">
            <a:xfrm>
              <a:off x="9495191" y="5230981"/>
              <a:ext cx="921643"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email">
              <a:biLevel thresh="25000"/>
              <a:extLst>
                <a:ext uri="{28A0092B-C50C-407E-A947-70E740481C1C}">
                  <a14:useLocalDpi xmlns:a14="http://schemas.microsoft.com/office/drawing/2010/main"/>
                </a:ext>
              </a:extLst>
            </a:blip>
            <a:stretch>
              <a:fillRect/>
            </a:stretch>
          </p:blipFill>
          <p:spPr>
            <a:xfrm>
              <a:off x="9542996" y="5273467"/>
              <a:ext cx="210127" cy="210127"/>
            </a:xfrm>
            <a:prstGeom prst="rect">
              <a:avLst/>
            </a:prstGeom>
            <a:grpFill/>
          </p:spPr>
        </p:pic>
      </p:grpSp>
      <p:grpSp>
        <p:nvGrpSpPr>
          <p:cNvPr id="241" name="Group 240"/>
          <p:cNvGrpSpPr/>
          <p:nvPr/>
        </p:nvGrpSpPr>
        <p:grpSpPr>
          <a:xfrm>
            <a:off x="11148980" y="5128638"/>
            <a:ext cx="853288" cy="339616"/>
            <a:chOff x="11372540" y="5230981"/>
            <a:chExt cx="870398" cy="346426"/>
          </a:xfrm>
          <a:solidFill>
            <a:schemeClr val="tx1">
              <a:lumMod val="50000"/>
            </a:schemeClr>
          </a:solidFill>
        </p:grpSpPr>
        <p:sp>
          <p:nvSpPr>
            <p:cNvPr id="247" name="Rectangle 246"/>
            <p:cNvSpPr/>
            <p:nvPr/>
          </p:nvSpPr>
          <p:spPr bwMode="auto">
            <a:xfrm>
              <a:off x="11372540"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476749" y="2710860"/>
            <a:ext cx="981241" cy="307798"/>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email">
              <a:biLevel thresh="25000"/>
              <a:extLst>
                <a:ext uri="{28A0092B-C50C-407E-A947-70E740481C1C}">
                  <a14:useLocalDpi xmlns:a14="http://schemas.microsoft.com/office/drawing/2010/main"/>
                </a:ext>
              </a:extLst>
            </a:blip>
            <a:stretch>
              <a:fillRect/>
            </a:stretch>
          </p:blipFill>
          <p:spPr>
            <a:xfrm>
              <a:off x="11187869" y="3126800"/>
              <a:ext cx="280231" cy="280232"/>
            </a:xfrm>
            <a:prstGeom prst="rect">
              <a:avLst/>
            </a:prstGeom>
          </p:spPr>
        </p:pic>
      </p:grpSp>
      <p:grpSp>
        <p:nvGrpSpPr>
          <p:cNvPr id="136" name="Group 135"/>
          <p:cNvGrpSpPr/>
          <p:nvPr/>
        </p:nvGrpSpPr>
        <p:grpSpPr>
          <a:xfrm>
            <a:off x="1960879" y="522379"/>
            <a:ext cx="2066717" cy="140481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email">
                <a:biLevel thresh="25000"/>
                <a:extLst>
                  <a:ext uri="{28A0092B-C50C-407E-A947-70E740481C1C}">
                    <a14:useLocalDpi xmlns:a14="http://schemas.microsoft.com/office/drawing/2010/main"/>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email">
                <a:biLevel thresh="25000"/>
                <a:extLst>
                  <a:ext uri="{28A0092B-C50C-407E-A947-70E740481C1C}">
                    <a14:useLocalDpi xmlns:a14="http://schemas.microsoft.com/office/drawing/2010/main"/>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email">
                <a:biLevel thresh="25000"/>
                <a:extLst>
                  <a:ext uri="{28A0092B-C50C-407E-A947-70E740481C1C}">
                    <a14:useLocalDpi xmlns:a14="http://schemas.microsoft.com/office/drawing/2010/main"/>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7961175" y="522379"/>
            <a:ext cx="2203022" cy="140481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email">
                <a:biLevel thresh="25000"/>
                <a:extLst>
                  <a:ext uri="{28A0092B-C50C-407E-A947-70E740481C1C}">
                    <a14:useLocalDpi xmlns:a14="http://schemas.microsoft.com/office/drawing/2010/main"/>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email">
                <a:biLevel thresh="25000"/>
                <a:extLst>
                  <a:ext uri="{28A0092B-C50C-407E-A947-70E740481C1C}">
                    <a14:useLocalDpi xmlns:a14="http://schemas.microsoft.com/office/drawing/2010/main"/>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email">
                <a:biLevel thresh="25000"/>
                <a:extLst>
                  <a:ext uri="{28A0092B-C50C-407E-A947-70E740481C1C}">
                    <a14:useLocalDpi xmlns:a14="http://schemas.microsoft.com/office/drawing/2010/main"/>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495750" y="5134866"/>
            <a:ext cx="844806" cy="349066"/>
            <a:chOff x="1815887" y="5237334"/>
            <a:chExt cx="861746" cy="356066"/>
          </a:xfrm>
          <a:solidFill>
            <a:schemeClr val="tx1">
              <a:lumMod val="50000"/>
            </a:schemeClr>
          </a:solidFill>
        </p:grpSpPr>
        <p:sp>
          <p:nvSpPr>
            <p:cNvPr id="62" name="Rectangle 61"/>
            <p:cNvSpPr/>
            <p:nvPr/>
          </p:nvSpPr>
          <p:spPr bwMode="auto">
            <a:xfrm>
              <a:off x="1815887" y="5237334"/>
              <a:ext cx="861746"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a:grpFill/>
          </p:grpSpPr>
          <p:grpSp>
            <p:nvGrpSpPr>
              <p:cNvPr id="402" name="Group 401"/>
              <p:cNvGrpSpPr/>
              <p:nvPr/>
            </p:nvGrpSpPr>
            <p:grpSpPr>
              <a:xfrm>
                <a:off x="1428991" y="5308456"/>
                <a:ext cx="97032" cy="104039"/>
                <a:chOff x="1286878" y="3925073"/>
                <a:chExt cx="291844" cy="312918"/>
              </a:xfrm>
              <a:grp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grp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grp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48432" y="4047160"/>
            <a:ext cx="988565" cy="303165"/>
            <a:chOff x="559429" y="4065187"/>
            <a:chExt cx="1008388" cy="309244"/>
          </a:xfrm>
        </p:grpSpPr>
        <p:pic>
          <p:nvPicPr>
            <p:cNvPr id="413" name="Picture 412"/>
            <p:cNvPicPr>
              <a:picLocks noChangeAspect="1"/>
            </p:cNvPicPr>
            <p:nvPr/>
          </p:nvPicPr>
          <p:blipFill>
            <a:blip r:embed="rId51" cstate="email">
              <a:biLevel thresh="25000"/>
              <a:extLst>
                <a:ext uri="{28A0092B-C50C-407E-A947-70E740481C1C}">
                  <a14:useLocalDpi xmlns:a14="http://schemas.microsoft.com/office/drawing/2010/main"/>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657562" y="5128638"/>
            <a:ext cx="772956" cy="339616"/>
            <a:chOff x="7811111" y="5230981"/>
            <a:chExt cx="788455" cy="346426"/>
          </a:xfrm>
          <a:solidFill>
            <a:schemeClr val="tx1">
              <a:lumMod val="50000"/>
            </a:schemeClr>
          </a:solidFill>
        </p:grpSpPr>
        <p:sp>
          <p:nvSpPr>
            <p:cNvPr id="30" name="Rectangle 29"/>
            <p:cNvSpPr/>
            <p:nvPr/>
          </p:nvSpPr>
          <p:spPr bwMode="auto">
            <a:xfrm>
              <a:off x="7811111" y="5230981"/>
              <a:ext cx="788455"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email">
              <a:biLevel thresh="25000"/>
              <a:extLst>
                <a:ext uri="{28A0092B-C50C-407E-A947-70E740481C1C}">
                  <a14:useLocalDpi xmlns:a14="http://schemas.microsoft.com/office/drawing/2010/main"/>
                </a:ext>
              </a:extLst>
            </a:blip>
            <a:stretch>
              <a:fillRect/>
            </a:stretch>
          </p:blipFill>
          <p:spPr>
            <a:xfrm>
              <a:off x="7860724" y="5289060"/>
              <a:ext cx="211665" cy="211665"/>
            </a:xfrm>
            <a:prstGeom prst="rect">
              <a:avLst/>
            </a:prstGeom>
            <a:grpFill/>
          </p:spPr>
        </p:pic>
      </p:grpSp>
      <p:grpSp>
        <p:nvGrpSpPr>
          <p:cNvPr id="240" name="Group 239"/>
          <p:cNvGrpSpPr/>
          <p:nvPr/>
        </p:nvGrpSpPr>
        <p:grpSpPr>
          <a:xfrm>
            <a:off x="10252661" y="5128638"/>
            <a:ext cx="853288" cy="339616"/>
            <a:chOff x="10458248" y="5230981"/>
            <a:chExt cx="870398" cy="346426"/>
          </a:xfrm>
          <a:solidFill>
            <a:schemeClr val="tx1">
              <a:lumMod val="50000"/>
            </a:schemeClr>
          </a:solidFill>
        </p:grpSpPr>
        <p:sp>
          <p:nvSpPr>
            <p:cNvPr id="34" name="Rectangle 33"/>
            <p:cNvSpPr/>
            <p:nvPr/>
          </p:nvSpPr>
          <p:spPr bwMode="auto">
            <a:xfrm>
              <a:off x="10458248"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email">
              <a:biLevel thresh="25000"/>
              <a:extLst>
                <a:ext uri="{28A0092B-C50C-407E-A947-70E740481C1C}">
                  <a14:useLocalDpi xmlns:a14="http://schemas.microsoft.com/office/drawing/2010/main"/>
                </a:ext>
              </a:extLst>
            </a:blip>
            <a:stretch>
              <a:fillRect/>
            </a:stretch>
          </p:blipFill>
          <p:spPr>
            <a:xfrm>
              <a:off x="10460633" y="5267779"/>
              <a:ext cx="241495" cy="241495"/>
            </a:xfrm>
            <a:prstGeom prst="rect">
              <a:avLst/>
            </a:prstGeom>
            <a:grpFill/>
          </p:spPr>
        </p:pic>
      </p:grpSp>
      <p:grpSp>
        <p:nvGrpSpPr>
          <p:cNvPr id="21" name="Group 20"/>
          <p:cNvGrpSpPr/>
          <p:nvPr/>
        </p:nvGrpSpPr>
        <p:grpSpPr>
          <a:xfrm>
            <a:off x="6812467" y="5128963"/>
            <a:ext cx="813311" cy="339375"/>
            <a:chOff x="6949070" y="5231313"/>
            <a:chExt cx="829620" cy="346180"/>
          </a:xfrm>
          <a:solidFill>
            <a:schemeClr val="tx1">
              <a:lumMod val="50000"/>
            </a:schemeClr>
          </a:solidFill>
        </p:grpSpPr>
        <p:sp>
          <p:nvSpPr>
            <p:cNvPr id="29" name="Rectangle 28"/>
            <p:cNvSpPr/>
            <p:nvPr/>
          </p:nvSpPr>
          <p:spPr bwMode="auto">
            <a:xfrm>
              <a:off x="6949070" y="5231313"/>
              <a:ext cx="829620"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email">
              <a:biLevel thresh="25000"/>
              <a:extLst>
                <a:ext uri="{28A0092B-C50C-407E-A947-70E740481C1C}">
                  <a14:useLocalDpi xmlns:a14="http://schemas.microsoft.com/office/drawing/2010/main"/>
                </a:ext>
              </a:extLst>
            </a:blip>
            <a:stretch>
              <a:fillRect/>
            </a:stretch>
          </p:blipFill>
          <p:spPr>
            <a:xfrm>
              <a:off x="6988668" y="5270432"/>
              <a:ext cx="238842" cy="238842"/>
            </a:xfrm>
            <a:prstGeom prst="rect">
              <a:avLst/>
            </a:prstGeom>
            <a:grpFill/>
          </p:spPr>
        </p:pic>
      </p:grpSp>
      <p:sp>
        <p:nvSpPr>
          <p:cNvPr id="6" name="Rectangle 5"/>
          <p:cNvSpPr/>
          <p:nvPr/>
        </p:nvSpPr>
        <p:spPr bwMode="auto">
          <a:xfrm>
            <a:off x="348143" y="531051"/>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0241411" y="522255"/>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24771" y="4832659"/>
            <a:ext cx="2577487" cy="775792"/>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2876598" y="4832992"/>
            <a:ext cx="2835875"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5902200" y="4832993"/>
            <a:ext cx="6170773"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5898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Bringing applications together</a:t>
            </a:r>
          </a:p>
        </p:txBody>
      </p:sp>
    </p:spTree>
    <p:extLst>
      <p:ext uri="{BB962C8B-B14F-4D97-AF65-F5344CB8AC3E}">
        <p14:creationId xmlns:p14="http://schemas.microsoft.com/office/powerpoint/2010/main" val="351711152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SaaS + PaaS + IaaS = </a:t>
            </a:r>
            <a:r>
              <a:rPr lang="en-US" dirty="0">
                <a:sym typeface="Wingdings" panose="05000000000000000000" pitchFamily="2" charset="2"/>
              </a:rPr>
              <a:t></a:t>
            </a:r>
            <a:endParaRPr lang="en-US" dirty="0"/>
          </a:p>
        </p:txBody>
      </p:sp>
      <p:sp>
        <p:nvSpPr>
          <p:cNvPr id="4" name="Content Placeholder 3"/>
          <p:cNvSpPr>
            <a:spLocks noGrp="1"/>
          </p:cNvSpPr>
          <p:nvPr>
            <p:ph sz="quarter" idx="10"/>
          </p:nvPr>
        </p:nvSpPr>
        <p:spPr/>
        <p:txBody>
          <a:bodyPr/>
          <a:lstStyle/>
          <a:p>
            <a:r>
              <a:rPr lang="en-US" dirty="0"/>
              <a:t>Each of the 3 work together for great apps</a:t>
            </a:r>
          </a:p>
          <a:p>
            <a:r>
              <a:rPr lang="en-US" dirty="0"/>
              <a:t>Balancing control vs. convenience</a:t>
            </a:r>
          </a:p>
          <a:p>
            <a:r>
              <a:rPr lang="en-US" dirty="0"/>
              <a:t>Don’t reinvent the wheel</a:t>
            </a:r>
          </a:p>
        </p:txBody>
      </p:sp>
    </p:spTree>
    <p:extLst>
      <p:ext uri="{BB962C8B-B14F-4D97-AF65-F5344CB8AC3E}">
        <p14:creationId xmlns:p14="http://schemas.microsoft.com/office/powerpoint/2010/main" val="358651072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0" y="1768281"/>
            <a:ext cx="12192000" cy="50897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Common SaaS integrations</a:t>
            </a:r>
          </a:p>
        </p:txBody>
      </p:sp>
      <p:grpSp>
        <p:nvGrpSpPr>
          <p:cNvPr id="14" name="Group 13"/>
          <p:cNvGrpSpPr/>
          <p:nvPr/>
        </p:nvGrpSpPr>
        <p:grpSpPr>
          <a:xfrm>
            <a:off x="268928" y="2370195"/>
            <a:ext cx="4875441" cy="1743319"/>
            <a:chOff x="268928" y="2370195"/>
            <a:chExt cx="4875441" cy="1743319"/>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28" y="2956605"/>
              <a:ext cx="3535002" cy="1156909"/>
            </a:xfrm>
            <a:prstGeom prst="rect">
              <a:avLst/>
            </a:prstGeom>
          </p:spPr>
        </p:pic>
        <p:sp>
          <p:nvSpPr>
            <p:cNvPr id="10" name="TextBox 9"/>
            <p:cNvSpPr txBox="1"/>
            <p:nvPr/>
          </p:nvSpPr>
          <p:spPr>
            <a:xfrm>
              <a:off x="274638" y="2370195"/>
              <a:ext cx="486973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“I need to send a SMS messages”</a:t>
              </a:r>
            </a:p>
          </p:txBody>
        </p:sp>
      </p:grpSp>
      <p:grpSp>
        <p:nvGrpSpPr>
          <p:cNvPr id="15" name="Group 14"/>
          <p:cNvGrpSpPr/>
          <p:nvPr/>
        </p:nvGrpSpPr>
        <p:grpSpPr>
          <a:xfrm>
            <a:off x="6675438" y="2370195"/>
            <a:ext cx="4435253" cy="2285973"/>
            <a:chOff x="6675438" y="2370195"/>
            <a:chExt cx="4435253" cy="2285973"/>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5643" y="2543778"/>
              <a:ext cx="2816520" cy="2112390"/>
            </a:xfrm>
            <a:prstGeom prst="rect">
              <a:avLst/>
            </a:prstGeom>
          </p:spPr>
        </p:pic>
        <p:sp>
          <p:nvSpPr>
            <p:cNvPr id="12" name="TextBox 11"/>
            <p:cNvSpPr txBox="1"/>
            <p:nvPr/>
          </p:nvSpPr>
          <p:spPr>
            <a:xfrm>
              <a:off x="6675438" y="2370195"/>
              <a:ext cx="443525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“I need to accept credit cards”</a:t>
              </a:r>
            </a:p>
          </p:txBody>
        </p:sp>
      </p:grpSp>
      <p:grpSp>
        <p:nvGrpSpPr>
          <p:cNvPr id="4" name="Group 3"/>
          <p:cNvGrpSpPr/>
          <p:nvPr/>
        </p:nvGrpSpPr>
        <p:grpSpPr>
          <a:xfrm>
            <a:off x="268928" y="4614098"/>
            <a:ext cx="11888588" cy="2052392"/>
            <a:chOff x="268928" y="4614098"/>
            <a:chExt cx="11888588" cy="2052392"/>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5643" y="4839535"/>
              <a:ext cx="3044924" cy="1826955"/>
            </a:xfrm>
            <a:prstGeom prst="rect">
              <a:avLst/>
            </a:prstGeom>
          </p:spPr>
        </p:pic>
        <p:sp>
          <p:nvSpPr>
            <p:cNvPr id="11" name="TextBox 10"/>
            <p:cNvSpPr txBox="1"/>
            <p:nvPr/>
          </p:nvSpPr>
          <p:spPr>
            <a:xfrm>
              <a:off x="268928" y="4614098"/>
              <a:ext cx="348954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“I need to send emails”</a:t>
              </a:r>
            </a:p>
          </p:txBody>
        </p:sp>
        <p:sp>
          <p:nvSpPr>
            <p:cNvPr id="13" name="TextBox 12"/>
            <p:cNvSpPr txBox="1"/>
            <p:nvPr/>
          </p:nvSpPr>
          <p:spPr>
            <a:xfrm>
              <a:off x="6675438" y="4614098"/>
              <a:ext cx="548207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“I need to manage a distribution list”</a:t>
              </a:r>
            </a:p>
          </p:txBody>
        </p:sp>
        <p:pic>
          <p:nvPicPr>
            <p:cNvPr id="2052" name="Picture 4" descr="http://blog.newrelic.com/wp-content/uploads/sendgrid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93" y="5301838"/>
              <a:ext cx="3719598" cy="99189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81095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694943" y="5002350"/>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Analyze</a:t>
            </a:r>
          </a:p>
        </p:txBody>
      </p:sp>
      <p:sp>
        <p:nvSpPr>
          <p:cNvPr id="2" name="Title 1"/>
          <p:cNvSpPr>
            <a:spLocks noGrp="1"/>
          </p:cNvSpPr>
          <p:nvPr>
            <p:ph type="title"/>
          </p:nvPr>
        </p:nvSpPr>
        <p:spPr/>
        <p:txBody>
          <a:bodyPr/>
          <a:lstStyle/>
          <a:p>
            <a:r>
              <a:rPr lang="nl-NL" dirty="0"/>
              <a:t>Modern Cloud Apps</a:t>
            </a:r>
          </a:p>
        </p:txBody>
      </p:sp>
      <p:sp>
        <p:nvSpPr>
          <p:cNvPr id="3" name="Rectangle 2"/>
          <p:cNvSpPr/>
          <p:nvPr/>
        </p:nvSpPr>
        <p:spPr bwMode="auto">
          <a:xfrm>
            <a:off x="6294474" y="2576560"/>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Receive</a:t>
            </a:r>
          </a:p>
        </p:txBody>
      </p:sp>
      <p:sp>
        <p:nvSpPr>
          <p:cNvPr id="4" name="Rectangle 3"/>
          <p:cNvSpPr/>
          <p:nvPr/>
        </p:nvSpPr>
        <p:spPr bwMode="auto">
          <a:xfrm>
            <a:off x="694944" y="1353311"/>
            <a:ext cx="10753344" cy="907303"/>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Devices, Browsers, Things etc.</a:t>
            </a:r>
          </a:p>
        </p:txBody>
      </p:sp>
      <p:sp>
        <p:nvSpPr>
          <p:cNvPr id="5" name="Rectangle 4"/>
          <p:cNvSpPr/>
          <p:nvPr/>
        </p:nvSpPr>
        <p:spPr bwMode="auto">
          <a:xfrm>
            <a:off x="6294474"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Process</a:t>
            </a:r>
          </a:p>
        </p:txBody>
      </p:sp>
      <p:sp>
        <p:nvSpPr>
          <p:cNvPr id="6" name="Rectangle 5"/>
          <p:cNvSpPr/>
          <p:nvPr/>
        </p:nvSpPr>
        <p:spPr bwMode="auto">
          <a:xfrm>
            <a:off x="6294474" y="5023058"/>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Store</a:t>
            </a:r>
          </a:p>
        </p:txBody>
      </p:sp>
      <p:sp>
        <p:nvSpPr>
          <p:cNvPr id="10" name="Rectangle 9"/>
          <p:cNvSpPr/>
          <p:nvPr/>
        </p:nvSpPr>
        <p:spPr bwMode="auto">
          <a:xfrm>
            <a:off x="694944" y="2576559"/>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Response</a:t>
            </a:r>
          </a:p>
        </p:txBody>
      </p:sp>
      <p:sp>
        <p:nvSpPr>
          <p:cNvPr id="11" name="Rectangle 10"/>
          <p:cNvSpPr/>
          <p:nvPr/>
        </p:nvSpPr>
        <p:spPr bwMode="auto">
          <a:xfrm>
            <a:off x="694943"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Distribute</a:t>
            </a:r>
          </a:p>
        </p:txBody>
      </p:sp>
      <p:sp>
        <p:nvSpPr>
          <p:cNvPr id="12" name="Oval 11"/>
          <p:cNvSpPr/>
          <p:nvPr/>
        </p:nvSpPr>
        <p:spPr bwMode="auto">
          <a:xfrm>
            <a:off x="4295192" y="1841531"/>
            <a:ext cx="3600000" cy="3600000"/>
          </a:xfrm>
          <a:prstGeom prst="ellipse">
            <a:avLst/>
          </a:prstGeom>
          <a:noFill/>
          <a:ln w="3175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Chevron 13"/>
          <p:cNvSpPr/>
          <p:nvPr/>
        </p:nvSpPr>
        <p:spPr bwMode="auto">
          <a:xfrm rot="5400000">
            <a:off x="7766465" y="3410712"/>
            <a:ext cx="257453" cy="461638"/>
          </a:xfrm>
          <a:prstGeom prst="chevron">
            <a:avLst/>
          </a:prstGeom>
          <a:solidFill>
            <a:srgbClr val="1574B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Chevron 14"/>
          <p:cNvSpPr/>
          <p:nvPr/>
        </p:nvSpPr>
        <p:spPr bwMode="auto">
          <a:xfrm rot="16200000">
            <a:off x="4166466" y="3410711"/>
            <a:ext cx="257453" cy="461638"/>
          </a:xfrm>
          <a:prstGeom prst="chevron">
            <a:avLst/>
          </a:prstGeom>
          <a:solidFill>
            <a:srgbClr val="1574B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5572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heel(1)">
                                      <p:cBhvr>
                                        <p:cTn id="3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5" grpId="0" animBg="1"/>
      <p:bldP spid="6" grpId="0" animBg="1"/>
      <p:bldP spid="10" grpId="0" animBg="1"/>
      <p:bldP spid="11" grpId="0" animBg="1"/>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Blended Architecture</a:t>
            </a: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46623" y="2961972"/>
            <a:ext cx="780290" cy="780290"/>
          </a:xfrm>
          <a:prstGeom prst="rect">
            <a:avLst/>
          </a:prstGeom>
        </p:spPr>
      </p:pic>
      <p:grpSp>
        <p:nvGrpSpPr>
          <p:cNvPr id="50" name="Group 49"/>
          <p:cNvGrpSpPr/>
          <p:nvPr/>
        </p:nvGrpSpPr>
        <p:grpSpPr>
          <a:xfrm>
            <a:off x="7185727" y="1651814"/>
            <a:ext cx="4061711" cy="2358749"/>
            <a:chOff x="7185727" y="1651814"/>
            <a:chExt cx="4061711" cy="2358749"/>
          </a:xfrm>
        </p:grpSpPr>
        <p:sp>
          <p:nvSpPr>
            <p:cNvPr id="16" name="Rectangle 15"/>
            <p:cNvSpPr/>
            <p:nvPr/>
          </p:nvSpPr>
          <p:spPr bwMode="auto">
            <a:xfrm>
              <a:off x="8504238" y="1651814"/>
              <a:ext cx="2743200" cy="23587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Database on Azure VM’s (IaaS)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4104" y="2619320"/>
              <a:ext cx="1095375" cy="1095375"/>
            </a:xfrm>
            <a:prstGeom prst="rect">
              <a:avLst/>
            </a:prstGeom>
          </p:spPr>
        </p:pic>
        <p:cxnSp>
          <p:nvCxnSpPr>
            <p:cNvPr id="24" name="Straight Arrow Connector 23"/>
            <p:cNvCxnSpPr/>
            <p:nvPr/>
          </p:nvCxnSpPr>
          <p:spPr>
            <a:xfrm>
              <a:off x="7185727" y="3089105"/>
              <a:ext cx="1731696" cy="0"/>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1713293" y="3564318"/>
            <a:ext cx="5876545" cy="2828520"/>
            <a:chOff x="1713293" y="3564318"/>
            <a:chExt cx="5876545" cy="2828520"/>
          </a:xfrm>
        </p:grpSpPr>
        <p:sp>
          <p:nvSpPr>
            <p:cNvPr id="15" name="Rectangle 14"/>
            <p:cNvSpPr/>
            <p:nvPr/>
          </p:nvSpPr>
          <p:spPr bwMode="auto">
            <a:xfrm>
              <a:off x="3932238" y="4707022"/>
              <a:ext cx="3657600" cy="16858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SendGrid Email API (SaaS)</a:t>
              </a:r>
            </a:p>
          </p:txBody>
        </p:sp>
        <p:pic>
          <p:nvPicPr>
            <p:cNvPr id="6" name="Picture 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713293" y="3564318"/>
              <a:ext cx="780290" cy="780290"/>
            </a:xfrm>
            <a:prstGeom prst="rect">
              <a:avLst/>
            </a:prstGeom>
          </p:spPr>
        </p:pic>
        <p:pic>
          <p:nvPicPr>
            <p:cNvPr id="12" name="Picture 1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175142" y="4807575"/>
              <a:ext cx="780290" cy="780290"/>
            </a:xfrm>
            <a:prstGeom prst="rect">
              <a:avLst/>
            </a:prstGeom>
          </p:spPr>
        </p:pic>
        <p:cxnSp>
          <p:nvCxnSpPr>
            <p:cNvPr id="29" name="Straight Arrow Connector 28"/>
            <p:cNvCxnSpPr/>
            <p:nvPr/>
          </p:nvCxnSpPr>
          <p:spPr>
            <a:xfrm>
              <a:off x="6565287" y="3742262"/>
              <a:ext cx="0" cy="1029801"/>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103438" y="5283639"/>
              <a:ext cx="3936421" cy="0"/>
            </a:xfrm>
            <a:prstGeom prst="straightConnector1">
              <a:avLst/>
            </a:prstGeom>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2078947" y="4409987"/>
              <a:ext cx="9574" cy="907737"/>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1365739" y="1651815"/>
            <a:ext cx="6224099" cy="2358748"/>
            <a:chOff x="1365739" y="1651815"/>
            <a:chExt cx="6224099" cy="2358748"/>
          </a:xfrm>
        </p:grpSpPr>
        <p:grpSp>
          <p:nvGrpSpPr>
            <p:cNvPr id="49" name="Group 48"/>
            <p:cNvGrpSpPr/>
            <p:nvPr/>
          </p:nvGrpSpPr>
          <p:grpSpPr>
            <a:xfrm>
              <a:off x="2646096" y="1651815"/>
              <a:ext cx="4943742" cy="2358748"/>
              <a:chOff x="2646096" y="1651815"/>
              <a:chExt cx="4943742" cy="2358748"/>
            </a:xfrm>
          </p:grpSpPr>
          <p:sp>
            <p:nvSpPr>
              <p:cNvPr id="14" name="Rectangle 13"/>
              <p:cNvSpPr/>
              <p:nvPr/>
            </p:nvSpPr>
            <p:spPr bwMode="auto">
              <a:xfrm>
                <a:off x="3932238" y="1651815"/>
                <a:ext cx="3657600" cy="23587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AzureAD secured Web App (PaaS)</a:t>
                </a:r>
              </a:p>
            </p:txBody>
          </p:sp>
          <p:pic>
            <p:nvPicPr>
              <p:cNvPr id="5" name="Picture 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040018" y="2574608"/>
                <a:ext cx="1051521" cy="1051521"/>
              </a:xfrm>
              <a:prstGeom prst="rect">
                <a:avLst/>
              </a:prstGeom>
            </p:spPr>
          </p:pic>
          <p:pic>
            <p:nvPicPr>
              <p:cNvPr id="13" name="Picture 12"/>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4472630" y="2710224"/>
                <a:ext cx="780290" cy="780290"/>
              </a:xfrm>
              <a:prstGeom prst="rect">
                <a:avLst/>
              </a:prstGeom>
            </p:spPr>
          </p:pic>
          <p:cxnSp>
            <p:nvCxnSpPr>
              <p:cNvPr id="23" name="Straight Arrow Connector 22"/>
              <p:cNvCxnSpPr/>
              <p:nvPr/>
            </p:nvCxnSpPr>
            <p:spPr>
              <a:xfrm>
                <a:off x="2646096" y="3089105"/>
                <a:ext cx="1764063" cy="0"/>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285288" y="3089105"/>
                <a:ext cx="746307" cy="0"/>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4" name="Picture 3"/>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1365739" y="2344897"/>
              <a:ext cx="1341531" cy="1341531"/>
            </a:xfrm>
            <a:prstGeom prst="rect">
              <a:avLst/>
            </a:prstGeom>
          </p:spPr>
        </p:pic>
      </p:grpSp>
    </p:spTree>
    <p:extLst>
      <p:ext uri="{BB962C8B-B14F-4D97-AF65-F5344CB8AC3E}">
        <p14:creationId xmlns:p14="http://schemas.microsoft.com/office/powerpoint/2010/main" val="22015990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sz="quarter" idx="10"/>
          </p:nvPr>
        </p:nvSpPr>
        <p:spPr>
          <a:xfrm>
            <a:off x="268288" y="1398397"/>
            <a:ext cx="11542503" cy="2769989"/>
          </a:xfrm>
        </p:spPr>
        <p:txBody>
          <a:bodyPr/>
          <a:lstStyle/>
          <a:p>
            <a:r>
              <a:rPr lang="en-US" dirty="0"/>
              <a:t>Modern Apps use different principles/architecture</a:t>
            </a:r>
          </a:p>
          <a:p>
            <a:r>
              <a:rPr lang="en-US" dirty="0"/>
              <a:t>Azure provides many services you can leverage</a:t>
            </a:r>
          </a:p>
          <a:p>
            <a:r>
              <a:rPr lang="en-US" dirty="0"/>
              <a:t>Combine different services to leverage advantages</a:t>
            </a:r>
          </a:p>
          <a:p>
            <a:r>
              <a:rPr lang="en-US" dirty="0"/>
              <a:t>Use higher level third party services</a:t>
            </a:r>
          </a:p>
        </p:txBody>
      </p:sp>
    </p:spTree>
    <p:extLst>
      <p:ext uri="{BB962C8B-B14F-4D97-AF65-F5344CB8AC3E}">
        <p14:creationId xmlns:p14="http://schemas.microsoft.com/office/powerpoint/2010/main" val="367244557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49703819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314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Modern Cloud Apps Characteristics</a:t>
            </a:r>
          </a:p>
        </p:txBody>
      </p:sp>
      <p:sp>
        <p:nvSpPr>
          <p:cNvPr id="4" name="Content Placeholder 3"/>
          <p:cNvSpPr>
            <a:spLocks noGrp="1"/>
          </p:cNvSpPr>
          <p:nvPr>
            <p:ph sz="quarter" idx="10"/>
          </p:nvPr>
        </p:nvSpPr>
        <p:spPr>
          <a:xfrm>
            <a:off x="268288" y="1398397"/>
            <a:ext cx="11542503" cy="3447098"/>
          </a:xfrm>
        </p:spPr>
        <p:txBody>
          <a:bodyPr/>
          <a:lstStyle/>
          <a:p>
            <a:r>
              <a:rPr lang="en-US" dirty="0"/>
              <a:t>Asynchronous / Queued</a:t>
            </a:r>
          </a:p>
          <a:p>
            <a:r>
              <a:rPr lang="en-US" dirty="0"/>
              <a:t>Eventual Consistency</a:t>
            </a:r>
          </a:p>
          <a:p>
            <a:r>
              <a:rPr lang="en-US" dirty="0"/>
              <a:t>Microservices</a:t>
            </a:r>
          </a:p>
          <a:p>
            <a:r>
              <a:rPr lang="en-US" dirty="0"/>
              <a:t>Command &amp; Query Pattern</a:t>
            </a:r>
          </a:p>
          <a:p>
            <a:r>
              <a:rPr lang="en-US" dirty="0"/>
              <a:t>Polyglot Persistence</a:t>
            </a:r>
          </a:p>
        </p:txBody>
      </p:sp>
    </p:spTree>
    <p:extLst>
      <p:ext uri="{BB962C8B-B14F-4D97-AF65-F5344CB8AC3E}">
        <p14:creationId xmlns:p14="http://schemas.microsoft.com/office/powerpoint/2010/main" val="29494806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hidden="1"/>
          <p:cNvSpPr/>
          <p:nvPr/>
        </p:nvSpPr>
        <p:spPr bwMode="auto">
          <a:xfrm>
            <a:off x="0" y="487"/>
            <a:ext cx="12192000" cy="693413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8" name="Rectangle 77"/>
          <p:cNvSpPr/>
          <p:nvPr/>
        </p:nvSpPr>
        <p:spPr bwMode="auto">
          <a:xfrm>
            <a:off x="124771" y="91137"/>
            <a:ext cx="11877497" cy="437753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48143" y="522379"/>
            <a:ext cx="1517289" cy="389696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ea typeface="Segoe UI" pitchFamily="34" charset="0"/>
                <a:cs typeface="Segoe UI" pitchFamily="34" charset="0"/>
              </a:rPr>
              <a:t>Security &amp; Management</a:t>
            </a:r>
          </a:p>
        </p:txBody>
      </p:sp>
      <p:sp>
        <p:nvSpPr>
          <p:cNvPr id="87" name="Rectangle 86"/>
          <p:cNvSpPr/>
          <p:nvPr/>
        </p:nvSpPr>
        <p:spPr bwMode="auto">
          <a:xfrm>
            <a:off x="0" y="4468669"/>
            <a:ext cx="12192000" cy="2404834"/>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4771" y="4834576"/>
            <a:ext cx="2577487" cy="77387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879912" y="4834576"/>
            <a:ext cx="2835269" cy="77427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0398" y="5735057"/>
            <a:ext cx="12393406" cy="1075843"/>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gradFill>
                  <a:gsLst>
                    <a:gs pos="0">
                      <a:srgbClr val="FFFFFF"/>
                    </a:gs>
                    <a:gs pos="100000">
                      <a:srgbClr val="FFFFFF"/>
                    </a:gs>
                  </a:gsLst>
                  <a:lin ang="5400000" scaled="0"/>
                </a:gradFill>
                <a:ea typeface="Segoe UI" pitchFamily="34" charset="0"/>
                <a:cs typeface="Segoe UI" pitchFamily="34" charset="0"/>
              </a:rPr>
              <a:t>Datacenter Infrastructure (24 Regions, 19 Online)</a:t>
            </a:r>
          </a:p>
        </p:txBody>
      </p:sp>
      <p:grpSp>
        <p:nvGrpSpPr>
          <p:cNvPr id="5" name="Group 4"/>
          <p:cNvGrpSpPr/>
          <p:nvPr/>
        </p:nvGrpSpPr>
        <p:grpSpPr>
          <a:xfrm>
            <a:off x="-246426" y="6169666"/>
            <a:ext cx="12602556" cy="764951"/>
            <a:chOff x="-224921" y="6392494"/>
            <a:chExt cx="12855263" cy="780290"/>
          </a:xfrm>
        </p:grpSpPr>
        <p:pic>
          <p:nvPicPr>
            <p:cNvPr id="3" name="Picture 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80388" y="6392494"/>
              <a:ext cx="780290" cy="780290"/>
            </a:xfrm>
            <a:prstGeom prst="rect">
              <a:avLst/>
            </a:prstGeom>
          </p:spPr>
        </p:pic>
      </p:grpSp>
      <p:grpSp>
        <p:nvGrpSpPr>
          <p:cNvPr id="143" name="Group 142"/>
          <p:cNvGrpSpPr/>
          <p:nvPr/>
        </p:nvGrpSpPr>
        <p:grpSpPr>
          <a:xfrm>
            <a:off x="4185429" y="523890"/>
            <a:ext cx="3613920" cy="1403307"/>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7480661" y="2473259"/>
                <a:ext cx="289263" cy="289263"/>
              </a:xfrm>
              <a:prstGeom prst="rect">
                <a:avLst/>
              </a:prstGeom>
            </p:spPr>
          </p:pic>
        </p:grpSp>
      </p:grpSp>
      <p:grpSp>
        <p:nvGrpSpPr>
          <p:cNvPr id="395" name="Group 394"/>
          <p:cNvGrpSpPr/>
          <p:nvPr/>
        </p:nvGrpSpPr>
        <p:grpSpPr>
          <a:xfrm>
            <a:off x="1975470" y="3533308"/>
            <a:ext cx="2358557" cy="823962"/>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140609"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email">
                <a:biLevel thresh="25000"/>
                <a:extLst>
                  <a:ext uri="{28A0092B-C50C-407E-A947-70E740481C1C}">
                    <a14:useLocalDpi xmlns:a14="http://schemas.microsoft.com/office/drawing/2010/main"/>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2951369" y="3774113"/>
                <a:ext cx="282134" cy="282134"/>
              </a:xfrm>
              <a:prstGeom prst="rect">
                <a:avLst/>
              </a:prstGeom>
            </p:spPr>
          </p:pic>
        </p:grpSp>
      </p:grpSp>
      <p:grpSp>
        <p:nvGrpSpPr>
          <p:cNvPr id="387" name="Group 386"/>
          <p:cNvGrpSpPr/>
          <p:nvPr/>
        </p:nvGrpSpPr>
        <p:grpSpPr>
          <a:xfrm>
            <a:off x="4541152" y="2067271"/>
            <a:ext cx="2740792" cy="2290000"/>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Analytics &amp; IoT</a:t>
              </a: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12" cstate="email">
                <a:biLevel thresh="25000"/>
                <a:extLst>
                  <a:ext uri="{28A0092B-C50C-407E-A947-70E740481C1C}">
                    <a14:useLocalDpi xmlns:a14="http://schemas.microsoft.com/office/drawing/2010/main"/>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email">
                <a:biLevel thresh="25000"/>
                <a:extLst>
                  <a:ext uri="{28A0092B-C50C-407E-A947-70E740481C1C}">
                    <a14:useLocalDpi xmlns:a14="http://schemas.microsoft.com/office/drawing/2010/main"/>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email">
                <a:biLevel thresh="25000"/>
                <a:extLst>
                  <a:ext uri="{28A0092B-C50C-407E-A947-70E740481C1C}">
                    <a14:useLocalDpi xmlns:a14="http://schemas.microsoft.com/office/drawing/2010/main"/>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email">
                <a:biLevel thresh="25000"/>
                <a:extLst>
                  <a:ext uri="{28A0092B-C50C-407E-A947-70E740481C1C}">
                    <a14:useLocalDpi xmlns:a14="http://schemas.microsoft.com/office/drawing/2010/main"/>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email">
                <a:biLevel thresh="25000"/>
                <a:extLst>
                  <a:ext uri="{28A0092B-C50C-407E-A947-70E740481C1C}">
                    <a14:useLocalDpi xmlns:a14="http://schemas.microsoft.com/office/drawing/2010/main"/>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email">
                <a:biLevel thresh="25000"/>
                <a:extLst>
                  <a:ext uri="{28A0092B-C50C-407E-A947-70E740481C1C}">
                    <a14:useLocalDpi xmlns:a14="http://schemas.microsoft.com/office/drawing/2010/main"/>
                  </a:ext>
                </a:extLst>
              </a:blip>
              <a:stretch>
                <a:fillRect/>
              </a:stretch>
            </p:blipFill>
            <p:spPr>
              <a:xfrm>
                <a:off x="7466284" y="4661302"/>
                <a:ext cx="296656" cy="296656"/>
              </a:xfrm>
              <a:prstGeom prst="rect">
                <a:avLst/>
              </a:prstGeom>
            </p:spPr>
          </p:pic>
        </p:grpSp>
      </p:grpSp>
      <p:grpSp>
        <p:nvGrpSpPr>
          <p:cNvPr id="334" name="Group 333"/>
          <p:cNvGrpSpPr/>
          <p:nvPr/>
        </p:nvGrpSpPr>
        <p:grpSpPr>
          <a:xfrm>
            <a:off x="548432" y="1605940"/>
            <a:ext cx="992677" cy="315111"/>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335" name="Group 334"/>
          <p:cNvGrpSpPr/>
          <p:nvPr/>
        </p:nvGrpSpPr>
        <p:grpSpPr>
          <a:xfrm>
            <a:off x="548432" y="2129616"/>
            <a:ext cx="955414" cy="304907"/>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email">
              <a:biLevel thresh="25000"/>
              <a:extLst>
                <a:ext uri="{28A0092B-C50C-407E-A947-70E740481C1C}">
                  <a14:useLocalDpi xmlns:a14="http://schemas.microsoft.com/office/drawing/2010/main"/>
                </a:ext>
              </a:extLst>
            </a:blip>
            <a:stretch>
              <a:fillRect/>
            </a:stretch>
          </p:blipFill>
          <p:spPr>
            <a:xfrm>
              <a:off x="7922427" y="464301"/>
              <a:ext cx="288019" cy="288019"/>
            </a:xfrm>
            <a:prstGeom prst="rect">
              <a:avLst/>
            </a:prstGeom>
          </p:spPr>
        </p:pic>
      </p:grpSp>
      <p:grpSp>
        <p:nvGrpSpPr>
          <p:cNvPr id="331" name="Group 330"/>
          <p:cNvGrpSpPr/>
          <p:nvPr/>
        </p:nvGrpSpPr>
        <p:grpSpPr>
          <a:xfrm>
            <a:off x="548432" y="2651005"/>
            <a:ext cx="988673" cy="330512"/>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email">
              <a:biLevel thresh="25000"/>
              <a:extLst>
                <a:ext uri="{28A0092B-C50C-407E-A947-70E740481C1C}">
                  <a14:useLocalDpi xmlns:a14="http://schemas.microsoft.com/office/drawing/2010/main"/>
                </a:ext>
              </a:extLst>
            </a:blip>
            <a:stretch>
              <a:fillRect/>
            </a:stretch>
          </p:blipFill>
          <p:spPr>
            <a:xfrm>
              <a:off x="2492088" y="428524"/>
              <a:ext cx="289607" cy="289607"/>
            </a:xfrm>
            <a:prstGeom prst="rect">
              <a:avLst/>
            </a:prstGeom>
          </p:spPr>
        </p:pic>
      </p:grpSp>
      <p:grpSp>
        <p:nvGrpSpPr>
          <p:cNvPr id="332" name="Group 331"/>
          <p:cNvGrpSpPr/>
          <p:nvPr/>
        </p:nvGrpSpPr>
        <p:grpSpPr>
          <a:xfrm>
            <a:off x="548433" y="1162455"/>
            <a:ext cx="980472" cy="341210"/>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email">
              <a:biLevel thresh="25000"/>
              <a:extLst>
                <a:ext uri="{28A0092B-C50C-407E-A947-70E740481C1C}">
                  <a14:useLocalDpi xmlns:a14="http://schemas.microsoft.com/office/drawing/2010/main"/>
                </a:ext>
              </a:extLst>
            </a:blip>
            <a:stretch>
              <a:fillRect/>
            </a:stretch>
          </p:blipFill>
          <p:spPr>
            <a:xfrm>
              <a:off x="3528269" y="417611"/>
              <a:ext cx="286236" cy="286236"/>
            </a:xfrm>
            <a:prstGeom prst="rect">
              <a:avLst/>
            </a:prstGeom>
          </p:spPr>
        </p:pic>
      </p:grpSp>
      <p:grpSp>
        <p:nvGrpSpPr>
          <p:cNvPr id="333" name="Group 332"/>
          <p:cNvGrpSpPr/>
          <p:nvPr/>
        </p:nvGrpSpPr>
        <p:grpSpPr>
          <a:xfrm>
            <a:off x="548432" y="3132872"/>
            <a:ext cx="986875" cy="353354"/>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4552624" y="449870"/>
              <a:ext cx="267038" cy="296708"/>
            </a:xfrm>
            <a:prstGeom prst="rect">
              <a:avLst/>
            </a:prstGeom>
          </p:spPr>
        </p:pic>
      </p:grpSp>
      <p:grpSp>
        <p:nvGrpSpPr>
          <p:cNvPr id="380" name="Group 379"/>
          <p:cNvGrpSpPr/>
          <p:nvPr/>
        </p:nvGrpSpPr>
        <p:grpSpPr>
          <a:xfrm>
            <a:off x="1958629" y="2071811"/>
            <a:ext cx="2379444" cy="1324462"/>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email">
                <a:biLevel thresh="25000"/>
                <a:extLst>
                  <a:ext uri="{28A0092B-C50C-407E-A947-70E740481C1C}">
                    <a14:useLocalDpi xmlns:a14="http://schemas.microsoft.com/office/drawing/2010/main"/>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email">
                <a:biLevel thresh="25000"/>
                <a:extLst>
                  <a:ext uri="{28A0092B-C50C-407E-A947-70E740481C1C}">
                    <a14:useLocalDpi xmlns:a14="http://schemas.microsoft.com/office/drawing/2010/main"/>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email">
                <a:biLevel thresh="25000"/>
                <a:extLst>
                  <a:ext uri="{28A0092B-C50C-407E-A947-70E740481C1C}">
                    <a14:useLocalDpi xmlns:a14="http://schemas.microsoft.com/office/drawing/2010/main"/>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email">
                <a:biLevel thresh="25000"/>
                <a:extLst>
                  <a:ext uri="{28A0092B-C50C-407E-A947-70E740481C1C}">
                    <a14:useLocalDpi xmlns:a14="http://schemas.microsoft.com/office/drawing/2010/main"/>
                  </a:ext>
                </a:extLst>
              </a:blip>
              <a:stretch>
                <a:fillRect/>
              </a:stretch>
            </p:blipFill>
            <p:spPr>
              <a:xfrm>
                <a:off x="3564974" y="2774918"/>
                <a:ext cx="292620" cy="292620"/>
              </a:xfrm>
              <a:prstGeom prst="rect">
                <a:avLst/>
              </a:prstGeom>
            </p:spPr>
          </p:pic>
        </p:grpSp>
      </p:grpSp>
      <p:grpSp>
        <p:nvGrpSpPr>
          <p:cNvPr id="336" name="Group 335"/>
          <p:cNvGrpSpPr/>
          <p:nvPr/>
        </p:nvGrpSpPr>
        <p:grpSpPr>
          <a:xfrm>
            <a:off x="548432" y="3577901"/>
            <a:ext cx="1004508" cy="311036"/>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email">
              <a:biLevel thresh="25000"/>
              <a:extLst>
                <a:ext uri="{28A0092B-C50C-407E-A947-70E740481C1C}">
                  <a14:useLocalDpi xmlns:a14="http://schemas.microsoft.com/office/drawing/2010/main"/>
                </a:ext>
              </a:extLst>
            </a:blip>
            <a:stretch>
              <a:fillRect/>
            </a:stretch>
          </p:blipFill>
          <p:spPr>
            <a:xfrm>
              <a:off x="9096923" y="436026"/>
              <a:ext cx="291303" cy="291303"/>
            </a:xfrm>
            <a:prstGeom prst="rect">
              <a:avLst/>
            </a:prstGeom>
          </p:spPr>
        </p:pic>
      </p:grpSp>
      <p:sp>
        <p:nvSpPr>
          <p:cNvPr id="71" name="Rectangle 70"/>
          <p:cNvSpPr/>
          <p:nvPr/>
        </p:nvSpPr>
        <p:spPr bwMode="auto">
          <a:xfrm>
            <a:off x="10234134" y="531051"/>
            <a:ext cx="1539076" cy="3879621"/>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ea typeface="Segoe UI" pitchFamily="34" charset="0"/>
                <a:cs typeface="Segoe UI" pitchFamily="34" charset="0"/>
              </a:rPr>
              <a:t>Hybrid</a:t>
            </a:r>
          </a:p>
          <a:p>
            <a:pPr algn="ctr" defTabSz="895923" fontAlgn="base">
              <a:lnSpc>
                <a:spcPct val="90000"/>
              </a:lnSpc>
            </a:pPr>
            <a:r>
              <a:rPr lang="en-US" sz="1176" b="1" kern="0" dirty="0">
                <a:ea typeface="Segoe UI" pitchFamily="34" charset="0"/>
                <a:cs typeface="Segoe UI" pitchFamily="34" charset="0"/>
              </a:rPr>
              <a:t>Operations</a:t>
            </a:r>
            <a:endParaRPr lang="en-US" sz="1274" b="1" kern="0" dirty="0">
              <a:ea typeface="Segoe UI" pitchFamily="34" charset="0"/>
              <a:cs typeface="Segoe UI" pitchFamily="34" charset="0"/>
            </a:endParaRPr>
          </a:p>
        </p:txBody>
      </p:sp>
      <p:grpSp>
        <p:nvGrpSpPr>
          <p:cNvPr id="338" name="Group 337"/>
          <p:cNvGrpSpPr/>
          <p:nvPr/>
        </p:nvGrpSpPr>
        <p:grpSpPr>
          <a:xfrm>
            <a:off x="10487151" y="2218256"/>
            <a:ext cx="991372" cy="325698"/>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email">
              <a:biLevel thresh="25000"/>
              <a:extLst>
                <a:ext uri="{28A0092B-C50C-407E-A947-70E740481C1C}">
                  <a14:useLocalDpi xmlns:a14="http://schemas.microsoft.com/office/drawing/2010/main"/>
                </a:ext>
              </a:extLst>
            </a:blip>
            <a:stretch>
              <a:fillRect/>
            </a:stretch>
          </p:blipFill>
          <p:spPr>
            <a:xfrm>
              <a:off x="11198479" y="2855036"/>
              <a:ext cx="296408" cy="296408"/>
            </a:xfrm>
            <a:prstGeom prst="rect">
              <a:avLst/>
            </a:prstGeom>
          </p:spPr>
        </p:pic>
      </p:grpSp>
      <p:grpSp>
        <p:nvGrpSpPr>
          <p:cNvPr id="242" name="Group 241"/>
          <p:cNvGrpSpPr/>
          <p:nvPr/>
        </p:nvGrpSpPr>
        <p:grpSpPr>
          <a:xfrm>
            <a:off x="10470282" y="4045029"/>
            <a:ext cx="985974" cy="324522"/>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email">
              <a:biLevel thresh="25000"/>
              <a:extLst>
                <a:ext uri="{28A0092B-C50C-407E-A947-70E740481C1C}">
                  <a14:useLocalDpi xmlns:a14="http://schemas.microsoft.com/office/drawing/2010/main"/>
                </a:ext>
              </a:extLst>
            </a:blip>
            <a:stretch>
              <a:fillRect/>
            </a:stretch>
          </p:blipFill>
          <p:spPr>
            <a:xfrm>
              <a:off x="11181272" y="4050487"/>
              <a:ext cx="286828" cy="286828"/>
            </a:xfrm>
            <a:prstGeom prst="rect">
              <a:avLst/>
            </a:prstGeom>
          </p:spPr>
        </p:pic>
      </p:grpSp>
      <p:grpSp>
        <p:nvGrpSpPr>
          <p:cNvPr id="341" name="Group 340"/>
          <p:cNvGrpSpPr/>
          <p:nvPr/>
        </p:nvGrpSpPr>
        <p:grpSpPr>
          <a:xfrm>
            <a:off x="10464913" y="3613197"/>
            <a:ext cx="983557" cy="338770"/>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email">
              <a:biLevel thresh="25000"/>
              <a:extLst>
                <a:ext uri="{28A0092B-C50C-407E-A947-70E740481C1C}">
                  <a14:useLocalDpi xmlns:a14="http://schemas.microsoft.com/office/drawing/2010/main"/>
                </a:ext>
              </a:extLst>
            </a:blip>
            <a:stretch>
              <a:fillRect/>
            </a:stretch>
          </p:blipFill>
          <p:spPr>
            <a:xfrm>
              <a:off x="11175796" y="3730886"/>
              <a:ext cx="285842" cy="285842"/>
            </a:xfrm>
            <a:prstGeom prst="rect">
              <a:avLst/>
            </a:prstGeom>
          </p:spPr>
        </p:pic>
      </p:grpSp>
      <p:grpSp>
        <p:nvGrpSpPr>
          <p:cNvPr id="340" name="Group 339"/>
          <p:cNvGrpSpPr/>
          <p:nvPr/>
        </p:nvGrpSpPr>
        <p:grpSpPr>
          <a:xfrm>
            <a:off x="10478878" y="3191184"/>
            <a:ext cx="977378" cy="314851"/>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email">
              <a:biLevel thresh="25000"/>
              <a:extLst>
                <a:ext uri="{28A0092B-C50C-407E-A947-70E740481C1C}">
                  <a14:useLocalDpi xmlns:a14="http://schemas.microsoft.com/office/drawing/2010/main"/>
                </a:ext>
              </a:extLst>
            </a:blip>
            <a:stretch>
              <a:fillRect/>
            </a:stretch>
          </p:blipFill>
          <p:spPr>
            <a:xfrm>
              <a:off x="11190041" y="3491162"/>
              <a:ext cx="286753" cy="286753"/>
            </a:xfrm>
            <a:prstGeom prst="rect">
              <a:avLst/>
            </a:prstGeom>
          </p:spPr>
        </p:pic>
      </p:grpSp>
      <p:sp>
        <p:nvSpPr>
          <p:cNvPr id="33" name="Rectangle 32"/>
          <p:cNvSpPr/>
          <p:nvPr/>
        </p:nvSpPr>
        <p:spPr bwMode="auto">
          <a:xfrm>
            <a:off x="5904909" y="4834576"/>
            <a:ext cx="6168065" cy="77427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446479" y="2069771"/>
            <a:ext cx="2685203" cy="2287499"/>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email">
                <a:biLevel thresh="25000"/>
                <a:extLst>
                  <a:ext uri="{28A0092B-C50C-407E-A947-70E740481C1C}">
                    <a14:useLocalDpi xmlns:a14="http://schemas.microsoft.com/office/drawing/2010/main"/>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p>
            </p:txBody>
          </p:sp>
          <p:pic>
            <p:nvPicPr>
              <p:cNvPr id="174" name="Picture 173"/>
              <p:cNvPicPr>
                <a:picLocks noChangeAspect="1"/>
              </p:cNvPicPr>
              <p:nvPr/>
            </p:nvPicPr>
            <p:blipFill>
              <a:blip r:embed="rId33" cstate="email">
                <a:biLevel thresh="25000"/>
                <a:extLst>
                  <a:ext uri="{28A0092B-C50C-407E-A947-70E740481C1C}">
                    <a14:useLocalDpi xmlns:a14="http://schemas.microsoft.com/office/drawing/2010/main"/>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email">
                <a:biLevel thresh="25000"/>
                <a:extLst>
                  <a:ext uri="{28A0092B-C50C-407E-A947-70E740481C1C}">
                    <a14:useLocalDpi xmlns:a14="http://schemas.microsoft.com/office/drawing/2010/main"/>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email">
                <a:biLevel thresh="25000"/>
                <a:extLst>
                  <a:ext uri="{28A0092B-C50C-407E-A947-70E740481C1C}">
                    <a14:useLocalDpi xmlns:a14="http://schemas.microsoft.com/office/drawing/2010/main"/>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email">
                <a:biLevel thresh="25000"/>
                <a:extLst>
                  <a:ext uri="{28A0092B-C50C-407E-A947-70E740481C1C}">
                    <a14:useLocalDpi xmlns:a14="http://schemas.microsoft.com/office/drawing/2010/main"/>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6207" y="2667696"/>
            <a:ext cx="67699" cy="3796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337" name="Group 336"/>
          <p:cNvGrpSpPr/>
          <p:nvPr/>
        </p:nvGrpSpPr>
        <p:grpSpPr>
          <a:xfrm>
            <a:off x="10506680" y="1173191"/>
            <a:ext cx="991400" cy="327746"/>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10" y="5128963"/>
            <a:ext cx="826979" cy="339375"/>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email">
              <a:biLevel thresh="25000"/>
              <a:extLst>
                <a:ext uri="{28A0092B-C50C-407E-A947-70E740481C1C}">
                  <a14:useLocalDpi xmlns:a14="http://schemas.microsoft.com/office/drawing/2010/main"/>
                </a:ext>
              </a:extLst>
            </a:blip>
            <a:stretch>
              <a:fillRect/>
            </a:stretch>
          </p:blipFill>
          <p:spPr>
            <a:xfrm>
              <a:off x="6081595" y="5248173"/>
              <a:ext cx="267702" cy="267702"/>
            </a:xfrm>
            <a:prstGeom prst="rect">
              <a:avLst/>
            </a:prstGeom>
          </p:spPr>
        </p:pic>
      </p:grpSp>
      <p:grpSp>
        <p:nvGrpSpPr>
          <p:cNvPr id="237" name="Group 236"/>
          <p:cNvGrpSpPr/>
          <p:nvPr/>
        </p:nvGrpSpPr>
        <p:grpSpPr>
          <a:xfrm>
            <a:off x="8471116" y="5115782"/>
            <a:ext cx="796821" cy="352472"/>
            <a:chOff x="8640978" y="5217867"/>
            <a:chExt cx="812799" cy="359540"/>
          </a:xfrm>
        </p:grpSpPr>
        <p:sp>
          <p:nvSpPr>
            <p:cNvPr id="27" name="Rectangle 26"/>
            <p:cNvSpPr/>
            <p:nvPr/>
          </p:nvSpPr>
          <p:spPr bwMode="auto">
            <a:xfrm>
              <a:off x="8640978" y="5230981"/>
              <a:ext cx="812799"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email">
              <a:biLevel thresh="25000"/>
              <a:extLst>
                <a:ext uri="{28A0092B-C50C-407E-A947-70E740481C1C}">
                  <a14:useLocalDpi xmlns:a14="http://schemas.microsoft.com/office/drawing/2010/main"/>
                </a:ext>
              </a:extLst>
            </a:blip>
            <a:stretch>
              <a:fillRect/>
            </a:stretch>
          </p:blipFill>
          <p:spPr>
            <a:xfrm>
              <a:off x="8669836" y="5217867"/>
              <a:ext cx="251761" cy="251761"/>
            </a:xfrm>
            <a:prstGeom prst="rect">
              <a:avLst/>
            </a:prstGeom>
          </p:spPr>
        </p:pic>
      </p:grpSp>
      <p:grpSp>
        <p:nvGrpSpPr>
          <p:cNvPr id="16" name="Group 15"/>
          <p:cNvGrpSpPr/>
          <p:nvPr/>
        </p:nvGrpSpPr>
        <p:grpSpPr>
          <a:xfrm>
            <a:off x="2944314" y="5128966"/>
            <a:ext cx="897435" cy="356283"/>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3032767" y="5271308"/>
              <a:ext cx="247169" cy="247170"/>
            </a:xfrm>
            <a:prstGeom prst="rect">
              <a:avLst/>
            </a:prstGeom>
          </p:spPr>
        </p:pic>
      </p:grpSp>
      <p:grpSp>
        <p:nvGrpSpPr>
          <p:cNvPr id="18" name="Group 17"/>
          <p:cNvGrpSpPr/>
          <p:nvPr/>
        </p:nvGrpSpPr>
        <p:grpSpPr>
          <a:xfrm>
            <a:off x="3916509" y="5128965"/>
            <a:ext cx="818804" cy="356283"/>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024079" y="5271308"/>
              <a:ext cx="247169" cy="247170"/>
            </a:xfrm>
            <a:prstGeom prst="rect">
              <a:avLst/>
            </a:prstGeom>
          </p:spPr>
        </p:pic>
      </p:grpSp>
      <p:grpSp>
        <p:nvGrpSpPr>
          <p:cNvPr id="19" name="Group 18"/>
          <p:cNvGrpSpPr/>
          <p:nvPr/>
        </p:nvGrpSpPr>
        <p:grpSpPr>
          <a:xfrm>
            <a:off x="4828765" y="5128964"/>
            <a:ext cx="819786" cy="356283"/>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947024" y="5271308"/>
              <a:ext cx="247169" cy="247170"/>
            </a:xfrm>
            <a:prstGeom prst="rect">
              <a:avLst/>
            </a:prstGeom>
          </p:spPr>
        </p:pic>
      </p:grpSp>
      <p:grpSp>
        <p:nvGrpSpPr>
          <p:cNvPr id="13" name="Group 12"/>
          <p:cNvGrpSpPr/>
          <p:nvPr/>
        </p:nvGrpSpPr>
        <p:grpSpPr>
          <a:xfrm>
            <a:off x="438468" y="5134866"/>
            <a:ext cx="792310" cy="349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email">
              <a:biLevel thresh="25000"/>
              <a:extLst>
                <a:ext uri="{28A0092B-C50C-407E-A947-70E740481C1C}">
                  <a14:useLocalDpi xmlns:a14="http://schemas.microsoft.com/office/drawing/2010/main"/>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536520" y="1638549"/>
            <a:ext cx="953052" cy="337380"/>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cstate="email">
              <a:extLst>
                <a:ext uri="{28A0092B-C50C-407E-A947-70E740481C1C}">
                  <a14:useLocalDpi xmlns:a14="http://schemas.microsoft.com/office/drawing/2010/main"/>
                </a:ext>
              </a:extLst>
            </a:blip>
            <a:stretch>
              <a:fillRect/>
            </a:stretch>
          </p:blipFill>
          <p:spPr>
            <a:xfrm>
              <a:off x="11248838" y="2615973"/>
              <a:ext cx="245456" cy="317924"/>
            </a:xfrm>
            <a:prstGeom prst="rect">
              <a:avLst/>
            </a:prstGeom>
          </p:spPr>
        </p:pic>
      </p:grpSp>
      <p:grpSp>
        <p:nvGrpSpPr>
          <p:cNvPr id="238" name="Group 237"/>
          <p:cNvGrpSpPr/>
          <p:nvPr/>
        </p:nvGrpSpPr>
        <p:grpSpPr>
          <a:xfrm>
            <a:off x="9308537" y="5128638"/>
            <a:ext cx="903525" cy="33961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email">
              <a:biLevel thresh="25000"/>
              <a:extLst>
                <a:ext uri="{28A0092B-C50C-407E-A947-70E740481C1C}">
                  <a14:useLocalDpi xmlns:a14="http://schemas.microsoft.com/office/drawing/2010/main"/>
                </a:ext>
              </a:extLst>
            </a:blip>
            <a:stretch>
              <a:fillRect/>
            </a:stretch>
          </p:blipFill>
          <p:spPr>
            <a:xfrm>
              <a:off x="9542996" y="5273467"/>
              <a:ext cx="210127" cy="210127"/>
            </a:xfrm>
            <a:prstGeom prst="rect">
              <a:avLst/>
            </a:prstGeom>
          </p:spPr>
        </p:pic>
      </p:grpSp>
      <p:grpSp>
        <p:nvGrpSpPr>
          <p:cNvPr id="241" name="Group 240"/>
          <p:cNvGrpSpPr/>
          <p:nvPr/>
        </p:nvGrpSpPr>
        <p:grpSpPr>
          <a:xfrm>
            <a:off x="11148980" y="5128638"/>
            <a:ext cx="853288" cy="33961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476749" y="2710860"/>
            <a:ext cx="981241" cy="307798"/>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email">
              <a:biLevel thresh="25000"/>
              <a:extLst>
                <a:ext uri="{28A0092B-C50C-407E-A947-70E740481C1C}">
                  <a14:useLocalDpi xmlns:a14="http://schemas.microsoft.com/office/drawing/2010/main"/>
                </a:ext>
              </a:extLst>
            </a:blip>
            <a:stretch>
              <a:fillRect/>
            </a:stretch>
          </p:blipFill>
          <p:spPr>
            <a:xfrm>
              <a:off x="11187869" y="3126800"/>
              <a:ext cx="280231" cy="280232"/>
            </a:xfrm>
            <a:prstGeom prst="rect">
              <a:avLst/>
            </a:prstGeom>
          </p:spPr>
        </p:pic>
      </p:grpSp>
      <p:grpSp>
        <p:nvGrpSpPr>
          <p:cNvPr id="136" name="Group 135"/>
          <p:cNvGrpSpPr/>
          <p:nvPr/>
        </p:nvGrpSpPr>
        <p:grpSpPr>
          <a:xfrm>
            <a:off x="1960879" y="522379"/>
            <a:ext cx="2066717" cy="140481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email">
                <a:biLevel thresh="25000"/>
                <a:extLst>
                  <a:ext uri="{28A0092B-C50C-407E-A947-70E740481C1C}">
                    <a14:useLocalDpi xmlns:a14="http://schemas.microsoft.com/office/drawing/2010/main"/>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email">
                <a:biLevel thresh="25000"/>
                <a:extLst>
                  <a:ext uri="{28A0092B-C50C-407E-A947-70E740481C1C}">
                    <a14:useLocalDpi xmlns:a14="http://schemas.microsoft.com/office/drawing/2010/main"/>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email">
                <a:biLevel thresh="25000"/>
                <a:extLst>
                  <a:ext uri="{28A0092B-C50C-407E-A947-70E740481C1C}">
                    <a14:useLocalDpi xmlns:a14="http://schemas.microsoft.com/office/drawing/2010/main"/>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7961175" y="522379"/>
            <a:ext cx="2203022" cy="140481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email">
                <a:biLevel thresh="25000"/>
                <a:extLst>
                  <a:ext uri="{28A0092B-C50C-407E-A947-70E740481C1C}">
                    <a14:useLocalDpi xmlns:a14="http://schemas.microsoft.com/office/drawing/2010/main"/>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email">
                <a:biLevel thresh="25000"/>
                <a:extLst>
                  <a:ext uri="{28A0092B-C50C-407E-A947-70E740481C1C}">
                    <a14:useLocalDpi xmlns:a14="http://schemas.microsoft.com/office/drawing/2010/main"/>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email">
                <a:biLevel thresh="25000"/>
                <a:extLst>
                  <a:ext uri="{28A0092B-C50C-407E-A947-70E740481C1C}">
                    <a14:useLocalDpi xmlns:a14="http://schemas.microsoft.com/office/drawing/2010/main"/>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495750" y="5134866"/>
            <a:ext cx="844806" cy="349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solidFill>
                  <a:schemeClr val="tx1"/>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solidFill>
                  <a:schemeClr val="tx1"/>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solidFill>
                  <a:schemeClr val="tx1"/>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solidFill>
                  <a:schemeClr val="tx1"/>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solidFill>
                  <a:schemeClr val="tx1"/>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solidFill>
                  <a:schemeClr val="tx1"/>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48432" y="4047160"/>
            <a:ext cx="988565" cy="303165"/>
            <a:chOff x="559429" y="4065187"/>
            <a:chExt cx="1008388" cy="309244"/>
          </a:xfrm>
        </p:grpSpPr>
        <p:pic>
          <p:nvPicPr>
            <p:cNvPr id="413" name="Picture 412"/>
            <p:cNvPicPr>
              <a:picLocks noChangeAspect="1"/>
            </p:cNvPicPr>
            <p:nvPr/>
          </p:nvPicPr>
          <p:blipFill>
            <a:blip r:embed="rId51" cstate="email">
              <a:biLevel thresh="25000"/>
              <a:extLst>
                <a:ext uri="{28A0092B-C50C-407E-A947-70E740481C1C}">
                  <a14:useLocalDpi xmlns:a14="http://schemas.microsoft.com/office/drawing/2010/main"/>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657562" y="5128638"/>
            <a:ext cx="772956" cy="339616"/>
            <a:chOff x="7811111" y="5230981"/>
            <a:chExt cx="788455" cy="346426"/>
          </a:xfrm>
        </p:grpSpPr>
        <p:sp>
          <p:nvSpPr>
            <p:cNvPr id="30" name="Rectangle 29"/>
            <p:cNvSpPr/>
            <p:nvPr/>
          </p:nvSpPr>
          <p:spPr bwMode="auto">
            <a:xfrm>
              <a:off x="7811111" y="5230981"/>
              <a:ext cx="788455"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email">
              <a:biLevel thresh="25000"/>
              <a:extLst>
                <a:ext uri="{28A0092B-C50C-407E-A947-70E740481C1C}">
                  <a14:useLocalDpi xmlns:a14="http://schemas.microsoft.com/office/drawing/2010/main"/>
                </a:ext>
              </a:extLst>
            </a:blip>
            <a:stretch>
              <a:fillRect/>
            </a:stretch>
          </p:blipFill>
          <p:spPr>
            <a:xfrm>
              <a:off x="7860724" y="5289060"/>
              <a:ext cx="211665" cy="211665"/>
            </a:xfrm>
            <a:prstGeom prst="rect">
              <a:avLst/>
            </a:prstGeom>
          </p:spPr>
        </p:pic>
      </p:grpSp>
      <p:grpSp>
        <p:nvGrpSpPr>
          <p:cNvPr id="240" name="Group 239"/>
          <p:cNvGrpSpPr/>
          <p:nvPr/>
        </p:nvGrpSpPr>
        <p:grpSpPr>
          <a:xfrm>
            <a:off x="10252661" y="5128638"/>
            <a:ext cx="853288" cy="33961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email">
              <a:biLevel thresh="25000"/>
              <a:extLst>
                <a:ext uri="{28A0092B-C50C-407E-A947-70E740481C1C}">
                  <a14:useLocalDpi xmlns:a14="http://schemas.microsoft.com/office/drawing/2010/main"/>
                </a:ext>
              </a:extLst>
            </a:blip>
            <a:stretch>
              <a:fillRect/>
            </a:stretch>
          </p:blipFill>
          <p:spPr>
            <a:xfrm>
              <a:off x="10460633" y="5267779"/>
              <a:ext cx="241495" cy="241495"/>
            </a:xfrm>
            <a:prstGeom prst="rect">
              <a:avLst/>
            </a:prstGeom>
          </p:spPr>
        </p:pic>
      </p:grpSp>
      <p:grpSp>
        <p:nvGrpSpPr>
          <p:cNvPr id="21" name="Group 20"/>
          <p:cNvGrpSpPr/>
          <p:nvPr/>
        </p:nvGrpSpPr>
        <p:grpSpPr>
          <a:xfrm>
            <a:off x="6812467" y="5128963"/>
            <a:ext cx="813311" cy="339375"/>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email">
              <a:biLevel thresh="25000"/>
              <a:extLst>
                <a:ext uri="{28A0092B-C50C-407E-A947-70E740481C1C}">
                  <a14:useLocalDpi xmlns:a14="http://schemas.microsoft.com/office/drawing/2010/main"/>
                </a:ext>
              </a:extLst>
            </a:blip>
            <a:stretch>
              <a:fillRect/>
            </a:stretch>
          </p:blipFill>
          <p:spPr>
            <a:xfrm>
              <a:off x="6988668" y="5270432"/>
              <a:ext cx="238842" cy="238842"/>
            </a:xfrm>
            <a:prstGeom prst="rect">
              <a:avLst/>
            </a:prstGeom>
          </p:spPr>
        </p:pic>
      </p:grpSp>
    </p:spTree>
    <p:extLst>
      <p:ext uri="{BB962C8B-B14F-4D97-AF65-F5344CB8AC3E}">
        <p14:creationId xmlns:p14="http://schemas.microsoft.com/office/powerpoint/2010/main" val="2834301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hidden="1"/>
          <p:cNvSpPr/>
          <p:nvPr/>
        </p:nvSpPr>
        <p:spPr bwMode="auto">
          <a:xfrm>
            <a:off x="0" y="487"/>
            <a:ext cx="12192000" cy="693413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8" name="Rectangle 77"/>
          <p:cNvSpPr/>
          <p:nvPr/>
        </p:nvSpPr>
        <p:spPr bwMode="auto">
          <a:xfrm>
            <a:off x="124771" y="91137"/>
            <a:ext cx="11877497" cy="437753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48143" y="522379"/>
            <a:ext cx="1517289" cy="3896966"/>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ea typeface="Segoe UI" pitchFamily="34" charset="0"/>
                <a:cs typeface="Segoe UI" pitchFamily="34" charset="0"/>
              </a:rPr>
              <a:t>Security &amp; Management</a:t>
            </a:r>
          </a:p>
        </p:txBody>
      </p:sp>
      <p:sp>
        <p:nvSpPr>
          <p:cNvPr id="87" name="Rectangle 86"/>
          <p:cNvSpPr/>
          <p:nvPr/>
        </p:nvSpPr>
        <p:spPr bwMode="auto">
          <a:xfrm>
            <a:off x="0" y="4468669"/>
            <a:ext cx="12192000" cy="2404834"/>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4771" y="4834576"/>
            <a:ext cx="2577487" cy="773876"/>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879912" y="4834576"/>
            <a:ext cx="2835269"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0398" y="5735057"/>
            <a:ext cx="12393406" cy="1075843"/>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gradFill>
                  <a:gsLst>
                    <a:gs pos="0">
                      <a:srgbClr val="FFFFFF"/>
                    </a:gs>
                    <a:gs pos="100000">
                      <a:srgbClr val="FFFFFF"/>
                    </a:gs>
                  </a:gsLst>
                  <a:lin ang="5400000" scaled="0"/>
                </a:gradFill>
                <a:ea typeface="Segoe UI" pitchFamily="34" charset="0"/>
                <a:cs typeface="Segoe UI" pitchFamily="34" charset="0"/>
              </a:rPr>
              <a:t>Datacenter Infrastructure (24 Regions, 19 Online)</a:t>
            </a:r>
          </a:p>
        </p:txBody>
      </p:sp>
      <p:grpSp>
        <p:nvGrpSpPr>
          <p:cNvPr id="5" name="Group 4"/>
          <p:cNvGrpSpPr/>
          <p:nvPr/>
        </p:nvGrpSpPr>
        <p:grpSpPr>
          <a:xfrm>
            <a:off x="-246426" y="6169666"/>
            <a:ext cx="12602556" cy="764951"/>
            <a:chOff x="-224921" y="6392494"/>
            <a:chExt cx="12855263" cy="780290"/>
          </a:xfrm>
        </p:grpSpPr>
        <p:pic>
          <p:nvPicPr>
            <p:cNvPr id="3" name="Picture 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80388" y="6392494"/>
              <a:ext cx="780290" cy="780290"/>
            </a:xfrm>
            <a:prstGeom prst="rect">
              <a:avLst/>
            </a:prstGeom>
          </p:spPr>
        </p:pic>
      </p:grpSp>
      <p:grpSp>
        <p:nvGrpSpPr>
          <p:cNvPr id="143" name="Group 142"/>
          <p:cNvGrpSpPr/>
          <p:nvPr/>
        </p:nvGrpSpPr>
        <p:grpSpPr>
          <a:xfrm>
            <a:off x="4185429" y="523890"/>
            <a:ext cx="3613920" cy="1403307"/>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7480661" y="2473259"/>
                <a:ext cx="289263" cy="289263"/>
              </a:xfrm>
              <a:prstGeom prst="rect">
                <a:avLst/>
              </a:prstGeom>
            </p:spPr>
          </p:pic>
        </p:grpSp>
      </p:grpSp>
      <p:grpSp>
        <p:nvGrpSpPr>
          <p:cNvPr id="395" name="Group 394"/>
          <p:cNvGrpSpPr/>
          <p:nvPr/>
        </p:nvGrpSpPr>
        <p:grpSpPr>
          <a:xfrm>
            <a:off x="1975470" y="3533308"/>
            <a:ext cx="2358557" cy="823962"/>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140609"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email">
                <a:biLevel thresh="25000"/>
                <a:extLst>
                  <a:ext uri="{28A0092B-C50C-407E-A947-70E740481C1C}">
                    <a14:useLocalDpi xmlns:a14="http://schemas.microsoft.com/office/drawing/2010/main"/>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2951369" y="3774113"/>
                <a:ext cx="282134" cy="282134"/>
              </a:xfrm>
              <a:prstGeom prst="rect">
                <a:avLst/>
              </a:prstGeom>
            </p:spPr>
          </p:pic>
        </p:grpSp>
      </p:grpSp>
      <p:grpSp>
        <p:nvGrpSpPr>
          <p:cNvPr id="387" name="Group 386"/>
          <p:cNvGrpSpPr/>
          <p:nvPr/>
        </p:nvGrpSpPr>
        <p:grpSpPr>
          <a:xfrm>
            <a:off x="4541152" y="2067271"/>
            <a:ext cx="2740792" cy="2290000"/>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Analytics &amp; IoT</a:t>
              </a: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12" cstate="email">
                <a:biLevel thresh="25000"/>
                <a:extLst>
                  <a:ext uri="{28A0092B-C50C-407E-A947-70E740481C1C}">
                    <a14:useLocalDpi xmlns:a14="http://schemas.microsoft.com/office/drawing/2010/main"/>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email">
                <a:biLevel thresh="25000"/>
                <a:extLst>
                  <a:ext uri="{28A0092B-C50C-407E-A947-70E740481C1C}">
                    <a14:useLocalDpi xmlns:a14="http://schemas.microsoft.com/office/drawing/2010/main"/>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email">
                <a:biLevel thresh="25000"/>
                <a:extLst>
                  <a:ext uri="{28A0092B-C50C-407E-A947-70E740481C1C}">
                    <a14:useLocalDpi xmlns:a14="http://schemas.microsoft.com/office/drawing/2010/main"/>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email">
                <a:biLevel thresh="25000"/>
                <a:extLst>
                  <a:ext uri="{28A0092B-C50C-407E-A947-70E740481C1C}">
                    <a14:useLocalDpi xmlns:a14="http://schemas.microsoft.com/office/drawing/2010/main"/>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email">
                <a:biLevel thresh="25000"/>
                <a:extLst>
                  <a:ext uri="{28A0092B-C50C-407E-A947-70E740481C1C}">
                    <a14:useLocalDpi xmlns:a14="http://schemas.microsoft.com/office/drawing/2010/main"/>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email">
                <a:biLevel thresh="25000"/>
                <a:extLst>
                  <a:ext uri="{28A0092B-C50C-407E-A947-70E740481C1C}">
                    <a14:useLocalDpi xmlns:a14="http://schemas.microsoft.com/office/drawing/2010/main"/>
                  </a:ext>
                </a:extLst>
              </a:blip>
              <a:stretch>
                <a:fillRect/>
              </a:stretch>
            </p:blipFill>
            <p:spPr>
              <a:xfrm>
                <a:off x="7466284" y="4661302"/>
                <a:ext cx="296656" cy="296656"/>
              </a:xfrm>
              <a:prstGeom prst="rect">
                <a:avLst/>
              </a:prstGeom>
            </p:spPr>
          </p:pic>
        </p:grpSp>
      </p:grpSp>
      <p:grpSp>
        <p:nvGrpSpPr>
          <p:cNvPr id="334" name="Group 333"/>
          <p:cNvGrpSpPr/>
          <p:nvPr/>
        </p:nvGrpSpPr>
        <p:grpSpPr>
          <a:xfrm>
            <a:off x="548432" y="1605940"/>
            <a:ext cx="992677" cy="315111"/>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335" name="Group 334"/>
          <p:cNvGrpSpPr/>
          <p:nvPr/>
        </p:nvGrpSpPr>
        <p:grpSpPr>
          <a:xfrm>
            <a:off x="548432" y="2129616"/>
            <a:ext cx="955414" cy="304907"/>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email">
              <a:biLevel thresh="25000"/>
              <a:extLst>
                <a:ext uri="{28A0092B-C50C-407E-A947-70E740481C1C}">
                  <a14:useLocalDpi xmlns:a14="http://schemas.microsoft.com/office/drawing/2010/main"/>
                </a:ext>
              </a:extLst>
            </a:blip>
            <a:stretch>
              <a:fillRect/>
            </a:stretch>
          </p:blipFill>
          <p:spPr>
            <a:xfrm>
              <a:off x="7922427" y="464301"/>
              <a:ext cx="288019" cy="288019"/>
            </a:xfrm>
            <a:prstGeom prst="rect">
              <a:avLst/>
            </a:prstGeom>
          </p:spPr>
        </p:pic>
      </p:grpSp>
      <p:grpSp>
        <p:nvGrpSpPr>
          <p:cNvPr id="331" name="Group 330"/>
          <p:cNvGrpSpPr/>
          <p:nvPr/>
        </p:nvGrpSpPr>
        <p:grpSpPr>
          <a:xfrm>
            <a:off x="548432" y="2651005"/>
            <a:ext cx="988673" cy="330512"/>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email">
              <a:biLevel thresh="25000"/>
              <a:extLst>
                <a:ext uri="{28A0092B-C50C-407E-A947-70E740481C1C}">
                  <a14:useLocalDpi xmlns:a14="http://schemas.microsoft.com/office/drawing/2010/main"/>
                </a:ext>
              </a:extLst>
            </a:blip>
            <a:stretch>
              <a:fillRect/>
            </a:stretch>
          </p:blipFill>
          <p:spPr>
            <a:xfrm>
              <a:off x="2492088" y="428524"/>
              <a:ext cx="289607" cy="289607"/>
            </a:xfrm>
            <a:prstGeom prst="rect">
              <a:avLst/>
            </a:prstGeom>
          </p:spPr>
        </p:pic>
      </p:grpSp>
      <p:grpSp>
        <p:nvGrpSpPr>
          <p:cNvPr id="332" name="Group 331"/>
          <p:cNvGrpSpPr/>
          <p:nvPr/>
        </p:nvGrpSpPr>
        <p:grpSpPr>
          <a:xfrm>
            <a:off x="548433" y="1162455"/>
            <a:ext cx="980472" cy="341210"/>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email">
              <a:biLevel thresh="25000"/>
              <a:extLst>
                <a:ext uri="{28A0092B-C50C-407E-A947-70E740481C1C}">
                  <a14:useLocalDpi xmlns:a14="http://schemas.microsoft.com/office/drawing/2010/main"/>
                </a:ext>
              </a:extLst>
            </a:blip>
            <a:stretch>
              <a:fillRect/>
            </a:stretch>
          </p:blipFill>
          <p:spPr>
            <a:xfrm>
              <a:off x="3528269" y="417611"/>
              <a:ext cx="286236" cy="286236"/>
            </a:xfrm>
            <a:prstGeom prst="rect">
              <a:avLst/>
            </a:prstGeom>
          </p:spPr>
        </p:pic>
      </p:grpSp>
      <p:grpSp>
        <p:nvGrpSpPr>
          <p:cNvPr id="333" name="Group 332"/>
          <p:cNvGrpSpPr/>
          <p:nvPr/>
        </p:nvGrpSpPr>
        <p:grpSpPr>
          <a:xfrm>
            <a:off x="548432" y="3132872"/>
            <a:ext cx="986875" cy="353354"/>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4552624" y="449870"/>
              <a:ext cx="267038" cy="296708"/>
            </a:xfrm>
            <a:prstGeom prst="rect">
              <a:avLst/>
            </a:prstGeom>
          </p:spPr>
        </p:pic>
      </p:grpSp>
      <p:grpSp>
        <p:nvGrpSpPr>
          <p:cNvPr id="380" name="Group 379"/>
          <p:cNvGrpSpPr/>
          <p:nvPr/>
        </p:nvGrpSpPr>
        <p:grpSpPr>
          <a:xfrm>
            <a:off x="1958629" y="2071811"/>
            <a:ext cx="2379444" cy="1324462"/>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email">
                <a:biLevel thresh="25000"/>
                <a:extLst>
                  <a:ext uri="{28A0092B-C50C-407E-A947-70E740481C1C}">
                    <a14:useLocalDpi xmlns:a14="http://schemas.microsoft.com/office/drawing/2010/main"/>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email">
                <a:biLevel thresh="25000"/>
                <a:extLst>
                  <a:ext uri="{28A0092B-C50C-407E-A947-70E740481C1C}">
                    <a14:useLocalDpi xmlns:a14="http://schemas.microsoft.com/office/drawing/2010/main"/>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email">
                <a:biLevel thresh="25000"/>
                <a:extLst>
                  <a:ext uri="{28A0092B-C50C-407E-A947-70E740481C1C}">
                    <a14:useLocalDpi xmlns:a14="http://schemas.microsoft.com/office/drawing/2010/main"/>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email">
                <a:biLevel thresh="25000"/>
                <a:extLst>
                  <a:ext uri="{28A0092B-C50C-407E-A947-70E740481C1C}">
                    <a14:useLocalDpi xmlns:a14="http://schemas.microsoft.com/office/drawing/2010/main"/>
                  </a:ext>
                </a:extLst>
              </a:blip>
              <a:stretch>
                <a:fillRect/>
              </a:stretch>
            </p:blipFill>
            <p:spPr>
              <a:xfrm>
                <a:off x="3564974" y="2774918"/>
                <a:ext cx="292620" cy="292620"/>
              </a:xfrm>
              <a:prstGeom prst="rect">
                <a:avLst/>
              </a:prstGeom>
            </p:spPr>
          </p:pic>
        </p:grpSp>
      </p:grpSp>
      <p:grpSp>
        <p:nvGrpSpPr>
          <p:cNvPr id="336" name="Group 335"/>
          <p:cNvGrpSpPr/>
          <p:nvPr/>
        </p:nvGrpSpPr>
        <p:grpSpPr>
          <a:xfrm>
            <a:off x="548432" y="3577901"/>
            <a:ext cx="1004508" cy="311036"/>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email">
              <a:biLevel thresh="25000"/>
              <a:extLst>
                <a:ext uri="{28A0092B-C50C-407E-A947-70E740481C1C}">
                  <a14:useLocalDpi xmlns:a14="http://schemas.microsoft.com/office/drawing/2010/main"/>
                </a:ext>
              </a:extLst>
            </a:blip>
            <a:stretch>
              <a:fillRect/>
            </a:stretch>
          </p:blipFill>
          <p:spPr>
            <a:xfrm>
              <a:off x="9096923" y="436026"/>
              <a:ext cx="291303" cy="291303"/>
            </a:xfrm>
            <a:prstGeom prst="rect">
              <a:avLst/>
            </a:prstGeom>
          </p:spPr>
        </p:pic>
      </p:grpSp>
      <p:sp>
        <p:nvSpPr>
          <p:cNvPr id="71" name="Rectangle 70"/>
          <p:cNvSpPr/>
          <p:nvPr/>
        </p:nvSpPr>
        <p:spPr bwMode="auto">
          <a:xfrm>
            <a:off x="10234134" y="531051"/>
            <a:ext cx="1539076" cy="3879621"/>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ea typeface="Segoe UI" pitchFamily="34" charset="0"/>
                <a:cs typeface="Segoe UI" pitchFamily="34" charset="0"/>
              </a:rPr>
              <a:t>Hybrid</a:t>
            </a:r>
          </a:p>
          <a:p>
            <a:pPr algn="ctr" defTabSz="895923" fontAlgn="base">
              <a:lnSpc>
                <a:spcPct val="90000"/>
              </a:lnSpc>
            </a:pPr>
            <a:r>
              <a:rPr lang="en-US" sz="1176" b="1" kern="0" dirty="0">
                <a:ea typeface="Segoe UI" pitchFamily="34" charset="0"/>
                <a:cs typeface="Segoe UI" pitchFamily="34" charset="0"/>
              </a:rPr>
              <a:t>Operations</a:t>
            </a:r>
            <a:endParaRPr lang="en-US" sz="1274" b="1" kern="0" dirty="0">
              <a:ea typeface="Segoe UI" pitchFamily="34" charset="0"/>
              <a:cs typeface="Segoe UI" pitchFamily="34" charset="0"/>
            </a:endParaRPr>
          </a:p>
        </p:txBody>
      </p:sp>
      <p:grpSp>
        <p:nvGrpSpPr>
          <p:cNvPr id="338" name="Group 337"/>
          <p:cNvGrpSpPr/>
          <p:nvPr/>
        </p:nvGrpSpPr>
        <p:grpSpPr>
          <a:xfrm>
            <a:off x="10487151" y="2218256"/>
            <a:ext cx="991372" cy="325698"/>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email">
              <a:biLevel thresh="25000"/>
              <a:extLst>
                <a:ext uri="{28A0092B-C50C-407E-A947-70E740481C1C}">
                  <a14:useLocalDpi xmlns:a14="http://schemas.microsoft.com/office/drawing/2010/main"/>
                </a:ext>
              </a:extLst>
            </a:blip>
            <a:stretch>
              <a:fillRect/>
            </a:stretch>
          </p:blipFill>
          <p:spPr>
            <a:xfrm>
              <a:off x="11198479" y="2855036"/>
              <a:ext cx="296408" cy="296408"/>
            </a:xfrm>
            <a:prstGeom prst="rect">
              <a:avLst/>
            </a:prstGeom>
          </p:spPr>
        </p:pic>
      </p:grpSp>
      <p:grpSp>
        <p:nvGrpSpPr>
          <p:cNvPr id="242" name="Group 241"/>
          <p:cNvGrpSpPr/>
          <p:nvPr/>
        </p:nvGrpSpPr>
        <p:grpSpPr>
          <a:xfrm>
            <a:off x="10470282" y="4045029"/>
            <a:ext cx="985974" cy="324522"/>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email">
              <a:biLevel thresh="25000"/>
              <a:extLst>
                <a:ext uri="{28A0092B-C50C-407E-A947-70E740481C1C}">
                  <a14:useLocalDpi xmlns:a14="http://schemas.microsoft.com/office/drawing/2010/main"/>
                </a:ext>
              </a:extLst>
            </a:blip>
            <a:stretch>
              <a:fillRect/>
            </a:stretch>
          </p:blipFill>
          <p:spPr>
            <a:xfrm>
              <a:off x="11181272" y="4050487"/>
              <a:ext cx="286828" cy="286828"/>
            </a:xfrm>
            <a:prstGeom prst="rect">
              <a:avLst/>
            </a:prstGeom>
          </p:spPr>
        </p:pic>
      </p:grpSp>
      <p:grpSp>
        <p:nvGrpSpPr>
          <p:cNvPr id="341" name="Group 340"/>
          <p:cNvGrpSpPr/>
          <p:nvPr/>
        </p:nvGrpSpPr>
        <p:grpSpPr>
          <a:xfrm>
            <a:off x="10464913" y="3613197"/>
            <a:ext cx="983557" cy="338770"/>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email">
              <a:biLevel thresh="25000"/>
              <a:extLst>
                <a:ext uri="{28A0092B-C50C-407E-A947-70E740481C1C}">
                  <a14:useLocalDpi xmlns:a14="http://schemas.microsoft.com/office/drawing/2010/main"/>
                </a:ext>
              </a:extLst>
            </a:blip>
            <a:stretch>
              <a:fillRect/>
            </a:stretch>
          </p:blipFill>
          <p:spPr>
            <a:xfrm>
              <a:off x="11175796" y="3730886"/>
              <a:ext cx="285842" cy="285842"/>
            </a:xfrm>
            <a:prstGeom prst="rect">
              <a:avLst/>
            </a:prstGeom>
          </p:spPr>
        </p:pic>
      </p:grpSp>
      <p:grpSp>
        <p:nvGrpSpPr>
          <p:cNvPr id="340" name="Group 339"/>
          <p:cNvGrpSpPr/>
          <p:nvPr/>
        </p:nvGrpSpPr>
        <p:grpSpPr>
          <a:xfrm>
            <a:off x="10478878" y="3191184"/>
            <a:ext cx="977378" cy="314851"/>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email">
              <a:biLevel thresh="25000"/>
              <a:extLst>
                <a:ext uri="{28A0092B-C50C-407E-A947-70E740481C1C}">
                  <a14:useLocalDpi xmlns:a14="http://schemas.microsoft.com/office/drawing/2010/main"/>
                </a:ext>
              </a:extLst>
            </a:blip>
            <a:stretch>
              <a:fillRect/>
            </a:stretch>
          </p:blipFill>
          <p:spPr>
            <a:xfrm>
              <a:off x="11190041" y="3491162"/>
              <a:ext cx="286753" cy="286753"/>
            </a:xfrm>
            <a:prstGeom prst="rect">
              <a:avLst/>
            </a:prstGeom>
          </p:spPr>
        </p:pic>
      </p:grpSp>
      <p:sp>
        <p:nvSpPr>
          <p:cNvPr id="33" name="Rectangle 32"/>
          <p:cNvSpPr/>
          <p:nvPr/>
        </p:nvSpPr>
        <p:spPr bwMode="auto">
          <a:xfrm>
            <a:off x="5904909" y="4834576"/>
            <a:ext cx="6168065"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446479" y="2069771"/>
            <a:ext cx="2685203" cy="2287499"/>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email">
                <a:biLevel thresh="25000"/>
                <a:extLst>
                  <a:ext uri="{28A0092B-C50C-407E-A947-70E740481C1C}">
                    <a14:useLocalDpi xmlns:a14="http://schemas.microsoft.com/office/drawing/2010/main"/>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p>
            </p:txBody>
          </p:sp>
          <p:pic>
            <p:nvPicPr>
              <p:cNvPr id="174" name="Picture 173"/>
              <p:cNvPicPr>
                <a:picLocks noChangeAspect="1"/>
              </p:cNvPicPr>
              <p:nvPr/>
            </p:nvPicPr>
            <p:blipFill>
              <a:blip r:embed="rId33" cstate="email">
                <a:biLevel thresh="25000"/>
                <a:extLst>
                  <a:ext uri="{28A0092B-C50C-407E-A947-70E740481C1C}">
                    <a14:useLocalDpi xmlns:a14="http://schemas.microsoft.com/office/drawing/2010/main"/>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email">
                <a:biLevel thresh="25000"/>
                <a:extLst>
                  <a:ext uri="{28A0092B-C50C-407E-A947-70E740481C1C}">
                    <a14:useLocalDpi xmlns:a14="http://schemas.microsoft.com/office/drawing/2010/main"/>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email">
                <a:biLevel thresh="25000"/>
                <a:extLst>
                  <a:ext uri="{28A0092B-C50C-407E-A947-70E740481C1C}">
                    <a14:useLocalDpi xmlns:a14="http://schemas.microsoft.com/office/drawing/2010/main"/>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email">
                <a:biLevel thresh="25000"/>
                <a:extLst>
                  <a:ext uri="{28A0092B-C50C-407E-A947-70E740481C1C}">
                    <a14:useLocalDpi xmlns:a14="http://schemas.microsoft.com/office/drawing/2010/main"/>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6207" y="2667696"/>
            <a:ext cx="67699" cy="3796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337" name="Group 336"/>
          <p:cNvGrpSpPr/>
          <p:nvPr/>
        </p:nvGrpSpPr>
        <p:grpSpPr>
          <a:xfrm>
            <a:off x="10506680" y="1173191"/>
            <a:ext cx="991400" cy="327746"/>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10" y="5128963"/>
            <a:ext cx="826979" cy="339375"/>
            <a:chOff x="6071870" y="5231313"/>
            <a:chExt cx="843562" cy="346180"/>
          </a:xfrm>
          <a:solidFill>
            <a:schemeClr val="tx1">
              <a:lumMod val="50000"/>
            </a:schemeClr>
          </a:solidFill>
        </p:grpSpPr>
        <p:sp>
          <p:nvSpPr>
            <p:cNvPr id="24" name="Rectangle 23"/>
            <p:cNvSpPr/>
            <p:nvPr/>
          </p:nvSpPr>
          <p:spPr bwMode="auto">
            <a:xfrm>
              <a:off x="6071870" y="5231313"/>
              <a:ext cx="843562"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email">
              <a:biLevel thresh="25000"/>
              <a:extLst>
                <a:ext uri="{28A0092B-C50C-407E-A947-70E740481C1C}">
                  <a14:useLocalDpi xmlns:a14="http://schemas.microsoft.com/office/drawing/2010/main"/>
                </a:ext>
              </a:extLst>
            </a:blip>
            <a:stretch>
              <a:fillRect/>
            </a:stretch>
          </p:blipFill>
          <p:spPr>
            <a:xfrm>
              <a:off x="6081595" y="5248173"/>
              <a:ext cx="267702" cy="267702"/>
            </a:xfrm>
            <a:prstGeom prst="rect">
              <a:avLst/>
            </a:prstGeom>
            <a:grpFill/>
          </p:spPr>
        </p:pic>
      </p:grpSp>
      <p:grpSp>
        <p:nvGrpSpPr>
          <p:cNvPr id="237" name="Group 236"/>
          <p:cNvGrpSpPr/>
          <p:nvPr/>
        </p:nvGrpSpPr>
        <p:grpSpPr>
          <a:xfrm>
            <a:off x="8471116" y="5115782"/>
            <a:ext cx="796821" cy="352472"/>
            <a:chOff x="8640978" y="5217867"/>
            <a:chExt cx="812799" cy="359540"/>
          </a:xfrm>
          <a:solidFill>
            <a:schemeClr val="tx1">
              <a:lumMod val="50000"/>
            </a:schemeClr>
          </a:solidFill>
        </p:grpSpPr>
        <p:sp>
          <p:nvSpPr>
            <p:cNvPr id="27" name="Rectangle 26"/>
            <p:cNvSpPr/>
            <p:nvPr/>
          </p:nvSpPr>
          <p:spPr bwMode="auto">
            <a:xfrm>
              <a:off x="8640978" y="5230981"/>
              <a:ext cx="812799"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email">
              <a:biLevel thresh="25000"/>
              <a:extLst>
                <a:ext uri="{28A0092B-C50C-407E-A947-70E740481C1C}">
                  <a14:useLocalDpi xmlns:a14="http://schemas.microsoft.com/office/drawing/2010/main"/>
                </a:ext>
              </a:extLst>
            </a:blip>
            <a:stretch>
              <a:fillRect/>
            </a:stretch>
          </p:blipFill>
          <p:spPr>
            <a:xfrm>
              <a:off x="8669836" y="5217867"/>
              <a:ext cx="251761" cy="251761"/>
            </a:xfrm>
            <a:prstGeom prst="rect">
              <a:avLst/>
            </a:prstGeom>
            <a:grpFill/>
          </p:spPr>
        </p:pic>
      </p:grpSp>
      <p:grpSp>
        <p:nvGrpSpPr>
          <p:cNvPr id="16" name="Group 15"/>
          <p:cNvGrpSpPr/>
          <p:nvPr/>
        </p:nvGrpSpPr>
        <p:grpSpPr>
          <a:xfrm>
            <a:off x="2944314" y="5128966"/>
            <a:ext cx="897435" cy="356283"/>
            <a:chOff x="3003353" y="5231315"/>
            <a:chExt cx="915430" cy="363427"/>
          </a:xfrm>
          <a:solidFill>
            <a:schemeClr val="tx1">
              <a:lumMod val="50000"/>
            </a:schemeClr>
          </a:solidFill>
        </p:grpSpPr>
        <p:sp>
          <p:nvSpPr>
            <p:cNvPr id="25" name="Rectangle 24"/>
            <p:cNvSpPr/>
            <p:nvPr/>
          </p:nvSpPr>
          <p:spPr bwMode="auto">
            <a:xfrm>
              <a:off x="3003353" y="5231315"/>
              <a:ext cx="915430"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3032767" y="5271308"/>
              <a:ext cx="247169" cy="247170"/>
            </a:xfrm>
            <a:prstGeom prst="rect">
              <a:avLst/>
            </a:prstGeom>
            <a:grpFill/>
          </p:spPr>
        </p:pic>
      </p:grpSp>
      <p:grpSp>
        <p:nvGrpSpPr>
          <p:cNvPr id="18" name="Group 17"/>
          <p:cNvGrpSpPr/>
          <p:nvPr/>
        </p:nvGrpSpPr>
        <p:grpSpPr>
          <a:xfrm>
            <a:off x="3916509" y="5128965"/>
            <a:ext cx="818804" cy="356283"/>
            <a:chOff x="3995042" y="5231314"/>
            <a:chExt cx="835223" cy="363427"/>
          </a:xfrm>
          <a:solidFill>
            <a:schemeClr val="tx1">
              <a:lumMod val="50000"/>
            </a:schemeClr>
          </a:solidFill>
        </p:grpSpPr>
        <p:sp>
          <p:nvSpPr>
            <p:cNvPr id="26" name="Rectangle 25"/>
            <p:cNvSpPr/>
            <p:nvPr/>
          </p:nvSpPr>
          <p:spPr bwMode="auto">
            <a:xfrm>
              <a:off x="3995042" y="5231314"/>
              <a:ext cx="835223"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024079" y="5271308"/>
              <a:ext cx="247169" cy="247170"/>
            </a:xfrm>
            <a:prstGeom prst="rect">
              <a:avLst/>
            </a:prstGeom>
            <a:grpFill/>
          </p:spPr>
        </p:pic>
      </p:grpSp>
      <p:grpSp>
        <p:nvGrpSpPr>
          <p:cNvPr id="19" name="Group 18"/>
          <p:cNvGrpSpPr/>
          <p:nvPr/>
        </p:nvGrpSpPr>
        <p:grpSpPr>
          <a:xfrm>
            <a:off x="4828765" y="5128964"/>
            <a:ext cx="819786" cy="356283"/>
            <a:chOff x="4925592" y="5231313"/>
            <a:chExt cx="836224" cy="363427"/>
          </a:xfrm>
          <a:solidFill>
            <a:schemeClr val="tx1">
              <a:lumMod val="50000"/>
            </a:schemeClr>
          </a:solidFill>
        </p:grpSpPr>
        <p:sp>
          <p:nvSpPr>
            <p:cNvPr id="61" name="Rectangle 60"/>
            <p:cNvSpPr/>
            <p:nvPr/>
          </p:nvSpPr>
          <p:spPr bwMode="auto">
            <a:xfrm>
              <a:off x="4925592" y="5231313"/>
              <a:ext cx="836224"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947024" y="5271308"/>
              <a:ext cx="247169" cy="247170"/>
            </a:xfrm>
            <a:prstGeom prst="rect">
              <a:avLst/>
            </a:prstGeom>
            <a:grpFill/>
          </p:spPr>
        </p:pic>
      </p:grpSp>
      <p:grpSp>
        <p:nvGrpSpPr>
          <p:cNvPr id="13" name="Group 12"/>
          <p:cNvGrpSpPr/>
          <p:nvPr/>
        </p:nvGrpSpPr>
        <p:grpSpPr>
          <a:xfrm>
            <a:off x="438468" y="5134866"/>
            <a:ext cx="792310" cy="349066"/>
            <a:chOff x="165906" y="5237334"/>
            <a:chExt cx="808197" cy="356066"/>
          </a:xfrm>
          <a:solidFill>
            <a:schemeClr val="tx1">
              <a:lumMod val="50000"/>
            </a:schemeClr>
          </a:solidFill>
        </p:grpSpPr>
        <p:sp>
          <p:nvSpPr>
            <p:cNvPr id="43" name="Rectangle 42"/>
            <p:cNvSpPr/>
            <p:nvPr/>
          </p:nvSpPr>
          <p:spPr bwMode="auto">
            <a:xfrm>
              <a:off x="165906" y="5237334"/>
              <a:ext cx="808197"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email">
              <a:biLevel thresh="25000"/>
              <a:extLst>
                <a:ext uri="{28A0092B-C50C-407E-A947-70E740481C1C}">
                  <a14:useLocalDpi xmlns:a14="http://schemas.microsoft.com/office/drawing/2010/main"/>
                </a:ext>
              </a:extLst>
            </a:blip>
            <a:stretch>
              <a:fillRect/>
            </a:stretch>
          </p:blipFill>
          <p:spPr>
            <a:xfrm>
              <a:off x="186771" y="5275561"/>
              <a:ext cx="261581" cy="261582"/>
            </a:xfrm>
            <a:prstGeom prst="rect">
              <a:avLst/>
            </a:prstGeom>
            <a:grpFill/>
            <a:ln>
              <a:noFill/>
            </a:ln>
          </p:spPr>
        </p:pic>
      </p:grpSp>
      <p:grpSp>
        <p:nvGrpSpPr>
          <p:cNvPr id="328" name="Group 327"/>
          <p:cNvGrpSpPr/>
          <p:nvPr/>
        </p:nvGrpSpPr>
        <p:grpSpPr>
          <a:xfrm>
            <a:off x="10536520" y="1638549"/>
            <a:ext cx="953052" cy="337380"/>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cstate="email">
              <a:extLst>
                <a:ext uri="{28A0092B-C50C-407E-A947-70E740481C1C}">
                  <a14:useLocalDpi xmlns:a14="http://schemas.microsoft.com/office/drawing/2010/main"/>
                </a:ext>
              </a:extLst>
            </a:blip>
            <a:stretch>
              <a:fillRect/>
            </a:stretch>
          </p:blipFill>
          <p:spPr>
            <a:xfrm>
              <a:off x="11248838" y="2615973"/>
              <a:ext cx="245456" cy="317924"/>
            </a:xfrm>
            <a:prstGeom prst="rect">
              <a:avLst/>
            </a:prstGeom>
          </p:spPr>
        </p:pic>
      </p:grpSp>
      <p:grpSp>
        <p:nvGrpSpPr>
          <p:cNvPr id="238" name="Group 237"/>
          <p:cNvGrpSpPr/>
          <p:nvPr/>
        </p:nvGrpSpPr>
        <p:grpSpPr>
          <a:xfrm>
            <a:off x="9308537" y="5128638"/>
            <a:ext cx="903525" cy="339616"/>
            <a:chOff x="9495191" y="5230981"/>
            <a:chExt cx="921643" cy="346426"/>
          </a:xfrm>
          <a:solidFill>
            <a:schemeClr val="tx1">
              <a:lumMod val="50000"/>
            </a:schemeClr>
          </a:solidFill>
        </p:grpSpPr>
        <p:sp>
          <p:nvSpPr>
            <p:cNvPr id="28" name="Rectangle 27"/>
            <p:cNvSpPr/>
            <p:nvPr/>
          </p:nvSpPr>
          <p:spPr bwMode="auto">
            <a:xfrm>
              <a:off x="9495191" y="5230981"/>
              <a:ext cx="921643"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email">
              <a:biLevel thresh="25000"/>
              <a:extLst>
                <a:ext uri="{28A0092B-C50C-407E-A947-70E740481C1C}">
                  <a14:useLocalDpi xmlns:a14="http://schemas.microsoft.com/office/drawing/2010/main"/>
                </a:ext>
              </a:extLst>
            </a:blip>
            <a:stretch>
              <a:fillRect/>
            </a:stretch>
          </p:blipFill>
          <p:spPr>
            <a:xfrm>
              <a:off x="9542996" y="5273467"/>
              <a:ext cx="210127" cy="210127"/>
            </a:xfrm>
            <a:prstGeom prst="rect">
              <a:avLst/>
            </a:prstGeom>
            <a:grpFill/>
          </p:spPr>
        </p:pic>
      </p:grpSp>
      <p:grpSp>
        <p:nvGrpSpPr>
          <p:cNvPr id="241" name="Group 240"/>
          <p:cNvGrpSpPr/>
          <p:nvPr/>
        </p:nvGrpSpPr>
        <p:grpSpPr>
          <a:xfrm>
            <a:off x="11148980" y="5128638"/>
            <a:ext cx="853288" cy="339616"/>
            <a:chOff x="11372540" y="5230981"/>
            <a:chExt cx="870398" cy="346426"/>
          </a:xfrm>
          <a:solidFill>
            <a:schemeClr val="tx1">
              <a:lumMod val="50000"/>
            </a:schemeClr>
          </a:solidFill>
        </p:grpSpPr>
        <p:sp>
          <p:nvSpPr>
            <p:cNvPr id="247" name="Rectangle 246"/>
            <p:cNvSpPr/>
            <p:nvPr/>
          </p:nvSpPr>
          <p:spPr bwMode="auto">
            <a:xfrm>
              <a:off x="11372540"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476749" y="2710860"/>
            <a:ext cx="981241" cy="307798"/>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email">
              <a:biLevel thresh="25000"/>
              <a:extLst>
                <a:ext uri="{28A0092B-C50C-407E-A947-70E740481C1C}">
                  <a14:useLocalDpi xmlns:a14="http://schemas.microsoft.com/office/drawing/2010/main"/>
                </a:ext>
              </a:extLst>
            </a:blip>
            <a:stretch>
              <a:fillRect/>
            </a:stretch>
          </p:blipFill>
          <p:spPr>
            <a:xfrm>
              <a:off x="11187869" y="3126800"/>
              <a:ext cx="280231" cy="280232"/>
            </a:xfrm>
            <a:prstGeom prst="rect">
              <a:avLst/>
            </a:prstGeom>
          </p:spPr>
        </p:pic>
      </p:grpSp>
      <p:grpSp>
        <p:nvGrpSpPr>
          <p:cNvPr id="136" name="Group 135"/>
          <p:cNvGrpSpPr/>
          <p:nvPr/>
        </p:nvGrpSpPr>
        <p:grpSpPr>
          <a:xfrm>
            <a:off x="1960879" y="522379"/>
            <a:ext cx="2066717" cy="140481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email">
                <a:biLevel thresh="25000"/>
                <a:extLst>
                  <a:ext uri="{28A0092B-C50C-407E-A947-70E740481C1C}">
                    <a14:useLocalDpi xmlns:a14="http://schemas.microsoft.com/office/drawing/2010/main"/>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email">
                <a:biLevel thresh="25000"/>
                <a:extLst>
                  <a:ext uri="{28A0092B-C50C-407E-A947-70E740481C1C}">
                    <a14:useLocalDpi xmlns:a14="http://schemas.microsoft.com/office/drawing/2010/main"/>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email">
                <a:biLevel thresh="25000"/>
                <a:extLst>
                  <a:ext uri="{28A0092B-C50C-407E-A947-70E740481C1C}">
                    <a14:useLocalDpi xmlns:a14="http://schemas.microsoft.com/office/drawing/2010/main"/>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7961175" y="522379"/>
            <a:ext cx="2203022" cy="140481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email">
                <a:biLevel thresh="25000"/>
                <a:extLst>
                  <a:ext uri="{28A0092B-C50C-407E-A947-70E740481C1C}">
                    <a14:useLocalDpi xmlns:a14="http://schemas.microsoft.com/office/drawing/2010/main"/>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email">
                <a:biLevel thresh="25000"/>
                <a:extLst>
                  <a:ext uri="{28A0092B-C50C-407E-A947-70E740481C1C}">
                    <a14:useLocalDpi xmlns:a14="http://schemas.microsoft.com/office/drawing/2010/main"/>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email">
                <a:biLevel thresh="25000"/>
                <a:extLst>
                  <a:ext uri="{28A0092B-C50C-407E-A947-70E740481C1C}">
                    <a14:useLocalDpi xmlns:a14="http://schemas.microsoft.com/office/drawing/2010/main"/>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495750" y="5134866"/>
            <a:ext cx="844806" cy="349066"/>
            <a:chOff x="1815887" y="5237334"/>
            <a:chExt cx="861746" cy="356066"/>
          </a:xfrm>
          <a:solidFill>
            <a:schemeClr val="tx1">
              <a:lumMod val="50000"/>
            </a:schemeClr>
          </a:solidFill>
        </p:grpSpPr>
        <p:sp>
          <p:nvSpPr>
            <p:cNvPr id="62" name="Rectangle 61"/>
            <p:cNvSpPr/>
            <p:nvPr/>
          </p:nvSpPr>
          <p:spPr bwMode="auto">
            <a:xfrm>
              <a:off x="1815887" y="5237334"/>
              <a:ext cx="861746"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a:grpFill/>
          </p:grpSpPr>
          <p:grpSp>
            <p:nvGrpSpPr>
              <p:cNvPr id="402" name="Group 401"/>
              <p:cNvGrpSpPr/>
              <p:nvPr/>
            </p:nvGrpSpPr>
            <p:grpSpPr>
              <a:xfrm>
                <a:off x="1428991" y="5308456"/>
                <a:ext cx="97032" cy="104039"/>
                <a:chOff x="1286878" y="3925073"/>
                <a:chExt cx="291844" cy="312918"/>
              </a:xfrm>
              <a:grp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grp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grp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48432" y="4047160"/>
            <a:ext cx="988565" cy="303165"/>
            <a:chOff x="559429" y="4065187"/>
            <a:chExt cx="1008388" cy="309244"/>
          </a:xfrm>
        </p:grpSpPr>
        <p:pic>
          <p:nvPicPr>
            <p:cNvPr id="413" name="Picture 412"/>
            <p:cNvPicPr>
              <a:picLocks noChangeAspect="1"/>
            </p:cNvPicPr>
            <p:nvPr/>
          </p:nvPicPr>
          <p:blipFill>
            <a:blip r:embed="rId51" cstate="email">
              <a:biLevel thresh="25000"/>
              <a:extLst>
                <a:ext uri="{28A0092B-C50C-407E-A947-70E740481C1C}">
                  <a14:useLocalDpi xmlns:a14="http://schemas.microsoft.com/office/drawing/2010/main"/>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657562" y="5128638"/>
            <a:ext cx="772956" cy="339616"/>
            <a:chOff x="7811111" y="5230981"/>
            <a:chExt cx="788455" cy="346426"/>
          </a:xfrm>
          <a:solidFill>
            <a:schemeClr val="tx1">
              <a:lumMod val="50000"/>
            </a:schemeClr>
          </a:solidFill>
        </p:grpSpPr>
        <p:sp>
          <p:nvSpPr>
            <p:cNvPr id="30" name="Rectangle 29"/>
            <p:cNvSpPr/>
            <p:nvPr/>
          </p:nvSpPr>
          <p:spPr bwMode="auto">
            <a:xfrm>
              <a:off x="7811111" y="5230981"/>
              <a:ext cx="788455"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email">
              <a:biLevel thresh="25000"/>
              <a:extLst>
                <a:ext uri="{28A0092B-C50C-407E-A947-70E740481C1C}">
                  <a14:useLocalDpi xmlns:a14="http://schemas.microsoft.com/office/drawing/2010/main"/>
                </a:ext>
              </a:extLst>
            </a:blip>
            <a:stretch>
              <a:fillRect/>
            </a:stretch>
          </p:blipFill>
          <p:spPr>
            <a:xfrm>
              <a:off x="7860724" y="5289060"/>
              <a:ext cx="211665" cy="211665"/>
            </a:xfrm>
            <a:prstGeom prst="rect">
              <a:avLst/>
            </a:prstGeom>
            <a:grpFill/>
          </p:spPr>
        </p:pic>
      </p:grpSp>
      <p:grpSp>
        <p:nvGrpSpPr>
          <p:cNvPr id="240" name="Group 239"/>
          <p:cNvGrpSpPr/>
          <p:nvPr/>
        </p:nvGrpSpPr>
        <p:grpSpPr>
          <a:xfrm>
            <a:off x="10252661" y="5128638"/>
            <a:ext cx="853288" cy="339616"/>
            <a:chOff x="10458248" y="5230981"/>
            <a:chExt cx="870398" cy="346426"/>
          </a:xfrm>
          <a:solidFill>
            <a:schemeClr val="tx1">
              <a:lumMod val="50000"/>
            </a:schemeClr>
          </a:solidFill>
        </p:grpSpPr>
        <p:sp>
          <p:nvSpPr>
            <p:cNvPr id="34" name="Rectangle 33"/>
            <p:cNvSpPr/>
            <p:nvPr/>
          </p:nvSpPr>
          <p:spPr bwMode="auto">
            <a:xfrm>
              <a:off x="10458248"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email">
              <a:biLevel thresh="25000"/>
              <a:extLst>
                <a:ext uri="{28A0092B-C50C-407E-A947-70E740481C1C}">
                  <a14:useLocalDpi xmlns:a14="http://schemas.microsoft.com/office/drawing/2010/main"/>
                </a:ext>
              </a:extLst>
            </a:blip>
            <a:stretch>
              <a:fillRect/>
            </a:stretch>
          </p:blipFill>
          <p:spPr>
            <a:xfrm>
              <a:off x="10460633" y="5267779"/>
              <a:ext cx="241495" cy="241495"/>
            </a:xfrm>
            <a:prstGeom prst="rect">
              <a:avLst/>
            </a:prstGeom>
            <a:grpFill/>
          </p:spPr>
        </p:pic>
      </p:grpSp>
      <p:grpSp>
        <p:nvGrpSpPr>
          <p:cNvPr id="21" name="Group 20"/>
          <p:cNvGrpSpPr/>
          <p:nvPr/>
        </p:nvGrpSpPr>
        <p:grpSpPr>
          <a:xfrm>
            <a:off x="6812467" y="5128963"/>
            <a:ext cx="813311" cy="339375"/>
            <a:chOff x="6949070" y="5231313"/>
            <a:chExt cx="829620" cy="346180"/>
          </a:xfrm>
          <a:solidFill>
            <a:schemeClr val="tx1">
              <a:lumMod val="50000"/>
            </a:schemeClr>
          </a:solidFill>
        </p:grpSpPr>
        <p:sp>
          <p:nvSpPr>
            <p:cNvPr id="29" name="Rectangle 28"/>
            <p:cNvSpPr/>
            <p:nvPr/>
          </p:nvSpPr>
          <p:spPr bwMode="auto">
            <a:xfrm>
              <a:off x="6949070" y="5231313"/>
              <a:ext cx="829620"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email">
              <a:biLevel thresh="25000"/>
              <a:extLst>
                <a:ext uri="{28A0092B-C50C-407E-A947-70E740481C1C}">
                  <a14:useLocalDpi xmlns:a14="http://schemas.microsoft.com/office/drawing/2010/main"/>
                </a:ext>
              </a:extLst>
            </a:blip>
            <a:stretch>
              <a:fillRect/>
            </a:stretch>
          </p:blipFill>
          <p:spPr>
            <a:xfrm>
              <a:off x="6988668" y="5270432"/>
              <a:ext cx="238842" cy="238842"/>
            </a:xfrm>
            <a:prstGeom prst="rect">
              <a:avLst/>
            </a:prstGeom>
            <a:grpFill/>
          </p:spPr>
        </p:pic>
      </p:grpSp>
      <p:sp>
        <p:nvSpPr>
          <p:cNvPr id="6" name="Rectangle 5"/>
          <p:cNvSpPr/>
          <p:nvPr/>
        </p:nvSpPr>
        <p:spPr bwMode="auto">
          <a:xfrm>
            <a:off x="348143" y="531051"/>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0241411" y="522255"/>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24771" y="4832659"/>
            <a:ext cx="2577487" cy="775792"/>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2876598" y="4832992"/>
            <a:ext cx="2835875"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5902200" y="4832993"/>
            <a:ext cx="6170773"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403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694943" y="5002350"/>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Analyze</a:t>
            </a:r>
          </a:p>
        </p:txBody>
      </p:sp>
      <p:sp>
        <p:nvSpPr>
          <p:cNvPr id="16" name="Rectangle 15"/>
          <p:cNvSpPr/>
          <p:nvPr/>
        </p:nvSpPr>
        <p:spPr bwMode="auto">
          <a:xfrm>
            <a:off x="6294474" y="5023058"/>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Store</a:t>
            </a:r>
          </a:p>
        </p:txBody>
      </p:sp>
      <p:sp>
        <p:nvSpPr>
          <p:cNvPr id="2" name="Title 1"/>
          <p:cNvSpPr>
            <a:spLocks noGrp="1"/>
          </p:cNvSpPr>
          <p:nvPr>
            <p:ph type="title"/>
          </p:nvPr>
        </p:nvSpPr>
        <p:spPr/>
        <p:txBody>
          <a:bodyPr/>
          <a:lstStyle/>
          <a:p>
            <a:r>
              <a:rPr lang="nl-NL" dirty="0"/>
              <a:t>Modern Apps</a:t>
            </a:r>
          </a:p>
        </p:txBody>
      </p:sp>
      <p:sp>
        <p:nvSpPr>
          <p:cNvPr id="3" name="Rectangle 2"/>
          <p:cNvSpPr/>
          <p:nvPr/>
        </p:nvSpPr>
        <p:spPr bwMode="auto">
          <a:xfrm>
            <a:off x="6294474" y="2576560"/>
            <a:ext cx="5153813" cy="907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Receive</a:t>
            </a:r>
          </a:p>
        </p:txBody>
      </p:sp>
      <p:sp>
        <p:nvSpPr>
          <p:cNvPr id="4" name="Rectangle 3"/>
          <p:cNvSpPr/>
          <p:nvPr/>
        </p:nvSpPr>
        <p:spPr bwMode="auto">
          <a:xfrm>
            <a:off x="694944" y="1353311"/>
            <a:ext cx="10753344" cy="907303"/>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Devices, Browsers, Things etc.</a:t>
            </a:r>
          </a:p>
        </p:txBody>
      </p:sp>
      <p:sp>
        <p:nvSpPr>
          <p:cNvPr id="5" name="Rectangle 4"/>
          <p:cNvSpPr/>
          <p:nvPr/>
        </p:nvSpPr>
        <p:spPr bwMode="auto">
          <a:xfrm>
            <a:off x="6294474"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Process</a:t>
            </a:r>
          </a:p>
        </p:txBody>
      </p:sp>
      <p:sp>
        <p:nvSpPr>
          <p:cNvPr id="10" name="Rectangle 9"/>
          <p:cNvSpPr/>
          <p:nvPr/>
        </p:nvSpPr>
        <p:spPr bwMode="auto">
          <a:xfrm>
            <a:off x="694944" y="2576559"/>
            <a:ext cx="5153813" cy="907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Response</a:t>
            </a:r>
          </a:p>
        </p:txBody>
      </p:sp>
      <p:sp>
        <p:nvSpPr>
          <p:cNvPr id="11" name="Rectangle 10"/>
          <p:cNvSpPr/>
          <p:nvPr/>
        </p:nvSpPr>
        <p:spPr bwMode="auto">
          <a:xfrm>
            <a:off x="694943"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Distribute</a:t>
            </a:r>
          </a:p>
        </p:txBody>
      </p:sp>
    </p:spTree>
    <p:extLst>
      <p:ext uri="{BB962C8B-B14F-4D97-AF65-F5344CB8AC3E}">
        <p14:creationId xmlns:p14="http://schemas.microsoft.com/office/powerpoint/2010/main" val="7370637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hidden="1"/>
          <p:cNvSpPr/>
          <p:nvPr/>
        </p:nvSpPr>
        <p:spPr bwMode="auto">
          <a:xfrm>
            <a:off x="0" y="487"/>
            <a:ext cx="12192000" cy="693413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8" name="Rectangle 77"/>
          <p:cNvSpPr/>
          <p:nvPr/>
        </p:nvSpPr>
        <p:spPr bwMode="auto">
          <a:xfrm>
            <a:off x="124771" y="91137"/>
            <a:ext cx="11877497" cy="437753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48143" y="522379"/>
            <a:ext cx="1517289" cy="3896966"/>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ea typeface="Segoe UI" pitchFamily="34" charset="0"/>
                <a:cs typeface="Segoe UI" pitchFamily="34" charset="0"/>
              </a:rPr>
              <a:t>Security &amp; Management</a:t>
            </a:r>
          </a:p>
        </p:txBody>
      </p:sp>
      <p:sp>
        <p:nvSpPr>
          <p:cNvPr id="87" name="Rectangle 86"/>
          <p:cNvSpPr/>
          <p:nvPr/>
        </p:nvSpPr>
        <p:spPr bwMode="auto">
          <a:xfrm>
            <a:off x="0" y="4468669"/>
            <a:ext cx="12192000" cy="2404834"/>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4771" y="4834576"/>
            <a:ext cx="2577487" cy="773876"/>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879912" y="4834576"/>
            <a:ext cx="2835269"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0398" y="5735057"/>
            <a:ext cx="12393406" cy="1075843"/>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gradFill>
                  <a:gsLst>
                    <a:gs pos="0">
                      <a:srgbClr val="FFFFFF"/>
                    </a:gs>
                    <a:gs pos="100000">
                      <a:srgbClr val="FFFFFF"/>
                    </a:gs>
                  </a:gsLst>
                  <a:lin ang="5400000" scaled="0"/>
                </a:gradFill>
                <a:ea typeface="Segoe UI" pitchFamily="34" charset="0"/>
                <a:cs typeface="Segoe UI" pitchFamily="34" charset="0"/>
              </a:rPr>
              <a:t>Datacenter Infrastructure (24 Regions, 19 Online)</a:t>
            </a:r>
          </a:p>
        </p:txBody>
      </p:sp>
      <p:grpSp>
        <p:nvGrpSpPr>
          <p:cNvPr id="5" name="Group 4"/>
          <p:cNvGrpSpPr/>
          <p:nvPr/>
        </p:nvGrpSpPr>
        <p:grpSpPr>
          <a:xfrm>
            <a:off x="-246426" y="6169666"/>
            <a:ext cx="12602556" cy="764951"/>
            <a:chOff x="-224921" y="6392494"/>
            <a:chExt cx="12855263" cy="780290"/>
          </a:xfrm>
        </p:grpSpPr>
        <p:pic>
          <p:nvPicPr>
            <p:cNvPr id="3" name="Picture 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80388" y="6392494"/>
              <a:ext cx="780290" cy="780290"/>
            </a:xfrm>
            <a:prstGeom prst="rect">
              <a:avLst/>
            </a:prstGeom>
          </p:spPr>
        </p:pic>
      </p:grpSp>
      <p:grpSp>
        <p:nvGrpSpPr>
          <p:cNvPr id="143" name="Group 142"/>
          <p:cNvGrpSpPr/>
          <p:nvPr/>
        </p:nvGrpSpPr>
        <p:grpSpPr>
          <a:xfrm>
            <a:off x="4185429" y="523890"/>
            <a:ext cx="3613920" cy="1403307"/>
            <a:chOff x="5259761" y="1539578"/>
            <a:chExt cx="3686387" cy="1431446"/>
          </a:xfrm>
          <a:solidFill>
            <a:srgbClr val="92D050"/>
          </a:solidFill>
        </p:grpSpPr>
        <p:sp>
          <p:nvSpPr>
            <p:cNvPr id="41" name="Rectangle 40"/>
            <p:cNvSpPr/>
            <p:nvPr/>
          </p:nvSpPr>
          <p:spPr bwMode="auto">
            <a:xfrm>
              <a:off x="5259761" y="1539578"/>
              <a:ext cx="3686387" cy="143144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a:grpFill/>
          </p:grpSpPr>
          <p:sp>
            <p:nvSpPr>
              <p:cNvPr id="151" name="TextBox 150"/>
              <p:cNvSpPr txBox="1"/>
              <p:nvPr/>
            </p:nvSpPr>
            <p:spPr>
              <a:xfrm>
                <a:off x="5943586" y="1992777"/>
                <a:ext cx="659156" cy="30110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594200" y="1976912"/>
                <a:ext cx="286784" cy="286785"/>
              </a:xfrm>
              <a:prstGeom prst="rect">
                <a:avLst/>
              </a:prstGeom>
              <a:grpFill/>
            </p:spPr>
          </p:pic>
        </p:grpSp>
        <p:grpSp>
          <p:nvGrpSpPr>
            <p:cNvPr id="138" name="Group 137"/>
            <p:cNvGrpSpPr/>
            <p:nvPr/>
          </p:nvGrpSpPr>
          <p:grpSpPr>
            <a:xfrm>
              <a:off x="5600026" y="2468878"/>
              <a:ext cx="1016034" cy="291093"/>
              <a:chOff x="5600026" y="2468878"/>
              <a:chExt cx="1016034" cy="291093"/>
            </a:xfrm>
            <a:grpFill/>
          </p:grpSpPr>
          <p:sp>
            <p:nvSpPr>
              <p:cNvPr id="153" name="TextBox 152"/>
              <p:cNvSpPr txBox="1"/>
              <p:nvPr/>
            </p:nvSpPr>
            <p:spPr>
              <a:xfrm>
                <a:off x="5956904" y="2495182"/>
                <a:ext cx="659156" cy="26163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5600026" y="2468878"/>
                <a:ext cx="291092" cy="291093"/>
              </a:xfrm>
              <a:prstGeom prst="rect">
                <a:avLst/>
              </a:prstGeom>
              <a:grpFill/>
            </p:spPr>
          </p:pic>
        </p:grpSp>
        <p:grpSp>
          <p:nvGrpSpPr>
            <p:cNvPr id="141" name="Group 140"/>
            <p:cNvGrpSpPr/>
            <p:nvPr/>
          </p:nvGrpSpPr>
          <p:grpSpPr>
            <a:xfrm>
              <a:off x="7471235" y="1938824"/>
              <a:ext cx="1007917" cy="339779"/>
              <a:chOff x="7471235" y="1938824"/>
              <a:chExt cx="1007917" cy="339779"/>
            </a:xfrm>
            <a:grpFill/>
          </p:grpSpPr>
          <p:sp>
            <p:nvSpPr>
              <p:cNvPr id="155" name="TextBox 154"/>
              <p:cNvSpPr txBox="1"/>
              <p:nvPr/>
            </p:nvSpPr>
            <p:spPr>
              <a:xfrm>
                <a:off x="7819996" y="1977497"/>
                <a:ext cx="659156" cy="30110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7471235" y="1938824"/>
                <a:ext cx="291545" cy="291546"/>
              </a:xfrm>
              <a:prstGeom prst="rect">
                <a:avLst/>
              </a:prstGeom>
              <a:grpFill/>
            </p:spPr>
          </p:pic>
        </p:grpSp>
        <p:grpSp>
          <p:nvGrpSpPr>
            <p:cNvPr id="139" name="Group 138"/>
            <p:cNvGrpSpPr/>
            <p:nvPr/>
          </p:nvGrpSpPr>
          <p:grpSpPr>
            <a:xfrm>
              <a:off x="6522621" y="1960361"/>
              <a:ext cx="1018326" cy="294805"/>
              <a:chOff x="6522621" y="1960361"/>
              <a:chExt cx="1018326" cy="294805"/>
            </a:xfrm>
            <a:grpFill/>
          </p:grpSpPr>
          <p:sp>
            <p:nvSpPr>
              <p:cNvPr id="157" name="TextBox 156"/>
              <p:cNvSpPr txBox="1"/>
              <p:nvPr/>
            </p:nvSpPr>
            <p:spPr>
              <a:xfrm>
                <a:off x="6881791" y="1980087"/>
                <a:ext cx="659156" cy="256602"/>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6522621" y="1960361"/>
                <a:ext cx="294804" cy="294805"/>
              </a:xfrm>
              <a:prstGeom prst="rect">
                <a:avLst/>
              </a:prstGeom>
              <a:grpFill/>
            </p:spPr>
          </p:pic>
        </p:grpSp>
        <p:grpSp>
          <p:nvGrpSpPr>
            <p:cNvPr id="140" name="Group 139"/>
            <p:cNvGrpSpPr/>
            <p:nvPr/>
          </p:nvGrpSpPr>
          <p:grpSpPr>
            <a:xfrm>
              <a:off x="6536908" y="2477932"/>
              <a:ext cx="1008542" cy="308500"/>
              <a:chOff x="6536908" y="2477932"/>
              <a:chExt cx="1008542" cy="308500"/>
            </a:xfrm>
            <a:grpFill/>
          </p:grpSpPr>
          <p:sp>
            <p:nvSpPr>
              <p:cNvPr id="159" name="TextBox 158"/>
              <p:cNvSpPr txBox="1"/>
              <p:nvPr/>
            </p:nvSpPr>
            <p:spPr>
              <a:xfrm>
                <a:off x="6886294" y="2485326"/>
                <a:ext cx="659156" cy="30110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6536908" y="2477932"/>
                <a:ext cx="292423" cy="292423"/>
              </a:xfrm>
              <a:prstGeom prst="rect">
                <a:avLst/>
              </a:prstGeom>
              <a:grpFill/>
            </p:spPr>
          </p:pic>
        </p:grpSp>
        <p:grpSp>
          <p:nvGrpSpPr>
            <p:cNvPr id="142" name="Group 141"/>
            <p:cNvGrpSpPr/>
            <p:nvPr/>
          </p:nvGrpSpPr>
          <p:grpSpPr>
            <a:xfrm>
              <a:off x="7480661" y="2473259"/>
              <a:ext cx="1003560" cy="328116"/>
              <a:chOff x="7480661" y="2473259"/>
              <a:chExt cx="1003560" cy="328116"/>
            </a:xfrm>
            <a:grpFill/>
          </p:grpSpPr>
          <p:sp>
            <p:nvSpPr>
              <p:cNvPr id="161" name="TextBox 160"/>
              <p:cNvSpPr txBox="1"/>
              <p:nvPr/>
            </p:nvSpPr>
            <p:spPr>
              <a:xfrm>
                <a:off x="7825065" y="2500269"/>
                <a:ext cx="659156" cy="30110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7480661" y="2473259"/>
                <a:ext cx="289263" cy="289263"/>
              </a:xfrm>
              <a:prstGeom prst="rect">
                <a:avLst/>
              </a:prstGeom>
              <a:grpFill/>
            </p:spPr>
          </p:pic>
        </p:grpSp>
      </p:grpSp>
      <p:grpSp>
        <p:nvGrpSpPr>
          <p:cNvPr id="395" name="Group 394"/>
          <p:cNvGrpSpPr/>
          <p:nvPr/>
        </p:nvGrpSpPr>
        <p:grpSpPr>
          <a:xfrm>
            <a:off x="1975470" y="3533308"/>
            <a:ext cx="2358557" cy="823962"/>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140609"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email">
                <a:biLevel thresh="25000"/>
                <a:extLst>
                  <a:ext uri="{28A0092B-C50C-407E-A947-70E740481C1C}">
                    <a14:useLocalDpi xmlns:a14="http://schemas.microsoft.com/office/drawing/2010/main"/>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2951369" y="3774113"/>
                <a:ext cx="282134" cy="282134"/>
              </a:xfrm>
              <a:prstGeom prst="rect">
                <a:avLst/>
              </a:prstGeom>
            </p:spPr>
          </p:pic>
        </p:grpSp>
      </p:grpSp>
      <p:grpSp>
        <p:nvGrpSpPr>
          <p:cNvPr id="387" name="Group 386"/>
          <p:cNvGrpSpPr/>
          <p:nvPr/>
        </p:nvGrpSpPr>
        <p:grpSpPr>
          <a:xfrm>
            <a:off x="4541152" y="2067271"/>
            <a:ext cx="2740792" cy="2290000"/>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Analytics &amp; IoT</a:t>
              </a: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12" cstate="email">
                <a:biLevel thresh="25000"/>
                <a:extLst>
                  <a:ext uri="{28A0092B-C50C-407E-A947-70E740481C1C}">
                    <a14:useLocalDpi xmlns:a14="http://schemas.microsoft.com/office/drawing/2010/main"/>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email">
                <a:biLevel thresh="25000"/>
                <a:extLst>
                  <a:ext uri="{28A0092B-C50C-407E-A947-70E740481C1C}">
                    <a14:useLocalDpi xmlns:a14="http://schemas.microsoft.com/office/drawing/2010/main"/>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email">
                <a:biLevel thresh="25000"/>
                <a:extLst>
                  <a:ext uri="{28A0092B-C50C-407E-A947-70E740481C1C}">
                    <a14:useLocalDpi xmlns:a14="http://schemas.microsoft.com/office/drawing/2010/main"/>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email">
                <a:biLevel thresh="25000"/>
                <a:extLst>
                  <a:ext uri="{28A0092B-C50C-407E-A947-70E740481C1C}">
                    <a14:useLocalDpi xmlns:a14="http://schemas.microsoft.com/office/drawing/2010/main"/>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email">
                <a:biLevel thresh="25000"/>
                <a:extLst>
                  <a:ext uri="{28A0092B-C50C-407E-A947-70E740481C1C}">
                    <a14:useLocalDpi xmlns:a14="http://schemas.microsoft.com/office/drawing/2010/main"/>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email">
                <a:biLevel thresh="25000"/>
                <a:extLst>
                  <a:ext uri="{28A0092B-C50C-407E-A947-70E740481C1C}">
                    <a14:useLocalDpi xmlns:a14="http://schemas.microsoft.com/office/drawing/2010/main"/>
                  </a:ext>
                </a:extLst>
              </a:blip>
              <a:stretch>
                <a:fillRect/>
              </a:stretch>
            </p:blipFill>
            <p:spPr>
              <a:xfrm>
                <a:off x="7466284" y="4661302"/>
                <a:ext cx="296656" cy="296656"/>
              </a:xfrm>
              <a:prstGeom prst="rect">
                <a:avLst/>
              </a:prstGeom>
            </p:spPr>
          </p:pic>
        </p:grpSp>
      </p:grpSp>
      <p:grpSp>
        <p:nvGrpSpPr>
          <p:cNvPr id="334" name="Group 333"/>
          <p:cNvGrpSpPr/>
          <p:nvPr/>
        </p:nvGrpSpPr>
        <p:grpSpPr>
          <a:xfrm>
            <a:off x="548432" y="1605940"/>
            <a:ext cx="992677" cy="315111"/>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335" name="Group 334"/>
          <p:cNvGrpSpPr/>
          <p:nvPr/>
        </p:nvGrpSpPr>
        <p:grpSpPr>
          <a:xfrm>
            <a:off x="548432" y="2129616"/>
            <a:ext cx="955414" cy="304907"/>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email">
              <a:biLevel thresh="25000"/>
              <a:extLst>
                <a:ext uri="{28A0092B-C50C-407E-A947-70E740481C1C}">
                  <a14:useLocalDpi xmlns:a14="http://schemas.microsoft.com/office/drawing/2010/main"/>
                </a:ext>
              </a:extLst>
            </a:blip>
            <a:stretch>
              <a:fillRect/>
            </a:stretch>
          </p:blipFill>
          <p:spPr>
            <a:xfrm>
              <a:off x="7922427" y="464301"/>
              <a:ext cx="288019" cy="288019"/>
            </a:xfrm>
            <a:prstGeom prst="rect">
              <a:avLst/>
            </a:prstGeom>
          </p:spPr>
        </p:pic>
      </p:grpSp>
      <p:grpSp>
        <p:nvGrpSpPr>
          <p:cNvPr id="331" name="Group 330"/>
          <p:cNvGrpSpPr/>
          <p:nvPr/>
        </p:nvGrpSpPr>
        <p:grpSpPr>
          <a:xfrm>
            <a:off x="548432" y="2651005"/>
            <a:ext cx="988673" cy="330512"/>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email">
              <a:biLevel thresh="25000"/>
              <a:extLst>
                <a:ext uri="{28A0092B-C50C-407E-A947-70E740481C1C}">
                  <a14:useLocalDpi xmlns:a14="http://schemas.microsoft.com/office/drawing/2010/main"/>
                </a:ext>
              </a:extLst>
            </a:blip>
            <a:stretch>
              <a:fillRect/>
            </a:stretch>
          </p:blipFill>
          <p:spPr>
            <a:xfrm>
              <a:off x="2492088" y="428524"/>
              <a:ext cx="289607" cy="289607"/>
            </a:xfrm>
            <a:prstGeom prst="rect">
              <a:avLst/>
            </a:prstGeom>
          </p:spPr>
        </p:pic>
      </p:grpSp>
      <p:grpSp>
        <p:nvGrpSpPr>
          <p:cNvPr id="332" name="Group 331"/>
          <p:cNvGrpSpPr/>
          <p:nvPr/>
        </p:nvGrpSpPr>
        <p:grpSpPr>
          <a:xfrm>
            <a:off x="548433" y="1162455"/>
            <a:ext cx="980472" cy="341210"/>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email">
              <a:biLevel thresh="25000"/>
              <a:extLst>
                <a:ext uri="{28A0092B-C50C-407E-A947-70E740481C1C}">
                  <a14:useLocalDpi xmlns:a14="http://schemas.microsoft.com/office/drawing/2010/main"/>
                </a:ext>
              </a:extLst>
            </a:blip>
            <a:stretch>
              <a:fillRect/>
            </a:stretch>
          </p:blipFill>
          <p:spPr>
            <a:xfrm>
              <a:off x="3528269" y="417611"/>
              <a:ext cx="286236" cy="286236"/>
            </a:xfrm>
            <a:prstGeom prst="rect">
              <a:avLst/>
            </a:prstGeom>
          </p:spPr>
        </p:pic>
      </p:grpSp>
      <p:grpSp>
        <p:nvGrpSpPr>
          <p:cNvPr id="333" name="Group 332"/>
          <p:cNvGrpSpPr/>
          <p:nvPr/>
        </p:nvGrpSpPr>
        <p:grpSpPr>
          <a:xfrm>
            <a:off x="548432" y="3132872"/>
            <a:ext cx="986875" cy="353354"/>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4552624" y="449870"/>
              <a:ext cx="267038" cy="296708"/>
            </a:xfrm>
            <a:prstGeom prst="rect">
              <a:avLst/>
            </a:prstGeom>
          </p:spPr>
        </p:pic>
      </p:grpSp>
      <p:grpSp>
        <p:nvGrpSpPr>
          <p:cNvPr id="380" name="Group 379"/>
          <p:cNvGrpSpPr/>
          <p:nvPr/>
        </p:nvGrpSpPr>
        <p:grpSpPr>
          <a:xfrm>
            <a:off x="1958629" y="2071811"/>
            <a:ext cx="2379444" cy="1324462"/>
            <a:chOff x="3326868" y="2362886"/>
            <a:chExt cx="2427157" cy="1351020"/>
          </a:xfrm>
          <a:solidFill>
            <a:srgbClr val="92D050"/>
          </a:solidFill>
        </p:grpSpPr>
        <p:sp>
          <p:nvSpPr>
            <p:cNvPr id="40" name="Rectangle 39"/>
            <p:cNvSpPr/>
            <p:nvPr/>
          </p:nvSpPr>
          <p:spPr bwMode="auto">
            <a:xfrm>
              <a:off x="3326868" y="2362886"/>
              <a:ext cx="2427157" cy="135102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a:grpFill/>
          </p:grpSpPr>
          <p:sp>
            <p:nvSpPr>
              <p:cNvPr id="214" name="TextBox 213"/>
              <p:cNvSpPr txBox="1"/>
              <p:nvPr/>
            </p:nvSpPr>
            <p:spPr>
              <a:xfrm>
                <a:off x="4951954" y="2793335"/>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email">
                <a:biLevel thresh="25000"/>
                <a:extLst>
                  <a:ext uri="{28A0092B-C50C-407E-A947-70E740481C1C}">
                    <a14:useLocalDpi xmlns:a14="http://schemas.microsoft.com/office/drawing/2010/main"/>
                  </a:ext>
                </a:extLst>
              </a:blip>
              <a:stretch>
                <a:fillRect/>
              </a:stretch>
            </p:blipFill>
            <p:spPr>
              <a:xfrm>
                <a:off x="4605524" y="2773724"/>
                <a:ext cx="293814" cy="293814"/>
              </a:xfrm>
              <a:prstGeom prst="rect">
                <a:avLst/>
              </a:prstGeom>
              <a:grpFill/>
            </p:spPr>
          </p:pic>
        </p:grpSp>
        <p:grpSp>
          <p:nvGrpSpPr>
            <p:cNvPr id="378" name="Group 377"/>
            <p:cNvGrpSpPr/>
            <p:nvPr/>
          </p:nvGrpSpPr>
          <p:grpSpPr>
            <a:xfrm>
              <a:off x="3571364" y="3313178"/>
              <a:ext cx="1008307" cy="316721"/>
              <a:chOff x="3571364" y="3313178"/>
              <a:chExt cx="1008307" cy="316721"/>
            </a:xfrm>
            <a:grpFill/>
          </p:grpSpPr>
          <p:sp>
            <p:nvSpPr>
              <p:cNvPr id="216" name="TextBox 215"/>
              <p:cNvSpPr txBox="1"/>
              <p:nvPr/>
            </p:nvSpPr>
            <p:spPr>
              <a:xfrm>
                <a:off x="3920515" y="3328794"/>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email">
                <a:biLevel thresh="25000"/>
                <a:extLst>
                  <a:ext uri="{28A0092B-C50C-407E-A947-70E740481C1C}">
                    <a14:useLocalDpi xmlns:a14="http://schemas.microsoft.com/office/drawing/2010/main"/>
                  </a:ext>
                </a:extLst>
              </a:blip>
              <a:stretch>
                <a:fillRect/>
              </a:stretch>
            </p:blipFill>
            <p:spPr>
              <a:xfrm>
                <a:off x="3571364" y="3313178"/>
                <a:ext cx="292125" cy="292125"/>
              </a:xfrm>
              <a:prstGeom prst="rect">
                <a:avLst/>
              </a:prstGeom>
              <a:grpFill/>
            </p:spPr>
          </p:pic>
        </p:grpSp>
        <p:grpSp>
          <p:nvGrpSpPr>
            <p:cNvPr id="379" name="Group 378"/>
            <p:cNvGrpSpPr/>
            <p:nvPr/>
          </p:nvGrpSpPr>
          <p:grpSpPr>
            <a:xfrm>
              <a:off x="4613872" y="3306133"/>
              <a:ext cx="998427" cy="323766"/>
              <a:chOff x="4613872" y="3306133"/>
              <a:chExt cx="998427" cy="323766"/>
            </a:xfrm>
            <a:grpFill/>
          </p:grpSpPr>
          <p:sp>
            <p:nvSpPr>
              <p:cNvPr id="218" name="TextBox 217"/>
              <p:cNvSpPr txBox="1"/>
              <p:nvPr/>
            </p:nvSpPr>
            <p:spPr>
              <a:xfrm>
                <a:off x="4953143" y="3328794"/>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email">
                <a:biLevel thresh="25000"/>
                <a:extLst>
                  <a:ext uri="{28A0092B-C50C-407E-A947-70E740481C1C}">
                    <a14:useLocalDpi xmlns:a14="http://schemas.microsoft.com/office/drawing/2010/main"/>
                  </a:ext>
                </a:extLst>
              </a:blip>
              <a:stretch>
                <a:fillRect/>
              </a:stretch>
            </p:blipFill>
            <p:spPr>
              <a:xfrm>
                <a:off x="4613872" y="3306133"/>
                <a:ext cx="292386" cy="292386"/>
              </a:xfrm>
              <a:prstGeom prst="rect">
                <a:avLst/>
              </a:prstGeom>
              <a:grpFill/>
            </p:spPr>
          </p:pic>
        </p:grpSp>
        <p:grpSp>
          <p:nvGrpSpPr>
            <p:cNvPr id="376" name="Group 375"/>
            <p:cNvGrpSpPr/>
            <p:nvPr/>
          </p:nvGrpSpPr>
          <p:grpSpPr>
            <a:xfrm>
              <a:off x="3564974" y="2774918"/>
              <a:ext cx="1004745" cy="319522"/>
              <a:chOff x="3564974" y="2774918"/>
              <a:chExt cx="1004745" cy="319522"/>
            </a:xfrm>
            <a:grpFill/>
          </p:grpSpPr>
          <p:sp>
            <p:nvSpPr>
              <p:cNvPr id="220" name="TextBox 219"/>
              <p:cNvSpPr txBox="1"/>
              <p:nvPr/>
            </p:nvSpPr>
            <p:spPr>
              <a:xfrm>
                <a:off x="3910563" y="2793335"/>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email">
                <a:biLevel thresh="25000"/>
                <a:extLst>
                  <a:ext uri="{28A0092B-C50C-407E-A947-70E740481C1C}">
                    <a14:useLocalDpi xmlns:a14="http://schemas.microsoft.com/office/drawing/2010/main"/>
                  </a:ext>
                </a:extLst>
              </a:blip>
              <a:stretch>
                <a:fillRect/>
              </a:stretch>
            </p:blipFill>
            <p:spPr>
              <a:xfrm>
                <a:off x="3564974" y="2774918"/>
                <a:ext cx="292620" cy="292620"/>
              </a:xfrm>
              <a:prstGeom prst="rect">
                <a:avLst/>
              </a:prstGeom>
              <a:grpFill/>
            </p:spPr>
          </p:pic>
        </p:grpSp>
      </p:grpSp>
      <p:grpSp>
        <p:nvGrpSpPr>
          <p:cNvPr id="336" name="Group 335"/>
          <p:cNvGrpSpPr/>
          <p:nvPr/>
        </p:nvGrpSpPr>
        <p:grpSpPr>
          <a:xfrm>
            <a:off x="548432" y="3577901"/>
            <a:ext cx="1004508" cy="311036"/>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email">
              <a:biLevel thresh="25000"/>
              <a:extLst>
                <a:ext uri="{28A0092B-C50C-407E-A947-70E740481C1C}">
                  <a14:useLocalDpi xmlns:a14="http://schemas.microsoft.com/office/drawing/2010/main"/>
                </a:ext>
              </a:extLst>
            </a:blip>
            <a:stretch>
              <a:fillRect/>
            </a:stretch>
          </p:blipFill>
          <p:spPr>
            <a:xfrm>
              <a:off x="9096923" y="436026"/>
              <a:ext cx="291303" cy="291303"/>
            </a:xfrm>
            <a:prstGeom prst="rect">
              <a:avLst/>
            </a:prstGeom>
          </p:spPr>
        </p:pic>
      </p:grpSp>
      <p:sp>
        <p:nvSpPr>
          <p:cNvPr id="71" name="Rectangle 70"/>
          <p:cNvSpPr/>
          <p:nvPr/>
        </p:nvSpPr>
        <p:spPr bwMode="auto">
          <a:xfrm>
            <a:off x="10234134" y="531051"/>
            <a:ext cx="1539076" cy="3879621"/>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ea typeface="Segoe UI" pitchFamily="34" charset="0"/>
                <a:cs typeface="Segoe UI" pitchFamily="34" charset="0"/>
              </a:rPr>
              <a:t>Hybrid</a:t>
            </a:r>
          </a:p>
          <a:p>
            <a:pPr algn="ctr" defTabSz="895923" fontAlgn="base">
              <a:lnSpc>
                <a:spcPct val="90000"/>
              </a:lnSpc>
            </a:pPr>
            <a:r>
              <a:rPr lang="en-US" sz="1176" b="1" kern="0" dirty="0">
                <a:ea typeface="Segoe UI" pitchFamily="34" charset="0"/>
                <a:cs typeface="Segoe UI" pitchFamily="34" charset="0"/>
              </a:rPr>
              <a:t>Operations</a:t>
            </a:r>
            <a:endParaRPr lang="en-US" sz="1274" b="1" kern="0" dirty="0">
              <a:ea typeface="Segoe UI" pitchFamily="34" charset="0"/>
              <a:cs typeface="Segoe UI" pitchFamily="34" charset="0"/>
            </a:endParaRPr>
          </a:p>
        </p:txBody>
      </p:sp>
      <p:grpSp>
        <p:nvGrpSpPr>
          <p:cNvPr id="338" name="Group 337"/>
          <p:cNvGrpSpPr/>
          <p:nvPr/>
        </p:nvGrpSpPr>
        <p:grpSpPr>
          <a:xfrm>
            <a:off x="10487151" y="2218256"/>
            <a:ext cx="991372" cy="325698"/>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email">
              <a:biLevel thresh="25000"/>
              <a:extLst>
                <a:ext uri="{28A0092B-C50C-407E-A947-70E740481C1C}">
                  <a14:useLocalDpi xmlns:a14="http://schemas.microsoft.com/office/drawing/2010/main"/>
                </a:ext>
              </a:extLst>
            </a:blip>
            <a:stretch>
              <a:fillRect/>
            </a:stretch>
          </p:blipFill>
          <p:spPr>
            <a:xfrm>
              <a:off x="11198479" y="2855036"/>
              <a:ext cx="296408" cy="296408"/>
            </a:xfrm>
            <a:prstGeom prst="rect">
              <a:avLst/>
            </a:prstGeom>
          </p:spPr>
        </p:pic>
      </p:grpSp>
      <p:grpSp>
        <p:nvGrpSpPr>
          <p:cNvPr id="242" name="Group 241"/>
          <p:cNvGrpSpPr/>
          <p:nvPr/>
        </p:nvGrpSpPr>
        <p:grpSpPr>
          <a:xfrm>
            <a:off x="10470282" y="4045029"/>
            <a:ext cx="985974" cy="324522"/>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email">
              <a:biLevel thresh="25000"/>
              <a:extLst>
                <a:ext uri="{28A0092B-C50C-407E-A947-70E740481C1C}">
                  <a14:useLocalDpi xmlns:a14="http://schemas.microsoft.com/office/drawing/2010/main"/>
                </a:ext>
              </a:extLst>
            </a:blip>
            <a:stretch>
              <a:fillRect/>
            </a:stretch>
          </p:blipFill>
          <p:spPr>
            <a:xfrm>
              <a:off x="11181272" y="4050487"/>
              <a:ext cx="286828" cy="286828"/>
            </a:xfrm>
            <a:prstGeom prst="rect">
              <a:avLst/>
            </a:prstGeom>
          </p:spPr>
        </p:pic>
      </p:grpSp>
      <p:grpSp>
        <p:nvGrpSpPr>
          <p:cNvPr id="341" name="Group 340"/>
          <p:cNvGrpSpPr/>
          <p:nvPr/>
        </p:nvGrpSpPr>
        <p:grpSpPr>
          <a:xfrm>
            <a:off x="10464913" y="3613197"/>
            <a:ext cx="983557" cy="338770"/>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email">
              <a:biLevel thresh="25000"/>
              <a:extLst>
                <a:ext uri="{28A0092B-C50C-407E-A947-70E740481C1C}">
                  <a14:useLocalDpi xmlns:a14="http://schemas.microsoft.com/office/drawing/2010/main"/>
                </a:ext>
              </a:extLst>
            </a:blip>
            <a:stretch>
              <a:fillRect/>
            </a:stretch>
          </p:blipFill>
          <p:spPr>
            <a:xfrm>
              <a:off x="11175796" y="3730886"/>
              <a:ext cx="285842" cy="285842"/>
            </a:xfrm>
            <a:prstGeom prst="rect">
              <a:avLst/>
            </a:prstGeom>
          </p:spPr>
        </p:pic>
      </p:grpSp>
      <p:grpSp>
        <p:nvGrpSpPr>
          <p:cNvPr id="340" name="Group 339"/>
          <p:cNvGrpSpPr/>
          <p:nvPr/>
        </p:nvGrpSpPr>
        <p:grpSpPr>
          <a:xfrm>
            <a:off x="10478878" y="3191184"/>
            <a:ext cx="977378" cy="314851"/>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email">
              <a:biLevel thresh="25000"/>
              <a:extLst>
                <a:ext uri="{28A0092B-C50C-407E-A947-70E740481C1C}">
                  <a14:useLocalDpi xmlns:a14="http://schemas.microsoft.com/office/drawing/2010/main"/>
                </a:ext>
              </a:extLst>
            </a:blip>
            <a:stretch>
              <a:fillRect/>
            </a:stretch>
          </p:blipFill>
          <p:spPr>
            <a:xfrm>
              <a:off x="11190041" y="3491162"/>
              <a:ext cx="286753" cy="286753"/>
            </a:xfrm>
            <a:prstGeom prst="rect">
              <a:avLst/>
            </a:prstGeom>
          </p:spPr>
        </p:pic>
      </p:grpSp>
      <p:sp>
        <p:nvSpPr>
          <p:cNvPr id="33" name="Rectangle 32"/>
          <p:cNvSpPr/>
          <p:nvPr/>
        </p:nvSpPr>
        <p:spPr bwMode="auto">
          <a:xfrm>
            <a:off x="5904909" y="4834576"/>
            <a:ext cx="6168065"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446479" y="2069771"/>
            <a:ext cx="2685203" cy="2287499"/>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email">
                <a:biLevel thresh="25000"/>
                <a:extLst>
                  <a:ext uri="{28A0092B-C50C-407E-A947-70E740481C1C}">
                    <a14:useLocalDpi xmlns:a14="http://schemas.microsoft.com/office/drawing/2010/main"/>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p>
            </p:txBody>
          </p:sp>
          <p:pic>
            <p:nvPicPr>
              <p:cNvPr id="174" name="Picture 173"/>
              <p:cNvPicPr>
                <a:picLocks noChangeAspect="1"/>
              </p:cNvPicPr>
              <p:nvPr/>
            </p:nvPicPr>
            <p:blipFill>
              <a:blip r:embed="rId33" cstate="email">
                <a:biLevel thresh="25000"/>
                <a:extLst>
                  <a:ext uri="{28A0092B-C50C-407E-A947-70E740481C1C}">
                    <a14:useLocalDpi xmlns:a14="http://schemas.microsoft.com/office/drawing/2010/main"/>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email">
                <a:biLevel thresh="25000"/>
                <a:extLst>
                  <a:ext uri="{28A0092B-C50C-407E-A947-70E740481C1C}">
                    <a14:useLocalDpi xmlns:a14="http://schemas.microsoft.com/office/drawing/2010/main"/>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email">
                <a:biLevel thresh="25000"/>
                <a:extLst>
                  <a:ext uri="{28A0092B-C50C-407E-A947-70E740481C1C}">
                    <a14:useLocalDpi xmlns:a14="http://schemas.microsoft.com/office/drawing/2010/main"/>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email">
                <a:biLevel thresh="25000"/>
                <a:extLst>
                  <a:ext uri="{28A0092B-C50C-407E-A947-70E740481C1C}">
                    <a14:useLocalDpi xmlns:a14="http://schemas.microsoft.com/office/drawing/2010/main"/>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6207" y="2667696"/>
            <a:ext cx="67699" cy="3796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337" name="Group 336"/>
          <p:cNvGrpSpPr/>
          <p:nvPr/>
        </p:nvGrpSpPr>
        <p:grpSpPr>
          <a:xfrm>
            <a:off x="10506680" y="1173191"/>
            <a:ext cx="991400" cy="327746"/>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10" y="5128963"/>
            <a:ext cx="826979" cy="339375"/>
            <a:chOff x="6071870" y="5231313"/>
            <a:chExt cx="843562" cy="346180"/>
          </a:xfrm>
          <a:solidFill>
            <a:schemeClr val="tx1">
              <a:lumMod val="50000"/>
            </a:schemeClr>
          </a:solidFill>
        </p:grpSpPr>
        <p:sp>
          <p:nvSpPr>
            <p:cNvPr id="24" name="Rectangle 23"/>
            <p:cNvSpPr/>
            <p:nvPr/>
          </p:nvSpPr>
          <p:spPr bwMode="auto">
            <a:xfrm>
              <a:off x="6071870" y="5231313"/>
              <a:ext cx="843562"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email">
              <a:biLevel thresh="25000"/>
              <a:extLst>
                <a:ext uri="{28A0092B-C50C-407E-A947-70E740481C1C}">
                  <a14:useLocalDpi xmlns:a14="http://schemas.microsoft.com/office/drawing/2010/main"/>
                </a:ext>
              </a:extLst>
            </a:blip>
            <a:stretch>
              <a:fillRect/>
            </a:stretch>
          </p:blipFill>
          <p:spPr>
            <a:xfrm>
              <a:off x="6081595" y="5248173"/>
              <a:ext cx="267702" cy="267702"/>
            </a:xfrm>
            <a:prstGeom prst="rect">
              <a:avLst/>
            </a:prstGeom>
            <a:grpFill/>
          </p:spPr>
        </p:pic>
      </p:grpSp>
      <p:grpSp>
        <p:nvGrpSpPr>
          <p:cNvPr id="237" name="Group 236"/>
          <p:cNvGrpSpPr/>
          <p:nvPr/>
        </p:nvGrpSpPr>
        <p:grpSpPr>
          <a:xfrm>
            <a:off x="8471116" y="5115782"/>
            <a:ext cx="796821" cy="352472"/>
            <a:chOff x="8640978" y="5217867"/>
            <a:chExt cx="812799" cy="359540"/>
          </a:xfrm>
          <a:solidFill>
            <a:schemeClr val="tx1">
              <a:lumMod val="50000"/>
            </a:schemeClr>
          </a:solidFill>
        </p:grpSpPr>
        <p:sp>
          <p:nvSpPr>
            <p:cNvPr id="27" name="Rectangle 26"/>
            <p:cNvSpPr/>
            <p:nvPr/>
          </p:nvSpPr>
          <p:spPr bwMode="auto">
            <a:xfrm>
              <a:off x="8640978" y="5230981"/>
              <a:ext cx="812799"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email">
              <a:biLevel thresh="25000"/>
              <a:extLst>
                <a:ext uri="{28A0092B-C50C-407E-A947-70E740481C1C}">
                  <a14:useLocalDpi xmlns:a14="http://schemas.microsoft.com/office/drawing/2010/main"/>
                </a:ext>
              </a:extLst>
            </a:blip>
            <a:stretch>
              <a:fillRect/>
            </a:stretch>
          </p:blipFill>
          <p:spPr>
            <a:xfrm>
              <a:off x="8669836" y="5217867"/>
              <a:ext cx="251761" cy="251761"/>
            </a:xfrm>
            <a:prstGeom prst="rect">
              <a:avLst/>
            </a:prstGeom>
            <a:grpFill/>
          </p:spPr>
        </p:pic>
      </p:grpSp>
      <p:grpSp>
        <p:nvGrpSpPr>
          <p:cNvPr id="16" name="Group 15"/>
          <p:cNvGrpSpPr/>
          <p:nvPr/>
        </p:nvGrpSpPr>
        <p:grpSpPr>
          <a:xfrm>
            <a:off x="2944314" y="5128966"/>
            <a:ext cx="897435" cy="356283"/>
            <a:chOff x="3003353" y="5231315"/>
            <a:chExt cx="915430" cy="363427"/>
          </a:xfrm>
          <a:solidFill>
            <a:schemeClr val="tx1">
              <a:lumMod val="50000"/>
            </a:schemeClr>
          </a:solidFill>
        </p:grpSpPr>
        <p:sp>
          <p:nvSpPr>
            <p:cNvPr id="25" name="Rectangle 24"/>
            <p:cNvSpPr/>
            <p:nvPr/>
          </p:nvSpPr>
          <p:spPr bwMode="auto">
            <a:xfrm>
              <a:off x="3003353" y="5231315"/>
              <a:ext cx="915430"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3032767" y="5271308"/>
              <a:ext cx="247169" cy="247170"/>
            </a:xfrm>
            <a:prstGeom prst="rect">
              <a:avLst/>
            </a:prstGeom>
            <a:grpFill/>
          </p:spPr>
        </p:pic>
      </p:grpSp>
      <p:grpSp>
        <p:nvGrpSpPr>
          <p:cNvPr id="18" name="Group 17"/>
          <p:cNvGrpSpPr/>
          <p:nvPr/>
        </p:nvGrpSpPr>
        <p:grpSpPr>
          <a:xfrm>
            <a:off x="3916509" y="5128965"/>
            <a:ext cx="818804" cy="356283"/>
            <a:chOff x="3995042" y="5231314"/>
            <a:chExt cx="835223" cy="363427"/>
          </a:xfrm>
          <a:solidFill>
            <a:schemeClr val="tx1">
              <a:lumMod val="50000"/>
            </a:schemeClr>
          </a:solidFill>
        </p:grpSpPr>
        <p:sp>
          <p:nvSpPr>
            <p:cNvPr id="26" name="Rectangle 25"/>
            <p:cNvSpPr/>
            <p:nvPr/>
          </p:nvSpPr>
          <p:spPr bwMode="auto">
            <a:xfrm>
              <a:off x="3995042" y="5231314"/>
              <a:ext cx="835223"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024079" y="5271308"/>
              <a:ext cx="247169" cy="247170"/>
            </a:xfrm>
            <a:prstGeom prst="rect">
              <a:avLst/>
            </a:prstGeom>
            <a:grpFill/>
          </p:spPr>
        </p:pic>
      </p:grpSp>
      <p:grpSp>
        <p:nvGrpSpPr>
          <p:cNvPr id="19" name="Group 18"/>
          <p:cNvGrpSpPr/>
          <p:nvPr/>
        </p:nvGrpSpPr>
        <p:grpSpPr>
          <a:xfrm>
            <a:off x="4828765" y="5128964"/>
            <a:ext cx="819786" cy="356283"/>
            <a:chOff x="4925592" y="5231313"/>
            <a:chExt cx="836224" cy="363427"/>
          </a:xfrm>
          <a:solidFill>
            <a:schemeClr val="tx1">
              <a:lumMod val="50000"/>
            </a:schemeClr>
          </a:solidFill>
        </p:grpSpPr>
        <p:sp>
          <p:nvSpPr>
            <p:cNvPr id="61" name="Rectangle 60"/>
            <p:cNvSpPr/>
            <p:nvPr/>
          </p:nvSpPr>
          <p:spPr bwMode="auto">
            <a:xfrm>
              <a:off x="4925592" y="5231313"/>
              <a:ext cx="836224"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947024" y="5271308"/>
              <a:ext cx="247169" cy="247170"/>
            </a:xfrm>
            <a:prstGeom prst="rect">
              <a:avLst/>
            </a:prstGeom>
            <a:grpFill/>
          </p:spPr>
        </p:pic>
      </p:grpSp>
      <p:grpSp>
        <p:nvGrpSpPr>
          <p:cNvPr id="13" name="Group 12"/>
          <p:cNvGrpSpPr/>
          <p:nvPr/>
        </p:nvGrpSpPr>
        <p:grpSpPr>
          <a:xfrm>
            <a:off x="438468" y="5134866"/>
            <a:ext cx="792310" cy="349066"/>
            <a:chOff x="165906" y="5237334"/>
            <a:chExt cx="808197" cy="356066"/>
          </a:xfrm>
          <a:solidFill>
            <a:schemeClr val="tx1">
              <a:lumMod val="50000"/>
            </a:schemeClr>
          </a:solidFill>
        </p:grpSpPr>
        <p:sp>
          <p:nvSpPr>
            <p:cNvPr id="43" name="Rectangle 42"/>
            <p:cNvSpPr/>
            <p:nvPr/>
          </p:nvSpPr>
          <p:spPr bwMode="auto">
            <a:xfrm>
              <a:off x="165906" y="5237334"/>
              <a:ext cx="808197"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email">
              <a:biLevel thresh="25000"/>
              <a:extLst>
                <a:ext uri="{28A0092B-C50C-407E-A947-70E740481C1C}">
                  <a14:useLocalDpi xmlns:a14="http://schemas.microsoft.com/office/drawing/2010/main"/>
                </a:ext>
              </a:extLst>
            </a:blip>
            <a:stretch>
              <a:fillRect/>
            </a:stretch>
          </p:blipFill>
          <p:spPr>
            <a:xfrm>
              <a:off x="186771" y="5275561"/>
              <a:ext cx="261581" cy="261582"/>
            </a:xfrm>
            <a:prstGeom prst="rect">
              <a:avLst/>
            </a:prstGeom>
            <a:grpFill/>
            <a:ln>
              <a:noFill/>
            </a:ln>
          </p:spPr>
        </p:pic>
      </p:grpSp>
      <p:grpSp>
        <p:nvGrpSpPr>
          <p:cNvPr id="328" name="Group 327"/>
          <p:cNvGrpSpPr/>
          <p:nvPr/>
        </p:nvGrpSpPr>
        <p:grpSpPr>
          <a:xfrm>
            <a:off x="10536520" y="1638549"/>
            <a:ext cx="953052" cy="337380"/>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cstate="email">
              <a:extLst>
                <a:ext uri="{28A0092B-C50C-407E-A947-70E740481C1C}">
                  <a14:useLocalDpi xmlns:a14="http://schemas.microsoft.com/office/drawing/2010/main"/>
                </a:ext>
              </a:extLst>
            </a:blip>
            <a:stretch>
              <a:fillRect/>
            </a:stretch>
          </p:blipFill>
          <p:spPr>
            <a:xfrm>
              <a:off x="11248838" y="2615973"/>
              <a:ext cx="245456" cy="317924"/>
            </a:xfrm>
            <a:prstGeom prst="rect">
              <a:avLst/>
            </a:prstGeom>
          </p:spPr>
        </p:pic>
      </p:grpSp>
      <p:grpSp>
        <p:nvGrpSpPr>
          <p:cNvPr id="238" name="Group 237"/>
          <p:cNvGrpSpPr/>
          <p:nvPr/>
        </p:nvGrpSpPr>
        <p:grpSpPr>
          <a:xfrm>
            <a:off x="9308537" y="5128638"/>
            <a:ext cx="903525" cy="339616"/>
            <a:chOff x="9495191" y="5230981"/>
            <a:chExt cx="921643" cy="346426"/>
          </a:xfrm>
          <a:solidFill>
            <a:schemeClr val="tx1">
              <a:lumMod val="50000"/>
            </a:schemeClr>
          </a:solidFill>
        </p:grpSpPr>
        <p:sp>
          <p:nvSpPr>
            <p:cNvPr id="28" name="Rectangle 27"/>
            <p:cNvSpPr/>
            <p:nvPr/>
          </p:nvSpPr>
          <p:spPr bwMode="auto">
            <a:xfrm>
              <a:off x="9495191" y="5230981"/>
              <a:ext cx="921643"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email">
              <a:biLevel thresh="25000"/>
              <a:extLst>
                <a:ext uri="{28A0092B-C50C-407E-A947-70E740481C1C}">
                  <a14:useLocalDpi xmlns:a14="http://schemas.microsoft.com/office/drawing/2010/main"/>
                </a:ext>
              </a:extLst>
            </a:blip>
            <a:stretch>
              <a:fillRect/>
            </a:stretch>
          </p:blipFill>
          <p:spPr>
            <a:xfrm>
              <a:off x="9542996" y="5273467"/>
              <a:ext cx="210127" cy="210127"/>
            </a:xfrm>
            <a:prstGeom prst="rect">
              <a:avLst/>
            </a:prstGeom>
            <a:grpFill/>
          </p:spPr>
        </p:pic>
      </p:grpSp>
      <p:grpSp>
        <p:nvGrpSpPr>
          <p:cNvPr id="241" name="Group 240"/>
          <p:cNvGrpSpPr/>
          <p:nvPr/>
        </p:nvGrpSpPr>
        <p:grpSpPr>
          <a:xfrm>
            <a:off x="11148980" y="5128638"/>
            <a:ext cx="853288" cy="339616"/>
            <a:chOff x="11372540" y="5230981"/>
            <a:chExt cx="870398" cy="346426"/>
          </a:xfrm>
          <a:solidFill>
            <a:schemeClr val="tx1">
              <a:lumMod val="50000"/>
            </a:schemeClr>
          </a:solidFill>
        </p:grpSpPr>
        <p:sp>
          <p:nvSpPr>
            <p:cNvPr id="247" name="Rectangle 246"/>
            <p:cNvSpPr/>
            <p:nvPr/>
          </p:nvSpPr>
          <p:spPr bwMode="auto">
            <a:xfrm>
              <a:off x="11372540"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476749" y="2710860"/>
            <a:ext cx="981241" cy="307798"/>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email">
              <a:biLevel thresh="25000"/>
              <a:extLst>
                <a:ext uri="{28A0092B-C50C-407E-A947-70E740481C1C}">
                  <a14:useLocalDpi xmlns:a14="http://schemas.microsoft.com/office/drawing/2010/main"/>
                </a:ext>
              </a:extLst>
            </a:blip>
            <a:stretch>
              <a:fillRect/>
            </a:stretch>
          </p:blipFill>
          <p:spPr>
            <a:xfrm>
              <a:off x="11187869" y="3126800"/>
              <a:ext cx="280231" cy="280232"/>
            </a:xfrm>
            <a:prstGeom prst="rect">
              <a:avLst/>
            </a:prstGeom>
          </p:spPr>
        </p:pic>
      </p:grpSp>
      <p:grpSp>
        <p:nvGrpSpPr>
          <p:cNvPr id="136" name="Group 135"/>
          <p:cNvGrpSpPr/>
          <p:nvPr/>
        </p:nvGrpSpPr>
        <p:grpSpPr>
          <a:xfrm>
            <a:off x="1960879" y="522379"/>
            <a:ext cx="2066717" cy="140481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email">
                <a:biLevel thresh="25000"/>
                <a:extLst>
                  <a:ext uri="{28A0092B-C50C-407E-A947-70E740481C1C}">
                    <a14:useLocalDpi xmlns:a14="http://schemas.microsoft.com/office/drawing/2010/main"/>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email">
                <a:biLevel thresh="25000"/>
                <a:extLst>
                  <a:ext uri="{28A0092B-C50C-407E-A947-70E740481C1C}">
                    <a14:useLocalDpi xmlns:a14="http://schemas.microsoft.com/office/drawing/2010/main"/>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email">
                <a:biLevel thresh="25000"/>
                <a:extLst>
                  <a:ext uri="{28A0092B-C50C-407E-A947-70E740481C1C}">
                    <a14:useLocalDpi xmlns:a14="http://schemas.microsoft.com/office/drawing/2010/main"/>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7961175" y="522379"/>
            <a:ext cx="2203022" cy="140481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email">
                <a:biLevel thresh="25000"/>
                <a:extLst>
                  <a:ext uri="{28A0092B-C50C-407E-A947-70E740481C1C}">
                    <a14:useLocalDpi xmlns:a14="http://schemas.microsoft.com/office/drawing/2010/main"/>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email">
                <a:biLevel thresh="25000"/>
                <a:extLst>
                  <a:ext uri="{28A0092B-C50C-407E-A947-70E740481C1C}">
                    <a14:useLocalDpi xmlns:a14="http://schemas.microsoft.com/office/drawing/2010/main"/>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email">
                <a:biLevel thresh="25000"/>
                <a:extLst>
                  <a:ext uri="{28A0092B-C50C-407E-A947-70E740481C1C}">
                    <a14:useLocalDpi xmlns:a14="http://schemas.microsoft.com/office/drawing/2010/main"/>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495750" y="5134866"/>
            <a:ext cx="844806" cy="349066"/>
            <a:chOff x="1815887" y="5237334"/>
            <a:chExt cx="861746" cy="356066"/>
          </a:xfrm>
          <a:solidFill>
            <a:schemeClr val="tx1">
              <a:lumMod val="50000"/>
            </a:schemeClr>
          </a:solidFill>
        </p:grpSpPr>
        <p:sp>
          <p:nvSpPr>
            <p:cNvPr id="62" name="Rectangle 61"/>
            <p:cNvSpPr/>
            <p:nvPr/>
          </p:nvSpPr>
          <p:spPr bwMode="auto">
            <a:xfrm>
              <a:off x="1815887" y="5237334"/>
              <a:ext cx="861746"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a:grpFill/>
          </p:grpSpPr>
          <p:grpSp>
            <p:nvGrpSpPr>
              <p:cNvPr id="402" name="Group 401"/>
              <p:cNvGrpSpPr/>
              <p:nvPr/>
            </p:nvGrpSpPr>
            <p:grpSpPr>
              <a:xfrm>
                <a:off x="1428991" y="5308456"/>
                <a:ext cx="97032" cy="104039"/>
                <a:chOff x="1286878" y="3925073"/>
                <a:chExt cx="291844" cy="312918"/>
              </a:xfrm>
              <a:grp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grp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grp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48432" y="4047160"/>
            <a:ext cx="988565" cy="303165"/>
            <a:chOff x="559429" y="4065187"/>
            <a:chExt cx="1008388" cy="309244"/>
          </a:xfrm>
        </p:grpSpPr>
        <p:pic>
          <p:nvPicPr>
            <p:cNvPr id="413" name="Picture 412"/>
            <p:cNvPicPr>
              <a:picLocks noChangeAspect="1"/>
            </p:cNvPicPr>
            <p:nvPr/>
          </p:nvPicPr>
          <p:blipFill>
            <a:blip r:embed="rId51" cstate="email">
              <a:biLevel thresh="25000"/>
              <a:extLst>
                <a:ext uri="{28A0092B-C50C-407E-A947-70E740481C1C}">
                  <a14:useLocalDpi xmlns:a14="http://schemas.microsoft.com/office/drawing/2010/main"/>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657562" y="5128638"/>
            <a:ext cx="772956" cy="339616"/>
            <a:chOff x="7811111" y="5230981"/>
            <a:chExt cx="788455" cy="346426"/>
          </a:xfrm>
          <a:solidFill>
            <a:schemeClr val="tx1">
              <a:lumMod val="50000"/>
            </a:schemeClr>
          </a:solidFill>
        </p:grpSpPr>
        <p:sp>
          <p:nvSpPr>
            <p:cNvPr id="30" name="Rectangle 29"/>
            <p:cNvSpPr/>
            <p:nvPr/>
          </p:nvSpPr>
          <p:spPr bwMode="auto">
            <a:xfrm>
              <a:off x="7811111" y="5230981"/>
              <a:ext cx="788455"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email">
              <a:biLevel thresh="25000"/>
              <a:extLst>
                <a:ext uri="{28A0092B-C50C-407E-A947-70E740481C1C}">
                  <a14:useLocalDpi xmlns:a14="http://schemas.microsoft.com/office/drawing/2010/main"/>
                </a:ext>
              </a:extLst>
            </a:blip>
            <a:stretch>
              <a:fillRect/>
            </a:stretch>
          </p:blipFill>
          <p:spPr>
            <a:xfrm>
              <a:off x="7860724" y="5289060"/>
              <a:ext cx="211665" cy="211665"/>
            </a:xfrm>
            <a:prstGeom prst="rect">
              <a:avLst/>
            </a:prstGeom>
            <a:grpFill/>
          </p:spPr>
        </p:pic>
      </p:grpSp>
      <p:grpSp>
        <p:nvGrpSpPr>
          <p:cNvPr id="240" name="Group 239"/>
          <p:cNvGrpSpPr/>
          <p:nvPr/>
        </p:nvGrpSpPr>
        <p:grpSpPr>
          <a:xfrm>
            <a:off x="10252661" y="5128638"/>
            <a:ext cx="853288" cy="339616"/>
            <a:chOff x="10458248" y="5230981"/>
            <a:chExt cx="870398" cy="346426"/>
          </a:xfrm>
          <a:solidFill>
            <a:schemeClr val="tx1">
              <a:lumMod val="50000"/>
            </a:schemeClr>
          </a:solidFill>
        </p:grpSpPr>
        <p:sp>
          <p:nvSpPr>
            <p:cNvPr id="34" name="Rectangle 33"/>
            <p:cNvSpPr/>
            <p:nvPr/>
          </p:nvSpPr>
          <p:spPr bwMode="auto">
            <a:xfrm>
              <a:off x="10458248"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email">
              <a:biLevel thresh="25000"/>
              <a:extLst>
                <a:ext uri="{28A0092B-C50C-407E-A947-70E740481C1C}">
                  <a14:useLocalDpi xmlns:a14="http://schemas.microsoft.com/office/drawing/2010/main"/>
                </a:ext>
              </a:extLst>
            </a:blip>
            <a:stretch>
              <a:fillRect/>
            </a:stretch>
          </p:blipFill>
          <p:spPr>
            <a:xfrm>
              <a:off x="10460633" y="5267779"/>
              <a:ext cx="241495" cy="241495"/>
            </a:xfrm>
            <a:prstGeom prst="rect">
              <a:avLst/>
            </a:prstGeom>
            <a:grpFill/>
          </p:spPr>
        </p:pic>
      </p:grpSp>
      <p:grpSp>
        <p:nvGrpSpPr>
          <p:cNvPr id="21" name="Group 20"/>
          <p:cNvGrpSpPr/>
          <p:nvPr/>
        </p:nvGrpSpPr>
        <p:grpSpPr>
          <a:xfrm>
            <a:off x="6812467" y="5128963"/>
            <a:ext cx="813311" cy="339375"/>
            <a:chOff x="6949070" y="5231313"/>
            <a:chExt cx="829620" cy="346180"/>
          </a:xfrm>
          <a:solidFill>
            <a:schemeClr val="tx1">
              <a:lumMod val="50000"/>
            </a:schemeClr>
          </a:solidFill>
        </p:grpSpPr>
        <p:sp>
          <p:nvSpPr>
            <p:cNvPr id="29" name="Rectangle 28"/>
            <p:cNvSpPr/>
            <p:nvPr/>
          </p:nvSpPr>
          <p:spPr bwMode="auto">
            <a:xfrm>
              <a:off x="6949070" y="5231313"/>
              <a:ext cx="829620"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email">
              <a:biLevel thresh="25000"/>
              <a:extLst>
                <a:ext uri="{28A0092B-C50C-407E-A947-70E740481C1C}">
                  <a14:useLocalDpi xmlns:a14="http://schemas.microsoft.com/office/drawing/2010/main"/>
                </a:ext>
              </a:extLst>
            </a:blip>
            <a:stretch>
              <a:fillRect/>
            </a:stretch>
          </p:blipFill>
          <p:spPr>
            <a:xfrm>
              <a:off x="6988668" y="5270432"/>
              <a:ext cx="238842" cy="238842"/>
            </a:xfrm>
            <a:prstGeom prst="rect">
              <a:avLst/>
            </a:prstGeom>
            <a:grpFill/>
          </p:spPr>
        </p:pic>
      </p:grpSp>
      <p:sp>
        <p:nvSpPr>
          <p:cNvPr id="6" name="Rectangle 5"/>
          <p:cNvSpPr/>
          <p:nvPr/>
        </p:nvSpPr>
        <p:spPr bwMode="auto">
          <a:xfrm>
            <a:off x="348143" y="531051"/>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0241411" y="522255"/>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24771" y="4832659"/>
            <a:ext cx="2577487" cy="775792"/>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2876598" y="4832992"/>
            <a:ext cx="2835875"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5902200" y="4832993"/>
            <a:ext cx="6170773"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23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254BEE-C2AB-4E68-AA3E-3E2702671367}">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c58f79d2-8dd2-43f0-9a03-e1b9f874d667"/>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8B8685-CAA3-4A1A-8397-DF99716956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13542</TotalTime>
  <Words>6190</Words>
  <Application>Microsoft Office PowerPoint</Application>
  <PresentationFormat>Widescreen</PresentationFormat>
  <Paragraphs>1163</Paragraphs>
  <Slides>43</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 Unicode MS</vt:lpstr>
      <vt:lpstr>Arial</vt:lpstr>
      <vt:lpstr>Calibri</vt:lpstr>
      <vt:lpstr>Consolas</vt:lpstr>
      <vt:lpstr>Courier New</vt:lpstr>
      <vt:lpstr>Segoe UI</vt:lpstr>
      <vt:lpstr>Segoe UI Light</vt:lpstr>
      <vt:lpstr>Segoe UI Semibold</vt:lpstr>
      <vt:lpstr>Wingdings</vt:lpstr>
      <vt:lpstr>Windows Azure</vt:lpstr>
      <vt:lpstr>PowerPoint Presentation</vt:lpstr>
      <vt:lpstr>“Traditional” Applications</vt:lpstr>
      <vt:lpstr>Typical Characteristics of Traditional Apps</vt:lpstr>
      <vt:lpstr>Modern Cloud Apps</vt:lpstr>
      <vt:lpstr>Modern Cloud Apps Characteristics</vt:lpstr>
      <vt:lpstr>PowerPoint Presentation</vt:lpstr>
      <vt:lpstr>PowerPoint Presentation</vt:lpstr>
      <vt:lpstr>Modern Apps</vt:lpstr>
      <vt:lpstr>PowerPoint Presentation</vt:lpstr>
      <vt:lpstr>One Integrated Offering</vt:lpstr>
      <vt:lpstr>PowerPoint Presentation</vt:lpstr>
      <vt:lpstr>PowerPoint Presentation</vt:lpstr>
      <vt:lpstr>PowerPoint Presentation</vt:lpstr>
      <vt:lpstr>PowerPoint Presentation</vt:lpstr>
      <vt:lpstr>App Service Environments</vt:lpstr>
      <vt:lpstr>Securing App Service Environments</vt:lpstr>
      <vt:lpstr>PowerPoint Presentation</vt:lpstr>
      <vt:lpstr>Modern Apps</vt:lpstr>
      <vt:lpstr>PowerPoint Presentation</vt:lpstr>
      <vt:lpstr>Modern Apps</vt:lpstr>
      <vt:lpstr>PowerPoint Presentation</vt:lpstr>
      <vt:lpstr>Relational Databases</vt:lpstr>
      <vt:lpstr>Relational Databases on Azure</vt:lpstr>
      <vt:lpstr>Key-Value Databases</vt:lpstr>
      <vt:lpstr>Key-Value Databases on Azure</vt:lpstr>
      <vt:lpstr>Document databases</vt:lpstr>
      <vt:lpstr>Document Databases on Azure</vt:lpstr>
      <vt:lpstr>Graph Databases</vt:lpstr>
      <vt:lpstr>Graph Databases on Azure</vt:lpstr>
      <vt:lpstr>PowerPoint Presentation</vt:lpstr>
      <vt:lpstr>Repository  Pattern</vt:lpstr>
      <vt:lpstr>Benefits of Polyglot Persistence</vt:lpstr>
      <vt:lpstr>Modern Apps</vt:lpstr>
      <vt:lpstr>PowerPoint Presentation</vt:lpstr>
      <vt:lpstr>Modern Apps</vt:lpstr>
      <vt:lpstr>PowerPoint Presentation</vt:lpstr>
      <vt:lpstr>Bringing applications together</vt:lpstr>
      <vt:lpstr>SaaS + PaaS + IaaS = </vt:lpstr>
      <vt:lpstr>Common SaaS integrations</vt:lpstr>
      <vt:lpstr>Blended Architecture</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Diagnostics</dc:title>
  <dc:creator>Steven.Follis@microsoft.com</dc:creator>
  <cp:lastModifiedBy>Israel Vega Jr</cp:lastModifiedBy>
  <cp:revision>387</cp:revision>
  <dcterms:created xsi:type="dcterms:W3CDTF">2015-07-12T15:56:43Z</dcterms:created>
  <dcterms:modified xsi:type="dcterms:W3CDTF">2016-07-05T17:21:45Z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