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4"/>
  </p:sldMasterIdLst>
  <p:notesMasterIdLst>
    <p:notesMasterId r:id="rId31"/>
  </p:notesMasterIdLst>
  <p:handoutMasterIdLst>
    <p:handoutMasterId r:id="rId32"/>
  </p:handoutMasterIdLst>
  <p:sldIdLst>
    <p:sldId id="319" r:id="rId5"/>
    <p:sldId id="295" r:id="rId6"/>
    <p:sldId id="284" r:id="rId7"/>
    <p:sldId id="297" r:id="rId8"/>
    <p:sldId id="307" r:id="rId9"/>
    <p:sldId id="308" r:id="rId10"/>
    <p:sldId id="283" r:id="rId11"/>
    <p:sldId id="303" r:id="rId12"/>
    <p:sldId id="301" r:id="rId13"/>
    <p:sldId id="316" r:id="rId14"/>
    <p:sldId id="321" r:id="rId15"/>
    <p:sldId id="299" r:id="rId16"/>
    <p:sldId id="292" r:id="rId17"/>
    <p:sldId id="294" r:id="rId18"/>
    <p:sldId id="302" r:id="rId19"/>
    <p:sldId id="304" r:id="rId20"/>
    <p:sldId id="288" r:id="rId21"/>
    <p:sldId id="296" r:id="rId22"/>
    <p:sldId id="314" r:id="rId23"/>
    <p:sldId id="322" r:id="rId24"/>
    <p:sldId id="305" r:id="rId25"/>
    <p:sldId id="323" r:id="rId26"/>
    <p:sldId id="315" r:id="rId27"/>
    <p:sldId id="309" r:id="rId28"/>
    <p:sldId id="320"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3 mins" id="{5812F8C9-7A37-4197-B216-4E6F4629A20B}">
          <p14:sldIdLst>
            <p14:sldId id="319"/>
            <p14:sldId id="295"/>
            <p14:sldId id="284"/>
          </p14:sldIdLst>
        </p14:section>
        <p14:section name="Service Monitoring - 10 minutes" id="{28219F67-2524-4092-A6E8-621722E8E593}">
          <p14:sldIdLst>
            <p14:sldId id="297"/>
            <p14:sldId id="307"/>
            <p14:sldId id="308"/>
          </p14:sldIdLst>
        </p14:section>
        <p14:section name="Op Insights - 20 mins" id="{606FDC7C-3E8A-4E34-B046-8E66BE84BC4C}">
          <p14:sldIdLst>
            <p14:sldId id="283"/>
            <p14:sldId id="303"/>
            <p14:sldId id="301"/>
            <p14:sldId id="316"/>
            <p14:sldId id="321"/>
            <p14:sldId id="299"/>
            <p14:sldId id="292"/>
            <p14:sldId id="294"/>
            <p14:sldId id="302"/>
            <p14:sldId id="304"/>
          </p14:sldIdLst>
        </p14:section>
        <p14:section name="App Insights - 20 minutes" id="{7EACEECF-D1FE-4E31-8FC2-AC1EDD0179EB}">
          <p14:sldIdLst>
            <p14:sldId id="288"/>
            <p14:sldId id="296"/>
            <p14:sldId id="314"/>
            <p14:sldId id="322"/>
            <p14:sldId id="305"/>
            <p14:sldId id="323"/>
            <p14:sldId id="315"/>
          </p14:sldIdLst>
        </p14:section>
        <p14:section name="Summary - 5 minutes" id="{B213A1EE-8164-4E4E-8C28-214C6C4DDD39}">
          <p14:sldIdLst>
            <p14:sldId id="309"/>
            <p14:sldId id="32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9" autoAdjust="0"/>
    <p:restoredTop sz="83033" autoAdjust="0"/>
  </p:normalViewPr>
  <p:slideViewPr>
    <p:cSldViewPr snapToGrid="0">
      <p:cViewPr varScale="1">
        <p:scale>
          <a:sx n="193" d="100"/>
          <a:sy n="193" d="100"/>
        </p:scale>
        <p:origin x="156" y="3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314"/>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83A0DF-36EF-4290-8A8B-B4107F12B630}" type="doc">
      <dgm:prSet loTypeId="urn:microsoft.com/office/officeart/2005/8/layout/hProcess9" loCatId="process" qsTypeId="urn:microsoft.com/office/officeart/2005/8/quickstyle/simple1" qsCatId="simple" csTypeId="urn:microsoft.com/office/officeart/2005/8/colors/accent0_3" csCatId="mainScheme" phldr="1"/>
      <dgm:spPr/>
    </dgm:pt>
    <dgm:pt modelId="{F3D6A09A-372A-4010-A35C-A0EAD903414E}">
      <dgm:prSet phldrT="[Text]"/>
      <dgm:spPr/>
      <dgm:t>
        <a:bodyPr/>
        <a:lstStyle/>
        <a:p>
          <a:r>
            <a:rPr lang="en-US" dirty="0"/>
            <a:t>Gather raw machine data</a:t>
          </a:r>
        </a:p>
      </dgm:t>
    </dgm:pt>
    <dgm:pt modelId="{CF135423-B82A-443D-8D9B-822FDE5760DA}" type="parTrans" cxnId="{6F16220E-76B8-4FB8-91EB-CE08578050B7}">
      <dgm:prSet/>
      <dgm:spPr/>
      <dgm:t>
        <a:bodyPr/>
        <a:lstStyle/>
        <a:p>
          <a:endParaRPr lang="en-US"/>
        </a:p>
      </dgm:t>
    </dgm:pt>
    <dgm:pt modelId="{BA191EF3-5AAD-4421-BE3D-0F2E354F1BAE}" type="sibTrans" cxnId="{6F16220E-76B8-4FB8-91EB-CE08578050B7}">
      <dgm:prSet/>
      <dgm:spPr/>
      <dgm:t>
        <a:bodyPr/>
        <a:lstStyle/>
        <a:p>
          <a:endParaRPr lang="en-US"/>
        </a:p>
      </dgm:t>
    </dgm:pt>
    <dgm:pt modelId="{1097B468-4704-4EAF-B66E-17FDA2F13748}">
      <dgm:prSet phldrT="[Text]" custT="1"/>
      <dgm:spPr/>
      <dgm:t>
        <a:bodyPr/>
        <a:lstStyle/>
        <a:p>
          <a:r>
            <a:rPr lang="en-US" sz="1800" dirty="0"/>
            <a:t>Apply </a:t>
          </a:r>
          <a:r>
            <a:rPr lang="en-US" sz="1800" b="1" i="0" dirty="0"/>
            <a:t>logic</a:t>
          </a:r>
          <a:r>
            <a:rPr lang="en-US" sz="1800" b="0" i="0" dirty="0"/>
            <a:t>, </a:t>
          </a:r>
          <a:r>
            <a:rPr lang="en-US" sz="1800" b="1" i="0" dirty="0"/>
            <a:t>visualization</a:t>
          </a:r>
          <a:r>
            <a:rPr lang="en-US" sz="1800" b="0" i="0" dirty="0"/>
            <a:t> and </a:t>
          </a:r>
          <a:r>
            <a:rPr lang="en-US" sz="1800" b="1" i="0" dirty="0"/>
            <a:t>data acquisition rules </a:t>
          </a:r>
          <a:endParaRPr lang="en-US" sz="1800" dirty="0"/>
        </a:p>
      </dgm:t>
    </dgm:pt>
    <dgm:pt modelId="{2759C4A0-6C2C-4C1C-9935-5CD309858D77}" type="parTrans" cxnId="{215FD791-6851-409A-980D-D8261D4AC686}">
      <dgm:prSet/>
      <dgm:spPr/>
      <dgm:t>
        <a:bodyPr/>
        <a:lstStyle/>
        <a:p>
          <a:endParaRPr lang="en-US"/>
        </a:p>
      </dgm:t>
    </dgm:pt>
    <dgm:pt modelId="{B0CAE16C-9CD4-4BF7-8853-627E0A757F70}" type="sibTrans" cxnId="{215FD791-6851-409A-980D-D8261D4AC686}">
      <dgm:prSet/>
      <dgm:spPr/>
      <dgm:t>
        <a:bodyPr/>
        <a:lstStyle/>
        <a:p>
          <a:endParaRPr lang="en-US"/>
        </a:p>
      </dgm:t>
    </dgm:pt>
    <dgm:pt modelId="{46F4526D-220F-43AE-8EA8-4FF64E2554BB}">
      <dgm:prSet phldrT="[Text]"/>
      <dgm:spPr/>
      <dgm:t>
        <a:bodyPr/>
        <a:lstStyle/>
        <a:p>
          <a:r>
            <a:rPr lang="en-US" dirty="0"/>
            <a:t>Provide Assessments Recommendations, Forecast, Trends</a:t>
          </a:r>
        </a:p>
      </dgm:t>
    </dgm:pt>
    <dgm:pt modelId="{F17731A1-43AB-4108-B3A1-3994F5DFA919}" type="parTrans" cxnId="{B7D6BA60-8C8B-4B5C-A505-9CD1BC279CC6}">
      <dgm:prSet/>
      <dgm:spPr/>
      <dgm:t>
        <a:bodyPr/>
        <a:lstStyle/>
        <a:p>
          <a:endParaRPr lang="en-US"/>
        </a:p>
      </dgm:t>
    </dgm:pt>
    <dgm:pt modelId="{10EFF08A-8FDA-442D-A42F-64B9D0F9F499}" type="sibTrans" cxnId="{B7D6BA60-8C8B-4B5C-A505-9CD1BC279CC6}">
      <dgm:prSet/>
      <dgm:spPr/>
      <dgm:t>
        <a:bodyPr/>
        <a:lstStyle/>
        <a:p>
          <a:endParaRPr lang="en-US"/>
        </a:p>
      </dgm:t>
    </dgm:pt>
    <dgm:pt modelId="{8C60DA3D-FF52-4C20-BD1F-07125C46E053}" type="pres">
      <dgm:prSet presAssocID="{3683A0DF-36EF-4290-8A8B-B4107F12B630}" presName="CompostProcess" presStyleCnt="0">
        <dgm:presLayoutVars>
          <dgm:dir/>
          <dgm:resizeHandles val="exact"/>
        </dgm:presLayoutVars>
      </dgm:prSet>
      <dgm:spPr/>
    </dgm:pt>
    <dgm:pt modelId="{02D592EA-5930-470E-BCB1-25090C117DA9}" type="pres">
      <dgm:prSet presAssocID="{3683A0DF-36EF-4290-8A8B-B4107F12B630}" presName="arrow" presStyleLbl="bgShp" presStyleIdx="0" presStyleCnt="1" custLinFactNeighborX="38299" custLinFactNeighborY="5758"/>
      <dgm:spPr/>
    </dgm:pt>
    <dgm:pt modelId="{97DB71C8-15D2-4022-B4B4-66094F56D0E0}" type="pres">
      <dgm:prSet presAssocID="{3683A0DF-36EF-4290-8A8B-B4107F12B630}" presName="linearProcess" presStyleCnt="0"/>
      <dgm:spPr/>
    </dgm:pt>
    <dgm:pt modelId="{44528B17-1B5D-44F3-B28F-AC683C14B633}" type="pres">
      <dgm:prSet presAssocID="{F3D6A09A-372A-4010-A35C-A0EAD903414E}" presName="textNode" presStyleLbl="node1" presStyleIdx="0" presStyleCnt="3">
        <dgm:presLayoutVars>
          <dgm:bulletEnabled val="1"/>
        </dgm:presLayoutVars>
      </dgm:prSet>
      <dgm:spPr/>
    </dgm:pt>
    <dgm:pt modelId="{B23C6997-9702-41C3-A0BB-772853587DBA}" type="pres">
      <dgm:prSet presAssocID="{BA191EF3-5AAD-4421-BE3D-0F2E354F1BAE}" presName="sibTrans" presStyleCnt="0"/>
      <dgm:spPr/>
    </dgm:pt>
    <dgm:pt modelId="{81FE0C1C-4407-4711-8554-89FCD8E952D4}" type="pres">
      <dgm:prSet presAssocID="{1097B468-4704-4EAF-B66E-17FDA2F13748}" presName="textNode" presStyleLbl="node1" presStyleIdx="1" presStyleCnt="3">
        <dgm:presLayoutVars>
          <dgm:bulletEnabled val="1"/>
        </dgm:presLayoutVars>
      </dgm:prSet>
      <dgm:spPr/>
    </dgm:pt>
    <dgm:pt modelId="{B30A5C50-3636-4C82-8338-E6ED38BEFDF9}" type="pres">
      <dgm:prSet presAssocID="{B0CAE16C-9CD4-4BF7-8853-627E0A757F70}" presName="sibTrans" presStyleCnt="0"/>
      <dgm:spPr/>
    </dgm:pt>
    <dgm:pt modelId="{B97E2ABE-1018-4344-ABED-F0E66EA2D0A1}" type="pres">
      <dgm:prSet presAssocID="{46F4526D-220F-43AE-8EA8-4FF64E2554BB}" presName="textNode" presStyleLbl="node1" presStyleIdx="2" presStyleCnt="3">
        <dgm:presLayoutVars>
          <dgm:bulletEnabled val="1"/>
        </dgm:presLayoutVars>
      </dgm:prSet>
      <dgm:spPr/>
    </dgm:pt>
  </dgm:ptLst>
  <dgm:cxnLst>
    <dgm:cxn modelId="{E061A0F6-C32D-4B0F-83BE-01D510D36FDF}" type="presOf" srcId="{1097B468-4704-4EAF-B66E-17FDA2F13748}" destId="{81FE0C1C-4407-4711-8554-89FCD8E952D4}" srcOrd="0" destOrd="0" presId="urn:microsoft.com/office/officeart/2005/8/layout/hProcess9"/>
    <dgm:cxn modelId="{42E9C840-B000-4B70-8724-D7184BB0FF32}" type="presOf" srcId="{46F4526D-220F-43AE-8EA8-4FF64E2554BB}" destId="{B97E2ABE-1018-4344-ABED-F0E66EA2D0A1}" srcOrd="0" destOrd="0" presId="urn:microsoft.com/office/officeart/2005/8/layout/hProcess9"/>
    <dgm:cxn modelId="{6F16220E-76B8-4FB8-91EB-CE08578050B7}" srcId="{3683A0DF-36EF-4290-8A8B-B4107F12B630}" destId="{F3D6A09A-372A-4010-A35C-A0EAD903414E}" srcOrd="0" destOrd="0" parTransId="{CF135423-B82A-443D-8D9B-822FDE5760DA}" sibTransId="{BA191EF3-5AAD-4421-BE3D-0F2E354F1BAE}"/>
    <dgm:cxn modelId="{215FD791-6851-409A-980D-D8261D4AC686}" srcId="{3683A0DF-36EF-4290-8A8B-B4107F12B630}" destId="{1097B468-4704-4EAF-B66E-17FDA2F13748}" srcOrd="1" destOrd="0" parTransId="{2759C4A0-6C2C-4C1C-9935-5CD309858D77}" sibTransId="{B0CAE16C-9CD4-4BF7-8853-627E0A757F70}"/>
    <dgm:cxn modelId="{AFC7D0F0-A895-4055-9A81-529DEAF8E4E0}" type="presOf" srcId="{F3D6A09A-372A-4010-A35C-A0EAD903414E}" destId="{44528B17-1B5D-44F3-B28F-AC683C14B633}" srcOrd="0" destOrd="0" presId="urn:microsoft.com/office/officeart/2005/8/layout/hProcess9"/>
    <dgm:cxn modelId="{B7D6BA60-8C8B-4B5C-A505-9CD1BC279CC6}" srcId="{3683A0DF-36EF-4290-8A8B-B4107F12B630}" destId="{46F4526D-220F-43AE-8EA8-4FF64E2554BB}" srcOrd="2" destOrd="0" parTransId="{F17731A1-43AB-4108-B3A1-3994F5DFA919}" sibTransId="{10EFF08A-8FDA-442D-A42F-64B9D0F9F499}"/>
    <dgm:cxn modelId="{0855E6A8-7F0F-4187-ADD1-6587AD966A89}" type="presOf" srcId="{3683A0DF-36EF-4290-8A8B-B4107F12B630}" destId="{8C60DA3D-FF52-4C20-BD1F-07125C46E053}" srcOrd="0" destOrd="0" presId="urn:microsoft.com/office/officeart/2005/8/layout/hProcess9"/>
    <dgm:cxn modelId="{629C6875-3636-465E-AFF4-85CADDE262B4}" type="presParOf" srcId="{8C60DA3D-FF52-4C20-BD1F-07125C46E053}" destId="{02D592EA-5930-470E-BCB1-25090C117DA9}" srcOrd="0" destOrd="0" presId="urn:microsoft.com/office/officeart/2005/8/layout/hProcess9"/>
    <dgm:cxn modelId="{37076AF0-7007-4FB0-88F6-5502970A4170}" type="presParOf" srcId="{8C60DA3D-FF52-4C20-BD1F-07125C46E053}" destId="{97DB71C8-15D2-4022-B4B4-66094F56D0E0}" srcOrd="1" destOrd="0" presId="urn:microsoft.com/office/officeart/2005/8/layout/hProcess9"/>
    <dgm:cxn modelId="{1927166C-8D89-4E8F-A893-D24A044CB23C}" type="presParOf" srcId="{97DB71C8-15D2-4022-B4B4-66094F56D0E0}" destId="{44528B17-1B5D-44F3-B28F-AC683C14B633}" srcOrd="0" destOrd="0" presId="urn:microsoft.com/office/officeart/2005/8/layout/hProcess9"/>
    <dgm:cxn modelId="{9F7CDE2A-96C0-4ED0-823E-F70A1308741D}" type="presParOf" srcId="{97DB71C8-15D2-4022-B4B4-66094F56D0E0}" destId="{B23C6997-9702-41C3-A0BB-772853587DBA}" srcOrd="1" destOrd="0" presId="urn:microsoft.com/office/officeart/2005/8/layout/hProcess9"/>
    <dgm:cxn modelId="{B678D777-D1C2-43DD-A38B-BD237E448F47}" type="presParOf" srcId="{97DB71C8-15D2-4022-B4B4-66094F56D0E0}" destId="{81FE0C1C-4407-4711-8554-89FCD8E952D4}" srcOrd="2" destOrd="0" presId="urn:microsoft.com/office/officeart/2005/8/layout/hProcess9"/>
    <dgm:cxn modelId="{81F58EA3-9870-44DC-990F-D8B1A651CC3B}" type="presParOf" srcId="{97DB71C8-15D2-4022-B4B4-66094F56D0E0}" destId="{B30A5C50-3636-4C82-8338-E6ED38BEFDF9}" srcOrd="3" destOrd="0" presId="urn:microsoft.com/office/officeart/2005/8/layout/hProcess9"/>
    <dgm:cxn modelId="{C95C91D0-91B5-4878-B94A-BD222B1EA969}" type="presParOf" srcId="{97DB71C8-15D2-4022-B4B4-66094F56D0E0}" destId="{B97E2ABE-1018-4344-ABED-F0E66EA2D0A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592EA-5930-470E-BCB1-25090C117DA9}">
      <dsp:nvSpPr>
        <dsp:cNvPr id="0" name=""/>
        <dsp:cNvSpPr/>
      </dsp:nvSpPr>
      <dsp:spPr>
        <a:xfrm>
          <a:off x="1129762" y="0"/>
          <a:ext cx="6401985" cy="3970314"/>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28B17-1B5D-44F3-B28F-AC683C14B633}">
      <dsp:nvSpPr>
        <dsp:cNvPr id="0" name=""/>
        <dsp:cNvSpPr/>
      </dsp:nvSpPr>
      <dsp:spPr>
        <a:xfrm>
          <a:off x="3677" y="1191094"/>
          <a:ext cx="2427223" cy="158812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Gather raw machine data</a:t>
          </a:r>
        </a:p>
      </dsp:txBody>
      <dsp:txXfrm>
        <a:off x="81203" y="1268620"/>
        <a:ext cx="2272171" cy="1433073"/>
      </dsp:txXfrm>
    </dsp:sp>
    <dsp:sp modelId="{81FE0C1C-4407-4711-8554-89FCD8E952D4}">
      <dsp:nvSpPr>
        <dsp:cNvPr id="0" name=""/>
        <dsp:cNvSpPr/>
      </dsp:nvSpPr>
      <dsp:spPr>
        <a:xfrm>
          <a:off x="2552262" y="1191094"/>
          <a:ext cx="2427223" cy="158812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Apply </a:t>
          </a:r>
          <a:r>
            <a:rPr lang="en-US" sz="1800" b="1" i="0" kern="1200" dirty="0"/>
            <a:t>logic</a:t>
          </a:r>
          <a:r>
            <a:rPr lang="en-US" sz="1800" b="0" i="0" kern="1200" dirty="0"/>
            <a:t>, </a:t>
          </a:r>
          <a:r>
            <a:rPr lang="en-US" sz="1800" b="1" i="0" kern="1200" dirty="0"/>
            <a:t>visualization</a:t>
          </a:r>
          <a:r>
            <a:rPr lang="en-US" sz="1800" b="0" i="0" kern="1200" dirty="0"/>
            <a:t> and </a:t>
          </a:r>
          <a:r>
            <a:rPr lang="en-US" sz="1800" b="1" i="0" kern="1200" dirty="0"/>
            <a:t>data acquisition rules </a:t>
          </a:r>
          <a:endParaRPr lang="en-US" sz="1800" kern="1200" dirty="0"/>
        </a:p>
      </dsp:txBody>
      <dsp:txXfrm>
        <a:off x="2629788" y="1268620"/>
        <a:ext cx="2272171" cy="1433073"/>
      </dsp:txXfrm>
    </dsp:sp>
    <dsp:sp modelId="{B97E2ABE-1018-4344-ABED-F0E66EA2D0A1}">
      <dsp:nvSpPr>
        <dsp:cNvPr id="0" name=""/>
        <dsp:cNvSpPr/>
      </dsp:nvSpPr>
      <dsp:spPr>
        <a:xfrm>
          <a:off x="5100846" y="1191094"/>
          <a:ext cx="2427223" cy="158812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Provide Assessments Recommendations, Forecast, Trends</a:t>
          </a:r>
        </a:p>
      </dsp:txBody>
      <dsp:txXfrm>
        <a:off x="5178372" y="1268620"/>
        <a:ext cx="2272171" cy="14330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6/1/2016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6/1/2016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documentation/articles/app-insights-sampl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nuget.org/packages/Microsoft.Azure.Insights/" TargetMode="External"/><Relationship Id="rId4" Type="http://schemas.openxmlformats.org/officeDocument/2006/relationships/hyperlink" Target="https://msdn.microsoft.com/library/azure/dn931932.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Application monitoring and diagnosing problems is a core function of all IT groups, regardless of whether the application is running on-premises or in the cloud.  In this session see how IT can leverage features such as Operational Insights to collect, store, and analyze diagnostics data.  Next, learn how developers can use Application Insights to provide deep analytical metrics from their applications to improve performance, response times, analyze application failures, and discover usability trends.  Lastly, learn practices for storing log data, tools for analysis, and how to configure rules and alerts to help thwart off potential problems for your end-users.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http://blogs.msdn.com/b/vijaysk/archive/2012/10/27/tools-to-simulate-cpu-memory-disk-load.aspx</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1006637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https://azure.microsoft.com/en-us/documentation/articles/operational-insights-search/</a:t>
            </a:r>
          </a:p>
          <a:p>
            <a:endParaRPr lang="en-US" dirty="0"/>
          </a:p>
          <a:p>
            <a:r>
              <a:rPr lang="en-US" dirty="0"/>
              <a:t>At the core of Microsoft Azure Operational Insights is the log search feature which allows you to combine and correlate any machine data from multiple sources within your environment. Solutions are also powered by log search to bring you metrics pivoted around a particular problem area.</a:t>
            </a:r>
          </a:p>
          <a:p>
            <a:endParaRPr lang="en-US" dirty="0"/>
          </a:p>
          <a:p>
            <a:r>
              <a:rPr lang="en-US" dirty="0"/>
              <a:t>On the Search page, you can create a query, and then when you search, you can filter the results by using facet controls. You can also create advanced queries to transform, filter, and report on your results.</a:t>
            </a:r>
          </a:p>
          <a:p>
            <a:endParaRPr lang="en-US" dirty="0"/>
          </a:p>
          <a:p>
            <a:r>
              <a:rPr lang="en-US" dirty="0"/>
              <a:t>Common log search queries appear on most solution pages. Throughout the Operational Insights console, you can click tiles or drill in to other items to view details about the item by using log search.</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20983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MSFT &amp; 3</a:t>
            </a:r>
            <a:r>
              <a:rPr lang="en-US" baseline="30000" dirty="0"/>
              <a:t>rd</a:t>
            </a:r>
            <a:r>
              <a:rPr lang="en-US" baseline="0" dirty="0"/>
              <a:t> parties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1319338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Solutions Gallery is a growing list of solutions designed</a:t>
            </a:r>
            <a:r>
              <a:rPr lang="en-US" baseline="0" dirty="0"/>
              <a:t> to help customers address common scenarios. They are currently all built by Microsoft and free to use, but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196447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https://azure.microsoft.com/en-us/documentation/articles/operational-insights-use-dashboards/</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297494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iOS and Android coming soon</a:t>
            </a:r>
          </a:p>
          <a:p>
            <a:endParaRPr lang="en-US" dirty="0"/>
          </a:p>
          <a:p>
            <a:r>
              <a:rPr lang="en-US" dirty="0"/>
              <a:t>TODO: Add to the diagram off the cloud service (collapse this slide into earlier diagram slide)</a:t>
            </a:r>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432865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Built-in Analytics - Fully integrated with development tools across multiple platforms</a:t>
            </a:r>
          </a:p>
          <a:p>
            <a:endParaRPr lang="en-US" dirty="0"/>
          </a:p>
          <a:p>
            <a:r>
              <a:rPr lang="en-US" dirty="0"/>
              <a:t>Deep Insights - Explore and analyze across dimensions to make informed prioritization decisions</a:t>
            </a:r>
          </a:p>
          <a:p>
            <a:endParaRPr lang="en-US" dirty="0"/>
          </a:p>
          <a:p>
            <a:r>
              <a:rPr lang="en-US" dirty="0"/>
              <a:t>360° View - 360° view of your app with availability, performance and user behavior</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4263772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1377385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Sampling</a:t>
            </a:r>
            <a:r>
              <a:rPr lang="en-US" sz="1200" b="0" i="0" kern="1200" dirty="0">
                <a:solidFill>
                  <a:schemeClr val="tx1"/>
                </a:solidFill>
                <a:effectLst/>
                <a:latin typeface="+mn-lt"/>
                <a:ea typeface="+mn-ea"/>
                <a:cs typeface="+mn-cs"/>
              </a:rPr>
              <a:t> is the recommended way to reduce traffic while preserving accurate statistics. The filter selects items that are related so that you can navigate between items in diagnosis. Event counts are adjusted in metric explorer to compensate for the filtered items.</a:t>
            </a:r>
          </a:p>
          <a:p>
            <a:r>
              <a:rPr lang="en-US" sz="1200" b="0" i="0" kern="1200" dirty="0">
                <a:solidFill>
                  <a:schemeClr val="tx1"/>
                </a:solidFill>
                <a:effectLst/>
                <a:latin typeface="+mn-lt"/>
                <a:ea typeface="+mn-ea"/>
                <a:cs typeface="+mn-cs"/>
              </a:rPr>
              <a:t>Adaptive sampling is recommended. It automatically adjusts the sampling percentage to achieve a specific volume of requests. Currently available for ASP.NET server-side telemetry only.</a:t>
            </a:r>
          </a:p>
          <a:p>
            <a:r>
              <a:rPr lang="en-US" sz="1200" b="0" i="0" u="none" strike="noStrike" kern="1200" dirty="0">
                <a:solidFill>
                  <a:schemeClr val="tx1"/>
                </a:solidFill>
                <a:effectLst/>
                <a:latin typeface="+mn-lt"/>
                <a:ea typeface="+mn-ea"/>
                <a:cs typeface="+mn-cs"/>
                <a:hlinkClick r:id="rId3"/>
              </a:rPr>
              <a:t>Fixed-rate sampling</a:t>
            </a:r>
            <a:r>
              <a:rPr lang="en-US" sz="1200" b="0" i="0" kern="1200" dirty="0">
                <a:solidFill>
                  <a:schemeClr val="tx1"/>
                </a:solidFill>
                <a:effectLst/>
                <a:latin typeface="+mn-lt"/>
                <a:ea typeface="+mn-ea"/>
                <a:cs typeface="+mn-cs"/>
              </a:rPr>
              <a:t> is also available. You specify the sampling percentage. Available for ASP.NET web app code and JavaScript web pages. The client and server will synchronize their sampling so that, in Search, you can navigate between related page views and requests.</a:t>
            </a:r>
          </a:p>
          <a:p>
            <a:r>
              <a:rPr lang="en-US" sz="1200" b="0" i="0" kern="1200" dirty="0">
                <a:solidFill>
                  <a:schemeClr val="tx1"/>
                </a:solidFill>
                <a:effectLst/>
                <a:latin typeface="+mn-lt"/>
                <a:ea typeface="+mn-ea"/>
                <a:cs typeface="+mn-cs"/>
              </a:rPr>
              <a:t>Ingestion sampling operates as the telemetry is received at the Application Insights portal, and so it can be used no matter what SDK you're using. It doesn't reduce telemetry traffic on the network, but it reduces the volume processed and stored in Application Insights. Only the retained telemetry counts in your monthly quota.</a:t>
            </a:r>
          </a:p>
          <a:p>
            <a:endParaRPr lang="en-US" dirty="0"/>
          </a:p>
          <a:p>
            <a:r>
              <a:rPr lang="en-US" dirty="0"/>
              <a:t>Per https://azure.microsoft.com/en-us/documentation/articles/app-insights-api-filtering-sampling/#sampling</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361517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Insights offers SDKs for a variety of programming</a:t>
            </a:r>
            <a:r>
              <a:rPr lang="en-US" baseline="0" dirty="0"/>
              <a:t> languages, all available on GitHub. </a:t>
            </a:r>
          </a:p>
          <a:p>
            <a:endParaRPr lang="en-US" baseline="0" dirty="0"/>
          </a:p>
          <a:p>
            <a:r>
              <a:rPr lang="en-US" baseline="0" dirty="0"/>
              <a:t>Also, if you currently collect log data from services such as Log4Net, </a:t>
            </a:r>
            <a:r>
              <a:rPr lang="en-US" baseline="0" dirty="0" err="1"/>
              <a:t>nLog</a:t>
            </a:r>
            <a:r>
              <a:rPr lang="en-US" baseline="0" dirty="0"/>
              <a:t>, etc. you can send that data into App Insights for integration with data from other sources. </a:t>
            </a:r>
          </a:p>
          <a:p>
            <a:r>
              <a:rPr lang="en-US" dirty="0"/>
              <a:t>https://azure.microsoft.com/en-us/documentation/articles/app-insights-asp-net-trace-logs/</a:t>
            </a:r>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3464020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session has shown a variety of methods of obtaining quantitative data on the Azure platform for use in monitoring and diagnostic scenarios.  First we discussed the out of the box, built in metrics capabilities of the platform, including the ability to set alerts and monitor event logs.  Next, we discussed deep analysis virtual machines regardless of Windows or Linux, Azure or AWS, or cloud or on-</a:t>
            </a:r>
            <a:r>
              <a:rPr lang="en-US" baseline="0" dirty="0" err="1"/>
              <a:t>prem</a:t>
            </a:r>
            <a:r>
              <a:rPr lang="en-US" baseline="0" dirty="0"/>
              <a:t> with Operational Insights. Finally we jumped into applications with Application Insights to get a complete view from both the server and client as to our application health and performance.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a:p>
        </p:txBody>
      </p:sp>
    </p:spTree>
    <p:extLst>
      <p:ext uri="{BB962C8B-B14F-4D97-AF65-F5344CB8AC3E}">
        <p14:creationId xmlns:p14="http://schemas.microsoft.com/office/powerpoint/2010/main" val="158333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25000" dirty="0">
                <a:latin typeface="+mn-lt"/>
              </a:rPr>
              <a:t>Modern workloads and applications tap into a variety of services, and are often spread across on-premises servers and the public cloud.  Monitoring these environments is a change from traditional systems. With all of the data being generated by our systems, how do we get our arms around what is happening?  How do we leverage that data to make better informed decisions? How can we better understand?  This is where monitoring and diagnostics techniques can help you to understand and support the users of your systems, and empower them to work more efficiently.</a:t>
            </a:r>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964172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offerings a variety of features to monitor and support its services.  We will begin with those out of the box features, and move to more sophisticated services, such as Operational Insights for monitoring environment and Application Insights for unlocking what’s happening inside of your applications.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74472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2399646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https://azure.microsoft.com/en-us/documentation/articles/insights-service-health/</a:t>
            </a:r>
          </a:p>
          <a:p>
            <a:r>
              <a:rPr lang="en-US" dirty="0"/>
              <a:t>http://azure.microsoft.com/en-us/documentation/articles/insights-receive-alert-notifications/</a:t>
            </a:r>
          </a:p>
          <a:p>
            <a:r>
              <a:rPr lang="en-US" sz="1200" kern="1200" dirty="0">
                <a:solidFill>
                  <a:schemeClr val="tx1"/>
                </a:solidFill>
                <a:latin typeface="+mn-lt"/>
                <a:ea typeface="+mn-ea"/>
                <a:cs typeface="+mn-cs"/>
              </a:rPr>
              <a:t>https://azure.microsoft.com/en-us/documentation/articles/insights-how-to-customize-monitoring/</a:t>
            </a:r>
          </a:p>
          <a:p>
            <a:endParaRPr lang="en-US" dirty="0"/>
          </a:p>
          <a:p>
            <a:r>
              <a:rPr lang="en-US" dirty="0"/>
              <a:t>All Azure services track key metrics that allow you to monitor the health, performance, availability and usage of your services. In the </a:t>
            </a:r>
            <a:r>
              <a:rPr lang="en-US" dirty="0">
                <a:hlinkClick r:id="rId3"/>
              </a:rPr>
              <a:t>Azure Portal</a:t>
            </a:r>
            <a:r>
              <a:rPr lang="en-US" dirty="0"/>
              <a:t>, you can configure rich, frequent, monitoring and diagnostics data about your resources. You can also use the </a:t>
            </a:r>
            <a:r>
              <a:rPr lang="en-US" dirty="0">
                <a:hlinkClick r:id="rId4"/>
              </a:rPr>
              <a:t>REST API</a:t>
            </a:r>
            <a:r>
              <a:rPr lang="en-US" dirty="0"/>
              <a:t> or </a:t>
            </a:r>
            <a:r>
              <a:rPr lang="en-US" dirty="0">
                <a:hlinkClick r:id="rId5"/>
              </a:rPr>
              <a:t>.NET SDK</a:t>
            </a:r>
            <a:r>
              <a:rPr lang="en-US" dirty="0"/>
              <a:t> to configure diagnostics programmatically.</a:t>
            </a:r>
          </a:p>
          <a:p>
            <a:endParaRPr lang="en-US" dirty="0"/>
          </a:p>
          <a:p>
            <a:r>
              <a:rPr lang="en-US" dirty="0"/>
              <a:t>Diagnostics, monitoring and metric data in Azure is saved into a Storage account of your choice. This allows you to use whatever tooling you want to read the data, from a storage explorer, to Power BI to third-party tooling.</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302498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386363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Operational Insights? Microsoft Azure Operational Insights (https://preview.opinsights.azure.com) is an analysis service that enables IT administrators to gain deep insight into their environments. Operational Insights enables users to interact with real-time and historical computer data to rapidly develop custom insights, and provides Microsoft and community-developed patterns for analyzing data. </a:t>
            </a:r>
          </a:p>
          <a:p>
            <a:endParaRPr lang="en-US" dirty="0"/>
          </a:p>
          <a:p>
            <a:r>
              <a:rPr lang="en-US" dirty="0"/>
              <a:t>Operational Insights provides powerful search capabilities that enable ad-hoc root cause analysis and automated troubleshooting across multiple data sources. Without instrumenting any code directly or having knowledge of any complex schema, IT admins can quickly receive interactive results. Operational Insights search helps users drill deeper into areas of interest that are highlighted by intelligence packs. Search also enables users to form their own hypotheses and query the data to find custom insights through proactive exploration or reactive troubleshooting. </a:t>
            </a:r>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4011172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777773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data flows from your on-premises infrastructure to Operational Insights. </a:t>
            </a:r>
          </a:p>
          <a:p>
            <a:endParaRPr lang="en-US" dirty="0"/>
          </a:p>
          <a:p>
            <a:r>
              <a:rPr lang="en-US" dirty="0"/>
              <a:t>On the left is on-premises infrastructure, and on the right is the Operational Insights service. Data is collected in 3 ways: from management groups, from utilizing existing SCOM agents, or by installing a dedicated Ops Insights agent.  Data being sent to the service bypasses on premises databases, thus not adding additional load or overhead to those servers. Notice the arrows in the diagram all go from on premises to the cloud; there is no need to open any inbound firewall ports on your on premises environment.</a:t>
            </a:r>
          </a:p>
          <a:p>
            <a:endParaRPr lang="en-US" dirty="0"/>
          </a:p>
          <a:p>
            <a:r>
              <a:rPr lang="en-US" dirty="0"/>
              <a:t>Once data is ready it is compressed, encrypted and transferred to Ops Insights. Compression minimizes network load, and encryption is done both at the file level and the connection itself for double encryption.</a:t>
            </a:r>
          </a:p>
          <a:p>
            <a:endParaRPr lang="en-US" dirty="0"/>
          </a:p>
          <a:p>
            <a:r>
              <a:rPr lang="en-US" dirty="0"/>
              <a:t>Data from each customer is stored in a separate, physical file within the service and is not co-mingled with other customer data. Data is accessed via the web portal.</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1343158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pic>
        <p:nvPicPr>
          <p:cNvPr id="12" name="Picture 11"/>
          <p:cNvPicPr>
            <a:picLocks noChangeAspect="1"/>
          </p:cNvPicPr>
          <p:nvPr userDrawn="1"/>
        </p:nvPicPr>
        <p:blipFill>
          <a:blip r:embed="rId2"/>
          <a:stretch>
            <a:fillRect/>
          </a:stretch>
        </p:blipFill>
        <p:spPr>
          <a:xfrm>
            <a:off x="1008" y="1"/>
            <a:ext cx="12190992" cy="6400800"/>
          </a:xfrm>
          <a:prstGeom prst="rect">
            <a:avLst/>
          </a:prstGeom>
        </p:spPr>
      </p:pic>
      <p:sp>
        <p:nvSpPr>
          <p:cNvPr id="13" name="TextBox 12"/>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14" name="TextBox 13"/>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Tree>
    <p:extLst>
      <p:ext uri="{BB962C8B-B14F-4D97-AF65-F5344CB8AC3E}">
        <p14:creationId xmlns:p14="http://schemas.microsoft.com/office/powerpoint/2010/main" val="236134357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8616492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7"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2519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8404847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5982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243413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3369967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63012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099662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95752936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8501468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795524904"/>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emf"/><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9.emf"/><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jpg"/><Relationship Id="rId4" Type="http://schemas.openxmlformats.org/officeDocument/2006/relationships/image" Target="../media/image24.jpg"/><Relationship Id="rId9" Type="http://schemas.openxmlformats.org/officeDocument/2006/relationships/image" Target="../media/image2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Monitoring and Diagnostics</a:t>
            </a:r>
          </a:p>
        </p:txBody>
      </p:sp>
      <p:sp>
        <p:nvSpPr>
          <p:cNvPr id="2" name="Text Placeholder 1"/>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0871633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Operational Insights</a:t>
            </a:r>
          </a:p>
        </p:txBody>
      </p:sp>
      <p:graphicFrame>
        <p:nvGraphicFramePr>
          <p:cNvPr id="7" name="Diagram 6"/>
          <p:cNvGraphicFramePr/>
          <p:nvPr>
            <p:extLst>
              <p:ext uri="{D42A27DB-BD31-4B8C-83A1-F6EECF244321}">
                <p14:modId xmlns:p14="http://schemas.microsoft.com/office/powerpoint/2010/main" val="3627980814"/>
              </p:ext>
            </p:extLst>
          </p:nvPr>
        </p:nvGraphicFramePr>
        <p:xfrm>
          <a:off x="1958528" y="1874962"/>
          <a:ext cx="7531748" cy="3970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stretch>
            <a:fillRect/>
          </a:stretch>
        </p:blipFill>
        <p:spPr>
          <a:xfrm>
            <a:off x="687932" y="4224806"/>
            <a:ext cx="521438" cy="751680"/>
          </a:xfrm>
          <a:prstGeom prst="rect">
            <a:avLst/>
          </a:prstGeom>
          <a:ln>
            <a:noFill/>
          </a:ln>
        </p:spPr>
      </p:pic>
      <p:sp>
        <p:nvSpPr>
          <p:cNvPr id="9" name="TextBox 14"/>
          <p:cNvSpPr txBox="1"/>
          <p:nvPr/>
        </p:nvSpPr>
        <p:spPr>
          <a:xfrm>
            <a:off x="113117" y="3304201"/>
            <a:ext cx="1845411" cy="5447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dirty="0"/>
              <a:t>Machine Data</a:t>
            </a:r>
          </a:p>
        </p:txBody>
      </p:sp>
      <p:pic>
        <p:nvPicPr>
          <p:cNvPr id="10" name="Picture 9"/>
          <p:cNvPicPr>
            <a:picLocks noChangeAspect="1"/>
          </p:cNvPicPr>
          <p:nvPr/>
        </p:nvPicPr>
        <p:blipFill>
          <a:blip r:embed="rId8"/>
          <a:stretch>
            <a:fillRect/>
          </a:stretch>
        </p:blipFill>
        <p:spPr>
          <a:xfrm>
            <a:off x="4615387" y="5107379"/>
            <a:ext cx="1518714" cy="555840"/>
          </a:xfrm>
          <a:prstGeom prst="rect">
            <a:avLst/>
          </a:prstGeom>
        </p:spPr>
      </p:pic>
      <p:pic>
        <p:nvPicPr>
          <p:cNvPr id="11" name="Picture 10"/>
          <p:cNvPicPr>
            <a:picLocks noChangeAspect="1"/>
          </p:cNvPicPr>
          <p:nvPr/>
        </p:nvPicPr>
        <p:blipFill>
          <a:blip r:embed="rId9"/>
          <a:stretch>
            <a:fillRect/>
          </a:stretch>
        </p:blipFill>
        <p:spPr>
          <a:xfrm>
            <a:off x="9790517" y="3576583"/>
            <a:ext cx="952500" cy="885825"/>
          </a:xfrm>
          <a:prstGeom prst="rect">
            <a:avLst/>
          </a:prstGeom>
        </p:spPr>
      </p:pic>
      <p:pic>
        <p:nvPicPr>
          <p:cNvPr id="12" name="Picture 11"/>
          <p:cNvPicPr>
            <a:picLocks noChangeAspect="1"/>
          </p:cNvPicPr>
          <p:nvPr/>
        </p:nvPicPr>
        <p:blipFill>
          <a:blip r:embed="rId10"/>
          <a:stretch>
            <a:fillRect/>
          </a:stretch>
        </p:blipFill>
        <p:spPr>
          <a:xfrm>
            <a:off x="460213" y="3848966"/>
            <a:ext cx="521438" cy="751680"/>
          </a:xfrm>
          <a:prstGeom prst="rect">
            <a:avLst/>
          </a:prstGeom>
        </p:spPr>
      </p:pic>
      <p:sp>
        <p:nvSpPr>
          <p:cNvPr id="13" name="TextBox 22"/>
          <p:cNvSpPr txBox="1"/>
          <p:nvPr/>
        </p:nvSpPr>
        <p:spPr>
          <a:xfrm>
            <a:off x="4532214" y="5663219"/>
            <a:ext cx="1845411" cy="5447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dirty="0"/>
              <a:t>Solution Packs</a:t>
            </a:r>
          </a:p>
        </p:txBody>
      </p:sp>
      <p:sp>
        <p:nvSpPr>
          <p:cNvPr id="14" name="TextBox 23"/>
          <p:cNvSpPr txBox="1"/>
          <p:nvPr/>
        </p:nvSpPr>
        <p:spPr>
          <a:xfrm>
            <a:off x="9520655" y="2900315"/>
            <a:ext cx="2558228" cy="794064"/>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dirty="0"/>
              <a:t>Explore Data from the Portal</a:t>
            </a:r>
          </a:p>
        </p:txBody>
      </p:sp>
    </p:spTree>
    <p:extLst>
      <p:ext uri="{BB962C8B-B14F-4D97-AF65-F5344CB8AC3E}">
        <p14:creationId xmlns:p14="http://schemas.microsoft.com/office/powerpoint/2010/main" val="6134854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64112" y="1599566"/>
            <a:ext cx="3368125" cy="1440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4"/>
          <p:cNvSpPr>
            <a:spLocks noGrp="1"/>
          </p:cNvSpPr>
          <p:nvPr>
            <p:ph type="title"/>
          </p:nvPr>
        </p:nvSpPr>
        <p:spPr/>
        <p:txBody>
          <a:bodyPr/>
          <a:lstStyle/>
          <a:p>
            <a:r>
              <a:rPr lang="en-US" dirty="0"/>
              <a:t>Operational Insights Architecture</a:t>
            </a:r>
          </a:p>
        </p:txBody>
      </p:sp>
      <p:sp>
        <p:nvSpPr>
          <p:cNvPr id="10" name="Rectangle 9"/>
          <p:cNvSpPr/>
          <p:nvPr/>
        </p:nvSpPr>
        <p:spPr bwMode="auto">
          <a:xfrm>
            <a:off x="589163" y="3954464"/>
            <a:ext cx="3343074" cy="2235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846637" y="1599566"/>
            <a:ext cx="5486401" cy="45902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77591" y="1897549"/>
            <a:ext cx="577249" cy="577249"/>
          </a:xfrm>
          <a:prstGeom prst="rect">
            <a:avLst/>
          </a:prstGeom>
        </p:spPr>
      </p:pic>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68928" y="5670722"/>
            <a:ext cx="780290" cy="780290"/>
          </a:xfrm>
          <a:prstGeom prst="rect">
            <a:avLst/>
          </a:prstGeom>
        </p:spPr>
      </p:pic>
      <p:pic>
        <p:nvPicPr>
          <p:cNvPr id="15" name="Picture 1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08748" y="2546593"/>
            <a:ext cx="780290" cy="780290"/>
          </a:xfrm>
          <a:prstGeom prst="rect">
            <a:avLst/>
          </a:prstGeom>
        </p:spPr>
      </p:pic>
      <p:sp>
        <p:nvSpPr>
          <p:cNvPr id="16" name="TextBox 15"/>
          <p:cNvSpPr txBox="1"/>
          <p:nvPr/>
        </p:nvSpPr>
        <p:spPr>
          <a:xfrm>
            <a:off x="90846" y="3082200"/>
            <a:ext cx="141609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Other Clouds</a:t>
            </a:r>
          </a:p>
        </p:txBody>
      </p:sp>
      <p:sp>
        <p:nvSpPr>
          <p:cNvPr id="17" name="TextBox 16"/>
          <p:cNvSpPr txBox="1"/>
          <p:nvPr/>
        </p:nvSpPr>
        <p:spPr>
          <a:xfrm>
            <a:off x="794020" y="6123780"/>
            <a:ext cx="13560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On Premises</a:t>
            </a:r>
          </a:p>
        </p:txBody>
      </p:sp>
      <p:sp>
        <p:nvSpPr>
          <p:cNvPr id="18" name="TextBox 17"/>
          <p:cNvSpPr txBox="1"/>
          <p:nvPr/>
        </p:nvSpPr>
        <p:spPr>
          <a:xfrm>
            <a:off x="1253200" y="2391101"/>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136" y="4081868"/>
            <a:ext cx="577249" cy="577249"/>
          </a:xfrm>
          <a:prstGeom prst="rect">
            <a:avLst/>
          </a:prstGeom>
        </p:spPr>
      </p:pic>
      <p:sp>
        <p:nvSpPr>
          <p:cNvPr id="22" name="TextBox 21"/>
          <p:cNvSpPr txBox="1"/>
          <p:nvPr/>
        </p:nvSpPr>
        <p:spPr>
          <a:xfrm>
            <a:off x="437745" y="4575420"/>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25" name="Picture 24"/>
          <p:cNvPicPr>
            <a:picLocks noChangeAspect="1"/>
          </p:cNvPicPr>
          <p:nvPr/>
        </p:nvPicPr>
        <p:blipFill>
          <a:blip r:embed="rId6"/>
          <a:stretch>
            <a:fillRect/>
          </a:stretch>
        </p:blipFill>
        <p:spPr>
          <a:xfrm>
            <a:off x="2860376" y="4109293"/>
            <a:ext cx="549824" cy="549824"/>
          </a:xfrm>
          <a:prstGeom prst="rect">
            <a:avLst/>
          </a:prstGeom>
        </p:spPr>
      </p:pic>
      <p:sp>
        <p:nvSpPr>
          <p:cNvPr id="26" name="TextBox 25"/>
          <p:cNvSpPr txBox="1"/>
          <p:nvPr/>
        </p:nvSpPr>
        <p:spPr>
          <a:xfrm>
            <a:off x="2018715" y="4580293"/>
            <a:ext cx="2029588"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SCOM Management Server</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47588" y="5238813"/>
            <a:ext cx="577249" cy="577249"/>
          </a:xfrm>
          <a:prstGeom prst="rect">
            <a:avLst/>
          </a:prstGeom>
        </p:spPr>
      </p:pic>
      <p:sp>
        <p:nvSpPr>
          <p:cNvPr id="28" name="TextBox 27"/>
          <p:cNvSpPr txBox="1"/>
          <p:nvPr/>
        </p:nvSpPr>
        <p:spPr>
          <a:xfrm>
            <a:off x="1223197" y="5732365"/>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cxnSp>
        <p:nvCxnSpPr>
          <p:cNvPr id="32" name="Straight Arrow Connector 31"/>
          <p:cNvCxnSpPr/>
          <p:nvPr/>
        </p:nvCxnSpPr>
        <p:spPr>
          <a:xfrm>
            <a:off x="1751230" y="4380457"/>
            <a:ext cx="1036289"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61084" y="2175532"/>
            <a:ext cx="1873351"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31081" y="5511993"/>
            <a:ext cx="190335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5292191" y="1998733"/>
            <a:ext cx="2896949" cy="3784530"/>
          </a:xfrm>
          <a:prstGeom prst="rect">
            <a:avLst/>
          </a:prstGeom>
          <a:solidFill>
            <a:schemeClr val="bg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292359" y="2618243"/>
            <a:ext cx="979576" cy="979576"/>
          </a:xfrm>
          <a:prstGeom prst="rect">
            <a:avLst/>
          </a:prstGeom>
        </p:spPr>
      </p:pic>
      <p:pic>
        <p:nvPicPr>
          <p:cNvPr id="40" name="Picture 3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471180" y="5624635"/>
            <a:ext cx="780290" cy="780290"/>
          </a:xfrm>
          <a:prstGeom prst="rect">
            <a:avLst/>
          </a:prstGeom>
        </p:spPr>
      </p:pic>
      <p:sp>
        <p:nvSpPr>
          <p:cNvPr id="41" name="TextBox 40"/>
          <p:cNvSpPr txBox="1"/>
          <p:nvPr/>
        </p:nvSpPr>
        <p:spPr>
          <a:xfrm>
            <a:off x="4450218" y="6160242"/>
            <a:ext cx="82221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43" name="TextBox 42"/>
          <p:cNvSpPr txBox="1"/>
          <p:nvPr/>
        </p:nvSpPr>
        <p:spPr>
          <a:xfrm>
            <a:off x="5218360" y="1972055"/>
            <a:ext cx="205357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OMS Workspace</a:t>
            </a:r>
          </a:p>
        </p:txBody>
      </p:sp>
      <p:pic>
        <p:nvPicPr>
          <p:cNvPr id="45" name="Picture 44"/>
          <p:cNvPicPr>
            <a:picLocks noChangeAspect="1"/>
          </p:cNvPicPr>
          <p:nvPr/>
        </p:nvPicPr>
        <p:blipFill>
          <a:blip r:embed="rId8"/>
          <a:stretch>
            <a:fillRect/>
          </a:stretch>
        </p:blipFill>
        <p:spPr>
          <a:xfrm>
            <a:off x="6303472" y="4398609"/>
            <a:ext cx="874387" cy="874387"/>
          </a:xfrm>
          <a:prstGeom prst="rect">
            <a:avLst/>
          </a:prstGeom>
        </p:spPr>
      </p:pic>
      <p:sp>
        <p:nvSpPr>
          <p:cNvPr id="46" name="TextBox 45"/>
          <p:cNvSpPr txBox="1"/>
          <p:nvPr/>
        </p:nvSpPr>
        <p:spPr>
          <a:xfrm>
            <a:off x="5917010" y="5261271"/>
            <a:ext cx="166212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OMS Repository</a:t>
            </a:r>
          </a:p>
        </p:txBody>
      </p:sp>
      <p:sp>
        <p:nvSpPr>
          <p:cNvPr id="47" name="TextBox 46"/>
          <p:cNvSpPr txBox="1"/>
          <p:nvPr/>
        </p:nvSpPr>
        <p:spPr>
          <a:xfrm>
            <a:off x="6034740" y="3537926"/>
            <a:ext cx="143930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OMS Service</a:t>
            </a:r>
          </a:p>
        </p:txBody>
      </p:sp>
      <p:pic>
        <p:nvPicPr>
          <p:cNvPr id="48" name="Picture 4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7557" y="2010846"/>
            <a:ext cx="577249" cy="577249"/>
          </a:xfrm>
          <a:prstGeom prst="rect">
            <a:avLst/>
          </a:prstGeom>
        </p:spPr>
      </p:pic>
      <p:sp>
        <p:nvSpPr>
          <p:cNvPr id="49" name="TextBox 48"/>
          <p:cNvSpPr txBox="1"/>
          <p:nvPr/>
        </p:nvSpPr>
        <p:spPr>
          <a:xfrm>
            <a:off x="8198254" y="250655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VM with Agent</a:t>
            </a:r>
          </a:p>
        </p:txBody>
      </p:sp>
      <p:cxnSp>
        <p:nvCxnSpPr>
          <p:cNvPr id="52" name="Straight Arrow Connector 51"/>
          <p:cNvCxnSpPr/>
          <p:nvPr/>
        </p:nvCxnSpPr>
        <p:spPr>
          <a:xfrm>
            <a:off x="6740665" y="3954463"/>
            <a:ext cx="0" cy="399845"/>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886542" y="4398609"/>
            <a:ext cx="780290" cy="780290"/>
          </a:xfrm>
          <a:prstGeom prst="rect">
            <a:avLst/>
          </a:prstGeom>
        </p:spPr>
      </p:pic>
      <p:cxnSp>
        <p:nvCxnSpPr>
          <p:cNvPr id="55" name="Straight Arrow Connector 54"/>
          <p:cNvCxnSpPr/>
          <p:nvPr/>
        </p:nvCxnSpPr>
        <p:spPr>
          <a:xfrm>
            <a:off x="4387883" y="3234240"/>
            <a:ext cx="1770156"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10159" y="2166123"/>
            <a:ext cx="0" cy="334587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511944" y="4380457"/>
            <a:ext cx="916935"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228760" y="5056558"/>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cxnSp>
        <p:nvCxnSpPr>
          <p:cNvPr id="66" name="Straight Connector 65"/>
          <p:cNvCxnSpPr/>
          <p:nvPr/>
        </p:nvCxnSpPr>
        <p:spPr>
          <a:xfrm>
            <a:off x="9246181" y="2913502"/>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7474045" y="3243617"/>
            <a:ext cx="1796414"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474045" y="3771029"/>
            <a:ext cx="179641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258002" y="3745636"/>
            <a:ext cx="0" cy="597411"/>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946201" y="5169989"/>
            <a:ext cx="635824" cy="635824"/>
          </a:xfrm>
          <a:prstGeom prst="rect">
            <a:avLst/>
          </a:prstGeom>
        </p:spPr>
      </p:pic>
      <p:pic>
        <p:nvPicPr>
          <p:cNvPr id="82" name="Picture 81"/>
          <p:cNvPicPr>
            <a:picLocks noChangeAspect="1"/>
          </p:cNvPicPr>
          <p:nvPr/>
        </p:nvPicPr>
        <p:blipFill>
          <a:blip r:embed="rId11"/>
          <a:stretch>
            <a:fillRect/>
          </a:stretch>
        </p:blipFill>
        <p:spPr>
          <a:xfrm>
            <a:off x="10828194" y="3863032"/>
            <a:ext cx="871838" cy="871838"/>
          </a:xfrm>
          <a:prstGeom prst="rect">
            <a:avLst/>
          </a:prstGeom>
        </p:spPr>
      </p:pic>
      <p:sp>
        <p:nvSpPr>
          <p:cNvPr id="83" name="TextBox 82"/>
          <p:cNvSpPr txBox="1"/>
          <p:nvPr/>
        </p:nvSpPr>
        <p:spPr>
          <a:xfrm>
            <a:off x="10216186" y="577306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Clients</a:t>
            </a:r>
          </a:p>
        </p:txBody>
      </p:sp>
      <p:cxnSp>
        <p:nvCxnSpPr>
          <p:cNvPr id="84" name="Straight Arrow Connector 83"/>
          <p:cNvCxnSpPr/>
          <p:nvPr/>
        </p:nvCxnSpPr>
        <p:spPr>
          <a:xfrm flipH="1">
            <a:off x="10395586" y="4868862"/>
            <a:ext cx="86852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264113" y="4703805"/>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9777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Searching through data</a:t>
            </a:r>
          </a:p>
        </p:txBody>
      </p:sp>
      <p:sp>
        <p:nvSpPr>
          <p:cNvPr id="4" name="Content Placeholder 3"/>
          <p:cNvSpPr>
            <a:spLocks noGrp="1"/>
          </p:cNvSpPr>
          <p:nvPr>
            <p:ph sz="quarter" idx="10"/>
          </p:nvPr>
        </p:nvSpPr>
        <p:spPr/>
        <p:txBody>
          <a:bodyPr/>
          <a:lstStyle/>
          <a:p>
            <a:r>
              <a:rPr lang="en-US" dirty="0"/>
              <a:t>Command syntax heavily influenced by PowerShell</a:t>
            </a:r>
          </a:p>
          <a:p>
            <a:r>
              <a:rPr lang="en-US" dirty="0"/>
              <a:t>Fast performance against millions of records</a:t>
            </a:r>
          </a:p>
          <a:p>
            <a:r>
              <a:rPr lang="en-US" dirty="0"/>
              <a:t>Easily export search results to CSV/Excel</a:t>
            </a:r>
          </a:p>
        </p:txBody>
      </p:sp>
    </p:spTree>
    <p:extLst>
      <p:ext uri="{BB962C8B-B14F-4D97-AF65-F5344CB8AC3E}">
        <p14:creationId xmlns:p14="http://schemas.microsoft.com/office/powerpoint/2010/main" val="41847539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a:t>
            </a:r>
          </a:p>
        </p:txBody>
      </p:sp>
      <p:sp>
        <p:nvSpPr>
          <p:cNvPr id="4" name="Content Placeholder 3"/>
          <p:cNvSpPr>
            <a:spLocks noGrp="1"/>
          </p:cNvSpPr>
          <p:nvPr>
            <p:ph sz="quarter" idx="10"/>
          </p:nvPr>
        </p:nvSpPr>
        <p:spPr/>
        <p:txBody>
          <a:bodyPr/>
          <a:lstStyle/>
          <a:p>
            <a:pPr marL="0" indent="0">
              <a:buNone/>
            </a:pPr>
            <a:r>
              <a:rPr lang="en-US" dirty="0"/>
              <a:t>Solutions are a set of data acquisition rules coupled with analytics logic and visualization that address key challenges for customers. </a:t>
            </a:r>
          </a:p>
        </p:txBody>
      </p:sp>
    </p:spTree>
    <p:extLst>
      <p:ext uri="{BB962C8B-B14F-4D97-AF65-F5344CB8AC3E}">
        <p14:creationId xmlns:p14="http://schemas.microsoft.com/office/powerpoint/2010/main" val="33512131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489587"/>
            <a:ext cx="12192000" cy="53684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Solutions Gallery</a:t>
            </a:r>
          </a:p>
        </p:txBody>
      </p:sp>
      <p:grpSp>
        <p:nvGrpSpPr>
          <p:cNvPr id="7" name="Group 6"/>
          <p:cNvGrpSpPr/>
          <p:nvPr/>
        </p:nvGrpSpPr>
        <p:grpSpPr>
          <a:xfrm>
            <a:off x="0" y="1591975"/>
            <a:ext cx="12192000" cy="5007935"/>
            <a:chOff x="0" y="1850065"/>
            <a:chExt cx="12192000" cy="5007935"/>
          </a:xfrm>
        </p:grpSpPr>
        <p:sp>
          <p:nvSpPr>
            <p:cNvPr id="6" name="Rectangle 5"/>
            <p:cNvSpPr/>
            <p:nvPr/>
          </p:nvSpPr>
          <p:spPr bwMode="auto">
            <a:xfrm>
              <a:off x="0" y="1850065"/>
              <a:ext cx="12192000" cy="500793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a:stretch>
              <a:fillRect/>
            </a:stretch>
          </p:blipFill>
          <p:spPr>
            <a:xfrm>
              <a:off x="1164452" y="1860698"/>
              <a:ext cx="9863097" cy="4997302"/>
            </a:xfrm>
            <a:prstGeom prst="rect">
              <a:avLst/>
            </a:prstGeom>
          </p:spPr>
        </p:pic>
      </p:grpSp>
    </p:spTree>
    <p:extLst>
      <p:ext uri="{BB962C8B-B14F-4D97-AF65-F5344CB8AC3E}">
        <p14:creationId xmlns:p14="http://schemas.microsoft.com/office/powerpoint/2010/main" val="35276152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dashboards</a:t>
            </a:r>
          </a:p>
        </p:txBody>
      </p:sp>
      <p:sp>
        <p:nvSpPr>
          <p:cNvPr id="3" name="Content Placeholder 2"/>
          <p:cNvSpPr>
            <a:spLocks noGrp="1"/>
          </p:cNvSpPr>
          <p:nvPr>
            <p:ph sz="quarter" idx="10"/>
          </p:nvPr>
        </p:nvSpPr>
        <p:spPr/>
        <p:txBody>
          <a:bodyPr/>
          <a:lstStyle/>
          <a:p>
            <a:pPr marL="0" indent="0">
              <a:buNone/>
            </a:pPr>
            <a:r>
              <a:rPr lang="en-US" dirty="0"/>
              <a:t>Pin commonly used search queries and reports to your dashboard for a tailored experience that saves time and </a:t>
            </a:r>
            <a:r>
              <a:rPr lang="en-US"/>
              <a:t>enhances focus</a:t>
            </a:r>
            <a:endParaRPr lang="en-US" dirty="0"/>
          </a:p>
        </p:txBody>
      </p:sp>
    </p:spTree>
    <p:extLst>
      <p:ext uri="{BB962C8B-B14F-4D97-AF65-F5344CB8AC3E}">
        <p14:creationId xmlns:p14="http://schemas.microsoft.com/office/powerpoint/2010/main" val="9073451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1489587"/>
            <a:ext cx="12192000" cy="53684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Monitoring on the go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844" y="2055040"/>
            <a:ext cx="6696312" cy="4496209"/>
          </a:xfrm>
          <a:prstGeom prst="rect">
            <a:avLst/>
          </a:prstGeom>
        </p:spPr>
      </p:pic>
    </p:spTree>
    <p:extLst>
      <p:ext uri="{BB962C8B-B14F-4D97-AF65-F5344CB8AC3E}">
        <p14:creationId xmlns:p14="http://schemas.microsoft.com/office/powerpoint/2010/main" val="31144418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applications from the inside out</a:t>
            </a:r>
          </a:p>
        </p:txBody>
      </p:sp>
    </p:spTree>
    <p:extLst>
      <p:ext uri="{BB962C8B-B14F-4D97-AF65-F5344CB8AC3E}">
        <p14:creationId xmlns:p14="http://schemas.microsoft.com/office/powerpoint/2010/main" val="5446740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your users</a:t>
            </a:r>
          </a:p>
        </p:txBody>
      </p:sp>
      <p:sp>
        <p:nvSpPr>
          <p:cNvPr id="3" name="Rectangle 2"/>
          <p:cNvSpPr/>
          <p:nvPr/>
        </p:nvSpPr>
        <p:spPr>
          <a:xfrm>
            <a:off x="2137107" y="1307799"/>
            <a:ext cx="43434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Am I meeting my service KPIs?</a:t>
            </a:r>
          </a:p>
        </p:txBody>
      </p:sp>
      <p:sp>
        <p:nvSpPr>
          <p:cNvPr id="4" name="Rectangle 3"/>
          <p:cNvSpPr/>
          <p:nvPr/>
        </p:nvSpPr>
        <p:spPr>
          <a:xfrm>
            <a:off x="5794708" y="2792535"/>
            <a:ext cx="33528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What is the root cause?</a:t>
            </a:r>
          </a:p>
        </p:txBody>
      </p:sp>
      <p:sp>
        <p:nvSpPr>
          <p:cNvPr id="5" name="Rectangle 4"/>
          <p:cNvSpPr/>
          <p:nvPr/>
        </p:nvSpPr>
        <p:spPr>
          <a:xfrm>
            <a:off x="705948" y="3793752"/>
            <a:ext cx="5469759"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Is my application loading fast enough?</a:t>
            </a:r>
          </a:p>
        </p:txBody>
      </p:sp>
      <p:sp>
        <p:nvSpPr>
          <p:cNvPr id="6" name="Rectangle 5"/>
          <p:cNvSpPr/>
          <p:nvPr/>
        </p:nvSpPr>
        <p:spPr>
          <a:xfrm>
            <a:off x="7394908" y="5654008"/>
            <a:ext cx="44958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Is my application UP or DOWN?</a:t>
            </a:r>
          </a:p>
        </p:txBody>
      </p:sp>
      <p:sp>
        <p:nvSpPr>
          <p:cNvPr id="7" name="Rectangle 6"/>
          <p:cNvSpPr/>
          <p:nvPr/>
        </p:nvSpPr>
        <p:spPr>
          <a:xfrm>
            <a:off x="155908" y="2353386"/>
            <a:ext cx="46482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How many people are impacted?</a:t>
            </a:r>
          </a:p>
        </p:txBody>
      </p:sp>
      <p:sp>
        <p:nvSpPr>
          <p:cNvPr id="8" name="Rectangle 7"/>
          <p:cNvSpPr/>
          <p:nvPr/>
        </p:nvSpPr>
        <p:spPr>
          <a:xfrm>
            <a:off x="7699709" y="1674116"/>
            <a:ext cx="3962399"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Is my application crashing?</a:t>
            </a:r>
          </a:p>
        </p:txBody>
      </p:sp>
      <p:sp>
        <p:nvSpPr>
          <p:cNvPr id="9" name="Rectangle 8"/>
          <p:cNvSpPr/>
          <p:nvPr/>
        </p:nvSpPr>
        <p:spPr>
          <a:xfrm>
            <a:off x="7699708" y="4002069"/>
            <a:ext cx="39624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What exactly was going on?</a:t>
            </a:r>
          </a:p>
        </p:txBody>
      </p:sp>
      <p:sp>
        <p:nvSpPr>
          <p:cNvPr id="10" name="Rectangle 9"/>
          <p:cNvSpPr/>
          <p:nvPr/>
        </p:nvSpPr>
        <p:spPr>
          <a:xfrm>
            <a:off x="2899108" y="4810771"/>
            <a:ext cx="58674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How responsive are my dependency calls?</a:t>
            </a:r>
          </a:p>
        </p:txBody>
      </p:sp>
      <p:sp>
        <p:nvSpPr>
          <p:cNvPr id="11" name="Rectangle 10"/>
          <p:cNvSpPr/>
          <p:nvPr/>
        </p:nvSpPr>
        <p:spPr>
          <a:xfrm>
            <a:off x="841708" y="6004773"/>
            <a:ext cx="51816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Is my server able to handle the load?</a:t>
            </a:r>
          </a:p>
        </p:txBody>
      </p:sp>
    </p:spTree>
    <p:extLst>
      <p:ext uri="{BB962C8B-B14F-4D97-AF65-F5344CB8AC3E}">
        <p14:creationId xmlns:p14="http://schemas.microsoft.com/office/powerpoint/2010/main" val="873098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1+#ppt_w/2"/>
                                          </p:val>
                                        </p:tav>
                                        <p:tav tm="100000">
                                          <p:val>
                                            <p:strVal val="#ppt_x"/>
                                          </p:val>
                                        </p:tav>
                                      </p:tavLst>
                                    </p:anim>
                                    <p:anim calcmode="lin" valueType="num">
                                      <p:cBhvr additive="base">
                                        <p:cTn id="13" dur="10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000" fill="hold"/>
                                        <p:tgtEl>
                                          <p:spTgt spid="4"/>
                                        </p:tgtEl>
                                        <p:attrNameLst>
                                          <p:attrName>ppt_x</p:attrName>
                                        </p:attrNameLst>
                                      </p:cBhvr>
                                      <p:tavLst>
                                        <p:tav tm="0">
                                          <p:val>
                                            <p:strVal val="1+#ppt_w/2"/>
                                          </p:val>
                                        </p:tav>
                                        <p:tav tm="100000">
                                          <p:val>
                                            <p:strVal val="#ppt_x"/>
                                          </p:val>
                                        </p:tav>
                                      </p:tavLst>
                                    </p:anim>
                                    <p:anim calcmode="lin" valueType="num">
                                      <p:cBhvr additive="base">
                                        <p:cTn id="23" dur="10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1000" fill="hold"/>
                                        <p:tgtEl>
                                          <p:spTgt spid="9"/>
                                        </p:tgtEl>
                                        <p:attrNameLst>
                                          <p:attrName>ppt_x</p:attrName>
                                        </p:attrNameLst>
                                      </p:cBhvr>
                                      <p:tavLst>
                                        <p:tav tm="0">
                                          <p:val>
                                            <p:strVal val="1+#ppt_w/2"/>
                                          </p:val>
                                        </p:tav>
                                        <p:tav tm="100000">
                                          <p:val>
                                            <p:strVal val="#ppt_x"/>
                                          </p:val>
                                        </p:tav>
                                      </p:tavLst>
                                    </p:anim>
                                    <p:anim calcmode="lin" valueType="num">
                                      <p:cBhvr additive="base">
                                        <p:cTn id="33" dur="10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fill="hold"/>
                                        <p:tgtEl>
                                          <p:spTgt spid="10"/>
                                        </p:tgtEl>
                                        <p:attrNameLst>
                                          <p:attrName>ppt_x</p:attrName>
                                        </p:attrNameLst>
                                      </p:cBhvr>
                                      <p:tavLst>
                                        <p:tav tm="0">
                                          <p:val>
                                            <p:strVal val="0-#ppt_w/2"/>
                                          </p:val>
                                        </p:tav>
                                        <p:tav tm="100000">
                                          <p:val>
                                            <p:strVal val="#ppt_x"/>
                                          </p:val>
                                        </p:tav>
                                      </p:tavLst>
                                    </p:anim>
                                    <p:anim calcmode="lin" valueType="num">
                                      <p:cBhvr additive="base">
                                        <p:cTn id="38" dur="1000" fill="hold"/>
                                        <p:tgtEl>
                                          <p:spTgt spid="10"/>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1000" fill="hold"/>
                                        <p:tgtEl>
                                          <p:spTgt spid="6"/>
                                        </p:tgtEl>
                                        <p:attrNameLst>
                                          <p:attrName>ppt_x</p:attrName>
                                        </p:attrNameLst>
                                      </p:cBhvr>
                                      <p:tavLst>
                                        <p:tav tm="0">
                                          <p:val>
                                            <p:strVal val="1+#ppt_w/2"/>
                                          </p:val>
                                        </p:tav>
                                        <p:tav tm="100000">
                                          <p:val>
                                            <p:strVal val="#ppt_x"/>
                                          </p:val>
                                        </p:tav>
                                      </p:tavLst>
                                    </p:anim>
                                    <p:anim calcmode="lin" valueType="num">
                                      <p:cBhvr additive="base">
                                        <p:cTn id="43" dur="1000" fill="hold"/>
                                        <p:tgtEl>
                                          <p:spTgt spid="6"/>
                                        </p:tgtEl>
                                        <p:attrNameLst>
                                          <p:attrName>ppt_y</p:attrName>
                                        </p:attrNameLst>
                                      </p:cBhvr>
                                      <p:tavLst>
                                        <p:tav tm="0">
                                          <p:val>
                                            <p:strVal val="#ppt_y"/>
                                          </p:val>
                                        </p:tav>
                                        <p:tav tm="100000">
                                          <p:val>
                                            <p:strVal val="#ppt_y"/>
                                          </p:val>
                                        </p:tav>
                                      </p:tavLst>
                                    </p:anim>
                                  </p:childTnLst>
                                </p:cTn>
                              </p:par>
                            </p:childTnLst>
                          </p:cTn>
                        </p:par>
                        <p:par>
                          <p:cTn id="44" fill="hold">
                            <p:stCondLst>
                              <p:cond delay="8000"/>
                            </p:stCondLst>
                            <p:childTnLst>
                              <p:par>
                                <p:cTn id="45" presetID="2" presetClass="entr" presetSubtype="8"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1000" fill="hold"/>
                                        <p:tgtEl>
                                          <p:spTgt spid="11"/>
                                        </p:tgtEl>
                                        <p:attrNameLst>
                                          <p:attrName>ppt_x</p:attrName>
                                        </p:attrNameLst>
                                      </p:cBhvr>
                                      <p:tavLst>
                                        <p:tav tm="0">
                                          <p:val>
                                            <p:strVal val="0-#ppt_w/2"/>
                                          </p:val>
                                        </p:tav>
                                        <p:tav tm="100000">
                                          <p:val>
                                            <p:strVal val="#ppt_x"/>
                                          </p:val>
                                        </p:tav>
                                      </p:tavLst>
                                    </p:anim>
                                    <p:anim calcmode="lin" valueType="num">
                                      <p:cBhvr additive="base">
                                        <p:cTn id="4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99"/>
          <p:cNvSpPr>
            <a:spLocks noGrp="1"/>
          </p:cNvSpPr>
          <p:nvPr>
            <p:ph type="title"/>
          </p:nvPr>
        </p:nvSpPr>
        <p:spPr/>
        <p:txBody>
          <a:bodyPr/>
          <a:lstStyle/>
          <a:p>
            <a:r>
              <a:rPr lang="en-US" dirty="0"/>
              <a:t>Application Insights</a:t>
            </a:r>
          </a:p>
        </p:txBody>
      </p:sp>
      <p:sp>
        <p:nvSpPr>
          <p:cNvPr id="202" name="Content Placeholder 201"/>
          <p:cNvSpPr>
            <a:spLocks noGrp="1"/>
          </p:cNvSpPr>
          <p:nvPr>
            <p:ph sz="quarter" idx="10"/>
          </p:nvPr>
        </p:nvSpPr>
        <p:spPr>
          <a:xfrm>
            <a:off x="268288" y="1398397"/>
            <a:ext cx="11542503" cy="4001095"/>
          </a:xfrm>
        </p:spPr>
        <p:txBody>
          <a:bodyPr/>
          <a:lstStyle/>
          <a:p>
            <a:r>
              <a:rPr lang="en-US" dirty="0"/>
              <a:t>Consolidated analytics across server and client</a:t>
            </a:r>
          </a:p>
          <a:p>
            <a:r>
              <a:rPr lang="en-US" dirty="0"/>
              <a:t>Analyzes usage patterns</a:t>
            </a:r>
          </a:p>
          <a:p>
            <a:r>
              <a:rPr lang="en-US" dirty="0"/>
              <a:t>Detect, triage, and diagnose performance issues</a:t>
            </a:r>
          </a:p>
          <a:p>
            <a:r>
              <a:rPr lang="en-US" dirty="0"/>
              <a:t>Support for mobile and web applications</a:t>
            </a:r>
          </a:p>
          <a:p>
            <a:r>
              <a:rPr lang="en-US" dirty="0"/>
              <a:t>Built-in tooling for a variety of IDE’s and frameworks</a:t>
            </a:r>
          </a:p>
        </p:txBody>
      </p:sp>
    </p:spTree>
    <p:extLst>
      <p:ext uri="{BB962C8B-B14F-4D97-AF65-F5344CB8AC3E}">
        <p14:creationId xmlns:p14="http://schemas.microsoft.com/office/powerpoint/2010/main" val="30558660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82012" y="996640"/>
            <a:ext cx="10140950" cy="5156200"/>
          </a:xfrm>
        </p:spPr>
        <p:txBody>
          <a:bodyPr/>
          <a:lstStyle/>
          <a:p>
            <a:pPr defTabSz="1109093">
              <a:lnSpc>
                <a:spcPts val="5700"/>
              </a:lnSpc>
            </a:pPr>
            <a:r>
              <a:rPr lang="en-US" sz="5400" spc="-102" dirty="0">
                <a:solidFill>
                  <a:prstClr val="white"/>
                </a:solidFill>
                <a:ea typeface="Segoe UI" pitchFamily="34" charset="0"/>
              </a:rPr>
              <a:t>If you can't measure something, you can't understand it. If you can't understand it, you can't control it. If you can't control it, you can't improve it.</a:t>
            </a:r>
            <a:br>
              <a:rPr lang="en-US" sz="6600" spc="-102" dirty="0">
                <a:solidFill>
                  <a:prstClr val="white"/>
                </a:solidFill>
                <a:ea typeface="Segoe UI" pitchFamily="34" charset="0"/>
              </a:rPr>
            </a:br>
            <a:br>
              <a:rPr lang="en-US" sz="6600" spc="-102" dirty="0">
                <a:solidFill>
                  <a:prstClr val="white"/>
                </a:solidFill>
                <a:ea typeface="Segoe UI" pitchFamily="34" charset="0"/>
              </a:rPr>
            </a:br>
            <a:r>
              <a:rPr lang="en-US" sz="3200" spc="-102" dirty="0">
                <a:solidFill>
                  <a:prstClr val="white"/>
                </a:solidFill>
                <a:ea typeface="Segoe UI" pitchFamily="34" charset="0"/>
              </a:rPr>
              <a:t>H. James Harrington</a:t>
            </a:r>
            <a:br>
              <a:rPr lang="en-US" sz="3200" spc="-102" dirty="0">
                <a:solidFill>
                  <a:prstClr val="white"/>
                </a:solidFill>
                <a:ea typeface="Segoe UI" pitchFamily="34" charset="0"/>
              </a:rPr>
            </a:br>
            <a:endParaRPr lang="en-US" dirty="0"/>
          </a:p>
        </p:txBody>
      </p:sp>
    </p:spTree>
    <p:extLst>
      <p:ext uri="{BB962C8B-B14F-4D97-AF65-F5344CB8AC3E}">
        <p14:creationId xmlns:p14="http://schemas.microsoft.com/office/powerpoint/2010/main" val="15178802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telemetry data</a:t>
            </a:r>
          </a:p>
        </p:txBody>
      </p:sp>
      <p:grpSp>
        <p:nvGrpSpPr>
          <p:cNvPr id="48" name="Group 47"/>
          <p:cNvGrpSpPr/>
          <p:nvPr/>
        </p:nvGrpSpPr>
        <p:grpSpPr>
          <a:xfrm>
            <a:off x="387927" y="1405874"/>
            <a:ext cx="4326512" cy="1147154"/>
            <a:chOff x="387927" y="1178160"/>
            <a:chExt cx="4326512" cy="1147154"/>
          </a:xfrm>
        </p:grpSpPr>
        <p:grpSp>
          <p:nvGrpSpPr>
            <p:cNvPr id="6" name="Group 5"/>
            <p:cNvGrpSpPr/>
            <p:nvPr/>
          </p:nvGrpSpPr>
          <p:grpSpPr>
            <a:xfrm>
              <a:off x="1289357" y="1178160"/>
              <a:ext cx="3425082" cy="1147154"/>
              <a:chOff x="7590294" y="801789"/>
              <a:chExt cx="3358228" cy="1124763"/>
            </a:xfrm>
          </p:grpSpPr>
          <p:sp>
            <p:nvSpPr>
              <p:cNvPr id="7" name="TextBox 6"/>
              <p:cNvSpPr txBox="1"/>
              <p:nvPr/>
            </p:nvSpPr>
            <p:spPr>
              <a:xfrm>
                <a:off x="7590294" y="801789"/>
                <a:ext cx="3290945"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Outside-in monitoring</a:t>
                </a:r>
              </a:p>
            </p:txBody>
          </p:sp>
          <p:sp>
            <p:nvSpPr>
              <p:cNvPr id="8" name="TextBox 7"/>
              <p:cNvSpPr txBox="1"/>
              <p:nvPr/>
            </p:nvSpPr>
            <p:spPr>
              <a:xfrm>
                <a:off x="7590294" y="1181979"/>
                <a:ext cx="3358228" cy="744573"/>
              </a:xfrm>
              <a:prstGeom prst="rect">
                <a:avLst/>
              </a:prstGeom>
              <a:noFill/>
            </p:spPr>
            <p:txBody>
              <a:bodyPr wrap="none" lIns="190234" tIns="152188" rIns="190234" bIns="152188" rtlCol="0">
                <a:spAutoFit/>
              </a:bodyPr>
              <a:lstStyle/>
              <a:p>
                <a:pPr defTabSz="951304">
                  <a:lnSpc>
                    <a:spcPct val="90000"/>
                  </a:lnSpc>
                  <a:defRPr/>
                </a:pPr>
                <a:r>
                  <a:rPr lang="en-US" sz="1632" kern="0" dirty="0"/>
                  <a:t>URL pings and web tests from 16</a:t>
                </a:r>
                <a:br>
                  <a:rPr lang="en-US" sz="1632" kern="0" dirty="0"/>
                </a:br>
                <a:r>
                  <a:rPr lang="en-US" sz="1632" kern="0" dirty="0"/>
                  <a:t>global points of presence</a:t>
                </a:r>
              </a:p>
            </p:txBody>
          </p:sp>
        </p:grpSp>
        <p:sp>
          <p:nvSpPr>
            <p:cNvPr id="39" name="Oval 38"/>
            <p:cNvSpPr/>
            <p:nvPr/>
          </p:nvSpPr>
          <p:spPr bwMode="auto">
            <a:xfrm>
              <a:off x="387927" y="1350860"/>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44" name="Group 43"/>
          <p:cNvGrpSpPr/>
          <p:nvPr/>
        </p:nvGrpSpPr>
        <p:grpSpPr>
          <a:xfrm>
            <a:off x="309313" y="3135105"/>
            <a:ext cx="5385169" cy="1147154"/>
            <a:chOff x="387927" y="2482971"/>
            <a:chExt cx="5385169" cy="1147154"/>
          </a:xfrm>
        </p:grpSpPr>
        <p:grpSp>
          <p:nvGrpSpPr>
            <p:cNvPr id="12" name="Group 11"/>
            <p:cNvGrpSpPr/>
            <p:nvPr/>
          </p:nvGrpSpPr>
          <p:grpSpPr>
            <a:xfrm>
              <a:off x="1289357" y="2482971"/>
              <a:ext cx="4483739" cy="1147154"/>
              <a:chOff x="7590294" y="2161552"/>
              <a:chExt cx="4396224" cy="1124763"/>
            </a:xfrm>
          </p:grpSpPr>
          <p:sp>
            <p:nvSpPr>
              <p:cNvPr id="16" name="TextBox 15"/>
              <p:cNvSpPr txBox="1"/>
              <p:nvPr/>
            </p:nvSpPr>
            <p:spPr>
              <a:xfrm>
                <a:off x="7590294" y="2161552"/>
                <a:ext cx="3526586"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user behavior</a:t>
                </a:r>
              </a:p>
            </p:txBody>
          </p:sp>
          <p:sp>
            <p:nvSpPr>
              <p:cNvPr id="17" name="TextBox 16"/>
              <p:cNvSpPr txBox="1"/>
              <p:nvPr/>
            </p:nvSpPr>
            <p:spPr>
              <a:xfrm>
                <a:off x="7590294" y="2541742"/>
                <a:ext cx="4396224" cy="744573"/>
              </a:xfrm>
              <a:prstGeom prst="rect">
                <a:avLst/>
              </a:prstGeom>
              <a:noFill/>
            </p:spPr>
            <p:txBody>
              <a:bodyPr wrap="square" lIns="190234" tIns="152188" rIns="190234" bIns="152188" rtlCol="0">
                <a:spAutoFit/>
              </a:bodyPr>
              <a:lstStyle/>
              <a:p>
                <a:pPr defTabSz="951304">
                  <a:lnSpc>
                    <a:spcPct val="90000"/>
                  </a:lnSpc>
                </a:pPr>
                <a:r>
                  <a:rPr lang="en-US" sz="1632" kern="0" dirty="0"/>
                  <a:t>Real user monitoring for deeper diagnostic insights</a:t>
                </a:r>
              </a:p>
            </p:txBody>
          </p:sp>
        </p:grpSp>
        <p:sp>
          <p:nvSpPr>
            <p:cNvPr id="40" name="Oval 39"/>
            <p:cNvSpPr/>
            <p:nvPr/>
          </p:nvSpPr>
          <p:spPr bwMode="auto">
            <a:xfrm>
              <a:off x="387927" y="2649371"/>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45" name="Group 44"/>
          <p:cNvGrpSpPr/>
          <p:nvPr/>
        </p:nvGrpSpPr>
        <p:grpSpPr>
          <a:xfrm>
            <a:off x="387927" y="4864336"/>
            <a:ext cx="5086792" cy="1156152"/>
            <a:chOff x="387926" y="2916140"/>
            <a:chExt cx="5086792" cy="1156152"/>
          </a:xfrm>
        </p:grpSpPr>
        <p:grpSp>
          <p:nvGrpSpPr>
            <p:cNvPr id="19" name="Group 18"/>
            <p:cNvGrpSpPr/>
            <p:nvPr/>
          </p:nvGrpSpPr>
          <p:grpSpPr>
            <a:xfrm>
              <a:off x="1289357" y="2916140"/>
              <a:ext cx="4185361" cy="1156152"/>
              <a:chOff x="7590294" y="2161552"/>
              <a:chExt cx="4103667" cy="1133585"/>
            </a:xfrm>
          </p:grpSpPr>
          <p:sp>
            <p:nvSpPr>
              <p:cNvPr id="23" name="TextBox 22"/>
              <p:cNvSpPr txBox="1"/>
              <p:nvPr/>
            </p:nvSpPr>
            <p:spPr>
              <a:xfrm>
                <a:off x="7590294" y="2161552"/>
                <a:ext cx="4103667"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Developer traces and events</a:t>
                </a:r>
              </a:p>
            </p:txBody>
          </p:sp>
          <p:sp>
            <p:nvSpPr>
              <p:cNvPr id="24" name="TextBox 23"/>
              <p:cNvSpPr txBox="1"/>
              <p:nvPr/>
            </p:nvSpPr>
            <p:spPr>
              <a:xfrm>
                <a:off x="7590294" y="2541742"/>
                <a:ext cx="3843981" cy="753395"/>
              </a:xfrm>
              <a:prstGeom prst="rect">
                <a:avLst/>
              </a:prstGeom>
              <a:noFill/>
            </p:spPr>
            <p:txBody>
              <a:bodyPr wrap="none" lIns="190234" tIns="152188" rIns="190234" bIns="152188" rtlCol="0">
                <a:spAutoFit/>
              </a:bodyPr>
              <a:lstStyle/>
              <a:p>
                <a:pPr defTabSz="951304">
                  <a:lnSpc>
                    <a:spcPct val="90000"/>
                  </a:lnSpc>
                </a:pPr>
                <a:r>
                  <a:rPr lang="en-US" sz="1632" kern="0" dirty="0"/>
                  <a:t>Whatever the developer would like to</a:t>
                </a:r>
                <a:br>
                  <a:rPr lang="en-US" sz="1632" kern="0" dirty="0"/>
                </a:br>
                <a:r>
                  <a:rPr lang="en-US" sz="1632" kern="0" dirty="0"/>
                  <a:t>send to Application Insights</a:t>
                </a:r>
              </a:p>
            </p:txBody>
          </p:sp>
        </p:grpSp>
        <p:sp>
          <p:nvSpPr>
            <p:cNvPr id="41" name="Oval 40"/>
            <p:cNvSpPr/>
            <p:nvPr/>
          </p:nvSpPr>
          <p:spPr bwMode="auto">
            <a:xfrm>
              <a:off x="387926" y="3087597"/>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46" name="Group 45"/>
          <p:cNvGrpSpPr/>
          <p:nvPr/>
        </p:nvGrpSpPr>
        <p:grpSpPr>
          <a:xfrm>
            <a:off x="6296891" y="2059039"/>
            <a:ext cx="5441566" cy="1156152"/>
            <a:chOff x="387927" y="2320725"/>
            <a:chExt cx="5441566" cy="1156152"/>
          </a:xfrm>
        </p:grpSpPr>
        <p:grpSp>
          <p:nvGrpSpPr>
            <p:cNvPr id="26" name="Group 25"/>
            <p:cNvGrpSpPr/>
            <p:nvPr/>
          </p:nvGrpSpPr>
          <p:grpSpPr>
            <a:xfrm>
              <a:off x="1289357" y="2320725"/>
              <a:ext cx="4540136" cy="1156152"/>
              <a:chOff x="7590294" y="2161552"/>
              <a:chExt cx="4451518" cy="1133585"/>
            </a:xfrm>
          </p:grpSpPr>
          <p:sp>
            <p:nvSpPr>
              <p:cNvPr id="30" name="TextBox 29"/>
              <p:cNvSpPr txBox="1"/>
              <p:nvPr/>
            </p:nvSpPr>
            <p:spPr>
              <a:xfrm>
                <a:off x="7590294" y="2161552"/>
                <a:ext cx="4406634"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application behavior</a:t>
                </a:r>
              </a:p>
            </p:txBody>
          </p:sp>
          <p:sp>
            <p:nvSpPr>
              <p:cNvPr id="31" name="TextBox 30"/>
              <p:cNvSpPr txBox="1"/>
              <p:nvPr/>
            </p:nvSpPr>
            <p:spPr>
              <a:xfrm>
                <a:off x="7590294" y="2541742"/>
                <a:ext cx="4451518" cy="753395"/>
              </a:xfrm>
              <a:prstGeom prst="rect">
                <a:avLst/>
              </a:prstGeom>
              <a:noFill/>
            </p:spPr>
            <p:txBody>
              <a:bodyPr wrap="none" lIns="190234" tIns="152188" rIns="190234" bIns="152188" rtlCol="0">
                <a:spAutoFit/>
              </a:bodyPr>
              <a:lstStyle/>
              <a:p>
                <a:pPr defTabSz="951304">
                  <a:lnSpc>
                    <a:spcPct val="90000"/>
                  </a:lnSpc>
                </a:pPr>
                <a:r>
                  <a:rPr lang="en-US" sz="1632" kern="0" dirty="0"/>
                  <a:t>No coding required – service dependencies,</a:t>
                </a:r>
                <a:br>
                  <a:rPr lang="en-US" sz="1632" kern="0" dirty="0"/>
                </a:br>
                <a:r>
                  <a:rPr lang="en-US" sz="1632" kern="0" dirty="0"/>
                  <a:t>queries, response time, exceptions, logs, etc.</a:t>
                </a:r>
              </a:p>
            </p:txBody>
          </p:sp>
        </p:grpSp>
        <p:sp>
          <p:nvSpPr>
            <p:cNvPr id="42" name="Oval 41"/>
            <p:cNvSpPr/>
            <p:nvPr/>
          </p:nvSpPr>
          <p:spPr bwMode="auto">
            <a:xfrm>
              <a:off x="387927" y="2493556"/>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47" name="Group 46"/>
          <p:cNvGrpSpPr/>
          <p:nvPr/>
        </p:nvGrpSpPr>
        <p:grpSpPr>
          <a:xfrm>
            <a:off x="6296891" y="4008408"/>
            <a:ext cx="4866076" cy="925627"/>
            <a:chOff x="387927" y="3606257"/>
            <a:chExt cx="4866076" cy="925627"/>
          </a:xfrm>
        </p:grpSpPr>
        <p:grpSp>
          <p:nvGrpSpPr>
            <p:cNvPr id="33" name="Group 32"/>
            <p:cNvGrpSpPr/>
            <p:nvPr/>
          </p:nvGrpSpPr>
          <p:grpSpPr>
            <a:xfrm>
              <a:off x="1289357" y="3606257"/>
              <a:ext cx="3964646" cy="925627"/>
              <a:chOff x="7590294" y="2161552"/>
              <a:chExt cx="3887261" cy="907560"/>
            </a:xfrm>
          </p:grpSpPr>
          <p:sp>
            <p:nvSpPr>
              <p:cNvPr id="37" name="TextBox 36"/>
              <p:cNvSpPr txBox="1"/>
              <p:nvPr/>
            </p:nvSpPr>
            <p:spPr>
              <a:xfrm>
                <a:off x="7590294" y="2161552"/>
                <a:ext cx="3887261"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Infrastructure performance</a:t>
                </a:r>
              </a:p>
            </p:txBody>
          </p:sp>
          <p:sp>
            <p:nvSpPr>
              <p:cNvPr id="38" name="TextBox 37"/>
              <p:cNvSpPr txBox="1"/>
              <p:nvPr/>
            </p:nvSpPr>
            <p:spPr>
              <a:xfrm>
                <a:off x="7590294" y="2541741"/>
                <a:ext cx="3122630" cy="527371"/>
              </a:xfrm>
              <a:prstGeom prst="rect">
                <a:avLst/>
              </a:prstGeom>
              <a:noFill/>
            </p:spPr>
            <p:txBody>
              <a:bodyPr wrap="none" lIns="190234" tIns="152188" rIns="190234" bIns="152188" rtlCol="0">
                <a:spAutoFit/>
              </a:bodyPr>
              <a:lstStyle/>
              <a:p>
                <a:pPr defTabSz="951304">
                  <a:lnSpc>
                    <a:spcPct val="90000"/>
                  </a:lnSpc>
                </a:pPr>
                <a:r>
                  <a:rPr lang="en-US" sz="1632" kern="0" dirty="0"/>
                  <a:t>System performance counters</a:t>
                </a:r>
              </a:p>
            </p:txBody>
          </p:sp>
        </p:grpSp>
        <p:sp>
          <p:nvSpPr>
            <p:cNvPr id="43" name="Oval 42"/>
            <p:cNvSpPr/>
            <p:nvPr/>
          </p:nvSpPr>
          <p:spPr bwMode="auto">
            <a:xfrm>
              <a:off x="387927" y="3663825"/>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a:t>
              </a:r>
            </a:p>
          </p:txBody>
        </p:sp>
      </p:grpSp>
    </p:spTree>
    <p:extLst>
      <p:ext uri="{BB962C8B-B14F-4D97-AF65-F5344CB8AC3E}">
        <p14:creationId xmlns:p14="http://schemas.microsoft.com/office/powerpoint/2010/main" val="3447204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End to end telemetry with Application Insights</a:t>
            </a:r>
          </a:p>
        </p:txBody>
      </p:sp>
    </p:spTree>
    <p:extLst>
      <p:ext uri="{BB962C8B-B14F-4D97-AF65-F5344CB8AC3E}">
        <p14:creationId xmlns:p14="http://schemas.microsoft.com/office/powerpoint/2010/main" val="16085613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data flow</a:t>
            </a: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899085" y="2302830"/>
            <a:ext cx="2252340" cy="2252340"/>
          </a:xfrm>
          <a:prstGeom prst="rect">
            <a:avLst/>
          </a:prstGeom>
        </p:spPr>
      </p:pic>
      <p:grpSp>
        <p:nvGrpSpPr>
          <p:cNvPr id="46" name="Group 45"/>
          <p:cNvGrpSpPr/>
          <p:nvPr/>
        </p:nvGrpSpPr>
        <p:grpSpPr>
          <a:xfrm>
            <a:off x="59896" y="1416058"/>
            <a:ext cx="1916230" cy="1641497"/>
            <a:chOff x="59896" y="1416058"/>
            <a:chExt cx="1916230" cy="1641497"/>
          </a:xfrm>
        </p:grpSpPr>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1416058"/>
              <a:ext cx="1013633" cy="1013633"/>
            </a:xfrm>
            <a:prstGeom prst="rect">
              <a:avLst/>
            </a:prstGeom>
          </p:spPr>
        </p:pic>
        <p:sp>
          <p:nvSpPr>
            <p:cNvPr id="20" name="TextBox 19"/>
            <p:cNvSpPr txBox="1"/>
            <p:nvPr/>
          </p:nvSpPr>
          <p:spPr>
            <a:xfrm>
              <a:off x="59896" y="2429691"/>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sp>
        <p:nvSpPr>
          <p:cNvPr id="21" name="TextBox 20"/>
          <p:cNvSpPr txBox="1"/>
          <p:nvPr/>
        </p:nvSpPr>
        <p:spPr>
          <a:xfrm>
            <a:off x="10067141" y="365440"/>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a:p>
            <a:pPr algn="ctr">
              <a:lnSpc>
                <a:spcPct val="90000"/>
              </a:lnSpc>
              <a:spcAft>
                <a:spcPts val="600"/>
              </a:spcAft>
            </a:pPr>
            <a:r>
              <a:rPr lang="en-US" sz="2400" dirty="0">
                <a:gradFill>
                  <a:gsLst>
                    <a:gs pos="2917">
                      <a:schemeClr val="tx1"/>
                    </a:gs>
                    <a:gs pos="30000">
                      <a:schemeClr val="tx1"/>
                    </a:gs>
                  </a:gsLst>
                  <a:lin ang="5400000" scaled="0"/>
                </a:gradFill>
              </a:rPr>
              <a:t>Insights</a:t>
            </a:r>
          </a:p>
        </p:txBody>
      </p:sp>
      <p:cxnSp>
        <p:nvCxnSpPr>
          <p:cNvPr id="23" name="Straight Connector 22"/>
          <p:cNvCxnSpPr/>
          <p:nvPr/>
        </p:nvCxnSpPr>
        <p:spPr>
          <a:xfrm>
            <a:off x="9535092" y="-124691"/>
            <a:ext cx="0" cy="7058891"/>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820091" y="2236806"/>
            <a:ext cx="8395062"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9896" y="2909250"/>
            <a:ext cx="10007244" cy="1920319"/>
            <a:chOff x="59896" y="2909250"/>
            <a:chExt cx="10007244" cy="1920319"/>
          </a:xfrm>
        </p:grpSpPr>
        <p:grpSp>
          <p:nvGrpSpPr>
            <p:cNvPr id="51" name="Group 50"/>
            <p:cNvGrpSpPr/>
            <p:nvPr/>
          </p:nvGrpSpPr>
          <p:grpSpPr>
            <a:xfrm>
              <a:off x="4011241" y="2909250"/>
              <a:ext cx="3620991" cy="1824693"/>
              <a:chOff x="4011241" y="2909250"/>
              <a:chExt cx="3620991" cy="1824693"/>
            </a:xfrm>
          </p:grpSpPr>
          <p:sp>
            <p:nvSpPr>
              <p:cNvPr id="10" name="TextBox 9"/>
              <p:cNvSpPr txBox="1"/>
              <p:nvPr/>
            </p:nvSpPr>
            <p:spPr>
              <a:xfrm>
                <a:off x="4011241" y="4050679"/>
                <a:ext cx="1650516"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Filtering</a:t>
                </a:r>
              </a:p>
            </p:txBody>
          </p:sp>
          <p:sp>
            <p:nvSpPr>
              <p:cNvPr id="11" name="TextBox 10"/>
              <p:cNvSpPr txBox="1"/>
              <p:nvPr/>
            </p:nvSpPr>
            <p:spPr>
              <a:xfrm>
                <a:off x="4011241" y="3479964"/>
                <a:ext cx="3620991" cy="683264"/>
              </a:xfrm>
              <a:prstGeom prst="rect">
                <a:avLst/>
              </a:prstGeom>
              <a:noFill/>
            </p:spPr>
            <p:txBody>
              <a:bodyPr wrap="none" lIns="182880" tIns="146304" rIns="182880" bIns="146304" rtlCol="0">
                <a:spAutoFit/>
              </a:bodyPr>
              <a:lstStyle>
                <a:defPPr>
                  <a:defRPr lang="en-US"/>
                </a:defPPr>
                <a:lvl1pPr>
                  <a:lnSpc>
                    <a:spcPct val="90000"/>
                  </a:lnSpc>
                  <a:spcAft>
                    <a:spcPts val="600"/>
                  </a:spcAft>
                  <a:defRPr sz="2800">
                    <a:gradFill>
                      <a:gsLst>
                        <a:gs pos="2917">
                          <a:schemeClr val="tx1"/>
                        </a:gs>
                        <a:gs pos="30000">
                          <a:schemeClr val="tx1"/>
                        </a:gs>
                      </a:gsLst>
                      <a:lin ang="5400000" scaled="0"/>
                    </a:gradFill>
                  </a:defRPr>
                </a:lvl1pPr>
              </a:lstStyle>
              <a:p>
                <a:r>
                  <a:rPr lang="en-US" dirty="0"/>
                  <a:t>Fixed-Rate Sampling</a:t>
                </a:r>
              </a:p>
            </p:txBody>
          </p:sp>
          <p:sp>
            <p:nvSpPr>
              <p:cNvPr id="12" name="TextBox 11"/>
              <p:cNvSpPr txBox="1"/>
              <p:nvPr/>
            </p:nvSpPr>
            <p:spPr>
              <a:xfrm>
                <a:off x="4011241" y="2909250"/>
                <a:ext cx="3352008"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Adaptive Sampling</a:t>
                </a:r>
              </a:p>
            </p:txBody>
          </p:sp>
        </p:grpSp>
        <p:grpSp>
          <p:nvGrpSpPr>
            <p:cNvPr id="47" name="Group 46"/>
            <p:cNvGrpSpPr/>
            <p:nvPr/>
          </p:nvGrpSpPr>
          <p:grpSpPr>
            <a:xfrm>
              <a:off x="59896" y="3188072"/>
              <a:ext cx="1916230" cy="1641497"/>
              <a:chOff x="59896" y="3188072"/>
              <a:chExt cx="1916230" cy="1641497"/>
            </a:xfrm>
          </p:grpSpPr>
          <p:pic>
            <p:nvPicPr>
              <p:cNvPr id="29" name="Picture 2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3188072"/>
                <a:ext cx="1013633" cy="1013633"/>
              </a:xfrm>
              <a:prstGeom prst="rect">
                <a:avLst/>
              </a:prstGeom>
            </p:spPr>
          </p:pic>
          <p:sp>
            <p:nvSpPr>
              <p:cNvPr id="30" name="TextBox 29"/>
              <p:cNvSpPr txBox="1"/>
              <p:nvPr/>
            </p:nvSpPr>
            <p:spPr>
              <a:xfrm>
                <a:off x="59896" y="4201705"/>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33" name="Straight Arrow Connector 32"/>
            <p:cNvCxnSpPr/>
            <p:nvPr/>
          </p:nvCxnSpPr>
          <p:spPr>
            <a:xfrm>
              <a:off x="1820091" y="3865574"/>
              <a:ext cx="2116183"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632232" y="3865574"/>
              <a:ext cx="2434908"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9896" y="4797534"/>
            <a:ext cx="12058117" cy="1804049"/>
            <a:chOff x="59896" y="4797534"/>
            <a:chExt cx="12058117" cy="1804049"/>
          </a:xfrm>
        </p:grpSpPr>
        <p:cxnSp>
          <p:nvCxnSpPr>
            <p:cNvPr id="42" name="Straight Arrow Connector 41"/>
            <p:cNvCxnSpPr/>
            <p:nvPr/>
          </p:nvCxnSpPr>
          <p:spPr>
            <a:xfrm>
              <a:off x="9535092" y="5526769"/>
              <a:ext cx="680061"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9896" y="4960086"/>
              <a:ext cx="1916230" cy="1641497"/>
              <a:chOff x="59896" y="4960086"/>
              <a:chExt cx="1916230" cy="1641497"/>
            </a:xfrm>
          </p:grpSpPr>
          <p:pic>
            <p:nvPicPr>
              <p:cNvPr id="31" name="Picture 3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4960086"/>
                <a:ext cx="1013633" cy="1013633"/>
              </a:xfrm>
              <a:prstGeom prst="rect">
                <a:avLst/>
              </a:prstGeom>
            </p:spPr>
          </p:pic>
          <p:sp>
            <p:nvSpPr>
              <p:cNvPr id="32" name="TextBox 31"/>
              <p:cNvSpPr txBox="1"/>
              <p:nvPr/>
            </p:nvSpPr>
            <p:spPr>
              <a:xfrm>
                <a:off x="59896" y="5973719"/>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39" name="Straight Arrow Connector 38"/>
            <p:cNvCxnSpPr/>
            <p:nvPr/>
          </p:nvCxnSpPr>
          <p:spPr>
            <a:xfrm>
              <a:off x="1820091" y="5526769"/>
              <a:ext cx="7376160"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9335587" y="4797534"/>
              <a:ext cx="435429" cy="15684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10177738" y="5007746"/>
              <a:ext cx="1940275" cy="1148007"/>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Ingestion </a:t>
              </a:r>
            </a:p>
            <a:p>
              <a:pPr>
                <a:lnSpc>
                  <a:spcPct val="90000"/>
                </a:lnSpc>
                <a:spcAft>
                  <a:spcPts val="600"/>
                </a:spcAft>
              </a:pPr>
              <a:r>
                <a:rPr lang="en-US" sz="2800" dirty="0">
                  <a:gradFill>
                    <a:gsLst>
                      <a:gs pos="2917">
                        <a:schemeClr val="tx1"/>
                      </a:gs>
                      <a:gs pos="30000">
                        <a:schemeClr val="tx1"/>
                      </a:gs>
                    </a:gsLst>
                    <a:lin ang="5400000" scaled="0"/>
                  </a:gradFill>
                </a:rPr>
                <a:t>Sampling</a:t>
              </a:r>
            </a:p>
          </p:txBody>
        </p:sp>
      </p:grpSp>
    </p:spTree>
    <p:extLst>
      <p:ext uri="{BB962C8B-B14F-4D97-AF65-F5344CB8AC3E}">
        <p14:creationId xmlns:p14="http://schemas.microsoft.com/office/powerpoint/2010/main" val="2651997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Supported Platforms &amp; Languages</a:t>
            </a:r>
          </a:p>
        </p:txBody>
      </p:sp>
      <p:sp>
        <p:nvSpPr>
          <p:cNvPr id="2" name="Text Placeholder 1"/>
          <p:cNvSpPr>
            <a:spLocks noGrp="1"/>
          </p:cNvSpPr>
          <p:nvPr>
            <p:ph sz="quarter" idx="10"/>
          </p:nvPr>
        </p:nvSpPr>
        <p:spPr>
          <a:xfrm>
            <a:off x="268288" y="1398397"/>
            <a:ext cx="11542503" cy="3358292"/>
          </a:xfrm>
        </p:spPr>
        <p:txBody>
          <a:bodyPr/>
          <a:lstStyle/>
          <a:p>
            <a:pPr marL="0" indent="0">
              <a:buNone/>
            </a:pPr>
            <a:r>
              <a:rPr lang="en-US" dirty="0"/>
              <a:t>Any Platform - Any App</a:t>
            </a:r>
          </a:p>
          <a:p>
            <a:pPr marL="0" indent="0">
              <a:buClr>
                <a:srgbClr val="47D8FF"/>
              </a:buClr>
              <a:buNone/>
            </a:pPr>
            <a:r>
              <a:rPr lang="en-US" sz="2353" dirty="0">
                <a:solidFill>
                  <a:srgbClr val="FFFFFF"/>
                </a:solidFill>
              </a:rPr>
              <a:t>On-Prem, Azure, AWS, Google Cloud, App Stores</a:t>
            </a:r>
            <a:endParaRPr lang="en-US" dirty="0"/>
          </a:p>
          <a:p>
            <a:pPr marL="0" indent="0">
              <a:spcBef>
                <a:spcPts val="1765"/>
              </a:spcBef>
              <a:buNone/>
            </a:pPr>
            <a:r>
              <a:rPr lang="en-US" dirty="0"/>
              <a:t>Open Source SDKs</a:t>
            </a:r>
            <a:br>
              <a:rPr lang="en-US" dirty="0"/>
            </a:br>
            <a:r>
              <a:rPr lang="en-US" sz="2353" dirty="0">
                <a:solidFill>
                  <a:schemeClr val="tx1"/>
                </a:solidFill>
              </a:rPr>
              <a:t>https://github.com/Microsoft/ApplicationInsights-Home</a:t>
            </a:r>
          </a:p>
          <a:p>
            <a:pPr marL="0" indent="0">
              <a:spcBef>
                <a:spcPts val="1765"/>
              </a:spcBef>
              <a:buNone/>
            </a:pPr>
            <a:r>
              <a:rPr lang="en-US" dirty="0"/>
              <a:t>Logging Frameworks</a:t>
            </a:r>
            <a:br>
              <a:rPr lang="en-US" dirty="0"/>
            </a:br>
            <a:r>
              <a:rPr lang="en-US" sz="2353" dirty="0">
                <a:solidFill>
                  <a:schemeClr val="tx1"/>
                </a:solidFill>
              </a:rPr>
              <a:t>Log4Net, nLog, System.Diagnostics, Log4J, Logback</a:t>
            </a:r>
          </a:p>
        </p:txBody>
      </p:sp>
      <p:pic>
        <p:nvPicPr>
          <p:cNvPr id="5" name="Picture 4"/>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8228050" y="1305679"/>
            <a:ext cx="2390466" cy="2390466"/>
          </a:xfrm>
          <a:prstGeom prst="rect">
            <a:avLst/>
          </a:prstGeom>
        </p:spPr>
      </p:pic>
      <p:pic>
        <p:nvPicPr>
          <p:cNvPr id="6" name="Picture 5"/>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0677043" y="1917752"/>
            <a:ext cx="1293704" cy="1293704"/>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459043" y="237801"/>
            <a:ext cx="1466038" cy="1466038"/>
          </a:xfrm>
          <a:prstGeom prst="rect">
            <a:avLst/>
          </a:prstGeom>
        </p:spPr>
      </p:pic>
      <p:pic>
        <p:nvPicPr>
          <p:cNvPr id="12" name="Picture 2" descr="http://upload.wikimedia.org/wikipedia/commons/f/f1/Ruby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39566" y="3751225"/>
            <a:ext cx="926259" cy="9271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upload.wikimedia.org/wikipedia/commons/thumb/c/c3/Python-logo-notext.svg/2000px-Python-logo-notext.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22993" y="3729628"/>
            <a:ext cx="1009757" cy="1009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63280" y="4971454"/>
            <a:ext cx="4706228" cy="1731156"/>
          </a:xfrm>
          <a:prstGeom prst="rect">
            <a:avLst/>
          </a:prstGeom>
        </p:spPr>
      </p:pic>
      <p:pic>
        <p:nvPicPr>
          <p:cNvPr id="1030" name="Picture 6" descr="http://3.bp.blogspot.com/-PTty3CfTGnA/TpZOEjTQ_WI/AAAAAAAAAeo/KeKt_D5X2xo/s200/j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2229" y="3700182"/>
            <a:ext cx="1043329" cy="10433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10">
            <a:clrChange>
              <a:clrFrom>
                <a:srgbClr val="323232"/>
              </a:clrFrom>
              <a:clrTo>
                <a:srgbClr val="323232">
                  <a:alpha val="0"/>
                </a:srgbClr>
              </a:clrTo>
            </a:clrChange>
            <a:extLst>
              <a:ext uri="{28A0092B-C50C-407E-A947-70E740481C1C}">
                <a14:useLocalDpi xmlns:a14="http://schemas.microsoft.com/office/drawing/2010/main" val="0"/>
              </a:ext>
            </a:extLst>
          </a:blip>
          <a:stretch>
            <a:fillRect/>
          </a:stretch>
        </p:blipFill>
        <p:spPr>
          <a:xfrm>
            <a:off x="6576977" y="4614534"/>
            <a:ext cx="3302146" cy="2444993"/>
          </a:xfrm>
          <a:prstGeom prst="rect">
            <a:avLst/>
          </a:prstGeom>
        </p:spPr>
      </p:pic>
      <p:pic>
        <p:nvPicPr>
          <p:cNvPr id="1040" name="Picture 16" descr="File:PHP-logo.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5576" y="5384715"/>
            <a:ext cx="1885170" cy="999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899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p:txBody>
          <a:bodyPr/>
          <a:lstStyle/>
          <a:p>
            <a:r>
              <a:rPr lang="en-US" dirty="0"/>
              <a:t>Out of the box service monitoring capabilities</a:t>
            </a:r>
          </a:p>
          <a:p>
            <a:r>
              <a:rPr lang="en-US" dirty="0"/>
              <a:t>Monitoring environments</a:t>
            </a:r>
          </a:p>
          <a:p>
            <a:r>
              <a:rPr lang="en-US" dirty="0"/>
              <a:t>Understanding application usage</a:t>
            </a:r>
          </a:p>
        </p:txBody>
      </p:sp>
    </p:spTree>
    <p:extLst>
      <p:ext uri="{BB962C8B-B14F-4D97-AF65-F5344CB8AC3E}">
        <p14:creationId xmlns:p14="http://schemas.microsoft.com/office/powerpoint/2010/main" val="28124498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843452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p:txBody>
          <a:bodyPr/>
          <a:lstStyle/>
          <a:p>
            <a:r>
              <a:rPr lang="en-US" dirty="0"/>
              <a:t>Out of the box capabilities</a:t>
            </a:r>
          </a:p>
          <a:p>
            <a:r>
              <a:rPr lang="en-US" dirty="0"/>
              <a:t>Monitoring from the outside in</a:t>
            </a:r>
          </a:p>
          <a:p>
            <a:r>
              <a:rPr lang="en-US" dirty="0"/>
              <a:t>Understanding applications from the inside out</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 of the box capabilities</a:t>
            </a:r>
          </a:p>
        </p:txBody>
      </p:sp>
    </p:spTree>
    <p:extLst>
      <p:ext uri="{BB962C8B-B14F-4D97-AF65-F5344CB8AC3E}">
        <p14:creationId xmlns:p14="http://schemas.microsoft.com/office/powerpoint/2010/main" val="13554240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Service metrics</a:t>
            </a:r>
          </a:p>
        </p:txBody>
      </p:sp>
      <p:sp>
        <p:nvSpPr>
          <p:cNvPr id="4" name="Content Placeholder 3"/>
          <p:cNvSpPr>
            <a:spLocks noGrp="1"/>
          </p:cNvSpPr>
          <p:nvPr>
            <p:ph sz="quarter" idx="10"/>
          </p:nvPr>
        </p:nvSpPr>
        <p:spPr>
          <a:xfrm>
            <a:off x="268288" y="1398397"/>
            <a:ext cx="11542503" cy="3323987"/>
          </a:xfrm>
        </p:spPr>
        <p:txBody>
          <a:bodyPr/>
          <a:lstStyle/>
          <a:p>
            <a:r>
              <a:rPr lang="en-US" dirty="0"/>
              <a:t>All Azure services track key metrics for monitoring health, performance, and availability</a:t>
            </a:r>
          </a:p>
          <a:p>
            <a:r>
              <a:rPr lang="en-US" dirty="0"/>
              <a:t>Can be viewed in the portal or via REST API</a:t>
            </a:r>
          </a:p>
          <a:p>
            <a:r>
              <a:rPr lang="en-US" dirty="0"/>
              <a:t>Toggle on diagnostics for some services</a:t>
            </a:r>
          </a:p>
          <a:p>
            <a:r>
              <a:rPr lang="en-US" dirty="0"/>
              <a:t>Configurable via ARM</a:t>
            </a:r>
          </a:p>
        </p:txBody>
      </p:sp>
    </p:spTree>
    <p:extLst>
      <p:ext uri="{BB962C8B-B14F-4D97-AF65-F5344CB8AC3E}">
        <p14:creationId xmlns:p14="http://schemas.microsoft.com/office/powerpoint/2010/main" val="17697818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Out of the box service monitoring</a:t>
            </a:r>
          </a:p>
        </p:txBody>
      </p:sp>
    </p:spTree>
    <p:extLst>
      <p:ext uri="{BB962C8B-B14F-4D97-AF65-F5344CB8AC3E}">
        <p14:creationId xmlns:p14="http://schemas.microsoft.com/office/powerpoint/2010/main" val="15783464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from the outside in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Monitoring with Operational Insights</a:t>
            </a:r>
          </a:p>
        </p:txBody>
      </p:sp>
    </p:spTree>
    <p:extLst>
      <p:ext uri="{BB962C8B-B14F-4D97-AF65-F5344CB8AC3E}">
        <p14:creationId xmlns:p14="http://schemas.microsoft.com/office/powerpoint/2010/main" val="23310536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Operational Insights</a:t>
            </a:r>
          </a:p>
        </p:txBody>
      </p:sp>
      <p:sp>
        <p:nvSpPr>
          <p:cNvPr id="4" name="Content Placeholder 3"/>
          <p:cNvSpPr>
            <a:spLocks noGrp="1"/>
          </p:cNvSpPr>
          <p:nvPr>
            <p:ph sz="quarter" idx="10"/>
          </p:nvPr>
        </p:nvSpPr>
        <p:spPr>
          <a:xfrm>
            <a:off x="268288" y="1398397"/>
            <a:ext cx="11542503" cy="3447098"/>
          </a:xfrm>
        </p:spPr>
        <p:txBody>
          <a:bodyPr/>
          <a:lstStyle/>
          <a:p>
            <a:r>
              <a:rPr lang="en-US" dirty="0"/>
              <a:t>Single pane of glass for monitoring VMs</a:t>
            </a:r>
          </a:p>
          <a:p>
            <a:r>
              <a:rPr lang="en-US" dirty="0"/>
              <a:t>Big data solution for logs</a:t>
            </a:r>
          </a:p>
          <a:p>
            <a:r>
              <a:rPr lang="en-US" dirty="0"/>
              <a:t>Interact with log data via Search and Solutions</a:t>
            </a:r>
          </a:p>
          <a:p>
            <a:r>
              <a:rPr lang="en-US" dirty="0"/>
              <a:t>Customizable dashboards </a:t>
            </a:r>
          </a:p>
          <a:p>
            <a:r>
              <a:rPr lang="en-US" dirty="0"/>
              <a:t>Near real time log monitoring</a:t>
            </a:r>
          </a:p>
        </p:txBody>
      </p:sp>
    </p:spTree>
    <p:extLst>
      <p:ext uri="{BB962C8B-B14F-4D97-AF65-F5344CB8AC3E}">
        <p14:creationId xmlns:p14="http://schemas.microsoft.com/office/powerpoint/2010/main" val="1568681542"/>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254BEE-C2AB-4E68-AA3E-3E2702671367}">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c58f79d2-8dd2-43f0-9a03-e1b9f874d667"/>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7744</TotalTime>
  <Words>1510</Words>
  <Application>Microsoft Office PowerPoint</Application>
  <PresentationFormat>Widescreen</PresentationFormat>
  <Paragraphs>177</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Segoe UI</vt:lpstr>
      <vt:lpstr>Segoe UI Light</vt:lpstr>
      <vt:lpstr>1_Windows Azure</vt:lpstr>
      <vt:lpstr>PowerPoint Presentation</vt:lpstr>
      <vt:lpstr>If you can't measure something, you can't understand it. If you can't understand it, you can't control it. If you can't control it, you can't improve it.  H. James Harrington </vt:lpstr>
      <vt:lpstr>Agenda</vt:lpstr>
      <vt:lpstr>Out of the box capabilities</vt:lpstr>
      <vt:lpstr>Service metrics</vt:lpstr>
      <vt:lpstr>PowerPoint Presentation</vt:lpstr>
      <vt:lpstr>Monitoring from the outside in</vt:lpstr>
      <vt:lpstr>PowerPoint Presentation</vt:lpstr>
      <vt:lpstr>Operational Insights</vt:lpstr>
      <vt:lpstr>Operational Insights</vt:lpstr>
      <vt:lpstr>Operational Insights Architecture</vt:lpstr>
      <vt:lpstr>Searching through data</vt:lpstr>
      <vt:lpstr>Solutions</vt:lpstr>
      <vt:lpstr>Solutions Gallery</vt:lpstr>
      <vt:lpstr>Custom dashboards</vt:lpstr>
      <vt:lpstr>Monitoring on the go</vt:lpstr>
      <vt:lpstr>Understanding applications from the inside out</vt:lpstr>
      <vt:lpstr>Understanding your users</vt:lpstr>
      <vt:lpstr>Application Insights</vt:lpstr>
      <vt:lpstr>Sources of telemetry data</vt:lpstr>
      <vt:lpstr>PowerPoint Presentation</vt:lpstr>
      <vt:lpstr>Managing data flow</vt:lpstr>
      <vt:lpstr>Supported Platforms &amp; Languages</vt:lpstr>
      <vt:lpstr>Agenda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Diagnostics</dc:title>
  <dc:creator>Steven.Follis@microsoft.com</dc:creator>
  <cp:lastModifiedBy>Steven Follis</cp:lastModifiedBy>
  <cp:revision>224</cp:revision>
  <dcterms:created xsi:type="dcterms:W3CDTF">2015-07-12T15:56:43Z</dcterms:created>
  <dcterms:modified xsi:type="dcterms:W3CDTF">2016-06-01T20:58:27Z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