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49" r:id="rId4"/>
  </p:sldMasterIdLst>
  <p:notesMasterIdLst>
    <p:notesMasterId r:id="rId38"/>
  </p:notesMasterIdLst>
  <p:handoutMasterIdLst>
    <p:handoutMasterId r:id="rId39"/>
  </p:handoutMasterIdLst>
  <p:sldIdLst>
    <p:sldId id="1601" r:id="rId5"/>
    <p:sldId id="1540" r:id="rId6"/>
    <p:sldId id="1538" r:id="rId7"/>
    <p:sldId id="1543" r:id="rId8"/>
    <p:sldId id="1600" r:id="rId9"/>
    <p:sldId id="1545" r:id="rId10"/>
    <p:sldId id="1598" r:id="rId11"/>
    <p:sldId id="1603" r:id="rId12"/>
    <p:sldId id="1609" r:id="rId13"/>
    <p:sldId id="1589" r:id="rId14"/>
    <p:sldId id="1554" r:id="rId15"/>
    <p:sldId id="1557" r:id="rId16"/>
    <p:sldId id="1597" r:id="rId17"/>
    <p:sldId id="1608" r:id="rId18"/>
    <p:sldId id="1558" r:id="rId19"/>
    <p:sldId id="1559" r:id="rId20"/>
    <p:sldId id="1565" r:id="rId21"/>
    <p:sldId id="1567" r:id="rId22"/>
    <p:sldId id="1599" r:id="rId23"/>
    <p:sldId id="1606" r:id="rId24"/>
    <p:sldId id="1572" r:id="rId25"/>
    <p:sldId id="1594" r:id="rId26"/>
    <p:sldId id="1590" r:id="rId27"/>
    <p:sldId id="1579" r:id="rId28"/>
    <p:sldId id="1580" r:id="rId29"/>
    <p:sldId id="1592" r:id="rId30"/>
    <p:sldId id="1586" r:id="rId31"/>
    <p:sldId id="1587" r:id="rId32"/>
    <p:sldId id="1588" r:id="rId33"/>
    <p:sldId id="1602" r:id="rId34"/>
    <p:sldId id="1604" r:id="rId35"/>
    <p:sldId id="1605" r:id="rId36"/>
    <p:sldId id="1607" r:id="rId37"/>
  </p:sldIdLst>
  <p:sldSz cx="12436475" cy="6994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3 minutes)" id="{A073DAE3-B461-442F-A3D3-6642BD875E45}">
          <p14:sldIdLst>
            <p14:sldId id="1601"/>
            <p14:sldId id="1540"/>
            <p14:sldId id="1538"/>
          </p14:sldIdLst>
        </p14:section>
        <p14:section name="Azure Virtual Network ( 10 minutes)" id="{C3961A88-FBBA-4823-973D-6B8BBA5247E9}">
          <p14:sldIdLst>
            <p14:sldId id="1543"/>
            <p14:sldId id="1600"/>
            <p14:sldId id="1545"/>
            <p14:sldId id="1598"/>
          </p14:sldIdLst>
        </p14:section>
        <p14:section name="Internet Connectivity" id="{20759293-2570-4730-9D7D-C4FAF3F1F6F9}">
          <p14:sldIdLst>
            <p14:sldId id="1603"/>
            <p14:sldId id="1609"/>
            <p14:sldId id="1589"/>
          </p14:sldIdLst>
        </p14:section>
        <p14:section name="Securing Network" id="{1F9B3270-1F4E-4636-AAEF-3CB799FCCC01}">
          <p14:sldIdLst>
            <p14:sldId id="1554"/>
            <p14:sldId id="1557"/>
            <p14:sldId id="1597"/>
            <p14:sldId id="1608"/>
            <p14:sldId id="1558"/>
          </p14:sldIdLst>
        </p14:section>
        <p14:section name="Cross Premises Connectivity" id="{2EBD0E1B-FD95-45EE-8A0C-794210ECE52F}">
          <p14:sldIdLst>
            <p14:sldId id="1559"/>
            <p14:sldId id="1565"/>
            <p14:sldId id="1567"/>
            <p14:sldId id="1599"/>
            <p14:sldId id="1606"/>
            <p14:sldId id="1572"/>
          </p14:sldIdLst>
        </p14:section>
        <p14:section name="Global Loadbalancing" id="{388720E3-D440-431F-A370-E6EC2143472B}">
          <p14:sldIdLst>
            <p14:sldId id="1594"/>
            <p14:sldId id="1590"/>
          </p14:sldIdLst>
        </p14:section>
        <p14:section name="Conclusion" id="{12CDFC35-339F-4348-AEA0-35738DC08787}">
          <p14:sldIdLst>
            <p14:sldId id="1579"/>
            <p14:sldId id="1580"/>
            <p14:sldId id="1592"/>
          </p14:sldIdLst>
        </p14:section>
        <p14:section name="What's New" id="{FC4F9E04-855E-40ED-A503-3C203A3957C0}">
          <p14:sldIdLst>
            <p14:sldId id="1586"/>
            <p14:sldId id="1587"/>
            <p14:sldId id="1588"/>
            <p14:sldId id="1602"/>
            <p14:sldId id="1604"/>
            <p14:sldId id="1605"/>
            <p14:sldId id="16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B3"/>
    <a:srgbClr val="FFFFFF"/>
    <a:srgbClr val="11CCFF"/>
    <a:srgbClr val="47D8FF"/>
    <a:srgbClr val="85E5FF"/>
    <a:srgbClr val="43D7FF"/>
    <a:srgbClr val="B4A0FF"/>
    <a:srgbClr val="505050"/>
    <a:srgbClr val="00000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3041" autoAdjust="0"/>
  </p:normalViewPr>
  <p:slideViewPr>
    <p:cSldViewPr>
      <p:cViewPr varScale="1">
        <p:scale>
          <a:sx n="55" d="100"/>
          <a:sy n="55" d="100"/>
        </p:scale>
        <p:origin x="1881" y="42"/>
      </p:cViewPr>
      <p:guideLst/>
    </p:cSldViewPr>
  </p:slideViewPr>
  <p:outlineViewPr>
    <p:cViewPr>
      <p:scale>
        <a:sx n="33" d="100"/>
        <a:sy n="33" d="100"/>
      </p:scale>
      <p:origin x="0" y="-1764"/>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6/22/2016 4:28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6/22/2016 4:28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1371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360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33276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3854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9775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Microsoft Azure ExpressRoute lets you extend your on-premises networks into the Microsoft cloud over a dedicated private connection facilitated by a connectivity provider. With ExpressRoute, you can establish connections to Microsoft cloud services, such as Microsoft Azure, Office 365, and CRM Online.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Express</a:t>
            </a:r>
            <a:r>
              <a:rPr lang="en-US" baseline="0" dirty="0"/>
              <a:t> route is logical component between your data center and Microsoft Azure eco system (azure cloud services, office 365 and CRM online (soon)).</a:t>
            </a:r>
            <a:endParaRPr lang="en-US" dirty="0"/>
          </a:p>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60624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circuits but want to be able to fail over</a:t>
            </a:r>
            <a:r>
              <a:rPr lang="en-US" baseline="0" dirty="0"/>
              <a:t> VPN</a:t>
            </a:r>
          </a:p>
          <a:p>
            <a:r>
              <a:rPr lang="en-US" baseline="0" dirty="0"/>
              <a:t>Through routing can determine which route is best way to get there and if all else fails, use VPN functionality</a:t>
            </a:r>
          </a:p>
          <a:p>
            <a:r>
              <a:rPr lang="en-US" baseline="0" dirty="0"/>
              <a:t>Multi-nationals have been asking for this.</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50937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our wide area network, enter in any region of the world and hit the other regions.  Enter US West and travel to Singapore across Microsoft’s network.</a:t>
            </a:r>
          </a:p>
          <a:p>
            <a:endParaRPr lang="en-US" baseline="0" dirty="0"/>
          </a:p>
          <a:p>
            <a:r>
              <a:rPr lang="en-US" baseline="0" dirty="0"/>
              <a:t>Increased number of routes, now 10000 up from 4000  (which was more than anyone else)</a:t>
            </a:r>
          </a:p>
          <a:p>
            <a:endParaRPr lang="en-US" baseline="0" dirty="0"/>
          </a:p>
          <a:p>
            <a:r>
              <a:rPr lang="en-US" baseline="0" dirty="0"/>
              <a:t>Connect up to 100 virtual networks to express route</a:t>
            </a:r>
          </a:p>
          <a:p>
            <a:r>
              <a:rPr lang="en-US"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Standard pricing tier added to give you more options.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85600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Traffic Manager allows you to control the distribution of user traffic to your specified endpoints, which can include Azure cloud services, websites, and other endpoints. Traffic Manager works by applying an intelligent policy engine to Domain Name System (DNS) queries for the domain names of your Internet resources.</a:t>
            </a:r>
          </a:p>
          <a:p>
            <a:r>
              <a:rPr lang="en-US" dirty="0"/>
              <a:t>Traffic Manager can help you</a:t>
            </a:r>
          </a:p>
          <a:p>
            <a:pPr marL="171450" indent="-171450">
              <a:buFont typeface="Arial" panose="020B0604020202020204" pitchFamily="34" charset="0"/>
              <a:buChar char="•"/>
            </a:pPr>
            <a:r>
              <a:rPr lang="en-US" dirty="0"/>
              <a:t>Improve availability of critical applications</a:t>
            </a:r>
          </a:p>
          <a:p>
            <a:pPr marL="171450" indent="-171450">
              <a:buFont typeface="Arial" panose="020B0604020202020204" pitchFamily="34" charset="0"/>
              <a:buChar char="•"/>
            </a:pPr>
            <a:r>
              <a:rPr lang="en-US" dirty="0"/>
              <a:t>Improve responsiveness for high performing applications</a:t>
            </a:r>
          </a:p>
          <a:p>
            <a:pPr marL="171450" indent="-171450">
              <a:buFont typeface="Arial" panose="020B0604020202020204" pitchFamily="34" charset="0"/>
              <a:buChar char="•"/>
            </a:pPr>
            <a:r>
              <a:rPr lang="en-US" dirty="0"/>
              <a:t>Upgrade and perform service maintenance without downtime</a:t>
            </a:r>
          </a:p>
          <a:p>
            <a:pPr marL="171450" indent="-171450">
              <a:buFont typeface="Arial" panose="020B0604020202020204" pitchFamily="34" charset="0"/>
              <a:buChar char="•"/>
            </a:pPr>
            <a:r>
              <a:rPr lang="en-US" dirty="0"/>
              <a:t>Traffic distribution for large, complex deployments</a:t>
            </a:r>
          </a:p>
          <a:p>
            <a:pPr marL="171450" indent="-171450">
              <a:buFont typeface="Arial" panose="020B0604020202020204" pitchFamily="34" charset="0"/>
              <a:buChar char="•"/>
            </a:pPr>
            <a:r>
              <a:rPr lang="en-US" dirty="0"/>
              <a:t>Weighted allows you to customize weights (great for A/B testing, etc.)</a:t>
            </a:r>
          </a:p>
          <a:p>
            <a:pPr marL="171450" indent="-171450">
              <a:buFont typeface="Arial" panose="020B0604020202020204" pitchFamily="34" charset="0"/>
              <a:buChar char="•"/>
            </a:pPr>
            <a:r>
              <a:rPr lang="en-US" dirty="0"/>
              <a:t>Priority allows you to order services</a:t>
            </a:r>
          </a:p>
          <a:p>
            <a:pPr marL="171450" indent="-171450">
              <a:buFont typeface="Arial" panose="020B0604020202020204" pitchFamily="34" charset="0"/>
              <a:buChar char="•"/>
            </a:pPr>
            <a:r>
              <a:rPr lang="en-US" dirty="0"/>
              <a:t>Also</a:t>
            </a:r>
            <a:r>
              <a:rPr lang="en-US" baseline="0" dirty="0"/>
              <a:t> works with external endpoints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Traffic Management Policies:</a:t>
            </a:r>
          </a:p>
          <a:p>
            <a:pPr marL="0" indent="0">
              <a:buFont typeface="Arial" panose="020B0604020202020204" pitchFamily="34" charset="0"/>
              <a:buNone/>
            </a:pPr>
            <a:r>
              <a:rPr lang="en-US" dirty="0"/>
              <a:t>Latency – Direct to “closest” service</a:t>
            </a:r>
          </a:p>
          <a:p>
            <a:pPr marL="0" indent="0">
              <a:buFont typeface="Arial" panose="020B0604020202020204" pitchFamily="34" charset="0"/>
              <a:buNone/>
            </a:pPr>
            <a:r>
              <a:rPr lang="en-US" dirty="0"/>
              <a:t>Round Robin – Distribute across all services</a:t>
            </a:r>
          </a:p>
          <a:p>
            <a:pPr marL="0" indent="0">
              <a:buFont typeface="Arial" panose="020B0604020202020204" pitchFamily="34" charset="0"/>
              <a:buNone/>
            </a:pPr>
            <a:r>
              <a:rPr lang="en-US" dirty="0"/>
              <a:t>Failover – Direct to “backup” if primary fails</a:t>
            </a:r>
          </a:p>
          <a:p>
            <a:pPr marL="0" indent="0">
              <a:buFont typeface="Arial" panose="020B0604020202020204" pitchFamily="34" charset="0"/>
              <a:buNone/>
            </a:pPr>
            <a:r>
              <a:rPr lang="en-US" dirty="0"/>
              <a:t>Nested – Flexible multi-level policies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Reference:</a:t>
            </a:r>
            <a:r>
              <a:rPr lang="en-US" baseline="0" dirty="0"/>
              <a:t> https://azure.microsoft.com/en-in/documentation/articles/traffic-manager-overview/</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0194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Azure Traffic Manager</a:t>
            </a:r>
          </a:p>
          <a:p>
            <a:r>
              <a:rPr lang="en-US" sz="1000" baseline="0" dirty="0">
                <a:solidFill>
                  <a:srgbClr val="44546A"/>
                </a:solidFill>
              </a:rPr>
              <a:t>Demo Details: 0_Traffic_Manager.docx</a:t>
            </a:r>
          </a:p>
          <a:p>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Azure Traffic Manager</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5397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4847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An Azure virtual network (VNet) is a representation of your own network in the cloud. You can control your Azure network settings and define DHCP address blocks, DNS settings, security policies, and routing. You can also further segment your VNet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00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Azure Domain Name System (DNS) allows you to host your domains with your Azure apps. By hosting your domains in Azure, you can manage your DNS records by using your existing Azure subscription.</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Host your DNS alongside your apps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Ultra-high availability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Fast DNS queries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Rapid updates to DNS records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Supports all common DNS record types</a:t>
            </a:r>
          </a:p>
          <a:p>
            <a:r>
              <a:rPr lang="en-US" sz="900" b="0" i="0" kern="1200" dirty="0">
                <a:solidFill>
                  <a:schemeClr val="tx1"/>
                </a:solidFill>
                <a:effectLst/>
                <a:latin typeface="Segoe UI Light" pitchFamily="34" charset="0"/>
                <a:ea typeface="+mn-ea"/>
                <a:cs typeface="+mn-cs"/>
              </a:rPr>
              <a:t>References: https://azure.microsoft.com/en-in/services/dns/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27493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dirty="0"/>
              <a:t>For the scenarios in which you may need more than one VIP as an entry point to the same cloud service. For instance, your cloud service may host multiple websites that requires SSL connectivity using the default SLSL port of 443, each site being hosted for a different customer, or tenant. In such a scenario, you need to have a different public facing IP address for each website.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0" dirty="0"/>
          </a:p>
          <a:p>
            <a:pPr marL="0" indent="0">
              <a:buFont typeface="Arial" panose="020B0604020202020204" pitchFamily="34" charset="0"/>
              <a:buNone/>
            </a:pPr>
            <a:r>
              <a:rPr lang="en-US" b="1" dirty="0"/>
              <a:t>Limitations:</a:t>
            </a:r>
          </a:p>
          <a:p>
            <a:pPr marL="0" indent="0">
              <a:buFont typeface="Arial" panose="020B0604020202020204" pitchFamily="34" charset="0"/>
              <a:buNone/>
            </a:pPr>
            <a:r>
              <a:rPr lang="en-US" dirty="0"/>
              <a:t>At this time, multi VIP functionality is limited to the following scenarios:</a:t>
            </a:r>
          </a:p>
          <a:p>
            <a:pPr marL="171450" indent="-171450">
              <a:buFont typeface="Arial" panose="020B0604020202020204" pitchFamily="34" charset="0"/>
              <a:buChar char="•"/>
            </a:pPr>
            <a:r>
              <a:rPr lang="en-US" b="1" dirty="0"/>
              <a:t>IaaS only</a:t>
            </a:r>
            <a:r>
              <a:rPr lang="en-US" dirty="0"/>
              <a:t>: You can only enable multi VIP for cloud services that contain VMs. You cannot use multi VIP in PaaS scenarios, with role instances.</a:t>
            </a:r>
          </a:p>
          <a:p>
            <a:pPr marL="171450" indent="-171450">
              <a:buFont typeface="Arial" panose="020B0604020202020204" pitchFamily="34" charset="0"/>
              <a:buChar char="•"/>
            </a:pPr>
            <a:r>
              <a:rPr lang="en-US" b="1" dirty="0"/>
              <a:t>PowerShell only</a:t>
            </a:r>
            <a:r>
              <a:rPr lang="en-US" dirty="0"/>
              <a:t>: You can only manage multi VIP by using PowerShell.</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Reference:</a:t>
            </a:r>
            <a:r>
              <a:rPr lang="en-US" baseline="0" dirty="0"/>
              <a:t> https://azure.microsoft.com/en-in/documentation/articles/load-balancer-multivip/</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b="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34780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gradFill>
                  <a:gsLst>
                    <a:gs pos="1250">
                      <a:prstClr val="black"/>
                    </a:gs>
                    <a:gs pos="100000">
                      <a:prstClr val="black"/>
                    </a:gs>
                  </a:gsLst>
                  <a:lin ang="5400000" scaled="0"/>
                </a:gradFill>
              </a:rPr>
              <a:t>Build 2012</a:t>
            </a:r>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EA72771-5B60-4490-BCF6-7B66D2415730}" type="datetime1">
              <a:rPr lang="en-US" smtClean="0">
                <a:solidFill>
                  <a:prstClr val="black"/>
                </a:solidFill>
              </a:rPr>
              <a:pPr/>
              <a:t>6/22/2016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28376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one or</a:t>
            </a:r>
            <a:r>
              <a:rPr lang="en-US" baseline="0" dirty="0"/>
              <a:t> more providers. A large organization will already have a relationship.</a:t>
            </a:r>
          </a:p>
          <a:p>
            <a:endParaRPr lang="en-US" baseline="0" dirty="0"/>
          </a:p>
          <a:p>
            <a:r>
              <a:rPr lang="en-US" baseline="0" dirty="0"/>
              <a:t>Ethernet exchange provider or MPLS wide area network, can use both of these. Can mix and match</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1085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63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Details:</a:t>
            </a:r>
          </a:p>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809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User Defined Route</a:t>
            </a:r>
          </a:p>
          <a:p>
            <a:r>
              <a:rPr lang="en-US" sz="1000" baseline="0" dirty="0">
                <a:solidFill>
                  <a:srgbClr val="44546A"/>
                </a:solidFill>
              </a:rPr>
              <a:t>Details: </a:t>
            </a:r>
            <a:r>
              <a:rPr lang="en-US" sz="900" b="0" i="0" kern="1200" dirty="0">
                <a:solidFill>
                  <a:schemeClr val="tx1"/>
                </a:solidFill>
                <a:effectLst/>
                <a:latin typeface="Segoe UI Light" pitchFamily="34" charset="0"/>
                <a:ea typeface="+mn-ea"/>
                <a:cs typeface="+mn-cs"/>
              </a:rPr>
              <a:t>Create user defined routes that specify the next hop for packets flowing to a specific subnet to go to your virtual appliance instead, and enabling IP forwarding for the VM running as the virtual appliance.</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baseline="0" dirty="0">
                <a:solidFill>
                  <a:srgbClr val="44546A"/>
                </a:solidFill>
              </a:rPr>
              <a:t>Create UDR and show how the packet are flowing through VM when requests are made from front end to back end.</a:t>
            </a:r>
            <a:endParaRPr lang="en-US" sz="9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location: 3_UDR.docx</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9465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1436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Application load balancing enables IT administrators and developers to create routing rules for network traffic based on HTTP.</a:t>
            </a:r>
          </a:p>
          <a:p>
            <a:r>
              <a:rPr lang="en-US" sz="900" b="0" i="0" kern="1200" dirty="0">
                <a:solidFill>
                  <a:schemeClr val="tx1"/>
                </a:solidFill>
                <a:effectLst/>
                <a:latin typeface="Segoe UI Light" pitchFamily="34" charset="0"/>
                <a:ea typeface="+mn-ea"/>
                <a:cs typeface="+mn-cs"/>
              </a:rPr>
              <a:t>Application Gateway currently supports layer 7 application delivery for the following: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HTTP load balancing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Cookie based session affinity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SSL offload</a:t>
            </a:r>
          </a:p>
          <a:p>
            <a:r>
              <a:rPr lang="en-US" sz="900" b="1" i="0" kern="1200" dirty="0">
                <a:solidFill>
                  <a:schemeClr val="tx1"/>
                </a:solidFill>
                <a:effectLst/>
                <a:latin typeface="Segoe UI Light" pitchFamily="34" charset="0"/>
                <a:ea typeface="+mn-ea"/>
                <a:cs typeface="+mn-cs"/>
              </a:rPr>
              <a:t>HTTP layer 7 load balancing:</a:t>
            </a:r>
          </a:p>
          <a:p>
            <a:r>
              <a:rPr lang="en-US" sz="900" b="0" i="0" kern="1200" dirty="0">
                <a:solidFill>
                  <a:schemeClr val="tx1"/>
                </a:solidFill>
                <a:effectLst/>
                <a:latin typeface="Segoe UI Light" pitchFamily="34" charset="0"/>
                <a:ea typeface="+mn-ea"/>
                <a:cs typeface="+mn-cs"/>
              </a:rPr>
              <a:t>Azure provides layer 4 load balancing via Azure load balancer working at the transport level (TCP/UDP) and having all incoming network traffic being load balanced to the Application Gateway service. The Application Gateway then will apply the routing rules to HTTP traffic, providing level 7 (HTTP) load balancing. When you create an application gateway, an endpoint (VIP) will be associated and used as public IP for ingress network traffic.</a:t>
            </a:r>
          </a:p>
          <a:p>
            <a:endParaRPr lang="en-US" dirty="0"/>
          </a:p>
          <a:p>
            <a:r>
              <a:rPr lang="en-US" sz="900" b="0" i="0" kern="1200" dirty="0">
                <a:solidFill>
                  <a:schemeClr val="tx1"/>
                </a:solidFill>
                <a:effectLst/>
                <a:latin typeface="Segoe UI Light" pitchFamily="34" charset="0"/>
                <a:ea typeface="+mn-ea"/>
                <a:cs typeface="+mn-cs"/>
              </a:rPr>
              <a:t>HTTP layer 7 load balancing is useful for:</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require requests from the same user/client session to reach the same back-end VM. Examples of this would be shopping cart apps and web mail servers.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want to free web server farms from SSL termination overhead.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such as CDN, that require multiple HTTP requests on the same long-running TCP connection to be routed/load balanced to different backend servers.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00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62029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NSG contains two types of rules, </a:t>
            </a:r>
            <a:r>
              <a:rPr lang="en-US" sz="900" b="1" i="0" kern="1200" dirty="0">
                <a:solidFill>
                  <a:schemeClr val="tx1"/>
                </a:solidFill>
                <a:effectLst/>
                <a:latin typeface="Segoe UI Light" pitchFamily="34" charset="0"/>
                <a:ea typeface="+mn-ea"/>
                <a:cs typeface="+mn-cs"/>
              </a:rPr>
              <a:t>Inbound</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Outbound</a:t>
            </a:r>
            <a:r>
              <a:rPr lang="en-US" sz="900" b="0" i="0" kern="1200" dirty="0">
                <a:solidFill>
                  <a:schemeClr val="tx1"/>
                </a:solidFill>
                <a:effectLst/>
                <a:latin typeface="Segoe UI Light" pitchFamily="34" charset="0"/>
                <a:ea typeface="+mn-ea"/>
                <a:cs typeface="+mn-cs"/>
              </a:rPr>
              <a:t>. When traffic flows into an Azure server hosting VMs or role instances, the host loads all inbound or outbound NSG rules, based on the direction of traffic. Then the hosts inspects each rule in order of priority. If a rule matches the packet the host is analyzing, the action for the rule (allow or deny) is applied. If no rules match the packet, the packet is dropped. The figure below shows this decision flow.</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21952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pic>
        <p:nvPicPr>
          <p:cNvPr id="12" name="Picture 11"/>
          <p:cNvPicPr>
            <a:picLocks noChangeAspect="1"/>
          </p:cNvPicPr>
          <p:nvPr userDrawn="1"/>
        </p:nvPicPr>
        <p:blipFill>
          <a:blip r:embed="rId2"/>
          <a:stretch>
            <a:fillRect/>
          </a:stretch>
        </p:blipFill>
        <p:spPr>
          <a:xfrm>
            <a:off x="1028" y="1"/>
            <a:ext cx="12435447" cy="6528223"/>
          </a:xfrm>
          <a:prstGeom prst="rect">
            <a:avLst/>
          </a:prstGeom>
        </p:spPr>
      </p:pic>
      <p:sp>
        <p:nvSpPr>
          <p:cNvPr id="13" name="TextBox 12"/>
          <p:cNvSpPr txBox="1"/>
          <p:nvPr userDrawn="1"/>
        </p:nvSpPr>
        <p:spPr>
          <a:xfrm>
            <a:off x="1216355" y="1467045"/>
            <a:ext cx="4862887" cy="1792389"/>
          </a:xfrm>
          <a:prstGeom prst="rect">
            <a:avLst/>
          </a:prstGeom>
          <a:noFill/>
        </p:spPr>
        <p:txBody>
          <a:bodyPr wrap="square" lIns="186521" tIns="149217" rIns="186521" bIns="149217" rtlCol="0">
            <a:spAutoFit/>
          </a:bodyPr>
          <a:lstStyle/>
          <a:p>
            <a:pPr>
              <a:lnSpc>
                <a:spcPts val="5711"/>
              </a:lnSpc>
            </a:pPr>
            <a:r>
              <a:rPr lang="en-US" sz="5507" dirty="0">
                <a:solidFill>
                  <a:srgbClr val="00B0F0"/>
                </a:solidFill>
                <a:latin typeface="+mj-lt"/>
              </a:rPr>
              <a:t>   </a:t>
            </a:r>
            <a:r>
              <a:rPr lang="en-US" sz="6119" dirty="0">
                <a:solidFill>
                  <a:srgbClr val="0070C0"/>
                </a:solidFill>
                <a:latin typeface="+mj-lt"/>
              </a:rPr>
              <a:t>Engineer</a:t>
            </a:r>
          </a:p>
          <a:p>
            <a:pPr>
              <a:lnSpc>
                <a:spcPts val="5711"/>
              </a:lnSpc>
            </a:pPr>
            <a:r>
              <a:rPr lang="en-US" sz="6119" dirty="0">
                <a:solidFill>
                  <a:srgbClr val="0070C0"/>
                </a:solidFill>
                <a:latin typeface="+mj-lt"/>
              </a:rPr>
              <a:t>to Engineer</a:t>
            </a:r>
          </a:p>
        </p:txBody>
      </p:sp>
      <p:sp>
        <p:nvSpPr>
          <p:cNvPr id="14" name="TextBox 13"/>
          <p:cNvSpPr txBox="1"/>
          <p:nvPr userDrawn="1"/>
        </p:nvSpPr>
        <p:spPr>
          <a:xfrm>
            <a:off x="0" y="2925892"/>
            <a:ext cx="8175758" cy="837599"/>
          </a:xfrm>
          <a:prstGeom prst="rect">
            <a:avLst/>
          </a:prstGeom>
          <a:noFill/>
        </p:spPr>
        <p:txBody>
          <a:bodyPr wrap="square" lIns="186521" tIns="149217" rIns="186521" bIns="149217" rtlCol="0">
            <a:spAutoFit/>
          </a:bodyPr>
          <a:lstStyle/>
          <a:p>
            <a:pPr>
              <a:lnSpc>
                <a:spcPts val="4080"/>
              </a:lnSpc>
            </a:pPr>
            <a:r>
              <a:rPr lang="en-US" sz="1632" spc="306" dirty="0">
                <a:solidFill>
                  <a:srgbClr val="0070C0"/>
                </a:solidFill>
              </a:rPr>
              <a:t>Training &amp; Practice Building for Solution Architects</a:t>
            </a:r>
          </a:p>
        </p:txBody>
      </p:sp>
    </p:spTree>
    <p:extLst>
      <p:ext uri="{BB962C8B-B14F-4D97-AF65-F5344CB8AC3E}">
        <p14:creationId xmlns:p14="http://schemas.microsoft.com/office/powerpoint/2010/main" val="16956900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599712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148134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436475" cy="109775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74321" y="885907"/>
            <a:ext cx="11773301" cy="917575"/>
          </a:xfrm>
        </p:spPr>
        <p:txBody>
          <a:bodyPr/>
          <a:lstStyle/>
          <a:p>
            <a:r>
              <a:rPr lang="en-US" dirty="0"/>
              <a:t>Click to edit Master title style</a:t>
            </a:r>
          </a:p>
        </p:txBody>
      </p:sp>
      <p:sp>
        <p:nvSpPr>
          <p:cNvPr id="5" name="Content Placeholder 6"/>
          <p:cNvSpPr>
            <a:spLocks noGrp="1"/>
          </p:cNvSpPr>
          <p:nvPr>
            <p:ph sz="quarter" idx="10"/>
          </p:nvPr>
        </p:nvSpPr>
        <p:spPr>
          <a:xfrm>
            <a:off x="273668" y="2004449"/>
            <a:ext cx="11773954" cy="1551194"/>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3565298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28182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725175"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7" y="1697062"/>
            <a:ext cx="11724857"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67736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86629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436475" cy="2915699"/>
          </a:xfrm>
          <a:prstGeom prst="rect">
            <a:avLst/>
          </a:prstGeom>
        </p:spPr>
      </p:pic>
      <p:sp>
        <p:nvSpPr>
          <p:cNvPr id="9" name="TextBox 8"/>
          <p:cNvSpPr txBox="1"/>
          <p:nvPr userDrawn="1"/>
        </p:nvSpPr>
        <p:spPr>
          <a:xfrm>
            <a:off x="794079" y="1045279"/>
            <a:ext cx="3815509" cy="1373851"/>
          </a:xfrm>
          <a:prstGeom prst="rect">
            <a:avLst/>
          </a:prstGeom>
          <a:noFill/>
        </p:spPr>
        <p:txBody>
          <a:bodyPr wrap="square" lIns="186521" tIns="149217" rIns="186521" bIns="149217" rtlCol="0">
            <a:spAutoFit/>
          </a:bodyPr>
          <a:lstStyle/>
          <a:p>
            <a:pPr algn="ctr">
              <a:lnSpc>
                <a:spcPts val="4080"/>
              </a:lnSpc>
            </a:pPr>
            <a:r>
              <a:rPr lang="en-US" sz="3672" dirty="0">
                <a:solidFill>
                  <a:srgbClr val="0070C0"/>
                </a:solidFill>
                <a:latin typeface="+mj-lt"/>
              </a:rPr>
              <a:t>Engineer</a:t>
            </a:r>
            <a:r>
              <a:rPr lang="en-US" sz="3672" baseline="0" dirty="0">
                <a:solidFill>
                  <a:srgbClr val="0070C0"/>
                </a:solidFill>
                <a:latin typeface="+mj-lt"/>
              </a:rPr>
              <a:t> </a:t>
            </a:r>
            <a:r>
              <a:rPr lang="en-US" sz="3672" dirty="0">
                <a:solidFill>
                  <a:srgbClr val="0070C0"/>
                </a:solidFill>
                <a:latin typeface="+mj-lt"/>
              </a:rPr>
              <a:t>to</a:t>
            </a:r>
            <a:r>
              <a:rPr lang="en-US" sz="3672" baseline="0" dirty="0">
                <a:solidFill>
                  <a:srgbClr val="0070C0"/>
                </a:solidFill>
                <a:latin typeface="+mj-lt"/>
              </a:rPr>
              <a:t> </a:t>
            </a:r>
            <a:r>
              <a:rPr lang="en-US" sz="3672" dirty="0">
                <a:solidFill>
                  <a:srgbClr val="0070C0"/>
                </a:solidFill>
                <a:latin typeface="+mj-lt"/>
              </a:rPr>
              <a:t>Engineer</a:t>
            </a:r>
          </a:p>
        </p:txBody>
      </p:sp>
    </p:spTree>
    <p:extLst>
      <p:ext uri="{BB962C8B-B14F-4D97-AF65-F5344CB8AC3E}">
        <p14:creationId xmlns:p14="http://schemas.microsoft.com/office/powerpoint/2010/main" val="20709443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8741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63174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8473283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420382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48584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6516119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721193" y="2707882"/>
            <a:ext cx="4305995" cy="1958170"/>
          </a:xfrm>
          <a:prstGeom prst="rect">
            <a:avLst/>
          </a:prstGeom>
          <a:noFill/>
        </p:spPr>
        <p:txBody>
          <a:bodyPr wrap="none" lIns="186521" tIns="149217" rIns="186521" bIns="149217" rtlCol="0">
            <a:spAutoFit/>
          </a:bodyPr>
          <a:lstStyle/>
          <a:p>
            <a:pPr>
              <a:lnSpc>
                <a:spcPct val="90000"/>
              </a:lnSpc>
              <a:spcAft>
                <a:spcPts val="612"/>
              </a:spcAft>
            </a:pPr>
            <a:r>
              <a:rPr lang="en-US" sz="11729"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436475" cy="2915699"/>
          </a:xfrm>
          <a:prstGeom prst="rect">
            <a:avLst/>
          </a:prstGeom>
        </p:spPr>
      </p:pic>
      <p:sp>
        <p:nvSpPr>
          <p:cNvPr id="12" name="TextBox 11"/>
          <p:cNvSpPr txBox="1"/>
          <p:nvPr userDrawn="1"/>
        </p:nvSpPr>
        <p:spPr>
          <a:xfrm>
            <a:off x="794079" y="1045279"/>
            <a:ext cx="3815509" cy="1373851"/>
          </a:xfrm>
          <a:prstGeom prst="rect">
            <a:avLst/>
          </a:prstGeom>
          <a:noFill/>
        </p:spPr>
        <p:txBody>
          <a:bodyPr wrap="square" lIns="186521" tIns="149217" rIns="186521" bIns="149217" rtlCol="0">
            <a:spAutoFit/>
          </a:bodyPr>
          <a:lstStyle/>
          <a:p>
            <a:pPr algn="ctr">
              <a:lnSpc>
                <a:spcPts val="4080"/>
              </a:lnSpc>
            </a:pPr>
            <a:r>
              <a:rPr lang="en-US" sz="3672" dirty="0">
                <a:solidFill>
                  <a:srgbClr val="0070C0"/>
                </a:solidFill>
                <a:latin typeface="+mj-lt"/>
              </a:rPr>
              <a:t>Engineer</a:t>
            </a:r>
            <a:r>
              <a:rPr lang="en-US" sz="3672" baseline="0" dirty="0">
                <a:solidFill>
                  <a:srgbClr val="0070C0"/>
                </a:solidFill>
                <a:latin typeface="+mj-lt"/>
              </a:rPr>
              <a:t> </a:t>
            </a:r>
            <a:r>
              <a:rPr lang="en-US" sz="3672" dirty="0">
                <a:solidFill>
                  <a:srgbClr val="0070C0"/>
                </a:solidFill>
                <a:latin typeface="+mj-lt"/>
              </a:rPr>
              <a:t>to</a:t>
            </a:r>
            <a:r>
              <a:rPr lang="en-US" sz="3672" baseline="0" dirty="0">
                <a:solidFill>
                  <a:srgbClr val="0070C0"/>
                </a:solidFill>
                <a:latin typeface="+mj-lt"/>
              </a:rPr>
              <a:t> </a:t>
            </a:r>
            <a:r>
              <a:rPr lang="en-US" sz="3672" dirty="0">
                <a:solidFill>
                  <a:srgbClr val="0070C0"/>
                </a:solidFill>
                <a:latin typeface="+mj-lt"/>
              </a:rPr>
              <a:t>Engineer</a:t>
            </a:r>
          </a:p>
        </p:txBody>
      </p:sp>
    </p:spTree>
    <p:extLst>
      <p:ext uri="{BB962C8B-B14F-4D97-AF65-F5344CB8AC3E}">
        <p14:creationId xmlns:p14="http://schemas.microsoft.com/office/powerpoint/2010/main" val="25607819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185960162"/>
      </p:ext>
    </p:extLst>
  </p:cSld>
  <p:clrMap bg1="dk1" tx1="lt1" bg2="dk2" tx2="lt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64"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37.png"/><Relationship Id="rId17" Type="http://schemas.openxmlformats.org/officeDocument/2006/relationships/image" Target="../media/image18.png"/><Relationship Id="rId2" Type="http://schemas.openxmlformats.org/officeDocument/2006/relationships/notesSlide" Target="../notesSlides/notesSlide14.xml"/><Relationship Id="rId16" Type="http://schemas.openxmlformats.org/officeDocument/2006/relationships/image" Target="../media/image41.png"/><Relationship Id="rId20"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3.png"/><Relationship Id="rId4" Type="http://schemas.openxmlformats.org/officeDocument/2006/relationships/image" Target="../media/image30.png"/><Relationship Id="rId9" Type="http://schemas.openxmlformats.org/officeDocument/2006/relationships/image" Target="../media/image34.png"/><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0.png"/><Relationship Id="rId3" Type="http://schemas.openxmlformats.org/officeDocument/2006/relationships/image" Target="../media/image45.png"/><Relationship Id="rId7" Type="http://schemas.openxmlformats.org/officeDocument/2006/relationships/image" Target="../media/image33.png"/><Relationship Id="rId12"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18.png"/><Relationship Id="rId15" Type="http://schemas.openxmlformats.org/officeDocument/2006/relationships/image" Target="../media/image14.png"/><Relationship Id="rId10" Type="http://schemas.openxmlformats.org/officeDocument/2006/relationships/image" Target="../media/image37.png"/><Relationship Id="rId4" Type="http://schemas.openxmlformats.org/officeDocument/2006/relationships/image" Target="../media/image46.png"/><Relationship Id="rId9" Type="http://schemas.openxmlformats.org/officeDocument/2006/relationships/image" Target="../media/image36.png"/><Relationship Id="rId1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55.gif"/><Relationship Id="rId13" Type="http://schemas.openxmlformats.org/officeDocument/2006/relationships/image" Target="../media/image60.jp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emf"/><Relationship Id="rId2" Type="http://schemas.openxmlformats.org/officeDocument/2006/relationships/notesSlide" Target="../notesSlides/notesSlide22.xml"/><Relationship Id="rId16" Type="http://schemas.openxmlformats.org/officeDocument/2006/relationships/image" Target="../media/image63.png"/><Relationship Id="rId1" Type="http://schemas.openxmlformats.org/officeDocument/2006/relationships/slideLayout" Target="../slideLayouts/slideLayout15.xml"/><Relationship Id="rId6" Type="http://schemas.openxmlformats.org/officeDocument/2006/relationships/image" Target="../media/image53.emf"/><Relationship Id="rId11" Type="http://schemas.openxmlformats.org/officeDocument/2006/relationships/image" Target="../media/image58.gif"/><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emf"/><Relationship Id="rId9" Type="http://schemas.openxmlformats.org/officeDocument/2006/relationships/image" Target="../media/image56.jpg"/><Relationship Id="rId14" Type="http://schemas.openxmlformats.org/officeDocument/2006/relationships/image" Target="../media/image61.png"/></Relationships>
</file>

<file path=ppt/slides/_rels/slide33.xml.rels><?xml version="1.0" encoding="UTF-8" standalone="yes"?>
<Relationships xmlns="http://schemas.openxmlformats.org/package/2006/relationships"><Relationship Id="rId8" Type="http://schemas.openxmlformats.org/officeDocument/2006/relationships/image" Target="../media/image69.gif"/><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64.jpeg"/><Relationship Id="rId21" Type="http://schemas.openxmlformats.org/officeDocument/2006/relationships/image" Target="../media/image82.png"/><Relationship Id="rId7" Type="http://schemas.openxmlformats.org/officeDocument/2006/relationships/image" Target="../media/image68.gif"/><Relationship Id="rId12" Type="http://schemas.openxmlformats.org/officeDocument/2006/relationships/image" Target="../media/image73.gif"/><Relationship Id="rId17" Type="http://schemas.openxmlformats.org/officeDocument/2006/relationships/image" Target="../media/image78.png"/><Relationship Id="rId25" Type="http://schemas.openxmlformats.org/officeDocument/2006/relationships/image" Target="../media/image86.png"/><Relationship Id="rId2" Type="http://schemas.openxmlformats.org/officeDocument/2006/relationships/notesSlide" Target="../notesSlides/notesSlide23.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67.jpeg"/><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image" Target="../media/image66.jpeg"/><Relationship Id="rId15" Type="http://schemas.openxmlformats.org/officeDocument/2006/relationships/image" Target="../media/image76.jpeg"/><Relationship Id="rId23" Type="http://schemas.openxmlformats.org/officeDocument/2006/relationships/image" Target="../media/image84.png"/><Relationship Id="rId10" Type="http://schemas.openxmlformats.org/officeDocument/2006/relationships/image" Target="../media/image71.jpg"/><Relationship Id="rId19" Type="http://schemas.openxmlformats.org/officeDocument/2006/relationships/image" Target="../media/image80.png"/><Relationship Id="rId4" Type="http://schemas.openxmlformats.org/officeDocument/2006/relationships/image" Target="../media/image65.jpe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Networking</a:t>
            </a:r>
          </a:p>
        </p:txBody>
      </p:sp>
      <p:sp>
        <p:nvSpPr>
          <p:cNvPr id="4" name="Text Placeholder 3"/>
          <p:cNvSpPr>
            <a:spLocks noGrp="1"/>
          </p:cNvSpPr>
          <p:nvPr>
            <p:ph type="body" sz="quarter" idx="11"/>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456977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Application Gateway</a:t>
            </a:r>
          </a:p>
        </p:txBody>
      </p:sp>
      <p:sp>
        <p:nvSpPr>
          <p:cNvPr id="4" name="Content Placeholder 3"/>
          <p:cNvSpPr>
            <a:spLocks noGrp="1"/>
          </p:cNvSpPr>
          <p:nvPr>
            <p:ph sz="quarter" idx="10"/>
          </p:nvPr>
        </p:nvSpPr>
        <p:spPr>
          <a:xfrm>
            <a:off x="273668" y="1415402"/>
            <a:ext cx="5715969" cy="5069593"/>
          </a:xfrm>
        </p:spPr>
        <p:txBody>
          <a:bodyPr/>
          <a:lstStyle/>
          <a:p>
            <a:r>
              <a:rPr lang="en-US" dirty="0"/>
              <a:t>Azure-managed, first party virtual appliances</a:t>
            </a:r>
          </a:p>
          <a:p>
            <a:r>
              <a:rPr lang="en-US" dirty="0"/>
              <a:t>HTTP routing based on app-level policies</a:t>
            </a:r>
          </a:p>
          <a:p>
            <a:pPr lvl="2"/>
            <a:r>
              <a:rPr lang="en-US" dirty="0"/>
              <a:t>Cookies affinity</a:t>
            </a:r>
          </a:p>
          <a:p>
            <a:pPr lvl="2"/>
            <a:r>
              <a:rPr lang="en-US" dirty="0"/>
              <a:t>URL hash</a:t>
            </a:r>
          </a:p>
          <a:p>
            <a:r>
              <a:rPr lang="en-US" dirty="0"/>
              <a:t>SSL termination and caching</a:t>
            </a:r>
          </a:p>
        </p:txBody>
      </p:sp>
      <p:pic>
        <p:nvPicPr>
          <p:cNvPr id="2" name="Picture 1"/>
          <p:cNvPicPr>
            <a:picLocks noChangeAspect="1"/>
          </p:cNvPicPr>
          <p:nvPr/>
        </p:nvPicPr>
        <p:blipFill>
          <a:blip r:embed="rId3">
            <a:biLevel thresh="25000"/>
          </a:blip>
          <a:stretch>
            <a:fillRect/>
          </a:stretch>
        </p:blipFill>
        <p:spPr>
          <a:xfrm>
            <a:off x="6437085" y="1897062"/>
            <a:ext cx="1295400" cy="1295400"/>
          </a:xfrm>
          <a:prstGeom prst="rect">
            <a:avLst/>
          </a:prstGeom>
        </p:spPr>
      </p:pic>
      <p:pic>
        <p:nvPicPr>
          <p:cNvPr id="7" name="Picture 6"/>
          <p:cNvPicPr>
            <a:picLocks noChangeAspect="1"/>
          </p:cNvPicPr>
          <p:nvPr/>
        </p:nvPicPr>
        <p:blipFill>
          <a:blip r:embed="rId3">
            <a:biLevel thresh="25000"/>
          </a:blip>
          <a:stretch>
            <a:fillRect/>
          </a:stretch>
        </p:blipFill>
        <p:spPr>
          <a:xfrm>
            <a:off x="6437085" y="3494086"/>
            <a:ext cx="1295400" cy="1295400"/>
          </a:xfrm>
          <a:prstGeom prst="rect">
            <a:avLst/>
          </a:prstGeom>
        </p:spPr>
      </p:pic>
      <p:pic>
        <p:nvPicPr>
          <p:cNvPr id="8" name="Picture 7"/>
          <p:cNvPicPr>
            <a:picLocks noChangeAspect="1"/>
          </p:cNvPicPr>
          <p:nvPr/>
        </p:nvPicPr>
        <p:blipFill>
          <a:blip r:embed="rId3">
            <a:biLevel thresh="25000"/>
          </a:blip>
          <a:stretch>
            <a:fillRect/>
          </a:stretch>
        </p:blipFill>
        <p:spPr>
          <a:xfrm>
            <a:off x="6437085" y="5085349"/>
            <a:ext cx="1295400" cy="1295400"/>
          </a:xfrm>
          <a:prstGeom prst="rect">
            <a:avLst/>
          </a:prstGeom>
        </p:spPr>
      </p:pic>
      <p:pic>
        <p:nvPicPr>
          <p:cNvPr id="10" name="Picture 9"/>
          <p:cNvPicPr>
            <a:picLocks noChangeAspect="1"/>
          </p:cNvPicPr>
          <p:nvPr/>
        </p:nvPicPr>
        <p:blipFill>
          <a:blip r:embed="rId4">
            <a:biLevel thresh="25000"/>
          </a:blip>
          <a:stretch>
            <a:fillRect/>
          </a:stretch>
        </p:blipFill>
        <p:spPr>
          <a:xfrm>
            <a:off x="8619275" y="3400721"/>
            <a:ext cx="1290827" cy="1290827"/>
          </a:xfrm>
          <a:prstGeom prst="rect">
            <a:avLst/>
          </a:prstGeom>
        </p:spPr>
      </p:pic>
      <p:pic>
        <p:nvPicPr>
          <p:cNvPr id="11" name="Picture 10"/>
          <p:cNvPicPr>
            <a:picLocks noChangeAspect="1"/>
          </p:cNvPicPr>
          <p:nvPr/>
        </p:nvPicPr>
        <p:blipFill>
          <a:blip r:embed="rId5">
            <a:biLevel thresh="25000"/>
          </a:blip>
          <a:stretch>
            <a:fillRect/>
          </a:stretch>
        </p:blipFill>
        <p:spPr>
          <a:xfrm>
            <a:off x="10872073" y="3396147"/>
            <a:ext cx="1295401" cy="1295401"/>
          </a:xfrm>
          <a:prstGeom prst="rect">
            <a:avLst/>
          </a:prstGeom>
        </p:spPr>
      </p:pic>
      <p:sp>
        <p:nvSpPr>
          <p:cNvPr id="15" name="Left Arrow 14"/>
          <p:cNvSpPr/>
          <p:nvPr/>
        </p:nvSpPr>
        <p:spPr bwMode="auto">
          <a:xfrm>
            <a:off x="10021803" y="3902877"/>
            <a:ext cx="928964" cy="31657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eft Arrow 16"/>
          <p:cNvSpPr/>
          <p:nvPr/>
        </p:nvSpPr>
        <p:spPr bwMode="auto">
          <a:xfrm>
            <a:off x="7841692" y="3883068"/>
            <a:ext cx="668376" cy="336388"/>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Left Arrow 17"/>
          <p:cNvSpPr/>
          <p:nvPr/>
        </p:nvSpPr>
        <p:spPr bwMode="auto">
          <a:xfrm rot="2739734">
            <a:off x="7664518" y="3073404"/>
            <a:ext cx="1260961" cy="34080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Left Arrow 18"/>
          <p:cNvSpPr/>
          <p:nvPr/>
        </p:nvSpPr>
        <p:spPr bwMode="auto">
          <a:xfrm rot="18702663">
            <a:off x="7669839" y="4696808"/>
            <a:ext cx="1260961" cy="373761"/>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870028" y="4691548"/>
            <a:ext cx="789319"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SSL</a:t>
            </a:r>
          </a:p>
        </p:txBody>
      </p:sp>
      <p:sp>
        <p:nvSpPr>
          <p:cNvPr id="23" name="TextBox 22"/>
          <p:cNvSpPr txBox="1"/>
          <p:nvPr/>
        </p:nvSpPr>
        <p:spPr>
          <a:xfrm>
            <a:off x="9896611" y="2937517"/>
            <a:ext cx="117436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HTTP</a:t>
            </a:r>
          </a:p>
          <a:p>
            <a:pPr algn="ctr">
              <a:lnSpc>
                <a:spcPct val="90000"/>
              </a:lnSpc>
              <a:spcAft>
                <a:spcPts val="600"/>
              </a:spcAft>
            </a:pPr>
            <a:r>
              <a:rPr lang="en-US" sz="2000" b="1" dirty="0">
                <a:gradFill>
                  <a:gsLst>
                    <a:gs pos="2917">
                      <a:schemeClr val="tx1"/>
                    </a:gs>
                    <a:gs pos="30000">
                      <a:schemeClr val="tx1"/>
                    </a:gs>
                  </a:gsLst>
                  <a:lin ang="5400000" scaled="0"/>
                </a:gradFill>
              </a:rPr>
              <a:t>HTTPS</a:t>
            </a:r>
          </a:p>
        </p:txBody>
      </p:sp>
      <p:sp>
        <p:nvSpPr>
          <p:cNvPr id="24" name="TextBox 23"/>
          <p:cNvSpPr txBox="1"/>
          <p:nvPr/>
        </p:nvSpPr>
        <p:spPr>
          <a:xfrm>
            <a:off x="5968183" y="1324598"/>
            <a:ext cx="2651092"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Customer Apps</a:t>
            </a:r>
          </a:p>
        </p:txBody>
      </p:sp>
      <p:sp>
        <p:nvSpPr>
          <p:cNvPr id="25" name="TextBox 24"/>
          <p:cNvSpPr txBox="1"/>
          <p:nvPr/>
        </p:nvSpPr>
        <p:spPr>
          <a:xfrm>
            <a:off x="8647945" y="2526068"/>
            <a:ext cx="1283044"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Session</a:t>
            </a:r>
          </a:p>
          <a:p>
            <a:pPr algn="ctr">
              <a:lnSpc>
                <a:spcPct val="90000"/>
              </a:lnSpc>
              <a:spcAft>
                <a:spcPts val="600"/>
              </a:spcAft>
            </a:pPr>
            <a:r>
              <a:rPr lang="en-US" sz="2000" b="1" dirty="0">
                <a:gradFill>
                  <a:gsLst>
                    <a:gs pos="2917">
                      <a:schemeClr val="tx1"/>
                    </a:gs>
                    <a:gs pos="30000">
                      <a:schemeClr val="tx1"/>
                    </a:gs>
                  </a:gsLst>
                  <a:lin ang="5400000" scaled="0"/>
                </a:gradFill>
              </a:rPr>
              <a:t>Affinity</a:t>
            </a:r>
          </a:p>
        </p:txBody>
      </p:sp>
    </p:spTree>
    <p:extLst>
      <p:ext uri="{BB962C8B-B14F-4D97-AF65-F5344CB8AC3E}">
        <p14:creationId xmlns:p14="http://schemas.microsoft.com/office/powerpoint/2010/main" val="3163499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Securing Network</a:t>
            </a:r>
          </a:p>
        </p:txBody>
      </p:sp>
    </p:spTree>
    <p:extLst>
      <p:ext uri="{BB962C8B-B14F-4D97-AF65-F5344CB8AC3E}">
        <p14:creationId xmlns:p14="http://schemas.microsoft.com/office/powerpoint/2010/main" val="33005196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74640" y="1212850"/>
            <a:ext cx="5741805" cy="5409710"/>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Segment network to meet security needs</a:t>
            </a:r>
          </a:p>
          <a:p>
            <a:endParaRPr lang="en-US" sz="3600" dirty="0"/>
          </a:p>
          <a:p>
            <a:r>
              <a:rPr lang="en-US" sz="3600" dirty="0"/>
              <a:t>Can protect Internet and internal traffic</a:t>
            </a:r>
          </a:p>
          <a:p>
            <a:endParaRPr lang="en-US" sz="3600" dirty="0"/>
          </a:p>
          <a:p>
            <a:r>
              <a:rPr lang="en-US" sz="3600" dirty="0"/>
              <a:t>Enables DMZ subnets</a:t>
            </a:r>
          </a:p>
          <a:p>
            <a:endParaRPr lang="en-US" sz="3600" dirty="0"/>
          </a:p>
          <a:p>
            <a:r>
              <a:rPr lang="en-US" sz="3600" dirty="0"/>
              <a:t>Associated to subnets/VMs and now NICs</a:t>
            </a:r>
          </a:p>
        </p:txBody>
      </p:sp>
      <p:sp>
        <p:nvSpPr>
          <p:cNvPr id="5" name="Rounded Rectangle 4"/>
          <p:cNvSpPr/>
          <p:nvPr/>
        </p:nvSpPr>
        <p:spPr>
          <a:xfrm>
            <a:off x="6879358" y="3780017"/>
            <a:ext cx="4784197" cy="199106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914309">
              <a:defRPr/>
            </a:pPr>
            <a:endParaRPr lang="en-US" sz="2800" kern="0">
              <a:solidFill>
                <a:srgbClr val="FFFFFF"/>
              </a:solidFill>
              <a:latin typeface="Calibri"/>
            </a:endParaRPr>
          </a:p>
        </p:txBody>
      </p:sp>
      <p:sp>
        <p:nvSpPr>
          <p:cNvPr id="6" name="TextBox 5"/>
          <p:cNvSpPr txBox="1"/>
          <p:nvPr/>
        </p:nvSpPr>
        <p:spPr>
          <a:xfrm>
            <a:off x="5542515" y="5750220"/>
            <a:ext cx="2498954" cy="523220"/>
          </a:xfrm>
          <a:prstGeom prst="rect">
            <a:avLst/>
          </a:prstGeom>
          <a:noFill/>
        </p:spPr>
        <p:txBody>
          <a:bodyPr wrap="none" rtlCol="0">
            <a:spAutoFit/>
          </a:bodyPr>
          <a:lstStyle/>
          <a:p>
            <a:pPr algn="ctr" defTabSz="914309"/>
            <a:r>
              <a:rPr lang="en-US" sz="2800" dirty="0">
                <a:solidFill>
                  <a:srgbClr val="FFFFFF"/>
                </a:solidFill>
                <a:effectLst>
                  <a:outerShdw blurRad="38100" dist="38100" dir="2700000" algn="tl">
                    <a:srgbClr val="000000">
                      <a:alpha val="43137"/>
                    </a:srgbClr>
                  </a:outerShdw>
                </a:effectLst>
                <a:latin typeface="Calibri"/>
              </a:rPr>
              <a:t>Virtual Network</a:t>
            </a:r>
            <a:endParaRPr lang="en-US" sz="2800" dirty="0">
              <a:solidFill>
                <a:srgbClr val="FFFFFF"/>
              </a:solidFill>
              <a:latin typeface="Calibri"/>
            </a:endParaRPr>
          </a:p>
        </p:txBody>
      </p:sp>
      <p:sp>
        <p:nvSpPr>
          <p:cNvPr id="7" name="TextBox 6"/>
          <p:cNvSpPr txBox="1"/>
          <p:nvPr/>
        </p:nvSpPr>
        <p:spPr>
          <a:xfrm>
            <a:off x="7922027"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Backend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290946" y="5343648"/>
            <a:ext cx="886518"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Mid-tier</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658975"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Frontend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986633" y="4355444"/>
            <a:ext cx="742191" cy="740134"/>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8" tIns="45714" rIns="91428" bIns="45714" numCol="1" anchor="t" anchorCtr="0" compatLnSpc="1">
              <a:prstTxWarp prst="textNoShape">
                <a:avLst/>
              </a:prstTxWarp>
            </a:bodyPr>
            <a:lstStyle/>
            <a:p>
              <a:pPr defTabSz="914309">
                <a:defRPr/>
              </a:pPr>
              <a:endParaRPr lang="en-US" sz="2800"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914309">
                <a:lnSpc>
                  <a:spcPct val="90000"/>
                </a:lnSpc>
                <a:defRPr/>
              </a:pPr>
              <a:r>
                <a:rPr lang="en-US" sz="1400" kern="0" dirty="0">
                  <a:solidFill>
                    <a:srgbClr val="0070C0"/>
                  </a:solidFill>
                  <a:latin typeface="Calibri"/>
                </a:rPr>
                <a:t>VPN GW</a:t>
              </a:r>
            </a:p>
          </p:txBody>
        </p:sp>
      </p:grpSp>
      <p:grpSp>
        <p:nvGrpSpPr>
          <p:cNvPr id="14" name="Group 13"/>
          <p:cNvGrpSpPr/>
          <p:nvPr/>
        </p:nvGrpSpPr>
        <p:grpSpPr>
          <a:xfrm>
            <a:off x="10658975" y="4114064"/>
            <a:ext cx="893310" cy="1172607"/>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287550" y="4114064"/>
            <a:ext cx="893310" cy="1172607"/>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922027" y="4114064"/>
            <a:ext cx="893310" cy="1172607"/>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700583" y="3317537"/>
            <a:ext cx="1202208" cy="348816"/>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3" name="Group 32"/>
          <p:cNvGrpSpPr/>
          <p:nvPr/>
        </p:nvGrpSpPr>
        <p:grpSpPr>
          <a:xfrm>
            <a:off x="10594259" y="1598985"/>
            <a:ext cx="1338978" cy="1236985"/>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37" name="Left-Right Arrow 36"/>
          <p:cNvSpPr/>
          <p:nvPr/>
        </p:nvSpPr>
        <p:spPr>
          <a:xfrm rot="5400000">
            <a:off x="6575951" y="3400414"/>
            <a:ext cx="1561248" cy="34881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8" name="Group 37"/>
          <p:cNvGrpSpPr/>
          <p:nvPr/>
        </p:nvGrpSpPr>
        <p:grpSpPr>
          <a:xfrm>
            <a:off x="7377501" y="1612124"/>
            <a:ext cx="453693" cy="1114472"/>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grpSp>
        <p:nvGrpSpPr>
          <p:cNvPr id="48" name="Group 47"/>
          <p:cNvGrpSpPr/>
          <p:nvPr/>
        </p:nvGrpSpPr>
        <p:grpSpPr>
          <a:xfrm>
            <a:off x="7010576" y="1494450"/>
            <a:ext cx="478930" cy="1176462"/>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sp>
        <p:nvSpPr>
          <p:cNvPr id="58" name="TextBox 57"/>
          <p:cNvSpPr txBox="1"/>
          <p:nvPr/>
        </p:nvSpPr>
        <p:spPr>
          <a:xfrm>
            <a:off x="6612628" y="1058862"/>
            <a:ext cx="2786754" cy="461606"/>
          </a:xfrm>
          <a:prstGeom prst="rect">
            <a:avLst/>
          </a:prstGeom>
          <a:noFill/>
        </p:spPr>
        <p:txBody>
          <a:bodyPr wrap="none" rtlCol="0">
            <a:spAutoFit/>
          </a:bodyPr>
          <a:lstStyle/>
          <a:p>
            <a:pPr defTabSz="914309"/>
            <a:r>
              <a:rPr lang="en-US" sz="2400" dirty="0">
                <a:solidFill>
                  <a:srgbClr val="FFFFFF"/>
                </a:solidFill>
                <a:effectLst>
                  <a:outerShdw blurRad="38100" dist="38100" dir="2700000" algn="tl">
                    <a:srgbClr val="000000">
                      <a:alpha val="43137"/>
                    </a:srgbClr>
                  </a:outerShdw>
                </a:effectLst>
                <a:latin typeface="Calibri"/>
              </a:rPr>
              <a:t>On Premises 10.0/16</a:t>
            </a:r>
            <a:endParaRPr lang="en-US" sz="2400" dirty="0">
              <a:solidFill>
                <a:srgbClr val="FFFFFF"/>
              </a:solidFill>
              <a:latin typeface="Calibri"/>
            </a:endParaRPr>
          </a:p>
        </p:txBody>
      </p:sp>
      <p:sp>
        <p:nvSpPr>
          <p:cNvPr id="59" name="TextBox 58"/>
          <p:cNvSpPr txBox="1"/>
          <p:nvPr/>
        </p:nvSpPr>
        <p:spPr>
          <a:xfrm>
            <a:off x="5456937" y="2957319"/>
            <a:ext cx="1997681" cy="707886"/>
          </a:xfrm>
          <a:prstGeom prst="rect">
            <a:avLst/>
          </a:prstGeom>
          <a:noFill/>
        </p:spPr>
        <p:txBody>
          <a:bodyPr wrap="square" rtlCol="0">
            <a:spAutoFit/>
          </a:bodyPr>
          <a:lstStyle/>
          <a:p>
            <a:pPr algn="ctr" defTabSz="914309"/>
            <a:r>
              <a:rPr lang="en-US" sz="2000" dirty="0">
                <a:solidFill>
                  <a:srgbClr val="FFFFFF"/>
                </a:solidFill>
                <a:effectLst>
                  <a:outerShdw blurRad="38100" dist="38100" dir="2700000" algn="tl">
                    <a:srgbClr val="000000">
                      <a:alpha val="43137"/>
                    </a:srgbClr>
                  </a:outerShdw>
                </a:effectLst>
                <a:latin typeface="Calibri"/>
              </a:rPr>
              <a:t>ExpressRoute</a:t>
            </a:r>
            <a:br>
              <a:rPr lang="en-US" sz="2000" dirty="0">
                <a:solidFill>
                  <a:srgbClr val="FFFFFF"/>
                </a:solidFill>
                <a:effectLst>
                  <a:outerShdw blurRad="38100" dist="38100" dir="2700000" algn="tl">
                    <a:srgbClr val="000000">
                      <a:alpha val="43137"/>
                    </a:srgbClr>
                  </a:outerShdw>
                </a:effectLst>
                <a:latin typeface="Calibri"/>
              </a:rPr>
            </a:br>
            <a:r>
              <a:rPr lang="en-US" sz="2000">
                <a:solidFill>
                  <a:srgbClr val="FFFFFF"/>
                </a:solidFill>
                <a:effectLst>
                  <a:outerShdw blurRad="38100" dist="38100" dir="2700000" algn="tl">
                    <a:srgbClr val="000000">
                      <a:alpha val="43137"/>
                    </a:srgbClr>
                  </a:outerShdw>
                </a:effectLst>
                <a:latin typeface="Calibri"/>
              </a:rPr>
              <a:t>and VPNs</a:t>
            </a:r>
            <a:endParaRPr lang="en-US" sz="2000"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10180861" y="4700366"/>
            <a:ext cx="478115"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815337" y="4700366"/>
            <a:ext cx="472214"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604347" y="2726596"/>
            <a:ext cx="317681" cy="19737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737156" y="4418314"/>
            <a:ext cx="12698" cy="2736949"/>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557523" y="6127142"/>
            <a:ext cx="371096" cy="371096"/>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cxnSp>
        <p:nvCxnSpPr>
          <p:cNvPr id="67" name="Elbow Connector 66"/>
          <p:cNvCxnSpPr>
            <a:stCxn id="27" idx="0"/>
            <a:endCxn id="34" idx="2"/>
          </p:cNvCxnSpPr>
          <p:nvPr/>
        </p:nvCxnSpPr>
        <p:spPr>
          <a:xfrm rot="5400000" flipH="1" flipV="1">
            <a:off x="8558676" y="2027482"/>
            <a:ext cx="1896586" cy="2276576"/>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241438" y="2710245"/>
            <a:ext cx="1896586" cy="911053"/>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189483" y="2891559"/>
            <a:ext cx="371096" cy="371096"/>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grpSp>
        <p:nvGrpSpPr>
          <p:cNvPr id="72" name="Group 71"/>
          <p:cNvGrpSpPr/>
          <p:nvPr/>
        </p:nvGrpSpPr>
        <p:grpSpPr>
          <a:xfrm>
            <a:off x="9557524" y="2891558"/>
            <a:ext cx="371096" cy="371096"/>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sp>
        <p:nvSpPr>
          <p:cNvPr id="75" name="TextBox 74"/>
          <p:cNvSpPr txBox="1"/>
          <p:nvPr/>
        </p:nvSpPr>
        <p:spPr>
          <a:xfrm>
            <a:off x="8712193" y="4084319"/>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6" name="TextBox 75"/>
          <p:cNvSpPr txBox="1"/>
          <p:nvPr/>
        </p:nvSpPr>
        <p:spPr>
          <a:xfrm>
            <a:off x="10096575" y="409190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7" name="TextBox 76"/>
          <p:cNvSpPr txBox="1"/>
          <p:nvPr/>
        </p:nvSpPr>
        <p:spPr>
          <a:xfrm>
            <a:off x="7460466" y="3119194"/>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8" name="TextBox 77"/>
          <p:cNvSpPr txBox="1"/>
          <p:nvPr/>
        </p:nvSpPr>
        <p:spPr>
          <a:xfrm>
            <a:off x="11247525" y="296774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570368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does an NSG work?</a:t>
            </a:r>
          </a:p>
        </p:txBody>
      </p:sp>
      <p:sp>
        <p:nvSpPr>
          <p:cNvPr id="4" name="Flowchart: Process 3"/>
          <p:cNvSpPr/>
          <p:nvPr/>
        </p:nvSpPr>
        <p:spPr bwMode="auto">
          <a:xfrm>
            <a:off x="122237" y="3146041"/>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 host receives traffic</a:t>
            </a:r>
          </a:p>
        </p:txBody>
      </p:sp>
      <p:sp>
        <p:nvSpPr>
          <p:cNvPr id="5" name="Flowchart: Decision 4"/>
          <p:cNvSpPr/>
          <p:nvPr/>
        </p:nvSpPr>
        <p:spPr bwMode="auto">
          <a:xfrm>
            <a:off x="2179637" y="3076649"/>
            <a:ext cx="2351377" cy="976983"/>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Inbound Traffic?</a:t>
            </a:r>
          </a:p>
        </p:txBody>
      </p:sp>
      <p:sp>
        <p:nvSpPr>
          <p:cNvPr id="12" name="Flowchart: Process 11"/>
          <p:cNvSpPr/>
          <p:nvPr/>
        </p:nvSpPr>
        <p:spPr bwMode="auto">
          <a:xfrm>
            <a:off x="4160838"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outbound  NSG rules by Priority</a:t>
            </a:r>
          </a:p>
        </p:txBody>
      </p:sp>
      <p:sp>
        <p:nvSpPr>
          <p:cNvPr id="13" name="Flowchart: Process 12"/>
          <p:cNvSpPr/>
          <p:nvPr/>
        </p:nvSpPr>
        <p:spPr bwMode="auto">
          <a:xfrm>
            <a:off x="4237038" y="4852219"/>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inbound  NSG rules by Priority</a:t>
            </a:r>
          </a:p>
        </p:txBody>
      </p:sp>
      <p:sp>
        <p:nvSpPr>
          <p:cNvPr id="14" name="Flowchart: Process 13"/>
          <p:cNvSpPr/>
          <p:nvPr/>
        </p:nvSpPr>
        <p:spPr bwMode="auto">
          <a:xfrm>
            <a:off x="5837237" y="3076648"/>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first rule</a:t>
            </a:r>
          </a:p>
        </p:txBody>
      </p:sp>
      <p:sp>
        <p:nvSpPr>
          <p:cNvPr id="15" name="Flowchart: Decision 14"/>
          <p:cNvSpPr/>
          <p:nvPr/>
        </p:nvSpPr>
        <p:spPr bwMode="auto">
          <a:xfrm>
            <a:off x="7894637" y="2910633"/>
            <a:ext cx="2362200" cy="1161159"/>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Rule matches?</a:t>
            </a:r>
          </a:p>
        </p:txBody>
      </p:sp>
      <p:sp>
        <p:nvSpPr>
          <p:cNvPr id="16" name="Flowchart: Decision 15"/>
          <p:cNvSpPr/>
          <p:nvPr/>
        </p:nvSpPr>
        <p:spPr bwMode="auto">
          <a:xfrm>
            <a:off x="10483671" y="3007255"/>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Last rule?</a:t>
            </a:r>
          </a:p>
        </p:txBody>
      </p:sp>
      <p:sp>
        <p:nvSpPr>
          <p:cNvPr id="17" name="Flowchart: Decision 16"/>
          <p:cNvSpPr/>
          <p:nvPr/>
        </p:nvSpPr>
        <p:spPr bwMode="auto">
          <a:xfrm>
            <a:off x="8161337" y="4582380"/>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Deny Rule?</a:t>
            </a:r>
          </a:p>
        </p:txBody>
      </p:sp>
      <p:sp>
        <p:nvSpPr>
          <p:cNvPr id="18" name="Flowchart: Process 17"/>
          <p:cNvSpPr/>
          <p:nvPr/>
        </p:nvSpPr>
        <p:spPr bwMode="auto">
          <a:xfrm>
            <a:off x="8276584"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next rule</a:t>
            </a:r>
          </a:p>
        </p:txBody>
      </p:sp>
      <p:cxnSp>
        <p:nvCxnSpPr>
          <p:cNvPr id="23" name="Elbow Connector 22"/>
          <p:cNvCxnSpPr>
            <a:endCxn id="13" idx="1"/>
          </p:cNvCxnSpPr>
          <p:nvPr/>
        </p:nvCxnSpPr>
        <p:spPr>
          <a:xfrm rot="16200000" flipH="1">
            <a:off x="3170995" y="4205276"/>
            <a:ext cx="1217686" cy="91440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0"/>
            <a:endCxn id="12" idx="1"/>
          </p:cNvCxnSpPr>
          <p:nvPr/>
        </p:nvCxnSpPr>
        <p:spPr>
          <a:xfrm rot="5400000" flipH="1" flipV="1">
            <a:off x="3149239" y="2065050"/>
            <a:ext cx="1217687" cy="80551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2" idx="3"/>
            <a:endCxn id="14" idx="0"/>
          </p:cNvCxnSpPr>
          <p:nvPr/>
        </p:nvCxnSpPr>
        <p:spPr>
          <a:xfrm>
            <a:off x="5761354" y="1858962"/>
            <a:ext cx="876141" cy="121768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3" idx="3"/>
            <a:endCxn id="14" idx="2"/>
          </p:cNvCxnSpPr>
          <p:nvPr/>
        </p:nvCxnSpPr>
        <p:spPr>
          <a:xfrm flipV="1">
            <a:off x="5837554" y="3914848"/>
            <a:ext cx="799941" cy="13564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4" idx="3"/>
            <a:endCxn id="15" idx="1"/>
          </p:cNvCxnSpPr>
          <p:nvPr/>
        </p:nvCxnSpPr>
        <p:spPr>
          <a:xfrm flipV="1">
            <a:off x="7437753" y="3491213"/>
            <a:ext cx="45688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5" name="Flowchart: Terminator 1034"/>
          <p:cNvSpPr/>
          <p:nvPr/>
        </p:nvSpPr>
        <p:spPr bwMode="auto">
          <a:xfrm>
            <a:off x="8087719" y="6012657"/>
            <a:ext cx="1981200" cy="609600"/>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Allow packet</a:t>
            </a:r>
          </a:p>
        </p:txBody>
      </p:sp>
      <p:cxnSp>
        <p:nvCxnSpPr>
          <p:cNvPr id="1037" name="Straight Arrow Connector 1036"/>
          <p:cNvCxnSpPr>
            <a:stCxn id="17" idx="2"/>
            <a:endCxn id="1035" idx="0"/>
          </p:cNvCxnSpPr>
          <p:nvPr/>
        </p:nvCxnSpPr>
        <p:spPr>
          <a:xfrm>
            <a:off x="9075737" y="5559365"/>
            <a:ext cx="2582" cy="4532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Flowchart: Terminator 45"/>
          <p:cNvSpPr/>
          <p:nvPr/>
        </p:nvSpPr>
        <p:spPr bwMode="auto">
          <a:xfrm>
            <a:off x="10552850" y="4833126"/>
            <a:ext cx="1706562" cy="475492"/>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Drop packet</a:t>
            </a:r>
          </a:p>
        </p:txBody>
      </p:sp>
      <p:cxnSp>
        <p:nvCxnSpPr>
          <p:cNvPr id="1039" name="Straight Arrow Connector 1038"/>
          <p:cNvCxnSpPr>
            <a:stCxn id="15" idx="3"/>
            <a:endCxn id="16" idx="1"/>
          </p:cNvCxnSpPr>
          <p:nvPr/>
        </p:nvCxnSpPr>
        <p:spPr>
          <a:xfrm>
            <a:off x="10256837" y="3491213"/>
            <a:ext cx="22683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16" idx="2"/>
            <a:endCxn id="46" idx="0"/>
          </p:cNvCxnSpPr>
          <p:nvPr/>
        </p:nvCxnSpPr>
        <p:spPr>
          <a:xfrm>
            <a:off x="11398071" y="3984240"/>
            <a:ext cx="8060" cy="8488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5" name="Elbow Connector 1044"/>
          <p:cNvCxnSpPr>
            <a:stCxn id="16" idx="0"/>
            <a:endCxn id="18" idx="3"/>
          </p:cNvCxnSpPr>
          <p:nvPr/>
        </p:nvCxnSpPr>
        <p:spPr>
          <a:xfrm rot="16200000" flipV="1">
            <a:off x="10063440" y="1672623"/>
            <a:ext cx="1148293" cy="15209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8" idx="2"/>
            <a:endCxn id="15" idx="0"/>
          </p:cNvCxnSpPr>
          <p:nvPr/>
        </p:nvCxnSpPr>
        <p:spPr>
          <a:xfrm flipH="1">
            <a:off x="9075737" y="2278062"/>
            <a:ext cx="1105" cy="6325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a:stCxn id="17" idx="3"/>
            <a:endCxn id="46" idx="1"/>
          </p:cNvCxnSpPr>
          <p:nvPr/>
        </p:nvCxnSpPr>
        <p:spPr>
          <a:xfrm flipV="1">
            <a:off x="9990137" y="5070872"/>
            <a:ext cx="56271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4" name="TextBox 1053"/>
          <p:cNvSpPr txBox="1"/>
          <p:nvPr/>
        </p:nvSpPr>
        <p:spPr>
          <a:xfrm>
            <a:off x="3292475" y="400465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64" name="TextBox 63"/>
          <p:cNvSpPr txBox="1"/>
          <p:nvPr/>
        </p:nvSpPr>
        <p:spPr>
          <a:xfrm>
            <a:off x="3289662" y="2686922"/>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cxnSp>
        <p:nvCxnSpPr>
          <p:cNvPr id="34" name="Straight Arrow Connector 33"/>
          <p:cNvCxnSpPr>
            <a:stCxn id="4" idx="3"/>
            <a:endCxn id="5" idx="1"/>
          </p:cNvCxnSpPr>
          <p:nvPr/>
        </p:nvCxnSpPr>
        <p:spPr>
          <a:xfrm>
            <a:off x="1722753" y="3565141"/>
            <a:ext cx="45688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30559" y="304574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0" name="TextBox 69"/>
          <p:cNvSpPr txBox="1"/>
          <p:nvPr/>
        </p:nvSpPr>
        <p:spPr>
          <a:xfrm>
            <a:off x="10771007" y="188590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1" name="TextBox 70"/>
          <p:cNvSpPr txBox="1"/>
          <p:nvPr/>
        </p:nvSpPr>
        <p:spPr>
          <a:xfrm>
            <a:off x="9014998" y="5311567"/>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2" name="TextBox 71"/>
          <p:cNvSpPr txBox="1"/>
          <p:nvPr/>
        </p:nvSpPr>
        <p:spPr>
          <a:xfrm>
            <a:off x="9899738" y="490259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3" name="TextBox 72"/>
          <p:cNvSpPr txBox="1"/>
          <p:nvPr/>
        </p:nvSpPr>
        <p:spPr>
          <a:xfrm>
            <a:off x="9014998" y="406017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4" name="TextBox 73"/>
          <p:cNvSpPr txBox="1"/>
          <p:nvPr/>
        </p:nvSpPr>
        <p:spPr>
          <a:xfrm>
            <a:off x="11181452" y="3963818"/>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cxnSp>
        <p:nvCxnSpPr>
          <p:cNvPr id="49" name="Straight Arrow Connector 48"/>
          <p:cNvCxnSpPr>
            <a:stCxn id="15" idx="2"/>
            <a:endCxn id="17" idx="0"/>
          </p:cNvCxnSpPr>
          <p:nvPr/>
        </p:nvCxnSpPr>
        <p:spPr>
          <a:xfrm>
            <a:off x="9075737" y="4071792"/>
            <a:ext cx="0" cy="5105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3132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 Security Group Demo</a:t>
            </a:r>
          </a:p>
        </p:txBody>
      </p:sp>
      <p:sp>
        <p:nvSpPr>
          <p:cNvPr id="7" name="Rectangle 6"/>
          <p:cNvSpPr/>
          <p:nvPr/>
        </p:nvSpPr>
        <p:spPr bwMode="auto">
          <a:xfrm>
            <a:off x="3322637" y="1363662"/>
            <a:ext cx="8686800" cy="510540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579624" y="1644483"/>
            <a:ext cx="3962400" cy="198120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579624" y="3908338"/>
            <a:ext cx="3966121" cy="235644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biLevel thresh="25000"/>
          </a:blip>
          <a:stretch>
            <a:fillRect/>
          </a:stretch>
        </p:blipFill>
        <p:spPr>
          <a:xfrm>
            <a:off x="9181506" y="5570172"/>
            <a:ext cx="542545" cy="542545"/>
          </a:xfrm>
          <a:prstGeom prst="rect">
            <a:avLst/>
          </a:prstGeom>
        </p:spPr>
      </p:pic>
      <p:sp>
        <p:nvSpPr>
          <p:cNvPr id="14" name="TextBox 13"/>
          <p:cNvSpPr txBox="1"/>
          <p:nvPr/>
        </p:nvSpPr>
        <p:spPr>
          <a:xfrm>
            <a:off x="9724051" y="5410338"/>
            <a:ext cx="2150460"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Virtual Network</a:t>
            </a:r>
          </a:p>
          <a:p>
            <a:pPr>
              <a:lnSpc>
                <a:spcPct val="90000"/>
              </a:lnSpc>
              <a:spcAft>
                <a:spcPts val="600"/>
              </a:spcAft>
            </a:pPr>
            <a:r>
              <a:rPr lang="en-US" sz="2000" dirty="0">
                <a:gradFill>
                  <a:gsLst>
                    <a:gs pos="2917">
                      <a:schemeClr val="tx1"/>
                    </a:gs>
                    <a:gs pos="30000">
                      <a:schemeClr val="tx1"/>
                    </a:gs>
                  </a:gsLst>
                  <a:lin ang="5400000" scaled="0"/>
                </a:gradFill>
              </a:rPr>
              <a:t>10.0.0.0/16</a:t>
            </a:r>
          </a:p>
        </p:txBody>
      </p:sp>
      <p:sp>
        <p:nvSpPr>
          <p:cNvPr id="16" name="TextBox 15"/>
          <p:cNvSpPr txBox="1"/>
          <p:nvPr/>
        </p:nvSpPr>
        <p:spPr>
          <a:xfrm>
            <a:off x="3579624" y="1642563"/>
            <a:ext cx="2263505"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Frontend Subnet</a:t>
            </a:r>
          </a:p>
          <a:p>
            <a:pPr>
              <a:lnSpc>
                <a:spcPct val="90000"/>
              </a:lnSpc>
              <a:spcAft>
                <a:spcPts val="600"/>
              </a:spcAft>
            </a:pPr>
            <a:r>
              <a:rPr lang="en-US" sz="2000" dirty="0">
                <a:gradFill>
                  <a:gsLst>
                    <a:gs pos="2917">
                      <a:schemeClr val="tx1"/>
                    </a:gs>
                    <a:gs pos="30000">
                      <a:schemeClr val="tx1"/>
                    </a:gs>
                  </a:gsLst>
                  <a:lin ang="5400000" scaled="0"/>
                </a:gradFill>
              </a:rPr>
              <a:t>10.0.0.0/24</a:t>
            </a:r>
          </a:p>
        </p:txBody>
      </p:sp>
      <p:sp>
        <p:nvSpPr>
          <p:cNvPr id="17" name="TextBox 16"/>
          <p:cNvSpPr txBox="1"/>
          <p:nvPr/>
        </p:nvSpPr>
        <p:spPr>
          <a:xfrm>
            <a:off x="3579624" y="3908338"/>
            <a:ext cx="2525371"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Application Subnet</a:t>
            </a:r>
          </a:p>
          <a:p>
            <a:pPr>
              <a:lnSpc>
                <a:spcPct val="90000"/>
              </a:lnSpc>
              <a:spcAft>
                <a:spcPts val="600"/>
              </a:spcAft>
            </a:pPr>
            <a:r>
              <a:rPr lang="en-US" sz="2000" dirty="0">
                <a:gradFill>
                  <a:gsLst>
                    <a:gs pos="2917">
                      <a:schemeClr val="tx1"/>
                    </a:gs>
                    <a:gs pos="30000">
                      <a:schemeClr val="tx1"/>
                    </a:gs>
                  </a:gsLst>
                  <a:lin ang="5400000" scaled="0"/>
                </a:gradFill>
              </a:rPr>
              <a:t>10.0.1.0/24</a:t>
            </a:r>
          </a:p>
        </p:txBody>
      </p:sp>
      <p:sp>
        <p:nvSpPr>
          <p:cNvPr id="32" name="Rectangle 31"/>
          <p:cNvSpPr/>
          <p:nvPr/>
        </p:nvSpPr>
        <p:spPr bwMode="auto">
          <a:xfrm>
            <a:off x="7818437" y="1637482"/>
            <a:ext cx="3957729" cy="274641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818437" y="1687501"/>
            <a:ext cx="1602042"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DB Subnet</a:t>
            </a:r>
          </a:p>
          <a:p>
            <a:pPr>
              <a:lnSpc>
                <a:spcPct val="90000"/>
              </a:lnSpc>
              <a:spcAft>
                <a:spcPts val="600"/>
              </a:spcAft>
            </a:pPr>
            <a:r>
              <a:rPr lang="en-US" sz="2000" dirty="0">
                <a:gradFill>
                  <a:gsLst>
                    <a:gs pos="2917">
                      <a:schemeClr val="tx1"/>
                    </a:gs>
                    <a:gs pos="30000">
                      <a:schemeClr val="tx1"/>
                    </a:gs>
                  </a:gsLst>
                  <a:lin ang="5400000" scaled="0"/>
                </a:gradFill>
              </a:rPr>
              <a:t>10.0.2.0/24</a:t>
            </a:r>
          </a:p>
        </p:txBody>
      </p:sp>
      <p:graphicFrame>
        <p:nvGraphicFramePr>
          <p:cNvPr id="40" name="Table 39"/>
          <p:cNvGraphicFramePr>
            <a:graphicFrameLocks noGrp="1"/>
          </p:cNvGraphicFramePr>
          <p:nvPr>
            <p:extLst>
              <p:ext uri="{D42A27DB-BD31-4B8C-83A1-F6EECF244321}">
                <p14:modId xmlns:p14="http://schemas.microsoft.com/office/powerpoint/2010/main" val="1587123463"/>
              </p:ext>
            </p:extLst>
          </p:nvPr>
        </p:nvGraphicFramePr>
        <p:xfrm>
          <a:off x="3808225" y="4919429"/>
          <a:ext cx="3508919" cy="1112520"/>
        </p:xfrm>
        <a:graphic>
          <a:graphicData uri="http://schemas.openxmlformats.org/drawingml/2006/table">
            <a:tbl>
              <a:tblPr bandRow="1">
                <a:tableStyleId>{5C22544A-7EE6-4342-B048-85BDC9FD1C3A}</a:tableStyleId>
              </a:tblPr>
              <a:tblGrid>
                <a:gridCol w="559268">
                  <a:extLst>
                    <a:ext uri="{9D8B030D-6E8A-4147-A177-3AD203B41FA5}">
                      <a16:colId xmlns:a16="http://schemas.microsoft.com/office/drawing/2014/main" val="777220040"/>
                    </a:ext>
                  </a:extLst>
                </a:gridCol>
                <a:gridCol w="559268">
                  <a:extLst>
                    <a:ext uri="{9D8B030D-6E8A-4147-A177-3AD203B41FA5}">
                      <a16:colId xmlns:a16="http://schemas.microsoft.com/office/drawing/2014/main" val="3666040103"/>
                    </a:ext>
                  </a:extLst>
                </a:gridCol>
                <a:gridCol w="1407166">
                  <a:extLst>
                    <a:ext uri="{9D8B030D-6E8A-4147-A177-3AD203B41FA5}">
                      <a16:colId xmlns:a16="http://schemas.microsoft.com/office/drawing/2014/main" val="870748562"/>
                    </a:ext>
                  </a:extLst>
                </a:gridCol>
                <a:gridCol w="98321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Front-end</a:t>
                      </a:r>
                    </a:p>
                  </a:txBody>
                  <a:tcPr>
                    <a:solidFill>
                      <a:schemeClr val="accent6">
                        <a:lumMod val="40000"/>
                        <a:lumOff val="60000"/>
                      </a:schemeClr>
                    </a:solidFill>
                  </a:tcPr>
                </a:tc>
                <a:tc>
                  <a:txBody>
                    <a:bodyPr/>
                    <a:lstStyle/>
                    <a:p>
                      <a:r>
                        <a:rPr lang="en-US" sz="1600" dirty="0"/>
                        <a:t>HTTPS</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HTTP</a:t>
                      </a:r>
                    </a:p>
                  </a:txBody>
                  <a:tcPr>
                    <a:solidFill>
                      <a:srgbClr val="FFB3B3"/>
                    </a:solidFill>
                  </a:tcPr>
                </a:tc>
                <a:extLst>
                  <a:ext uri="{0D108BD9-81ED-4DB2-BD59-A6C34878D82A}">
                    <a16:rowId xmlns:a16="http://schemas.microsoft.com/office/drawing/2014/main" val="29974229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051577169"/>
              </p:ext>
            </p:extLst>
          </p:nvPr>
        </p:nvGraphicFramePr>
        <p:xfrm>
          <a:off x="8042365" y="2663927"/>
          <a:ext cx="3505202" cy="1483360"/>
        </p:xfrm>
        <a:graphic>
          <a:graphicData uri="http://schemas.openxmlformats.org/drawingml/2006/table">
            <a:tbl>
              <a:tblPr bandRow="1">
                <a:tableStyleId>{5C22544A-7EE6-4342-B048-85BDC9FD1C3A}</a:tableStyleId>
              </a:tblPr>
              <a:tblGrid>
                <a:gridCol w="558676">
                  <a:extLst>
                    <a:ext uri="{9D8B030D-6E8A-4147-A177-3AD203B41FA5}">
                      <a16:colId xmlns:a16="http://schemas.microsoft.com/office/drawing/2014/main" val="2749900640"/>
                    </a:ext>
                  </a:extLst>
                </a:gridCol>
                <a:gridCol w="558676">
                  <a:extLst>
                    <a:ext uri="{9D8B030D-6E8A-4147-A177-3AD203B41FA5}">
                      <a16:colId xmlns:a16="http://schemas.microsoft.com/office/drawing/2014/main" val="3666040103"/>
                    </a:ext>
                  </a:extLst>
                </a:gridCol>
                <a:gridCol w="1405675">
                  <a:extLst>
                    <a:ext uri="{9D8B030D-6E8A-4147-A177-3AD203B41FA5}">
                      <a16:colId xmlns:a16="http://schemas.microsoft.com/office/drawing/2014/main" val="870748562"/>
                    </a:ext>
                  </a:extLst>
                </a:gridCol>
                <a:gridCol w="982175">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Application</a:t>
                      </a:r>
                    </a:p>
                  </a:txBody>
                  <a:tcPr>
                    <a:solidFill>
                      <a:schemeClr val="accent6">
                        <a:lumMod val="40000"/>
                        <a:lumOff val="60000"/>
                      </a:schemeClr>
                    </a:solidFill>
                  </a:tcPr>
                </a:tc>
                <a:tc>
                  <a:txBody>
                    <a:bodyPr/>
                    <a:lstStyle/>
                    <a:p>
                      <a:r>
                        <a:rPr lang="en-US" sz="1600" dirty="0"/>
                        <a:t>SQL</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9742298"/>
                  </a:ext>
                </a:extLst>
              </a:tr>
              <a:tr h="370840">
                <a:tc>
                  <a:txBody>
                    <a:bodyPr/>
                    <a:lstStyle/>
                    <a:p>
                      <a:r>
                        <a:rPr lang="en-US" sz="1600" dirty="0"/>
                        <a:t>102</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Application</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1377688601"/>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894840209"/>
              </p:ext>
            </p:extLst>
          </p:nvPr>
        </p:nvGraphicFramePr>
        <p:xfrm>
          <a:off x="3793302" y="2661335"/>
          <a:ext cx="3520121" cy="741680"/>
        </p:xfrm>
        <a:graphic>
          <a:graphicData uri="http://schemas.openxmlformats.org/drawingml/2006/table">
            <a:tbl>
              <a:tblPr bandRow="1">
                <a:tableStyleId>{5C22544A-7EE6-4342-B048-85BDC9FD1C3A}</a:tableStyleId>
              </a:tblPr>
              <a:tblGrid>
                <a:gridCol w="561053">
                  <a:extLst>
                    <a:ext uri="{9D8B030D-6E8A-4147-A177-3AD203B41FA5}">
                      <a16:colId xmlns:a16="http://schemas.microsoft.com/office/drawing/2014/main" val="777220040"/>
                    </a:ext>
                  </a:extLst>
                </a:gridCol>
                <a:gridCol w="561053">
                  <a:extLst>
                    <a:ext uri="{9D8B030D-6E8A-4147-A177-3AD203B41FA5}">
                      <a16:colId xmlns:a16="http://schemas.microsoft.com/office/drawing/2014/main" val="3666040103"/>
                    </a:ext>
                  </a:extLst>
                </a:gridCol>
                <a:gridCol w="1411658">
                  <a:extLst>
                    <a:ext uri="{9D8B030D-6E8A-4147-A177-3AD203B41FA5}">
                      <a16:colId xmlns:a16="http://schemas.microsoft.com/office/drawing/2014/main" val="870748562"/>
                    </a:ext>
                  </a:extLst>
                </a:gridCol>
                <a:gridCol w="98635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HTTP</a:t>
                      </a:r>
                    </a:p>
                  </a:txBody>
                  <a:tcPr>
                    <a:solidFill>
                      <a:schemeClr val="accent6">
                        <a:lumMod val="40000"/>
                        <a:lumOff val="60000"/>
                      </a:schemeClr>
                    </a:solidFill>
                  </a:tcPr>
                </a:tc>
                <a:extLst>
                  <a:ext uri="{0D108BD9-81ED-4DB2-BD59-A6C34878D82A}">
                    <a16:rowId xmlns:a16="http://schemas.microsoft.com/office/drawing/2014/main" val="299742298"/>
                  </a:ext>
                </a:extLst>
              </a:tr>
            </a:tbl>
          </a:graphicData>
        </a:graphic>
      </p:graphicFrame>
      <p:pic>
        <p:nvPicPr>
          <p:cNvPr id="54" name="Picture 53"/>
          <p:cNvPicPr>
            <a:picLocks noChangeAspect="1"/>
          </p:cNvPicPr>
          <p:nvPr/>
        </p:nvPicPr>
        <p:blipFill>
          <a:blip r:embed="rId4">
            <a:biLevel thresh="25000"/>
          </a:blip>
          <a:stretch>
            <a:fillRect/>
          </a:stretch>
        </p:blipFill>
        <p:spPr>
          <a:xfrm>
            <a:off x="336207" y="3101532"/>
            <a:ext cx="1614930" cy="1614930"/>
          </a:xfrm>
          <a:prstGeom prst="rect">
            <a:avLst/>
          </a:prstGeom>
        </p:spPr>
      </p:pic>
      <p:sp>
        <p:nvSpPr>
          <p:cNvPr id="59" name="Left-Right Arrow 58"/>
          <p:cNvSpPr/>
          <p:nvPr/>
        </p:nvSpPr>
        <p:spPr bwMode="auto">
          <a:xfrm>
            <a:off x="2051144" y="3745820"/>
            <a:ext cx="1143000" cy="34108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p:cNvPicPr>
            <a:picLocks noChangeAspect="1"/>
          </p:cNvPicPr>
          <p:nvPr/>
        </p:nvPicPr>
        <p:blipFill>
          <a:blip r:embed="rId5">
            <a:biLevel thresh="25000"/>
          </a:blip>
          <a:stretch>
            <a:fillRect/>
          </a:stretch>
        </p:blipFill>
        <p:spPr>
          <a:xfrm>
            <a:off x="6470680" y="2226624"/>
            <a:ext cx="378837" cy="378837"/>
          </a:xfrm>
          <a:prstGeom prst="rect">
            <a:avLst/>
          </a:prstGeom>
        </p:spPr>
      </p:pic>
      <p:sp>
        <p:nvSpPr>
          <p:cNvPr id="61" name="TextBox 60"/>
          <p:cNvSpPr txBox="1"/>
          <p:nvPr/>
        </p:nvSpPr>
        <p:spPr>
          <a:xfrm>
            <a:off x="6729201"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2" name="Picture 61"/>
          <p:cNvPicPr>
            <a:picLocks noChangeAspect="1"/>
          </p:cNvPicPr>
          <p:nvPr/>
        </p:nvPicPr>
        <p:blipFill>
          <a:blip r:embed="rId5">
            <a:biLevel thresh="25000"/>
          </a:blip>
          <a:stretch>
            <a:fillRect/>
          </a:stretch>
        </p:blipFill>
        <p:spPr>
          <a:xfrm>
            <a:off x="6470680" y="4484628"/>
            <a:ext cx="378837" cy="378837"/>
          </a:xfrm>
          <a:prstGeom prst="rect">
            <a:avLst/>
          </a:prstGeom>
        </p:spPr>
      </p:pic>
      <p:sp>
        <p:nvSpPr>
          <p:cNvPr id="63" name="TextBox 62"/>
          <p:cNvSpPr txBox="1"/>
          <p:nvPr/>
        </p:nvSpPr>
        <p:spPr>
          <a:xfrm>
            <a:off x="6729201" y="4415515"/>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4" name="Picture 63"/>
          <p:cNvPicPr>
            <a:picLocks noChangeAspect="1"/>
          </p:cNvPicPr>
          <p:nvPr/>
        </p:nvPicPr>
        <p:blipFill>
          <a:blip r:embed="rId5">
            <a:biLevel thresh="25000"/>
          </a:blip>
          <a:stretch>
            <a:fillRect/>
          </a:stretch>
        </p:blipFill>
        <p:spPr>
          <a:xfrm>
            <a:off x="10690533" y="2226624"/>
            <a:ext cx="378837" cy="378837"/>
          </a:xfrm>
          <a:prstGeom prst="rect">
            <a:avLst/>
          </a:prstGeom>
        </p:spPr>
      </p:pic>
      <p:sp>
        <p:nvSpPr>
          <p:cNvPr id="65" name="TextBox 64"/>
          <p:cNvSpPr txBox="1"/>
          <p:nvPr/>
        </p:nvSpPr>
        <p:spPr>
          <a:xfrm>
            <a:off x="10949054"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sp>
        <p:nvSpPr>
          <p:cNvPr id="25" name="TextBox 24"/>
          <p:cNvSpPr txBox="1"/>
          <p:nvPr/>
        </p:nvSpPr>
        <p:spPr>
          <a:xfrm>
            <a:off x="513820" y="3811429"/>
            <a:ext cx="125970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accent5"/>
                </a:solidFill>
              </a:rPr>
              <a:t>Internet</a:t>
            </a:r>
          </a:p>
        </p:txBody>
      </p:sp>
    </p:spTree>
    <p:extLst>
      <p:ext uri="{BB962C8B-B14F-4D97-AF65-F5344CB8AC3E}">
        <p14:creationId xmlns:p14="http://schemas.microsoft.com/office/powerpoint/2010/main" val="23994477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4551" y="4624204"/>
            <a:ext cx="11465786" cy="738664"/>
          </a:xfrm>
        </p:spPr>
        <p:txBody>
          <a:bodyPr/>
          <a:lstStyle/>
          <a:p>
            <a:r>
              <a:rPr lang="en-US" sz="4000" dirty="0"/>
              <a:t>Network Security Groups</a:t>
            </a:r>
            <a:endParaRPr lang="en-US" dirty="0"/>
          </a:p>
        </p:txBody>
      </p:sp>
    </p:spTree>
    <p:extLst>
      <p:ext uri="{BB962C8B-B14F-4D97-AF65-F5344CB8AC3E}">
        <p14:creationId xmlns:p14="http://schemas.microsoft.com/office/powerpoint/2010/main" val="1465872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Connectivity</a:t>
            </a:r>
          </a:p>
        </p:txBody>
      </p:sp>
    </p:spTree>
    <p:extLst>
      <p:ext uri="{BB962C8B-B14F-4D97-AF65-F5344CB8AC3E}">
        <p14:creationId xmlns:p14="http://schemas.microsoft.com/office/powerpoint/2010/main" val="19494723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Point-to-Site VPNs</a:t>
            </a:r>
          </a:p>
        </p:txBody>
      </p:sp>
      <p:sp>
        <p:nvSpPr>
          <p:cNvPr id="4" name="Content Placeholder 4"/>
          <p:cNvSpPr txBox="1">
            <a:spLocks/>
          </p:cNvSpPr>
          <p:nvPr/>
        </p:nvSpPr>
        <p:spPr>
          <a:xfrm>
            <a:off x="6410161" y="1990215"/>
            <a:ext cx="4612793" cy="365089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800" dirty="0">
              <a:solidFill>
                <a:srgbClr val="FFFFFF"/>
              </a:solidFill>
            </a:endParaRPr>
          </a:p>
        </p:txBody>
      </p:sp>
      <p:sp>
        <p:nvSpPr>
          <p:cNvPr id="5" name="Rectangle 4"/>
          <p:cNvSpPr/>
          <p:nvPr/>
        </p:nvSpPr>
        <p:spPr bwMode="auto">
          <a:xfrm>
            <a:off x="274636" y="2681688"/>
            <a:ext cx="5202936" cy="3909275"/>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On-premises</a:t>
            </a:r>
          </a:p>
        </p:txBody>
      </p:sp>
      <p:sp>
        <p:nvSpPr>
          <p:cNvPr id="6" name="Rounded Rectangle 5"/>
          <p:cNvSpPr/>
          <p:nvPr/>
        </p:nvSpPr>
        <p:spPr bwMode="auto">
          <a:xfrm>
            <a:off x="697108" y="3343845"/>
            <a:ext cx="4357992" cy="1300049"/>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7" name="TextBox 6"/>
          <p:cNvSpPr txBox="1"/>
          <p:nvPr/>
        </p:nvSpPr>
        <p:spPr>
          <a:xfrm>
            <a:off x="697108" y="4565225"/>
            <a:ext cx="1965090" cy="572464"/>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Your datacenter</a:t>
            </a:r>
          </a:p>
        </p:txBody>
      </p:sp>
      <p:sp>
        <p:nvSpPr>
          <p:cNvPr id="8" name="TextBox 7"/>
          <p:cNvSpPr txBox="1"/>
          <p:nvPr/>
        </p:nvSpPr>
        <p:spPr>
          <a:xfrm>
            <a:off x="1892311" y="5340980"/>
            <a:ext cx="2322815" cy="1126462"/>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Individual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computers behind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corporate firewall</a:t>
            </a:r>
          </a:p>
        </p:txBody>
      </p:sp>
      <p:grpSp>
        <p:nvGrpSpPr>
          <p:cNvPr id="9" name="Group 8"/>
          <p:cNvGrpSpPr/>
          <p:nvPr/>
        </p:nvGrpSpPr>
        <p:grpSpPr>
          <a:xfrm>
            <a:off x="794905" y="3437045"/>
            <a:ext cx="2473589" cy="1113648"/>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148937" y="4229623"/>
            <a:ext cx="1694053" cy="849463"/>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Point-to-Site </a:t>
            </a:r>
            <a:b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VPN</a:t>
            </a:r>
          </a:p>
        </p:txBody>
      </p:sp>
      <p:sp>
        <p:nvSpPr>
          <p:cNvPr id="20" name="Oval 19"/>
          <p:cNvSpPr/>
          <p:nvPr/>
        </p:nvSpPr>
        <p:spPr bwMode="auto">
          <a:xfrm>
            <a:off x="3439205" y="3350041"/>
            <a:ext cx="1279569" cy="1304646"/>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21" name="Freeform 52"/>
          <p:cNvSpPr>
            <a:spLocks noEditPoints="1"/>
          </p:cNvSpPr>
          <p:nvPr/>
        </p:nvSpPr>
        <p:spPr bwMode="auto">
          <a:xfrm>
            <a:off x="3638517" y="3479412"/>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TextBox 21"/>
          <p:cNvSpPr txBox="1"/>
          <p:nvPr/>
        </p:nvSpPr>
        <p:spPr>
          <a:xfrm>
            <a:off x="3483219" y="4006491"/>
            <a:ext cx="1206099" cy="6001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Route-based </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a:t>
            </a:r>
          </a:p>
        </p:txBody>
      </p:sp>
      <p:sp>
        <p:nvSpPr>
          <p:cNvPr id="23" name="Clpoud Icon"/>
          <p:cNvSpPr>
            <a:spLocks noChangeAspect="1"/>
          </p:cNvSpPr>
          <p:nvPr/>
        </p:nvSpPr>
        <p:spPr bwMode="black">
          <a:xfrm>
            <a:off x="6422430" y="220662"/>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w="9525" cap="flat" cmpd="sng" algn="ctr">
            <a:solidFill>
              <a:srgbClr val="00188F"/>
            </a:solidFill>
            <a:prstDash val="solid"/>
          </a:ln>
          <a:effectLst/>
          <a:extLst/>
        </p:spPr>
        <p:txBody>
          <a:bodyPr vert="horz" wrap="square" lIns="91373" tIns="182740" rIns="456848" bIns="45685" numCol="1"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br>
              <a:rPr kumimoji="0" lang="en-US" sz="2400" b="0" i="0" u="none" strike="noStrike" kern="0" cap="none" spc="-50" normalizeH="0" baseline="0" noProof="0" dirty="0">
                <a:ln>
                  <a:noFill/>
                </a:ln>
                <a:solidFill>
                  <a:srgbClr val="FFFFFF"/>
                </a:solidFill>
                <a:effectLst/>
                <a:uLnTx/>
                <a:uFillTx/>
                <a:latin typeface="Segoe UI"/>
                <a:ea typeface="+mn-ea"/>
                <a:cs typeface="+mn-cs"/>
              </a:rPr>
            </a:br>
            <a:r>
              <a:rPr kumimoji="0" lang="en-US" sz="2400" b="0" i="0" u="none" strike="noStrike" kern="0" cap="none" spc="-50" normalizeH="0" baseline="0" noProof="0" dirty="0">
                <a:ln>
                  <a:noFill/>
                </a:ln>
                <a:solidFill>
                  <a:srgbClr val="FFFFFF"/>
                </a:solidFill>
                <a:effectLst/>
                <a:uLnTx/>
                <a:uFillTx/>
                <a:latin typeface="Segoe UI"/>
                <a:ea typeface="+mn-ea"/>
                <a:cs typeface="+mn-cs"/>
              </a:rPr>
              <a:t>Azure</a:t>
            </a:r>
          </a:p>
        </p:txBody>
      </p:sp>
      <p:sp>
        <p:nvSpPr>
          <p:cNvPr id="24" name="Freeform 23"/>
          <p:cNvSpPr/>
          <p:nvPr/>
        </p:nvSpPr>
        <p:spPr bwMode="auto">
          <a:xfrm>
            <a:off x="7796216" y="1359746"/>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050">
                    <a:lumMod val="90000"/>
                    <a:lumOff val="10000"/>
                  </a:srgbClr>
                </a:solidFill>
                <a:effectLst/>
                <a:uLnTx/>
                <a:uFillTx/>
                <a:latin typeface="Segoe UI"/>
                <a:ea typeface="+mn-ea"/>
                <a:cs typeface="+mn-cs"/>
              </a:rPr>
              <a:t>Virtual Network</a:t>
            </a:r>
          </a:p>
        </p:txBody>
      </p:sp>
      <p:sp>
        <p:nvSpPr>
          <p:cNvPr id="25" name="TextBox 24"/>
          <p:cNvSpPr txBox="1"/>
          <p:nvPr/>
        </p:nvSpPr>
        <p:spPr>
          <a:xfrm>
            <a:off x="6368803" y="2769606"/>
            <a:ext cx="1474187" cy="6001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VPN </a:t>
            </a:r>
            <a:b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Gateway</a:t>
            </a:r>
          </a:p>
        </p:txBody>
      </p:sp>
      <p:sp>
        <p:nvSpPr>
          <p:cNvPr id="26" name="Rounded Rectangle 25"/>
          <p:cNvSpPr/>
          <p:nvPr/>
        </p:nvSpPr>
        <p:spPr bwMode="auto">
          <a:xfrm>
            <a:off x="7929159" y="1668002"/>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488389"/>
            <a:ext cx="790965" cy="341639"/>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102385"/>
            <a:ext cx="790965" cy="341639"/>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1716380"/>
            <a:ext cx="790965" cy="341639"/>
          </a:xfrm>
          <a:prstGeom prst="roundRect">
            <a:avLst>
              <a:gd name="adj" fmla="val 11234"/>
            </a:avLst>
          </a:prstGeom>
          <a:solidFill>
            <a:srgbClr val="00188F"/>
          </a:solidFill>
          <a:ln w="63500">
            <a:noFill/>
          </a:ln>
          <a:effectLst/>
        </p:spPr>
      </p:pic>
      <p:sp>
        <p:nvSpPr>
          <p:cNvPr id="30" name="TextBox 29"/>
          <p:cNvSpPr txBox="1"/>
          <p:nvPr/>
        </p:nvSpPr>
        <p:spPr>
          <a:xfrm>
            <a:off x="7929159" y="1318491"/>
            <a:ext cx="919605"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1&gt;</a:t>
            </a:r>
          </a:p>
        </p:txBody>
      </p:sp>
      <p:sp>
        <p:nvSpPr>
          <p:cNvPr id="31" name="TextBox 30"/>
          <p:cNvSpPr txBox="1"/>
          <p:nvPr/>
        </p:nvSpPr>
        <p:spPr>
          <a:xfrm>
            <a:off x="8912900" y="1318491"/>
            <a:ext cx="916447"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2&gt;</a:t>
            </a:r>
          </a:p>
        </p:txBody>
      </p:sp>
      <p:sp>
        <p:nvSpPr>
          <p:cNvPr id="32" name="TextBox 31"/>
          <p:cNvSpPr txBox="1"/>
          <p:nvPr/>
        </p:nvSpPr>
        <p:spPr>
          <a:xfrm>
            <a:off x="9893116" y="1318491"/>
            <a:ext cx="924234"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946228" y="2102384"/>
            <a:ext cx="790965" cy="341639"/>
          </a:xfrm>
          <a:prstGeom prst="roundRect">
            <a:avLst>
              <a:gd name="adj" fmla="val 9180"/>
            </a:avLst>
          </a:prstGeom>
          <a:noFill/>
          <a:ln w="31750">
            <a:solidFill>
              <a:srgbClr val="00188F"/>
            </a:solidFill>
          </a:ln>
        </p:spPr>
      </p:pic>
      <p:grpSp>
        <p:nvGrpSpPr>
          <p:cNvPr id="34" name="Group 33"/>
          <p:cNvGrpSpPr/>
          <p:nvPr/>
        </p:nvGrpSpPr>
        <p:grpSpPr>
          <a:xfrm>
            <a:off x="8913268" y="1668002"/>
            <a:ext cx="919973" cy="1221733"/>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897377" y="1668002"/>
            <a:ext cx="919973" cy="1221733"/>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946228" y="1587117"/>
            <a:ext cx="790966"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DNS Server</a:t>
            </a:r>
          </a:p>
        </p:txBody>
      </p:sp>
      <p:cxnSp>
        <p:nvCxnSpPr>
          <p:cNvPr id="45" name="Straight Connector 44"/>
          <p:cNvCxnSpPr>
            <a:stCxn id="61" idx="22"/>
            <a:endCxn id="59" idx="0"/>
          </p:cNvCxnSpPr>
          <p:nvPr/>
        </p:nvCxnSpPr>
        <p:spPr>
          <a:xfrm flipV="1">
            <a:off x="4997568" y="2788711"/>
            <a:ext cx="2111756" cy="252111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5000341" y="2788711"/>
            <a:ext cx="2108983" cy="3231978"/>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7109324" y="2788711"/>
            <a:ext cx="913803" cy="2706147"/>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7109324" y="2788711"/>
            <a:ext cx="2324890" cy="272817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902143" y="5051392"/>
            <a:ext cx="936463" cy="1159869"/>
            <a:chOff x="10937718" y="2035607"/>
            <a:chExt cx="863086" cy="1068988"/>
          </a:xfrm>
          <a:solidFill>
            <a:srgbClr val="00188F"/>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53" name="Group 52"/>
          <p:cNvGrpSpPr/>
          <p:nvPr/>
        </p:nvGrpSpPr>
        <p:grpSpPr>
          <a:xfrm>
            <a:off x="9329728" y="5051392"/>
            <a:ext cx="936463" cy="1159869"/>
            <a:chOff x="10937718" y="2035607"/>
            <a:chExt cx="863086" cy="1068988"/>
          </a:xfrm>
          <a:solidFill>
            <a:srgbClr val="00188F"/>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57" name="Oval 56"/>
          <p:cNvSpPr/>
          <p:nvPr/>
        </p:nvSpPr>
        <p:spPr bwMode="auto">
          <a:xfrm>
            <a:off x="6551308" y="2261831"/>
            <a:ext cx="1116030" cy="111603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58" name="Freeform 52"/>
          <p:cNvSpPr>
            <a:spLocks noEditPoints="1"/>
          </p:cNvSpPr>
          <p:nvPr/>
        </p:nvSpPr>
        <p:spPr bwMode="auto">
          <a:xfrm>
            <a:off x="6746190" y="2347580"/>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 name="TextBox 58"/>
          <p:cNvSpPr txBox="1"/>
          <p:nvPr/>
        </p:nvSpPr>
        <p:spPr>
          <a:xfrm>
            <a:off x="6649521" y="2788711"/>
            <a:ext cx="919605"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 Gateway</a:t>
            </a:r>
          </a:p>
        </p:txBody>
      </p:sp>
      <p:sp>
        <p:nvSpPr>
          <p:cNvPr id="60" name="TextBox 59"/>
          <p:cNvSpPr txBox="1"/>
          <p:nvPr/>
        </p:nvSpPr>
        <p:spPr>
          <a:xfrm>
            <a:off x="8254550" y="6179180"/>
            <a:ext cx="2011641" cy="572464"/>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Remote workers</a:t>
            </a:r>
          </a:p>
        </p:txBody>
      </p:sp>
      <p:sp>
        <p:nvSpPr>
          <p:cNvPr id="61" name="Freeform 34"/>
          <p:cNvSpPr>
            <a:spLocks noEditPoints="1"/>
          </p:cNvSpPr>
          <p:nvPr/>
        </p:nvSpPr>
        <p:spPr bwMode="auto">
          <a:xfrm>
            <a:off x="4215126" y="5240062"/>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2" name="Freeform 34"/>
          <p:cNvSpPr>
            <a:spLocks noEditPoints="1"/>
          </p:cNvSpPr>
          <p:nvPr/>
        </p:nvSpPr>
        <p:spPr bwMode="auto">
          <a:xfrm>
            <a:off x="4217899" y="5950928"/>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3" name="Text Placeholder 32"/>
          <p:cNvSpPr txBox="1">
            <a:spLocks/>
          </p:cNvSpPr>
          <p:nvPr/>
        </p:nvSpPr>
        <p:spPr>
          <a:xfrm>
            <a:off x="274639" y="991850"/>
            <a:ext cx="6096532" cy="147732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503" rtl="0" eaLnBrk="1" fontAlgn="auto" latinLnBrk="0" hangingPunct="1">
              <a:lnSpc>
                <a:spcPct val="90000"/>
              </a:lnSpc>
              <a:spcBef>
                <a:spcPct val="20000"/>
              </a:spcBef>
              <a:spcAft>
                <a:spcPts val="600"/>
              </a:spcAft>
              <a:buClrTx/>
              <a:buSzPct val="90000"/>
              <a:buFont typeface="Arial" pitchFamily="34" charset="0"/>
              <a:buChar char="•"/>
              <a:tabLst/>
              <a:defRPr/>
            </a:pPr>
            <a:endParaRPr kumimoji="0" lang="en-US" sz="2000" b="0" i="0" u="none" strike="noStrike" kern="1200" cap="none" spc="-5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21713976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Site-to-Site Connectivity</a:t>
            </a:r>
          </a:p>
        </p:txBody>
      </p:sp>
      <p:sp>
        <p:nvSpPr>
          <p:cNvPr id="4" name="Content Placeholder 2"/>
          <p:cNvSpPr txBox="1">
            <a:spLocks/>
          </p:cNvSpPr>
          <p:nvPr/>
        </p:nvSpPr>
        <p:spPr>
          <a:xfrm>
            <a:off x="274641" y="1576150"/>
            <a:ext cx="6487138" cy="2351646"/>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03">
              <a:spcAft>
                <a:spcPts val="1200"/>
              </a:spcAft>
            </a:pPr>
            <a:r>
              <a:rPr lang="en-US" sz="2600" dirty="0">
                <a:solidFill>
                  <a:schemeClr val="tx1"/>
                </a:solidFill>
              </a:rPr>
              <a:t>Extend your premises to the cloud securely</a:t>
            </a:r>
          </a:p>
          <a:p>
            <a:pPr defTabSz="932503">
              <a:spcAft>
                <a:spcPts val="1200"/>
              </a:spcAft>
            </a:pPr>
            <a:r>
              <a:rPr lang="en-US" sz="2600" dirty="0">
                <a:solidFill>
                  <a:schemeClr val="tx1"/>
                </a:solidFill>
              </a:rPr>
              <a:t>On-ramp for migrating services to the cloud</a:t>
            </a:r>
          </a:p>
          <a:p>
            <a:pPr defTabSz="932503">
              <a:spcAft>
                <a:spcPts val="1200"/>
              </a:spcAft>
            </a:pPr>
            <a:r>
              <a:rPr lang="en-US" sz="2600" dirty="0">
                <a:solidFill>
                  <a:schemeClr val="tx1"/>
                </a:solidFill>
              </a:rPr>
              <a:t>Use your on-premise resources in Azure (monitoring, AD, …)</a:t>
            </a:r>
          </a:p>
        </p:txBody>
      </p:sp>
      <p:sp>
        <p:nvSpPr>
          <p:cNvPr id="5" name="Rectangle 4"/>
          <p:cNvSpPr/>
          <p:nvPr/>
        </p:nvSpPr>
        <p:spPr bwMode="auto">
          <a:xfrm>
            <a:off x="350835" y="4165461"/>
            <a:ext cx="5202936" cy="245600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kern="0" dirty="0">
                <a:solidFill>
                  <a:srgbClr val="FFFFFF"/>
                </a:solidFill>
                <a:latin typeface="Segoe UI"/>
              </a:rPr>
              <a:t>On-premises</a:t>
            </a:r>
          </a:p>
        </p:txBody>
      </p:sp>
      <p:sp>
        <p:nvSpPr>
          <p:cNvPr id="6" name="Rounded Rectangle 5"/>
          <p:cNvSpPr/>
          <p:nvPr/>
        </p:nvSpPr>
        <p:spPr bwMode="auto">
          <a:xfrm>
            <a:off x="773307" y="4827618"/>
            <a:ext cx="4357992" cy="1300049"/>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7" name="TextBox 6"/>
          <p:cNvSpPr txBox="1"/>
          <p:nvPr/>
        </p:nvSpPr>
        <p:spPr>
          <a:xfrm>
            <a:off x="773307" y="6048998"/>
            <a:ext cx="1965090" cy="572464"/>
          </a:xfrm>
          <a:prstGeom prst="rect">
            <a:avLst/>
          </a:prstGeom>
          <a:noFill/>
        </p:spPr>
        <p:txBody>
          <a:bodyPr wrap="none" lIns="0" tIns="146304" rIns="182880" bIns="146304" rtlCol="0">
            <a:spAutoFit/>
          </a:bodyPr>
          <a:lstStyle/>
          <a:p>
            <a:pPr>
              <a:lnSpc>
                <a:spcPct val="90000"/>
              </a:lnSpc>
            </a:pPr>
            <a:r>
              <a:rPr lang="en-US" sz="2000" dirty="0">
                <a:solidFill>
                  <a:srgbClr val="FFFFFF"/>
                </a:solidFill>
              </a:rPr>
              <a:t>Your datacenter</a:t>
            </a:r>
          </a:p>
        </p:txBody>
      </p:sp>
      <p:grpSp>
        <p:nvGrpSpPr>
          <p:cNvPr id="8" name="Group 7"/>
          <p:cNvGrpSpPr/>
          <p:nvPr/>
        </p:nvGrpSpPr>
        <p:grpSpPr>
          <a:xfrm>
            <a:off x="871104" y="4920818"/>
            <a:ext cx="2473589" cy="1113648"/>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515404" y="4833814"/>
            <a:ext cx="1279569" cy="1304646"/>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714716" y="4963185"/>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TextBox 19"/>
          <p:cNvSpPr txBox="1"/>
          <p:nvPr/>
        </p:nvSpPr>
        <p:spPr>
          <a:xfrm>
            <a:off x="3415947" y="5490264"/>
            <a:ext cx="1493037" cy="600164"/>
          </a:xfrm>
          <a:prstGeom prst="rect">
            <a:avLst/>
          </a:prstGeom>
          <a:noFill/>
        </p:spPr>
        <p:txBody>
          <a:bodyPr wrap="none" lIns="182880" tIns="146304" rIns="182880" bIns="146304" rtlCol="0">
            <a:spAutoFit/>
          </a:bodyPr>
          <a:lstStyle/>
          <a:p>
            <a:pPr algn="ctr">
              <a:lnSpc>
                <a:spcPct val="90000"/>
              </a:lnSpc>
            </a:pPr>
            <a:r>
              <a:rPr lang="en-US" sz="1100" dirty="0">
                <a:solidFill>
                  <a:srgbClr val="002050"/>
                </a:solidFill>
              </a:rPr>
              <a:t>Hardware VPN or </a:t>
            </a:r>
            <a:br>
              <a:rPr lang="en-US" sz="1100" dirty="0">
                <a:solidFill>
                  <a:srgbClr val="002050"/>
                </a:solidFill>
              </a:rPr>
            </a:br>
            <a:r>
              <a:rPr lang="en-US" sz="1100" dirty="0">
                <a:solidFill>
                  <a:srgbClr val="002050"/>
                </a:solidFill>
              </a:rPr>
              <a:t>Windows RRAS</a:t>
            </a:r>
          </a:p>
        </p:txBody>
      </p:sp>
      <p:sp>
        <p:nvSpPr>
          <p:cNvPr id="21" name="Clpoud Icon"/>
          <p:cNvSpPr>
            <a:spLocks noChangeAspect="1"/>
          </p:cNvSpPr>
          <p:nvPr/>
        </p:nvSpPr>
        <p:spPr bwMode="black">
          <a:xfrm>
            <a:off x="6498629" y="1704435"/>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a:extLst/>
        </p:spPr>
        <p:style>
          <a:lnRef idx="1">
            <a:schemeClr val="accent1"/>
          </a:lnRef>
          <a:fillRef idx="3">
            <a:schemeClr val="accent1"/>
          </a:fillRef>
          <a:effectRef idx="2">
            <a:schemeClr val="accent1"/>
          </a:effectRef>
          <a:fontRef idx="minor">
            <a:schemeClr val="lt1"/>
          </a:fontRef>
        </p:style>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br>
              <a:rPr lang="en-US" sz="2400" spc="-50" dirty="0">
                <a:solidFill>
                  <a:srgbClr val="FFFFFF"/>
                </a:solidFill>
              </a:rPr>
            </a:br>
            <a:r>
              <a:rPr lang="en-US" sz="2400" spc="-50" dirty="0">
                <a:solidFill>
                  <a:srgbClr val="FFFFFF"/>
                </a:solidFill>
              </a:rPr>
              <a:t>Azure</a:t>
            </a:r>
          </a:p>
        </p:txBody>
      </p:sp>
      <p:sp>
        <p:nvSpPr>
          <p:cNvPr id="22" name="Freeform 21"/>
          <p:cNvSpPr/>
          <p:nvPr/>
        </p:nvSpPr>
        <p:spPr bwMode="auto">
          <a:xfrm>
            <a:off x="7872415" y="2843519"/>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r>
              <a:rPr lang="en-US" dirty="0">
                <a:solidFill>
                  <a:srgbClr val="002050">
                    <a:lumMod val="90000"/>
                    <a:lumOff val="10000"/>
                  </a:srgbClr>
                </a:solidFill>
              </a:rPr>
              <a:t>Virtual Network</a:t>
            </a:r>
          </a:p>
        </p:txBody>
      </p:sp>
      <p:sp>
        <p:nvSpPr>
          <p:cNvPr id="23" name="TextBox 22"/>
          <p:cNvSpPr txBox="1"/>
          <p:nvPr/>
        </p:nvSpPr>
        <p:spPr>
          <a:xfrm>
            <a:off x="6445002" y="4253379"/>
            <a:ext cx="1474187" cy="600164"/>
          </a:xfrm>
          <a:prstGeom prst="rect">
            <a:avLst/>
          </a:prstGeom>
          <a:noFill/>
        </p:spPr>
        <p:txBody>
          <a:bodyPr wrap="square" lIns="182880" tIns="146304" rIns="182880" bIns="146304" rtlCol="0">
            <a:spAutoFit/>
          </a:bodyPr>
          <a:lstStyle/>
          <a:p>
            <a:pPr algn="ctr">
              <a:lnSpc>
                <a:spcPct val="90000"/>
              </a:lnSpc>
            </a:pPr>
            <a:r>
              <a:rPr lang="en-US" sz="1100" dirty="0">
                <a:gradFill>
                  <a:gsLst>
                    <a:gs pos="2917">
                      <a:srgbClr val="FFFFFF"/>
                    </a:gs>
                    <a:gs pos="100000">
                      <a:srgbClr val="FFFFFF"/>
                    </a:gs>
                  </a:gsLst>
                  <a:lin ang="5400000" scaled="0"/>
                </a:gradFill>
              </a:rPr>
              <a:t>VPN </a:t>
            </a:r>
            <a:br>
              <a:rPr lang="en-US" sz="1100" dirty="0">
                <a:gradFill>
                  <a:gsLst>
                    <a:gs pos="2917">
                      <a:srgbClr val="FFFFFF"/>
                    </a:gs>
                    <a:gs pos="100000">
                      <a:srgbClr val="FFFFFF"/>
                    </a:gs>
                  </a:gsLst>
                  <a:lin ang="5400000" scaled="0"/>
                </a:gradFill>
              </a:rPr>
            </a:br>
            <a:r>
              <a:rPr lang="en-US" sz="1100" dirty="0">
                <a:gradFill>
                  <a:gsLst>
                    <a:gs pos="2917">
                      <a:srgbClr val="FFFFFF"/>
                    </a:gs>
                    <a:gs pos="100000">
                      <a:srgbClr val="FFFFFF"/>
                    </a:gs>
                  </a:gsLst>
                  <a:lin ang="5400000" scaled="0"/>
                </a:gradFill>
              </a:rPr>
              <a:t>Gateway</a:t>
            </a:r>
          </a:p>
        </p:txBody>
      </p:sp>
      <p:sp>
        <p:nvSpPr>
          <p:cNvPr id="24" name="Rounded Rectangle 23"/>
          <p:cNvSpPr/>
          <p:nvPr/>
        </p:nvSpPr>
        <p:spPr bwMode="auto">
          <a:xfrm>
            <a:off x="8005358" y="3151775"/>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972162"/>
            <a:ext cx="790965" cy="341639"/>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586158"/>
            <a:ext cx="790965" cy="341639"/>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200153"/>
            <a:ext cx="790965" cy="341639"/>
          </a:xfrm>
          <a:prstGeom prst="roundRect">
            <a:avLst>
              <a:gd name="adj" fmla="val 11234"/>
            </a:avLst>
          </a:prstGeom>
          <a:solidFill>
            <a:schemeClr val="tx2"/>
          </a:solidFill>
          <a:ln w="63500">
            <a:noFill/>
          </a:ln>
          <a:effectLst/>
        </p:spPr>
      </p:pic>
      <p:sp>
        <p:nvSpPr>
          <p:cNvPr id="28" name="TextBox 27"/>
          <p:cNvSpPr txBox="1"/>
          <p:nvPr/>
        </p:nvSpPr>
        <p:spPr>
          <a:xfrm>
            <a:off x="8005358" y="2802264"/>
            <a:ext cx="919605"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1&gt;</a:t>
            </a:r>
          </a:p>
        </p:txBody>
      </p:sp>
      <p:sp>
        <p:nvSpPr>
          <p:cNvPr id="29" name="TextBox 28"/>
          <p:cNvSpPr txBox="1"/>
          <p:nvPr/>
        </p:nvSpPr>
        <p:spPr>
          <a:xfrm>
            <a:off x="8989099" y="2802264"/>
            <a:ext cx="916447"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2&gt;</a:t>
            </a:r>
          </a:p>
        </p:txBody>
      </p:sp>
      <p:sp>
        <p:nvSpPr>
          <p:cNvPr id="30" name="TextBox 29"/>
          <p:cNvSpPr txBox="1"/>
          <p:nvPr/>
        </p:nvSpPr>
        <p:spPr>
          <a:xfrm>
            <a:off x="9969315" y="2802264"/>
            <a:ext cx="924234"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1022427" y="3586157"/>
            <a:ext cx="790965" cy="341639"/>
          </a:xfrm>
          <a:prstGeom prst="roundRect">
            <a:avLst>
              <a:gd name="adj" fmla="val 9180"/>
            </a:avLst>
          </a:prstGeom>
          <a:noFill/>
          <a:ln w="31750">
            <a:solidFill>
              <a:schemeClr val="tx2"/>
            </a:solidFill>
          </a:ln>
        </p:spPr>
      </p:pic>
      <p:grpSp>
        <p:nvGrpSpPr>
          <p:cNvPr id="32" name="Group 31"/>
          <p:cNvGrpSpPr/>
          <p:nvPr/>
        </p:nvGrpSpPr>
        <p:grpSpPr>
          <a:xfrm>
            <a:off x="8989467" y="3151775"/>
            <a:ext cx="919973" cy="1221733"/>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973576" y="3151775"/>
            <a:ext cx="919973" cy="1221733"/>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1022427" y="3070890"/>
            <a:ext cx="790966"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DNS Server</a:t>
            </a:r>
          </a:p>
        </p:txBody>
      </p:sp>
      <p:sp>
        <p:nvSpPr>
          <p:cNvPr id="43" name="Oval 42"/>
          <p:cNvSpPr/>
          <p:nvPr/>
        </p:nvSpPr>
        <p:spPr bwMode="auto">
          <a:xfrm>
            <a:off x="6627507" y="3745604"/>
            <a:ext cx="1116030" cy="1116030"/>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822389" y="3831353"/>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TextBox 44"/>
          <p:cNvSpPr txBox="1"/>
          <p:nvPr/>
        </p:nvSpPr>
        <p:spPr>
          <a:xfrm>
            <a:off x="6725720" y="4272484"/>
            <a:ext cx="919605"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solidFill>
              </a:rPr>
              <a:t>VPN Gateway</a:t>
            </a:r>
          </a:p>
        </p:txBody>
      </p:sp>
      <p:cxnSp>
        <p:nvCxnSpPr>
          <p:cNvPr id="46" name="Elbow Connector 45"/>
          <p:cNvCxnSpPr>
            <a:stCxn id="18" idx="0"/>
            <a:endCxn id="43" idx="2"/>
          </p:cNvCxnSpPr>
          <p:nvPr/>
        </p:nvCxnSpPr>
        <p:spPr>
          <a:xfrm rot="5400000" flipH="1" flipV="1">
            <a:off x="5126251" y="3332558"/>
            <a:ext cx="530195" cy="2472318"/>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92673" y="3578462"/>
            <a:ext cx="1461105" cy="849463"/>
          </a:xfrm>
          <a:prstGeom prst="rect">
            <a:avLst/>
          </a:prstGeom>
          <a:noFill/>
        </p:spPr>
        <p:txBody>
          <a:bodyPr wrap="none" lIns="0" tIns="146304" rIns="182880" bIns="146304" rtlCol="0">
            <a:spAutoFit/>
          </a:bodyPr>
          <a:lstStyle/>
          <a:p>
            <a:pPr algn="ctr">
              <a:lnSpc>
                <a:spcPct val="90000"/>
              </a:lnSpc>
            </a:pPr>
            <a:r>
              <a:rPr lang="en-US" sz="2000" dirty="0">
                <a:gradFill>
                  <a:gsLst>
                    <a:gs pos="2917">
                      <a:srgbClr val="FFFFFF"/>
                    </a:gs>
                    <a:gs pos="100000">
                      <a:srgbClr val="FFFFFF"/>
                    </a:gs>
                  </a:gsLst>
                  <a:lin ang="5400000" scaled="0"/>
                </a:gradFill>
              </a:rPr>
              <a:t>Site-to-Site</a:t>
            </a:r>
            <a:br>
              <a:rPr lang="en-US" sz="2000" dirty="0">
                <a:gradFill>
                  <a:gsLst>
                    <a:gs pos="2917">
                      <a:srgbClr val="FFFFFF"/>
                    </a:gs>
                    <a:gs pos="100000">
                      <a:srgbClr val="FFFFFF"/>
                    </a:gs>
                  </a:gsLst>
                  <a:lin ang="5400000" scaled="0"/>
                </a:gradFill>
              </a:rPr>
            </a:br>
            <a:r>
              <a:rPr lang="en-US" sz="2000"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611297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Connectivity</a:t>
            </a:r>
          </a:p>
        </p:txBody>
      </p:sp>
      <p:sp>
        <p:nvSpPr>
          <p:cNvPr id="103" name="Rectangle 102"/>
          <p:cNvSpPr/>
          <p:nvPr/>
        </p:nvSpPr>
        <p:spPr bwMode="auto">
          <a:xfrm>
            <a:off x="2736480" y="3342783"/>
            <a:ext cx="820264" cy="374033"/>
          </a:xfrm>
          <a:prstGeom prst="rect">
            <a:avLst/>
          </a:prstGeom>
          <a:solidFill>
            <a:srgbClr val="012264"/>
          </a:solidFill>
          <a:ln>
            <a:solidFill>
              <a:srgbClr val="04215B"/>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4" name="Freeform 539"/>
          <p:cNvSpPr>
            <a:spLocks noChangeAspect="1"/>
          </p:cNvSpPr>
          <p:nvPr/>
        </p:nvSpPr>
        <p:spPr bwMode="auto">
          <a:xfrm>
            <a:off x="409329" y="2481297"/>
            <a:ext cx="2515415" cy="166073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ln w="76200">
                <a:solidFill>
                  <a:srgbClr val="FFFFFF"/>
                </a:solidFill>
              </a:ln>
              <a:solidFill>
                <a:srgbClr val="FFFFFF"/>
              </a:solidFill>
            </a:endParaRPr>
          </a:p>
        </p:txBody>
      </p:sp>
      <p:sp>
        <p:nvSpPr>
          <p:cNvPr id="105" name="Freeform 78"/>
          <p:cNvSpPr>
            <a:spLocks noEditPoints="1"/>
          </p:cNvSpPr>
          <p:nvPr/>
        </p:nvSpPr>
        <p:spPr bwMode="black">
          <a:xfrm>
            <a:off x="1947863" y="3185157"/>
            <a:ext cx="717156" cy="71486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106" name="TextBox 105"/>
          <p:cNvSpPr txBox="1"/>
          <p:nvPr/>
        </p:nvSpPr>
        <p:spPr>
          <a:xfrm>
            <a:off x="850370" y="3280499"/>
            <a:ext cx="1194494" cy="498597"/>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000000"/>
                </a:solidFill>
              </a:rPr>
              <a:t>Customer’s </a:t>
            </a:r>
            <a:br>
              <a:rPr lang="en-US" dirty="0">
                <a:solidFill>
                  <a:srgbClr val="000000"/>
                </a:solidFill>
              </a:rPr>
            </a:br>
            <a:r>
              <a:rPr lang="en-US" dirty="0">
                <a:solidFill>
                  <a:srgbClr val="000000"/>
                </a:solidFill>
              </a:rPr>
              <a:t>network</a:t>
            </a:r>
            <a:endParaRPr lang="en-US" dirty="0">
              <a:solidFill>
                <a:srgbClr val="000000"/>
              </a:solidFill>
              <a:effectLst>
                <a:outerShdw blurRad="38100" dist="38100" dir="2700000" algn="tl">
                  <a:srgbClr val="000000">
                    <a:alpha val="43137"/>
                  </a:srgbClr>
                </a:outerShdw>
              </a:effectLst>
            </a:endParaRPr>
          </a:p>
        </p:txBody>
      </p:sp>
      <p:grpSp>
        <p:nvGrpSpPr>
          <p:cNvPr id="107" name="Group 106"/>
          <p:cNvGrpSpPr/>
          <p:nvPr/>
        </p:nvGrpSpPr>
        <p:grpSpPr>
          <a:xfrm>
            <a:off x="8071645" y="1410474"/>
            <a:ext cx="1100682" cy="1487386"/>
            <a:chOff x="5936940" y="1654482"/>
            <a:chExt cx="854945" cy="1132543"/>
          </a:xfrm>
          <a:solidFill>
            <a:srgbClr val="DE3C00"/>
          </a:solidFill>
        </p:grpSpPr>
        <p:sp>
          <p:nvSpPr>
            <p:cNvPr id="108" name="Rectangle 107"/>
            <p:cNvSpPr/>
            <p:nvPr/>
          </p:nvSpPr>
          <p:spPr bwMode="auto">
            <a:xfrm rot="16200000">
              <a:off x="5469389" y="2219654"/>
              <a:ext cx="1034923" cy="99820"/>
            </a:xfrm>
            <a:prstGeom prst="rect">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9" name="Right Arrow 108"/>
            <p:cNvSpPr/>
            <p:nvPr/>
          </p:nvSpPr>
          <p:spPr bwMode="auto">
            <a:xfrm>
              <a:off x="5936940" y="1654482"/>
              <a:ext cx="854945" cy="209699"/>
            </a:xfrm>
            <a:prstGeom prst="rightArrow">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0" name="Group 109"/>
          <p:cNvGrpSpPr/>
          <p:nvPr/>
        </p:nvGrpSpPr>
        <p:grpSpPr>
          <a:xfrm>
            <a:off x="8071644" y="4187313"/>
            <a:ext cx="1100683" cy="1448123"/>
            <a:chOff x="5936940" y="3683794"/>
            <a:chExt cx="854946" cy="1007119"/>
          </a:xfrm>
          <a:solidFill>
            <a:srgbClr val="1589DC"/>
          </a:solidFill>
        </p:grpSpPr>
        <p:sp>
          <p:nvSpPr>
            <p:cNvPr id="111" name="Rectangle 110"/>
            <p:cNvSpPr/>
            <p:nvPr/>
          </p:nvSpPr>
          <p:spPr bwMode="auto">
            <a:xfrm rot="16200000">
              <a:off x="5514217" y="4106517"/>
              <a:ext cx="945264" cy="9981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2" name="Right Arrow 111"/>
            <p:cNvSpPr/>
            <p:nvPr/>
          </p:nvSpPr>
          <p:spPr bwMode="auto">
            <a:xfrm>
              <a:off x="5945371" y="4470208"/>
              <a:ext cx="846515" cy="220705"/>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3" name="Group 3"/>
          <p:cNvGrpSpPr/>
          <p:nvPr/>
        </p:nvGrpSpPr>
        <p:grpSpPr>
          <a:xfrm>
            <a:off x="4800091" y="2929192"/>
            <a:ext cx="2323090" cy="1143664"/>
            <a:chOff x="3395787" y="2808815"/>
            <a:chExt cx="1804440" cy="795378"/>
          </a:xfrm>
          <a:solidFill>
            <a:schemeClr val="tx1"/>
          </a:solidFill>
        </p:grpSpPr>
        <p:grpSp>
          <p:nvGrpSpPr>
            <p:cNvPr id="114" name="Group 4"/>
            <p:cNvGrpSpPr/>
            <p:nvPr/>
          </p:nvGrpSpPr>
          <p:grpSpPr>
            <a:xfrm>
              <a:off x="3395787" y="2808815"/>
              <a:ext cx="1804440" cy="795378"/>
              <a:chOff x="4693625" y="3254337"/>
              <a:chExt cx="3048917" cy="1308187"/>
            </a:xfrm>
            <a:grpFill/>
          </p:grpSpPr>
          <p:sp>
            <p:nvSpPr>
              <p:cNvPr id="116" name="Rectangle 8"/>
              <p:cNvSpPr/>
              <p:nvPr/>
            </p:nvSpPr>
            <p:spPr bwMode="auto">
              <a:xfrm>
                <a:off x="4951866" y="3254337"/>
                <a:ext cx="2514600" cy="1308187"/>
              </a:xfrm>
              <a:prstGeom prst="rect">
                <a:avLst/>
              </a:prstGeom>
              <a:solidFill>
                <a:srgbClr val="048CF5"/>
              </a:solidFill>
              <a:ln w="38100">
                <a:solidFill>
                  <a:srgbClr val="007DDE"/>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7" name="Oval 18"/>
              <p:cNvSpPr/>
              <p:nvPr/>
            </p:nvSpPr>
            <p:spPr bwMode="auto">
              <a:xfrm>
                <a:off x="4693625" y="3254337"/>
                <a:ext cx="553285" cy="1308187"/>
              </a:xfrm>
              <a:prstGeom prst="ellipse">
                <a:avLst/>
              </a:prstGeom>
              <a:grpFill/>
              <a:ln w="381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8" name="Oval 31"/>
              <p:cNvSpPr/>
              <p:nvPr/>
            </p:nvSpPr>
            <p:spPr bwMode="auto">
              <a:xfrm>
                <a:off x="7189256" y="3254337"/>
                <a:ext cx="553286" cy="1308187"/>
              </a:xfrm>
              <a:prstGeom prst="ellipse">
                <a:avLst/>
              </a:prstGeom>
              <a:solidFill>
                <a:schemeClr val="tx1"/>
              </a:solid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sp>
          <p:nvSpPr>
            <p:cNvPr id="115" name="TextBox 7"/>
            <p:cNvSpPr txBox="1"/>
            <p:nvPr/>
          </p:nvSpPr>
          <p:spPr>
            <a:xfrm>
              <a:off x="3891689" y="3070084"/>
              <a:ext cx="879254" cy="346757"/>
            </a:xfrm>
            <a:prstGeom prst="rect">
              <a:avLst/>
            </a:prstGeom>
            <a:noFill/>
            <a:ln>
              <a:noFill/>
            </a:ln>
          </p:spPr>
          <p:txBody>
            <a:bodyPr wrap="none" lIns="0" tIns="0" rIns="0" bIns="0" rtlCol="0">
              <a:spAutoFit/>
            </a:bodyPr>
            <a:lstStyle/>
            <a:p>
              <a:pPr algn="ct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Customer’s</a:t>
              </a:r>
              <a:br>
                <a:rPr lang="en-US" dirty="0">
                  <a:solidFill>
                    <a:srgbClr val="FFFFFF"/>
                  </a:solidFill>
                  <a:effectLst>
                    <a:outerShdw blurRad="38100" dist="38100" dir="2700000" algn="tl">
                      <a:srgbClr val="000000">
                        <a:alpha val="43137"/>
                      </a:srgbClr>
                    </a:outerShdw>
                  </a:effectLst>
                </a:rPr>
              </a:br>
              <a:r>
                <a:rPr lang="en-US" dirty="0">
                  <a:solidFill>
                    <a:srgbClr val="FFFFFF"/>
                  </a:solidFill>
                  <a:effectLst>
                    <a:outerShdw blurRad="38100" dist="38100" dir="2700000" algn="tl">
                      <a:srgbClr val="000000">
                        <a:alpha val="43137"/>
                      </a:srgbClr>
                    </a:outerShdw>
                  </a:effectLst>
                </a:rPr>
                <a:t>connection</a:t>
              </a:r>
            </a:p>
          </p:txBody>
        </p:sp>
      </p:grpSp>
      <p:sp>
        <p:nvSpPr>
          <p:cNvPr id="119" name="Rectangle 118"/>
          <p:cNvSpPr/>
          <p:nvPr/>
        </p:nvSpPr>
        <p:spPr bwMode="auto">
          <a:xfrm>
            <a:off x="3461068" y="2861340"/>
            <a:ext cx="1232938" cy="1289451"/>
          </a:xfrm>
          <a:prstGeom prst="rect">
            <a:avLst/>
          </a:prstGeom>
          <a:solidFill>
            <a:schemeClr val="tx1"/>
          </a:solidFill>
          <a:ln w="76200">
            <a:solidFill>
              <a:srgbClr val="002060"/>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a:solidFill>
                  <a:srgbClr val="000000"/>
                </a:solidFill>
              </a:rPr>
              <a:t>Partner Edge</a:t>
            </a:r>
            <a:endParaRPr lang="en-US" spc="-37" dirty="0">
              <a:solidFill>
                <a:srgbClr val="000000"/>
              </a:solidFill>
              <a:effectLst>
                <a:outerShdw blurRad="38100" dist="38100" dir="2700000" algn="tl">
                  <a:srgbClr val="000000">
                    <a:alpha val="43137"/>
                  </a:srgbClr>
                </a:outerShdw>
              </a:effectLst>
            </a:endParaRPr>
          </a:p>
        </p:txBody>
      </p:sp>
      <p:sp>
        <p:nvSpPr>
          <p:cNvPr id="120" name="Right Arrow 119"/>
          <p:cNvSpPr/>
          <p:nvPr/>
        </p:nvSpPr>
        <p:spPr bwMode="auto">
          <a:xfrm>
            <a:off x="8711680" y="3357759"/>
            <a:ext cx="496630" cy="319629"/>
          </a:xfrm>
          <a:prstGeom prst="rightArrow">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1" name="Freeform 120"/>
          <p:cNvSpPr/>
          <p:nvPr/>
        </p:nvSpPr>
        <p:spPr bwMode="auto">
          <a:xfrm>
            <a:off x="4706850" y="3210414"/>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2" name="Freeform 121"/>
          <p:cNvSpPr/>
          <p:nvPr/>
        </p:nvSpPr>
        <p:spPr bwMode="auto">
          <a:xfrm>
            <a:off x="4715025" y="3466070"/>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3" name="Freeform 122"/>
          <p:cNvSpPr/>
          <p:nvPr/>
        </p:nvSpPr>
        <p:spPr bwMode="auto">
          <a:xfrm>
            <a:off x="4715025" y="3729642"/>
            <a:ext cx="478736" cy="158628"/>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4" name="Rectangle 49"/>
          <p:cNvSpPr/>
          <p:nvPr/>
        </p:nvSpPr>
        <p:spPr bwMode="auto">
          <a:xfrm>
            <a:off x="994069" y="4994006"/>
            <a:ext cx="799585" cy="320502"/>
          </a:xfrm>
          <a:prstGeom prst="rect">
            <a:avLst/>
          </a:prstGeom>
          <a:solidFill>
            <a:schemeClr val="accent3">
              <a:lumMod val="50000"/>
            </a:schemeClr>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5" name="Rectangle 50"/>
          <p:cNvSpPr/>
          <p:nvPr/>
        </p:nvSpPr>
        <p:spPr bwMode="auto">
          <a:xfrm>
            <a:off x="994069" y="5394471"/>
            <a:ext cx="799585" cy="320502"/>
          </a:xfrm>
          <a:prstGeom prst="rect">
            <a:avLst/>
          </a:prstGeom>
          <a:solidFill>
            <a:srgbClr val="1589DC"/>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6" name="TextBox 51"/>
          <p:cNvSpPr txBox="1"/>
          <p:nvPr/>
        </p:nvSpPr>
        <p:spPr>
          <a:xfrm>
            <a:off x="1919840" y="5037114"/>
            <a:ext cx="3771225"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public IP addresses in Azure</a:t>
            </a:r>
          </a:p>
        </p:txBody>
      </p:sp>
      <p:sp>
        <p:nvSpPr>
          <p:cNvPr id="127" name="TextBox 52"/>
          <p:cNvSpPr txBox="1"/>
          <p:nvPr/>
        </p:nvSpPr>
        <p:spPr>
          <a:xfrm>
            <a:off x="1919840" y="5417769"/>
            <a:ext cx="2755691"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Virtual Networks </a:t>
            </a:r>
          </a:p>
        </p:txBody>
      </p:sp>
      <p:sp>
        <p:nvSpPr>
          <p:cNvPr id="128" name="Rectangle 53"/>
          <p:cNvSpPr/>
          <p:nvPr/>
        </p:nvSpPr>
        <p:spPr bwMode="auto">
          <a:xfrm>
            <a:off x="1002244" y="4583130"/>
            <a:ext cx="799585" cy="320502"/>
          </a:xfrm>
          <a:prstGeom prst="rect">
            <a:avLst/>
          </a:prstGeom>
          <a:solidFill>
            <a:srgbClr val="DE3C00"/>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9" name="TextBox 54"/>
          <p:cNvSpPr txBox="1"/>
          <p:nvPr/>
        </p:nvSpPr>
        <p:spPr>
          <a:xfrm>
            <a:off x="1919840" y="4635370"/>
            <a:ext cx="2869567"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Office 365 Services</a:t>
            </a:r>
          </a:p>
        </p:txBody>
      </p:sp>
      <p:grpSp>
        <p:nvGrpSpPr>
          <p:cNvPr id="130" name="Group 129"/>
          <p:cNvGrpSpPr/>
          <p:nvPr/>
        </p:nvGrpSpPr>
        <p:grpSpPr>
          <a:xfrm>
            <a:off x="9005267" y="639456"/>
            <a:ext cx="2546970" cy="1691982"/>
            <a:chOff x="8946776" y="982662"/>
            <a:chExt cx="2546970" cy="1691982"/>
          </a:xfrm>
        </p:grpSpPr>
        <p:sp>
          <p:nvSpPr>
            <p:cNvPr id="131" name="Freeform 539"/>
            <p:cNvSpPr>
              <a:spLocks noChangeAspect="1"/>
            </p:cNvSpPr>
            <p:nvPr/>
          </p:nvSpPr>
          <p:spPr bwMode="auto">
            <a:xfrm>
              <a:off x="8946776" y="982662"/>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DE3C00"/>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954" y="1183111"/>
              <a:ext cx="657364" cy="657364"/>
            </a:xfrm>
            <a:prstGeom prst="rect">
              <a:avLst/>
            </a:prstGeom>
          </p:spPr>
        </p:pic>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0037" y="1942881"/>
              <a:ext cx="542925" cy="542925"/>
            </a:xfrm>
            <a:prstGeom prst="rect">
              <a:avLst/>
            </a:prstGeom>
          </p:spPr>
        </p:pic>
        <p:pic>
          <p:nvPicPr>
            <p:cNvPr id="134" name="Picture 1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8452" y="1942881"/>
              <a:ext cx="557336" cy="557336"/>
            </a:xfrm>
            <a:prstGeom prst="rect">
              <a:avLst/>
            </a:prstGeom>
          </p:spPr>
        </p:pic>
        <p:pic>
          <p:nvPicPr>
            <p:cNvPr id="135" name="Picture 1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1278" y="1942881"/>
              <a:ext cx="563781" cy="563781"/>
            </a:xfrm>
            <a:prstGeom prst="rect">
              <a:avLst/>
            </a:prstGeom>
          </p:spPr>
        </p:pic>
      </p:grpSp>
      <p:grpSp>
        <p:nvGrpSpPr>
          <p:cNvPr id="136" name="Group 135"/>
          <p:cNvGrpSpPr/>
          <p:nvPr/>
        </p:nvGrpSpPr>
        <p:grpSpPr>
          <a:xfrm>
            <a:off x="9005267" y="2612070"/>
            <a:ext cx="2546970" cy="1691982"/>
            <a:chOff x="8946776" y="2955276"/>
            <a:chExt cx="2546970" cy="1691982"/>
          </a:xfrm>
        </p:grpSpPr>
        <p:sp>
          <p:nvSpPr>
            <p:cNvPr id="137" name="Freeform 539"/>
            <p:cNvSpPr>
              <a:spLocks noChangeAspect="1"/>
            </p:cNvSpPr>
            <p:nvPr/>
          </p:nvSpPr>
          <p:spPr bwMode="auto">
            <a:xfrm>
              <a:off x="8946776" y="2955276"/>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3">
                  <a:lumMod val="50000"/>
                </a:schemeClr>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8" name="Picture 1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3111" y="2971886"/>
              <a:ext cx="780290" cy="780290"/>
            </a:xfrm>
            <a:prstGeom prst="rect">
              <a:avLst/>
            </a:prstGeom>
          </p:spPr>
        </p:pic>
        <p:pic>
          <p:nvPicPr>
            <p:cNvPr id="139" name="Picture 1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50669" y="3833894"/>
              <a:ext cx="272968" cy="272968"/>
            </a:xfrm>
            <a:prstGeom prst="rect">
              <a:avLst/>
            </a:prstGeom>
          </p:spPr>
        </p:pic>
        <p:pic>
          <p:nvPicPr>
            <p:cNvPr id="140" name="Picture 1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8338" y="3833894"/>
              <a:ext cx="272968" cy="272968"/>
            </a:xfrm>
            <a:prstGeom prst="rect">
              <a:avLst/>
            </a:prstGeom>
          </p:spPr>
        </p:pic>
        <p:pic>
          <p:nvPicPr>
            <p:cNvPr id="141" name="Picture 1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9669" y="4214894"/>
              <a:ext cx="272968" cy="272968"/>
            </a:xfrm>
            <a:prstGeom prst="rect">
              <a:avLst/>
            </a:prstGeom>
          </p:spPr>
        </p:pic>
        <p:pic>
          <p:nvPicPr>
            <p:cNvPr id="142" name="Picture 1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6008" y="3833894"/>
              <a:ext cx="272968" cy="272968"/>
            </a:xfrm>
            <a:prstGeom prst="rect">
              <a:avLst/>
            </a:prstGeom>
          </p:spPr>
        </p:pic>
        <p:pic>
          <p:nvPicPr>
            <p:cNvPr id="143" name="Picture 1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43678" y="3833894"/>
              <a:ext cx="272968" cy="272968"/>
            </a:xfrm>
            <a:prstGeom prst="rect">
              <a:avLst/>
            </a:prstGeom>
          </p:spPr>
        </p:pic>
        <p:pic>
          <p:nvPicPr>
            <p:cNvPr id="144" name="Picture 1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4910" y="4214894"/>
              <a:ext cx="272968" cy="272968"/>
            </a:xfrm>
            <a:prstGeom prst="rect">
              <a:avLst/>
            </a:prstGeom>
          </p:spPr>
        </p:pic>
        <p:pic>
          <p:nvPicPr>
            <p:cNvPr id="145" name="Picture 1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99830" y="4214894"/>
              <a:ext cx="272968" cy="272968"/>
            </a:xfrm>
            <a:prstGeom prst="rect">
              <a:avLst/>
            </a:prstGeom>
          </p:spPr>
        </p:pic>
        <p:pic>
          <p:nvPicPr>
            <p:cNvPr id="146" name="Picture 1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4750" y="4214894"/>
              <a:ext cx="272968" cy="272968"/>
            </a:xfrm>
            <a:prstGeom prst="rect">
              <a:avLst/>
            </a:prstGeom>
          </p:spPr>
        </p:pic>
        <p:pic>
          <p:nvPicPr>
            <p:cNvPr id="147" name="Picture 1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41348" y="3833894"/>
              <a:ext cx="272968" cy="272968"/>
            </a:xfrm>
            <a:prstGeom prst="rect">
              <a:avLst/>
            </a:prstGeom>
          </p:spPr>
        </p:pic>
      </p:grpSp>
      <p:grpSp>
        <p:nvGrpSpPr>
          <p:cNvPr id="148" name="Group 147"/>
          <p:cNvGrpSpPr/>
          <p:nvPr/>
        </p:nvGrpSpPr>
        <p:grpSpPr>
          <a:xfrm>
            <a:off x="9005267" y="4548480"/>
            <a:ext cx="2546969" cy="1691982"/>
            <a:chOff x="8946776" y="4891686"/>
            <a:chExt cx="2546969" cy="1691982"/>
          </a:xfrm>
        </p:grpSpPr>
        <p:sp>
          <p:nvSpPr>
            <p:cNvPr id="149" name="Freeform 539"/>
            <p:cNvSpPr>
              <a:spLocks noChangeAspect="1"/>
            </p:cNvSpPr>
            <p:nvPr/>
          </p:nvSpPr>
          <p:spPr bwMode="auto">
            <a:xfrm>
              <a:off x="8946776" y="4891686"/>
              <a:ext cx="2546969"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472C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50" name="Picture 1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66237" y="5913772"/>
              <a:ext cx="462449" cy="462449"/>
            </a:xfrm>
            <a:prstGeom prst="rect">
              <a:avLst/>
            </a:prstGeom>
          </p:spPr>
        </p:pic>
        <p:pic>
          <p:nvPicPr>
            <p:cNvPr id="151" name="Picture 1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31326" y="5913772"/>
              <a:ext cx="555290" cy="555290"/>
            </a:xfrm>
            <a:prstGeom prst="rect">
              <a:avLst/>
            </a:prstGeom>
          </p:spPr>
        </p:pic>
        <p:pic>
          <p:nvPicPr>
            <p:cNvPr id="152" name="Picture 1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22219" y="5913772"/>
              <a:ext cx="515575" cy="515575"/>
            </a:xfrm>
            <a:prstGeom prst="rect">
              <a:avLst/>
            </a:prstGeom>
          </p:spPr>
        </p:pic>
        <p:pic>
          <p:nvPicPr>
            <p:cNvPr id="153" name="Picture 1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04415" y="4973841"/>
              <a:ext cx="780290" cy="780290"/>
            </a:xfrm>
            <a:prstGeom prst="rect">
              <a:avLst/>
            </a:prstGeom>
          </p:spPr>
        </p:pic>
      </p:grpSp>
      <p:sp>
        <p:nvSpPr>
          <p:cNvPr id="154" name="Rectangle 153"/>
          <p:cNvSpPr/>
          <p:nvPr/>
        </p:nvSpPr>
        <p:spPr bwMode="auto">
          <a:xfrm>
            <a:off x="6997898" y="3729642"/>
            <a:ext cx="527503" cy="158628"/>
          </a:xfrm>
          <a:prstGeom prst="rect">
            <a:avLst/>
          </a:pr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1589DC"/>
              </a:solidFill>
            </a:endParaRPr>
          </a:p>
        </p:txBody>
      </p:sp>
      <p:sp>
        <p:nvSpPr>
          <p:cNvPr id="155" name="Rectangle 154"/>
          <p:cNvSpPr/>
          <p:nvPr/>
        </p:nvSpPr>
        <p:spPr bwMode="auto">
          <a:xfrm>
            <a:off x="7002156" y="3466070"/>
            <a:ext cx="527503" cy="167490"/>
          </a:xfrm>
          <a:prstGeom prst="rect">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6" name="Rectangle 155"/>
          <p:cNvSpPr/>
          <p:nvPr/>
        </p:nvSpPr>
        <p:spPr bwMode="auto">
          <a:xfrm>
            <a:off x="6997898" y="3202498"/>
            <a:ext cx="527503" cy="167490"/>
          </a:xfrm>
          <a:prstGeom prst="rect">
            <a:avLst/>
          </a:pr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7" name="Rectangle 156"/>
          <p:cNvSpPr/>
          <p:nvPr/>
        </p:nvSpPr>
        <p:spPr bwMode="auto">
          <a:xfrm>
            <a:off x="7517144" y="2897863"/>
            <a:ext cx="1232938" cy="1289451"/>
          </a:xfrm>
          <a:prstGeom prst="rect">
            <a:avLst/>
          </a:prstGeom>
          <a:solidFill>
            <a:schemeClr val="tx1"/>
          </a:solidFill>
          <a:ln w="76200">
            <a:solidFill>
              <a:srgbClr val="04266C"/>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dirty="0">
                <a:solidFill>
                  <a:srgbClr val="000000"/>
                </a:solidFill>
              </a:rPr>
              <a:t>Microsoft Edge</a:t>
            </a:r>
            <a:endParaRPr lang="en-US" spc="-37"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1430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408237" y="1897062"/>
            <a:ext cx="2473100" cy="1015454"/>
          </a:xfrm>
          <a:prstGeom prst="rect">
            <a:avLst/>
          </a:prstGeom>
          <a:noFill/>
        </p:spPr>
        <p:txBody>
          <a:bodyPr wrap="square" lIns="182831" tIns="146264" rIns="182831" bIns="146264" rtlCol="0">
            <a:spAutoFit/>
          </a:bodyPr>
          <a:lstStyle/>
          <a:p>
            <a:pPr algn="ctr">
              <a:lnSpc>
                <a:spcPct val="90000"/>
              </a:lnSpc>
            </a:pPr>
            <a:r>
              <a:rPr lang="en-US" sz="2000" spc="-50" dirty="0"/>
              <a:t>Users</a:t>
            </a:r>
          </a:p>
          <a:p>
            <a:pPr algn="ctr">
              <a:lnSpc>
                <a:spcPct val="90000"/>
              </a:lnSpc>
            </a:pPr>
            <a:endParaRPr lang="en-US" sz="1399" spc="-50" dirty="0"/>
          </a:p>
          <a:p>
            <a:pPr algn="ctr">
              <a:lnSpc>
                <a:spcPct val="90000"/>
              </a:lnSpc>
            </a:pPr>
            <a:r>
              <a:rPr lang="en-US" i="1" spc="-50" dirty="0">
                <a:effectLst>
                  <a:outerShdw blurRad="38100" dist="38100" dir="2700000" algn="tl">
                    <a:srgbClr val="000000">
                      <a:alpha val="43137"/>
                    </a:srgbClr>
                  </a:outerShdw>
                </a:effectLst>
              </a:rPr>
              <a:t>Internet</a:t>
            </a:r>
          </a:p>
        </p:txBody>
      </p:sp>
      <p:grpSp>
        <p:nvGrpSpPr>
          <p:cNvPr id="253" name="Group 252"/>
          <p:cNvGrpSpPr/>
          <p:nvPr/>
        </p:nvGrpSpPr>
        <p:grpSpPr>
          <a:xfrm>
            <a:off x="4008437" y="1294908"/>
            <a:ext cx="5077925" cy="2590102"/>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91415" tIns="45708" rIns="91415" bIns="45708" numCol="1" anchor="t" anchorCtr="0" compatLnSpc="1">
              <a:prstTxWarp prst="textNoShape">
                <a:avLst/>
              </a:prstTxWarp>
            </a:bodyPr>
            <a:lstStyle/>
            <a:p>
              <a:endParaRPr lang="en-US" sz="1801"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grpSp>
      </p:grpSp>
      <p:grpSp>
        <p:nvGrpSpPr>
          <p:cNvPr id="266" name="Group 265"/>
          <p:cNvGrpSpPr/>
          <p:nvPr/>
        </p:nvGrpSpPr>
        <p:grpSpPr>
          <a:xfrm>
            <a:off x="885676" y="1589520"/>
            <a:ext cx="1645710" cy="1645710"/>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grpSp>
      </p:grpSp>
      <p:cxnSp>
        <p:nvCxnSpPr>
          <p:cNvPr id="275" name="Straight Arrow Connector 274"/>
          <p:cNvCxnSpPr>
            <a:endCxn id="267" idx="6"/>
          </p:cNvCxnSpPr>
          <p:nvPr/>
        </p:nvCxnSpPr>
        <p:spPr>
          <a:xfrm flipH="1">
            <a:off x="2531386" y="2412375"/>
            <a:ext cx="219861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456237" y="1375235"/>
            <a:ext cx="1878736" cy="678304"/>
          </a:xfrm>
          <a:prstGeom prst="rect">
            <a:avLst/>
          </a:prstGeom>
          <a:noFill/>
        </p:spPr>
        <p:txBody>
          <a:bodyPr wrap="none" rtlCol="0">
            <a:spAutoFit/>
          </a:bodyPr>
          <a:lstStyle/>
          <a:p>
            <a:pPr algn="ctr"/>
            <a:r>
              <a:rPr lang="en-US" sz="1904" dirty="0">
                <a:effectLst>
                  <a:outerShdw blurRad="38100" dist="38100" dir="2700000" algn="tl">
                    <a:srgbClr val="000000">
                      <a:alpha val="43137"/>
                    </a:srgbClr>
                  </a:outerShdw>
                </a:effectLst>
              </a:rPr>
              <a:t>Azure</a:t>
            </a:r>
          </a:p>
          <a:p>
            <a:pPr algn="ctr"/>
            <a:r>
              <a:rPr lang="en-US" sz="1904" dirty="0">
                <a:effectLst>
                  <a:outerShdw blurRad="38100" dist="38100" dir="2700000" algn="tl">
                    <a:srgbClr val="000000">
                      <a:alpha val="43137"/>
                    </a:srgbClr>
                  </a:outerShdw>
                </a:effectLst>
              </a:rPr>
              <a:t>Virtual Network</a:t>
            </a:r>
          </a:p>
        </p:txBody>
      </p:sp>
      <p:sp>
        <p:nvSpPr>
          <p:cNvPr id="277" name="TextBox 276"/>
          <p:cNvSpPr txBox="1"/>
          <p:nvPr/>
        </p:nvSpPr>
        <p:spPr>
          <a:xfrm>
            <a:off x="212844" y="3242205"/>
            <a:ext cx="4550586" cy="3495197"/>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Front-End Access</a:t>
            </a:r>
          </a:p>
          <a:p>
            <a:pPr>
              <a:spcAft>
                <a:spcPts val="600"/>
              </a:spcAft>
            </a:pPr>
            <a:r>
              <a:rPr lang="en-US" sz="2000" spc="-50" dirty="0">
                <a:gradFill>
                  <a:gsLst>
                    <a:gs pos="0">
                      <a:schemeClr val="tx1"/>
                    </a:gs>
                    <a:gs pos="100000">
                      <a:schemeClr val="tx1"/>
                    </a:gs>
                  </a:gsLst>
                  <a:lin ang="0" scaled="0"/>
                </a:gradFill>
                <a:latin typeface="+mj-lt"/>
              </a:rPr>
              <a:t>Dynamic/Reserved Public IP addresses</a:t>
            </a:r>
          </a:p>
          <a:p>
            <a:pPr>
              <a:spcAft>
                <a:spcPts val="600"/>
              </a:spcAft>
            </a:pPr>
            <a:r>
              <a:rPr lang="en-US" sz="2000" spc="-50" dirty="0">
                <a:gradFill>
                  <a:gsLst>
                    <a:gs pos="0">
                      <a:schemeClr val="tx1"/>
                    </a:gs>
                    <a:gs pos="100000">
                      <a:schemeClr val="tx1"/>
                    </a:gs>
                  </a:gsLst>
                  <a:lin ang="0" scaled="0"/>
                </a:gradFill>
                <a:latin typeface="+mj-lt"/>
              </a:rPr>
              <a:t>Direct VM access, ACLs for security</a:t>
            </a:r>
          </a:p>
          <a:p>
            <a:pPr>
              <a:spcAft>
                <a:spcPts val="600"/>
              </a:spcAft>
            </a:pPr>
            <a:r>
              <a:rPr lang="en-US" sz="2000" spc="-50" dirty="0">
                <a:gradFill>
                  <a:gsLst>
                    <a:gs pos="0">
                      <a:schemeClr val="tx1"/>
                    </a:gs>
                    <a:gs pos="100000">
                      <a:schemeClr val="tx1"/>
                    </a:gs>
                  </a:gsLst>
                  <a:lin ang="0" scaled="0"/>
                </a:gradFill>
                <a:latin typeface="+mj-lt"/>
              </a:rPr>
              <a:t>Load balancing</a:t>
            </a:r>
          </a:p>
          <a:p>
            <a:pPr>
              <a:spcAft>
                <a:spcPts val="600"/>
              </a:spcAft>
            </a:pPr>
            <a:r>
              <a:rPr lang="en-US" sz="2000" spc="-50" dirty="0">
                <a:gradFill>
                  <a:gsLst>
                    <a:gs pos="0">
                      <a:schemeClr val="tx1"/>
                    </a:gs>
                    <a:gs pos="100000">
                      <a:schemeClr val="tx1"/>
                    </a:gs>
                  </a:gsLst>
                  <a:lin ang="0" scaled="0"/>
                </a:gradFill>
                <a:latin typeface="+mj-lt"/>
              </a:rPr>
              <a:t>DNS services: hosting, traffic management</a:t>
            </a:r>
          </a:p>
          <a:p>
            <a:pPr>
              <a:spcAft>
                <a:spcPts val="600"/>
              </a:spcAft>
            </a:pPr>
            <a:r>
              <a:rPr lang="en-US" sz="2000" spc="-50" dirty="0" err="1">
                <a:gradFill>
                  <a:gsLst>
                    <a:gs pos="0">
                      <a:schemeClr val="tx1"/>
                    </a:gs>
                    <a:gs pos="100000">
                      <a:schemeClr val="tx1"/>
                    </a:gs>
                  </a:gsLst>
                  <a:lin ang="0" scaled="0"/>
                </a:gradFill>
                <a:latin typeface="+mj-lt"/>
              </a:rPr>
              <a:t>DDoS</a:t>
            </a:r>
            <a:r>
              <a:rPr lang="en-US" sz="2000" spc="-50" dirty="0">
                <a:gradFill>
                  <a:gsLst>
                    <a:gs pos="0">
                      <a:schemeClr val="tx1"/>
                    </a:gs>
                    <a:gs pos="100000">
                      <a:schemeClr val="tx1"/>
                    </a:gs>
                  </a:gsLst>
                  <a:lin ang="0" scaled="0"/>
                </a:gradFill>
                <a:latin typeface="+mj-lt"/>
              </a:rPr>
              <a:t> protection</a:t>
            </a:r>
          </a:p>
        </p:txBody>
      </p:sp>
      <p:sp>
        <p:nvSpPr>
          <p:cNvPr id="278" name="TextBox 277"/>
          <p:cNvSpPr txBox="1"/>
          <p:nvPr/>
        </p:nvSpPr>
        <p:spPr>
          <a:xfrm>
            <a:off x="9035802" y="112028"/>
            <a:ext cx="3400673" cy="2727160"/>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Virtual Network</a:t>
            </a:r>
          </a:p>
          <a:p>
            <a:pPr>
              <a:spcAft>
                <a:spcPts val="600"/>
              </a:spcAft>
            </a:pPr>
            <a:r>
              <a:rPr lang="en-US" sz="2000" spc="-50" dirty="0">
                <a:gradFill>
                  <a:gsLst>
                    <a:gs pos="0">
                      <a:schemeClr val="tx1"/>
                    </a:gs>
                    <a:gs pos="100000">
                      <a:schemeClr val="tx1"/>
                    </a:gs>
                  </a:gsLst>
                  <a:lin ang="0" scaled="0"/>
                </a:gradFill>
                <a:latin typeface="+mj-lt"/>
              </a:rPr>
              <a:t>“Bring Your Own Network” </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Segment with subnets and security groups</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995453" y="3573462"/>
            <a:ext cx="3471184" cy="2863903"/>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Backend Connectivity</a:t>
            </a:r>
          </a:p>
          <a:p>
            <a:pPr>
              <a:spcAft>
                <a:spcPts val="600"/>
              </a:spcAft>
            </a:pPr>
            <a:r>
              <a:rPr lang="en-US" sz="2000" spc="-50" dirty="0">
                <a:gradFill>
                  <a:gsLst>
                    <a:gs pos="0">
                      <a:schemeClr val="tx1"/>
                    </a:gs>
                    <a:gs pos="100000">
                      <a:schemeClr val="tx1"/>
                    </a:gs>
                  </a:gsLst>
                  <a:lin ang="0" scaled="0"/>
                </a:gradFill>
                <a:latin typeface="+mj-lt"/>
              </a:rPr>
              <a:t>Point-to-site for dev / test</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VPN Gateways for secure site-to-site connectivity</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560665" y="3882482"/>
            <a:ext cx="3844832" cy="3112043"/>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600" spc="-50" dirty="0"/>
                  <a:t>Backend Connectivity</a:t>
                </a:r>
              </a:p>
              <a:p>
                <a:pPr algn="ctr">
                  <a:lnSpc>
                    <a:spcPct val="90000"/>
                  </a:lnSpc>
                </a:pPr>
                <a:endParaRPr lang="en-US" sz="600" spc="-50" dirty="0"/>
              </a:p>
              <a:p>
                <a:pPr algn="ctr">
                  <a:lnSpc>
                    <a:spcPct val="90000"/>
                  </a:lnSpc>
                </a:pPr>
                <a:r>
                  <a:rPr lang="en-US" sz="1400" i="1" spc="-50" dirty="0">
                    <a:effectLst>
                      <a:outerShdw blurRad="38100" dist="38100" dir="2700000" algn="tl">
                        <a:srgbClr val="000000">
                          <a:alpha val="43137"/>
                        </a:srgbClr>
                      </a:outerShdw>
                    </a:effectLst>
                  </a:rPr>
                  <a:t>ExpressRoute</a:t>
                </a:r>
              </a:p>
              <a:p>
                <a:pPr algn="ctr">
                  <a:lnSpc>
                    <a:spcPct val="90000"/>
                  </a:lnSpc>
                </a:pPr>
                <a:r>
                  <a:rPr lang="en-US" sz="1400" i="1" spc="-50" dirty="0">
                    <a:effectLst>
                      <a:outerShdw blurRad="38100" dist="38100" dir="2700000" algn="tl">
                        <a:srgbClr val="000000">
                          <a:alpha val="43137"/>
                        </a:srgbClr>
                      </a:outerShdw>
                    </a:effectLst>
                  </a:rPr>
                  <a:t>VPN Gateways</a:t>
                </a:r>
                <a:endParaRPr lang="en-US" sz="1400" spc="-50"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136805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Up-Down Arrow 81"/>
          <p:cNvSpPr/>
          <p:nvPr/>
        </p:nvSpPr>
        <p:spPr bwMode="auto">
          <a:xfrm rot="5400000">
            <a:off x="4600388" y="4716431"/>
            <a:ext cx="1410366" cy="2746668"/>
          </a:xfrm>
          <a:prstGeom prst="upDownArrow">
            <a:avLst>
              <a:gd name="adj1" fmla="val 50000"/>
              <a:gd name="adj2" fmla="val 30148"/>
            </a:avLst>
          </a:prstGeom>
          <a:solidFill>
            <a:schemeClr val="tx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solidFill>
                  <a:srgbClr val="000000"/>
                </a:solidFill>
              </a:rPr>
              <a:t>ExpressRoute</a:t>
            </a:r>
          </a:p>
        </p:txBody>
      </p:sp>
      <p:sp>
        <p:nvSpPr>
          <p:cNvPr id="2" name="Title 1"/>
          <p:cNvSpPr>
            <a:spLocks noGrp="1"/>
          </p:cNvSpPr>
          <p:nvPr>
            <p:ph type="title"/>
          </p:nvPr>
        </p:nvSpPr>
        <p:spPr/>
        <p:txBody>
          <a:bodyPr>
            <a:normAutofit fontScale="90000"/>
          </a:bodyPr>
          <a:lstStyle/>
          <a:p>
            <a:r>
              <a:rPr lang="en-US" dirty="0"/>
              <a:t>ExpressRoute and S2S VPN Coexistence</a:t>
            </a:r>
          </a:p>
        </p:txBody>
      </p:sp>
      <p:sp>
        <p:nvSpPr>
          <p:cNvPr id="8" name="Text Placeholder 7"/>
          <p:cNvSpPr>
            <a:spLocks noGrp="1"/>
          </p:cNvSpPr>
          <p:nvPr>
            <p:ph type="body" sz="quarter" idx="10"/>
          </p:nvPr>
        </p:nvSpPr>
        <p:spPr>
          <a:xfrm>
            <a:off x="5957025" y="1249999"/>
            <a:ext cx="5883848" cy="1323439"/>
          </a:xfrm>
        </p:spPr>
        <p:txBody>
          <a:bodyPr/>
          <a:lstStyle/>
          <a:p>
            <a:pPr marL="0" indent="0">
              <a:buNone/>
            </a:pPr>
            <a:r>
              <a:rPr lang="en-US" sz="2000" b="1" dirty="0"/>
              <a:t>S2S VPN as a backup for ExpressRoute</a:t>
            </a:r>
            <a:endParaRPr lang="en-US" sz="2400" dirty="0"/>
          </a:p>
          <a:p>
            <a:pPr marL="0" indent="0">
              <a:buNone/>
            </a:pPr>
            <a:r>
              <a:rPr lang="en-US" sz="2000" b="1" dirty="0"/>
              <a:t>S2S connectivity to branch offices</a:t>
            </a:r>
            <a:endParaRPr lang="en-US" sz="2400" dirty="0"/>
          </a:p>
          <a:p>
            <a:pPr marL="0" indent="0">
              <a:buNone/>
            </a:pPr>
            <a:r>
              <a:rPr lang="en-US" sz="2000" b="1" dirty="0"/>
              <a:t>Connecting Virtual Networks in other Azure regions</a:t>
            </a:r>
            <a:endParaRPr lang="en-US" sz="2400" dirty="0"/>
          </a:p>
        </p:txBody>
      </p:sp>
      <p:sp>
        <p:nvSpPr>
          <p:cNvPr id="11" name="Freeform 539"/>
          <p:cNvSpPr>
            <a:spLocks noChangeAspect="1"/>
          </p:cNvSpPr>
          <p:nvPr/>
        </p:nvSpPr>
        <p:spPr bwMode="auto">
          <a:xfrm>
            <a:off x="6721522" y="3442259"/>
            <a:ext cx="5362738" cy="350420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07DDE"/>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13" name="Rectangle 12"/>
          <p:cNvSpPr/>
          <p:nvPr/>
        </p:nvSpPr>
        <p:spPr bwMode="auto">
          <a:xfrm>
            <a:off x="314413" y="3442259"/>
            <a:ext cx="3618472" cy="3504205"/>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r>
              <a:rPr lang="en-US" sz="2000" b="1" spc="-50" dirty="0">
                <a:gradFill>
                  <a:gsLst>
                    <a:gs pos="60952">
                      <a:srgbClr val="FFFFFF"/>
                    </a:gs>
                    <a:gs pos="30000">
                      <a:srgbClr val="FFFFFF"/>
                    </a:gs>
                  </a:gsLst>
                  <a:lin ang="5400000" scaled="0"/>
                </a:gradFill>
              </a:rPr>
              <a:t>Contoso HQ</a:t>
            </a:r>
          </a:p>
        </p:txBody>
      </p:sp>
      <p:pic>
        <p:nvPicPr>
          <p:cNvPr id="1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475233" y="3860541"/>
            <a:ext cx="939305" cy="939437"/>
          </a:xfrm>
          <a:prstGeom prst="rect">
            <a:avLst/>
          </a:prstGeom>
          <a:noFill/>
          <a:ln>
            <a:noFill/>
          </a:ln>
        </p:spPr>
      </p:pic>
      <p:pic>
        <p:nvPicPr>
          <p:cNvPr id="19"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486522" y="3860541"/>
            <a:ext cx="939305" cy="939437"/>
          </a:xfrm>
          <a:prstGeom prst="rect">
            <a:avLst/>
          </a:prstGeom>
          <a:noFill/>
          <a:ln>
            <a:noFill/>
          </a:ln>
        </p:spPr>
      </p:pic>
      <p:sp>
        <p:nvSpPr>
          <p:cNvPr id="32" name="Freeform 113"/>
          <p:cNvSpPr>
            <a:spLocks noEditPoints="1"/>
          </p:cNvSpPr>
          <p:nvPr/>
        </p:nvSpPr>
        <p:spPr bwMode="auto">
          <a:xfrm flipH="1">
            <a:off x="2233544" y="4358475"/>
            <a:ext cx="293854" cy="293854"/>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33" name="Freeform 20"/>
          <p:cNvSpPr>
            <a:spLocks noEditPoints="1"/>
          </p:cNvSpPr>
          <p:nvPr/>
        </p:nvSpPr>
        <p:spPr bwMode="black">
          <a:xfrm>
            <a:off x="645535" y="4969169"/>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7" name="Freeform 20"/>
          <p:cNvSpPr>
            <a:spLocks noEditPoints="1"/>
          </p:cNvSpPr>
          <p:nvPr/>
        </p:nvSpPr>
        <p:spPr bwMode="black">
          <a:xfrm>
            <a:off x="645535" y="5397827"/>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8" name="Freeform 20"/>
          <p:cNvSpPr>
            <a:spLocks noEditPoints="1"/>
          </p:cNvSpPr>
          <p:nvPr/>
        </p:nvSpPr>
        <p:spPr bwMode="black">
          <a:xfrm>
            <a:off x="645535" y="5820171"/>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9" name="Freeform 20"/>
          <p:cNvSpPr>
            <a:spLocks noEditPoints="1"/>
          </p:cNvSpPr>
          <p:nvPr/>
        </p:nvSpPr>
        <p:spPr bwMode="black">
          <a:xfrm>
            <a:off x="645535" y="6242514"/>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41" name="Freeform 58"/>
          <p:cNvSpPr>
            <a:spLocks noEditPoints="1"/>
          </p:cNvSpPr>
          <p:nvPr/>
        </p:nvSpPr>
        <p:spPr bwMode="black">
          <a:xfrm>
            <a:off x="1671594" y="6007744"/>
            <a:ext cx="611286" cy="65518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0" tIns="41141" rIns="82281" bIns="41141" numCol="1" anchor="t" anchorCtr="0" compatLnSpc="1">
            <a:prstTxWarp prst="textNoShape">
              <a:avLst/>
            </a:prstTxWarp>
          </a:bodyPr>
          <a:lstStyle/>
          <a:p>
            <a:pPr algn="ctr" defTabSz="914034"/>
            <a:endParaRPr lang="en-US" sz="1598">
              <a:gradFill>
                <a:gsLst>
                  <a:gs pos="0">
                    <a:srgbClr val="FFFFFF"/>
                  </a:gs>
                  <a:gs pos="100000">
                    <a:srgbClr val="FFFFFF"/>
                  </a:gs>
                </a:gsLst>
                <a:lin ang="5400000" scaled="0"/>
              </a:gradFill>
            </a:endParaRPr>
          </a:p>
        </p:txBody>
      </p:sp>
      <p:grpSp>
        <p:nvGrpSpPr>
          <p:cNvPr id="42" name="Group 86"/>
          <p:cNvGrpSpPr>
            <a:grpSpLocks noChangeAspect="1"/>
          </p:cNvGrpSpPr>
          <p:nvPr/>
        </p:nvGrpSpPr>
        <p:grpSpPr bwMode="auto">
          <a:xfrm>
            <a:off x="1711131" y="4982385"/>
            <a:ext cx="335738" cy="695302"/>
            <a:chOff x="3383" y="1210"/>
            <a:chExt cx="916" cy="1897"/>
          </a:xfrm>
          <a:solidFill>
            <a:srgbClr val="FFFFFF"/>
          </a:solidFill>
        </p:grpSpPr>
        <p:sp>
          <p:nvSpPr>
            <p:cNvPr id="43"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4"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5"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6"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7"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2" name="Freeform 539"/>
          <p:cNvSpPr>
            <a:spLocks noChangeAspect="1"/>
          </p:cNvSpPr>
          <p:nvPr/>
        </p:nvSpPr>
        <p:spPr bwMode="auto">
          <a:xfrm>
            <a:off x="7045710" y="5146777"/>
            <a:ext cx="3068481" cy="168701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nvGrpSpPr>
          <p:cNvPr id="69" name="Group 86"/>
          <p:cNvGrpSpPr>
            <a:grpSpLocks noChangeAspect="1"/>
          </p:cNvGrpSpPr>
          <p:nvPr/>
        </p:nvGrpSpPr>
        <p:grpSpPr bwMode="auto">
          <a:xfrm>
            <a:off x="3037749" y="4813606"/>
            <a:ext cx="335738" cy="695302"/>
            <a:chOff x="3383" y="1210"/>
            <a:chExt cx="916" cy="1897"/>
          </a:xfrm>
          <a:solidFill>
            <a:srgbClr val="FFFFFF"/>
          </a:solidFill>
        </p:grpSpPr>
        <p:sp>
          <p:nvSpPr>
            <p:cNvPr id="70"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1"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2"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3"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4"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grpSp>
        <p:nvGrpSpPr>
          <p:cNvPr id="80" name="Group 58"/>
          <p:cNvGrpSpPr/>
          <p:nvPr/>
        </p:nvGrpSpPr>
        <p:grpSpPr>
          <a:xfrm>
            <a:off x="2707043" y="6287841"/>
            <a:ext cx="4762770" cy="0"/>
            <a:chOff x="4151865" y="4326677"/>
            <a:chExt cx="2613332" cy="0"/>
          </a:xfrm>
        </p:grpSpPr>
        <p:cxnSp>
          <p:nvCxnSpPr>
            <p:cNvPr id="77" name="Straight Arrow Connector 59"/>
            <p:cNvCxnSpPr/>
            <p:nvPr/>
          </p:nvCxnSpPr>
          <p:spPr>
            <a:xfrm>
              <a:off x="4836941" y="4326677"/>
              <a:ext cx="1928256"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60"/>
            <p:cNvCxnSpPr/>
            <p:nvPr/>
          </p:nvCxnSpPr>
          <p:spPr>
            <a:xfrm flipH="1">
              <a:off x="4151865" y="4326677"/>
              <a:ext cx="1435649"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1455238" y="6541192"/>
            <a:ext cx="1078975"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Exchange</a:t>
            </a:r>
          </a:p>
        </p:txBody>
      </p:sp>
      <p:sp>
        <p:nvSpPr>
          <p:cNvPr id="113" name="TextBox 112"/>
          <p:cNvSpPr txBox="1"/>
          <p:nvPr/>
        </p:nvSpPr>
        <p:spPr>
          <a:xfrm>
            <a:off x="1455237" y="5595127"/>
            <a:ext cx="100847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AD/DNS</a:t>
            </a:r>
          </a:p>
        </p:txBody>
      </p:sp>
      <p:sp>
        <p:nvSpPr>
          <p:cNvPr id="114" name="TextBox 113"/>
          <p:cNvSpPr txBox="1"/>
          <p:nvPr/>
        </p:nvSpPr>
        <p:spPr>
          <a:xfrm>
            <a:off x="1455236" y="4583878"/>
            <a:ext cx="112880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IIS Servers</a:t>
            </a:r>
          </a:p>
        </p:txBody>
      </p:sp>
      <p:sp>
        <p:nvSpPr>
          <p:cNvPr id="115" name="TextBox 114"/>
          <p:cNvSpPr txBox="1"/>
          <p:nvPr/>
        </p:nvSpPr>
        <p:spPr>
          <a:xfrm>
            <a:off x="393750" y="4583878"/>
            <a:ext cx="1084731"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SQL Farm</a:t>
            </a:r>
          </a:p>
        </p:txBody>
      </p:sp>
      <p:sp>
        <p:nvSpPr>
          <p:cNvPr id="118" name="TextBox 117"/>
          <p:cNvSpPr txBox="1"/>
          <p:nvPr/>
        </p:nvSpPr>
        <p:spPr>
          <a:xfrm>
            <a:off x="2736173" y="5525852"/>
            <a:ext cx="840542" cy="197498"/>
          </a:xfrm>
          <a:prstGeom prst="rect">
            <a:avLst/>
          </a:prstGeom>
          <a:noFill/>
        </p:spPr>
        <p:txBody>
          <a:bodyPr wrap="none" lIns="0" tIns="0" rIns="0" bIns="0" rtlCol="0">
            <a:spAutoFit/>
          </a:bodyPr>
          <a:lstStyle/>
          <a:p>
            <a:pPr defTabSz="932168">
              <a:lnSpc>
                <a:spcPct val="90000"/>
              </a:lnSpc>
            </a:pPr>
            <a:r>
              <a:rPr lang="en-US" sz="1398" spc="-50" dirty="0">
                <a:gradFill>
                  <a:gsLst>
                    <a:gs pos="92381">
                      <a:srgbClr val="FFFFFF"/>
                    </a:gs>
                    <a:gs pos="71000">
                      <a:srgbClr val="FFFFFF"/>
                    </a:gs>
                  </a:gsLst>
                  <a:lin ang="5400000" scaled="0"/>
                </a:gradFill>
              </a:rPr>
              <a:t>Monitoring</a:t>
            </a:r>
          </a:p>
        </p:txBody>
      </p:sp>
      <p:sp>
        <p:nvSpPr>
          <p:cNvPr id="166" name="TextBox 165"/>
          <p:cNvSpPr txBox="1"/>
          <p:nvPr/>
        </p:nvSpPr>
        <p:spPr>
          <a:xfrm>
            <a:off x="7132637" y="6413946"/>
            <a:ext cx="2769307" cy="489023"/>
          </a:xfrm>
          <a:prstGeom prst="rect">
            <a:avLst/>
          </a:prstGeom>
          <a:noFill/>
        </p:spPr>
        <p:txBody>
          <a:bodyPr wrap="none" lIns="182828" tIns="146262" rIns="182828" bIns="146262" rtlCol="0">
            <a:spAutoFit/>
          </a:bodyPr>
          <a:lstStyle/>
          <a:p>
            <a:pPr defTabSz="932168">
              <a:lnSpc>
                <a:spcPct val="90000"/>
              </a:lnSpc>
            </a:pPr>
            <a:r>
              <a:rPr lang="en-US" sz="1398" b="1" spc="-50" dirty="0">
                <a:solidFill>
                  <a:srgbClr val="000000"/>
                </a:solidFill>
              </a:rPr>
              <a:t>Contoso virtual networks/VMs</a:t>
            </a:r>
            <a:endParaRPr lang="en-US" sz="1398" spc="-50" dirty="0">
              <a:solidFill>
                <a:srgbClr val="000000"/>
              </a:solidFill>
            </a:endParaRPr>
          </a:p>
        </p:txBody>
      </p:sp>
      <p:grpSp>
        <p:nvGrpSpPr>
          <p:cNvPr id="117" name="Group 64"/>
          <p:cNvGrpSpPr/>
          <p:nvPr/>
        </p:nvGrpSpPr>
        <p:grpSpPr>
          <a:xfrm>
            <a:off x="4465637" y="1287462"/>
            <a:ext cx="1365574" cy="1392684"/>
            <a:chOff x="1487553" y="2335312"/>
            <a:chExt cx="1117050" cy="1117050"/>
          </a:xfrm>
        </p:grpSpPr>
        <p:sp>
          <p:nvSpPr>
            <p:cNvPr id="120" name="Oval 65"/>
            <p:cNvSpPr/>
            <p:nvPr/>
          </p:nvSpPr>
          <p:spPr bwMode="auto">
            <a:xfrm>
              <a:off x="1487553" y="2335312"/>
              <a:ext cx="1117050" cy="1117050"/>
            </a:xfrm>
            <a:prstGeom prst="ellipse">
              <a:avLst/>
            </a:prstGeom>
            <a:pattFill prst="ltUpDiag">
              <a:fgClr>
                <a:srgbClr val="CDCDCD"/>
              </a:fgClr>
              <a:bgClr>
                <a:srgbClr val="FFFFFF"/>
              </a:bgClr>
            </a:patt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121" name="Freeform 66"/>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tx2"/>
            </a:solidFill>
            <a:ln>
              <a:noFill/>
            </a:ln>
            <a:extLst/>
          </p:spPr>
          <p:txBody>
            <a:bodyPr vert="horz" wrap="square" lIns="91414" tIns="45707" rIns="91414" bIns="45707" numCol="1" anchor="t" anchorCtr="0" compatLnSpc="1">
              <a:prstTxWarp prst="textNoShape">
                <a:avLst/>
              </a:prstTxWarp>
            </a:bodyPr>
            <a:lstStyle/>
            <a:p>
              <a:pPr defTabSz="932168"/>
              <a:endParaRPr lang="en-US" sz="1801">
                <a:solidFill>
                  <a:srgbClr val="00188F"/>
                </a:solidFill>
              </a:endParaRPr>
            </a:p>
          </p:txBody>
        </p:sp>
        <p:sp>
          <p:nvSpPr>
            <p:cNvPr id="123" name="TextBox 67"/>
            <p:cNvSpPr txBox="1"/>
            <p:nvPr/>
          </p:nvSpPr>
          <p:spPr>
            <a:xfrm>
              <a:off x="1631176" y="2867947"/>
              <a:ext cx="829803" cy="375297"/>
            </a:xfrm>
            <a:prstGeom prst="rect">
              <a:avLst/>
            </a:prstGeom>
            <a:noFill/>
          </p:spPr>
          <p:txBody>
            <a:bodyPr wrap="none" lIns="182828" tIns="146262" rIns="182828" bIns="146262" rtlCol="0">
              <a:spAutoFit/>
            </a:bodyPr>
            <a:lstStyle/>
            <a:p>
              <a:pPr algn="ctr" defTabSz="932168">
                <a:lnSpc>
                  <a:spcPct val="90000"/>
                </a:lnSpc>
              </a:pPr>
              <a:r>
                <a:rPr lang="en-US" sz="2400" spc="-50" dirty="0">
                  <a:solidFill>
                    <a:srgbClr val="00188F"/>
                  </a:solidFill>
                </a:rPr>
                <a:t>Internet</a:t>
              </a:r>
            </a:p>
          </p:txBody>
        </p:sp>
      </p:grpSp>
      <p:cxnSp>
        <p:nvCxnSpPr>
          <p:cNvPr id="6" name="Elbow Connector 5"/>
          <p:cNvCxnSpPr>
            <a:stCxn id="9" idx="0"/>
            <a:endCxn id="120" idx="2"/>
          </p:cNvCxnSpPr>
          <p:nvPr/>
        </p:nvCxnSpPr>
        <p:spPr>
          <a:xfrm rot="5400000" flipH="1" flipV="1">
            <a:off x="3280149" y="2315968"/>
            <a:ext cx="1517652" cy="853324"/>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444444" y="3501456"/>
            <a:ext cx="335738" cy="78474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cxnSp>
        <p:nvCxnSpPr>
          <p:cNvPr id="23" name="Elbow Connector 22"/>
          <p:cNvCxnSpPr/>
          <p:nvPr/>
        </p:nvCxnSpPr>
        <p:spPr>
          <a:xfrm flipV="1">
            <a:off x="2776899" y="4523973"/>
            <a:ext cx="5727338" cy="1411689"/>
          </a:xfrm>
          <a:prstGeom prst="bentConnector3">
            <a:avLst>
              <a:gd name="adj1" fmla="val 71654"/>
            </a:avLst>
          </a:prstGeom>
          <a:ln w="38100">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20" idx="5"/>
            <a:endCxn id="104" idx="1"/>
          </p:cNvCxnSpPr>
          <p:nvPr/>
        </p:nvCxnSpPr>
        <p:spPr>
          <a:xfrm rot="16200000" flipH="1">
            <a:off x="6207512" y="1899907"/>
            <a:ext cx="1720441" cy="2873010"/>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8949" y="5956746"/>
            <a:ext cx="398533" cy="398533"/>
          </a:xfrm>
          <a:prstGeom prst="rect">
            <a:avLst/>
          </a:prstGeom>
        </p:spPr>
      </p:pic>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593" y="5956746"/>
            <a:ext cx="398533" cy="398533"/>
          </a:xfrm>
          <a:prstGeom prst="rect">
            <a:avLst/>
          </a:prstGeom>
        </p:spPr>
      </p:pic>
      <p:pic>
        <p:nvPicPr>
          <p:cNvPr id="91" name="Picture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7304" y="5956746"/>
            <a:ext cx="398533" cy="398533"/>
          </a:xfrm>
          <a:prstGeom prst="rect">
            <a:avLst/>
          </a:prstGeom>
        </p:spPr>
      </p:pic>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2237" y="5956746"/>
            <a:ext cx="398533" cy="398533"/>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7676" y="5677687"/>
            <a:ext cx="442173" cy="442173"/>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5333" y="4523973"/>
            <a:ext cx="442173" cy="442173"/>
          </a:xfrm>
          <a:prstGeom prst="rect">
            <a:avLst/>
          </a:prstGeom>
        </p:spPr>
      </p:pic>
      <p:pic>
        <p:nvPicPr>
          <p:cNvPr id="100" name="Picture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8982" y="5151871"/>
            <a:ext cx="442173" cy="442173"/>
          </a:xfrm>
          <a:prstGeom prst="rect">
            <a:avLst/>
          </a:prstGeom>
        </p:spPr>
      </p:pic>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23334" y="5525852"/>
            <a:ext cx="442173" cy="442173"/>
          </a:xfrm>
          <a:prstGeom prst="rect">
            <a:avLst/>
          </a:prstGeom>
        </p:spPr>
      </p:pic>
      <p:pic>
        <p:nvPicPr>
          <p:cNvPr id="102" name="Picture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43231" y="4882915"/>
            <a:ext cx="442173" cy="442173"/>
          </a:xfrm>
          <a:prstGeom prst="rect">
            <a:avLst/>
          </a:prstGeom>
        </p:spPr>
      </p:pic>
      <p:pic>
        <p:nvPicPr>
          <p:cNvPr id="103" name="Picture 10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77394" y="5071268"/>
            <a:ext cx="442173" cy="442173"/>
          </a:xfrm>
          <a:prstGeom prst="rect">
            <a:avLst/>
          </a:prstGeom>
        </p:spPr>
      </p:pic>
      <p:pic>
        <p:nvPicPr>
          <p:cNvPr id="104" name="Picture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04237" y="3975546"/>
            <a:ext cx="442173" cy="442173"/>
          </a:xfrm>
          <a:prstGeom prst="rect">
            <a:avLst/>
          </a:prstGeom>
        </p:spPr>
      </p:pic>
      <p:pic>
        <p:nvPicPr>
          <p:cNvPr id="105" name="Picture 10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75267" y="4676409"/>
            <a:ext cx="442173" cy="442173"/>
          </a:xfrm>
          <a:prstGeom prst="rect">
            <a:avLst/>
          </a:prstGeom>
        </p:spPr>
      </p:pic>
      <p:pic>
        <p:nvPicPr>
          <p:cNvPr id="106" name="Picture 10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18637" y="3975546"/>
            <a:ext cx="442173" cy="442173"/>
          </a:xfrm>
          <a:prstGeom prst="rect">
            <a:avLst/>
          </a:prstGeom>
        </p:spPr>
      </p:pic>
      <p:sp>
        <p:nvSpPr>
          <p:cNvPr id="24" name="Rectangle 23"/>
          <p:cNvSpPr/>
          <p:nvPr/>
        </p:nvSpPr>
        <p:spPr>
          <a:xfrm>
            <a:off x="8154706" y="4548314"/>
            <a:ext cx="2381999" cy="341632"/>
          </a:xfrm>
          <a:prstGeom prst="rect">
            <a:avLst/>
          </a:prstGeom>
        </p:spPr>
        <p:txBody>
          <a:bodyPr wrap="none">
            <a:spAutoFit/>
          </a:bodyPr>
          <a:lstStyle/>
          <a:p>
            <a:pPr defTabSz="932168">
              <a:lnSpc>
                <a:spcPct val="90000"/>
              </a:lnSpc>
            </a:pPr>
            <a:r>
              <a:rPr lang="en-US" b="1" spc="-50" dirty="0">
                <a:solidFill>
                  <a:srgbClr val="000000"/>
                </a:solidFill>
              </a:rPr>
              <a:t>Services on public IPs</a:t>
            </a:r>
            <a:endParaRPr lang="en-US" spc="-50" dirty="0">
              <a:solidFill>
                <a:srgbClr val="000000"/>
              </a:solidFill>
            </a:endParaRPr>
          </a:p>
        </p:txBody>
      </p:sp>
      <p:grpSp>
        <p:nvGrpSpPr>
          <p:cNvPr id="108" name="Group 83"/>
          <p:cNvGrpSpPr/>
          <p:nvPr/>
        </p:nvGrpSpPr>
        <p:grpSpPr>
          <a:xfrm rot="6828716">
            <a:off x="5755786" y="2278272"/>
            <a:ext cx="192129" cy="4745439"/>
            <a:chOff x="3157294" y="3889617"/>
            <a:chExt cx="609600" cy="2469741"/>
          </a:xfrm>
        </p:grpSpPr>
        <p:cxnSp>
          <p:nvCxnSpPr>
            <p:cNvPr id="109" name="Straight Connector 84"/>
            <p:cNvCxnSpPr/>
            <p:nvPr/>
          </p:nvCxnSpPr>
          <p:spPr>
            <a:xfrm>
              <a:off x="3465787" y="3889617"/>
              <a:ext cx="0" cy="2469741"/>
            </a:xfrm>
            <a:prstGeom prst="line">
              <a:avLst/>
            </a:prstGeom>
            <a:noFill/>
            <a:ln w="41275" cap="flat" cmpd="sng" algn="ctr">
              <a:solidFill>
                <a:srgbClr val="BAD80A"/>
              </a:solidFill>
              <a:prstDash val="dashDot"/>
              <a:miter lim="800000"/>
            </a:ln>
            <a:effectLst/>
          </p:spPr>
        </p:cxnSp>
        <p:cxnSp>
          <p:nvCxnSpPr>
            <p:cNvPr id="110" name="Straight Connector 87"/>
            <p:cNvCxnSpPr/>
            <p:nvPr/>
          </p:nvCxnSpPr>
          <p:spPr>
            <a:xfrm>
              <a:off x="3157294" y="3889617"/>
              <a:ext cx="0" cy="2469741"/>
            </a:xfrm>
            <a:prstGeom prst="line">
              <a:avLst/>
            </a:prstGeom>
            <a:noFill/>
            <a:ln w="76200" cap="flat" cmpd="sng" algn="ctr">
              <a:solidFill>
                <a:srgbClr val="BAD80A"/>
              </a:solidFill>
              <a:prstDash val="solid"/>
              <a:miter lim="800000"/>
            </a:ln>
            <a:effectLst/>
          </p:spPr>
        </p:cxnSp>
        <p:cxnSp>
          <p:nvCxnSpPr>
            <p:cNvPr id="111" name="Straight Connector 91"/>
            <p:cNvCxnSpPr/>
            <p:nvPr/>
          </p:nvCxnSpPr>
          <p:spPr>
            <a:xfrm>
              <a:off x="3766894" y="3889617"/>
              <a:ext cx="0" cy="2469741"/>
            </a:xfrm>
            <a:prstGeom prst="line">
              <a:avLst/>
            </a:prstGeom>
            <a:noFill/>
            <a:ln w="76200" cap="flat" cmpd="sng" algn="ctr">
              <a:solidFill>
                <a:srgbClr val="BAD80A"/>
              </a:solidFill>
              <a:prstDash val="solid"/>
              <a:miter lim="800000"/>
            </a:ln>
            <a:effectLst/>
          </p:spPr>
        </p:cxnSp>
      </p:grpSp>
      <p:grpSp>
        <p:nvGrpSpPr>
          <p:cNvPr id="87" name="Group 172"/>
          <p:cNvGrpSpPr/>
          <p:nvPr/>
        </p:nvGrpSpPr>
        <p:grpSpPr>
          <a:xfrm rot="8737751" flipH="1">
            <a:off x="7375368" y="3537229"/>
            <a:ext cx="152263" cy="2176732"/>
            <a:chOff x="3157294" y="3889617"/>
            <a:chExt cx="609600" cy="2469741"/>
          </a:xfrm>
        </p:grpSpPr>
        <p:cxnSp>
          <p:nvCxnSpPr>
            <p:cNvPr id="88" name="Straight Connector 173"/>
            <p:cNvCxnSpPr/>
            <p:nvPr/>
          </p:nvCxnSpPr>
          <p:spPr>
            <a:xfrm>
              <a:off x="3465787" y="3889617"/>
              <a:ext cx="0" cy="2469741"/>
            </a:xfrm>
            <a:prstGeom prst="line">
              <a:avLst/>
            </a:prstGeom>
            <a:noFill/>
            <a:ln w="41275" cap="flat" cmpd="sng" algn="ctr">
              <a:solidFill>
                <a:srgbClr val="45226D"/>
              </a:solidFill>
              <a:prstDash val="dashDot"/>
              <a:miter lim="800000"/>
            </a:ln>
            <a:effectLst/>
          </p:spPr>
        </p:cxnSp>
        <p:cxnSp>
          <p:nvCxnSpPr>
            <p:cNvPr id="92" name="Straight Connector 174"/>
            <p:cNvCxnSpPr/>
            <p:nvPr/>
          </p:nvCxnSpPr>
          <p:spPr>
            <a:xfrm>
              <a:off x="3157294" y="3889617"/>
              <a:ext cx="0" cy="2469741"/>
            </a:xfrm>
            <a:prstGeom prst="line">
              <a:avLst/>
            </a:prstGeom>
            <a:noFill/>
            <a:ln w="76200" cap="flat" cmpd="sng" algn="ctr">
              <a:solidFill>
                <a:srgbClr val="45226D"/>
              </a:solidFill>
              <a:prstDash val="solid"/>
              <a:miter lim="800000"/>
            </a:ln>
            <a:effectLst/>
          </p:spPr>
        </p:cxnSp>
        <p:cxnSp>
          <p:nvCxnSpPr>
            <p:cNvPr id="93" name="Straight Connector 175"/>
            <p:cNvCxnSpPr/>
            <p:nvPr/>
          </p:nvCxnSpPr>
          <p:spPr>
            <a:xfrm>
              <a:off x="3766894" y="3889617"/>
              <a:ext cx="0" cy="2469741"/>
            </a:xfrm>
            <a:prstGeom prst="line">
              <a:avLst/>
            </a:prstGeom>
            <a:noFill/>
            <a:ln w="76200" cap="flat" cmpd="sng" algn="ctr">
              <a:solidFill>
                <a:srgbClr val="45226D"/>
              </a:solidFill>
              <a:prstDash val="solid"/>
              <a:miter lim="800000"/>
            </a:ln>
            <a:effectLst/>
          </p:spPr>
        </p:cxnSp>
      </p:grpSp>
      <p:pic>
        <p:nvPicPr>
          <p:cNvPr id="95"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94637" y="5425908"/>
            <a:ext cx="378438" cy="378438"/>
          </a:xfrm>
          <a:prstGeom prst="rect">
            <a:avLst/>
          </a:prstGeom>
        </p:spPr>
      </p:pic>
      <p:grpSp>
        <p:nvGrpSpPr>
          <p:cNvPr id="5" name="Group 4"/>
          <p:cNvGrpSpPr/>
          <p:nvPr/>
        </p:nvGrpSpPr>
        <p:grpSpPr>
          <a:xfrm>
            <a:off x="6048372" y="2835725"/>
            <a:ext cx="1723681" cy="947658"/>
            <a:chOff x="6048372" y="2835725"/>
            <a:chExt cx="1723681" cy="947658"/>
          </a:xfrm>
        </p:grpSpPr>
        <p:sp>
          <p:nvSpPr>
            <p:cNvPr id="79" name="Freeform 539"/>
            <p:cNvSpPr>
              <a:spLocks noChangeAspect="1"/>
            </p:cNvSpPr>
            <p:nvPr/>
          </p:nvSpPr>
          <p:spPr bwMode="auto">
            <a:xfrm>
              <a:off x="6048372" y="2835725"/>
              <a:ext cx="1723681" cy="94765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pic>
          <p:nvPicPr>
            <p:cNvPr id="83"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798" y="3478550"/>
              <a:ext cx="284705" cy="284705"/>
            </a:xfrm>
            <a:prstGeom prst="rect">
              <a:avLst/>
            </a:prstGeom>
          </p:spPr>
        </p:pic>
      </p:grpSp>
      <p:grpSp>
        <p:nvGrpSpPr>
          <p:cNvPr id="3" name="Group 121"/>
          <p:cNvGrpSpPr/>
          <p:nvPr/>
        </p:nvGrpSpPr>
        <p:grpSpPr>
          <a:xfrm>
            <a:off x="2823953" y="3518389"/>
            <a:ext cx="1511901" cy="1302723"/>
            <a:chOff x="2823472" y="3192462"/>
            <a:chExt cx="1512115" cy="1302908"/>
          </a:xfrm>
        </p:grpSpPr>
        <p:grpSp>
          <p:nvGrpSpPr>
            <p:cNvPr id="48" name="Group 86"/>
            <p:cNvGrpSpPr>
              <a:grpSpLocks noChangeAspect="1"/>
            </p:cNvGrpSpPr>
            <p:nvPr/>
          </p:nvGrpSpPr>
          <p:grpSpPr bwMode="auto">
            <a:xfrm>
              <a:off x="3444051" y="3192462"/>
              <a:ext cx="335786" cy="695401"/>
              <a:chOff x="3383" y="1210"/>
              <a:chExt cx="916" cy="1897"/>
            </a:xfrm>
            <a:solidFill>
              <a:srgbClr val="FFFF00"/>
            </a:solidFill>
          </p:grpSpPr>
          <p:sp>
            <p:nvSpPr>
              <p:cNvPr id="49"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0"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1"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2"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3"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16" name="TextBox 125"/>
            <p:cNvSpPr txBox="1"/>
            <p:nvPr/>
          </p:nvSpPr>
          <p:spPr>
            <a:xfrm>
              <a:off x="2823472" y="3804897"/>
              <a:ext cx="1512115" cy="690473"/>
            </a:xfrm>
            <a:prstGeom prst="rect">
              <a:avLst/>
            </a:prstGeom>
            <a:noFill/>
          </p:spPr>
          <p:txBody>
            <a:bodyPr wrap="none" lIns="182828" tIns="146262" rIns="182828" bIns="146262" rtlCol="0">
              <a:spAutoFit/>
            </a:bodyPr>
            <a:lstStyle/>
            <a:p>
              <a:pPr algn="ctr" defTabSz="932168">
                <a:lnSpc>
                  <a:spcPct val="90000"/>
                </a:lnSpc>
              </a:pPr>
              <a:r>
                <a:rPr lang="en-US" sz="1398" spc="-50" dirty="0">
                  <a:solidFill>
                    <a:srgbClr val="BAD80A"/>
                  </a:solidFill>
                </a:rPr>
                <a:t>VPN Gateway</a:t>
              </a:r>
            </a:p>
            <a:p>
              <a:pPr algn="ctr" defTabSz="932168">
                <a:lnSpc>
                  <a:spcPct val="90000"/>
                </a:lnSpc>
              </a:pPr>
              <a:r>
                <a:rPr lang="en-US" sz="1398" spc="-50" dirty="0">
                  <a:solidFill>
                    <a:srgbClr val="BAD80A"/>
                  </a:solidFill>
                </a:rPr>
                <a:t>(Internet Edge) </a:t>
              </a:r>
            </a:p>
          </p:txBody>
        </p:sp>
      </p:grpSp>
    </p:spTree>
    <p:extLst>
      <p:ext uri="{BB962C8B-B14F-4D97-AF65-F5344CB8AC3E}">
        <p14:creationId xmlns:p14="http://schemas.microsoft.com/office/powerpoint/2010/main" val="32305452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Premium add-on and Standard GW</a:t>
            </a:r>
          </a:p>
        </p:txBody>
      </p:sp>
      <p:sp>
        <p:nvSpPr>
          <p:cNvPr id="9" name="Text Placeholder 2"/>
          <p:cNvSpPr txBox="1">
            <a:spLocks/>
          </p:cNvSpPr>
          <p:nvPr/>
        </p:nvSpPr>
        <p:spPr>
          <a:xfrm>
            <a:off x="274637" y="1363663"/>
            <a:ext cx="6095999" cy="3124199"/>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ExpressRoute Premium</a:t>
            </a:r>
          </a:p>
          <a:p>
            <a:pPr lvl="1"/>
            <a:r>
              <a:rPr lang="en-US" dirty="0"/>
              <a:t>Increased route limit from 4,000 to 10,000 routes per ExpressRoute peering</a:t>
            </a:r>
          </a:p>
          <a:p>
            <a:pPr lvl="1"/>
            <a:r>
              <a:rPr lang="en-US" dirty="0"/>
              <a:t>Increased number of VNets per circuit</a:t>
            </a:r>
          </a:p>
          <a:p>
            <a:pPr lvl="1"/>
            <a:r>
              <a:rPr lang="en-US" dirty="0"/>
              <a:t>Global connectivity – Link a VNet in 1 geo to an ExpressRoute circuit in a different geo</a:t>
            </a:r>
          </a:p>
        </p:txBody>
      </p:sp>
      <p:graphicFrame>
        <p:nvGraphicFramePr>
          <p:cNvPr id="11" name="Table 10"/>
          <p:cNvGraphicFramePr>
            <a:graphicFrameLocks noGrp="1"/>
          </p:cNvGraphicFramePr>
          <p:nvPr>
            <p:extLst>
              <p:ext uri="{D42A27DB-BD31-4B8C-83A1-F6EECF244321}">
                <p14:modId xmlns:p14="http://schemas.microsoft.com/office/powerpoint/2010/main" val="3220325863"/>
              </p:ext>
            </p:extLst>
          </p:nvPr>
        </p:nvGraphicFramePr>
        <p:xfrm>
          <a:off x="884237" y="4411662"/>
          <a:ext cx="4697964" cy="2061838"/>
        </p:xfrm>
        <a:graphic>
          <a:graphicData uri="http://schemas.openxmlformats.org/drawingml/2006/table">
            <a:tbl>
              <a:tblPr firstRow="1" bandRow="1">
                <a:tableStyleId>{5C22544A-7EE6-4342-B048-85BDC9FD1C3A}</a:tableStyleId>
              </a:tblPr>
              <a:tblGrid>
                <a:gridCol w="1060828">
                  <a:extLst>
                    <a:ext uri="{9D8B030D-6E8A-4147-A177-3AD203B41FA5}">
                      <a16:colId xmlns:a16="http://schemas.microsoft.com/office/drawing/2014/main" val="20000"/>
                    </a:ext>
                  </a:extLst>
                </a:gridCol>
                <a:gridCol w="996572">
                  <a:extLst>
                    <a:ext uri="{9D8B030D-6E8A-4147-A177-3AD203B41FA5}">
                      <a16:colId xmlns:a16="http://schemas.microsoft.com/office/drawing/2014/main" val="20001"/>
                    </a:ext>
                  </a:extLst>
                </a:gridCol>
                <a:gridCol w="2640564">
                  <a:extLst>
                    <a:ext uri="{9D8B030D-6E8A-4147-A177-3AD203B41FA5}">
                      <a16:colId xmlns:a16="http://schemas.microsoft.com/office/drawing/2014/main" val="20002"/>
                    </a:ext>
                  </a:extLst>
                </a:gridCol>
              </a:tblGrid>
              <a:tr h="354958">
                <a:tc>
                  <a:txBody>
                    <a:bodyPr/>
                    <a:lstStyle/>
                    <a:p>
                      <a:pPr algn="ctr"/>
                      <a:r>
                        <a:rPr lang="en-US" sz="1000" dirty="0"/>
                        <a:t>Circuit Size</a:t>
                      </a:r>
                    </a:p>
                  </a:txBody>
                  <a:tcPr/>
                </a:tc>
                <a:tc>
                  <a:txBody>
                    <a:bodyPr/>
                    <a:lstStyle/>
                    <a:p>
                      <a:pPr algn="ctr"/>
                      <a:r>
                        <a:rPr lang="en-US" sz="1000" dirty="0"/>
                        <a:t># </a:t>
                      </a:r>
                      <a:r>
                        <a:rPr lang="en-US" sz="1000" dirty="0" err="1"/>
                        <a:t>VNet</a:t>
                      </a:r>
                      <a:r>
                        <a:rPr lang="en-US" sz="1000" dirty="0"/>
                        <a:t> links </a:t>
                      </a:r>
                    </a:p>
                  </a:txBody>
                  <a:tcPr/>
                </a:tc>
                <a:tc>
                  <a:txBody>
                    <a:bodyPr/>
                    <a:lstStyle/>
                    <a:p>
                      <a:pPr algn="ctr"/>
                      <a:r>
                        <a:rPr lang="en-US" sz="1000" dirty="0" err="1"/>
                        <a:t>VNet</a:t>
                      </a:r>
                      <a:r>
                        <a:rPr lang="en-US" sz="1000" dirty="0"/>
                        <a:t> links with Premium Add on</a:t>
                      </a:r>
                    </a:p>
                  </a:txBody>
                  <a:tcPr/>
                </a:tc>
                <a:extLst>
                  <a:ext uri="{0D108BD9-81ED-4DB2-BD59-A6C34878D82A}">
                    <a16:rowId xmlns:a16="http://schemas.microsoft.com/office/drawing/2014/main" val="10000"/>
                  </a:ext>
                </a:extLst>
              </a:tr>
              <a:tr h="238632">
                <a:tc>
                  <a:txBody>
                    <a:bodyPr/>
                    <a:lstStyle/>
                    <a:p>
                      <a:pPr algn="ctr"/>
                      <a:r>
                        <a:rPr lang="en-US" sz="1000" dirty="0"/>
                        <a:t>10 Mbps</a:t>
                      </a:r>
                    </a:p>
                  </a:txBody>
                  <a:tcPr/>
                </a:tc>
                <a:tc>
                  <a:txBody>
                    <a:bodyPr/>
                    <a:lstStyle/>
                    <a:p>
                      <a:pPr algn="ctr"/>
                      <a:r>
                        <a:rPr lang="en-US" sz="1000" dirty="0"/>
                        <a:t>10</a:t>
                      </a:r>
                    </a:p>
                  </a:txBody>
                  <a:tcPr/>
                </a:tc>
                <a:tc>
                  <a:txBody>
                    <a:bodyPr/>
                    <a:lstStyle/>
                    <a:p>
                      <a:pPr algn="ctr"/>
                      <a:r>
                        <a:rPr lang="en-US" sz="1000" dirty="0"/>
                        <a:t>Not Supported</a:t>
                      </a:r>
                    </a:p>
                  </a:txBody>
                  <a:tcPr/>
                </a:tc>
                <a:extLst>
                  <a:ext uri="{0D108BD9-81ED-4DB2-BD59-A6C34878D82A}">
                    <a16:rowId xmlns:a16="http://schemas.microsoft.com/office/drawing/2014/main" val="10001"/>
                  </a:ext>
                </a:extLst>
              </a:tr>
              <a:tr h="238632">
                <a:tc>
                  <a:txBody>
                    <a:bodyPr/>
                    <a:lstStyle/>
                    <a:p>
                      <a:pPr algn="ctr"/>
                      <a:r>
                        <a:rPr lang="en-US" sz="1000" dirty="0"/>
                        <a:t>50 Mbps</a:t>
                      </a:r>
                    </a:p>
                  </a:txBody>
                  <a:tcPr/>
                </a:tc>
                <a:tc>
                  <a:txBody>
                    <a:bodyPr/>
                    <a:lstStyle/>
                    <a:p>
                      <a:pPr algn="ctr"/>
                      <a:r>
                        <a:rPr lang="en-US" sz="1000" dirty="0"/>
                        <a:t>10</a:t>
                      </a:r>
                    </a:p>
                  </a:txBody>
                  <a:tcPr/>
                </a:tc>
                <a:tc>
                  <a:txBody>
                    <a:bodyPr/>
                    <a:lstStyle/>
                    <a:p>
                      <a:pPr algn="ctr"/>
                      <a:r>
                        <a:rPr lang="en-US" sz="1000" dirty="0"/>
                        <a:t>20</a:t>
                      </a:r>
                    </a:p>
                  </a:txBody>
                  <a:tcPr/>
                </a:tc>
                <a:extLst>
                  <a:ext uri="{0D108BD9-81ED-4DB2-BD59-A6C34878D82A}">
                    <a16:rowId xmlns:a16="http://schemas.microsoft.com/office/drawing/2014/main" val="10002"/>
                  </a:ext>
                </a:extLst>
              </a:tr>
              <a:tr h="238632">
                <a:tc>
                  <a:txBody>
                    <a:bodyPr/>
                    <a:lstStyle/>
                    <a:p>
                      <a:pPr algn="ctr"/>
                      <a:r>
                        <a:rPr lang="en-US" sz="1000" dirty="0"/>
                        <a:t>100</a:t>
                      </a:r>
                      <a:r>
                        <a:rPr lang="en-US" sz="1000" baseline="0" dirty="0"/>
                        <a:t> Mbps</a:t>
                      </a:r>
                      <a:endParaRPr lang="en-US" sz="1000" dirty="0"/>
                    </a:p>
                  </a:txBody>
                  <a:tcPr/>
                </a:tc>
                <a:tc>
                  <a:txBody>
                    <a:bodyPr/>
                    <a:lstStyle/>
                    <a:p>
                      <a:pPr algn="ctr"/>
                      <a:r>
                        <a:rPr lang="en-US" sz="1000" dirty="0"/>
                        <a:t>10</a:t>
                      </a:r>
                    </a:p>
                  </a:txBody>
                  <a:tcPr/>
                </a:tc>
                <a:tc>
                  <a:txBody>
                    <a:bodyPr/>
                    <a:lstStyle/>
                    <a:p>
                      <a:pPr algn="ctr"/>
                      <a:r>
                        <a:rPr lang="en-US" sz="1000" dirty="0"/>
                        <a:t>25</a:t>
                      </a:r>
                    </a:p>
                  </a:txBody>
                  <a:tcPr/>
                </a:tc>
                <a:extLst>
                  <a:ext uri="{0D108BD9-81ED-4DB2-BD59-A6C34878D82A}">
                    <a16:rowId xmlns:a16="http://schemas.microsoft.com/office/drawing/2014/main" val="10003"/>
                  </a:ext>
                </a:extLst>
              </a:tr>
              <a:tr h="238632">
                <a:tc>
                  <a:txBody>
                    <a:bodyPr/>
                    <a:lstStyle/>
                    <a:p>
                      <a:pPr algn="ctr"/>
                      <a:r>
                        <a:rPr lang="en-US" sz="1000" dirty="0"/>
                        <a:t>200 Mbps</a:t>
                      </a:r>
                    </a:p>
                  </a:txBody>
                  <a:tcPr/>
                </a:tc>
                <a:tc>
                  <a:txBody>
                    <a:bodyPr/>
                    <a:lstStyle/>
                    <a:p>
                      <a:pPr algn="ctr"/>
                      <a:r>
                        <a:rPr lang="en-US" sz="1000" dirty="0"/>
                        <a:t>10</a:t>
                      </a:r>
                    </a:p>
                  </a:txBody>
                  <a:tcPr/>
                </a:tc>
                <a:tc>
                  <a:txBody>
                    <a:bodyPr/>
                    <a:lstStyle/>
                    <a:p>
                      <a:pPr algn="ctr"/>
                      <a:r>
                        <a:rPr lang="en-US" sz="1000" dirty="0"/>
                        <a:t>25</a:t>
                      </a:r>
                    </a:p>
                  </a:txBody>
                  <a:tcPr/>
                </a:tc>
                <a:extLst>
                  <a:ext uri="{0D108BD9-81ED-4DB2-BD59-A6C34878D82A}">
                    <a16:rowId xmlns:a16="http://schemas.microsoft.com/office/drawing/2014/main" val="10004"/>
                  </a:ext>
                </a:extLst>
              </a:tr>
              <a:tr h="238632">
                <a:tc>
                  <a:txBody>
                    <a:bodyPr/>
                    <a:lstStyle/>
                    <a:p>
                      <a:pPr algn="ctr"/>
                      <a:r>
                        <a:rPr lang="en-US" sz="1000" dirty="0"/>
                        <a:t>500 Mbps</a:t>
                      </a:r>
                    </a:p>
                  </a:txBody>
                  <a:tcPr/>
                </a:tc>
                <a:tc>
                  <a:txBody>
                    <a:bodyPr/>
                    <a:lstStyle/>
                    <a:p>
                      <a:pPr algn="ctr"/>
                      <a:r>
                        <a:rPr lang="en-US" sz="1000" dirty="0"/>
                        <a:t>10</a:t>
                      </a:r>
                    </a:p>
                  </a:txBody>
                  <a:tcPr/>
                </a:tc>
                <a:tc>
                  <a:txBody>
                    <a:bodyPr/>
                    <a:lstStyle/>
                    <a:p>
                      <a:pPr algn="ctr"/>
                      <a:r>
                        <a:rPr lang="en-US" sz="1000" dirty="0"/>
                        <a:t>40</a:t>
                      </a:r>
                    </a:p>
                  </a:txBody>
                  <a:tcPr/>
                </a:tc>
                <a:extLst>
                  <a:ext uri="{0D108BD9-81ED-4DB2-BD59-A6C34878D82A}">
                    <a16:rowId xmlns:a16="http://schemas.microsoft.com/office/drawing/2014/main" val="10005"/>
                  </a:ext>
                </a:extLst>
              </a:tr>
              <a:tr h="238632">
                <a:tc>
                  <a:txBody>
                    <a:bodyPr/>
                    <a:lstStyle/>
                    <a:p>
                      <a:pPr algn="ctr"/>
                      <a:r>
                        <a:rPr lang="en-US" sz="1000" dirty="0"/>
                        <a:t>1 </a:t>
                      </a:r>
                      <a:r>
                        <a:rPr lang="en-US" sz="1000" dirty="0" err="1"/>
                        <a:t>Gbps</a:t>
                      </a:r>
                      <a:endParaRPr lang="en-US" sz="1000" dirty="0"/>
                    </a:p>
                  </a:txBody>
                  <a:tcPr/>
                </a:tc>
                <a:tc>
                  <a:txBody>
                    <a:bodyPr/>
                    <a:lstStyle/>
                    <a:p>
                      <a:pPr algn="ctr"/>
                      <a:r>
                        <a:rPr lang="en-US" sz="1000" dirty="0"/>
                        <a:t>10</a:t>
                      </a:r>
                    </a:p>
                  </a:txBody>
                  <a:tcPr/>
                </a:tc>
                <a:tc>
                  <a:txBody>
                    <a:bodyPr/>
                    <a:lstStyle/>
                    <a:p>
                      <a:pPr algn="ctr"/>
                      <a:r>
                        <a:rPr lang="en-US" sz="1000" dirty="0"/>
                        <a:t>50</a:t>
                      </a:r>
                    </a:p>
                  </a:txBody>
                  <a:tcPr/>
                </a:tc>
                <a:extLst>
                  <a:ext uri="{0D108BD9-81ED-4DB2-BD59-A6C34878D82A}">
                    <a16:rowId xmlns:a16="http://schemas.microsoft.com/office/drawing/2014/main" val="10006"/>
                  </a:ext>
                </a:extLst>
              </a:tr>
              <a:tr h="238632">
                <a:tc>
                  <a:txBody>
                    <a:bodyPr/>
                    <a:lstStyle/>
                    <a:p>
                      <a:pPr algn="ctr"/>
                      <a:r>
                        <a:rPr lang="en-US" sz="1000" dirty="0"/>
                        <a:t>10 </a:t>
                      </a:r>
                      <a:r>
                        <a:rPr lang="en-US" sz="1000" dirty="0" err="1"/>
                        <a:t>Gbps</a:t>
                      </a:r>
                      <a:endParaRPr lang="en-US" sz="1000" dirty="0"/>
                    </a:p>
                  </a:txBody>
                  <a:tcPr/>
                </a:tc>
                <a:tc>
                  <a:txBody>
                    <a:bodyPr/>
                    <a:lstStyle/>
                    <a:p>
                      <a:pPr algn="ctr"/>
                      <a:r>
                        <a:rPr lang="en-US" sz="1000" dirty="0"/>
                        <a:t>10</a:t>
                      </a:r>
                    </a:p>
                  </a:txBody>
                  <a:tcPr/>
                </a:tc>
                <a:tc>
                  <a:txBody>
                    <a:bodyPr/>
                    <a:lstStyle/>
                    <a:p>
                      <a:pPr algn="ctr"/>
                      <a:r>
                        <a:rPr lang="en-US" sz="1000" dirty="0"/>
                        <a:t>100</a:t>
                      </a:r>
                    </a:p>
                  </a:txBody>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54148948"/>
              </p:ext>
            </p:extLst>
          </p:nvPr>
        </p:nvGraphicFramePr>
        <p:xfrm>
          <a:off x="7082872" y="3775674"/>
          <a:ext cx="4029664" cy="150876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20000"/>
                    </a:ext>
                  </a:extLst>
                </a:gridCol>
                <a:gridCol w="986250">
                  <a:extLst>
                    <a:ext uri="{9D8B030D-6E8A-4147-A177-3AD203B41FA5}">
                      <a16:colId xmlns:a16="http://schemas.microsoft.com/office/drawing/2014/main" val="20001"/>
                    </a:ext>
                  </a:extLst>
                </a:gridCol>
                <a:gridCol w="1111978">
                  <a:extLst>
                    <a:ext uri="{9D8B030D-6E8A-4147-A177-3AD203B41FA5}">
                      <a16:colId xmlns:a16="http://schemas.microsoft.com/office/drawing/2014/main" val="20002"/>
                    </a:ext>
                  </a:extLst>
                </a:gridCol>
                <a:gridCol w="940836">
                  <a:extLst>
                    <a:ext uri="{9D8B030D-6E8A-4147-A177-3AD203B41FA5}">
                      <a16:colId xmlns:a16="http://schemas.microsoft.com/office/drawing/2014/main" val="20003"/>
                    </a:ext>
                  </a:extLst>
                </a:gridCol>
              </a:tblGrid>
              <a:tr h="370840">
                <a:tc>
                  <a:txBody>
                    <a:bodyPr/>
                    <a:lstStyle/>
                    <a:p>
                      <a:pPr marL="0" marR="0">
                        <a:spcBef>
                          <a:spcPts val="0"/>
                        </a:spcBef>
                        <a:spcAft>
                          <a:spcPts val="0"/>
                        </a:spcAft>
                      </a:pPr>
                      <a:r>
                        <a:rPr lang="en-US" sz="1000" dirty="0"/>
                        <a:t>Gateway SKU</a:t>
                      </a:r>
                    </a:p>
                  </a:txBody>
                  <a:tcPr/>
                </a:tc>
                <a:tc>
                  <a:txBody>
                    <a:bodyPr/>
                    <a:lstStyle/>
                    <a:p>
                      <a:pPr marL="0" marR="0" algn="ctr">
                        <a:spcBef>
                          <a:spcPts val="0"/>
                        </a:spcBef>
                        <a:spcAft>
                          <a:spcPts val="0"/>
                        </a:spcAft>
                      </a:pPr>
                      <a:r>
                        <a:rPr lang="en-US" sz="1000"/>
                        <a:t>ExpressRoute Throughput</a:t>
                      </a:r>
                    </a:p>
                  </a:txBody>
                  <a:tcPr/>
                </a:tc>
                <a:tc>
                  <a:txBody>
                    <a:bodyPr/>
                    <a:lstStyle/>
                    <a:p>
                      <a:pPr marL="0" marR="0" algn="ctr">
                        <a:spcBef>
                          <a:spcPts val="0"/>
                        </a:spcBef>
                        <a:spcAft>
                          <a:spcPts val="0"/>
                        </a:spcAft>
                      </a:pPr>
                      <a:r>
                        <a:rPr lang="en-US" sz="1000" dirty="0"/>
                        <a:t>S2S Throughput</a:t>
                      </a:r>
                    </a:p>
                  </a:txBody>
                  <a:tcPr/>
                </a:tc>
                <a:tc>
                  <a:txBody>
                    <a:bodyPr/>
                    <a:lstStyle/>
                    <a:p>
                      <a:pPr marL="0" marR="0" algn="ctr">
                        <a:spcBef>
                          <a:spcPts val="0"/>
                        </a:spcBef>
                        <a:spcAft>
                          <a:spcPts val="0"/>
                        </a:spcAft>
                      </a:pPr>
                      <a:r>
                        <a:rPr lang="en-US" sz="1000" dirty="0"/>
                        <a:t>Max</a:t>
                      </a:r>
                    </a:p>
                    <a:p>
                      <a:pPr marL="0" marR="0" algn="ctr">
                        <a:spcBef>
                          <a:spcPts val="0"/>
                        </a:spcBef>
                        <a:spcAft>
                          <a:spcPts val="0"/>
                        </a:spcAft>
                      </a:pPr>
                      <a:r>
                        <a:rPr lang="en-US" sz="1000" dirty="0"/>
                        <a:t>Tunnels</a:t>
                      </a:r>
                    </a:p>
                  </a:txBody>
                  <a:tcPr/>
                </a:tc>
                <a:extLst>
                  <a:ext uri="{0D108BD9-81ED-4DB2-BD59-A6C34878D82A}">
                    <a16:rowId xmlns:a16="http://schemas.microsoft.com/office/drawing/2014/main" val="10000"/>
                  </a:ext>
                </a:extLst>
              </a:tr>
              <a:tr h="370840">
                <a:tc>
                  <a:txBody>
                    <a:bodyPr/>
                    <a:lstStyle/>
                    <a:p>
                      <a:pPr marL="0" marR="0">
                        <a:spcBef>
                          <a:spcPts val="0"/>
                        </a:spcBef>
                        <a:spcAft>
                          <a:spcPts val="0"/>
                        </a:spcAft>
                      </a:pPr>
                      <a:r>
                        <a:rPr lang="en-US" sz="1000" dirty="0"/>
                        <a:t>Default</a:t>
                      </a:r>
                    </a:p>
                  </a:txBody>
                  <a:tcPr/>
                </a:tc>
                <a:tc>
                  <a:txBody>
                    <a:bodyPr/>
                    <a:lstStyle/>
                    <a:p>
                      <a:pPr marL="0" marR="0" algn="ctr">
                        <a:spcBef>
                          <a:spcPts val="0"/>
                        </a:spcBef>
                        <a:spcAft>
                          <a:spcPts val="0"/>
                        </a:spcAft>
                      </a:pPr>
                      <a:r>
                        <a:rPr lang="en-US" sz="1000" dirty="0"/>
                        <a:t>500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a:t>10</a:t>
                      </a:r>
                    </a:p>
                  </a:txBody>
                  <a:tcPr/>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000" dirty="0">
                          <a:solidFill>
                            <a:srgbClr val="FFFF00"/>
                          </a:solidFill>
                        </a:rPr>
                        <a:t>Standard</a:t>
                      </a:r>
                    </a:p>
                  </a:txBody>
                  <a:tcPr/>
                </a:tc>
                <a:tc>
                  <a:txBody>
                    <a:bodyPr/>
                    <a:lstStyle/>
                    <a:p>
                      <a:pPr marL="0" marR="0" algn="ctr">
                        <a:spcBef>
                          <a:spcPts val="0"/>
                        </a:spcBef>
                        <a:spcAft>
                          <a:spcPts val="0"/>
                        </a:spcAft>
                      </a:pPr>
                      <a:r>
                        <a:rPr lang="en-US" sz="1000" dirty="0"/>
                        <a:t>1000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dirty="0"/>
                        <a:t>10</a:t>
                      </a:r>
                    </a:p>
                  </a:txBody>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000" dirty="0"/>
                        <a:t>Performance</a:t>
                      </a:r>
                    </a:p>
                  </a:txBody>
                  <a:tcPr/>
                </a:tc>
                <a:tc>
                  <a:txBody>
                    <a:bodyPr/>
                    <a:lstStyle/>
                    <a:p>
                      <a:pPr marL="0" marR="0" algn="ctr">
                        <a:spcBef>
                          <a:spcPts val="0"/>
                        </a:spcBef>
                        <a:spcAft>
                          <a:spcPts val="0"/>
                        </a:spcAft>
                      </a:pPr>
                      <a:r>
                        <a:rPr lang="en-US" sz="1000" dirty="0"/>
                        <a:t>2000 Mbps</a:t>
                      </a:r>
                    </a:p>
                  </a:txBody>
                  <a:tcPr/>
                </a:tc>
                <a:tc>
                  <a:txBody>
                    <a:bodyPr/>
                    <a:lstStyle/>
                    <a:p>
                      <a:pPr marL="0" marR="0" algn="ctr">
                        <a:spcBef>
                          <a:spcPts val="0"/>
                        </a:spcBef>
                        <a:spcAft>
                          <a:spcPts val="0"/>
                        </a:spcAft>
                      </a:pPr>
                      <a:r>
                        <a:rPr lang="en-US" sz="1000" dirty="0"/>
                        <a:t>200 Mbps</a:t>
                      </a:r>
                    </a:p>
                  </a:txBody>
                  <a:tcPr/>
                </a:tc>
                <a:tc>
                  <a:txBody>
                    <a:bodyPr/>
                    <a:lstStyle/>
                    <a:p>
                      <a:pPr marL="0" marR="0" algn="ctr">
                        <a:spcBef>
                          <a:spcPts val="0"/>
                        </a:spcBef>
                        <a:spcAft>
                          <a:spcPts val="0"/>
                        </a:spcAft>
                      </a:pPr>
                      <a:r>
                        <a:rPr lang="en-US" sz="1000" dirty="0"/>
                        <a:t>30</a:t>
                      </a:r>
                    </a:p>
                  </a:txBody>
                  <a:tcPr/>
                </a:tc>
                <a:extLst>
                  <a:ext uri="{0D108BD9-81ED-4DB2-BD59-A6C34878D82A}">
                    <a16:rowId xmlns:a16="http://schemas.microsoft.com/office/drawing/2014/main" val="10003"/>
                  </a:ext>
                </a:extLst>
              </a:tr>
            </a:tbl>
          </a:graphicData>
        </a:graphic>
      </p:graphicFrame>
      <p:sp>
        <p:nvSpPr>
          <p:cNvPr id="13" name="Text Placeholder 2"/>
          <p:cNvSpPr txBox="1">
            <a:spLocks/>
          </p:cNvSpPr>
          <p:nvPr/>
        </p:nvSpPr>
        <p:spPr>
          <a:xfrm>
            <a:off x="6294437" y="1363663"/>
            <a:ext cx="5791200" cy="3794759"/>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Standard Gateways</a:t>
            </a:r>
          </a:p>
          <a:p>
            <a:pPr lvl="1"/>
            <a:r>
              <a:rPr lang="en-US" dirty="0"/>
              <a:t>Supports ExpressRoute and VPN Gateways coexistence</a:t>
            </a:r>
          </a:p>
          <a:p>
            <a:pPr lvl="1"/>
            <a:r>
              <a:rPr lang="en-US" dirty="0"/>
              <a:t>Improved throughput for ExpressRoute</a:t>
            </a:r>
          </a:p>
        </p:txBody>
      </p:sp>
    </p:spTree>
    <p:extLst>
      <p:ext uri="{BB962C8B-B14F-4D97-AF65-F5344CB8AC3E}">
        <p14:creationId xmlns:p14="http://schemas.microsoft.com/office/powerpoint/2010/main" val="6451058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a:spLocks noGrp="1"/>
          </p:cNvSpPr>
          <p:nvPr>
            <p:ph type="title"/>
          </p:nvPr>
        </p:nvSpPr>
        <p:spPr/>
        <p:txBody>
          <a:bodyPr/>
          <a:lstStyle/>
          <a:p>
            <a:r>
              <a:rPr lang="en-US" dirty="0"/>
              <a:t>Traffic Manager</a:t>
            </a:r>
          </a:p>
        </p:txBody>
      </p:sp>
      <p:grpSp>
        <p:nvGrpSpPr>
          <p:cNvPr id="5" name="Group 4"/>
          <p:cNvGrpSpPr/>
          <p:nvPr/>
        </p:nvGrpSpPr>
        <p:grpSpPr>
          <a:xfrm>
            <a:off x="5303836" y="1262901"/>
            <a:ext cx="6911747" cy="4520336"/>
            <a:chOff x="395371" y="1139688"/>
            <a:chExt cx="8399866" cy="4651514"/>
          </a:xfrm>
          <a:solidFill>
            <a:srgbClr val="9C9C9C"/>
          </a:solidFill>
        </p:grpSpPr>
        <p:sp>
          <p:nvSpPr>
            <p:cNvPr id="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6"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7"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8"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9"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0"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1"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2"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3"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4"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5"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6"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7"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8"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9"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0"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1"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2"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3"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4"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5"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6"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7"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8"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9"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0"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1"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2"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3"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4"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5"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6"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7"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8"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9"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0"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1"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2"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3"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4"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5"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6"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7"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8"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9"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0"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1"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2"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3"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4"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5"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6"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7"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8"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9"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0"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1"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2"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3"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4"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5"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6"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7"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8"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9"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0"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1"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2"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3"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4"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5"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6"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7"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8"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9"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0"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1"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2"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3"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4"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5"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6"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7"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8"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9"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0"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1"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2"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3"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4"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5"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6"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7"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8"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9"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0"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1"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2"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3"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4"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357"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361"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406"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07"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50"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5"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9"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01"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28"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4"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25"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4"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5"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8"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9"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6"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30"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3"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2"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10"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69"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8"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78"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1221" name="Title 4"/>
          <p:cNvSpPr txBox="1">
            <a:spLocks/>
          </p:cNvSpPr>
          <p:nvPr/>
        </p:nvSpPr>
        <p:spPr>
          <a:xfrm>
            <a:off x="7132626" y="5706693"/>
            <a:ext cx="3441247" cy="485190"/>
          </a:xfrm>
          <a:prstGeom prst="rect">
            <a:avLst/>
          </a:prstGeom>
          <a:solidFill>
            <a:schemeClr val="accent1">
              <a:lumMod val="50000"/>
            </a:schemeClr>
          </a:solidFill>
        </p:spPr>
        <p:txBody>
          <a:bodyPr vert="horz" lIns="93260" tIns="46630" rIns="93260" bIns="4663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56" dirty="0">
                <a:solidFill>
                  <a:srgbClr val="FFFFFF"/>
                </a:solidFill>
                <a:effectLst>
                  <a:outerShdw blurRad="38100" dist="38100" dir="2700000" algn="tl">
                    <a:srgbClr val="000000">
                      <a:alpha val="43137"/>
                    </a:srgbClr>
                  </a:outerShdw>
                </a:effectLst>
                <a:latin typeface="Segoe UI"/>
              </a:rPr>
              <a:t>www.contoso.com</a:t>
            </a:r>
            <a:endParaRPr lang="en-US" sz="2856" dirty="0">
              <a:solidFill>
                <a:srgbClr val="000000"/>
              </a:solidFill>
              <a:latin typeface="Segoe UI"/>
            </a:endParaRPr>
          </a:p>
        </p:txBody>
      </p:sp>
      <p:sp>
        <p:nvSpPr>
          <p:cNvPr id="1222" name="Rectangle 1221"/>
          <p:cNvSpPr/>
          <p:nvPr/>
        </p:nvSpPr>
        <p:spPr>
          <a:xfrm>
            <a:off x="4453117" y="2675218"/>
            <a:ext cx="305222" cy="293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1223" name="Text Placeholder 5"/>
          <p:cNvSpPr txBox="1">
            <a:spLocks/>
          </p:cNvSpPr>
          <p:nvPr/>
        </p:nvSpPr>
        <p:spPr>
          <a:xfrm>
            <a:off x="373324" y="2735262"/>
            <a:ext cx="5453979" cy="3685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Traffic Manager Policies</a:t>
            </a:r>
          </a:p>
          <a:p>
            <a:r>
              <a:rPr lang="en-US" sz="2800" b="1" dirty="0"/>
              <a:t>Performance </a:t>
            </a:r>
            <a:r>
              <a:rPr lang="en-US" sz="2800" dirty="0"/>
              <a:t>routes to the “closest” service.</a:t>
            </a:r>
          </a:p>
          <a:p>
            <a:r>
              <a:rPr lang="en-US" sz="2800" b="1" dirty="0"/>
              <a:t>Weighted</a:t>
            </a:r>
            <a:r>
              <a:rPr lang="en-US" sz="2800" dirty="0"/>
              <a:t> distributes traffic across services.</a:t>
            </a:r>
          </a:p>
          <a:p>
            <a:r>
              <a:rPr lang="en-US" sz="2800" b="1" dirty="0"/>
              <a:t>Priority</a:t>
            </a:r>
            <a:r>
              <a:rPr lang="en-US" sz="2800" dirty="0"/>
              <a:t> routes to backup service(s) if the primary is unreachable.</a:t>
            </a:r>
          </a:p>
        </p:txBody>
      </p:sp>
      <p:pic>
        <p:nvPicPr>
          <p:cNvPr id="1224" name="Picture 1223"/>
          <p:cNvPicPr>
            <a:picLocks noChangeAspect="1"/>
          </p:cNvPicPr>
          <p:nvPr/>
        </p:nvPicPr>
        <p:blipFill>
          <a:blip r:embed="rId3"/>
          <a:stretch>
            <a:fillRect/>
          </a:stretch>
        </p:blipFill>
        <p:spPr>
          <a:xfrm>
            <a:off x="5584914" y="2021681"/>
            <a:ext cx="801940" cy="800215"/>
          </a:xfrm>
          <a:prstGeom prst="rect">
            <a:avLst/>
          </a:prstGeom>
        </p:spPr>
      </p:pic>
      <p:pic>
        <p:nvPicPr>
          <p:cNvPr id="1225" name="Picture 1224"/>
          <p:cNvPicPr>
            <a:picLocks noChangeAspect="1"/>
          </p:cNvPicPr>
          <p:nvPr/>
        </p:nvPicPr>
        <p:blipFill>
          <a:blip r:embed="rId4"/>
          <a:stretch>
            <a:fillRect/>
          </a:stretch>
        </p:blipFill>
        <p:spPr>
          <a:xfrm>
            <a:off x="8255335" y="4136020"/>
            <a:ext cx="1195830" cy="1238880"/>
          </a:xfrm>
          <a:prstGeom prst="rect">
            <a:avLst/>
          </a:prstGeom>
        </p:spPr>
      </p:pic>
      <p:cxnSp>
        <p:nvCxnSpPr>
          <p:cNvPr id="1226" name="Straight Arrow Connector 1225"/>
          <p:cNvCxnSpPr/>
          <p:nvPr/>
        </p:nvCxnSpPr>
        <p:spPr>
          <a:xfrm>
            <a:off x="6219421" y="2821896"/>
            <a:ext cx="2211903" cy="158976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7" name="Straight Arrow Connector 1226"/>
          <p:cNvCxnSpPr>
            <a:stCxn id="654" idx="5"/>
          </p:cNvCxnSpPr>
          <p:nvPr/>
        </p:nvCxnSpPr>
        <p:spPr>
          <a:xfrm flipH="1">
            <a:off x="9085631" y="2847807"/>
            <a:ext cx="901286" cy="12545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8" name="Straight Arrow Connector 1227"/>
          <p:cNvCxnSpPr>
            <a:stCxn id="1047" idx="4"/>
            <a:endCxn id="1225" idx="3"/>
          </p:cNvCxnSpPr>
          <p:nvPr/>
        </p:nvCxnSpPr>
        <p:spPr>
          <a:xfrm flipH="1">
            <a:off x="9451165" y="4271085"/>
            <a:ext cx="1435045" cy="48437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29" name="Picture 1228"/>
          <p:cNvPicPr>
            <a:picLocks noChangeAspect="1"/>
          </p:cNvPicPr>
          <p:nvPr/>
        </p:nvPicPr>
        <p:blipFill>
          <a:blip r:embed="rId3"/>
          <a:stretch>
            <a:fillRect/>
          </a:stretch>
        </p:blipFill>
        <p:spPr>
          <a:xfrm>
            <a:off x="9239036" y="2124205"/>
            <a:ext cx="801940" cy="800215"/>
          </a:xfrm>
          <a:prstGeom prst="rect">
            <a:avLst/>
          </a:prstGeom>
        </p:spPr>
      </p:pic>
      <p:pic>
        <p:nvPicPr>
          <p:cNvPr id="1230" name="Picture 1229"/>
          <p:cNvPicPr>
            <a:picLocks noChangeAspect="1"/>
          </p:cNvPicPr>
          <p:nvPr/>
        </p:nvPicPr>
        <p:blipFill>
          <a:blip r:embed="rId3"/>
          <a:stretch>
            <a:fillRect/>
          </a:stretch>
        </p:blipFill>
        <p:spPr>
          <a:xfrm>
            <a:off x="10641224" y="3864858"/>
            <a:ext cx="801940" cy="800215"/>
          </a:xfrm>
          <a:prstGeom prst="rect">
            <a:avLst/>
          </a:prstGeom>
        </p:spPr>
      </p:pic>
      <p:cxnSp>
        <p:nvCxnSpPr>
          <p:cNvPr id="1231" name="Straight Arrow Connector 1230"/>
          <p:cNvCxnSpPr>
            <a:stCxn id="1225" idx="2"/>
            <a:endCxn id="1221" idx="0"/>
          </p:cNvCxnSpPr>
          <p:nvPr/>
        </p:nvCxnSpPr>
        <p:spPr>
          <a:xfrm>
            <a:off x="8853250" y="5374900"/>
            <a:ext cx="0" cy="331793"/>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780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4000" dirty="0"/>
              <a:t>Azure Traffic Manager</a:t>
            </a:r>
            <a:endParaRPr lang="en-US" dirty="0"/>
          </a:p>
        </p:txBody>
      </p:sp>
    </p:spTree>
    <p:extLst>
      <p:ext uri="{BB962C8B-B14F-4D97-AF65-F5344CB8AC3E}">
        <p14:creationId xmlns:p14="http://schemas.microsoft.com/office/powerpoint/2010/main" val="2163578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Text Placeholder 6"/>
          <p:cNvSpPr>
            <a:spLocks noGrp="1"/>
          </p:cNvSpPr>
          <p:nvPr>
            <p:ph sz="quarter" idx="10"/>
          </p:nvPr>
        </p:nvSpPr>
        <p:spPr>
          <a:xfrm>
            <a:off x="273668" y="2004448"/>
            <a:ext cx="11773954" cy="2821670"/>
          </a:xfrm>
        </p:spPr>
        <p:txBody>
          <a:bodyPr/>
          <a:lstStyle/>
          <a:p>
            <a:r>
              <a:rPr lang="en-US" spc="-100" dirty="0">
                <a:ln w="3175">
                  <a:noFill/>
                </a:ln>
                <a:gradFill>
                  <a:gsLst>
                    <a:gs pos="5833">
                      <a:schemeClr val="tx1"/>
                    </a:gs>
                    <a:gs pos="53000">
                      <a:schemeClr val="tx1"/>
                    </a:gs>
                  </a:gsLst>
                  <a:lin ang="5400000" scaled="0"/>
                </a:gradFill>
              </a:rPr>
              <a:t>Azure Virtual Network</a:t>
            </a:r>
          </a:p>
          <a:p>
            <a:r>
              <a:rPr lang="en-US" spc="-100" dirty="0">
                <a:ln w="3175">
                  <a:noFill/>
                </a:ln>
                <a:gradFill>
                  <a:gsLst>
                    <a:gs pos="5833">
                      <a:schemeClr val="tx1"/>
                    </a:gs>
                    <a:gs pos="53000">
                      <a:schemeClr val="tx1"/>
                    </a:gs>
                  </a:gsLst>
                  <a:lin ang="5400000" scaled="0"/>
                </a:gradFill>
              </a:rPr>
              <a:t>Internet Connectivity</a:t>
            </a:r>
          </a:p>
          <a:p>
            <a:r>
              <a:rPr lang="en-US" spc="-100" dirty="0">
                <a:ln w="3175">
                  <a:noFill/>
                </a:ln>
                <a:gradFill>
                  <a:gsLst>
                    <a:gs pos="5833">
                      <a:schemeClr val="tx1"/>
                    </a:gs>
                    <a:gs pos="53000">
                      <a:schemeClr val="tx1"/>
                    </a:gs>
                  </a:gsLst>
                  <a:lin ang="5400000" scaled="0"/>
                </a:gradFill>
              </a:rPr>
              <a:t>Securing Network</a:t>
            </a:r>
          </a:p>
          <a:p>
            <a:r>
              <a:rPr lang="en-US" spc="-100" dirty="0">
                <a:ln w="3175">
                  <a:noFill/>
                </a:ln>
                <a:gradFill>
                  <a:gsLst>
                    <a:gs pos="5833">
                      <a:schemeClr val="tx1"/>
                    </a:gs>
                    <a:gs pos="53000">
                      <a:schemeClr val="tx1"/>
                    </a:gs>
                  </a:gsLst>
                  <a:lin ang="5400000" scaled="0"/>
                </a:gradFill>
              </a:rPr>
              <a:t>Cross Premises Connectivity</a:t>
            </a:r>
          </a:p>
        </p:txBody>
      </p:sp>
    </p:spTree>
    <p:extLst>
      <p:ext uri="{BB962C8B-B14F-4D97-AF65-F5344CB8AC3E}">
        <p14:creationId xmlns:p14="http://schemas.microsoft.com/office/powerpoint/2010/main" val="40204060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565183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1284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New in Azure Networking</a:t>
            </a:r>
          </a:p>
        </p:txBody>
      </p:sp>
    </p:spTree>
    <p:extLst>
      <p:ext uri="{BB962C8B-B14F-4D97-AF65-F5344CB8AC3E}">
        <p14:creationId xmlns:p14="http://schemas.microsoft.com/office/powerpoint/2010/main" val="36856264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6"/>
          <p:cNvSpPr>
            <a:spLocks noGrp="1"/>
          </p:cNvSpPr>
          <p:nvPr>
            <p:ph type="title"/>
          </p:nvPr>
        </p:nvSpPr>
        <p:spPr/>
        <p:txBody>
          <a:bodyPr/>
          <a:lstStyle/>
          <a:p>
            <a:r>
              <a:rPr lang="en-US" dirty="0"/>
              <a:t>Azure DNS – Globally Distributed DNS Service</a:t>
            </a:r>
          </a:p>
        </p:txBody>
      </p:sp>
      <p:sp>
        <p:nvSpPr>
          <p:cNvPr id="1221" name="Rectangle 1220"/>
          <p:cNvSpPr/>
          <p:nvPr/>
        </p:nvSpPr>
        <p:spPr>
          <a:xfrm>
            <a:off x="4421888" y="2675323"/>
            <a:ext cx="336638" cy="32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42" name="Rectangle 1241"/>
          <p:cNvSpPr/>
          <p:nvPr>
            <p:custDataLst>
              <p:tags r:id="rId1"/>
            </p:custDataLst>
          </p:nvPr>
        </p:nvSpPr>
        <p:spPr bwMode="auto">
          <a:xfrm>
            <a:off x="420281" y="1956077"/>
            <a:ext cx="8847736" cy="4062651"/>
          </a:xfrm>
          <a:prstGeom prst="rect">
            <a:avLst/>
          </a:prstGeom>
          <a:ln>
            <a:noFill/>
          </a:ln>
        </p:spPr>
        <p:txBody>
          <a:bodyPr vert="horz" wrap="square" lIns="0" tIns="0" rIns="0" bIns="0" rtlCol="0">
            <a:spAutoFit/>
          </a:bodyPr>
          <a:lstStyle/>
          <a:p>
            <a:pPr marL="342900" indent="-342900">
              <a:buFont typeface="Arial" panose="020B0604020202020204" pitchFamily="34" charset="0"/>
              <a:buChar char="•"/>
            </a:pPr>
            <a:r>
              <a:rPr lang="en-US" sz="4400" dirty="0">
                <a:gradFill>
                  <a:gsLst>
                    <a:gs pos="1250">
                      <a:schemeClr val="tx1"/>
                    </a:gs>
                    <a:gs pos="100000">
                      <a:schemeClr val="tx1"/>
                    </a:gs>
                  </a:gsLst>
                  <a:lin ang="5400000" scaled="0"/>
                </a:gradFill>
                <a:latin typeface="+mj-lt"/>
              </a:rPr>
              <a:t>A service enabling Azure customers to host their DNS domains and manage their DNS records in Azure</a:t>
            </a:r>
          </a:p>
          <a:p>
            <a:pPr marL="342900" indent="-342900">
              <a:buFont typeface="Arial" panose="020B0604020202020204" pitchFamily="34" charset="0"/>
              <a:buChar char="•"/>
            </a:pPr>
            <a:r>
              <a:rPr lang="en-US" sz="4400" dirty="0">
                <a:gradFill>
                  <a:gsLst>
                    <a:gs pos="1250">
                      <a:schemeClr val="tx1"/>
                    </a:gs>
                    <a:gs pos="100000">
                      <a:schemeClr val="tx1"/>
                    </a:gs>
                  </a:gsLst>
                  <a:lin ang="5400000" scaled="0"/>
                </a:gradFill>
                <a:latin typeface="+mj-lt"/>
              </a:rPr>
              <a:t>Offers Edge-based name servers for fast global service</a:t>
            </a:r>
          </a:p>
          <a:p>
            <a:pPr marL="342900" indent="-342900">
              <a:buFont typeface="Arial" panose="020B0604020202020204" pitchFamily="34" charset="0"/>
              <a:buChar char="•"/>
            </a:pPr>
            <a:r>
              <a:rPr lang="en-US" sz="4400" dirty="0">
                <a:gradFill>
                  <a:gsLst>
                    <a:gs pos="1250">
                      <a:schemeClr val="tx1"/>
                    </a:gs>
                    <a:gs pos="100000">
                      <a:schemeClr val="tx1"/>
                    </a:gs>
                  </a:gsLst>
                  <a:lin ang="5400000" scaled="0"/>
                </a:gradFill>
                <a:latin typeface="+mj-lt"/>
              </a:rPr>
              <a:t>Currently in Private Preview</a:t>
            </a:r>
          </a:p>
        </p:txBody>
      </p:sp>
      <p:sp>
        <p:nvSpPr>
          <p:cNvPr id="1243" name="Trapezoid 1242"/>
          <p:cNvSpPr/>
          <p:nvPr/>
        </p:nvSpPr>
        <p:spPr bwMode="auto">
          <a:xfrm rot="2700000">
            <a:off x="11058575" y="125132"/>
            <a:ext cx="1870516" cy="623931"/>
          </a:xfrm>
          <a:prstGeom prst="trapezoid">
            <a:avLst>
              <a:gd name="adj" fmla="val 989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r>
              <a:rPr lang="en-US" sz="28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New</a:t>
            </a:r>
          </a:p>
        </p:txBody>
      </p:sp>
      <p:grpSp>
        <p:nvGrpSpPr>
          <p:cNvPr id="1247" name="Group 1"/>
          <p:cNvGrpSpPr/>
          <p:nvPr/>
        </p:nvGrpSpPr>
        <p:grpSpPr>
          <a:xfrm>
            <a:off x="9618247" y="2835142"/>
            <a:ext cx="1476790" cy="1424120"/>
            <a:chOff x="2150647" y="2498241"/>
            <a:chExt cx="1737341" cy="1737341"/>
          </a:xfrm>
        </p:grpSpPr>
        <p:sp>
          <p:nvSpPr>
            <p:cNvPr id="1248" name="Rectangle 4"/>
            <p:cNvSpPr/>
            <p:nvPr/>
          </p:nvSpPr>
          <p:spPr bwMode="auto">
            <a:xfrm>
              <a:off x="2150647" y="2498241"/>
              <a:ext cx="1737341" cy="1737341"/>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249" name="Group 18"/>
            <p:cNvGrpSpPr/>
            <p:nvPr/>
          </p:nvGrpSpPr>
          <p:grpSpPr>
            <a:xfrm>
              <a:off x="2242084" y="2567585"/>
              <a:ext cx="1579417" cy="1579418"/>
              <a:chOff x="5118263" y="1282535"/>
              <a:chExt cx="1579417" cy="1579418"/>
            </a:xfrm>
            <a:solidFill>
              <a:srgbClr val="0078D7"/>
            </a:solidFill>
          </p:grpSpPr>
          <p:grpSp>
            <p:nvGrpSpPr>
              <p:cNvPr id="1250" name="Group 19"/>
              <p:cNvGrpSpPr/>
              <p:nvPr/>
            </p:nvGrpSpPr>
            <p:grpSpPr>
              <a:xfrm>
                <a:off x="5118263" y="1282535"/>
                <a:ext cx="1579417" cy="1579418"/>
                <a:chOff x="5118265" y="1282535"/>
                <a:chExt cx="2458192" cy="2458192"/>
              </a:xfrm>
              <a:grpFill/>
            </p:grpSpPr>
            <p:sp>
              <p:nvSpPr>
                <p:cNvPr id="1252" name="Freeform 22"/>
                <p:cNvSpPr/>
                <p:nvPr/>
              </p:nvSpPr>
              <p:spPr>
                <a:xfrm>
                  <a:off x="5441574" y="1282535"/>
                  <a:ext cx="1811574" cy="593768"/>
                </a:xfrm>
                <a:custGeom>
                  <a:avLst/>
                  <a:gdLst>
                    <a:gd name="connsiteX0" fmla="*/ 905787 w 1811574"/>
                    <a:gd name="connsiteY0" fmla="*/ 0 h 593768"/>
                    <a:gd name="connsiteX1" fmla="*/ 1774889 w 1811574"/>
                    <a:gd name="connsiteY1" fmla="*/ 359994 h 593768"/>
                    <a:gd name="connsiteX2" fmla="*/ 1811574 w 1811574"/>
                    <a:gd name="connsiteY2" fmla="*/ 400358 h 593768"/>
                    <a:gd name="connsiteX3" fmla="*/ 1774889 w 1811574"/>
                    <a:gd name="connsiteY3" fmla="*/ 419857 h 593768"/>
                    <a:gd name="connsiteX4" fmla="*/ 905787 w 1811574"/>
                    <a:gd name="connsiteY4" fmla="*/ 593768 h 593768"/>
                    <a:gd name="connsiteX5" fmla="*/ 36685 w 1811574"/>
                    <a:gd name="connsiteY5" fmla="*/ 419857 h 593768"/>
                    <a:gd name="connsiteX6" fmla="*/ 0 w 1811574"/>
                    <a:gd name="connsiteY6" fmla="*/ 400358 h 593768"/>
                    <a:gd name="connsiteX7" fmla="*/ 36685 w 1811574"/>
                    <a:gd name="connsiteY7" fmla="*/ 359994 h 593768"/>
                    <a:gd name="connsiteX8" fmla="*/ 905787 w 1811574"/>
                    <a:gd name="connsiteY8" fmla="*/ 0 h 59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574" h="593768">
                      <a:moveTo>
                        <a:pt x="905787" y="0"/>
                      </a:moveTo>
                      <a:cubicBezTo>
                        <a:pt x="1245193" y="0"/>
                        <a:pt x="1552467" y="137571"/>
                        <a:pt x="1774889" y="359994"/>
                      </a:cubicBezTo>
                      <a:lnTo>
                        <a:pt x="1811574" y="400358"/>
                      </a:lnTo>
                      <a:lnTo>
                        <a:pt x="1774889" y="419857"/>
                      </a:lnTo>
                      <a:cubicBezTo>
                        <a:pt x="1552467" y="527308"/>
                        <a:pt x="1245193" y="593768"/>
                        <a:pt x="905787" y="593768"/>
                      </a:cubicBezTo>
                      <a:cubicBezTo>
                        <a:pt x="566382" y="593768"/>
                        <a:pt x="259108" y="527308"/>
                        <a:pt x="36685" y="419857"/>
                      </a:cubicBezTo>
                      <a:lnTo>
                        <a:pt x="0" y="400358"/>
                      </a:lnTo>
                      <a:lnTo>
                        <a:pt x="36685" y="359994"/>
                      </a:lnTo>
                      <a:cubicBezTo>
                        <a:pt x="259108" y="137571"/>
                        <a:pt x="566382" y="0"/>
                        <a:pt x="905787" y="0"/>
                      </a:cubicBezTo>
                      <a:close/>
                    </a:path>
                  </a:pathLst>
                </a:cu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53" name="Freeform 23"/>
                <p:cNvSpPr/>
                <p:nvPr/>
              </p:nvSpPr>
              <p:spPr>
                <a:xfrm>
                  <a:off x="5441575" y="3146961"/>
                  <a:ext cx="1811572" cy="593766"/>
                </a:xfrm>
                <a:custGeom>
                  <a:avLst/>
                  <a:gdLst>
                    <a:gd name="connsiteX0" fmla="*/ 905786 w 1811572"/>
                    <a:gd name="connsiteY0" fmla="*/ 0 h 593766"/>
                    <a:gd name="connsiteX1" fmla="*/ 1774888 w 1811572"/>
                    <a:gd name="connsiteY1" fmla="*/ 173911 h 593766"/>
                    <a:gd name="connsiteX2" fmla="*/ 1811572 w 1811572"/>
                    <a:gd name="connsiteY2" fmla="*/ 193410 h 593766"/>
                    <a:gd name="connsiteX3" fmla="*/ 1774888 w 1811572"/>
                    <a:gd name="connsiteY3" fmla="*/ 233772 h 593766"/>
                    <a:gd name="connsiteX4" fmla="*/ 905786 w 1811572"/>
                    <a:gd name="connsiteY4" fmla="*/ 593766 h 593766"/>
                    <a:gd name="connsiteX5" fmla="*/ 36684 w 1811572"/>
                    <a:gd name="connsiteY5" fmla="*/ 233772 h 593766"/>
                    <a:gd name="connsiteX6" fmla="*/ 0 w 1811572"/>
                    <a:gd name="connsiteY6" fmla="*/ 193410 h 593766"/>
                    <a:gd name="connsiteX7" fmla="*/ 36684 w 1811572"/>
                    <a:gd name="connsiteY7" fmla="*/ 173911 h 593766"/>
                    <a:gd name="connsiteX8" fmla="*/ 905786 w 1811572"/>
                    <a:gd name="connsiteY8"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572" h="593766">
                      <a:moveTo>
                        <a:pt x="905786" y="0"/>
                      </a:moveTo>
                      <a:cubicBezTo>
                        <a:pt x="1245192" y="0"/>
                        <a:pt x="1552466" y="66460"/>
                        <a:pt x="1774888" y="173911"/>
                      </a:cubicBezTo>
                      <a:lnTo>
                        <a:pt x="1811572" y="193410"/>
                      </a:lnTo>
                      <a:lnTo>
                        <a:pt x="1774888" y="233772"/>
                      </a:lnTo>
                      <a:cubicBezTo>
                        <a:pt x="1552466" y="456195"/>
                        <a:pt x="1245192" y="593766"/>
                        <a:pt x="905786" y="593766"/>
                      </a:cubicBezTo>
                      <a:cubicBezTo>
                        <a:pt x="566381" y="593766"/>
                        <a:pt x="259107" y="456195"/>
                        <a:pt x="36684" y="233772"/>
                      </a:cubicBezTo>
                      <a:lnTo>
                        <a:pt x="0" y="193410"/>
                      </a:lnTo>
                      <a:lnTo>
                        <a:pt x="36684" y="173911"/>
                      </a:lnTo>
                      <a:cubicBezTo>
                        <a:pt x="259107" y="66460"/>
                        <a:pt x="566381" y="0"/>
                        <a:pt x="905786" y="0"/>
                      </a:cubicBezTo>
                      <a:close/>
                    </a:path>
                  </a:pathLst>
                </a:cu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54" name="Freeform 24"/>
                <p:cNvSpPr/>
                <p:nvPr/>
              </p:nvSpPr>
              <p:spPr>
                <a:xfrm>
                  <a:off x="5118265" y="1682893"/>
                  <a:ext cx="2458192" cy="1657478"/>
                </a:xfrm>
                <a:custGeom>
                  <a:avLst/>
                  <a:gdLst>
                    <a:gd name="connsiteX0" fmla="*/ 323309 w 2458192"/>
                    <a:gd name="connsiteY0" fmla="*/ 0 h 1657478"/>
                    <a:gd name="connsiteX1" fmla="*/ 359994 w 2458192"/>
                    <a:gd name="connsiteY1" fmla="*/ 19499 h 1657478"/>
                    <a:gd name="connsiteX2" fmla="*/ 1229096 w 2458192"/>
                    <a:gd name="connsiteY2" fmla="*/ 193410 h 1657478"/>
                    <a:gd name="connsiteX3" fmla="*/ 2098198 w 2458192"/>
                    <a:gd name="connsiteY3" fmla="*/ 19499 h 1657478"/>
                    <a:gd name="connsiteX4" fmla="*/ 2134883 w 2458192"/>
                    <a:gd name="connsiteY4" fmla="*/ 0 h 1657478"/>
                    <a:gd name="connsiteX5" fmla="*/ 2177526 w 2458192"/>
                    <a:gd name="connsiteY5" fmla="*/ 46919 h 1657478"/>
                    <a:gd name="connsiteX6" fmla="*/ 2458192 w 2458192"/>
                    <a:gd name="connsiteY6" fmla="*/ 828738 h 1657478"/>
                    <a:gd name="connsiteX7" fmla="*/ 2177526 w 2458192"/>
                    <a:gd name="connsiteY7" fmla="*/ 1610557 h 1657478"/>
                    <a:gd name="connsiteX8" fmla="*/ 2134882 w 2458192"/>
                    <a:gd name="connsiteY8" fmla="*/ 1657478 h 1657478"/>
                    <a:gd name="connsiteX9" fmla="*/ 2098198 w 2458192"/>
                    <a:gd name="connsiteY9" fmla="*/ 1637979 h 1657478"/>
                    <a:gd name="connsiteX10" fmla="*/ 1229096 w 2458192"/>
                    <a:gd name="connsiteY10" fmla="*/ 1464068 h 1657478"/>
                    <a:gd name="connsiteX11" fmla="*/ 359994 w 2458192"/>
                    <a:gd name="connsiteY11" fmla="*/ 1637979 h 1657478"/>
                    <a:gd name="connsiteX12" fmla="*/ 323310 w 2458192"/>
                    <a:gd name="connsiteY12" fmla="*/ 1657478 h 1657478"/>
                    <a:gd name="connsiteX13" fmla="*/ 280666 w 2458192"/>
                    <a:gd name="connsiteY13" fmla="*/ 1610557 h 1657478"/>
                    <a:gd name="connsiteX14" fmla="*/ 0 w 2458192"/>
                    <a:gd name="connsiteY14" fmla="*/ 828738 h 1657478"/>
                    <a:gd name="connsiteX15" fmla="*/ 280666 w 2458192"/>
                    <a:gd name="connsiteY15" fmla="*/ 46919 h 1657478"/>
                    <a:gd name="connsiteX16" fmla="*/ 323309 w 2458192"/>
                    <a:gd name="connsiteY16" fmla="*/ 0 h 165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8192" h="1657478">
                      <a:moveTo>
                        <a:pt x="323309" y="0"/>
                      </a:moveTo>
                      <a:lnTo>
                        <a:pt x="359994" y="19499"/>
                      </a:lnTo>
                      <a:cubicBezTo>
                        <a:pt x="582417" y="126950"/>
                        <a:pt x="889691" y="193410"/>
                        <a:pt x="1229096" y="193410"/>
                      </a:cubicBezTo>
                      <a:cubicBezTo>
                        <a:pt x="1568502" y="193410"/>
                        <a:pt x="1875776" y="126950"/>
                        <a:pt x="2098198" y="19499"/>
                      </a:cubicBezTo>
                      <a:lnTo>
                        <a:pt x="2134883" y="0"/>
                      </a:lnTo>
                      <a:lnTo>
                        <a:pt x="2177526" y="46919"/>
                      </a:lnTo>
                      <a:cubicBezTo>
                        <a:pt x="2352864" y="259379"/>
                        <a:pt x="2458192" y="531758"/>
                        <a:pt x="2458192" y="828738"/>
                      </a:cubicBezTo>
                      <a:cubicBezTo>
                        <a:pt x="2458192" y="1125718"/>
                        <a:pt x="2352864" y="1398097"/>
                        <a:pt x="2177526" y="1610557"/>
                      </a:cubicBezTo>
                      <a:lnTo>
                        <a:pt x="2134882" y="1657478"/>
                      </a:lnTo>
                      <a:lnTo>
                        <a:pt x="2098198" y="1637979"/>
                      </a:lnTo>
                      <a:cubicBezTo>
                        <a:pt x="1875776" y="1530528"/>
                        <a:pt x="1568502" y="1464068"/>
                        <a:pt x="1229096" y="1464068"/>
                      </a:cubicBezTo>
                      <a:cubicBezTo>
                        <a:pt x="889691" y="1464068"/>
                        <a:pt x="582417" y="1530528"/>
                        <a:pt x="359994" y="1637979"/>
                      </a:cubicBezTo>
                      <a:lnTo>
                        <a:pt x="323310" y="1657478"/>
                      </a:lnTo>
                      <a:lnTo>
                        <a:pt x="280666" y="1610557"/>
                      </a:lnTo>
                      <a:cubicBezTo>
                        <a:pt x="105328" y="1398097"/>
                        <a:pt x="0" y="1125718"/>
                        <a:pt x="0" y="828738"/>
                      </a:cubicBezTo>
                      <a:cubicBezTo>
                        <a:pt x="0" y="531758"/>
                        <a:pt x="105328" y="259379"/>
                        <a:pt x="280666" y="46919"/>
                      </a:cubicBezTo>
                      <a:lnTo>
                        <a:pt x="323309" y="0"/>
                      </a:lnTo>
                      <a:close/>
                    </a:path>
                  </a:pathLst>
                </a:cu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55" name="Oval 26"/>
                <p:cNvSpPr/>
                <p:nvPr/>
              </p:nvSpPr>
              <p:spPr>
                <a:xfrm>
                  <a:off x="5747657" y="1282535"/>
                  <a:ext cx="1187533" cy="2458192"/>
                </a:xfrm>
                <a:prstGeom prst="ellipse">
                  <a:avLst/>
                </a:pr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cxnSp>
              <p:nvCxnSpPr>
                <p:cNvPr id="1256" name="Straight Connector 27"/>
                <p:cNvCxnSpPr>
                  <a:stCxn id="1254" idx="14"/>
                  <a:endCxn id="1254" idx="6"/>
                </p:cNvCxnSpPr>
                <p:nvPr/>
              </p:nvCxnSpPr>
              <p:spPr>
                <a:xfrm>
                  <a:off x="5118265" y="2511632"/>
                  <a:ext cx="2458192" cy="0"/>
                </a:xfrm>
                <a:prstGeom prst="line">
                  <a:avLst/>
                </a:prstGeom>
                <a:grpFill/>
                <a:ln w="666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1" name="TextBox 21"/>
              <p:cNvSpPr txBox="1"/>
              <p:nvPr/>
            </p:nvSpPr>
            <p:spPr>
              <a:xfrm>
                <a:off x="5252745" y="1778773"/>
                <a:ext cx="1292589" cy="558410"/>
              </a:xfrm>
              <a:prstGeom prst="rect">
                <a:avLst/>
              </a:prstGeom>
              <a:grpFill/>
              <a:ln>
                <a:noFill/>
              </a:ln>
            </p:spPr>
            <p:txBody>
              <a:bodyPr wrap="none" lIns="36000" tIns="0" rIns="36000" bIns="0" rtlCol="0" anchor="ctr" anchorCtr="0">
                <a:noAutofit/>
              </a:bodyPr>
              <a:lstStyle/>
              <a:p>
                <a:pPr algn="ctr"/>
                <a:r>
                  <a:rPr lang="en-GB" sz="4400" dirty="0">
                    <a:solidFill>
                      <a:srgbClr val="FFFFFF"/>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DNS</a:t>
                </a:r>
              </a:p>
            </p:txBody>
          </p:sp>
        </p:grpSp>
      </p:grpSp>
    </p:spTree>
    <p:extLst>
      <p:ext uri="{BB962C8B-B14F-4D97-AF65-F5344CB8AC3E}">
        <p14:creationId xmlns:p14="http://schemas.microsoft.com/office/powerpoint/2010/main" val="107147896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Multiple VIPs per VM/Cloud Service</a:t>
            </a:r>
          </a:p>
        </p:txBody>
      </p:sp>
      <p:sp>
        <p:nvSpPr>
          <p:cNvPr id="5" name="Text Placeholder 2"/>
          <p:cNvSpPr txBox="1">
            <a:spLocks/>
          </p:cNvSpPr>
          <p:nvPr/>
        </p:nvSpPr>
        <p:spPr>
          <a:xfrm>
            <a:off x="341263" y="1563513"/>
            <a:ext cx="11724857" cy="101934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Support multiple SSL website hosted in the same VM/Cloud Service</a:t>
            </a:r>
            <a:endParaRPr lang="en-US" dirty="0"/>
          </a:p>
          <a:p>
            <a:endParaRPr lang="en-US" dirty="0"/>
          </a:p>
        </p:txBody>
      </p:sp>
      <p:grpSp>
        <p:nvGrpSpPr>
          <p:cNvPr id="6" name="Group 5"/>
          <p:cNvGrpSpPr/>
          <p:nvPr/>
        </p:nvGrpSpPr>
        <p:grpSpPr>
          <a:xfrm>
            <a:off x="808037" y="3844441"/>
            <a:ext cx="994118" cy="914400"/>
            <a:chOff x="1438858" y="2335312"/>
            <a:chExt cx="1214435" cy="1117050"/>
          </a:xfrm>
        </p:grpSpPr>
        <p:sp>
          <p:nvSpPr>
            <p:cNvPr id="7" name="Oval 6"/>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a:ln>
                  <a:noFill/>
                </a:ln>
                <a:gradFill>
                  <a:gsLst>
                    <a:gs pos="36283">
                      <a:srgbClr val="505050"/>
                    </a:gs>
                    <a:gs pos="28000">
                      <a:srgbClr val="505050"/>
                    </a:gs>
                  </a:gsLst>
                  <a:lin ang="5400000" scaled="0"/>
                </a:gradFill>
                <a:effectLst/>
                <a:uLnTx/>
                <a:uFillTx/>
                <a:latin typeface="Calibri"/>
                <a:ea typeface="+mn-ea"/>
                <a:cs typeface="+mn-cs"/>
              </a:endParaRPr>
            </a:p>
          </p:txBody>
        </p:sp>
        <p:sp>
          <p:nvSpPr>
            <p:cNvPr id="8" name="Freeform 7"/>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188F"/>
                </a:solidFill>
                <a:effectLst/>
                <a:uLnTx/>
                <a:uFillTx/>
                <a:latin typeface="Calibri"/>
              </a:endParaRPr>
            </a:p>
          </p:txBody>
        </p:sp>
        <p:sp>
          <p:nvSpPr>
            <p:cNvPr id="9" name="TextBox 8"/>
            <p:cNvSpPr txBox="1"/>
            <p:nvPr/>
          </p:nvSpPr>
          <p:spPr>
            <a:xfrm>
              <a:off x="1438858" y="2771688"/>
              <a:ext cx="1214435" cy="631657"/>
            </a:xfrm>
            <a:prstGeom prst="rect">
              <a:avLst/>
            </a:prstGeom>
            <a:noFill/>
          </p:spPr>
          <p:txBody>
            <a:bodyPr wrap="none" lIns="182880" tIns="146304" rIns="182880" bIns="146304" rtlCol="0" anchor="ctr">
              <a:spAutoFit/>
            </a:bodyPr>
            <a:lstStyle/>
            <a:p>
              <a:pPr marL="0" marR="0" lvl="0" indent="0" algn="ctr" defTabSz="932503" eaLnBrk="1" fontAlgn="auto" latinLnBrk="0" hangingPunct="1">
                <a:lnSpc>
                  <a:spcPct val="90000"/>
                </a:lnSpc>
                <a:spcBef>
                  <a:spcPts val="0"/>
                </a:spcBef>
                <a:spcAft>
                  <a:spcPts val="0"/>
                </a:spcAft>
                <a:buClrTx/>
                <a:buSzTx/>
                <a:buFontTx/>
                <a:buNone/>
                <a:tabLst/>
                <a:defRPr/>
              </a:pPr>
              <a:r>
                <a:rPr kumimoji="0" lang="en-US" sz="1600" b="0" i="0" u="none" strike="noStrike" kern="0" cap="none" spc="-50" normalizeH="0" baseline="0" noProof="0" dirty="0">
                  <a:ln>
                    <a:noFill/>
                  </a:ln>
                  <a:solidFill>
                    <a:srgbClr val="00188F"/>
                  </a:solidFill>
                  <a:effectLst/>
                  <a:uLnTx/>
                  <a:uFillTx/>
                  <a:latin typeface="Calibri"/>
                </a:rPr>
                <a:t>Internet</a:t>
              </a:r>
            </a:p>
          </p:txBody>
        </p:sp>
      </p:grpSp>
      <p:sp>
        <p:nvSpPr>
          <p:cNvPr id="10" name="TextBox 9"/>
          <p:cNvSpPr txBox="1"/>
          <p:nvPr/>
        </p:nvSpPr>
        <p:spPr>
          <a:xfrm>
            <a:off x="3017837" y="3105433"/>
            <a:ext cx="846707" cy="523220"/>
          </a:xfrm>
          <a:prstGeom prst="rect">
            <a:avLst/>
          </a:prstGeom>
          <a:noFill/>
        </p:spPr>
        <p:txBody>
          <a:bodyPr wrap="none" rtlCol="0">
            <a:spAutoFit/>
          </a:bodyPr>
          <a:lstStyle/>
          <a:p>
            <a:pPr algn="ctr" defTabSz="914400"/>
            <a:r>
              <a:rPr lang="en-US" sz="2800" dirty="0">
                <a:latin typeface="Calibri"/>
              </a:rPr>
              <a:t>VIP1</a:t>
            </a:r>
          </a:p>
        </p:txBody>
      </p:sp>
      <p:sp>
        <p:nvSpPr>
          <p:cNvPr id="11" name="TextBox 10"/>
          <p:cNvSpPr txBox="1"/>
          <p:nvPr/>
        </p:nvSpPr>
        <p:spPr>
          <a:xfrm>
            <a:off x="3017837" y="4945062"/>
            <a:ext cx="846707" cy="523220"/>
          </a:xfrm>
          <a:prstGeom prst="rect">
            <a:avLst/>
          </a:prstGeom>
          <a:noFill/>
        </p:spPr>
        <p:txBody>
          <a:bodyPr wrap="none" rtlCol="0">
            <a:spAutoFit/>
          </a:bodyPr>
          <a:lstStyle/>
          <a:p>
            <a:pPr algn="ctr" defTabSz="914400"/>
            <a:r>
              <a:rPr lang="en-US" sz="2800" dirty="0">
                <a:latin typeface="Calibri"/>
              </a:rPr>
              <a:t>VIP3</a:t>
            </a:r>
          </a:p>
        </p:txBody>
      </p:sp>
      <p:sp>
        <p:nvSpPr>
          <p:cNvPr id="12" name="TextBox 11"/>
          <p:cNvSpPr txBox="1"/>
          <p:nvPr/>
        </p:nvSpPr>
        <p:spPr>
          <a:xfrm>
            <a:off x="3017837" y="4092416"/>
            <a:ext cx="846707" cy="523220"/>
          </a:xfrm>
          <a:prstGeom prst="rect">
            <a:avLst/>
          </a:prstGeom>
          <a:noFill/>
        </p:spPr>
        <p:txBody>
          <a:bodyPr wrap="none" rtlCol="0">
            <a:spAutoFit/>
          </a:bodyPr>
          <a:lstStyle/>
          <a:p>
            <a:pPr algn="ctr" defTabSz="914400"/>
            <a:r>
              <a:rPr lang="en-US" sz="2800" dirty="0">
                <a:latin typeface="Calibri"/>
              </a:rPr>
              <a:t>VIP2</a:t>
            </a:r>
          </a:p>
        </p:txBody>
      </p:sp>
      <p:sp>
        <p:nvSpPr>
          <p:cNvPr id="13" name="TextBox 12"/>
          <p:cNvSpPr txBox="1"/>
          <p:nvPr/>
        </p:nvSpPr>
        <p:spPr>
          <a:xfrm>
            <a:off x="3017837" y="5935662"/>
            <a:ext cx="846707" cy="523220"/>
          </a:xfrm>
          <a:prstGeom prst="rect">
            <a:avLst/>
          </a:prstGeom>
          <a:noFill/>
        </p:spPr>
        <p:txBody>
          <a:bodyPr wrap="none" rtlCol="0">
            <a:spAutoFit/>
          </a:bodyPr>
          <a:lstStyle/>
          <a:p>
            <a:pPr algn="ctr" defTabSz="914400"/>
            <a:r>
              <a:rPr lang="en-US" sz="2800" dirty="0">
                <a:latin typeface="Calibri"/>
              </a:rPr>
              <a:t>VIP4</a:t>
            </a:r>
          </a:p>
        </p:txBody>
      </p:sp>
      <p:cxnSp>
        <p:nvCxnSpPr>
          <p:cNvPr id="14" name="Straight Arrow Connector 13"/>
          <p:cNvCxnSpPr/>
          <p:nvPr/>
        </p:nvCxnSpPr>
        <p:spPr>
          <a:xfrm flipV="1">
            <a:off x="1802155" y="3497262"/>
            <a:ext cx="1215682" cy="9629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02155" y="4470946"/>
            <a:ext cx="1175825" cy="67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1802155" y="4460185"/>
            <a:ext cx="1175825" cy="746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1802155" y="4460185"/>
            <a:ext cx="1175825" cy="17370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auto">
          <a:xfrm>
            <a:off x="5151437" y="3105433"/>
            <a:ext cx="609600" cy="3353449"/>
          </a:xfrm>
          <a:prstGeom prst="round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gradFill>
                  <a:gsLst>
                    <a:gs pos="0">
                      <a:srgbClr val="FFFFFF"/>
                    </a:gs>
                    <a:gs pos="100000">
                      <a:srgbClr val="FFFFFF"/>
                    </a:gs>
                  </a:gsLst>
                  <a:lin ang="5400000" scaled="0"/>
                </a:gradFill>
              </a:rPr>
              <a:t>A</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Z</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U</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R</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E</a:t>
            </a:r>
          </a:p>
          <a:p>
            <a:pPr algn="ctr" defTabSz="932472" fontAlgn="base">
              <a:spcBef>
                <a:spcPct val="0"/>
              </a:spcBef>
              <a:spcAft>
                <a:spcPct val="0"/>
              </a:spcAft>
            </a:pPr>
            <a:endParaRPr lang="en-US" sz="1000" dirty="0">
              <a:gradFill>
                <a:gsLst>
                  <a:gs pos="0">
                    <a:srgbClr val="FFFFFF"/>
                  </a:gs>
                  <a:gs pos="100000">
                    <a:srgbClr val="FFFFFF"/>
                  </a:gs>
                </a:gsLst>
                <a:lin ang="5400000" scaled="0"/>
              </a:gradFill>
            </a:endParaRPr>
          </a:p>
          <a:p>
            <a:pPr algn="ctr" defTabSz="932472" fontAlgn="base">
              <a:spcBef>
                <a:spcPct val="0"/>
              </a:spcBef>
              <a:spcAft>
                <a:spcPct val="0"/>
              </a:spcAft>
            </a:pPr>
            <a:r>
              <a:rPr lang="en-US" sz="2800" dirty="0">
                <a:gradFill>
                  <a:gsLst>
                    <a:gs pos="0">
                      <a:srgbClr val="FFFFFF"/>
                    </a:gs>
                    <a:gs pos="100000">
                      <a:srgbClr val="FFFFFF"/>
                    </a:gs>
                  </a:gsLst>
                  <a:lin ang="5400000" scaled="0"/>
                </a:gradFill>
              </a:rPr>
              <a:t>L</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B</a:t>
            </a:r>
          </a:p>
        </p:txBody>
      </p:sp>
      <p:cxnSp>
        <p:nvCxnSpPr>
          <p:cNvPr id="19" name="Straight Arrow Connector 18"/>
          <p:cNvCxnSpPr/>
          <p:nvPr/>
        </p:nvCxnSpPr>
        <p:spPr>
          <a:xfrm>
            <a:off x="3779837" y="33448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79837" y="43354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79837" y="51736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79837" y="619727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7666037" y="2354262"/>
            <a:ext cx="3200400" cy="4191001"/>
          </a:xfrm>
          <a:prstGeom prst="roundRect">
            <a:avLst/>
          </a:prstGeom>
          <a:solidFill>
            <a:srgbClr val="00B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TextBox 23"/>
          <p:cNvSpPr txBox="1"/>
          <p:nvPr/>
        </p:nvSpPr>
        <p:spPr>
          <a:xfrm>
            <a:off x="7911366" y="2271855"/>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VM/Cloud Service</a:t>
            </a:r>
          </a:p>
        </p:txBody>
      </p:sp>
      <p:sp>
        <p:nvSpPr>
          <p:cNvPr id="25" name="Rectangle 24"/>
          <p:cNvSpPr/>
          <p:nvPr/>
        </p:nvSpPr>
        <p:spPr bwMode="auto">
          <a:xfrm>
            <a:off x="7839386" y="3027931"/>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1</a:t>
            </a:r>
          </a:p>
        </p:txBody>
      </p:sp>
      <p:sp>
        <p:nvSpPr>
          <p:cNvPr id="26" name="Rectangle 25"/>
          <p:cNvSpPr/>
          <p:nvPr/>
        </p:nvSpPr>
        <p:spPr bwMode="auto">
          <a:xfrm>
            <a:off x="7839386" y="3878262"/>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2</a:t>
            </a:r>
          </a:p>
        </p:txBody>
      </p:sp>
      <p:sp>
        <p:nvSpPr>
          <p:cNvPr id="27" name="Rectangle 26"/>
          <p:cNvSpPr/>
          <p:nvPr/>
        </p:nvSpPr>
        <p:spPr bwMode="auto">
          <a:xfrm>
            <a:off x="7839386" y="4792662"/>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3</a:t>
            </a:r>
          </a:p>
        </p:txBody>
      </p:sp>
      <p:sp>
        <p:nvSpPr>
          <p:cNvPr id="28" name="Rectangle 27"/>
          <p:cNvSpPr/>
          <p:nvPr/>
        </p:nvSpPr>
        <p:spPr bwMode="auto">
          <a:xfrm>
            <a:off x="7820547" y="5618731"/>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4</a:t>
            </a:r>
          </a:p>
        </p:txBody>
      </p:sp>
      <p:sp>
        <p:nvSpPr>
          <p:cNvPr id="29" name="TextBox 28"/>
          <p:cNvSpPr txBox="1"/>
          <p:nvPr/>
        </p:nvSpPr>
        <p:spPr>
          <a:xfrm>
            <a:off x="3978702" y="2881862"/>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0" name="TextBox 29"/>
          <p:cNvSpPr txBox="1"/>
          <p:nvPr/>
        </p:nvSpPr>
        <p:spPr>
          <a:xfrm>
            <a:off x="3977852" y="3830126"/>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1" name="TextBox 30"/>
          <p:cNvSpPr txBox="1"/>
          <p:nvPr/>
        </p:nvSpPr>
        <p:spPr>
          <a:xfrm>
            <a:off x="3978702" y="46493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2" name="TextBox 31"/>
          <p:cNvSpPr txBox="1"/>
          <p:nvPr/>
        </p:nvSpPr>
        <p:spPr>
          <a:xfrm>
            <a:off x="4008437" y="5697931"/>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cxnSp>
        <p:nvCxnSpPr>
          <p:cNvPr id="33" name="Straight Arrow Connector 32"/>
          <p:cNvCxnSpPr>
            <a:endCxn id="25" idx="1"/>
          </p:cNvCxnSpPr>
          <p:nvPr/>
        </p:nvCxnSpPr>
        <p:spPr>
          <a:xfrm flipV="1">
            <a:off x="5761037" y="3344862"/>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761037" y="4247150"/>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739381" y="5173662"/>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750915" y="5986770"/>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09838" y="2849693"/>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8" name="TextBox 37"/>
          <p:cNvSpPr txBox="1"/>
          <p:nvPr/>
        </p:nvSpPr>
        <p:spPr>
          <a:xfrm>
            <a:off x="6183513" y="3735082"/>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444</a:t>
            </a:r>
          </a:p>
        </p:txBody>
      </p:sp>
      <p:sp>
        <p:nvSpPr>
          <p:cNvPr id="39" name="TextBox 38"/>
          <p:cNvSpPr txBox="1"/>
          <p:nvPr/>
        </p:nvSpPr>
        <p:spPr>
          <a:xfrm>
            <a:off x="6203692" y="46493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445</a:t>
            </a:r>
          </a:p>
        </p:txBody>
      </p:sp>
      <p:sp>
        <p:nvSpPr>
          <p:cNvPr id="40" name="TextBox 39"/>
          <p:cNvSpPr txBox="1"/>
          <p:nvPr/>
        </p:nvSpPr>
        <p:spPr>
          <a:xfrm>
            <a:off x="6181894" y="54875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446</a:t>
            </a:r>
          </a:p>
        </p:txBody>
      </p:sp>
      <p:sp>
        <p:nvSpPr>
          <p:cNvPr id="41" name="Trapezoid 40"/>
          <p:cNvSpPr/>
          <p:nvPr/>
        </p:nvSpPr>
        <p:spPr bwMode="auto">
          <a:xfrm rot="2700000">
            <a:off x="11059192" y="124700"/>
            <a:ext cx="1870755" cy="624011"/>
          </a:xfrm>
          <a:prstGeom prst="trapezoid">
            <a:avLst>
              <a:gd name="adj" fmla="val 989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New</a:t>
            </a:r>
          </a:p>
        </p:txBody>
      </p:sp>
    </p:spTree>
    <p:extLst>
      <p:ext uri="{BB962C8B-B14F-4D97-AF65-F5344CB8AC3E}">
        <p14:creationId xmlns:p14="http://schemas.microsoft.com/office/powerpoint/2010/main" val="18966564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74511" y="2004448"/>
            <a:ext cx="11772284" cy="2821670"/>
          </a:xfrm>
        </p:spPr>
        <p:txBody>
          <a:bodyPr/>
          <a:lstStyle/>
          <a:p>
            <a:r>
              <a:rPr lang="en-US" spc="-100" dirty="0">
                <a:ln w="3175">
                  <a:noFill/>
                </a:ln>
                <a:gradFill>
                  <a:gsLst>
                    <a:gs pos="5833">
                      <a:schemeClr val="tx1"/>
                    </a:gs>
                    <a:gs pos="53000">
                      <a:schemeClr val="tx1"/>
                    </a:gs>
                  </a:gsLst>
                  <a:lin ang="5400000" scaled="0"/>
                </a:gradFill>
                <a:cs typeface="Segoe UI" pitchFamily="34" charset="0"/>
              </a:rPr>
              <a:t>Azure Virtual Network</a:t>
            </a:r>
          </a:p>
          <a:p>
            <a:r>
              <a:rPr lang="en-US" spc="-100" dirty="0">
                <a:ln w="3175">
                  <a:noFill/>
                </a:ln>
                <a:gradFill>
                  <a:gsLst>
                    <a:gs pos="5833">
                      <a:schemeClr val="tx1"/>
                    </a:gs>
                    <a:gs pos="53000">
                      <a:schemeClr val="tx1"/>
                    </a:gs>
                  </a:gsLst>
                  <a:lin ang="5400000" scaled="0"/>
                </a:gradFill>
                <a:cs typeface="Segoe UI" pitchFamily="34" charset="0"/>
              </a:rPr>
              <a:t>Internet Connectivity</a:t>
            </a:r>
          </a:p>
          <a:p>
            <a:r>
              <a:rPr lang="en-US" spc="-100" dirty="0">
                <a:ln w="3175">
                  <a:noFill/>
                </a:ln>
                <a:gradFill>
                  <a:gsLst>
                    <a:gs pos="5833">
                      <a:schemeClr val="tx1"/>
                    </a:gs>
                    <a:gs pos="53000">
                      <a:schemeClr val="tx1"/>
                    </a:gs>
                  </a:gsLst>
                  <a:lin ang="5400000" scaled="0"/>
                </a:gradFill>
                <a:cs typeface="Segoe UI" pitchFamily="34" charset="0"/>
              </a:rPr>
              <a:t>Securing Network</a:t>
            </a:r>
          </a:p>
          <a:p>
            <a:r>
              <a:rPr lang="en-US" spc="-100" dirty="0">
                <a:ln w="3175">
                  <a:noFill/>
                </a:ln>
                <a:gradFill>
                  <a:gsLst>
                    <a:gs pos="5833">
                      <a:schemeClr val="tx1"/>
                    </a:gs>
                    <a:gs pos="53000">
                      <a:schemeClr val="tx1"/>
                    </a:gs>
                  </a:gsLst>
                  <a:lin ang="5400000" scaled="0"/>
                </a:gradFill>
                <a:cs typeface="Segoe UI" pitchFamily="34" charset="0"/>
              </a:rPr>
              <a:t>Cross Premises Connectivity</a:t>
            </a:r>
          </a:p>
        </p:txBody>
      </p:sp>
    </p:spTree>
    <p:extLst>
      <p:ext uri="{BB962C8B-B14F-4D97-AF65-F5344CB8AC3E}">
        <p14:creationId xmlns:p14="http://schemas.microsoft.com/office/powerpoint/2010/main" val="42730564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Regional scope</a:t>
            </a:r>
            <a:endParaRPr lang="en-US" dirty="0"/>
          </a:p>
        </p:txBody>
      </p:sp>
      <p:sp>
        <p:nvSpPr>
          <p:cNvPr id="8" name="Text Placeholder 7"/>
          <p:cNvSpPr>
            <a:spLocks noGrp="1"/>
          </p:cNvSpPr>
          <p:nvPr>
            <p:ph sz="quarter" idx="10"/>
          </p:nvPr>
        </p:nvSpPr>
        <p:spPr>
          <a:xfrm>
            <a:off x="274638" y="1212850"/>
            <a:ext cx="5710499" cy="4893647"/>
          </a:xfrm>
        </p:spPr>
        <p:txBody>
          <a:bodyPr/>
          <a:lstStyle/>
          <a:p>
            <a:r>
              <a:rPr lang="en-US" sz="3600" dirty="0"/>
              <a:t>VNET spans to an entire region</a:t>
            </a:r>
          </a:p>
          <a:p>
            <a:r>
              <a:rPr lang="en-US" sz="3600" dirty="0"/>
              <a:t>Fully connected private and secure network across datacenters</a:t>
            </a:r>
          </a:p>
          <a:p>
            <a:r>
              <a:rPr lang="en-US" sz="3600" dirty="0"/>
              <a:t>New services requiring specific SKUs (A8, A9) can be added to same VNet – Seamless expansion</a:t>
            </a:r>
          </a:p>
        </p:txBody>
      </p:sp>
      <p:sp>
        <p:nvSpPr>
          <p:cNvPr id="2" name="Rectangle 1"/>
          <p:cNvSpPr/>
          <p:nvPr/>
        </p:nvSpPr>
        <p:spPr bwMode="auto">
          <a:xfrm>
            <a:off x="8018437" y="1252199"/>
            <a:ext cx="3384376" cy="742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Front End</a:t>
            </a:r>
          </a:p>
        </p:txBody>
      </p:sp>
      <p:sp>
        <p:nvSpPr>
          <p:cNvPr id="6" name="Freeform 5"/>
          <p:cNvSpPr>
            <a:spLocks noEditPoints="1"/>
          </p:cNvSpPr>
          <p:nvPr/>
        </p:nvSpPr>
        <p:spPr bwMode="black">
          <a:xfrm>
            <a:off x="10403036" y="3705629"/>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0" name="Freeform 9"/>
          <p:cNvSpPr>
            <a:spLocks noEditPoints="1"/>
          </p:cNvSpPr>
          <p:nvPr/>
        </p:nvSpPr>
        <p:spPr bwMode="black">
          <a:xfrm>
            <a:off x="7904324" y="4442219"/>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1" name="Freeform 10"/>
          <p:cNvSpPr>
            <a:spLocks noEditPoints="1"/>
          </p:cNvSpPr>
          <p:nvPr/>
        </p:nvSpPr>
        <p:spPr bwMode="black">
          <a:xfrm>
            <a:off x="7394961" y="3587798"/>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2" name="Freeform 11"/>
          <p:cNvSpPr>
            <a:spLocks noEditPoints="1"/>
          </p:cNvSpPr>
          <p:nvPr/>
        </p:nvSpPr>
        <p:spPr bwMode="black">
          <a:xfrm>
            <a:off x="10927995" y="4551065"/>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5" name="Oval 14"/>
          <p:cNvSpPr/>
          <p:nvPr/>
        </p:nvSpPr>
        <p:spPr bwMode="auto">
          <a:xfrm>
            <a:off x="7089280" y="2525295"/>
            <a:ext cx="2160240" cy="3762123"/>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066618" y="2561158"/>
            <a:ext cx="2128283" cy="3762123"/>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flipH="1">
            <a:off x="9386589" y="4361358"/>
            <a:ext cx="504057" cy="0"/>
          </a:xfrm>
          <a:prstGeom prst="line">
            <a:avLst/>
          </a:prstGeom>
          <a:ln w="28575" cap="rnd">
            <a:solidFill>
              <a:schemeClr val="tx1"/>
            </a:solidFill>
            <a:prstDash val="sysDot"/>
            <a:headEnd type="none"/>
            <a:tailEnd type="non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7534840" y="2009286"/>
            <a:ext cx="1584176"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US West</a:t>
            </a:r>
          </a:p>
        </p:txBody>
      </p:sp>
      <p:sp>
        <p:nvSpPr>
          <p:cNvPr id="22" name="TextBox 21"/>
          <p:cNvSpPr txBox="1"/>
          <p:nvPr/>
        </p:nvSpPr>
        <p:spPr>
          <a:xfrm>
            <a:off x="10138626" y="2088644"/>
            <a:ext cx="205627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South East Asia</a:t>
            </a:r>
          </a:p>
        </p:txBody>
      </p:sp>
      <p:sp>
        <p:nvSpPr>
          <p:cNvPr id="25" name="Rounded Rectangle 24"/>
          <p:cNvSpPr/>
          <p:nvPr/>
        </p:nvSpPr>
        <p:spPr bwMode="auto">
          <a:xfrm>
            <a:off x="7701348" y="2849093"/>
            <a:ext cx="936104" cy="4320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RNM</a:t>
            </a:r>
          </a:p>
        </p:txBody>
      </p:sp>
      <p:sp>
        <p:nvSpPr>
          <p:cNvPr id="26" name="Rounded Rectangle 25"/>
          <p:cNvSpPr/>
          <p:nvPr/>
        </p:nvSpPr>
        <p:spPr bwMode="auto">
          <a:xfrm>
            <a:off x="10748182" y="2951030"/>
            <a:ext cx="936104" cy="4320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RNM</a:t>
            </a:r>
          </a:p>
        </p:txBody>
      </p:sp>
      <p:cxnSp>
        <p:nvCxnSpPr>
          <p:cNvPr id="31" name="Straight Arrow Connector 30"/>
          <p:cNvCxnSpPr>
            <a:endCxn id="2" idx="1"/>
          </p:cNvCxnSpPr>
          <p:nvPr/>
        </p:nvCxnSpPr>
        <p:spPr>
          <a:xfrm>
            <a:off x="7051244" y="1619580"/>
            <a:ext cx="967193" cy="38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 idx="2"/>
            <a:endCxn id="25" idx="3"/>
          </p:cNvCxnSpPr>
          <p:nvPr/>
        </p:nvCxnSpPr>
        <p:spPr>
          <a:xfrm flipH="1">
            <a:off x="8637452" y="1994578"/>
            <a:ext cx="1073173" cy="10705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 idx="2"/>
            <a:endCxn id="26" idx="1"/>
          </p:cNvCxnSpPr>
          <p:nvPr/>
        </p:nvCxnSpPr>
        <p:spPr>
          <a:xfrm>
            <a:off x="9710625" y="1994578"/>
            <a:ext cx="1037557" cy="11724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69164" y="3587798"/>
            <a:ext cx="849852"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VNet scope</a:t>
            </a:r>
          </a:p>
        </p:txBody>
      </p:sp>
      <p:sp>
        <p:nvSpPr>
          <p:cNvPr id="41" name="TextBox 40"/>
          <p:cNvSpPr txBox="1"/>
          <p:nvPr/>
        </p:nvSpPr>
        <p:spPr>
          <a:xfrm>
            <a:off x="11246560" y="3683835"/>
            <a:ext cx="849852"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VNet scope</a:t>
            </a:r>
          </a:p>
        </p:txBody>
      </p:sp>
      <p:sp>
        <p:nvSpPr>
          <p:cNvPr id="3" name="TextBox 2"/>
          <p:cNvSpPr txBox="1"/>
          <p:nvPr/>
        </p:nvSpPr>
        <p:spPr>
          <a:xfrm>
            <a:off x="6963881" y="1178818"/>
            <a:ext cx="104067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Portal</a:t>
            </a:r>
          </a:p>
        </p:txBody>
      </p:sp>
      <p:sp>
        <p:nvSpPr>
          <p:cNvPr id="4" name="TextBox 3"/>
          <p:cNvSpPr txBox="1"/>
          <p:nvPr/>
        </p:nvSpPr>
        <p:spPr>
          <a:xfrm>
            <a:off x="7074329" y="1542010"/>
            <a:ext cx="81504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API</a:t>
            </a:r>
          </a:p>
        </p:txBody>
      </p:sp>
    </p:spTree>
    <p:extLst>
      <p:ext uri="{BB962C8B-B14F-4D97-AF65-F5344CB8AC3E}">
        <p14:creationId xmlns:p14="http://schemas.microsoft.com/office/powerpoint/2010/main" val="2625783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Load Balancing</a:t>
            </a:r>
          </a:p>
        </p:txBody>
      </p:sp>
      <p:sp>
        <p:nvSpPr>
          <p:cNvPr id="3" name="Content Placeholder 2"/>
          <p:cNvSpPr>
            <a:spLocks noGrp="1"/>
          </p:cNvSpPr>
          <p:nvPr>
            <p:ph sz="quarter" idx="10"/>
          </p:nvPr>
        </p:nvSpPr>
        <p:spPr>
          <a:xfrm>
            <a:off x="274637" y="1697062"/>
            <a:ext cx="4823353" cy="5000601"/>
          </a:xfrm>
        </p:spPr>
        <p:txBody>
          <a:bodyPr>
            <a:normAutofit lnSpcReduction="10000"/>
          </a:bodyPr>
          <a:lstStyle/>
          <a:p>
            <a:r>
              <a:rPr lang="en-US" dirty="0"/>
              <a:t>Enables load balancing among VMs with private IP addresses </a:t>
            </a:r>
          </a:p>
          <a:p>
            <a:pPr lvl="1"/>
            <a:r>
              <a:rPr lang="en-US" dirty="0"/>
              <a:t>Accessible only by customer’s virtual network and on-premises networks</a:t>
            </a:r>
          </a:p>
          <a:p>
            <a:r>
              <a:rPr lang="en-US" dirty="0"/>
              <a:t>Multi-tier applications with internal facing tiers require load balancing</a:t>
            </a:r>
          </a:p>
          <a:p>
            <a:pPr lvl="1"/>
            <a:r>
              <a:rPr lang="en-US" dirty="0"/>
              <a:t>HA LOB apps</a:t>
            </a:r>
          </a:p>
          <a:p>
            <a:pPr lvl="1"/>
            <a:r>
              <a:rPr lang="en-US" dirty="0"/>
              <a:t>SQL Always On </a:t>
            </a:r>
          </a:p>
          <a:p>
            <a:pPr lvl="1"/>
            <a:r>
              <a:rPr lang="en-US" dirty="0"/>
              <a:t>RDP to internal endpoints </a:t>
            </a:r>
            <a:br>
              <a:rPr lang="en-US" dirty="0"/>
            </a:br>
            <a:r>
              <a:rPr lang="en-US" dirty="0"/>
              <a:t>for added default security</a:t>
            </a:r>
          </a:p>
          <a:p>
            <a:r>
              <a:rPr lang="en-US" dirty="0"/>
              <a:t>Replaces “Floating IPs”</a:t>
            </a:r>
          </a:p>
        </p:txBody>
      </p:sp>
      <p:pic>
        <p:nvPicPr>
          <p:cNvPr id="79" name="Picture 78"/>
          <p:cNvPicPr>
            <a:picLocks noChangeAspect="1"/>
          </p:cNvPicPr>
          <p:nvPr/>
        </p:nvPicPr>
        <p:blipFill rotWithShape="1">
          <a:blip r:embed="rId2"/>
          <a:srcRect b="32473"/>
          <a:stretch/>
        </p:blipFill>
        <p:spPr>
          <a:xfrm>
            <a:off x="4659660" y="2735360"/>
            <a:ext cx="6217590" cy="4038084"/>
          </a:xfrm>
          <a:prstGeom prst="rect">
            <a:avLst/>
          </a:prstGeom>
        </p:spPr>
      </p:pic>
      <p:sp>
        <p:nvSpPr>
          <p:cNvPr id="80" name="Rounded Rectangle 79"/>
          <p:cNvSpPr/>
          <p:nvPr/>
        </p:nvSpPr>
        <p:spPr bwMode="auto">
          <a:xfrm>
            <a:off x="5411831" y="3595959"/>
            <a:ext cx="4416190" cy="3101294"/>
          </a:xfrm>
          <a:prstGeom prst="roundRect">
            <a:avLst>
              <a:gd name="adj" fmla="val 15108"/>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p:cNvGrpSpPr/>
          <p:nvPr/>
        </p:nvGrpSpPr>
        <p:grpSpPr>
          <a:xfrm>
            <a:off x="5808154" y="5854246"/>
            <a:ext cx="168777" cy="327129"/>
            <a:chOff x="8003343" y="6072433"/>
            <a:chExt cx="145517" cy="282045"/>
          </a:xfrm>
        </p:grpSpPr>
        <p:sp>
          <p:nvSpPr>
            <p:cNvPr id="84"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85"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86"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91" name="Group 90"/>
          <p:cNvGrpSpPr/>
          <p:nvPr/>
        </p:nvGrpSpPr>
        <p:grpSpPr>
          <a:xfrm>
            <a:off x="10434548" y="5679710"/>
            <a:ext cx="180656" cy="350151"/>
            <a:chOff x="8018355" y="6002801"/>
            <a:chExt cx="145517" cy="282046"/>
          </a:xfrm>
        </p:grpSpPr>
        <p:sp>
          <p:nvSpPr>
            <p:cNvPr id="92"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93"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94"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cxnSp>
        <p:nvCxnSpPr>
          <p:cNvPr id="95" name="Straight Connector 94"/>
          <p:cNvCxnSpPr/>
          <p:nvPr/>
        </p:nvCxnSpPr>
        <p:spPr>
          <a:xfrm flipV="1">
            <a:off x="6488829" y="4825001"/>
            <a:ext cx="452" cy="568588"/>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8" idx="3"/>
            <a:endCxn id="150" idx="0"/>
          </p:cNvCxnSpPr>
          <p:nvPr/>
        </p:nvCxnSpPr>
        <p:spPr>
          <a:xfrm flipH="1">
            <a:off x="5708980" y="4768602"/>
            <a:ext cx="451055" cy="473745"/>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6015682" y="4153603"/>
            <a:ext cx="935644" cy="720517"/>
            <a:chOff x="7855959" y="4162671"/>
            <a:chExt cx="831580" cy="793483"/>
          </a:xfrm>
        </p:grpSpPr>
        <p:sp>
          <p:nvSpPr>
            <p:cNvPr id="98" name="Oval 97"/>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a:xfrm>
              <a:off x="7855959" y="4213879"/>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1000" b="1" dirty="0">
                  <a:solidFill>
                    <a:prstClr val="white"/>
                  </a:solidFill>
                  <a:effectLst>
                    <a:outerShdw blurRad="38100" dist="38100" dir="2700000" algn="tl">
                      <a:srgbClr val="000000">
                        <a:alpha val="43137"/>
                      </a:srgbClr>
                    </a:outerShdw>
                  </a:effectLst>
                </a:rPr>
                <a:t>External load balancer</a:t>
              </a:r>
            </a:p>
          </p:txBody>
        </p:sp>
      </p:grpSp>
      <p:cxnSp>
        <p:nvCxnSpPr>
          <p:cNvPr id="100" name="Straight Connector 99"/>
          <p:cNvCxnSpPr>
            <a:stCxn id="109" idx="2"/>
            <a:endCxn id="140" idx="3"/>
          </p:cNvCxnSpPr>
          <p:nvPr/>
        </p:nvCxnSpPr>
        <p:spPr>
          <a:xfrm flipH="1">
            <a:off x="6801230" y="5900428"/>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931465" y="6712972"/>
            <a:ext cx="1345690" cy="270250"/>
          </a:xfrm>
          <a:prstGeom prst="rect">
            <a:avLst/>
          </a:prstGeom>
          <a:noFill/>
        </p:spPr>
        <p:txBody>
          <a:bodyPr wrap="none" rtlCol="0">
            <a:spAutoFit/>
          </a:bodyPr>
          <a:lstStyle/>
          <a:p>
            <a:r>
              <a:rPr lang="en-US" sz="1122" dirty="0">
                <a:solidFill>
                  <a:prstClr val="white"/>
                </a:solidFill>
              </a:rPr>
              <a:t>Web frontend tier</a:t>
            </a:r>
          </a:p>
        </p:txBody>
      </p:sp>
      <p:sp>
        <p:nvSpPr>
          <p:cNvPr id="103" name="TextBox 102"/>
          <p:cNvSpPr txBox="1"/>
          <p:nvPr/>
        </p:nvSpPr>
        <p:spPr>
          <a:xfrm>
            <a:off x="9603708" y="6696952"/>
            <a:ext cx="786621" cy="270250"/>
          </a:xfrm>
          <a:prstGeom prst="rect">
            <a:avLst/>
          </a:prstGeom>
          <a:noFill/>
        </p:spPr>
        <p:txBody>
          <a:bodyPr wrap="none" rtlCol="0">
            <a:spAutoFit/>
          </a:bodyPr>
          <a:lstStyle/>
          <a:p>
            <a:r>
              <a:rPr lang="en-US" sz="1122" dirty="0">
                <a:solidFill>
                  <a:prstClr val="white"/>
                </a:solidFill>
              </a:rPr>
              <a:t>Logic tier</a:t>
            </a:r>
          </a:p>
        </p:txBody>
      </p:sp>
      <p:sp>
        <p:nvSpPr>
          <p:cNvPr id="104" name="Rectangle 103"/>
          <p:cNvSpPr/>
          <p:nvPr/>
        </p:nvSpPr>
        <p:spPr>
          <a:xfrm>
            <a:off x="7081522" y="3649643"/>
            <a:ext cx="2536461" cy="338511"/>
          </a:xfrm>
          <a:prstGeom prst="rect">
            <a:avLst/>
          </a:prstGeom>
        </p:spPr>
        <p:txBody>
          <a:bodyPr wrap="none">
            <a:spAutoFit/>
          </a:bodyPr>
          <a:lstStyle/>
          <a:p>
            <a:r>
              <a:rPr lang="en-US" sz="1600" dirty="0">
                <a:gradFill>
                  <a:gsLst>
                    <a:gs pos="0">
                      <a:srgbClr val="FFFFFF"/>
                    </a:gs>
                    <a:gs pos="100000">
                      <a:srgbClr val="FFFFFF"/>
                    </a:gs>
                  </a:gsLst>
                  <a:lin ang="5400000" scaled="0"/>
                </a:gradFill>
              </a:rPr>
              <a:t>Customer Virtual Network</a:t>
            </a:r>
          </a:p>
        </p:txBody>
      </p:sp>
      <p:sp>
        <p:nvSpPr>
          <p:cNvPr id="106" name="Freeform 55"/>
          <p:cNvSpPr>
            <a:spLocks/>
          </p:cNvSpPr>
          <p:nvPr/>
        </p:nvSpPr>
        <p:spPr bwMode="auto">
          <a:xfrm>
            <a:off x="5118681" y="6272025"/>
            <a:ext cx="660330" cy="142380"/>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07" name="Oval 106"/>
          <p:cNvSpPr/>
          <p:nvPr/>
        </p:nvSpPr>
        <p:spPr bwMode="auto">
          <a:xfrm>
            <a:off x="8550172" y="5857876"/>
            <a:ext cx="1586018" cy="182574"/>
          </a:xfrm>
          <a:prstGeom prst="ellipse">
            <a:avLst/>
          </a:prstGeom>
          <a:noFill/>
          <a:ln w="28575" cap="rnd">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8" name="Group 107"/>
          <p:cNvGrpSpPr/>
          <p:nvPr/>
        </p:nvGrpSpPr>
        <p:grpSpPr>
          <a:xfrm>
            <a:off x="7285918" y="5439603"/>
            <a:ext cx="965897" cy="921646"/>
            <a:chOff x="7830149" y="4162671"/>
            <a:chExt cx="831580" cy="793483"/>
          </a:xfrm>
        </p:grpSpPr>
        <p:sp>
          <p:nvSpPr>
            <p:cNvPr id="109" name="Oval 108"/>
            <p:cNvSpPr/>
            <p:nvPr/>
          </p:nvSpPr>
          <p:spPr bwMode="auto">
            <a:xfrm>
              <a:off x="7850397" y="4162671"/>
              <a:ext cx="793483" cy="793483"/>
            </a:xfrm>
            <a:prstGeom prst="ellips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solidFill>
                  <a:schemeClr val="bg2"/>
                </a:solidFill>
                <a:ea typeface="Segoe UI" pitchFamily="34" charset="0"/>
                <a:cs typeface="Segoe UI" pitchFamily="34" charset="0"/>
              </a:endParaRPr>
            </a:p>
          </p:txBody>
        </p:sp>
        <p:sp>
          <p:nvSpPr>
            <p:cNvPr id="110" name="Rectangle 109"/>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s-ES" sz="1200" b="1" dirty="0" err="1">
                  <a:solidFill>
                    <a:schemeClr val="bg1"/>
                  </a:solidFill>
                </a:rPr>
                <a:t>Internal</a:t>
              </a:r>
              <a:r>
                <a:rPr lang="es-ES" sz="1200" b="1" dirty="0">
                  <a:solidFill>
                    <a:schemeClr val="bg1"/>
                  </a:solidFill>
                </a:rPr>
                <a:t> </a:t>
              </a:r>
            </a:p>
            <a:p>
              <a:pPr algn="ctr">
                <a:lnSpc>
                  <a:spcPct val="90000"/>
                </a:lnSpc>
              </a:pPr>
              <a:r>
                <a:rPr lang="es-ES" sz="1200" b="1" dirty="0">
                  <a:solidFill>
                    <a:schemeClr val="bg1"/>
                  </a:solidFill>
                </a:rPr>
                <a:t> load </a:t>
              </a:r>
              <a:r>
                <a:rPr lang="es-ES" sz="1200" b="1" dirty="0" err="1">
                  <a:solidFill>
                    <a:schemeClr val="bg1"/>
                  </a:solidFill>
                </a:rPr>
                <a:t>balancer</a:t>
              </a:r>
              <a:endParaRPr lang="en-US" sz="1200" b="1" dirty="0">
                <a:solidFill>
                  <a:schemeClr val="bg1"/>
                </a:solidFill>
              </a:endParaRPr>
            </a:p>
          </p:txBody>
        </p:sp>
      </p:grpSp>
      <p:sp>
        <p:nvSpPr>
          <p:cNvPr id="114" name="TextBox 113"/>
          <p:cNvSpPr txBox="1"/>
          <p:nvPr/>
        </p:nvSpPr>
        <p:spPr>
          <a:xfrm>
            <a:off x="11027078" y="4271284"/>
            <a:ext cx="1275635" cy="492380"/>
          </a:xfrm>
          <a:prstGeom prst="rect">
            <a:avLst/>
          </a:prstGeom>
          <a:noFill/>
        </p:spPr>
        <p:txBody>
          <a:bodyPr wrap="square" lIns="0" tIns="0" rIns="0" bIns="0" rtlCol="0">
            <a:spAutoFit/>
          </a:bodyPr>
          <a:lstStyle/>
          <a:p>
            <a:pPr algn="ctr"/>
            <a:r>
              <a:rPr lang="en-US" sz="1600" dirty="0">
                <a:gradFill>
                  <a:gsLst>
                    <a:gs pos="0">
                      <a:srgbClr val="FFFFFF"/>
                    </a:gs>
                    <a:gs pos="100000">
                      <a:srgbClr val="FFFFFF"/>
                    </a:gs>
                  </a:gsLst>
                  <a:lin ang="5400000" scaled="0"/>
                </a:gradFill>
              </a:rPr>
              <a:t>Customer </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on-premises</a:t>
            </a:r>
          </a:p>
        </p:txBody>
      </p:sp>
      <p:grpSp>
        <p:nvGrpSpPr>
          <p:cNvPr id="115" name="Group 114"/>
          <p:cNvGrpSpPr/>
          <p:nvPr/>
        </p:nvGrpSpPr>
        <p:grpSpPr>
          <a:xfrm>
            <a:off x="9235300" y="5043851"/>
            <a:ext cx="666982" cy="902661"/>
            <a:chOff x="10520791" y="5710226"/>
            <a:chExt cx="813223" cy="1100576"/>
          </a:xfrm>
        </p:grpSpPr>
        <p:sp>
          <p:nvSpPr>
            <p:cNvPr id="116"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7"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8"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9"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0"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1"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2"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3"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4"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125" name="Group 124"/>
          <p:cNvGrpSpPr/>
          <p:nvPr/>
        </p:nvGrpSpPr>
        <p:grpSpPr>
          <a:xfrm>
            <a:off x="8744427" y="5006646"/>
            <a:ext cx="704083" cy="952869"/>
            <a:chOff x="10520791" y="5710226"/>
            <a:chExt cx="813223" cy="1100576"/>
          </a:xfrm>
        </p:grpSpPr>
        <p:sp>
          <p:nvSpPr>
            <p:cNvPr id="126"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7"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8"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9"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0"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1"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2"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3"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4"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35" name="TextBox 134"/>
          <p:cNvSpPr txBox="1"/>
          <p:nvPr/>
        </p:nvSpPr>
        <p:spPr>
          <a:xfrm>
            <a:off x="8645790" y="5713006"/>
            <a:ext cx="922543" cy="264975"/>
          </a:xfrm>
          <a:prstGeom prst="rect">
            <a:avLst/>
          </a:prstGeom>
          <a:noFill/>
        </p:spPr>
        <p:txBody>
          <a:bodyPr wrap="square" rtlCol="0">
            <a:spAutoFit/>
          </a:bodyPr>
          <a:lstStyle/>
          <a:p>
            <a:r>
              <a:rPr lang="en-US" sz="1122" dirty="0">
                <a:gradFill>
                  <a:gsLst>
                    <a:gs pos="0">
                      <a:srgbClr val="FFFFFF"/>
                    </a:gs>
                    <a:gs pos="100000">
                      <a:srgbClr val="FFFFFF"/>
                    </a:gs>
                  </a:gsLst>
                  <a:lin ang="5400000" scaled="0"/>
                </a:gradFill>
                <a:effectLst>
                  <a:outerShdw blurRad="38100" dist="38100" dir="2700000" algn="tl">
                    <a:srgbClr val="000000">
                      <a:alpha val="43137"/>
                    </a:srgbClr>
                  </a:outerShdw>
                </a:effectLst>
              </a:rPr>
              <a:t>Back end</a:t>
            </a:r>
          </a:p>
        </p:txBody>
      </p:sp>
      <p:sp>
        <p:nvSpPr>
          <p:cNvPr id="136" name="Oval 135"/>
          <p:cNvSpPr/>
          <p:nvPr/>
        </p:nvSpPr>
        <p:spPr bwMode="auto">
          <a:xfrm>
            <a:off x="5156393" y="6288301"/>
            <a:ext cx="1783785" cy="179808"/>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6064409" y="5391817"/>
            <a:ext cx="879092" cy="1024723"/>
            <a:chOff x="6060998" y="5195244"/>
            <a:chExt cx="1141909" cy="1331079"/>
          </a:xfrm>
        </p:grpSpPr>
        <p:sp>
          <p:nvSpPr>
            <p:cNvPr id="138"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nvGrpSpPr>
            <p:cNvPr id="139" name="Group 138"/>
            <p:cNvGrpSpPr/>
            <p:nvPr/>
          </p:nvGrpSpPr>
          <p:grpSpPr>
            <a:xfrm>
              <a:off x="6060998" y="5195244"/>
              <a:ext cx="957102" cy="1324945"/>
              <a:chOff x="13103226" y="2775830"/>
              <a:chExt cx="1039812" cy="1407232"/>
            </a:xfrm>
          </p:grpSpPr>
          <p:sp>
            <p:nvSpPr>
              <p:cNvPr id="140" name="Rectangle 5"/>
              <p:cNvSpPr>
                <a:spLocks noChangeArrowheads="1"/>
              </p:cNvSpPr>
              <p:nvPr/>
            </p:nvSpPr>
            <p:spPr bwMode="auto">
              <a:xfrm>
                <a:off x="13103226" y="2775830"/>
                <a:ext cx="1039812" cy="1407232"/>
              </a:xfrm>
              <a:prstGeom prst="rect">
                <a:avLst/>
              </a:prstGeom>
              <a:solidFill>
                <a:schemeClr val="accent4">
                  <a:lumMod val="40000"/>
                  <a:lumOff val="60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5"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6"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7"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8"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grpSp>
      </p:grpSp>
      <p:grpSp>
        <p:nvGrpSpPr>
          <p:cNvPr id="149" name="Group 148"/>
          <p:cNvGrpSpPr/>
          <p:nvPr/>
        </p:nvGrpSpPr>
        <p:grpSpPr>
          <a:xfrm>
            <a:off x="5278137" y="5242346"/>
            <a:ext cx="861682" cy="1166153"/>
            <a:chOff x="10520791" y="5710226"/>
            <a:chExt cx="813223" cy="1100576"/>
          </a:xfrm>
        </p:grpSpPr>
        <p:sp>
          <p:nvSpPr>
            <p:cNvPr id="150" name="Rectangle 5"/>
            <p:cNvSpPr>
              <a:spLocks noChangeArrowheads="1"/>
            </p:cNvSpPr>
            <p:nvPr/>
          </p:nvSpPr>
          <p:spPr bwMode="auto">
            <a:xfrm>
              <a:off x="10520791" y="5710226"/>
              <a:ext cx="813223" cy="1100576"/>
            </a:xfrm>
            <a:prstGeom prst="rect">
              <a:avLst/>
            </a:prstGeom>
            <a:solidFill>
              <a:schemeClr val="accent4">
                <a:lumMod val="60000"/>
                <a:lumOff val="40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1"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2"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3"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4"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5"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6"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7"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8"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59" name="TextBox 158"/>
          <p:cNvSpPr txBox="1"/>
          <p:nvPr/>
        </p:nvSpPr>
        <p:spPr>
          <a:xfrm>
            <a:off x="5203014" y="6114153"/>
            <a:ext cx="994185" cy="264975"/>
          </a:xfrm>
          <a:prstGeom prst="rect">
            <a:avLst/>
          </a:prstGeom>
          <a:noFill/>
        </p:spPr>
        <p:txBody>
          <a:bodyPr wrap="square" rtlCol="0">
            <a:spAutoFit/>
          </a:bodyPr>
          <a:lstStyle/>
          <a:p>
            <a:r>
              <a:rPr lang="en-US" sz="1122" dirty="0">
                <a:gradFill>
                  <a:gsLst>
                    <a:gs pos="0">
                      <a:srgbClr val="FFFFFF"/>
                    </a:gs>
                    <a:gs pos="100000">
                      <a:srgbClr val="FFFFFF"/>
                    </a:gs>
                  </a:gsLst>
                  <a:lin ang="5400000" scaled="0"/>
                </a:gradFill>
                <a:effectLst>
                  <a:outerShdw blurRad="38100" dist="38100" dir="2700000" algn="tl">
                    <a:srgbClr val="000000">
                      <a:alpha val="43137"/>
                    </a:srgbClr>
                  </a:outerShdw>
                </a:effectLst>
              </a:rPr>
              <a:t>Front end</a:t>
            </a:r>
          </a:p>
        </p:txBody>
      </p:sp>
      <p:sp>
        <p:nvSpPr>
          <p:cNvPr id="160" name="Isosceles Triangle 159"/>
          <p:cNvSpPr/>
          <p:nvPr/>
        </p:nvSpPr>
        <p:spPr>
          <a:xfrm rot="10800000">
            <a:off x="7741597" y="5288129"/>
            <a:ext cx="207513" cy="17889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cxnSp>
        <p:nvCxnSpPr>
          <p:cNvPr id="161" name="Straight Connector 160"/>
          <p:cNvCxnSpPr/>
          <p:nvPr/>
        </p:nvCxnSpPr>
        <p:spPr>
          <a:xfrm>
            <a:off x="6348501" y="1465099"/>
            <a:ext cx="28014" cy="2688503"/>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Freeform 164"/>
          <p:cNvSpPr/>
          <p:nvPr/>
        </p:nvSpPr>
        <p:spPr>
          <a:xfrm>
            <a:off x="7801977" y="4130840"/>
            <a:ext cx="3357490" cy="1238024"/>
          </a:xfrm>
          <a:custGeom>
            <a:avLst/>
            <a:gdLst>
              <a:gd name="connsiteX0" fmla="*/ 0 w 3370521"/>
              <a:gd name="connsiteY0" fmla="*/ 1046896 h 1046896"/>
              <a:gd name="connsiteX1" fmla="*/ 946298 w 3370521"/>
              <a:gd name="connsiteY1" fmla="*/ 4905 h 1046896"/>
              <a:gd name="connsiteX2" fmla="*/ 3370521 w 3370521"/>
              <a:gd name="connsiteY2" fmla="*/ 727919 h 1046896"/>
              <a:gd name="connsiteX0" fmla="*/ 0 w 3370521"/>
              <a:gd name="connsiteY0" fmla="*/ 1046896 h 1046896"/>
              <a:gd name="connsiteX1" fmla="*/ 1733108 w 3370521"/>
              <a:gd name="connsiteY1" fmla="*/ 4905 h 1046896"/>
              <a:gd name="connsiteX2" fmla="*/ 3370521 w 3370521"/>
              <a:gd name="connsiteY2" fmla="*/ 727919 h 1046896"/>
              <a:gd name="connsiteX0" fmla="*/ 0 w 3370521"/>
              <a:gd name="connsiteY0" fmla="*/ 1054112 h 1054112"/>
              <a:gd name="connsiteX1" fmla="*/ 1733108 w 3370521"/>
              <a:gd name="connsiteY1" fmla="*/ 12121 h 1054112"/>
              <a:gd name="connsiteX2" fmla="*/ 3370521 w 3370521"/>
              <a:gd name="connsiteY2" fmla="*/ 735135 h 1054112"/>
              <a:gd name="connsiteX0" fmla="*/ 0 w 3370521"/>
              <a:gd name="connsiteY0" fmla="*/ 1064887 h 1064887"/>
              <a:gd name="connsiteX1" fmla="*/ 1733108 w 3370521"/>
              <a:gd name="connsiteY1" fmla="*/ 22896 h 1064887"/>
              <a:gd name="connsiteX2" fmla="*/ 3370521 w 3370521"/>
              <a:gd name="connsiteY2" fmla="*/ 745910 h 1064887"/>
              <a:gd name="connsiteX0" fmla="*/ 0 w 3370521"/>
              <a:gd name="connsiteY0" fmla="*/ 1064887 h 1064887"/>
              <a:gd name="connsiteX1" fmla="*/ 1733108 w 3370521"/>
              <a:gd name="connsiteY1" fmla="*/ 22896 h 1064887"/>
              <a:gd name="connsiteX2" fmla="*/ 3370521 w 3370521"/>
              <a:gd name="connsiteY2" fmla="*/ 745910 h 1064887"/>
              <a:gd name="connsiteX0" fmla="*/ 0 w 3370521"/>
              <a:gd name="connsiteY0" fmla="*/ 1195368 h 1195368"/>
              <a:gd name="connsiteX1" fmla="*/ 1658680 w 3370521"/>
              <a:gd name="connsiteY1" fmla="*/ 15154 h 1195368"/>
              <a:gd name="connsiteX2" fmla="*/ 3370521 w 3370521"/>
              <a:gd name="connsiteY2" fmla="*/ 876391 h 1195368"/>
              <a:gd name="connsiteX0" fmla="*/ 0 w 3370521"/>
              <a:gd name="connsiteY0" fmla="*/ 1181675 h 1181675"/>
              <a:gd name="connsiteX1" fmla="*/ 1658680 w 3370521"/>
              <a:gd name="connsiteY1" fmla="*/ 1461 h 1181675"/>
              <a:gd name="connsiteX2" fmla="*/ 3370521 w 3370521"/>
              <a:gd name="connsiteY2" fmla="*/ 862698 h 1181675"/>
              <a:gd name="connsiteX0" fmla="*/ 0 w 3370521"/>
              <a:gd name="connsiteY0" fmla="*/ 1181675 h 1181675"/>
              <a:gd name="connsiteX1" fmla="*/ 1754373 w 3370521"/>
              <a:gd name="connsiteY1" fmla="*/ 1461 h 1181675"/>
              <a:gd name="connsiteX2" fmla="*/ 3370521 w 3370521"/>
              <a:gd name="connsiteY2" fmla="*/ 862698 h 1181675"/>
              <a:gd name="connsiteX0" fmla="*/ 0 w 3359888"/>
              <a:gd name="connsiteY0" fmla="*/ 1165323 h 1165323"/>
              <a:gd name="connsiteX1" fmla="*/ 1743740 w 3359888"/>
              <a:gd name="connsiteY1" fmla="*/ 6374 h 1165323"/>
              <a:gd name="connsiteX2" fmla="*/ 3359888 w 3359888"/>
              <a:gd name="connsiteY2" fmla="*/ 867611 h 1165323"/>
              <a:gd name="connsiteX0" fmla="*/ 0 w 3359888"/>
              <a:gd name="connsiteY0" fmla="*/ 1238508 h 1238508"/>
              <a:gd name="connsiteX1" fmla="*/ 1414131 w 3359888"/>
              <a:gd name="connsiteY1" fmla="*/ 5131 h 1238508"/>
              <a:gd name="connsiteX2" fmla="*/ 3359888 w 3359888"/>
              <a:gd name="connsiteY2" fmla="*/ 940796 h 1238508"/>
              <a:gd name="connsiteX0" fmla="*/ 0 w 3359888"/>
              <a:gd name="connsiteY0" fmla="*/ 1238508 h 1238508"/>
              <a:gd name="connsiteX1" fmla="*/ 1414131 w 3359888"/>
              <a:gd name="connsiteY1" fmla="*/ 5131 h 1238508"/>
              <a:gd name="connsiteX2" fmla="*/ 3359888 w 3359888"/>
              <a:gd name="connsiteY2" fmla="*/ 940796 h 1238508"/>
              <a:gd name="connsiteX0" fmla="*/ 0 w 3359888"/>
              <a:gd name="connsiteY0" fmla="*/ 1238508 h 1238508"/>
              <a:gd name="connsiteX1" fmla="*/ 1616149 w 3359888"/>
              <a:gd name="connsiteY1" fmla="*/ 5131 h 1238508"/>
              <a:gd name="connsiteX2" fmla="*/ 3359888 w 3359888"/>
              <a:gd name="connsiteY2" fmla="*/ 940796 h 1238508"/>
              <a:gd name="connsiteX0" fmla="*/ 0 w 3359888"/>
              <a:gd name="connsiteY0" fmla="*/ 1186180 h 1186180"/>
              <a:gd name="connsiteX1" fmla="*/ 1594884 w 3359888"/>
              <a:gd name="connsiteY1" fmla="*/ 5966 h 1186180"/>
              <a:gd name="connsiteX2" fmla="*/ 3359888 w 3359888"/>
              <a:gd name="connsiteY2" fmla="*/ 888468 h 1186180"/>
              <a:gd name="connsiteX0" fmla="*/ 0 w 3327990"/>
              <a:gd name="connsiteY0" fmla="*/ 1109431 h 1109431"/>
              <a:gd name="connsiteX1" fmla="*/ 1562986 w 3327990"/>
              <a:gd name="connsiteY1" fmla="*/ 3645 h 1109431"/>
              <a:gd name="connsiteX2" fmla="*/ 3327990 w 3327990"/>
              <a:gd name="connsiteY2" fmla="*/ 886147 h 1109431"/>
              <a:gd name="connsiteX0" fmla="*/ 0 w 3327990"/>
              <a:gd name="connsiteY0" fmla="*/ 1088442 h 1088442"/>
              <a:gd name="connsiteX1" fmla="*/ 1679944 w 3327990"/>
              <a:gd name="connsiteY1" fmla="*/ 3921 h 1088442"/>
              <a:gd name="connsiteX2" fmla="*/ 3327990 w 3327990"/>
              <a:gd name="connsiteY2" fmla="*/ 865158 h 1088442"/>
              <a:gd name="connsiteX0" fmla="*/ 0 w 3327990"/>
              <a:gd name="connsiteY0" fmla="*/ 1204235 h 1204235"/>
              <a:gd name="connsiteX1" fmla="*/ 1658679 w 3327990"/>
              <a:gd name="connsiteY1" fmla="*/ 2756 h 1204235"/>
              <a:gd name="connsiteX2" fmla="*/ 3327990 w 3327990"/>
              <a:gd name="connsiteY2" fmla="*/ 980951 h 1204235"/>
              <a:gd name="connsiteX0" fmla="*/ 0 w 3327990"/>
              <a:gd name="connsiteY0" fmla="*/ 1204235 h 1204235"/>
              <a:gd name="connsiteX1" fmla="*/ 1755407 w 3327990"/>
              <a:gd name="connsiteY1" fmla="*/ 2756 h 1204235"/>
              <a:gd name="connsiteX2" fmla="*/ 3327990 w 3327990"/>
              <a:gd name="connsiteY2" fmla="*/ 980951 h 1204235"/>
              <a:gd name="connsiteX0" fmla="*/ 0 w 3327990"/>
              <a:gd name="connsiteY0" fmla="*/ 1202212 h 1202212"/>
              <a:gd name="connsiteX1" fmla="*/ 1755407 w 3327990"/>
              <a:gd name="connsiteY1" fmla="*/ 733 h 1202212"/>
              <a:gd name="connsiteX2" fmla="*/ 3327990 w 3327990"/>
              <a:gd name="connsiteY2" fmla="*/ 978928 h 1202212"/>
            </a:gdLst>
            <a:ahLst/>
            <a:cxnLst>
              <a:cxn ang="0">
                <a:pos x="connsiteX0" y="connsiteY0"/>
              </a:cxn>
              <a:cxn ang="0">
                <a:pos x="connsiteX1" y="connsiteY1"/>
              </a:cxn>
              <a:cxn ang="0">
                <a:pos x="connsiteX2" y="connsiteY2"/>
              </a:cxn>
            </a:cxnLst>
            <a:rect l="l" t="t" r="r" b="b"/>
            <a:pathLst>
              <a:path w="3327990" h="1202212">
                <a:moveTo>
                  <a:pt x="0" y="1202212"/>
                </a:moveTo>
                <a:cubicBezTo>
                  <a:pt x="373025" y="208068"/>
                  <a:pt x="1189995" y="-14699"/>
                  <a:pt x="1755407" y="733"/>
                </a:cubicBezTo>
                <a:cubicBezTo>
                  <a:pt x="2320819" y="16165"/>
                  <a:pt x="2758262" y="303760"/>
                  <a:pt x="3327990" y="978928"/>
                </a:cubicBezTo>
              </a:path>
            </a:pathLst>
          </a:custGeom>
          <a:noFill/>
          <a:ln w="28575"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nvGrpSpPr>
          <p:cNvPr id="166" name="Group 11"/>
          <p:cNvGrpSpPr/>
          <p:nvPr/>
        </p:nvGrpSpPr>
        <p:grpSpPr>
          <a:xfrm>
            <a:off x="11108074" y="4911099"/>
            <a:ext cx="1135005" cy="1613393"/>
            <a:chOff x="9593834" y="3578458"/>
            <a:chExt cx="1986709" cy="2824073"/>
          </a:xfrm>
        </p:grpSpPr>
        <p:sp>
          <p:nvSpPr>
            <p:cNvPr id="167" name="Rectangle 30"/>
            <p:cNvSpPr/>
            <p:nvPr/>
          </p:nvSpPr>
          <p:spPr bwMode="auto">
            <a:xfrm>
              <a:off x="9677400" y="5259245"/>
              <a:ext cx="1273051" cy="955818"/>
            </a:xfrm>
            <a:prstGeom prst="rect">
              <a:avLst/>
            </a:prstGeom>
            <a:solidFill>
              <a:srgbClr val="FFFFFF"/>
            </a:solidFill>
            <a:ln w="10795" cap="flat" cmpd="sng" algn="ctr">
              <a:noFill/>
              <a:prstDash val="solid"/>
              <a:headEnd type="none" w="med" len="med"/>
              <a:tailEnd type="none" w="med" len="med"/>
            </a:ln>
            <a:effectLst/>
          </p:spPr>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grpSp>
          <p:nvGrpSpPr>
            <p:cNvPr id="168" name="Group 31"/>
            <p:cNvGrpSpPr>
              <a:grpSpLocks noChangeAspect="1"/>
            </p:cNvGrpSpPr>
            <p:nvPr/>
          </p:nvGrpSpPr>
          <p:grpSpPr>
            <a:xfrm>
              <a:off x="9622866" y="5223627"/>
              <a:ext cx="1957677" cy="1178904"/>
              <a:chOff x="3742936" y="4845974"/>
              <a:chExt cx="1611848" cy="970652"/>
            </a:xfrm>
            <a:solidFill>
              <a:srgbClr val="0072C6">
                <a:lumMod val="75000"/>
              </a:srgbClr>
            </a:solidFill>
          </p:grpSpPr>
          <p:sp>
            <p:nvSpPr>
              <p:cNvPr id="217" name="Freeform 186"/>
              <p:cNvSpPr>
                <a:spLocks noEditPoints="1"/>
              </p:cNvSpPr>
              <p:nvPr/>
            </p:nvSpPr>
            <p:spPr bwMode="black">
              <a:xfrm>
                <a:off x="4953857" y="5008123"/>
                <a:ext cx="400927"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68217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93"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68217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69" name="Group 32"/>
            <p:cNvGrpSpPr/>
            <p:nvPr/>
          </p:nvGrpSpPr>
          <p:grpSpPr>
            <a:xfrm>
              <a:off x="9809853" y="5348588"/>
              <a:ext cx="1014780" cy="768770"/>
              <a:chOff x="-1748541" y="1986635"/>
              <a:chExt cx="1206735" cy="914192"/>
            </a:xfrm>
          </p:grpSpPr>
          <p:sp>
            <p:nvSpPr>
              <p:cNvPr id="200" name="Rectangle 35"/>
              <p:cNvSpPr>
                <a:spLocks noChangeArrowheads="1"/>
              </p:cNvSpPr>
              <p:nvPr/>
            </p:nvSpPr>
            <p:spPr bwMode="auto">
              <a:xfrm>
                <a:off x="-1318870" y="2263178"/>
                <a:ext cx="50281" cy="21483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1" name="Rectangle 36"/>
              <p:cNvSpPr>
                <a:spLocks noChangeArrowheads="1"/>
              </p:cNvSpPr>
              <p:nvPr/>
            </p:nvSpPr>
            <p:spPr bwMode="auto">
              <a:xfrm>
                <a:off x="-1538277" y="2564861"/>
                <a:ext cx="25368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2" name="Rectangle 37"/>
              <p:cNvSpPr>
                <a:spLocks noChangeArrowheads="1"/>
              </p:cNvSpPr>
              <p:nvPr/>
            </p:nvSpPr>
            <p:spPr bwMode="auto">
              <a:xfrm>
                <a:off x="-1602270" y="2564861"/>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3" name="Rectangle 38"/>
              <p:cNvSpPr>
                <a:spLocks noChangeArrowheads="1"/>
              </p:cNvSpPr>
              <p:nvPr/>
            </p:nvSpPr>
            <p:spPr bwMode="auto">
              <a:xfrm>
                <a:off x="-1538277" y="2647139"/>
                <a:ext cx="27425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4" name="Rectangle 39"/>
              <p:cNvSpPr>
                <a:spLocks noChangeArrowheads="1"/>
              </p:cNvSpPr>
              <p:nvPr/>
            </p:nvSpPr>
            <p:spPr bwMode="auto">
              <a:xfrm>
                <a:off x="-1602270" y="2647139"/>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5" name="Rectangle 40"/>
              <p:cNvSpPr>
                <a:spLocks noChangeArrowheads="1"/>
              </p:cNvSpPr>
              <p:nvPr/>
            </p:nvSpPr>
            <p:spPr bwMode="auto">
              <a:xfrm>
                <a:off x="-1538277" y="2724845"/>
                <a:ext cx="20340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6" name="Rectangle 41"/>
              <p:cNvSpPr>
                <a:spLocks noChangeArrowheads="1"/>
              </p:cNvSpPr>
              <p:nvPr/>
            </p:nvSpPr>
            <p:spPr bwMode="auto">
              <a:xfrm>
                <a:off x="-1602270" y="2724845"/>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7" name="Rectangle 42"/>
              <p:cNvSpPr>
                <a:spLocks noChangeArrowheads="1"/>
              </p:cNvSpPr>
              <p:nvPr/>
            </p:nvSpPr>
            <p:spPr bwMode="auto">
              <a:xfrm>
                <a:off x="-1389720" y="2423162"/>
                <a:ext cx="50281" cy="54852"/>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8" name="Rectangle 43"/>
              <p:cNvSpPr>
                <a:spLocks noChangeArrowheads="1"/>
              </p:cNvSpPr>
              <p:nvPr/>
            </p:nvSpPr>
            <p:spPr bwMode="auto">
              <a:xfrm>
                <a:off x="-1460570" y="2329457"/>
                <a:ext cx="50281" cy="148556"/>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9" name="Rectangle 44"/>
              <p:cNvSpPr>
                <a:spLocks noChangeArrowheads="1"/>
              </p:cNvSpPr>
              <p:nvPr/>
            </p:nvSpPr>
            <p:spPr bwMode="auto">
              <a:xfrm>
                <a:off x="-1533706" y="2290604"/>
                <a:ext cx="50281" cy="18740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0" name="Rectangle 45"/>
              <p:cNvSpPr>
                <a:spLocks noChangeArrowheads="1"/>
              </p:cNvSpPr>
              <p:nvPr/>
            </p:nvSpPr>
            <p:spPr bwMode="auto">
              <a:xfrm>
                <a:off x="-1604556" y="2361454"/>
                <a:ext cx="50281" cy="116559"/>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1" name="Freeform 46"/>
              <p:cNvSpPr>
                <a:spLocks/>
              </p:cNvSpPr>
              <p:nvPr/>
            </p:nvSpPr>
            <p:spPr bwMode="auto">
              <a:xfrm>
                <a:off x="-1149744" y="2347741"/>
                <a:ext cx="402245" cy="404530"/>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2" name="Freeform 47"/>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3" name="Freeform 48"/>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4" name="Rectangle 49"/>
              <p:cNvSpPr>
                <a:spLocks noChangeArrowheads="1"/>
              </p:cNvSpPr>
              <p:nvPr/>
            </p:nvSpPr>
            <p:spPr bwMode="auto">
              <a:xfrm>
                <a:off x="-715598" y="2036820"/>
                <a:ext cx="38853" cy="3885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5" name="Freeform 50"/>
              <p:cNvSpPr>
                <a:spLocks noEditPoints="1"/>
              </p:cNvSpPr>
              <p:nvPr/>
            </p:nvSpPr>
            <p:spPr bwMode="auto">
              <a:xfrm>
                <a:off x="-1746256" y="1986635"/>
                <a:ext cx="1204450" cy="121130"/>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6" name="Freeform 51"/>
              <p:cNvSpPr>
                <a:spLocks noEditPoints="1"/>
              </p:cNvSpPr>
              <p:nvPr/>
            </p:nvSpPr>
            <p:spPr bwMode="auto">
              <a:xfrm>
                <a:off x="-1748541" y="2132906"/>
                <a:ext cx="1202164" cy="767921"/>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sp>
          <p:nvSpPr>
            <p:cNvPr id="170" name="Freeform 40"/>
            <p:cNvSpPr>
              <a:spLocks/>
            </p:cNvSpPr>
            <p:nvPr/>
          </p:nvSpPr>
          <p:spPr bwMode="auto">
            <a:xfrm>
              <a:off x="10641093" y="4320582"/>
              <a:ext cx="618715" cy="1059637"/>
            </a:xfrm>
            <a:custGeom>
              <a:avLst/>
              <a:gdLst>
                <a:gd name="T0" fmla="*/ 301 w 301"/>
                <a:gd name="T1" fmla="*/ 496 h 515"/>
                <a:gd name="T2" fmla="*/ 281 w 301"/>
                <a:gd name="T3" fmla="*/ 515 h 515"/>
                <a:gd name="T4" fmla="*/ 20 w 301"/>
                <a:gd name="T5" fmla="*/ 515 h 515"/>
                <a:gd name="T6" fmla="*/ 0 w 301"/>
                <a:gd name="T7" fmla="*/ 496 h 515"/>
                <a:gd name="T8" fmla="*/ 0 w 301"/>
                <a:gd name="T9" fmla="*/ 20 h 515"/>
                <a:gd name="T10" fmla="*/ 20 w 301"/>
                <a:gd name="T11" fmla="*/ 0 h 515"/>
                <a:gd name="T12" fmla="*/ 281 w 301"/>
                <a:gd name="T13" fmla="*/ 0 h 515"/>
                <a:gd name="T14" fmla="*/ 301 w 301"/>
                <a:gd name="T15" fmla="*/ 20 h 515"/>
                <a:gd name="T16" fmla="*/ 301 w 301"/>
                <a:gd name="T17" fmla="*/ 49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15">
                  <a:moveTo>
                    <a:pt x="301" y="496"/>
                  </a:moveTo>
                  <a:cubicBezTo>
                    <a:pt x="301" y="506"/>
                    <a:pt x="292" y="515"/>
                    <a:pt x="281" y="515"/>
                  </a:cubicBezTo>
                  <a:cubicBezTo>
                    <a:pt x="20" y="515"/>
                    <a:pt x="20" y="515"/>
                    <a:pt x="20" y="515"/>
                  </a:cubicBezTo>
                  <a:cubicBezTo>
                    <a:pt x="9" y="515"/>
                    <a:pt x="0" y="506"/>
                    <a:pt x="0" y="496"/>
                  </a:cubicBezTo>
                  <a:cubicBezTo>
                    <a:pt x="0" y="20"/>
                    <a:pt x="0" y="20"/>
                    <a:pt x="0" y="20"/>
                  </a:cubicBezTo>
                  <a:cubicBezTo>
                    <a:pt x="0" y="9"/>
                    <a:pt x="9" y="0"/>
                    <a:pt x="20" y="0"/>
                  </a:cubicBezTo>
                  <a:cubicBezTo>
                    <a:pt x="281" y="0"/>
                    <a:pt x="281" y="0"/>
                    <a:pt x="281" y="0"/>
                  </a:cubicBezTo>
                  <a:cubicBezTo>
                    <a:pt x="292" y="0"/>
                    <a:pt x="301" y="9"/>
                    <a:pt x="301" y="20"/>
                  </a:cubicBezTo>
                  <a:lnTo>
                    <a:pt x="301" y="49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sp>
          <p:nvSpPr>
            <p:cNvPr id="171" name="Rectangle 41"/>
            <p:cNvSpPr>
              <a:spLocks noChangeArrowheads="1"/>
            </p:cNvSpPr>
            <p:nvPr/>
          </p:nvSpPr>
          <p:spPr bwMode="auto">
            <a:xfrm>
              <a:off x="10701034" y="4380523"/>
              <a:ext cx="499848" cy="835112"/>
            </a:xfrm>
            <a:prstGeom prst="rect">
              <a:avLst/>
            </a:prstGeom>
            <a:solidFill>
              <a:srgbClr val="FFFFFF"/>
            </a:solidFill>
            <a:ln>
              <a:noFill/>
            </a:ln>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sp>
          <p:nvSpPr>
            <p:cNvPr id="172" name="Oval 48"/>
            <p:cNvSpPr>
              <a:spLocks noChangeArrowheads="1"/>
            </p:cNvSpPr>
            <p:nvPr/>
          </p:nvSpPr>
          <p:spPr bwMode="auto">
            <a:xfrm>
              <a:off x="10920480" y="5263385"/>
              <a:ext cx="59941" cy="56893"/>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grpSp>
          <p:nvGrpSpPr>
            <p:cNvPr id="173" name="Group 36"/>
            <p:cNvGrpSpPr/>
            <p:nvPr/>
          </p:nvGrpSpPr>
          <p:grpSpPr>
            <a:xfrm>
              <a:off x="10793141" y="4495622"/>
              <a:ext cx="323327" cy="323327"/>
              <a:chOff x="10588373" y="2765981"/>
              <a:chExt cx="370932" cy="370932"/>
            </a:xfrm>
          </p:grpSpPr>
          <p:sp>
            <p:nvSpPr>
              <p:cNvPr id="198" name="Freeform 46"/>
              <p:cNvSpPr>
                <a:spLocks/>
              </p:cNvSpPr>
              <p:nvPr/>
            </p:nvSpPr>
            <p:spPr bwMode="auto">
              <a:xfrm>
                <a:off x="10588373" y="2796732"/>
                <a:ext cx="338260" cy="340181"/>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9" name="Freeform 48"/>
              <p:cNvSpPr>
                <a:spLocks/>
              </p:cNvSpPr>
              <p:nvPr/>
            </p:nvSpPr>
            <p:spPr bwMode="auto">
              <a:xfrm>
                <a:off x="10790175" y="2765981"/>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4" name="Group 37"/>
            <p:cNvGrpSpPr/>
            <p:nvPr/>
          </p:nvGrpSpPr>
          <p:grpSpPr>
            <a:xfrm>
              <a:off x="10793141" y="4880935"/>
              <a:ext cx="323975" cy="207168"/>
              <a:chOff x="10083334" y="5733541"/>
              <a:chExt cx="282525" cy="180662"/>
            </a:xfrm>
          </p:grpSpPr>
          <p:sp>
            <p:nvSpPr>
              <p:cNvPr id="193"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4"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5"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6"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7"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sp>
          <p:nvSpPr>
            <p:cNvPr id="175" name="Rounded Rectangle 38"/>
            <p:cNvSpPr/>
            <p:nvPr/>
          </p:nvSpPr>
          <p:spPr bwMode="auto">
            <a:xfrm>
              <a:off x="9593834" y="3578458"/>
              <a:ext cx="994307" cy="1455563"/>
            </a:xfrm>
            <a:prstGeom prst="roundRect">
              <a:avLst>
                <a:gd name="adj" fmla="val 6754"/>
              </a:avLst>
            </a:prstGeom>
            <a:solidFill>
              <a:srgbClr val="442359"/>
            </a:solidFill>
            <a:ln w="10795" cap="flat" cmpd="sng" algn="ctr">
              <a:noFill/>
              <a:prstDash val="solid"/>
              <a:headEnd type="none" w="med" len="med"/>
              <a:tailEnd type="none" w="med" len="med"/>
            </a:ln>
            <a:effectLst/>
          </p:spPr>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176" name="Rectangle 28"/>
            <p:cNvSpPr>
              <a:spLocks noChangeArrowheads="1"/>
            </p:cNvSpPr>
            <p:nvPr/>
          </p:nvSpPr>
          <p:spPr bwMode="auto">
            <a:xfrm>
              <a:off x="9685172" y="3673103"/>
              <a:ext cx="808284" cy="12662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grpSp>
          <p:nvGrpSpPr>
            <p:cNvPr id="177" name="Group 40"/>
            <p:cNvGrpSpPr/>
            <p:nvPr/>
          </p:nvGrpSpPr>
          <p:grpSpPr>
            <a:xfrm>
              <a:off x="9773358" y="4602405"/>
              <a:ext cx="403787" cy="237362"/>
              <a:chOff x="10085257" y="5987235"/>
              <a:chExt cx="284445" cy="167208"/>
            </a:xfrm>
          </p:grpSpPr>
          <p:sp>
            <p:nvSpPr>
              <p:cNvPr id="187" name="Rectangle 36"/>
              <p:cNvSpPr>
                <a:spLocks noChangeArrowheads="1"/>
              </p:cNvSpPr>
              <p:nvPr/>
            </p:nvSpPr>
            <p:spPr bwMode="auto">
              <a:xfrm>
                <a:off x="10139070" y="5987235"/>
                <a:ext cx="21333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8" name="Rectangle 37"/>
              <p:cNvSpPr>
                <a:spLocks noChangeArrowheads="1"/>
              </p:cNvSpPr>
              <p:nvPr/>
            </p:nvSpPr>
            <p:spPr bwMode="auto">
              <a:xfrm>
                <a:off x="10085257" y="598723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9" name="Rectangle 38"/>
              <p:cNvSpPr>
                <a:spLocks noChangeArrowheads="1"/>
              </p:cNvSpPr>
              <p:nvPr/>
            </p:nvSpPr>
            <p:spPr bwMode="auto">
              <a:xfrm>
                <a:off x="10139070" y="6056425"/>
                <a:ext cx="23063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0" name="Rectangle 39"/>
              <p:cNvSpPr>
                <a:spLocks noChangeArrowheads="1"/>
              </p:cNvSpPr>
              <p:nvPr/>
            </p:nvSpPr>
            <p:spPr bwMode="auto">
              <a:xfrm>
                <a:off x="10085257" y="605642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1" name="Rectangle 40"/>
              <p:cNvSpPr>
                <a:spLocks noChangeArrowheads="1"/>
              </p:cNvSpPr>
              <p:nvPr/>
            </p:nvSpPr>
            <p:spPr bwMode="auto">
              <a:xfrm>
                <a:off x="10139070" y="6121770"/>
                <a:ext cx="17105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2" name="Rectangle 41"/>
              <p:cNvSpPr>
                <a:spLocks noChangeArrowheads="1"/>
              </p:cNvSpPr>
              <p:nvPr/>
            </p:nvSpPr>
            <p:spPr bwMode="auto">
              <a:xfrm>
                <a:off x="10085257" y="6121770"/>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8" name="Group 41"/>
            <p:cNvGrpSpPr/>
            <p:nvPr/>
          </p:nvGrpSpPr>
          <p:grpSpPr>
            <a:xfrm>
              <a:off x="9783875" y="3775414"/>
              <a:ext cx="447325" cy="286045"/>
              <a:chOff x="10083334" y="5733541"/>
              <a:chExt cx="282525" cy="180662"/>
            </a:xfrm>
          </p:grpSpPr>
          <p:sp>
            <p:nvSpPr>
              <p:cNvPr id="182"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3"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4"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5"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6"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9" name="Group 42"/>
            <p:cNvGrpSpPr/>
            <p:nvPr/>
          </p:nvGrpSpPr>
          <p:grpSpPr>
            <a:xfrm>
              <a:off x="9815319" y="4156195"/>
              <a:ext cx="357382" cy="357382"/>
              <a:chOff x="10588373" y="2765981"/>
              <a:chExt cx="370932" cy="370932"/>
            </a:xfrm>
          </p:grpSpPr>
          <p:sp>
            <p:nvSpPr>
              <p:cNvPr id="180" name="Freeform 46"/>
              <p:cNvSpPr>
                <a:spLocks/>
              </p:cNvSpPr>
              <p:nvPr/>
            </p:nvSpPr>
            <p:spPr bwMode="auto">
              <a:xfrm>
                <a:off x="10588373" y="2796732"/>
                <a:ext cx="338260" cy="340181"/>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1" name="Freeform 48"/>
              <p:cNvSpPr>
                <a:spLocks/>
              </p:cNvSpPr>
              <p:nvPr/>
            </p:nvSpPr>
            <p:spPr bwMode="auto">
              <a:xfrm>
                <a:off x="10790175" y="2765981"/>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sp>
        <p:nvSpPr>
          <p:cNvPr id="327" name="Freeform 95"/>
          <p:cNvSpPr>
            <a:spLocks/>
          </p:cNvSpPr>
          <p:nvPr/>
        </p:nvSpPr>
        <p:spPr bwMode="auto">
          <a:xfrm flipH="1">
            <a:off x="8388794" y="2321495"/>
            <a:ext cx="1838711" cy="102338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lumMod val="75000"/>
              <a:lumOff val="25000"/>
            </a:schemeClr>
          </a:solidFill>
          <a:ln w="28575">
            <a:noFill/>
            <a:round/>
            <a:headEnd/>
            <a:tailEnd/>
          </a:ln>
          <a:extLst/>
        </p:spPr>
        <p:txBody>
          <a:bodyPr vert="horz" wrap="square" lIns="93248" tIns="46624" rIns="93248" bIns="46624" numCol="1" anchor="t" anchorCtr="0" compatLnSpc="1">
            <a:prstTxWarp prst="textNoShape">
              <a:avLst/>
            </a:prstTxWarp>
          </a:bodyPr>
          <a:lstStyle/>
          <a:p>
            <a:endParaRPr lang="en-US" sz="1836" kern="0" dirty="0">
              <a:solidFill>
                <a:schemeClr val="bg1"/>
              </a:solidFill>
            </a:endParaRPr>
          </a:p>
        </p:txBody>
      </p:sp>
      <p:cxnSp>
        <p:nvCxnSpPr>
          <p:cNvPr id="328" name="Straight Connector 327"/>
          <p:cNvCxnSpPr/>
          <p:nvPr/>
        </p:nvCxnSpPr>
        <p:spPr>
          <a:xfrm flipH="1">
            <a:off x="8231292" y="5890907"/>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TextBox 328"/>
          <p:cNvSpPr txBox="1"/>
          <p:nvPr/>
        </p:nvSpPr>
        <p:spPr>
          <a:xfrm>
            <a:off x="8551318" y="2659170"/>
            <a:ext cx="1439430" cy="600728"/>
          </a:xfrm>
          <a:prstGeom prst="rect">
            <a:avLst/>
          </a:prstGeom>
          <a:noFill/>
        </p:spPr>
        <p:txBody>
          <a:bodyPr wrap="square" rtlCol="0">
            <a:spAutoFit/>
          </a:bodyPr>
          <a:lstStyle/>
          <a:p>
            <a:pPr algn="ctr">
              <a:lnSpc>
                <a:spcPct val="90000"/>
              </a:lnSpc>
            </a:pPr>
            <a:r>
              <a:rPr lang="en-US" sz="1836" dirty="0"/>
              <a:t>Microsoft Azure</a:t>
            </a:r>
          </a:p>
        </p:txBody>
      </p:sp>
      <p:sp>
        <p:nvSpPr>
          <p:cNvPr id="330" name="TextBox 329"/>
          <p:cNvSpPr txBox="1"/>
          <p:nvPr/>
        </p:nvSpPr>
        <p:spPr>
          <a:xfrm>
            <a:off x="7309437" y="4835625"/>
            <a:ext cx="1097731" cy="307738"/>
          </a:xfrm>
          <a:prstGeom prst="rect">
            <a:avLst/>
          </a:prstGeom>
          <a:solidFill>
            <a:schemeClr val="accent4"/>
          </a:solid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Internal VIP</a:t>
            </a:r>
          </a:p>
        </p:txBody>
      </p:sp>
      <p:sp>
        <p:nvSpPr>
          <p:cNvPr id="331" name="TextBox 330"/>
          <p:cNvSpPr txBox="1"/>
          <p:nvPr/>
        </p:nvSpPr>
        <p:spPr>
          <a:xfrm>
            <a:off x="5925560" y="3686712"/>
            <a:ext cx="944748" cy="276964"/>
          </a:xfrm>
          <a:prstGeom prst="rect">
            <a:avLst/>
          </a:prstGeom>
          <a:solidFill>
            <a:schemeClr val="accent6"/>
          </a:solidFill>
        </p:spPr>
        <p:txBody>
          <a:bodyPr wrap="square" rtlCol="0">
            <a:spAutoFit/>
          </a:bodyPr>
          <a:lstStyle/>
          <a:p>
            <a:r>
              <a:rPr lang="en-US" sz="1200" dirty="0">
                <a:gradFill>
                  <a:gsLst>
                    <a:gs pos="0">
                      <a:srgbClr val="FFFFFF"/>
                    </a:gs>
                    <a:gs pos="100000">
                      <a:srgbClr val="FFFFFF"/>
                    </a:gs>
                  </a:gsLst>
                  <a:lin ang="5400000" scaled="0"/>
                </a:gradFill>
                <a:effectLst>
                  <a:outerShdw blurRad="38100" dist="38100" dir="2700000" algn="tl">
                    <a:srgbClr val="000000">
                      <a:alpha val="43137"/>
                    </a:srgbClr>
                  </a:outerShdw>
                </a:effectLst>
              </a:rPr>
              <a:t>Public VIP</a:t>
            </a:r>
          </a:p>
        </p:txBody>
      </p:sp>
      <p:grpSp>
        <p:nvGrpSpPr>
          <p:cNvPr id="164" name="Group 163"/>
          <p:cNvGrpSpPr/>
          <p:nvPr/>
        </p:nvGrpSpPr>
        <p:grpSpPr>
          <a:xfrm>
            <a:off x="5728445" y="1287458"/>
            <a:ext cx="1338978" cy="1236985"/>
            <a:chOff x="1441498" y="2335312"/>
            <a:chExt cx="1209154" cy="1117050"/>
          </a:xfrm>
        </p:grpSpPr>
        <p:sp>
          <p:nvSpPr>
            <p:cNvPr id="218" name="Oval 21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219" name="Freeform 218"/>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220" name="TextBox 219"/>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Tree>
    <p:extLst>
      <p:ext uri="{BB962C8B-B14F-4D97-AF65-F5344CB8AC3E}">
        <p14:creationId xmlns:p14="http://schemas.microsoft.com/office/powerpoint/2010/main" val="33601531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a:t>On-premises VPN Ecosystem</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202" y="2688756"/>
            <a:ext cx="2277394" cy="915512"/>
          </a:xfrm>
          <a:prstGeom prst="rect">
            <a:avLst/>
          </a:prstGeom>
          <a:solidFill>
            <a:schemeClr val="tx1"/>
          </a:solidFill>
        </p:spPr>
      </p:pic>
      <p:pic>
        <p:nvPicPr>
          <p:cNvPr id="16" name="Picture 15"/>
          <p:cNvPicPr>
            <a:picLocks noChangeAspect="1"/>
          </p:cNvPicPr>
          <p:nvPr/>
        </p:nvPicPr>
        <p:blipFill>
          <a:blip r:embed="rId4"/>
          <a:stretch>
            <a:fillRect/>
          </a:stretch>
        </p:blipFill>
        <p:spPr>
          <a:xfrm>
            <a:off x="4180956" y="2524302"/>
            <a:ext cx="2177908" cy="1150879"/>
          </a:xfrm>
          <a:prstGeom prst="rect">
            <a:avLst/>
          </a:prstGeom>
          <a:solidFill>
            <a:schemeClr val="tx1"/>
          </a:solid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4196" y="2577111"/>
            <a:ext cx="3075489" cy="1142597"/>
          </a:xfrm>
          <a:prstGeom prst="rect">
            <a:avLst/>
          </a:prstGeom>
        </p:spPr>
      </p:pic>
      <p:pic>
        <p:nvPicPr>
          <p:cNvPr id="13" name="Picture 12"/>
          <p:cNvPicPr>
            <a:picLocks noChangeAspect="1"/>
          </p:cNvPicPr>
          <p:nvPr/>
        </p:nvPicPr>
        <p:blipFill>
          <a:blip r:embed="rId6"/>
          <a:stretch>
            <a:fillRect/>
          </a:stretch>
        </p:blipFill>
        <p:spPr>
          <a:xfrm>
            <a:off x="4738534" y="5793415"/>
            <a:ext cx="3024056" cy="858142"/>
          </a:xfrm>
          <a:prstGeom prst="rect">
            <a:avLst/>
          </a:prstGeom>
          <a:solidFill>
            <a:schemeClr val="tx1"/>
          </a:solidFill>
          <a:ln>
            <a:noFill/>
          </a:ln>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855" y="5702337"/>
            <a:ext cx="4060171" cy="787377"/>
          </a:xfrm>
          <a:prstGeom prst="rect">
            <a:avLst/>
          </a:prstGeom>
          <a:solidFill>
            <a:schemeClr val="tx1"/>
          </a:solidFill>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67123" y="4090813"/>
            <a:ext cx="1550446" cy="1387649"/>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237" y="1666734"/>
            <a:ext cx="4718856" cy="535128"/>
          </a:xfrm>
          <a:prstGeom prst="rect">
            <a:avLst/>
          </a:prstGeom>
        </p:spPr>
      </p:pic>
      <p:pic>
        <p:nvPicPr>
          <p:cNvPr id="24" name="Picture 1" descr="image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041" y="2711867"/>
            <a:ext cx="3787569" cy="101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48147" y="1498918"/>
            <a:ext cx="2971538" cy="702944"/>
          </a:xfrm>
          <a:prstGeom prst="rect">
            <a:avLst/>
          </a:prstGeom>
        </p:spPr>
      </p:pic>
      <p:pic>
        <p:nvPicPr>
          <p:cNvPr id="17" name="Picture 16"/>
          <p:cNvPicPr>
            <a:picLocks noChangeAspect="1"/>
          </p:cNvPicPr>
          <p:nvPr/>
        </p:nvPicPr>
        <p:blipFill>
          <a:blip r:embed="rId12"/>
          <a:stretch>
            <a:fillRect/>
          </a:stretch>
        </p:blipFill>
        <p:spPr>
          <a:xfrm>
            <a:off x="7074515" y="4398389"/>
            <a:ext cx="2785790" cy="772496"/>
          </a:xfrm>
          <a:prstGeom prst="rect">
            <a:avLst/>
          </a:prstGeom>
          <a:solidFill>
            <a:schemeClr val="tx1"/>
          </a:solidFill>
          <a:ln>
            <a:noFill/>
          </a:ln>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5456" y="4219308"/>
            <a:ext cx="4062240" cy="1130658"/>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7523" y="4151588"/>
            <a:ext cx="1411114" cy="1266098"/>
          </a:xfrm>
          <a:prstGeom prst="rect">
            <a:avLst/>
          </a:prstGeom>
          <a:noFill/>
          <a:ln>
            <a:noFill/>
          </a:ln>
        </p:spPr>
      </p:pic>
      <p:pic>
        <p:nvPicPr>
          <p:cNvPr id="9" name="Picture 8"/>
          <p:cNvPicPr>
            <a:picLocks noChangeAspect="1"/>
          </p:cNvPicPr>
          <p:nvPr/>
        </p:nvPicPr>
        <p:blipFill rotWithShape="1">
          <a:blip r:embed="rId15">
            <a:extLst>
              <a:ext uri="{28A0092B-C50C-407E-A947-70E740481C1C}">
                <a14:useLocalDpi xmlns:a14="http://schemas.microsoft.com/office/drawing/2010/main" val="0"/>
              </a:ext>
            </a:extLst>
          </a:blip>
          <a:srcRect l="12611" t="22306" r="8989" b="22941"/>
          <a:stretch/>
        </p:blipFill>
        <p:spPr>
          <a:xfrm>
            <a:off x="274637" y="5402262"/>
            <a:ext cx="3733800" cy="1371600"/>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82841" y="1289007"/>
            <a:ext cx="3823558" cy="912855"/>
          </a:xfrm>
          <a:prstGeom prst="rect">
            <a:avLst/>
          </a:prstGeom>
        </p:spPr>
      </p:pic>
    </p:spTree>
    <p:extLst>
      <p:ext uri="{BB962C8B-B14F-4D97-AF65-F5344CB8AC3E}">
        <p14:creationId xmlns:p14="http://schemas.microsoft.com/office/powerpoint/2010/main" val="37027092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Partners</a:t>
            </a:r>
          </a:p>
        </p:txBody>
      </p:sp>
      <p:grpSp>
        <p:nvGrpSpPr>
          <p:cNvPr id="4" name="Group 14"/>
          <p:cNvGrpSpPr/>
          <p:nvPr/>
        </p:nvGrpSpPr>
        <p:grpSpPr>
          <a:xfrm>
            <a:off x="275481" y="982662"/>
            <a:ext cx="11923609" cy="3505923"/>
            <a:chOff x="275481" y="1315884"/>
            <a:chExt cx="11923609" cy="3505923"/>
          </a:xfrm>
        </p:grpSpPr>
        <p:sp>
          <p:nvSpPr>
            <p:cNvPr id="5" name="Rectangle 15"/>
            <p:cNvSpPr/>
            <p:nvPr/>
          </p:nvSpPr>
          <p:spPr bwMode="auto">
            <a:xfrm>
              <a:off x="6076186" y="2025259"/>
              <a:ext cx="6122904" cy="2749470"/>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000" b="1" spc="-50" dirty="0">
                <a:gradFill>
                  <a:gsLst>
                    <a:gs pos="60952">
                      <a:srgbClr val="FFFFFF"/>
                    </a:gs>
                    <a:gs pos="30000">
                      <a:srgbClr val="FFFFFF"/>
                    </a:gs>
                  </a:gsLst>
                  <a:lin ang="5400000" scaled="0"/>
                </a:gradFill>
              </a:endParaRPr>
            </a:p>
          </p:txBody>
        </p:sp>
        <p:sp>
          <p:nvSpPr>
            <p:cNvPr id="6" name="Rectangle 16"/>
            <p:cNvSpPr/>
            <p:nvPr/>
          </p:nvSpPr>
          <p:spPr bwMode="auto">
            <a:xfrm>
              <a:off x="275481" y="2020905"/>
              <a:ext cx="5736857" cy="2753397"/>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000" b="1" spc="-50" dirty="0">
                <a:gradFill>
                  <a:gsLst>
                    <a:gs pos="60952">
                      <a:srgbClr val="FFFFFF"/>
                    </a:gs>
                    <a:gs pos="30000">
                      <a:srgbClr val="FFFFFF"/>
                    </a:gs>
                  </a:gsLst>
                  <a:lin ang="5400000" scaled="0"/>
                </a:gradFill>
              </a:endParaRPr>
            </a:p>
          </p:txBody>
        </p:sp>
        <p:sp>
          <p:nvSpPr>
            <p:cNvPr id="7" name="Rectangle 17"/>
            <p:cNvSpPr/>
            <p:nvPr/>
          </p:nvSpPr>
          <p:spPr bwMode="auto">
            <a:xfrm>
              <a:off x="275481" y="1315884"/>
              <a:ext cx="5736857" cy="700975"/>
            </a:xfrm>
            <a:prstGeom prst="rect">
              <a:avLst/>
            </a:prstGeom>
            <a:solidFill>
              <a:srgbClr val="0070C0"/>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r>
                <a:rPr lang="en-US" sz="2800" b="1" spc="-50" dirty="0">
                  <a:gradFill>
                    <a:gsLst>
                      <a:gs pos="86726">
                        <a:srgbClr val="EFEFEF"/>
                      </a:gs>
                      <a:gs pos="36283">
                        <a:srgbClr val="EFEFEF"/>
                      </a:gs>
                    </a:gsLst>
                    <a:lin ang="5400000" scaled="0"/>
                  </a:gradFill>
                  <a:latin typeface="Segoe UI Light"/>
                </a:rPr>
                <a:t>Exchange Provider</a:t>
              </a:r>
            </a:p>
          </p:txBody>
        </p:sp>
        <p:sp>
          <p:nvSpPr>
            <p:cNvPr id="8" name="Rectangle 18"/>
            <p:cNvSpPr/>
            <p:nvPr/>
          </p:nvSpPr>
          <p:spPr bwMode="auto">
            <a:xfrm>
              <a:off x="6076186" y="1315884"/>
              <a:ext cx="6122904" cy="700975"/>
            </a:xfrm>
            <a:prstGeom prst="rect">
              <a:avLst/>
            </a:prstGeom>
            <a:solidFill>
              <a:srgbClr val="0070C0"/>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r>
                <a:rPr lang="en-US" sz="2800" b="1" spc="-50" dirty="0">
                  <a:gradFill>
                    <a:gsLst>
                      <a:gs pos="86726">
                        <a:srgbClr val="EFEFEF"/>
                      </a:gs>
                      <a:gs pos="36283">
                        <a:srgbClr val="EFEFEF"/>
                      </a:gs>
                    </a:gsLst>
                    <a:lin ang="5400000" scaled="0"/>
                  </a:gradFill>
                  <a:latin typeface="Segoe UI Light"/>
                </a:rPr>
                <a:t>Network Service Provider</a:t>
              </a:r>
            </a:p>
          </p:txBody>
        </p:sp>
        <p:grpSp>
          <p:nvGrpSpPr>
            <p:cNvPr id="9" name="Group 19"/>
            <p:cNvGrpSpPr/>
            <p:nvPr/>
          </p:nvGrpSpPr>
          <p:grpSpPr>
            <a:xfrm>
              <a:off x="1189751" y="2144844"/>
              <a:ext cx="3702937" cy="2597610"/>
              <a:chOff x="1189037" y="2050330"/>
              <a:chExt cx="3703463" cy="2597979"/>
            </a:xfrm>
          </p:grpSpPr>
          <p:sp>
            <p:nvSpPr>
              <p:cNvPr id="28" name="Freeform 23"/>
              <p:cNvSpPr>
                <a:spLocks noEditPoints="1"/>
              </p:cNvSpPr>
              <p:nvPr/>
            </p:nvSpPr>
            <p:spPr bwMode="auto">
              <a:xfrm>
                <a:off x="3965817" y="3302504"/>
                <a:ext cx="475817" cy="919905"/>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accent3">
                  <a:lumMod val="50000"/>
                </a:schemeClr>
              </a:solidFill>
              <a:ln>
                <a:solidFill>
                  <a:schemeClr val="accent3">
                    <a:lumMod val="50000"/>
                  </a:schemeClr>
                </a:solid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29" name="TextBox 50"/>
              <p:cNvSpPr txBox="1"/>
              <p:nvPr/>
            </p:nvSpPr>
            <p:spPr>
              <a:xfrm>
                <a:off x="3703280" y="4130630"/>
                <a:ext cx="1003365" cy="455753"/>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dirty="0">
                    <a:solidFill>
                      <a:srgbClr val="FFFFFF"/>
                    </a:solidFill>
                  </a:rPr>
                  <a:t>Exchange</a:t>
                </a:r>
              </a:p>
            </p:txBody>
          </p:sp>
          <p:cxnSp>
            <p:nvCxnSpPr>
              <p:cNvPr id="30" name="Straight Arrow Connector 41"/>
              <p:cNvCxnSpPr/>
              <p:nvPr/>
            </p:nvCxnSpPr>
            <p:spPr>
              <a:xfrm flipH="1">
                <a:off x="2392046" y="3965739"/>
                <a:ext cx="1573771" cy="0"/>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43"/>
              <p:cNvCxnSpPr/>
              <p:nvPr/>
            </p:nvCxnSpPr>
            <p:spPr>
              <a:xfrm flipV="1">
                <a:off x="4199539" y="2838512"/>
                <a:ext cx="0" cy="463992"/>
              </a:xfrm>
              <a:prstGeom prst="straightConnector1">
                <a:avLst/>
              </a:prstGeom>
              <a:ln w="38100">
                <a:solidFill>
                  <a:schemeClr val="accent3">
                    <a:lumMod val="50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44"/>
              <p:cNvGrpSpPr/>
              <p:nvPr/>
            </p:nvGrpSpPr>
            <p:grpSpPr>
              <a:xfrm>
                <a:off x="1856442" y="2050330"/>
                <a:ext cx="1052001" cy="1123135"/>
                <a:chOff x="1487553" y="2335312"/>
                <a:chExt cx="1117050" cy="1192583"/>
              </a:xfrm>
            </p:grpSpPr>
            <p:sp>
              <p:nvSpPr>
                <p:cNvPr id="37" name="Oval 98"/>
                <p:cNvSpPr/>
                <p:nvPr/>
              </p:nvSpPr>
              <p:spPr bwMode="auto">
                <a:xfrm>
                  <a:off x="1487553" y="2335312"/>
                  <a:ext cx="1117050" cy="1117050"/>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3923"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38" name="Freeform 99"/>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00188F"/>
                    </a:solidFill>
                  </a:endParaRPr>
                </a:p>
              </p:txBody>
            </p:sp>
            <p:sp>
              <p:nvSpPr>
                <p:cNvPr id="39" name="TextBox 100"/>
                <p:cNvSpPr txBox="1"/>
                <p:nvPr/>
              </p:nvSpPr>
              <p:spPr>
                <a:xfrm>
                  <a:off x="1591293" y="2854407"/>
                  <a:ext cx="909574" cy="673488"/>
                </a:xfrm>
                <a:prstGeom prst="rect">
                  <a:avLst/>
                </a:prstGeom>
                <a:noFill/>
              </p:spPr>
              <p:txBody>
                <a:bodyPr wrap="none" lIns="182854" tIns="146283" rIns="182854" bIns="146283" rtlCol="0">
                  <a:spAutoFit/>
                </a:bodyPr>
                <a:lstStyle/>
                <a:p>
                  <a:pPr algn="ctr" defTabSz="932324">
                    <a:lnSpc>
                      <a:spcPct val="90000"/>
                    </a:lnSpc>
                  </a:pPr>
                  <a:r>
                    <a:rPr lang="en-US" sz="1199" spc="-50" dirty="0">
                      <a:solidFill>
                        <a:srgbClr val="505050"/>
                      </a:solidFill>
                    </a:rPr>
                    <a:t>Public</a:t>
                  </a:r>
                </a:p>
                <a:p>
                  <a:pPr algn="ctr" defTabSz="932324">
                    <a:lnSpc>
                      <a:spcPct val="90000"/>
                    </a:lnSpc>
                  </a:pPr>
                  <a:r>
                    <a:rPr lang="en-US" sz="1199" spc="-50" dirty="0">
                      <a:solidFill>
                        <a:srgbClr val="505050"/>
                      </a:solidFill>
                    </a:rPr>
                    <a:t>internet</a:t>
                  </a:r>
                </a:p>
              </p:txBody>
            </p:sp>
          </p:grpSp>
          <p:grpSp>
            <p:nvGrpSpPr>
              <p:cNvPr id="33" name="Group 49"/>
              <p:cNvGrpSpPr/>
              <p:nvPr/>
            </p:nvGrpSpPr>
            <p:grpSpPr>
              <a:xfrm>
                <a:off x="1189037" y="3216380"/>
                <a:ext cx="1313729" cy="1431929"/>
                <a:chOff x="271134" y="3591127"/>
                <a:chExt cx="1320328" cy="1439122"/>
              </a:xfrm>
            </p:grpSpPr>
            <p:sp>
              <p:nvSpPr>
                <p:cNvPr id="35" name="Freeform 5"/>
                <p:cNvSpPr>
                  <a:spLocks noEditPoints="1"/>
                </p:cNvSpPr>
                <p:nvPr/>
              </p:nvSpPr>
              <p:spPr bwMode="black">
                <a:xfrm>
                  <a:off x="626888" y="3591127"/>
                  <a:ext cx="680879" cy="1048434"/>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36" name="TextBox 50"/>
                <p:cNvSpPr txBox="1"/>
                <p:nvPr/>
              </p:nvSpPr>
              <p:spPr>
                <a:xfrm>
                  <a:off x="271134" y="4568884"/>
                  <a:ext cx="1320328" cy="46136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dirty="0">
                      <a:solidFill>
                        <a:srgbClr val="FFFFFF"/>
                      </a:solidFill>
                    </a:rPr>
                    <a:t>Customer site</a:t>
                  </a:r>
                </a:p>
              </p:txBody>
            </p:sp>
          </p:grpSp>
          <p:sp>
            <p:nvSpPr>
              <p:cNvPr id="34" name="Freeform 539"/>
              <p:cNvSpPr>
                <a:spLocks noChangeAspect="1"/>
              </p:cNvSpPr>
              <p:nvPr/>
            </p:nvSpPr>
            <p:spPr bwMode="auto">
              <a:xfrm>
                <a:off x="3541565" y="2128073"/>
                <a:ext cx="1350935" cy="742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p:spPr>
            <p:txBody>
              <a:bodyPr vert="horz" wrap="square" lIns="91427" tIns="91427" rIns="91427" bIns="91427" numCol="1" anchor="ctr" anchorCtr="0" compatLnSpc="1">
                <a:prstTxWarp prst="textNoShape">
                  <a:avLst/>
                </a:prstTxWarp>
              </a:bodyPr>
              <a:lstStyle/>
              <a:p>
                <a:pPr algn="ctr" defTabSz="932324"/>
                <a:r>
                  <a:rPr lang="en-US" sz="1400" dirty="0">
                    <a:solidFill>
                      <a:srgbClr val="EFEFEF"/>
                    </a:solidFill>
                  </a:rPr>
                  <a:t>Microsoft</a:t>
                </a:r>
              </a:p>
            </p:txBody>
          </p:sp>
        </p:grpSp>
        <p:grpSp>
          <p:nvGrpSpPr>
            <p:cNvPr id="10" name="Group 20"/>
            <p:cNvGrpSpPr/>
            <p:nvPr/>
          </p:nvGrpSpPr>
          <p:grpSpPr>
            <a:xfrm>
              <a:off x="7219624" y="2127226"/>
              <a:ext cx="3898207" cy="2694581"/>
              <a:chOff x="7219765" y="2032710"/>
              <a:chExt cx="3898760" cy="2694964"/>
            </a:xfrm>
          </p:grpSpPr>
          <p:sp>
            <p:nvSpPr>
              <p:cNvPr id="11" name="Freeform 5"/>
              <p:cNvSpPr>
                <a:spLocks noEditPoints="1"/>
              </p:cNvSpPr>
              <p:nvPr/>
            </p:nvSpPr>
            <p:spPr bwMode="black">
              <a:xfrm>
                <a:off x="7630333" y="3633305"/>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 name="TextBox 50"/>
              <p:cNvSpPr txBox="1"/>
              <p:nvPr/>
            </p:nvSpPr>
            <p:spPr>
              <a:xfrm>
                <a:off x="7219765" y="4296739"/>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1</a:t>
                </a:r>
              </a:p>
            </p:txBody>
          </p:sp>
          <p:sp>
            <p:nvSpPr>
              <p:cNvPr id="13" name="Freeform 5"/>
              <p:cNvSpPr>
                <a:spLocks noEditPoints="1"/>
              </p:cNvSpPr>
              <p:nvPr/>
            </p:nvSpPr>
            <p:spPr bwMode="black">
              <a:xfrm>
                <a:off x="7630333" y="2489493"/>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4" name="TextBox 50"/>
              <p:cNvSpPr txBox="1"/>
              <p:nvPr/>
            </p:nvSpPr>
            <p:spPr>
              <a:xfrm>
                <a:off x="7219765" y="3152927"/>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2</a:t>
                </a:r>
              </a:p>
            </p:txBody>
          </p:sp>
          <p:sp>
            <p:nvSpPr>
              <p:cNvPr id="15" name="Freeform 5"/>
              <p:cNvSpPr>
                <a:spLocks noEditPoints="1"/>
              </p:cNvSpPr>
              <p:nvPr/>
            </p:nvSpPr>
            <p:spPr bwMode="black">
              <a:xfrm>
                <a:off x="8834259" y="2032710"/>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6" name="TextBox 50"/>
              <p:cNvSpPr txBox="1"/>
              <p:nvPr/>
            </p:nvSpPr>
            <p:spPr>
              <a:xfrm>
                <a:off x="8423691" y="2696144"/>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3</a:t>
                </a:r>
              </a:p>
            </p:txBody>
          </p:sp>
          <p:sp>
            <p:nvSpPr>
              <p:cNvPr id="17" name="Freeform 539"/>
              <p:cNvSpPr>
                <a:spLocks noChangeAspect="1"/>
              </p:cNvSpPr>
              <p:nvPr/>
            </p:nvSpPr>
            <p:spPr bwMode="auto">
              <a:xfrm>
                <a:off x="8495593" y="3372178"/>
                <a:ext cx="1614068" cy="88739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3">
                  <a:lumMod val="50000"/>
                </a:schemeClr>
              </a:solidFill>
              <a:ln>
                <a:solidFill>
                  <a:schemeClr val="accent3">
                    <a:lumMod val="50000"/>
                  </a:schemeClr>
                </a:solidFill>
              </a:ln>
              <a:extLst/>
            </p:spPr>
            <p:txBody>
              <a:bodyPr vert="horz" wrap="square" lIns="91427" tIns="45713" rIns="91427" bIns="45713" numCol="1" anchor="t" anchorCtr="0" compatLnSpc="1">
                <a:prstTxWarp prst="textNoShape">
                  <a:avLst/>
                </a:prstTxWarp>
              </a:bodyPr>
              <a:lstStyle/>
              <a:p>
                <a:pPr defTabSz="932324"/>
                <a:endParaRPr lang="en-US">
                  <a:gradFill>
                    <a:gsLst>
                      <a:gs pos="0">
                        <a:srgbClr val="FFFFFF"/>
                      </a:gs>
                      <a:gs pos="19000">
                        <a:srgbClr val="FFFFFF"/>
                      </a:gs>
                    </a:gsLst>
                    <a:lin ang="5400000" scaled="0"/>
                  </a:gradFill>
                </a:endParaRPr>
              </a:p>
            </p:txBody>
          </p:sp>
          <p:cxnSp>
            <p:nvCxnSpPr>
              <p:cNvPr id="18" name="Straight Arrow Connector 28"/>
              <p:cNvCxnSpPr/>
              <p:nvPr/>
            </p:nvCxnSpPr>
            <p:spPr>
              <a:xfrm flipH="1">
                <a:off x="8123084" y="4038633"/>
                <a:ext cx="612527" cy="0"/>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9"/>
              <p:cNvCxnSpPr/>
              <p:nvPr/>
            </p:nvCxnSpPr>
            <p:spPr>
              <a:xfrm flipH="1" flipV="1">
                <a:off x="8360876" y="3424683"/>
                <a:ext cx="582831" cy="402439"/>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0"/>
              <p:cNvCxnSpPr/>
              <p:nvPr/>
            </p:nvCxnSpPr>
            <p:spPr>
              <a:xfrm flipV="1">
                <a:off x="9140739" y="3012032"/>
                <a:ext cx="0" cy="532301"/>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1"/>
              <p:cNvCxnSpPr/>
              <p:nvPr/>
            </p:nvCxnSpPr>
            <p:spPr>
              <a:xfrm flipV="1">
                <a:off x="9565253" y="2990557"/>
                <a:ext cx="442884" cy="649768"/>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50"/>
              <p:cNvSpPr txBox="1"/>
              <p:nvPr/>
            </p:nvSpPr>
            <p:spPr>
              <a:xfrm>
                <a:off x="8852273" y="3666775"/>
                <a:ext cx="877993" cy="515570"/>
              </a:xfrm>
              <a:prstGeom prst="rect">
                <a:avLst/>
              </a:prstGeom>
              <a:noFill/>
            </p:spPr>
            <p:txBody>
              <a:bodyPr wrap="none" lIns="179260" tIns="143408" rIns="179260" bIns="143408"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99" dirty="0">
                    <a:gradFill>
                      <a:gsLst>
                        <a:gs pos="0">
                          <a:srgbClr val="FFFFFF"/>
                        </a:gs>
                        <a:gs pos="19000">
                          <a:srgbClr val="FFFFFF"/>
                        </a:gs>
                      </a:gsLst>
                      <a:lin ang="5400000" scaled="0"/>
                    </a:gradFill>
                  </a:rPr>
                  <a:t>WAN</a:t>
                </a:r>
              </a:p>
            </p:txBody>
          </p:sp>
          <p:grpSp>
            <p:nvGrpSpPr>
              <p:cNvPr id="23" name="Group 33"/>
              <p:cNvGrpSpPr/>
              <p:nvPr/>
            </p:nvGrpSpPr>
            <p:grpSpPr>
              <a:xfrm>
                <a:off x="10261918" y="3725861"/>
                <a:ext cx="856607" cy="864836"/>
                <a:chOff x="1455145" y="2335312"/>
                <a:chExt cx="1181866" cy="1193220"/>
              </a:xfrm>
            </p:grpSpPr>
            <p:sp>
              <p:nvSpPr>
                <p:cNvPr id="25" name="Oval 35"/>
                <p:cNvSpPr/>
                <p:nvPr/>
              </p:nvSpPr>
              <p:spPr bwMode="auto">
                <a:xfrm>
                  <a:off x="1487553" y="2335312"/>
                  <a:ext cx="1117050" cy="1117050"/>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3923"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26" name="Freeform 36"/>
                <p:cNvSpPr>
                  <a:spLocks noChangeAspect="1" noEditPoints="1"/>
                </p:cNvSpPr>
                <p:nvPr/>
              </p:nvSpPr>
              <p:spPr bwMode="auto">
                <a:xfrm>
                  <a:off x="1794197" y="2457078"/>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00188F"/>
                    </a:solidFill>
                  </a:endParaRPr>
                </a:p>
              </p:txBody>
            </p:sp>
            <p:sp>
              <p:nvSpPr>
                <p:cNvPr id="27" name="TextBox 37"/>
                <p:cNvSpPr txBox="1"/>
                <p:nvPr/>
              </p:nvSpPr>
              <p:spPr>
                <a:xfrm>
                  <a:off x="1455145" y="2653428"/>
                  <a:ext cx="1181866" cy="875104"/>
                </a:xfrm>
                <a:prstGeom prst="rect">
                  <a:avLst/>
                </a:prstGeom>
                <a:noFill/>
              </p:spPr>
              <p:txBody>
                <a:bodyPr wrap="none" lIns="182854" tIns="146283" rIns="182854" bIns="146283" rtlCol="0">
                  <a:spAutoFit/>
                </a:bodyPr>
                <a:lstStyle/>
                <a:p>
                  <a:pPr algn="ctr" defTabSz="932324">
                    <a:lnSpc>
                      <a:spcPct val="90000"/>
                    </a:lnSpc>
                  </a:pPr>
                  <a:r>
                    <a:rPr lang="en-US" sz="1199" spc="-50" dirty="0">
                      <a:solidFill>
                        <a:srgbClr val="505050"/>
                      </a:solidFill>
                    </a:rPr>
                    <a:t>Public</a:t>
                  </a:r>
                </a:p>
                <a:p>
                  <a:pPr algn="ctr" defTabSz="932324">
                    <a:lnSpc>
                      <a:spcPct val="90000"/>
                    </a:lnSpc>
                  </a:pPr>
                  <a:r>
                    <a:rPr lang="en-US" sz="1199" spc="-50" dirty="0">
                      <a:solidFill>
                        <a:srgbClr val="505050"/>
                      </a:solidFill>
                    </a:rPr>
                    <a:t>internet</a:t>
                  </a:r>
                </a:p>
              </p:txBody>
            </p:sp>
          </p:grpSp>
          <p:sp>
            <p:nvSpPr>
              <p:cNvPr id="24" name="Freeform 539"/>
              <p:cNvSpPr>
                <a:spLocks noChangeAspect="1"/>
              </p:cNvSpPr>
              <p:nvPr/>
            </p:nvSpPr>
            <p:spPr bwMode="auto">
              <a:xfrm>
                <a:off x="9576805" y="2221135"/>
                <a:ext cx="1350935" cy="742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p:spPr>
            <p:txBody>
              <a:bodyPr vert="horz" wrap="square" lIns="91427" tIns="91427" rIns="91427" bIns="91427" numCol="1" anchor="ctr" anchorCtr="0" compatLnSpc="1">
                <a:prstTxWarp prst="textNoShape">
                  <a:avLst/>
                </a:prstTxWarp>
              </a:bodyPr>
              <a:lstStyle/>
              <a:p>
                <a:pPr algn="ctr" defTabSz="932324"/>
                <a:r>
                  <a:rPr lang="en-US" sz="1400" dirty="0">
                    <a:solidFill>
                      <a:srgbClr val="EFEFEF"/>
                    </a:solidFill>
                  </a:rPr>
                  <a:t>Microsoft</a:t>
                </a:r>
              </a:p>
            </p:txBody>
          </p:sp>
        </p:grpSp>
      </p:grpSp>
      <p:sp>
        <p:nvSpPr>
          <p:cNvPr id="40" name="Rectangle 39"/>
          <p:cNvSpPr/>
          <p:nvPr/>
        </p:nvSpPr>
        <p:spPr bwMode="auto">
          <a:xfrm>
            <a:off x="275483" y="4420374"/>
            <a:ext cx="11923608" cy="24296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descr="https://encrypted-tbn0.gstatic.com/images?q=tbn:ANd9GcQwLAzz0cf-Ea2x1ZPddt92bAf1slfuQtWbq9NHN-YIISw4BbyW"/>
          <p:cNvPicPr/>
          <p:nvPr/>
        </p:nvPicPr>
        <p:blipFill rotWithShape="1">
          <a:blip r:embed="rId3" cstate="print">
            <a:extLst>
              <a:ext uri="{28A0092B-C50C-407E-A947-70E740481C1C}">
                <a14:useLocalDpi xmlns:a14="http://schemas.microsoft.com/office/drawing/2010/main" val="0"/>
              </a:ext>
            </a:extLst>
          </a:blip>
          <a:srcRect l="19986" t="15179" r="20220" b="39581"/>
          <a:stretch/>
        </p:blipFill>
        <p:spPr bwMode="auto">
          <a:xfrm>
            <a:off x="7156139" y="4552223"/>
            <a:ext cx="480154" cy="440417"/>
          </a:xfrm>
          <a:prstGeom prst="ellipse">
            <a:avLst/>
          </a:prstGeom>
          <a:noFill/>
          <a:ln>
            <a:noFill/>
          </a:ln>
        </p:spPr>
      </p:pic>
      <p:pic>
        <p:nvPicPr>
          <p:cNvPr id="42" name="Picture 2" descr="http://t1.gstatic.com/images?q=tbn:ANd9GcS-mKQf5ebD85UvdKXZYKZHMv5t6eamZeheq8G-Us4wxdgVGG-rX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5797" y="4622008"/>
            <a:ext cx="1241413" cy="3422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p:cNvPicPr>
            <a:picLocks noChangeAspect="1"/>
          </p:cNvPicPr>
          <p:nvPr/>
        </p:nvPicPr>
        <p:blipFill rotWithShape="1">
          <a:blip r:embed="rId5" cstate="print">
            <a:extLst>
              <a:ext uri="{28A0092B-C50C-407E-A947-70E740481C1C}">
                <a14:useLocalDpi xmlns:a14="http://schemas.microsoft.com/office/drawing/2010/main" val="0"/>
              </a:ext>
            </a:extLst>
          </a:blip>
          <a:srcRect t="12414"/>
          <a:stretch/>
        </p:blipFill>
        <p:spPr>
          <a:xfrm>
            <a:off x="8007878" y="4433703"/>
            <a:ext cx="1229120" cy="621257"/>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6989" y="4587423"/>
            <a:ext cx="733631" cy="347560"/>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2846" y="5783227"/>
            <a:ext cx="1300236" cy="531239"/>
          </a:xfrm>
          <a:prstGeom prst="rect">
            <a:avLst/>
          </a:prstGeom>
        </p:spPr>
      </p:pic>
      <p:pic>
        <p:nvPicPr>
          <p:cNvPr id="46" name="Picture 45"/>
          <p:cNvPicPr>
            <a:picLocks noChangeAspect="1"/>
          </p:cNvPicPr>
          <p:nvPr/>
        </p:nvPicPr>
        <p:blipFill rotWithShape="1">
          <a:blip r:embed="rId8">
            <a:extLst>
              <a:ext uri="{28A0092B-C50C-407E-A947-70E740481C1C}">
                <a14:useLocalDpi xmlns:a14="http://schemas.microsoft.com/office/drawing/2010/main" val="0"/>
              </a:ext>
            </a:extLst>
          </a:blip>
          <a:srcRect t="42531" r="66970"/>
          <a:stretch/>
        </p:blipFill>
        <p:spPr>
          <a:xfrm>
            <a:off x="476325" y="5162391"/>
            <a:ext cx="810916" cy="333916"/>
          </a:xfrm>
          <a:prstGeom prst="rect">
            <a:avLst/>
          </a:prstGeom>
          <a:solidFill>
            <a:schemeClr val="accent5"/>
          </a:solidFill>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7664" y="6009946"/>
            <a:ext cx="2519172" cy="164891"/>
          </a:xfrm>
          <a:prstGeom prst="rect">
            <a:avLst/>
          </a:prstGeom>
        </p:spPr>
      </p:pic>
      <p:pic>
        <p:nvPicPr>
          <p:cNvPr id="48" name="Picture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21340" y="5840151"/>
            <a:ext cx="663616" cy="440198"/>
          </a:xfrm>
          <a:prstGeom prst="rect">
            <a:avLst/>
          </a:prstGeom>
        </p:spPr>
      </p:pic>
      <p:pic>
        <p:nvPicPr>
          <p:cNvPr id="49" name="Picture 48"/>
          <p:cNvPicPr>
            <a:picLocks noChangeAspect="1"/>
          </p:cNvPicPr>
          <p:nvPr/>
        </p:nvPicPr>
        <p:blipFill rotWithShape="1">
          <a:blip r:embed="rId11"/>
          <a:srcRect r="49848"/>
          <a:stretch/>
        </p:blipFill>
        <p:spPr>
          <a:xfrm>
            <a:off x="7123410" y="5097385"/>
            <a:ext cx="561546" cy="530372"/>
          </a:xfrm>
          <a:prstGeom prst="rect">
            <a:avLst/>
          </a:prstGeom>
        </p:spPr>
      </p:pic>
      <p:pic>
        <p:nvPicPr>
          <p:cNvPr id="50" name="Picture 49"/>
          <p:cNvPicPr>
            <a:picLocks noChangeAspect="1"/>
          </p:cNvPicPr>
          <p:nvPr/>
        </p:nvPicPr>
        <p:blipFill rotWithShape="1">
          <a:blip r:embed="rId12">
            <a:extLst>
              <a:ext uri="{28A0092B-C50C-407E-A947-70E740481C1C}">
                <a14:useLocalDpi xmlns:a14="http://schemas.microsoft.com/office/drawing/2010/main" val="0"/>
              </a:ext>
            </a:extLst>
          </a:blip>
          <a:srcRect t="22180" b="24450"/>
          <a:stretch/>
        </p:blipFill>
        <p:spPr>
          <a:xfrm>
            <a:off x="5725817" y="5851801"/>
            <a:ext cx="803423" cy="428783"/>
          </a:xfrm>
          <a:prstGeom prst="rect">
            <a:avLst/>
          </a:prstGeom>
        </p:spPr>
      </p:pic>
      <p:pic>
        <p:nvPicPr>
          <p:cNvPr id="51" name="Picture 50"/>
          <p:cNvPicPr>
            <a:picLocks noChangeAspect="1"/>
          </p:cNvPicPr>
          <p:nvPr/>
        </p:nvPicPr>
        <p:blipFill>
          <a:blip r:embed="rId13"/>
          <a:stretch>
            <a:fillRect/>
          </a:stretch>
        </p:blipFill>
        <p:spPr>
          <a:xfrm>
            <a:off x="1707149" y="5144711"/>
            <a:ext cx="1729038" cy="369276"/>
          </a:xfrm>
          <a:prstGeom prst="rect">
            <a:avLst/>
          </a:prstGeom>
        </p:spPr>
      </p:pic>
      <p:pic>
        <p:nvPicPr>
          <p:cNvPr id="52" name="Picture 51"/>
          <p:cNvPicPr>
            <a:picLocks noChangeAspect="1"/>
          </p:cNvPicPr>
          <p:nvPr/>
        </p:nvPicPr>
        <p:blipFill>
          <a:blip r:embed="rId14"/>
          <a:stretch>
            <a:fillRect/>
          </a:stretch>
        </p:blipFill>
        <p:spPr>
          <a:xfrm>
            <a:off x="9904736" y="5195626"/>
            <a:ext cx="1177147" cy="384978"/>
          </a:xfrm>
          <a:prstGeom prst="rect">
            <a:avLst/>
          </a:prstGeom>
        </p:spPr>
      </p:pic>
      <p:pic>
        <p:nvPicPr>
          <p:cNvPr id="53" name="Picture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04736" y="4579985"/>
            <a:ext cx="1365370" cy="328692"/>
          </a:xfrm>
          <a:prstGeom prst="rect">
            <a:avLst/>
          </a:prstGeom>
        </p:spPr>
      </p:pic>
      <p:pic>
        <p:nvPicPr>
          <p:cNvPr id="54" name="Picture 53"/>
          <p:cNvPicPr>
            <a:picLocks noChangeAspect="1"/>
          </p:cNvPicPr>
          <p:nvPr/>
        </p:nvPicPr>
        <p:blipFill>
          <a:blip r:embed="rId16"/>
          <a:stretch>
            <a:fillRect/>
          </a:stretch>
        </p:blipFill>
        <p:spPr>
          <a:xfrm>
            <a:off x="8066677" y="5144711"/>
            <a:ext cx="1238819" cy="435722"/>
          </a:xfrm>
          <a:prstGeom prst="rect">
            <a:avLst/>
          </a:prstGeom>
        </p:spPr>
      </p:pic>
      <p:pic>
        <p:nvPicPr>
          <p:cNvPr id="55" name="Picture 5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36374" y="5729763"/>
            <a:ext cx="1670587" cy="53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p:cNvPicPr>
            <a:picLocks noChangeAspect="1"/>
          </p:cNvPicPr>
          <p:nvPr/>
        </p:nvPicPr>
        <p:blipFill>
          <a:blip r:embed="rId18"/>
          <a:stretch>
            <a:fillRect/>
          </a:stretch>
        </p:blipFill>
        <p:spPr>
          <a:xfrm>
            <a:off x="477360" y="5642694"/>
            <a:ext cx="715369" cy="547366"/>
          </a:xfrm>
          <a:prstGeom prst="rect">
            <a:avLst/>
          </a:prstGeom>
        </p:spPr>
      </p:pic>
      <p:pic>
        <p:nvPicPr>
          <p:cNvPr id="57" name="Picture 8" descr="Zay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5647" y="5270629"/>
            <a:ext cx="776315" cy="2466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4" descr="Aryaka"/>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72846" y="5214142"/>
            <a:ext cx="1187437" cy="29686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896573" y="4509990"/>
            <a:ext cx="1592742" cy="528796"/>
          </a:xfrm>
          <a:prstGeom prst="rect">
            <a:avLst/>
          </a:prstGeom>
        </p:spPr>
      </p:pic>
      <p:pic>
        <p:nvPicPr>
          <p:cNvPr id="60" name="Picture 12" descr="IIJ"/>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142170" y="5889575"/>
            <a:ext cx="607126" cy="35026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Equinox"/>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8100" y="4591620"/>
            <a:ext cx="684628" cy="33127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3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703637" y="6385064"/>
            <a:ext cx="1609025" cy="388798"/>
          </a:xfrm>
          <a:prstGeom prst="rect">
            <a:avLst/>
          </a:prstGeom>
        </p:spPr>
      </p:pic>
      <p:pic>
        <p:nvPicPr>
          <p:cNvPr id="63"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328597" y="6383213"/>
            <a:ext cx="1219200" cy="353391"/>
          </a:xfrm>
          <a:prstGeom prst="rect">
            <a:avLst/>
          </a:prstGeom>
        </p:spPr>
      </p:pic>
    </p:spTree>
    <p:extLst>
      <p:ext uri="{BB962C8B-B14F-4D97-AF65-F5344CB8AC3E}">
        <p14:creationId xmlns:p14="http://schemas.microsoft.com/office/powerpoint/2010/main" val="26926293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Virtual Network</a:t>
            </a:r>
          </a:p>
        </p:txBody>
      </p:sp>
    </p:spTree>
    <p:extLst>
      <p:ext uri="{BB962C8B-B14F-4D97-AF65-F5344CB8AC3E}">
        <p14:creationId xmlns:p14="http://schemas.microsoft.com/office/powerpoint/2010/main" val="15987213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472514" y="1107380"/>
            <a:ext cx="1201359" cy="847367"/>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673873" y="1632836"/>
            <a:ext cx="3035313" cy="25374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42324" y="1632835"/>
            <a:ext cx="5330190" cy="4854742"/>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324796" y="1707335"/>
            <a:ext cx="4801913" cy="489777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261839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Routes (UDR)</a:t>
            </a:r>
          </a:p>
        </p:txBody>
      </p:sp>
      <p:sp>
        <p:nvSpPr>
          <p:cNvPr id="5" name="Text Placeholder 4"/>
          <p:cNvSpPr txBox="1">
            <a:spLocks/>
          </p:cNvSpPr>
          <p:nvPr/>
        </p:nvSpPr>
        <p:spPr>
          <a:xfrm>
            <a:off x="274320" y="1426686"/>
            <a:ext cx="5715315" cy="527097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dirty="0"/>
              <a:t>Control traffic flow in your network with custom routes</a:t>
            </a:r>
          </a:p>
          <a:p>
            <a:pPr marL="0" indent="0">
              <a:lnSpc>
                <a:spcPct val="80000"/>
              </a:lnSpc>
              <a:buNone/>
            </a:pPr>
            <a:r>
              <a:rPr lang="en-US" dirty="0"/>
              <a:t>Attach route tables to subnets</a:t>
            </a:r>
          </a:p>
          <a:p>
            <a:pPr marL="0" indent="0">
              <a:lnSpc>
                <a:spcPct val="80000"/>
              </a:lnSpc>
              <a:buNone/>
            </a:pPr>
            <a:r>
              <a:rPr lang="en-US" dirty="0"/>
              <a:t>Set default route to force tunnel all traffic to on-premises or appliance</a:t>
            </a:r>
          </a:p>
        </p:txBody>
      </p:sp>
      <p:pic>
        <p:nvPicPr>
          <p:cNvPr id="2" name="Picture 1"/>
          <p:cNvPicPr>
            <a:picLocks noChangeAspect="1"/>
          </p:cNvPicPr>
          <p:nvPr/>
        </p:nvPicPr>
        <p:blipFill>
          <a:blip r:embed="rId3">
            <a:biLevel thresh="25000"/>
          </a:blip>
          <a:stretch>
            <a:fillRect/>
          </a:stretch>
        </p:blipFill>
        <p:spPr>
          <a:xfrm>
            <a:off x="8371670" y="-50389"/>
            <a:ext cx="1686974" cy="1686974"/>
          </a:xfrm>
          <a:prstGeom prst="rect">
            <a:avLst/>
          </a:prstGeom>
        </p:spPr>
      </p:pic>
      <p:sp>
        <p:nvSpPr>
          <p:cNvPr id="6" name="Rounded Rectangle 5"/>
          <p:cNvSpPr/>
          <p:nvPr/>
        </p:nvSpPr>
        <p:spPr bwMode="auto">
          <a:xfrm>
            <a:off x="6294437" y="1897062"/>
            <a:ext cx="5867400" cy="441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141253" y="5748624"/>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Virtual Network</a:t>
            </a:r>
          </a:p>
        </p:txBody>
      </p:sp>
      <p:pic>
        <p:nvPicPr>
          <p:cNvPr id="8" name="Picture 7"/>
          <p:cNvPicPr>
            <a:picLocks noChangeAspect="1"/>
          </p:cNvPicPr>
          <p:nvPr/>
        </p:nvPicPr>
        <p:blipFill>
          <a:blip r:embed="rId4">
            <a:biLevel thresh="25000"/>
          </a:blip>
          <a:stretch>
            <a:fillRect/>
          </a:stretch>
        </p:blipFill>
        <p:spPr>
          <a:xfrm>
            <a:off x="6736629" y="5768783"/>
            <a:ext cx="504446" cy="504446"/>
          </a:xfrm>
          <a:prstGeom prst="rect">
            <a:avLst/>
          </a:prstGeom>
        </p:spPr>
      </p:pic>
      <p:sp>
        <p:nvSpPr>
          <p:cNvPr id="12" name="Rounded Rectangle 11"/>
          <p:cNvSpPr/>
          <p:nvPr/>
        </p:nvSpPr>
        <p:spPr bwMode="auto">
          <a:xfrm>
            <a:off x="6446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A</a:t>
            </a:r>
          </a:p>
        </p:txBody>
      </p:sp>
      <p:sp>
        <p:nvSpPr>
          <p:cNvPr id="60" name="Rounded Rectangle 59"/>
          <p:cNvSpPr/>
          <p:nvPr/>
        </p:nvSpPr>
        <p:spPr bwMode="auto">
          <a:xfrm>
            <a:off x="9494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B</a:t>
            </a:r>
          </a:p>
        </p:txBody>
      </p:sp>
      <p:pic>
        <p:nvPicPr>
          <p:cNvPr id="13" name="Picture 12"/>
          <p:cNvPicPr>
            <a:picLocks noChangeAspect="1"/>
          </p:cNvPicPr>
          <p:nvPr/>
        </p:nvPicPr>
        <p:blipFill>
          <a:blip r:embed="rId5">
            <a:biLevel thresh="25000"/>
          </a:blip>
          <a:stretch>
            <a:fillRect/>
          </a:stretch>
        </p:blipFill>
        <p:spPr>
          <a:xfrm>
            <a:off x="6598707" y="4787615"/>
            <a:ext cx="780290" cy="780290"/>
          </a:xfrm>
          <a:prstGeom prst="rect">
            <a:avLst/>
          </a:prstGeom>
        </p:spPr>
      </p:pic>
      <p:pic>
        <p:nvPicPr>
          <p:cNvPr id="62" name="Picture 61"/>
          <p:cNvPicPr>
            <a:picLocks noChangeAspect="1"/>
          </p:cNvPicPr>
          <p:nvPr/>
        </p:nvPicPr>
        <p:blipFill>
          <a:blip r:embed="rId5">
            <a:biLevel thresh="25000"/>
          </a:blip>
          <a:stretch>
            <a:fillRect/>
          </a:stretch>
        </p:blipFill>
        <p:spPr>
          <a:xfrm>
            <a:off x="11091399" y="4784630"/>
            <a:ext cx="780290" cy="780290"/>
          </a:xfrm>
          <a:prstGeom prst="rect">
            <a:avLst/>
          </a:prstGeom>
        </p:spPr>
      </p:pic>
      <p:sp>
        <p:nvSpPr>
          <p:cNvPr id="14" name="Left-Right Arrow 13"/>
          <p:cNvSpPr/>
          <p:nvPr/>
        </p:nvSpPr>
        <p:spPr bwMode="auto">
          <a:xfrm>
            <a:off x="7497459" y="5025360"/>
            <a:ext cx="3445178" cy="298831"/>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8349084" y="4831875"/>
            <a:ext cx="1752600" cy="68580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System-defined Route</a:t>
            </a:r>
          </a:p>
        </p:txBody>
      </p:sp>
      <p:sp>
        <p:nvSpPr>
          <p:cNvPr id="64" name="Rounded Rectangle 63"/>
          <p:cNvSpPr/>
          <p:nvPr/>
        </p:nvSpPr>
        <p:spPr bwMode="auto">
          <a:xfrm>
            <a:off x="7965501" y="2200927"/>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Appliance Subnet</a:t>
            </a:r>
          </a:p>
        </p:txBody>
      </p:sp>
      <p:sp>
        <p:nvSpPr>
          <p:cNvPr id="18" name="Right Arrow 17"/>
          <p:cNvSpPr/>
          <p:nvPr/>
        </p:nvSpPr>
        <p:spPr bwMode="auto">
          <a:xfrm rot="18919786">
            <a:off x="6717592" y="3313587"/>
            <a:ext cx="1266125" cy="379424"/>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rot="13389887">
            <a:off x="10452287" y="3334237"/>
            <a:ext cx="1266125" cy="344233"/>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5">
            <a:biLevel thresh="25000"/>
          </a:blip>
          <a:stretch>
            <a:fillRect/>
          </a:stretch>
        </p:blipFill>
        <p:spPr>
          <a:xfrm>
            <a:off x="8394361" y="2864517"/>
            <a:ext cx="780290" cy="780290"/>
          </a:xfrm>
          <a:prstGeom prst="rect">
            <a:avLst/>
          </a:prstGeom>
        </p:spPr>
      </p:pic>
      <p:sp>
        <p:nvSpPr>
          <p:cNvPr id="69" name="Rounded Rectangle 68"/>
          <p:cNvSpPr/>
          <p:nvPr/>
        </p:nvSpPr>
        <p:spPr bwMode="auto">
          <a:xfrm>
            <a:off x="6683252" y="380112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70" name="Rounded Rectangle 69"/>
          <p:cNvSpPr/>
          <p:nvPr/>
        </p:nvSpPr>
        <p:spPr bwMode="auto">
          <a:xfrm>
            <a:off x="11202684" y="377018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19" name="Up Arrow 18"/>
          <p:cNvSpPr/>
          <p:nvPr/>
        </p:nvSpPr>
        <p:spPr bwMode="auto">
          <a:xfrm>
            <a:off x="9021904" y="1474950"/>
            <a:ext cx="386507" cy="59692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642692" y="699236"/>
            <a:ext cx="1165384"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solidFill>
              </a:rPr>
              <a:t>Internet</a:t>
            </a:r>
          </a:p>
        </p:txBody>
      </p:sp>
      <p:sp>
        <p:nvSpPr>
          <p:cNvPr id="4" name="TextBox 3"/>
          <p:cNvSpPr txBox="1"/>
          <p:nvPr/>
        </p:nvSpPr>
        <p:spPr>
          <a:xfrm>
            <a:off x="9113837" y="2739136"/>
            <a:ext cx="1583820" cy="1031051"/>
          </a:xfrm>
          <a:prstGeom prst="rect">
            <a:avLst/>
          </a:prstGeom>
          <a:noFill/>
        </p:spPr>
        <p:txBody>
          <a:bodyPr wrap="square" lIns="182880" tIns="146304" rIns="182880" bIns="146304" rtlCol="0">
            <a:spAutoFit/>
          </a:bodyPr>
          <a:lstStyle/>
          <a:p>
            <a:pPr>
              <a:lnSpc>
                <a:spcPct val="90000"/>
              </a:lnSpc>
              <a:spcAft>
                <a:spcPts val="600"/>
              </a:spcAft>
            </a:pPr>
            <a:r>
              <a:rPr lang="en-US" sz="1400" dirty="0"/>
              <a:t>3</a:t>
            </a:r>
            <a:r>
              <a:rPr lang="en-US" sz="1400" baseline="30000" dirty="0"/>
              <a:t>rd</a:t>
            </a:r>
            <a:r>
              <a:rPr lang="en-US" sz="1400" dirty="0"/>
              <a:t> Party</a:t>
            </a:r>
          </a:p>
          <a:p>
            <a:pPr>
              <a:lnSpc>
                <a:spcPct val="90000"/>
              </a:lnSpc>
              <a:spcAft>
                <a:spcPts val="600"/>
              </a:spcAft>
            </a:pPr>
            <a:r>
              <a:rPr lang="en-US" sz="1400" dirty="0"/>
              <a:t>Virtual</a:t>
            </a:r>
          </a:p>
          <a:p>
            <a:pPr>
              <a:lnSpc>
                <a:spcPct val="90000"/>
              </a:lnSpc>
              <a:spcAft>
                <a:spcPts val="600"/>
              </a:spcAft>
            </a:pPr>
            <a:r>
              <a:rPr lang="en-US" sz="1400" dirty="0"/>
              <a:t>Appliance</a:t>
            </a:r>
          </a:p>
        </p:txBody>
      </p:sp>
    </p:spTree>
    <p:extLst>
      <p:ext uri="{BB962C8B-B14F-4D97-AF65-F5344CB8AC3E}">
        <p14:creationId xmlns:p14="http://schemas.microsoft.com/office/powerpoint/2010/main" val="369927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4551" y="4624204"/>
            <a:ext cx="11465786" cy="738664"/>
          </a:xfrm>
        </p:spPr>
        <p:txBody>
          <a:bodyPr/>
          <a:lstStyle/>
          <a:p>
            <a:r>
              <a:rPr lang="en-US" sz="4000" dirty="0"/>
              <a:t>User Defined Route</a:t>
            </a:r>
            <a:endParaRPr lang="en-US" dirty="0"/>
          </a:p>
        </p:txBody>
      </p:sp>
    </p:spTree>
    <p:extLst>
      <p:ext uri="{BB962C8B-B14F-4D97-AF65-F5344CB8AC3E}">
        <p14:creationId xmlns:p14="http://schemas.microsoft.com/office/powerpoint/2010/main" val="2475682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Inter-connected VNets</a:t>
            </a:r>
          </a:p>
        </p:txBody>
      </p:sp>
      <p:sp>
        <p:nvSpPr>
          <p:cNvPr id="3" name="Text Placeholder 2"/>
          <p:cNvSpPr>
            <a:spLocks noGrp="1"/>
          </p:cNvSpPr>
          <p:nvPr>
            <p:ph sz="quarter" idx="10"/>
          </p:nvPr>
        </p:nvSpPr>
        <p:spPr>
          <a:xfrm>
            <a:off x="274638" y="1212851"/>
            <a:ext cx="4688499" cy="5332412"/>
          </a:xfrm>
        </p:spPr>
        <p:txBody>
          <a:bodyPr>
            <a:normAutofit fontScale="92500"/>
          </a:bodyPr>
          <a:lstStyle/>
          <a:p>
            <a:r>
              <a:rPr lang="en-US" sz="3600" dirty="0" err="1"/>
              <a:t>VNets</a:t>
            </a:r>
            <a:r>
              <a:rPr lang="en-US" sz="3600" dirty="0"/>
              <a:t> can be connected through secure Azure gateways</a:t>
            </a:r>
          </a:p>
          <a:p>
            <a:endParaRPr lang="en-US" sz="3600" dirty="0"/>
          </a:p>
          <a:p>
            <a:r>
              <a:rPr lang="en-US" sz="3600" dirty="0" err="1"/>
              <a:t>VNets</a:t>
            </a:r>
            <a:r>
              <a:rPr lang="en-US" sz="3600" dirty="0"/>
              <a:t> can be in different subscriptions</a:t>
            </a:r>
          </a:p>
          <a:p>
            <a:endParaRPr lang="en-US" sz="3600" dirty="0"/>
          </a:p>
          <a:p>
            <a:r>
              <a:rPr lang="en-US" sz="3600" dirty="0"/>
              <a:t>VNets in same or across regions can be connected</a:t>
            </a:r>
          </a:p>
        </p:txBody>
      </p:sp>
      <p:sp>
        <p:nvSpPr>
          <p:cNvPr id="9" name="Freeform 95"/>
          <p:cNvSpPr>
            <a:spLocks noChangeAspect="1"/>
          </p:cNvSpPr>
          <p:nvPr/>
        </p:nvSpPr>
        <p:spPr bwMode="auto">
          <a:xfrm flipH="1">
            <a:off x="6959925" y="1212849"/>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0" name="Freeform 95"/>
          <p:cNvSpPr>
            <a:spLocks noChangeAspect="1"/>
          </p:cNvSpPr>
          <p:nvPr/>
        </p:nvSpPr>
        <p:spPr bwMode="auto">
          <a:xfrm flipH="1">
            <a:off x="4600193" y="4178926"/>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1" name="Freeform 95"/>
          <p:cNvSpPr>
            <a:spLocks noChangeAspect="1"/>
          </p:cNvSpPr>
          <p:nvPr/>
        </p:nvSpPr>
        <p:spPr bwMode="auto">
          <a:xfrm flipH="1">
            <a:off x="9098557" y="4149420"/>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2" name="Freeform 92"/>
          <p:cNvSpPr>
            <a:spLocks noChangeAspect="1" noEditPoints="1"/>
          </p:cNvSpPr>
          <p:nvPr/>
        </p:nvSpPr>
        <p:spPr bwMode="black">
          <a:xfrm>
            <a:off x="8378477" y="2921198"/>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3" name="Freeform 92"/>
          <p:cNvSpPr>
            <a:spLocks noChangeAspect="1" noEditPoints="1"/>
          </p:cNvSpPr>
          <p:nvPr/>
        </p:nvSpPr>
        <p:spPr bwMode="black">
          <a:xfrm>
            <a:off x="6901237" y="4635071"/>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4" name="Freeform 92"/>
          <p:cNvSpPr>
            <a:spLocks noChangeAspect="1" noEditPoints="1"/>
          </p:cNvSpPr>
          <p:nvPr/>
        </p:nvSpPr>
        <p:spPr bwMode="black">
          <a:xfrm>
            <a:off x="9937748" y="4653505"/>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cxnSp>
        <p:nvCxnSpPr>
          <p:cNvPr id="19" name="Straight Arrow Connector 18"/>
          <p:cNvCxnSpPr>
            <a:endCxn id="12" idx="21"/>
          </p:cNvCxnSpPr>
          <p:nvPr/>
        </p:nvCxnSpPr>
        <p:spPr>
          <a:xfrm flipV="1">
            <a:off x="7112263" y="3195518"/>
            <a:ext cx="1288196" cy="1439553"/>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4"/>
            <a:endCxn id="14" idx="19"/>
          </p:cNvCxnSpPr>
          <p:nvPr/>
        </p:nvCxnSpPr>
        <p:spPr>
          <a:xfrm>
            <a:off x="7112263" y="4768075"/>
            <a:ext cx="2825485" cy="184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0"/>
          </p:cNvCxnSpPr>
          <p:nvPr/>
        </p:nvCxnSpPr>
        <p:spPr>
          <a:xfrm flipH="1" flipV="1">
            <a:off x="8494981" y="3187207"/>
            <a:ext cx="1508713" cy="1512018"/>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69423" y="1323712"/>
            <a:ext cx="144016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US</a:t>
            </a:r>
          </a:p>
        </p:txBody>
      </p:sp>
      <p:sp>
        <p:nvSpPr>
          <p:cNvPr id="27" name="TextBox 26"/>
          <p:cNvSpPr txBox="1"/>
          <p:nvPr/>
        </p:nvSpPr>
        <p:spPr>
          <a:xfrm>
            <a:off x="5477417" y="421560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West Europe</a:t>
            </a:r>
          </a:p>
        </p:txBody>
      </p:sp>
      <p:sp>
        <p:nvSpPr>
          <p:cNvPr id="28" name="TextBox 27"/>
          <p:cNvSpPr txBox="1"/>
          <p:nvPr/>
        </p:nvSpPr>
        <p:spPr>
          <a:xfrm>
            <a:off x="10098216" y="425465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Asia</a:t>
            </a:r>
          </a:p>
        </p:txBody>
      </p:sp>
      <p:pic>
        <p:nvPicPr>
          <p:cNvPr id="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565206" y="2191614"/>
            <a:ext cx="319495" cy="640080"/>
          </a:xfrm>
          <a:prstGeom prst="rect">
            <a:avLst/>
          </a:prstGeom>
          <a:noFill/>
        </p:spPr>
      </p:pic>
      <p:pic>
        <p:nvPicPr>
          <p:cNvPr id="3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029170" y="2295051"/>
            <a:ext cx="319495" cy="640080"/>
          </a:xfrm>
          <a:prstGeom prst="rect">
            <a:avLst/>
          </a:prstGeom>
          <a:noFill/>
        </p:spPr>
      </p:pic>
      <p:pic>
        <p:nvPicPr>
          <p:cNvPr id="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291122" y="5298189"/>
            <a:ext cx="319495" cy="640080"/>
          </a:xfrm>
          <a:prstGeom prst="rect">
            <a:avLst/>
          </a:prstGeom>
          <a:noFill/>
        </p:spPr>
      </p:pic>
      <p:pic>
        <p:nvPicPr>
          <p:cNvPr id="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608018" y="5460250"/>
            <a:ext cx="319495" cy="640080"/>
          </a:xfrm>
          <a:prstGeom prst="rect">
            <a:avLst/>
          </a:prstGeom>
          <a:noFill/>
        </p:spPr>
      </p:pic>
      <p:pic>
        <p:nvPicPr>
          <p:cNvPr id="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898459" y="5284849"/>
            <a:ext cx="319495" cy="640080"/>
          </a:xfrm>
          <a:prstGeom prst="rect">
            <a:avLst/>
          </a:prstGeom>
          <a:noFill/>
        </p:spPr>
      </p:pic>
      <p:pic>
        <p:nvPicPr>
          <p:cNvPr id="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8895" y="5382345"/>
            <a:ext cx="319495" cy="640080"/>
          </a:xfrm>
          <a:prstGeom prst="rect">
            <a:avLst/>
          </a:prstGeom>
          <a:noFill/>
        </p:spPr>
      </p:pic>
      <p:sp>
        <p:nvSpPr>
          <p:cNvPr id="35" name="TextBox 34"/>
          <p:cNvSpPr txBox="1"/>
          <p:nvPr/>
        </p:nvSpPr>
        <p:spPr>
          <a:xfrm>
            <a:off x="7577994" y="4009084"/>
            <a:ext cx="2373355"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Cross region secure channel</a:t>
            </a:r>
          </a:p>
        </p:txBody>
      </p:sp>
      <p:sp>
        <p:nvSpPr>
          <p:cNvPr id="36" name="Isosceles Triangle 35"/>
          <p:cNvSpPr/>
          <p:nvPr/>
        </p:nvSpPr>
        <p:spPr bwMode="auto">
          <a:xfrm>
            <a:off x="7792054" y="2671959"/>
            <a:ext cx="185293" cy="159735"/>
          </a:xfrm>
          <a:prstGeom prst="triangle">
            <a:avLst/>
          </a:prstGeom>
          <a:solidFill>
            <a:srgbClr val="FFFFF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39" name="Isosceles Triangle 38"/>
          <p:cNvSpPr/>
          <p:nvPr/>
        </p:nvSpPr>
        <p:spPr bwMode="auto">
          <a:xfrm>
            <a:off x="7859735" y="2729947"/>
            <a:ext cx="79745" cy="68746"/>
          </a:xfrm>
          <a:prstGeom prst="triangle">
            <a:avLst/>
          </a:prstGeom>
          <a:solidFill>
            <a:srgbClr val="F15628"/>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40" name="TextBox 39"/>
          <p:cNvSpPr txBox="1"/>
          <p:nvPr/>
        </p:nvSpPr>
        <p:spPr>
          <a:xfrm>
            <a:off x="7090374" y="2769589"/>
            <a:ext cx="122985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AD/DNS</a:t>
            </a:r>
          </a:p>
        </p:txBody>
      </p:sp>
      <p:grpSp>
        <p:nvGrpSpPr>
          <p:cNvPr id="41" name="Group 40"/>
          <p:cNvGrpSpPr/>
          <p:nvPr/>
        </p:nvGrpSpPr>
        <p:grpSpPr>
          <a:xfrm>
            <a:off x="8781258" y="2394838"/>
            <a:ext cx="492125" cy="640080"/>
            <a:chOff x="3867021" y="3509085"/>
            <a:chExt cx="492125" cy="640080"/>
          </a:xfrm>
        </p:grpSpPr>
        <p:pic>
          <p:nvPicPr>
            <p:cNvPr id="4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4" name="Group 43"/>
          <p:cNvGrpSpPr/>
          <p:nvPr/>
        </p:nvGrpSpPr>
        <p:grpSpPr>
          <a:xfrm>
            <a:off x="6329577" y="5403230"/>
            <a:ext cx="492125" cy="640080"/>
            <a:chOff x="3867021" y="3509085"/>
            <a:chExt cx="492125" cy="640080"/>
          </a:xfrm>
        </p:grpSpPr>
        <p:pic>
          <p:nvPicPr>
            <p:cNvPr id="4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7" name="Group 46"/>
          <p:cNvGrpSpPr/>
          <p:nvPr/>
        </p:nvGrpSpPr>
        <p:grpSpPr>
          <a:xfrm>
            <a:off x="10945530" y="5464878"/>
            <a:ext cx="492125" cy="640080"/>
            <a:chOff x="3867021" y="3509085"/>
            <a:chExt cx="492125" cy="640080"/>
          </a:xfrm>
        </p:grpSpPr>
        <p:pic>
          <p:nvPicPr>
            <p:cNvPr id="4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0" name="Group 49"/>
          <p:cNvGrpSpPr/>
          <p:nvPr/>
        </p:nvGrpSpPr>
        <p:grpSpPr>
          <a:xfrm>
            <a:off x="9259021" y="2544670"/>
            <a:ext cx="492125" cy="640080"/>
            <a:chOff x="3867021" y="3509085"/>
            <a:chExt cx="492125" cy="640080"/>
          </a:xfrm>
        </p:grpSpPr>
        <p:pic>
          <p:nvPicPr>
            <p:cNvPr id="5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3" name="Group 52"/>
          <p:cNvGrpSpPr/>
          <p:nvPr/>
        </p:nvGrpSpPr>
        <p:grpSpPr>
          <a:xfrm>
            <a:off x="6805073" y="5556587"/>
            <a:ext cx="492125" cy="640080"/>
            <a:chOff x="3867021" y="3509085"/>
            <a:chExt cx="492125" cy="640080"/>
          </a:xfrm>
        </p:grpSpPr>
        <p:pic>
          <p:nvPicPr>
            <p:cNvPr id="5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6" name="Group 55"/>
          <p:cNvGrpSpPr/>
          <p:nvPr/>
        </p:nvGrpSpPr>
        <p:grpSpPr>
          <a:xfrm>
            <a:off x="11477863" y="5524847"/>
            <a:ext cx="492125" cy="640080"/>
            <a:chOff x="3867021" y="3509085"/>
            <a:chExt cx="492125" cy="640080"/>
          </a:xfrm>
        </p:grpSpPr>
        <p:pic>
          <p:nvPicPr>
            <p:cNvPr id="5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spTree>
    <p:extLst>
      <p:ext uri="{BB962C8B-B14F-4D97-AF65-F5344CB8AC3E}">
        <p14:creationId xmlns:p14="http://schemas.microsoft.com/office/powerpoint/2010/main" val="4172645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Service (DNS)</a:t>
            </a:r>
          </a:p>
        </p:txBody>
      </p:sp>
      <p:sp>
        <p:nvSpPr>
          <p:cNvPr id="8" name="Content Placeholder 7"/>
          <p:cNvSpPr>
            <a:spLocks noGrp="1"/>
          </p:cNvSpPr>
          <p:nvPr>
            <p:ph sz="quarter" idx="10"/>
          </p:nvPr>
        </p:nvSpPr>
        <p:spPr>
          <a:xfrm>
            <a:off x="273668" y="1415403"/>
            <a:ext cx="5604713" cy="4516942"/>
          </a:xfrm>
        </p:spPr>
        <p:txBody>
          <a:bodyPr>
            <a:normAutofit lnSpcReduction="10000"/>
          </a:bodyPr>
          <a:lstStyle/>
          <a:p>
            <a:pPr marL="0" indent="0">
              <a:buNone/>
            </a:pPr>
            <a:r>
              <a:rPr lang="en-US" dirty="0"/>
              <a:t>Use Azure-provided name resolution within a virtual network</a:t>
            </a:r>
          </a:p>
          <a:p>
            <a:pPr marL="0" indent="0">
              <a:buNone/>
            </a:pPr>
            <a:r>
              <a:rPr lang="en-US" dirty="0"/>
              <a:t>Deploy your own DNS servers</a:t>
            </a:r>
          </a:p>
          <a:p>
            <a:pPr marL="0" indent="0">
              <a:buNone/>
            </a:pPr>
            <a:r>
              <a:rPr lang="en-US" dirty="0"/>
              <a:t>Use Azure DNS (Preview) to host your DNS domains in Azure</a:t>
            </a:r>
          </a:p>
          <a:p>
            <a:pPr marL="0" indent="0">
              <a:buNone/>
            </a:pPr>
            <a:endParaRPr lang="en-US" dirty="0"/>
          </a:p>
        </p:txBody>
      </p:sp>
      <p:pic>
        <p:nvPicPr>
          <p:cNvPr id="10" name="Content Placeholder 9"/>
          <p:cNvPicPr>
            <a:picLocks noGrp="1" noChangeAspect="1"/>
          </p:cNvPicPr>
          <p:nvPr>
            <p:ph sz="quarter" idx="11"/>
          </p:nvPr>
        </p:nvPicPr>
        <p:blipFill>
          <a:blip r:embed="rId2">
            <a:biLevel thresh="25000"/>
          </a:blip>
          <a:stretch>
            <a:fillRect/>
          </a:stretch>
        </p:blipFill>
        <p:spPr>
          <a:xfrm>
            <a:off x="9166415" y="2184590"/>
            <a:ext cx="390145" cy="390145"/>
          </a:xfrm>
        </p:spPr>
      </p:pic>
    </p:spTree>
    <p:extLst>
      <p:ext uri="{BB962C8B-B14F-4D97-AF65-F5344CB8AC3E}">
        <p14:creationId xmlns:p14="http://schemas.microsoft.com/office/powerpoint/2010/main" val="339322282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c58f79d2-8dd2-43f0-9a03-e1b9f874d667"/>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E2448A6-8D07-4D79-BD3B-7A34C1655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16606</TotalTime>
  <Words>3685</Words>
  <Application>Microsoft Office PowerPoint</Application>
  <PresentationFormat>Custom</PresentationFormat>
  <Paragraphs>616</Paragraphs>
  <Slides>33</Slides>
  <Notes>23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Consolas</vt:lpstr>
      <vt:lpstr>Courier New</vt:lpstr>
      <vt:lpstr>Segoe Light</vt:lpstr>
      <vt:lpstr>Segoe UI</vt:lpstr>
      <vt:lpstr>Segoe UI Light</vt:lpstr>
      <vt:lpstr>Wingdings</vt:lpstr>
      <vt:lpstr>1_Windows Azure</vt:lpstr>
      <vt:lpstr>PowerPoint Presentation</vt:lpstr>
      <vt:lpstr>The Big Networking Picture</vt:lpstr>
      <vt:lpstr>Agenda</vt:lpstr>
      <vt:lpstr>Azure Virtual Network</vt:lpstr>
      <vt:lpstr>On-Premises (Physical) -2- Cloud (Virtual)</vt:lpstr>
      <vt:lpstr>User Defined Routes (UDR)</vt:lpstr>
      <vt:lpstr>PowerPoint Presentation</vt:lpstr>
      <vt:lpstr>Inter-connected VNets</vt:lpstr>
      <vt:lpstr>Domain Name Service (DNS)</vt:lpstr>
      <vt:lpstr>Azure Application Gateway</vt:lpstr>
      <vt:lpstr>Securing Network</vt:lpstr>
      <vt:lpstr>Network Security Groups</vt:lpstr>
      <vt:lpstr>How does an NSG work?</vt:lpstr>
      <vt:lpstr>Network Security Group Demo</vt:lpstr>
      <vt:lpstr>PowerPoint Presentation</vt:lpstr>
      <vt:lpstr>Cross Premises Connectivity</vt:lpstr>
      <vt:lpstr>Point-to-Site VPNs</vt:lpstr>
      <vt:lpstr>Site-to-Site Connectivity</vt:lpstr>
      <vt:lpstr>ExpressRoute Connectivity</vt:lpstr>
      <vt:lpstr>ExpressRoute and S2S VPN Coexistence</vt:lpstr>
      <vt:lpstr>ER Premium add-on and Standard GW</vt:lpstr>
      <vt:lpstr>Traffic Manager</vt:lpstr>
      <vt:lpstr>PowerPoint Presentation</vt:lpstr>
      <vt:lpstr>Summary</vt:lpstr>
      <vt:lpstr>PowerPoint Presentation</vt:lpstr>
      <vt:lpstr>PowerPoint Presentation</vt:lpstr>
      <vt:lpstr>What’s New in Azure Networking</vt:lpstr>
      <vt:lpstr>Azure DNS – Globally Distributed DNS Service</vt:lpstr>
      <vt:lpstr>Multiple VIPs per VM/Cloud Service</vt:lpstr>
      <vt:lpstr>Regional scope</vt:lpstr>
      <vt:lpstr>Internal Load Balancing</vt:lpstr>
      <vt:lpstr>On-premises VPN Ecosystem</vt:lpstr>
      <vt:lpstr>ExpressRoute Partners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Microsoft Azure Networking Capabilities</dc:title>
  <dc:subject>Microsoft Ignite 2015</dc:subject>
  <dc:creator>wabloch@microsoft.com</dc:creator>
  <cp:keywords>Microsoft Ignite 2015</cp:keywords>
  <dc:description>Template: Mitchell Derrey, Silver Fox Productions
Formatting: 
Audience Type: Internal/External</dc:description>
  <cp:lastModifiedBy>Casey Watson</cp:lastModifiedBy>
  <cp:revision>480</cp:revision>
  <dcterms:created xsi:type="dcterms:W3CDTF">2015-04-27T03:18:23Z</dcterms:created>
  <dcterms:modified xsi:type="dcterms:W3CDTF">2016-06-22T21:29:37Z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182;#Microsoft Ignite 2015|51bd902e-d5ac-4b35-a5c6-2aeeb48cd79f</vt:lpwstr>
  </property>
  <property fmtid="{D5CDD505-2E9C-101B-9397-08002B2CF9AE}" pid="12" name="Audience1">
    <vt:lpwstr/>
  </property>
  <property fmtid="{D5CDD505-2E9C-101B-9397-08002B2CF9AE}" pid="13" name="Event Name">
    <vt:lpwstr>42;#Microsoft Ignite|9323c522-fe4b-4922-816b-10a1920d7afb</vt:lpwstr>
  </property>
</Properties>
</file>