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04" r:id="rId4"/>
  </p:sldMasterIdLst>
  <p:notesMasterIdLst>
    <p:notesMasterId r:id="rId31"/>
  </p:notesMasterIdLst>
  <p:handoutMasterIdLst>
    <p:handoutMasterId r:id="rId32"/>
  </p:handoutMasterIdLst>
  <p:sldIdLst>
    <p:sldId id="1601" r:id="rId5"/>
    <p:sldId id="1540" r:id="rId6"/>
    <p:sldId id="1538" r:id="rId7"/>
    <p:sldId id="1543" r:id="rId8"/>
    <p:sldId id="1600" r:id="rId9"/>
    <p:sldId id="1545" r:id="rId10"/>
    <p:sldId id="1598" r:id="rId11"/>
    <p:sldId id="1603" r:id="rId12"/>
    <p:sldId id="1609" r:id="rId13"/>
    <p:sldId id="1589" r:id="rId14"/>
    <p:sldId id="1554" r:id="rId15"/>
    <p:sldId id="1557" r:id="rId16"/>
    <p:sldId id="1597" r:id="rId17"/>
    <p:sldId id="1608" r:id="rId18"/>
    <p:sldId id="1558" r:id="rId19"/>
    <p:sldId id="1559" r:id="rId20"/>
    <p:sldId id="1565" r:id="rId21"/>
    <p:sldId id="1567" r:id="rId22"/>
    <p:sldId id="1599" r:id="rId23"/>
    <p:sldId id="1606" r:id="rId24"/>
    <p:sldId id="1572" r:id="rId25"/>
    <p:sldId id="1594" r:id="rId26"/>
    <p:sldId id="1590" r:id="rId27"/>
    <p:sldId id="1579" r:id="rId28"/>
    <p:sldId id="1580" r:id="rId29"/>
    <p:sldId id="1592" r:id="rId30"/>
  </p:sldIdLst>
  <p:sldSz cx="12436475" cy="69945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3 minutes)" id="{A073DAE3-B461-442F-A3D3-6642BD875E45}">
          <p14:sldIdLst>
            <p14:sldId id="1601"/>
            <p14:sldId id="1540"/>
            <p14:sldId id="1538"/>
          </p14:sldIdLst>
        </p14:section>
        <p14:section name="Azure Virtual Network ( 10 minutes)" id="{C3961A88-FBBA-4823-973D-6B8BBA5247E9}">
          <p14:sldIdLst>
            <p14:sldId id="1543"/>
            <p14:sldId id="1600"/>
            <p14:sldId id="1545"/>
            <p14:sldId id="1598"/>
          </p14:sldIdLst>
        </p14:section>
        <p14:section name="Internet Connectivity" id="{20759293-2570-4730-9D7D-C4FAF3F1F6F9}">
          <p14:sldIdLst>
            <p14:sldId id="1603"/>
            <p14:sldId id="1609"/>
            <p14:sldId id="1589"/>
          </p14:sldIdLst>
        </p14:section>
        <p14:section name="Securing Network" id="{1F9B3270-1F4E-4636-AAEF-3CB799FCCC01}">
          <p14:sldIdLst>
            <p14:sldId id="1554"/>
            <p14:sldId id="1557"/>
            <p14:sldId id="1597"/>
            <p14:sldId id="1608"/>
            <p14:sldId id="1558"/>
          </p14:sldIdLst>
        </p14:section>
        <p14:section name="Cross Premises Connectivity" id="{2EBD0E1B-FD95-45EE-8A0C-794210ECE52F}">
          <p14:sldIdLst>
            <p14:sldId id="1559"/>
            <p14:sldId id="1565"/>
            <p14:sldId id="1567"/>
            <p14:sldId id="1599"/>
            <p14:sldId id="1606"/>
            <p14:sldId id="1572"/>
          </p14:sldIdLst>
        </p14:section>
        <p14:section name="Global Loadbalancing" id="{388720E3-D440-431F-A370-E6EC2143472B}">
          <p14:sldIdLst>
            <p14:sldId id="1594"/>
            <p14:sldId id="1590"/>
          </p14:sldIdLst>
        </p14:section>
        <p14:section name="Conclusion" id="{12CDFC35-339F-4348-AEA0-35738DC08787}">
          <p14:sldIdLst>
            <p14:sldId id="1579"/>
            <p14:sldId id="1580"/>
            <p14:sldId id="159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3B3"/>
    <a:srgbClr val="FFFFFF"/>
    <a:srgbClr val="11CCFF"/>
    <a:srgbClr val="47D8FF"/>
    <a:srgbClr val="85E5FF"/>
    <a:srgbClr val="43D7FF"/>
    <a:srgbClr val="B4A0FF"/>
    <a:srgbClr val="505050"/>
    <a:srgbClr val="00000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63041" autoAdjust="0"/>
  </p:normalViewPr>
  <p:slideViewPr>
    <p:cSldViewPr>
      <p:cViewPr varScale="1">
        <p:scale>
          <a:sx n="56" d="100"/>
          <a:sy n="56" d="100"/>
        </p:scale>
        <p:origin x="1854" y="60"/>
      </p:cViewPr>
      <p:guideLst/>
    </p:cSldViewPr>
  </p:slideViewPr>
  <p:outlineViewPr>
    <p:cViewPr>
      <p:scale>
        <a:sx n="33" d="100"/>
        <a:sy n="33" d="100"/>
      </p:scale>
      <p:origin x="0" y="-1764"/>
    </p:cViewPr>
  </p:outlineViewPr>
  <p:notesTextViewPr>
    <p:cViewPr>
      <p:scale>
        <a:sx n="3" d="2"/>
        <a:sy n="3" d="2"/>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Ignite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7/6/2016 3:15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7/6/2016 3:15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big networking</a:t>
            </a:r>
            <a:r>
              <a:rPr lang="en-US" baseline="0" dirty="0"/>
              <a:t> picture. </a:t>
            </a:r>
          </a:p>
          <a:p>
            <a:r>
              <a:rPr lang="en-US" b="1" baseline="0" dirty="0"/>
              <a:t>Virtual network:</a:t>
            </a:r>
            <a:r>
              <a:rPr lang="en-US" baseline="0" dirty="0"/>
              <a:t> </a:t>
            </a:r>
            <a:r>
              <a:rPr lang="en-US" sz="900" b="0" i="0" kern="1200" dirty="0">
                <a:solidFill>
                  <a:schemeClr val="tx1"/>
                </a:solidFill>
                <a:effectLst/>
                <a:latin typeface="Segoe UI Light" pitchFamily="34" charset="0"/>
                <a:ea typeface="+mn-ea"/>
                <a:cs typeface="+mn-cs"/>
              </a:rPr>
              <a:t>An Azure virtual network (VNet) is a representation of your own network in the cloud. </a:t>
            </a:r>
          </a:p>
          <a:p>
            <a:r>
              <a:rPr lang="en-US" sz="900" b="1" i="0" kern="1200" dirty="0">
                <a:solidFill>
                  <a:schemeClr val="tx1"/>
                </a:solidFill>
                <a:effectLst/>
                <a:latin typeface="Segoe UI Light" pitchFamily="34" charset="0"/>
                <a:ea typeface="+mn-ea"/>
                <a:cs typeface="+mn-cs"/>
              </a:rPr>
              <a:t>Bring your own network:</a:t>
            </a:r>
            <a:r>
              <a:rPr lang="en-US" sz="900" b="0" i="0" kern="1200" dirty="0">
                <a:solidFill>
                  <a:schemeClr val="tx1"/>
                </a:solidFill>
                <a:effectLst/>
                <a:latin typeface="Segoe UI Light" pitchFamily="34" charset="0"/>
                <a:ea typeface="+mn-ea"/>
                <a:cs typeface="+mn-cs"/>
              </a:rPr>
              <a:t> Microsoft lets you bring you own network (BYON) into Windows Azure. You can connect your local area network (LAN) to Azure and an unlimited number of computers on your corporate networks can seamlessly communicate with VMs in Azure. You can specify private network spaces (such as 192.168.x.x and 10.x.x.x) in any range, size, and starting number to suit your existing network topology.</a:t>
            </a:r>
          </a:p>
          <a:p>
            <a:r>
              <a:rPr lang="en-US" sz="900" b="1" i="0" kern="1200" dirty="0">
                <a:solidFill>
                  <a:schemeClr val="tx1"/>
                </a:solidFill>
                <a:effectLst/>
                <a:latin typeface="Segoe UI Light" pitchFamily="34" charset="0"/>
                <a:ea typeface="+mn-ea"/>
                <a:cs typeface="+mn-cs"/>
              </a:rPr>
              <a:t>Segment with subnets and security groups:</a:t>
            </a:r>
            <a:r>
              <a:rPr lang="en-US" sz="900" b="0" i="0" kern="1200" dirty="0">
                <a:solidFill>
                  <a:schemeClr val="tx1"/>
                </a:solidFill>
                <a:effectLst/>
                <a:latin typeface="Segoe UI Light" pitchFamily="34" charset="0"/>
                <a:ea typeface="+mn-ea"/>
                <a:cs typeface="+mn-cs"/>
              </a:rPr>
              <a:t> You can also further segment your VNet into subnets and deploy Azure IaaS virtual machines (VMs) and PaaS role instances, in the same way you can deploy physical and virtual machines to your on-premises datacenter. Network Security Groups provide control over network traffic flowing in and out of your services running in Azure.</a:t>
            </a:r>
          </a:p>
          <a:p>
            <a:r>
              <a:rPr lang="en-US" sz="900" b="1" i="0" kern="1200" dirty="0">
                <a:solidFill>
                  <a:schemeClr val="tx1"/>
                </a:solidFill>
                <a:effectLst/>
                <a:latin typeface="Segoe UI Light" pitchFamily="34" charset="0"/>
                <a:ea typeface="+mn-ea"/>
                <a:cs typeface="+mn-cs"/>
              </a:rPr>
              <a:t>Control traffic flow with User Defined Routes:</a:t>
            </a:r>
            <a:r>
              <a:rPr lang="en-US" sz="900" b="0" i="0" kern="1200" dirty="0">
                <a:solidFill>
                  <a:schemeClr val="tx1"/>
                </a:solidFill>
                <a:effectLst/>
                <a:latin typeface="Segoe UI Light" pitchFamily="34" charset="0"/>
                <a:ea typeface="+mn-ea"/>
                <a:cs typeface="+mn-cs"/>
              </a:rPr>
              <a:t> With user defined routes, you now have complete control over the traffic flow in your virtual network. Virtual network by default provides system routes for traffic flow between virtual machines. You can now customize the routing table by defining routes allowing you to direct traffic through network appliances.</a:t>
            </a:r>
          </a:p>
          <a:p>
            <a:r>
              <a:rPr lang="en-US" dirty="0"/>
              <a:t>&lt;Click&gt;</a:t>
            </a:r>
          </a:p>
          <a:p>
            <a:pPr marL="0" marR="0" indent="0" algn="l" defTabSz="932742" rtl="0" eaLnBrk="1" fontAlgn="auto" latinLnBrk="0" hangingPunct="1">
              <a:lnSpc>
                <a:spcPct val="90000"/>
              </a:lnSpc>
              <a:spcBef>
                <a:spcPts val="0"/>
              </a:spcBef>
              <a:spcAft>
                <a:spcPts val="340"/>
              </a:spcAft>
              <a:buClrTx/>
              <a:buSzTx/>
              <a:buFontTx/>
              <a:buNone/>
              <a:tabLst/>
              <a:defRPr/>
            </a:pPr>
            <a:r>
              <a:rPr lang="en-US" dirty="0"/>
              <a:t>Front-End Access: for</a:t>
            </a:r>
            <a:r>
              <a:rPr lang="en-US" baseline="0" dirty="0"/>
              <a:t> the front end access, Microsoft Azure Virtual Private Network (VPN) provides multiple options to secure and manage VPN like, dynamic/reserved public IP address, ACL for security, load balancing </a:t>
            </a:r>
            <a:r>
              <a:rPr lang="en-US" baseline="0" dirty="0" err="1"/>
              <a:t>etc</a:t>
            </a:r>
            <a:r>
              <a:rPr lang="en-US" baseline="0" dirty="0"/>
              <a:t>…</a:t>
            </a:r>
            <a:endParaRPr lang="en-US" dirty="0"/>
          </a:p>
          <a:p>
            <a:pPr marL="0" marR="0" indent="0" algn="l" defTabSz="932742" rtl="0" eaLnBrk="1" fontAlgn="auto" latinLnBrk="0" hangingPunct="1">
              <a:lnSpc>
                <a:spcPct val="90000"/>
              </a:lnSpc>
              <a:spcBef>
                <a:spcPts val="0"/>
              </a:spcBef>
              <a:spcAft>
                <a:spcPts val="340"/>
              </a:spcAft>
              <a:buClrTx/>
              <a:buSzTx/>
              <a:buFontTx/>
              <a:buNone/>
              <a:tabLst/>
              <a:defRPr/>
            </a:pPr>
            <a:r>
              <a:rPr lang="en-US" dirty="0"/>
              <a:t>&lt;Click&gt;</a:t>
            </a:r>
          </a:p>
          <a:p>
            <a:r>
              <a:rPr lang="en-US" b="1" dirty="0"/>
              <a:t>Backend Connectivity:</a:t>
            </a:r>
            <a:r>
              <a:rPr lang="en-US" dirty="0"/>
              <a:t> With</a:t>
            </a:r>
            <a:r>
              <a:rPr lang="en-US" baseline="0" dirty="0"/>
              <a:t> Microsoft Azure Virtual Private Network (VPN), you can create point-to-site VPN for your dev/test, create secure site-to-site connectivity with Azure VPN gateways and can opt for ExpressRoute for private enterprise grade connectivity.</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113718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173607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44546A"/>
                </a:solidFill>
              </a:rPr>
              <a:t>Slid</a:t>
            </a:r>
            <a:r>
              <a:rPr lang="en-US" sz="1000" baseline="0" dirty="0">
                <a:solidFill>
                  <a:srgbClr val="44546A"/>
                </a:solidFill>
              </a:rPr>
              <a:t>e Title : Demo – Network Security Groups</a:t>
            </a:r>
          </a:p>
          <a:p>
            <a:r>
              <a:rPr lang="en-US" sz="1000" baseline="0" dirty="0">
                <a:solidFill>
                  <a:srgbClr val="44546A"/>
                </a:solidFill>
              </a:rPr>
              <a:t>Details: TBD</a:t>
            </a:r>
            <a:endParaRPr lang="en-US" sz="1000" dirty="0">
              <a:solidFill>
                <a:srgbClr val="44546A"/>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dirty="0">
                <a:solidFill>
                  <a:srgbClr val="44546A"/>
                </a:solidFill>
              </a:rPr>
              <a:t>Speaker Notes: </a:t>
            </a:r>
            <a:r>
              <a:rPr lang="en-US" sz="900" kern="1200" dirty="0">
                <a:solidFill>
                  <a:schemeClr val="tx1"/>
                </a:solidFill>
                <a:effectLst/>
                <a:latin typeface="Segoe UI Light" pitchFamily="34" charset="0"/>
                <a:ea typeface="+mn-ea"/>
                <a:cs typeface="+mn-cs"/>
              </a:rPr>
              <a:t>Demo VNet with 3 Subnets, Frontend, App Subnet and Database subnet, three Network Security groups one per each subnet.</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Demo Script: 2.0_NSG.docx </a:t>
            </a: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Reference</a:t>
            </a:r>
            <a:r>
              <a:rPr lang="en-US" sz="900" kern="1200" baseline="0" dirty="0">
                <a:solidFill>
                  <a:schemeClr val="tx1"/>
                </a:solidFill>
                <a:effectLst/>
                <a:latin typeface="Segoe UI Light" pitchFamily="34" charset="0"/>
                <a:ea typeface="+mn-ea"/>
                <a:cs typeface="+mn-cs"/>
              </a:rPr>
              <a:t> URL: https://azure.microsoft.com/en-in/documentation/articles/virtual-networks-create-nsg-arm-pportal/</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baseline="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Notes: refer existing demo script (2_Demo_NSG.docx) + http traffic to compute VM</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633276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57" defTabSz="932503">
              <a:spcAft>
                <a:spcPts val="1200"/>
              </a:spcAft>
            </a:pPr>
            <a:r>
              <a:rPr lang="en-US" sz="900" dirty="0">
                <a:solidFill>
                  <a:schemeClr val="tx1"/>
                </a:solidFill>
              </a:rPr>
              <a:t>Connect from anywhere securely</a:t>
            </a:r>
          </a:p>
          <a:p>
            <a:pPr marL="228557" defTabSz="932503">
              <a:spcAft>
                <a:spcPts val="1200"/>
              </a:spcAft>
            </a:pPr>
            <a:r>
              <a:rPr lang="en-US" sz="900" dirty="0">
                <a:solidFill>
                  <a:schemeClr val="tx1"/>
                </a:solidFill>
              </a:rPr>
              <a:t>No software installation required!</a:t>
            </a:r>
          </a:p>
          <a:p>
            <a:pPr marL="228557" defTabSz="932503">
              <a:spcAft>
                <a:spcPts val="1200"/>
              </a:spcAft>
            </a:pPr>
            <a:r>
              <a:rPr lang="en-US" sz="900" dirty="0">
                <a:solidFill>
                  <a:schemeClr val="tx1"/>
                </a:solidFill>
              </a:rPr>
              <a:t>Easy to setup and use</a:t>
            </a:r>
          </a:p>
          <a:p>
            <a:pPr marL="228557" defTabSz="932503">
              <a:spcAft>
                <a:spcPts val="1200"/>
              </a:spcAft>
            </a:pPr>
            <a:r>
              <a:rPr lang="en-US" sz="900" dirty="0">
                <a:solidFill>
                  <a:schemeClr val="tx1"/>
                </a:solidFill>
              </a:rPr>
              <a:t>Ideal for prototyping, development, demos</a:t>
            </a:r>
          </a:p>
          <a:p>
            <a:pPr marL="228557" defTabSz="932503">
              <a:spcAft>
                <a:spcPts val="1200"/>
              </a:spcAft>
            </a:pPr>
            <a:r>
              <a:rPr lang="en-US" sz="900" dirty="0">
                <a:solidFill>
                  <a:schemeClr val="tx1"/>
                </a:solidFill>
              </a:rPr>
              <a:t>P2S and S2S coexist</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38544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Extend your premises to the cloud securely</a:t>
            </a:r>
          </a:p>
          <a:p>
            <a:pPr marL="171450" indent="-171450">
              <a:buFont typeface="Arial" panose="020B0604020202020204" pitchFamily="34" charset="0"/>
              <a:buChar char="•"/>
            </a:pPr>
            <a:r>
              <a:rPr lang="en-US" dirty="0"/>
              <a:t>On-ramp for migrating services to the cloud</a:t>
            </a:r>
          </a:p>
          <a:p>
            <a:pPr marL="171450" indent="-171450">
              <a:buFont typeface="Arial" panose="020B0604020202020204" pitchFamily="34" charset="0"/>
              <a:buChar char="•"/>
            </a:pPr>
            <a:r>
              <a:rPr lang="en-US" dirty="0"/>
              <a:t>Use your on-premise resources in Azure (monitoring, AD, …)</a:t>
            </a:r>
          </a:p>
          <a:p>
            <a:r>
              <a:rPr lang="en-US" dirty="0"/>
              <a:t>Reference:</a:t>
            </a:r>
            <a:r>
              <a:rPr lang="en-US" baseline="0" dirty="0"/>
              <a:t> https://azure.microsoft.com/en-in/documentation/articles/vpn-gateway-site-to-site-create/</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297751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Microsoft Azure ExpressRoute lets you extend your on-premises networks into the Microsoft cloud over a dedicated private connection facilitated by a connectivity provider. With ExpressRoute, you can establish connections to Microsoft cloud services, such as Microsoft Azure, Office 365, and CRM Online.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Express</a:t>
            </a:r>
            <a:r>
              <a:rPr lang="en-US" baseline="0" dirty="0"/>
              <a:t> route is logical component between your data center and Microsoft Azure eco system (azure cloud services, office 365 and CRM online (soon)).</a:t>
            </a:r>
            <a:endParaRPr lang="en-US" dirty="0"/>
          </a:p>
          <a:p>
            <a:pPr marL="171450" indent="-171450">
              <a:buFont typeface="Arial" panose="020B0604020202020204" pitchFamily="34" charset="0"/>
              <a:buChar char="•"/>
            </a:pPr>
            <a:r>
              <a:rPr lang="en-US" dirty="0"/>
              <a:t>Predictable</a:t>
            </a:r>
            <a:r>
              <a:rPr lang="en-US" baseline="0" dirty="0"/>
              <a:t> Performance</a:t>
            </a:r>
          </a:p>
          <a:p>
            <a:pPr marL="171450" indent="-171450">
              <a:buFont typeface="Arial" panose="020B0604020202020204" pitchFamily="34" charset="0"/>
              <a:buChar char="•"/>
            </a:pPr>
            <a:r>
              <a:rPr lang="en-US" baseline="0" dirty="0"/>
              <a:t>Not under the mercy of your ISP</a:t>
            </a:r>
          </a:p>
          <a:p>
            <a:pPr marL="171450" indent="-171450">
              <a:buFont typeface="Arial" panose="020B0604020202020204" pitchFamily="34" charset="0"/>
              <a:buChar char="•"/>
            </a:pPr>
            <a:r>
              <a:rPr lang="en-US" baseline="0" dirty="0"/>
              <a:t>Secure – Packets don’t go over the open internet</a:t>
            </a:r>
          </a:p>
          <a:p>
            <a:pPr marL="171450" indent="-171450">
              <a:buFont typeface="Arial" panose="020B0604020202020204" pitchFamily="34" charset="0"/>
              <a:buChar char="•"/>
            </a:pPr>
            <a:r>
              <a:rPr lang="en-US" baseline="0" dirty="0"/>
              <a:t>High throughput – Given circuit can be up to 10 gigs, can have multiple circuits, highly available</a:t>
            </a:r>
          </a:p>
          <a:p>
            <a:pPr marL="171450" indent="-171450">
              <a:buFont typeface="Arial" panose="020B0604020202020204" pitchFamily="34" charset="0"/>
              <a:buChar char="•"/>
            </a:pPr>
            <a:r>
              <a:rPr lang="en-US" baseline="0" dirty="0"/>
              <a:t>Lower cost if you’re pushing a lot of data</a:t>
            </a:r>
          </a:p>
          <a:p>
            <a:endParaRPr lang="en-US" baseline="0" dirty="0"/>
          </a:p>
          <a:p>
            <a:r>
              <a:rPr lang="en-US" baseline="0" dirty="0"/>
              <a:t>Also the way to connect to Microsoft in general.  So far, only to connect to Azure but now it is the service to connect to all Microsoft Services. O365, Skype for Business, etc.</a:t>
            </a:r>
          </a:p>
          <a:p>
            <a:br>
              <a:rPr lang="en-US" baseline="0" dirty="0"/>
            </a:br>
            <a:r>
              <a:rPr lang="en-US" baseline="0" dirty="0"/>
              <a:t>Can be used to carry traffic for all these MS services. Same circuit will work. May choose multiple circuits for redundancy or more throughput.</a:t>
            </a:r>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60624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circuits but want to be able to fail over</a:t>
            </a:r>
            <a:r>
              <a:rPr lang="en-US" baseline="0" dirty="0"/>
              <a:t> VPN</a:t>
            </a:r>
          </a:p>
          <a:p>
            <a:r>
              <a:rPr lang="en-US" baseline="0" dirty="0"/>
              <a:t>Through routing can determine which route is best way to get there and if all else fails, use VPN functionality</a:t>
            </a:r>
          </a:p>
          <a:p>
            <a:r>
              <a:rPr lang="en-US" baseline="0" dirty="0"/>
              <a:t>Multi-nationals have been asking for this.</a:t>
            </a:r>
          </a:p>
          <a:p>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50937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a:t>
            </a:r>
            <a:r>
              <a:rPr lang="en-US" baseline="0" dirty="0"/>
              <a:t> our wide area network, enter in any region of the world and hit the other regions.  Enter US West and travel to Singapore across Microsoft’s network.</a:t>
            </a:r>
          </a:p>
          <a:p>
            <a:endParaRPr lang="en-US" baseline="0" dirty="0"/>
          </a:p>
          <a:p>
            <a:r>
              <a:rPr lang="en-US" baseline="0" dirty="0"/>
              <a:t>Increased number of routes, now 10000 up from 4000  (which was more than anyone else)</a:t>
            </a:r>
          </a:p>
          <a:p>
            <a:endParaRPr lang="en-US" baseline="0" dirty="0"/>
          </a:p>
          <a:p>
            <a:r>
              <a:rPr lang="en-US" baseline="0" dirty="0"/>
              <a:t>Connect up to 100 virtual networks to express route</a:t>
            </a:r>
          </a:p>
          <a:p>
            <a:r>
              <a:rPr lang="en-US" dirty="0"/>
              <a:t>--</a:t>
            </a:r>
          </a:p>
          <a:p>
            <a:pPr marL="0" marR="0" indent="0" algn="l" defTabSz="932742" rtl="0" eaLnBrk="1" fontAlgn="auto" latinLnBrk="0" hangingPunct="1">
              <a:lnSpc>
                <a:spcPct val="90000"/>
              </a:lnSpc>
              <a:spcBef>
                <a:spcPts val="0"/>
              </a:spcBef>
              <a:spcAft>
                <a:spcPts val="340"/>
              </a:spcAft>
              <a:buClrTx/>
              <a:buSzTx/>
              <a:buFontTx/>
              <a:buNone/>
              <a:tabLst/>
              <a:defRPr/>
            </a:pPr>
            <a:r>
              <a:rPr lang="en-US" baseline="0" dirty="0"/>
              <a:t>Standard pricing tier added to give you more options.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185600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Azure Traffic Manager allows you to control the distribution of user traffic to your specified endpoints, which can include Azure cloud services, websites, and other endpoints. Traffic Manager works by applying an intelligent policy engine to Domain Name System (DNS) queries for the domain names of your Internet resources.</a:t>
            </a:r>
          </a:p>
          <a:p>
            <a:r>
              <a:rPr lang="en-US" dirty="0"/>
              <a:t>Traffic Manager can help you</a:t>
            </a:r>
          </a:p>
          <a:p>
            <a:pPr marL="171450" indent="-171450">
              <a:buFont typeface="Arial" panose="020B0604020202020204" pitchFamily="34" charset="0"/>
              <a:buChar char="•"/>
            </a:pPr>
            <a:r>
              <a:rPr lang="en-US" dirty="0"/>
              <a:t>Improve availability of critical applications</a:t>
            </a:r>
          </a:p>
          <a:p>
            <a:pPr marL="171450" indent="-171450">
              <a:buFont typeface="Arial" panose="020B0604020202020204" pitchFamily="34" charset="0"/>
              <a:buChar char="•"/>
            </a:pPr>
            <a:r>
              <a:rPr lang="en-US" dirty="0"/>
              <a:t>Improve responsiveness for high performing applications</a:t>
            </a:r>
          </a:p>
          <a:p>
            <a:pPr marL="171450" indent="-171450">
              <a:buFont typeface="Arial" panose="020B0604020202020204" pitchFamily="34" charset="0"/>
              <a:buChar char="•"/>
            </a:pPr>
            <a:r>
              <a:rPr lang="en-US" dirty="0"/>
              <a:t>Upgrade and perform service maintenance without downtime</a:t>
            </a:r>
          </a:p>
          <a:p>
            <a:pPr marL="171450" indent="-171450">
              <a:buFont typeface="Arial" panose="020B0604020202020204" pitchFamily="34" charset="0"/>
              <a:buChar char="•"/>
            </a:pPr>
            <a:r>
              <a:rPr lang="en-US" dirty="0"/>
              <a:t>Traffic distribution for large, complex deployments</a:t>
            </a:r>
          </a:p>
          <a:p>
            <a:pPr marL="171450" indent="-171450">
              <a:buFont typeface="Arial" panose="020B0604020202020204" pitchFamily="34" charset="0"/>
              <a:buChar char="•"/>
            </a:pPr>
            <a:r>
              <a:rPr lang="en-US" dirty="0"/>
              <a:t>Weighted allows you to customize weights (great for A/B testing, etc.)</a:t>
            </a:r>
          </a:p>
          <a:p>
            <a:pPr marL="171450" indent="-171450">
              <a:buFont typeface="Arial" panose="020B0604020202020204" pitchFamily="34" charset="0"/>
              <a:buChar char="•"/>
            </a:pPr>
            <a:r>
              <a:rPr lang="en-US" dirty="0"/>
              <a:t>Priority allows you to order services</a:t>
            </a:r>
          </a:p>
          <a:p>
            <a:pPr marL="171450" indent="-171450">
              <a:buFont typeface="Arial" panose="020B0604020202020204" pitchFamily="34" charset="0"/>
              <a:buChar char="•"/>
            </a:pPr>
            <a:r>
              <a:rPr lang="en-US" dirty="0"/>
              <a:t>Also</a:t>
            </a:r>
            <a:r>
              <a:rPr lang="en-US" baseline="0" dirty="0"/>
              <a:t> works with external endpoints</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Traffic Management Policies:</a:t>
            </a:r>
          </a:p>
          <a:p>
            <a:pPr marL="0" indent="0">
              <a:buFont typeface="Arial" panose="020B0604020202020204" pitchFamily="34" charset="0"/>
              <a:buNone/>
            </a:pPr>
            <a:r>
              <a:rPr lang="en-US" dirty="0"/>
              <a:t>Latency – Direct to “closest” service</a:t>
            </a:r>
          </a:p>
          <a:p>
            <a:pPr marL="0" indent="0">
              <a:buFont typeface="Arial" panose="020B0604020202020204" pitchFamily="34" charset="0"/>
              <a:buNone/>
            </a:pPr>
            <a:r>
              <a:rPr lang="en-US" dirty="0"/>
              <a:t>Round Robin – Distribute across all services</a:t>
            </a:r>
          </a:p>
          <a:p>
            <a:pPr marL="0" indent="0">
              <a:buFont typeface="Arial" panose="020B0604020202020204" pitchFamily="34" charset="0"/>
              <a:buNone/>
            </a:pPr>
            <a:r>
              <a:rPr lang="en-US" dirty="0"/>
              <a:t>Failover – Direct to “backup” if primary fails</a:t>
            </a:r>
          </a:p>
          <a:p>
            <a:pPr marL="0" indent="0">
              <a:buFont typeface="Arial" panose="020B0604020202020204" pitchFamily="34" charset="0"/>
              <a:buNone/>
            </a:pPr>
            <a:r>
              <a:rPr lang="en-US" dirty="0"/>
              <a:t>Nested – Flexible multi-level policies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Reference:</a:t>
            </a:r>
            <a:r>
              <a:rPr lang="en-US" baseline="0" dirty="0"/>
              <a:t> https://azure.microsoft.com/en-in/documentation/articles/traffic-manager-overview/</a:t>
            </a:r>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80194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44546A"/>
                </a:solidFill>
              </a:rPr>
              <a:t>Slid</a:t>
            </a:r>
            <a:r>
              <a:rPr lang="en-US" sz="1000" baseline="0" dirty="0">
                <a:solidFill>
                  <a:srgbClr val="44546A"/>
                </a:solidFill>
              </a:rPr>
              <a:t>e Title : Demo – Azure Traffic Manager</a:t>
            </a:r>
          </a:p>
          <a:p>
            <a:r>
              <a:rPr lang="en-US" sz="1000" baseline="0" dirty="0">
                <a:solidFill>
                  <a:srgbClr val="44546A"/>
                </a:solidFill>
              </a:rPr>
              <a:t>Demo Details: 0_Traffic_Manager.docx</a:t>
            </a:r>
          </a:p>
          <a:p>
            <a:r>
              <a:rPr lang="en-US" sz="1000" dirty="0">
                <a:solidFill>
                  <a:srgbClr val="44546A"/>
                </a:solidFill>
              </a:rPr>
              <a:t>Speaker Notes: </a:t>
            </a:r>
            <a:r>
              <a:rPr lang="en-US" sz="900" kern="1200" dirty="0">
                <a:solidFill>
                  <a:schemeClr val="tx1"/>
                </a:solidFill>
                <a:effectLst/>
                <a:latin typeface="Segoe UI Light" pitchFamily="34" charset="0"/>
                <a:ea typeface="+mn-ea"/>
                <a:cs typeface="+mn-cs"/>
              </a:rPr>
              <a:t>Demo Azure Traffic Manager</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053972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848475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An Azure virtual network (VNet) is a representation of your own network in the cloud. You can control your Azure network settings and define DHCP address blocks, DNS settings, security policies, and routing. You can also further segment your VNet into subnets and deploy Azure IaaS virtual machines (VMs) and PaaS role instances, in the same way you can deploy physical and virtual machines to your on-premises datacenter. In essence, you can expand your network to Azure, bringing your own IP address blocks.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810009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An Azure virtual network (</a:t>
            </a:r>
            <a:r>
              <a:rPr lang="en-US" sz="900" b="0" i="0" kern="1200" dirty="0" err="1">
                <a:solidFill>
                  <a:schemeClr val="tx1"/>
                </a:solidFill>
                <a:effectLst/>
                <a:latin typeface="Segoe UI Light" pitchFamily="34" charset="0"/>
                <a:ea typeface="+mn-ea"/>
                <a:cs typeface="+mn-cs"/>
              </a:rPr>
              <a:t>VNet</a:t>
            </a:r>
            <a:r>
              <a:rPr lang="en-US" sz="900" b="0" i="0" kern="1200" dirty="0">
                <a:solidFill>
                  <a:schemeClr val="tx1"/>
                </a:solidFill>
                <a:effectLst/>
                <a:latin typeface="Segoe UI Light" pitchFamily="34" charset="0"/>
                <a:ea typeface="+mn-ea"/>
                <a:cs typeface="+mn-cs"/>
              </a:rPr>
              <a:t>) is a representation of your own network in the cloud. You can control your Azure network settings and define DHCP address blocks, DNS settings, security policies, and routing. You can also further segment your </a:t>
            </a:r>
            <a:r>
              <a:rPr lang="en-US" sz="900" b="0" i="0" kern="1200" dirty="0" err="1">
                <a:solidFill>
                  <a:schemeClr val="tx1"/>
                </a:solidFill>
                <a:effectLst/>
                <a:latin typeface="Segoe UI Light" pitchFamily="34" charset="0"/>
                <a:ea typeface="+mn-ea"/>
                <a:cs typeface="+mn-cs"/>
              </a:rPr>
              <a:t>VNet</a:t>
            </a:r>
            <a:r>
              <a:rPr lang="en-US" sz="900" b="0" i="0" kern="1200" dirty="0">
                <a:solidFill>
                  <a:schemeClr val="tx1"/>
                </a:solidFill>
                <a:effectLst/>
                <a:latin typeface="Segoe UI Light" pitchFamily="34" charset="0"/>
                <a:ea typeface="+mn-ea"/>
                <a:cs typeface="+mn-cs"/>
              </a:rPr>
              <a:t> into subnets and deploy Azure IaaS virtual machines (VMs) and PaaS role instances, in the same way you can deploy physical and virtual machines to your on-premises datacenter. In essence, you can expand your network to Azure, bringing your own IP address blocks.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better understand </a:t>
            </a:r>
            <a:r>
              <a:rPr lang="en-US" sz="900" b="0" i="0" kern="1200" dirty="0" err="1">
                <a:solidFill>
                  <a:schemeClr val="tx1"/>
                </a:solidFill>
                <a:effectLst/>
                <a:latin typeface="Segoe UI Light" pitchFamily="34" charset="0"/>
                <a:ea typeface="+mn-ea"/>
                <a:cs typeface="+mn-cs"/>
              </a:rPr>
              <a:t>VNets</a:t>
            </a:r>
            <a:r>
              <a:rPr lang="en-US" sz="900" b="0" i="0" kern="1200" dirty="0">
                <a:solidFill>
                  <a:schemeClr val="tx1"/>
                </a:solidFill>
                <a:effectLst/>
                <a:latin typeface="Segoe UI Light" pitchFamily="34" charset="0"/>
                <a:ea typeface="+mn-ea"/>
                <a:cs typeface="+mn-cs"/>
              </a:rPr>
              <a:t>, take a look at the figure below, which shows a simplified on-premises network.</a:t>
            </a:r>
          </a:p>
          <a:p>
            <a:r>
              <a:rPr lang="en-US" sz="900" b="0" i="0" kern="1200" dirty="0">
                <a:solidFill>
                  <a:schemeClr val="tx1"/>
                </a:solidFill>
                <a:effectLst/>
                <a:latin typeface="Segoe UI Light" pitchFamily="34" charset="0"/>
                <a:ea typeface="+mn-ea"/>
                <a:cs typeface="+mn-cs"/>
              </a:rPr>
              <a:t>&lt;Click&gt;</a:t>
            </a:r>
          </a:p>
          <a:p>
            <a:r>
              <a:rPr lang="en-US" sz="900" b="0" i="0" kern="1200" dirty="0">
                <a:solidFill>
                  <a:schemeClr val="tx1"/>
                </a:solidFill>
                <a:effectLst/>
                <a:latin typeface="Segoe UI Light" pitchFamily="34" charset="0"/>
                <a:ea typeface="+mn-ea"/>
                <a:cs typeface="+mn-cs"/>
              </a:rPr>
              <a:t>The same network can be hosted in Azure as shown in the figure</a:t>
            </a:r>
            <a:r>
              <a:rPr lang="en-US" sz="900" b="0" i="0" kern="1200" baseline="0" dirty="0">
                <a:solidFill>
                  <a:schemeClr val="tx1"/>
                </a:solidFill>
                <a:effectLst/>
                <a:latin typeface="Segoe UI Light" pitchFamily="34" charset="0"/>
                <a:ea typeface="+mn-ea"/>
                <a:cs typeface="+mn-cs"/>
              </a:rPr>
              <a:t> on right.</a:t>
            </a:r>
            <a:endParaRPr lang="en-US" dirty="0"/>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6386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Details:</a:t>
            </a:r>
          </a:p>
          <a:p>
            <a:pPr marL="171450" indent="-171450">
              <a:buFont typeface="Arial" panose="020B0604020202020204" pitchFamily="34" charset="0"/>
              <a:buChar char="•"/>
            </a:pPr>
            <a:r>
              <a:rPr lang="en-US" dirty="0"/>
              <a:t>For each subnet you can attach a routing table</a:t>
            </a:r>
          </a:p>
          <a:p>
            <a:pPr marL="171450" indent="-171450">
              <a:buFont typeface="Arial" panose="020B0604020202020204" pitchFamily="34" charset="0"/>
              <a:buChar char="•"/>
            </a:pPr>
            <a:r>
              <a:rPr lang="en-US" dirty="0"/>
              <a:t>256 routes per subnet</a:t>
            </a:r>
          </a:p>
          <a:p>
            <a:pPr marL="171450" indent="-171450">
              <a:buFont typeface="Arial" panose="020B0604020202020204" pitchFamily="34" charset="0"/>
              <a:buChar char="•"/>
            </a:pPr>
            <a:r>
              <a:rPr lang="en-US" dirty="0"/>
              <a:t>Depending on address prefix – go to the next hop</a:t>
            </a:r>
          </a:p>
          <a:p>
            <a:pPr marL="171450" indent="-171450">
              <a:buFont typeface="Arial" panose="020B0604020202020204" pitchFamily="34" charset="0"/>
              <a:buChar char="•"/>
            </a:pPr>
            <a:r>
              <a:rPr lang="en-US" dirty="0"/>
              <a:t>Can build topologies where you can put things like virtual network appliance, your own firewalls, force certain traffic to certain places</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738099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solidFill>
                  <a:srgbClr val="44546A"/>
                </a:solidFill>
              </a:rPr>
              <a:t>Slid</a:t>
            </a:r>
            <a:r>
              <a:rPr lang="en-US" sz="1000" baseline="0" dirty="0">
                <a:solidFill>
                  <a:srgbClr val="44546A"/>
                </a:solidFill>
              </a:rPr>
              <a:t>e Title : Demo – User Defined Route</a:t>
            </a:r>
          </a:p>
          <a:p>
            <a:r>
              <a:rPr lang="en-US" sz="1000" baseline="0" dirty="0">
                <a:solidFill>
                  <a:srgbClr val="44546A"/>
                </a:solidFill>
              </a:rPr>
              <a:t>Details: </a:t>
            </a:r>
            <a:r>
              <a:rPr lang="en-US" sz="900" b="0" i="0" kern="1200" dirty="0">
                <a:solidFill>
                  <a:schemeClr val="tx1"/>
                </a:solidFill>
                <a:effectLst/>
                <a:latin typeface="Segoe UI Light" pitchFamily="34" charset="0"/>
                <a:ea typeface="+mn-ea"/>
                <a:cs typeface="+mn-cs"/>
              </a:rPr>
              <a:t>Create user defined routes that specify the next hop for packets flowing to a specific subnet to go to your virtual appliance instead, and enabling IP forwarding for the VM running as the virtual appliance.</a:t>
            </a:r>
            <a:endParaRPr lang="en-US" sz="1000" dirty="0">
              <a:solidFill>
                <a:srgbClr val="44546A"/>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dirty="0">
                <a:solidFill>
                  <a:srgbClr val="44546A"/>
                </a:solidFill>
              </a:rPr>
              <a:t>Speaker Notes: </a:t>
            </a:r>
            <a:r>
              <a:rPr lang="en-US" sz="900" baseline="0" dirty="0">
                <a:solidFill>
                  <a:srgbClr val="44546A"/>
                </a:solidFill>
              </a:rPr>
              <a:t>Create UDR and show how the packet are flowing through VM when requests are made from front end to back end.</a:t>
            </a:r>
            <a:endParaRPr lang="en-US" sz="900" dirty="0">
              <a:solidFill>
                <a:srgbClr val="44546A"/>
              </a:solidFill>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baseline="0" dirty="0">
                <a:solidFill>
                  <a:schemeClr val="tx1"/>
                </a:solidFill>
                <a:effectLst/>
                <a:latin typeface="Segoe UI Light" pitchFamily="34" charset="0"/>
                <a:ea typeface="+mn-ea"/>
                <a:cs typeface="+mn-cs"/>
              </a:rPr>
              <a:t>Demo location: 3_UDR.docx</a:t>
            </a:r>
            <a:endParaRPr lang="en-US" sz="90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94654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14360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Application load balancing enables IT administrators and developers to create routing rules for network traffic based on HTTP.</a:t>
            </a:r>
          </a:p>
          <a:p>
            <a:r>
              <a:rPr lang="en-US" sz="900" b="0" i="0" kern="1200" dirty="0">
                <a:solidFill>
                  <a:schemeClr val="tx1"/>
                </a:solidFill>
                <a:effectLst/>
                <a:latin typeface="Segoe UI Light" pitchFamily="34" charset="0"/>
                <a:ea typeface="+mn-ea"/>
                <a:cs typeface="+mn-cs"/>
              </a:rPr>
              <a:t>Application Gateway currently supports layer 7 application delivery for the following:</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HTTP load balancing</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Cookie based session affinity</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SSL offload</a:t>
            </a:r>
          </a:p>
          <a:p>
            <a:r>
              <a:rPr lang="en-US" sz="900" b="1" i="0" kern="1200" dirty="0">
                <a:solidFill>
                  <a:schemeClr val="tx1"/>
                </a:solidFill>
                <a:effectLst/>
                <a:latin typeface="Segoe UI Light" pitchFamily="34" charset="0"/>
                <a:ea typeface="+mn-ea"/>
                <a:cs typeface="+mn-cs"/>
              </a:rPr>
              <a:t>HTTP layer 7 load balancing:</a:t>
            </a:r>
          </a:p>
          <a:p>
            <a:r>
              <a:rPr lang="en-US" sz="900" b="0" i="0" kern="1200" dirty="0">
                <a:solidFill>
                  <a:schemeClr val="tx1"/>
                </a:solidFill>
                <a:effectLst/>
                <a:latin typeface="Segoe UI Light" pitchFamily="34" charset="0"/>
                <a:ea typeface="+mn-ea"/>
                <a:cs typeface="+mn-cs"/>
              </a:rPr>
              <a:t>Azure provides layer 4 load balancing via Azure load balancer working at the transport level (TCP/UDP) and having all incoming network traffic being load balanced to the Application Gateway service. The Application Gateway then will apply the routing rules to HTTP traffic, providing level 7 (HTTP) load balancing. When you create an application gateway, an endpoint (VIP) will be associated and used as public IP for ingress network traffic.</a:t>
            </a:r>
          </a:p>
          <a:p>
            <a:endParaRPr lang="en-US" dirty="0"/>
          </a:p>
          <a:p>
            <a:r>
              <a:rPr lang="en-US" sz="900" b="0" i="0" kern="1200" dirty="0">
                <a:solidFill>
                  <a:schemeClr val="tx1"/>
                </a:solidFill>
                <a:effectLst/>
                <a:latin typeface="Segoe UI Light" pitchFamily="34" charset="0"/>
                <a:ea typeface="+mn-ea"/>
                <a:cs typeface="+mn-cs"/>
              </a:rPr>
              <a:t>HTTP layer 7 load balancing is useful for:</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Applications that require requests from the same user/client session to reach the same back-end VM. Examples of this would be shopping cart apps and web mail servers.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Applications that want to free web server farms from SSL termination overhead.</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Applications, such as CDN, that require multiple HTTP requests on the same long-running TCP connection to be routed/load balanced to different backend servers.</a:t>
            </a:r>
          </a:p>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5000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a:t>
            </a:r>
            <a:r>
              <a:rPr lang="en-US" baseline="0" dirty="0"/>
              <a:t> segment the network, you can have access control lists on the network</a:t>
            </a:r>
          </a:p>
          <a:p>
            <a:r>
              <a:rPr lang="en-US" baseline="0" dirty="0"/>
              <a:t>Apply to each subnet or VMs within the subnet</a:t>
            </a:r>
          </a:p>
          <a:p>
            <a:r>
              <a:rPr lang="en-US" baseline="0" dirty="0"/>
              <a:t>Allow or deny rules</a:t>
            </a:r>
          </a:p>
          <a:p>
            <a:r>
              <a:rPr lang="en-US" baseline="0" dirty="0"/>
              <a:t>Apply to the subnet, they’re automatically applied to the subnet</a:t>
            </a:r>
          </a:p>
          <a:p>
            <a:endParaRPr lang="en-US" baseline="0" dirty="0"/>
          </a:p>
          <a:p>
            <a:r>
              <a:rPr lang="en-US" baseline="0" dirty="0"/>
              <a:t>NSGs + UDRs + Multiple NICS – total flexibility</a:t>
            </a:r>
            <a:endParaRPr lang="en-US" dirty="0"/>
          </a:p>
          <a:p>
            <a:endParaRPr lang="en-US" dirty="0"/>
          </a:p>
          <a:p>
            <a:r>
              <a:rPr lang="en-US" dirty="0"/>
              <a:t>Reference: https://azure.microsoft.com/en-in/documentation/articles/virtual-networks-nsg/</a:t>
            </a:r>
          </a:p>
          <a:p>
            <a:endParaRPr lang="en-US" dirty="0"/>
          </a:p>
          <a:p>
            <a:r>
              <a:rPr lang="en-US" dirty="0"/>
              <a:t>NIC: </a:t>
            </a:r>
            <a:r>
              <a:rPr lang="en-US" sz="900" b="0" i="0" kern="1200" dirty="0">
                <a:solidFill>
                  <a:schemeClr val="tx1"/>
                </a:solidFill>
                <a:effectLst/>
                <a:latin typeface="Segoe UI Light" pitchFamily="34" charset="0"/>
                <a:ea typeface="+mn-ea"/>
                <a:cs typeface="+mn-cs"/>
              </a:rPr>
              <a:t>You can create virtual machines (VMs) in Azure and attach multiple network interfaces (NICs) to each of your VMs. Multi NIC is a requirement for many network virtual appliances, such as application delivery and WAN optimization solutions. Multi NIC also provides more network traffic management functionality, including isolation of traffic between a front end NIC and back end NIC(s), or separation of data plane traffic from management plane traffic.</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462029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An NSG contains two types of rules, </a:t>
            </a:r>
            <a:r>
              <a:rPr lang="en-US" sz="900" b="1" i="0" kern="1200" dirty="0">
                <a:solidFill>
                  <a:schemeClr val="tx1"/>
                </a:solidFill>
                <a:effectLst/>
                <a:latin typeface="Segoe UI Light" pitchFamily="34" charset="0"/>
                <a:ea typeface="+mn-ea"/>
                <a:cs typeface="+mn-cs"/>
              </a:rPr>
              <a:t>Inbound</a:t>
            </a:r>
            <a:r>
              <a:rPr lang="en-US" sz="900" b="0" i="0" kern="1200" dirty="0">
                <a:solidFill>
                  <a:schemeClr val="tx1"/>
                </a:solidFill>
                <a:effectLst/>
                <a:latin typeface="Segoe UI Light" pitchFamily="34" charset="0"/>
                <a:ea typeface="+mn-ea"/>
                <a:cs typeface="+mn-cs"/>
              </a:rPr>
              <a:t> and </a:t>
            </a:r>
            <a:r>
              <a:rPr lang="en-US" sz="900" b="1" i="0" kern="1200" dirty="0">
                <a:solidFill>
                  <a:schemeClr val="tx1"/>
                </a:solidFill>
                <a:effectLst/>
                <a:latin typeface="Segoe UI Light" pitchFamily="34" charset="0"/>
                <a:ea typeface="+mn-ea"/>
                <a:cs typeface="+mn-cs"/>
              </a:rPr>
              <a:t>Outbound</a:t>
            </a:r>
            <a:r>
              <a:rPr lang="en-US" sz="900" b="0" i="0" kern="1200" dirty="0">
                <a:solidFill>
                  <a:schemeClr val="tx1"/>
                </a:solidFill>
                <a:effectLst/>
                <a:latin typeface="Segoe UI Light" pitchFamily="34" charset="0"/>
                <a:ea typeface="+mn-ea"/>
                <a:cs typeface="+mn-cs"/>
              </a:rPr>
              <a:t>. When traffic flows into an Azure server hosting VMs or role instances, the host loads all inbound or outbound NSG rules, based on the direction of traffic. Then the hosts inspects each rule in order of priority. If a rule matches the packet the host is analyzing, the action for the rule (allow or deny) is applied. If no rules match the packet, the packet is dropped. The figure below shows this decision flow.</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7/6/2016 3:15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219526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28" y="1"/>
            <a:ext cx="12435447" cy="6528223"/>
          </a:xfrm>
          <a:prstGeom prst="rect">
            <a:avLst/>
          </a:prstGeom>
        </p:spPr>
      </p:pic>
      <p:sp>
        <p:nvSpPr>
          <p:cNvPr id="7" name="TextBox 6"/>
          <p:cNvSpPr txBox="1"/>
          <p:nvPr/>
        </p:nvSpPr>
        <p:spPr>
          <a:xfrm>
            <a:off x="1216355" y="1467045"/>
            <a:ext cx="4862887" cy="179238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5507"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119" b="0" i="0" u="none" strike="noStrike" kern="1200" cap="none" spc="0" normalizeH="0" baseline="0" noProof="0" dirty="0">
                <a:ln>
                  <a:noFill/>
                </a:ln>
                <a:solidFill>
                  <a:srgbClr val="0070C0"/>
                </a:solidFill>
                <a:effectLst/>
                <a:uLnTx/>
                <a:uFillTx/>
                <a:latin typeface="Segoe UI Light"/>
                <a:ea typeface="+mn-ea"/>
                <a:cs typeface="+mn-cs"/>
              </a:rPr>
              <a:t>Architect</a:t>
            </a:r>
          </a:p>
          <a:p>
            <a:pPr marL="0" marR="0" lvl="0" indent="0" algn="l" defTabSz="932597" rtl="0" eaLnBrk="1" fontAlgn="auto" latinLnBrk="0" hangingPunct="1">
              <a:lnSpc>
                <a:spcPts val="5711"/>
              </a:lnSpc>
              <a:spcBef>
                <a:spcPts val="0"/>
              </a:spcBef>
              <a:spcAft>
                <a:spcPts val="0"/>
              </a:spcAft>
              <a:buClrTx/>
              <a:buSzTx/>
              <a:buFontTx/>
              <a:buNone/>
              <a:tabLst/>
              <a:defRPr/>
            </a:pPr>
            <a:r>
              <a:rPr kumimoji="0" lang="en-US" sz="6119" b="0" i="0" u="none" strike="noStrike" kern="1200" cap="none" spc="0" normalizeH="0" baseline="0" noProof="0" dirty="0">
                <a:ln>
                  <a:noFill/>
                </a:ln>
                <a:solidFill>
                  <a:srgbClr val="0070C0"/>
                </a:solidFill>
                <a:effectLst/>
                <a:uLnTx/>
                <a:uFillTx/>
                <a:latin typeface="Segoe UI Light"/>
                <a:ea typeface="+mn-ea"/>
                <a:cs typeface="+mn-cs"/>
              </a:rPr>
              <a:t>to Architect</a:t>
            </a:r>
          </a:p>
        </p:txBody>
      </p:sp>
      <p:sp>
        <p:nvSpPr>
          <p:cNvPr id="8" name="TextBox 7"/>
          <p:cNvSpPr txBox="1"/>
          <p:nvPr/>
        </p:nvSpPr>
        <p:spPr>
          <a:xfrm>
            <a:off x="0" y="2925892"/>
            <a:ext cx="8175758" cy="837599"/>
          </a:xfrm>
          <a:prstGeom prst="rect">
            <a:avLst/>
          </a:prstGeom>
          <a:noFill/>
        </p:spPr>
        <p:txBody>
          <a:bodyPr wrap="square" lIns="186521" tIns="149217" rIns="186521" bIns="149217" rtlCol="0">
            <a:spAutoFit/>
          </a:bodyPr>
          <a:lstStyle/>
          <a:p>
            <a:pPr marL="0" marR="0" lvl="0" indent="0" algn="l" defTabSz="932597" rtl="0" eaLnBrk="1" fontAlgn="auto" latinLnBrk="0" hangingPunct="1">
              <a:lnSpc>
                <a:spcPts val="4080"/>
              </a:lnSpc>
              <a:spcBef>
                <a:spcPts val="0"/>
              </a:spcBef>
              <a:spcAft>
                <a:spcPts val="0"/>
              </a:spcAft>
              <a:buClrTx/>
              <a:buSzTx/>
              <a:buFontTx/>
              <a:buNone/>
              <a:tabLst/>
              <a:defRPr/>
            </a:pPr>
            <a:r>
              <a:rPr kumimoji="0" lang="en-US" sz="1632" b="0" i="0" u="none" strike="noStrike" kern="1200" cap="none" spc="306"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8385" y="3753677"/>
            <a:ext cx="11688894" cy="1035882"/>
          </a:xfrm>
        </p:spPr>
        <p:txBody>
          <a:bodyPr/>
          <a:lstStyle>
            <a:lvl1pPr marL="0" indent="0">
              <a:buNone/>
              <a:defRPr sz="6119" baseline="0">
                <a:solidFill>
                  <a:srgbClr val="1574B8"/>
                </a:solidFill>
                <a:latin typeface="Segoe UI Light" panose="020B0502040204020203" pitchFamily="34" charset="0"/>
                <a:cs typeface="Segoe UI Light" panose="020B0502040204020203" pitchFamily="34" charset="0"/>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session title</a:t>
            </a:r>
          </a:p>
        </p:txBody>
      </p:sp>
      <p:sp>
        <p:nvSpPr>
          <p:cNvPr id="10" name="Text Placeholder 2"/>
          <p:cNvSpPr>
            <a:spLocks noGrp="1"/>
          </p:cNvSpPr>
          <p:nvPr>
            <p:ph type="body" sz="quarter" idx="11" hasCustomPrompt="1"/>
          </p:nvPr>
        </p:nvSpPr>
        <p:spPr>
          <a:xfrm>
            <a:off x="298385" y="5295933"/>
            <a:ext cx="11688894" cy="583860"/>
          </a:xfrm>
        </p:spPr>
        <p:txBody>
          <a:bodyPr/>
          <a:lstStyle>
            <a:lvl1pPr marL="0" indent="0">
              <a:buNone/>
              <a:defRPr sz="2856" i="1">
                <a:solidFill>
                  <a:schemeClr val="bg2"/>
                </a:solidFill>
                <a:latin typeface="+mn-lt"/>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speaker name</a:t>
            </a:r>
          </a:p>
        </p:txBody>
      </p:sp>
      <p:sp>
        <p:nvSpPr>
          <p:cNvPr id="11" name="Text Placeholder 2"/>
          <p:cNvSpPr>
            <a:spLocks noGrp="1"/>
          </p:cNvSpPr>
          <p:nvPr>
            <p:ph type="body" sz="quarter" idx="12" hasCustomPrompt="1"/>
          </p:nvPr>
        </p:nvSpPr>
        <p:spPr>
          <a:xfrm>
            <a:off x="298385" y="5883502"/>
            <a:ext cx="11688892" cy="470856"/>
          </a:xfrm>
        </p:spPr>
        <p:txBody>
          <a:bodyPr/>
          <a:lstStyle>
            <a:lvl1pPr marL="0" indent="0">
              <a:buNone/>
              <a:defRPr sz="2040" i="0" baseline="0">
                <a:solidFill>
                  <a:schemeClr val="bg2"/>
                </a:solidFill>
              </a:defRPr>
            </a:lvl1pPr>
            <a:lvl2pPr marL="342834" indent="0" algn="l">
              <a:buFontTx/>
              <a:buNone/>
              <a:defRPr sz="3672">
                <a:solidFill>
                  <a:schemeClr val="bg2"/>
                </a:solidFill>
              </a:defRPr>
            </a:lvl2pPr>
            <a:lvl3pPr>
              <a:defRPr sz="3672"/>
            </a:lvl3pPr>
            <a:lvl4pPr>
              <a:defRPr sz="3672"/>
            </a:lvl4pPr>
            <a:lvl5pPr>
              <a:defRPr sz="3672"/>
            </a:lvl5pPr>
          </a:lstStyle>
          <a:p>
            <a:pPr lvl="0"/>
            <a:r>
              <a:rPr lang="en-US" dirty="0"/>
              <a:t>Click to edit contact information (Twitter, Blog, Email, etc.)</a:t>
            </a:r>
          </a:p>
        </p:txBody>
      </p:sp>
    </p:spTree>
    <p:extLst>
      <p:ext uri="{BB962C8B-B14F-4D97-AF65-F5344CB8AC3E}">
        <p14:creationId xmlns:p14="http://schemas.microsoft.com/office/powerpoint/2010/main" val="154612573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rvey Ask">
    <p:spTree>
      <p:nvGrpSpPr>
        <p:cNvPr id="1" name=""/>
        <p:cNvGrpSpPr/>
        <p:nvPr/>
      </p:nvGrpSpPr>
      <p:grpSpPr>
        <a:xfrm>
          <a:off x="0" y="0"/>
          <a:ext cx="0" cy="0"/>
          <a:chOff x="0" y="0"/>
          <a:chExt cx="0" cy="0"/>
        </a:xfrm>
      </p:grpSpPr>
      <p:sp>
        <p:nvSpPr>
          <p:cNvPr id="3" name="TextBox 2"/>
          <p:cNvSpPr txBox="1"/>
          <p:nvPr/>
        </p:nvSpPr>
        <p:spPr>
          <a:xfrm>
            <a:off x="274320" y="1571888"/>
            <a:ext cx="11773301" cy="2763659"/>
          </a:xfrm>
          <a:prstGeom prst="rect">
            <a:avLst/>
          </a:prstGeom>
          <a:noFill/>
        </p:spPr>
        <p:txBody>
          <a:bodyPr wrap="square" lIns="186521" tIns="149217" rIns="186521" bIns="149217" rtlCol="0">
            <a:spAutoFit/>
          </a:bodyPr>
          <a:lstStyle/>
          <a:p>
            <a:pPr algn="ctr">
              <a:lnSpc>
                <a:spcPct val="90000"/>
              </a:lnSpc>
              <a:spcAft>
                <a:spcPts val="612"/>
              </a:spcAft>
            </a:pPr>
            <a:r>
              <a:rPr lang="en-US" sz="4080" dirty="0">
                <a:gradFill>
                  <a:gsLst>
                    <a:gs pos="2917">
                      <a:schemeClr val="tx1"/>
                    </a:gs>
                    <a:gs pos="30000">
                      <a:schemeClr val="tx1"/>
                    </a:gs>
                  </a:gsLst>
                  <a:lin ang="5400000" scaled="0"/>
                </a:gradFill>
                <a:latin typeface="+mj-lt"/>
              </a:rPr>
              <a:t>Your</a:t>
            </a:r>
            <a:r>
              <a:rPr lang="en-US" sz="4080" baseline="0" dirty="0">
                <a:gradFill>
                  <a:gsLst>
                    <a:gs pos="2917">
                      <a:schemeClr val="tx1"/>
                    </a:gs>
                    <a:gs pos="30000">
                      <a:schemeClr val="tx1"/>
                    </a:gs>
                  </a:gsLst>
                  <a:lin ang="5400000" scaled="0"/>
                </a:gradFill>
                <a:latin typeface="+mj-lt"/>
              </a:rPr>
              <a:t> </a:t>
            </a:r>
            <a:r>
              <a:rPr lang="en-US" sz="4080" b="0" i="0" baseline="0" dirty="0">
                <a:gradFill>
                  <a:gsLst>
                    <a:gs pos="2917">
                      <a:schemeClr val="tx1"/>
                    </a:gs>
                    <a:gs pos="30000">
                      <a:schemeClr val="tx1"/>
                    </a:gs>
                  </a:gsLst>
                  <a:lin ang="5400000" scaled="0"/>
                </a:gradFill>
                <a:latin typeface="+mj-lt"/>
              </a:rPr>
              <a:t>anonymous</a:t>
            </a:r>
            <a:r>
              <a:rPr lang="en-US" sz="4080" baseline="0" dirty="0">
                <a:gradFill>
                  <a:gsLst>
                    <a:gs pos="2917">
                      <a:schemeClr val="tx1"/>
                    </a:gs>
                    <a:gs pos="30000">
                      <a:schemeClr val="tx1"/>
                    </a:gs>
                  </a:gsLst>
                  <a:lin ang="5400000" scaled="0"/>
                </a:gradFill>
                <a:latin typeface="+mj-lt"/>
              </a:rPr>
              <a:t> feedback is greatly appreciated.</a:t>
            </a:r>
          </a:p>
          <a:p>
            <a:pPr algn="ctr">
              <a:lnSpc>
                <a:spcPct val="90000"/>
              </a:lnSpc>
              <a:spcAft>
                <a:spcPts val="612"/>
              </a:spcAft>
            </a:pPr>
            <a:endParaRPr lang="en-US" sz="4080" baseline="0" dirty="0">
              <a:gradFill>
                <a:gsLst>
                  <a:gs pos="2917">
                    <a:schemeClr val="tx1"/>
                  </a:gs>
                  <a:gs pos="30000">
                    <a:schemeClr val="tx1"/>
                  </a:gs>
                </a:gsLst>
                <a:lin ang="5400000" scaled="0"/>
              </a:gradFill>
              <a:latin typeface="+mj-lt"/>
            </a:endParaRPr>
          </a:p>
          <a:p>
            <a:pPr algn="ctr">
              <a:lnSpc>
                <a:spcPct val="90000"/>
              </a:lnSpc>
              <a:spcAft>
                <a:spcPts val="612"/>
              </a:spcAft>
            </a:pPr>
            <a:r>
              <a:rPr lang="en-US" sz="4080" baseline="0" dirty="0">
                <a:gradFill>
                  <a:gsLst>
                    <a:gs pos="2917">
                      <a:schemeClr val="tx1"/>
                    </a:gs>
                    <a:gs pos="30000">
                      <a:schemeClr val="tx1"/>
                    </a:gs>
                  </a:gsLst>
                  <a:lin ang="5400000" scaled="0"/>
                </a:gradFill>
                <a:latin typeface="+mj-lt"/>
              </a:rPr>
              <a:t>Please rate this session at the end of the day at the URL below.</a:t>
            </a:r>
            <a:endParaRPr lang="en-US" sz="4080" dirty="0">
              <a:gradFill>
                <a:gsLst>
                  <a:gs pos="2917">
                    <a:schemeClr val="tx1"/>
                  </a:gs>
                  <a:gs pos="30000">
                    <a:schemeClr val="tx1"/>
                  </a:gs>
                </a:gsLst>
                <a:lin ang="5400000" scaled="0"/>
              </a:gradFill>
              <a:latin typeface="+mj-lt"/>
            </a:endParaRPr>
          </a:p>
        </p:txBody>
      </p:sp>
      <p:sp>
        <p:nvSpPr>
          <p:cNvPr id="4" name="Text Placeholder 3"/>
          <p:cNvSpPr>
            <a:spLocks noGrp="1"/>
          </p:cNvSpPr>
          <p:nvPr>
            <p:ph type="body" sz="quarter" idx="10" hasCustomPrompt="1"/>
          </p:nvPr>
        </p:nvSpPr>
        <p:spPr>
          <a:xfrm>
            <a:off x="274321" y="4977690"/>
            <a:ext cx="11773300" cy="1120636"/>
          </a:xfrm>
        </p:spPr>
        <p:txBody>
          <a:bodyPr/>
          <a:lstStyle>
            <a:lvl1pPr marL="0" indent="0" algn="ctr">
              <a:buNone/>
              <a:defRPr sz="6731" i="0">
                <a:latin typeface="+mn-lt"/>
              </a:defRPr>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survey URL</a:t>
            </a:r>
          </a:p>
        </p:txBody>
      </p:sp>
      <p:sp>
        <p:nvSpPr>
          <p:cNvPr id="5" name="TextBox 4"/>
          <p:cNvSpPr txBox="1"/>
          <p:nvPr/>
        </p:nvSpPr>
        <p:spPr>
          <a:xfrm>
            <a:off x="274319" y="212685"/>
            <a:ext cx="11773301" cy="1252148"/>
          </a:xfrm>
          <a:prstGeom prst="rect">
            <a:avLst/>
          </a:prstGeom>
          <a:noFill/>
        </p:spPr>
        <p:txBody>
          <a:bodyPr wrap="square" lIns="186521" tIns="149217" rIns="186521" bIns="149217" rtlCol="0">
            <a:spAutoFit/>
          </a:bodyPr>
          <a:lstStyle/>
          <a:p>
            <a:pPr algn="ctr">
              <a:lnSpc>
                <a:spcPct val="90000"/>
              </a:lnSpc>
              <a:spcAft>
                <a:spcPts val="612"/>
              </a:spcAft>
            </a:pPr>
            <a:r>
              <a:rPr lang="en-US" sz="6731" dirty="0">
                <a:gradFill>
                  <a:gsLst>
                    <a:gs pos="2917">
                      <a:schemeClr val="tx1"/>
                    </a:gs>
                    <a:gs pos="30000">
                      <a:schemeClr val="tx1"/>
                    </a:gs>
                  </a:gsLst>
                  <a:lin ang="5400000" scaled="0"/>
                </a:gradFill>
                <a:latin typeface="+mj-lt"/>
              </a:rPr>
              <a:t>Thank You!</a:t>
            </a:r>
          </a:p>
        </p:txBody>
      </p:sp>
    </p:spTree>
    <p:extLst>
      <p:ext uri="{BB962C8B-B14F-4D97-AF65-F5344CB8AC3E}">
        <p14:creationId xmlns:p14="http://schemas.microsoft.com/office/powerpoint/2010/main" val="32434293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invGray">
          <a:xfrm>
            <a:off x="274638" y="4054538"/>
            <a:ext cx="3646979" cy="781125"/>
          </a:xfrm>
          <a:prstGeom prst="rect">
            <a:avLst/>
          </a:prstGeom>
        </p:spPr>
      </p:pic>
      <p:sp>
        <p:nvSpPr>
          <p:cNvPr id="4" name="Text Box 3"/>
          <p:cNvSpPr txBox="1">
            <a:spLocks noChangeArrowheads="1"/>
          </p:cNvSpPr>
          <p:nvPr/>
        </p:nvSpPr>
        <p:spPr bwMode="blackWhite">
          <a:xfrm>
            <a:off x="274638" y="5733697"/>
            <a:ext cx="11850925" cy="892740"/>
          </a:xfrm>
          <a:prstGeom prst="rect">
            <a:avLst/>
          </a:prstGeom>
          <a:noFill/>
          <a:ln w="12700">
            <a:noFill/>
            <a:miter lim="800000"/>
            <a:headEnd type="none" w="sm" len="sm"/>
            <a:tailEnd type="none" w="sm" len="sm"/>
          </a:ln>
          <a:effectLst/>
        </p:spPr>
        <p:txBody>
          <a:bodyPr vert="horz" wrap="square" lIns="91391" tIns="45697" rIns="91391" bIns="45697" numCol="1" anchor="t" anchorCtr="0" compatLnSpc="1">
            <a:prstTxWarp prst="textNoShape">
              <a:avLst/>
            </a:prstTxWarp>
            <a:spAutoFit/>
          </a:bodyPr>
          <a:lstStyle/>
          <a:p>
            <a:pPr defTabSz="913716" eaLnBrk="0" hangingPunct="0"/>
            <a:r>
              <a:rPr lang="en-US" sz="1020" dirty="0">
                <a:gradFill>
                  <a:gsLst>
                    <a:gs pos="11940">
                      <a:srgbClr val="FFFFFF"/>
                    </a:gs>
                    <a:gs pos="24000">
                      <a:srgbClr val="FFFFFF"/>
                    </a:gs>
                  </a:gsLst>
                  <a:lin ang="5400000" scaled="0"/>
                </a:gradFill>
                <a:cs typeface="Arial" charset="0"/>
              </a:rPr>
              <a:t>© 2015-2016 Microsoft Corporation. All rights reserved. Microsoft, Windows, Windows Vista and other product names are or may be registered trademarks and/or trademarks in the U.S. and/or other countries.</a:t>
            </a:r>
          </a:p>
          <a:p>
            <a:pPr defTabSz="913716" eaLnBrk="0" hangingPunct="0"/>
            <a:r>
              <a:rPr lang="en-US" sz="1020" dirty="0">
                <a:gradFill>
                  <a:gsLst>
                    <a:gs pos="11940">
                      <a:srgbClr val="FFFFFF"/>
                    </a:gs>
                    <a:gs pos="24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20076793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en-US"/>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E48C8B-6136-49C2-8429-90B4BC5E39A8}" type="datetimeFigureOut">
              <a:rPr lang="en-US" smtClean="0"/>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05532F-88F3-4A3D-8CF0-A2C3B453DDDA}" type="slidenum">
              <a:rPr lang="en-US" smtClean="0"/>
              <a:t>‹#›</a:t>
            </a:fld>
            <a:endParaRPr lang="en-US"/>
          </a:p>
        </p:txBody>
      </p:sp>
    </p:spTree>
    <p:extLst>
      <p:ext uri="{BB962C8B-B14F-4D97-AF65-F5344CB8AC3E}">
        <p14:creationId xmlns:p14="http://schemas.microsoft.com/office/powerpoint/2010/main" val="3681764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AAE48C8B-6136-49C2-8429-90B4BC5E39A8}" type="datetimeFigureOut">
              <a:rPr lang="en-US" smtClean="0"/>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05532F-88F3-4A3D-8CF0-A2C3B453DDDA}" type="slidenum">
              <a:rPr lang="en-US" smtClean="0"/>
              <a:t>‹#›</a:t>
            </a:fld>
            <a:endParaRPr lang="en-US"/>
          </a:p>
        </p:txBody>
      </p:sp>
    </p:spTree>
    <p:extLst>
      <p:ext uri="{BB962C8B-B14F-4D97-AF65-F5344CB8AC3E}">
        <p14:creationId xmlns:p14="http://schemas.microsoft.com/office/powerpoint/2010/main" val="2409162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7" name="Title 1"/>
          <p:cNvSpPr>
            <a:spLocks noGrp="1"/>
          </p:cNvSpPr>
          <p:nvPr>
            <p:ph type="title" hasCustomPrompt="1"/>
          </p:nvPr>
        </p:nvSpPr>
        <p:spPr>
          <a:xfrm>
            <a:off x="274321" y="3762633"/>
            <a:ext cx="11773301" cy="917575"/>
          </a:xfrm>
        </p:spPr>
        <p:txBody>
          <a:bodyPr/>
          <a:lstStyle>
            <a:lvl1pPr algn="ctr">
              <a:defRPr baseline="0"/>
            </a:lvl1pPr>
          </a:lstStyle>
          <a:p>
            <a:r>
              <a:rPr lang="en-US" dirty="0"/>
              <a:t>Click to edit section name</a:t>
            </a:r>
          </a:p>
        </p:txBody>
      </p:sp>
      <p:sp>
        <p:nvSpPr>
          <p:cNvPr id="8" name="TextBox 7"/>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156925670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074980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8682121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74639" y="1439863"/>
            <a:ext cx="11887200" cy="461665"/>
          </a:xfrm>
          <a:solidFill>
            <a:schemeClr val="tx1"/>
          </a:solidFill>
        </p:spPr>
        <p:txBody>
          <a:bodyPr/>
          <a:lstStyle>
            <a:lvl1pPr marL="0" indent="0">
              <a:buNone/>
              <a:defRPr sz="2000">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59104122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73668" y="1426235"/>
            <a:ext cx="11773954" cy="192398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34696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73668" y="1415403"/>
            <a:ext cx="5604713"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61222" y="1415403"/>
            <a:ext cx="5600616" cy="192736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2188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8999" y="2298616"/>
            <a:ext cx="5486400" cy="192736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586553" y="2298616"/>
            <a:ext cx="5486400" cy="192736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9652" y="1394616"/>
            <a:ext cx="5486400" cy="683264"/>
          </a:xfrm>
        </p:spPr>
        <p:txBody>
          <a:bodyPr/>
          <a:lstStyle>
            <a:lvl1pPr marL="0" indent="0">
              <a:buNone/>
              <a:defRPr sz="3599" b="1" baseline="0"/>
            </a:lvl1pPr>
          </a:lstStyle>
          <a:p>
            <a:pPr lvl="0"/>
            <a:r>
              <a:rPr lang="en-US" dirty="0"/>
              <a:t>Comparison 1</a:t>
            </a:r>
          </a:p>
        </p:txBody>
      </p:sp>
      <p:sp>
        <p:nvSpPr>
          <p:cNvPr id="10" name="Content Placeholder 6"/>
          <p:cNvSpPr>
            <a:spLocks noGrp="1"/>
          </p:cNvSpPr>
          <p:nvPr>
            <p:ph sz="quarter" idx="13" hasCustomPrompt="1"/>
          </p:nvPr>
        </p:nvSpPr>
        <p:spPr>
          <a:xfrm>
            <a:off x="6587206" y="1394616"/>
            <a:ext cx="5486400" cy="683264"/>
          </a:xfrm>
        </p:spPr>
        <p:txBody>
          <a:bodyPr/>
          <a:lstStyle>
            <a:lvl1pPr marL="0" indent="0">
              <a:buNone/>
              <a:defRPr sz="3599" b="1"/>
            </a:lvl1pPr>
          </a:lstStyle>
          <a:p>
            <a:pPr lvl="0"/>
            <a:r>
              <a:rPr lang="en-US" dirty="0"/>
              <a:t>Comparison 1</a:t>
            </a:r>
          </a:p>
        </p:txBody>
      </p:sp>
      <p:sp>
        <p:nvSpPr>
          <p:cNvPr id="11" name="Title 1"/>
          <p:cNvSpPr>
            <a:spLocks noGrp="1"/>
          </p:cNvSpPr>
          <p:nvPr>
            <p:ph type="title"/>
          </p:nvPr>
        </p:nvSpPr>
        <p:spPr>
          <a:xfrm>
            <a:off x="274322" y="296863"/>
            <a:ext cx="11887516" cy="917575"/>
          </a:xfrm>
        </p:spPr>
        <p:txBody>
          <a:bodyPr/>
          <a:lstStyle/>
          <a:p>
            <a:r>
              <a:rPr lang="en-US"/>
              <a:t>Click to edit Master title style</a:t>
            </a:r>
            <a:endParaRPr lang="en-US" dirty="0"/>
          </a:p>
        </p:txBody>
      </p:sp>
    </p:spTree>
    <p:extLst>
      <p:ext uri="{BB962C8B-B14F-4D97-AF65-F5344CB8AC3E}">
        <p14:creationId xmlns:p14="http://schemas.microsoft.com/office/powerpoint/2010/main" val="175531101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84551" y="4624204"/>
            <a:ext cx="11465786" cy="696866"/>
          </a:xfrm>
        </p:spPr>
        <p:txBody>
          <a:bodyPr/>
          <a:lstStyle>
            <a:lvl1pPr marL="0" indent="0" algn="r">
              <a:buNone/>
              <a:defRPr sz="3672" i="0"/>
            </a:lvl1pPr>
            <a:lvl2pPr marL="342834" indent="0">
              <a:buNone/>
              <a:defRPr/>
            </a:lvl2pPr>
            <a:lvl3pPr marL="571390" indent="0">
              <a:buNone/>
              <a:defRPr/>
            </a:lvl3pPr>
            <a:lvl4pPr marL="799946" indent="0">
              <a:buNone/>
              <a:defRPr/>
            </a:lvl4pPr>
            <a:lvl5pPr marL="1028503" indent="0">
              <a:buNone/>
              <a:defRPr/>
            </a:lvl5pPr>
          </a:lstStyle>
          <a:p>
            <a:pPr lvl="0"/>
            <a:r>
              <a:rPr lang="en-US" dirty="0"/>
              <a:t>Click to edit demo name</a:t>
            </a:r>
          </a:p>
        </p:txBody>
      </p:sp>
      <p:sp>
        <p:nvSpPr>
          <p:cNvPr id="8" name="TextBox 7"/>
          <p:cNvSpPr txBox="1"/>
          <p:nvPr/>
        </p:nvSpPr>
        <p:spPr>
          <a:xfrm>
            <a:off x="7721193" y="2707882"/>
            <a:ext cx="4305995" cy="1958170"/>
          </a:xfrm>
          <a:prstGeom prst="rect">
            <a:avLst/>
          </a:prstGeom>
          <a:noFill/>
        </p:spPr>
        <p:txBody>
          <a:bodyPr wrap="none" lIns="186521" tIns="149217" rIns="186521" bIns="149217" rtlCol="0">
            <a:spAutoFit/>
          </a:body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11729"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436475" cy="2915699"/>
          </a:xfrm>
          <a:prstGeom prst="rect">
            <a:avLst/>
          </a:prstGeom>
        </p:spPr>
      </p:pic>
      <p:sp>
        <p:nvSpPr>
          <p:cNvPr id="9" name="TextBox 8"/>
          <p:cNvSpPr txBox="1"/>
          <p:nvPr/>
        </p:nvSpPr>
        <p:spPr>
          <a:xfrm>
            <a:off x="794079" y="1045279"/>
            <a:ext cx="3815509" cy="1373851"/>
          </a:xfrm>
          <a:prstGeom prst="rect">
            <a:avLst/>
          </a:prstGeom>
          <a:noFill/>
        </p:spPr>
        <p:txBody>
          <a:bodyPr wrap="square" lIns="186521" tIns="149217" rIns="186521" bIns="149217" rtlCol="0">
            <a:spAutoFit/>
          </a:bodyPr>
          <a:lstStyle/>
          <a:p>
            <a:pPr marL="0" marR="0" lvl="0" indent="0" algn="ctr" defTabSz="932597" rtl="0" eaLnBrk="1" fontAlgn="auto" latinLnBrk="0" hangingPunct="1">
              <a:lnSpc>
                <a:spcPts val="4080"/>
              </a:lnSpc>
              <a:spcBef>
                <a:spcPts val="0"/>
              </a:spcBef>
              <a:spcAft>
                <a:spcPts val="0"/>
              </a:spcAft>
              <a:buClrTx/>
              <a:buSzTx/>
              <a:buFontTx/>
              <a:buNone/>
              <a:tabLst/>
              <a:defRPr/>
            </a:pPr>
            <a:r>
              <a:rPr kumimoji="0" lang="en-US" sz="3672" b="0" i="0" u="none" strike="noStrike" kern="1200" cap="none" spc="0" normalizeH="0" baseline="0" noProof="0" dirty="0">
                <a:ln>
                  <a:noFill/>
                </a:ln>
                <a:solidFill>
                  <a:srgbClr val="0070C0"/>
                </a:solidFill>
                <a:effectLst/>
                <a:uLnTx/>
                <a:uFillTx/>
                <a:latin typeface="Segoe UI Light"/>
                <a:ea typeface="+mn-ea"/>
                <a:cs typeface="+mn-cs"/>
              </a:rPr>
              <a:t>Architect to Architect</a:t>
            </a:r>
          </a:p>
        </p:txBody>
      </p:sp>
    </p:spTree>
    <p:extLst>
      <p:ext uri="{BB962C8B-B14F-4D97-AF65-F5344CB8AC3E}">
        <p14:creationId xmlns:p14="http://schemas.microsoft.com/office/powerpoint/2010/main" val="40675173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898"/>
            <a:ext cx="1177330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501959"/>
            <a:ext cx="11772981" cy="2825132"/>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15" cstate="screen">
            <a:extLst>
              <a:ext uri="{28A0092B-C50C-407E-A947-70E740481C1C}">
                <a14:useLocalDpi xmlns:a14="http://schemas.microsoft.com/office/drawing/2010/main" val="0"/>
              </a:ext>
            </a:extLst>
          </a:blip>
          <a:stretch>
            <a:fillRect/>
          </a:stretch>
        </p:blipFill>
        <p:spPr bwMode="invGray">
          <a:xfrm>
            <a:off x="11006409" y="6630300"/>
            <a:ext cx="1303291" cy="285582"/>
          </a:xfrm>
          <a:prstGeom prst="rect">
            <a:avLst/>
          </a:prstGeom>
        </p:spPr>
      </p:pic>
    </p:spTree>
    <p:extLst>
      <p:ext uri="{BB962C8B-B14F-4D97-AF65-F5344CB8AC3E}">
        <p14:creationId xmlns:p14="http://schemas.microsoft.com/office/powerpoint/2010/main" val="2995908816"/>
      </p:ext>
    </p:extLst>
  </p:cSld>
  <p:clrMap bg1="dk1" tx1="lt1" bg2="dk2" tx2="lt2" accent1="accent1" accent2="accent2" accent3="accent3" accent4="accent4" accent5="accent5" accent6="accent6" hlink="hlink" folHlink="folHlink"/>
  <p:sldLayoutIdLst>
    <p:sldLayoutId id="2147484505" r:id="rId1"/>
    <p:sldLayoutId id="2147484506" r:id="rId2"/>
    <p:sldLayoutId id="2147484507" r:id="rId3"/>
    <p:sldLayoutId id="2147484508" r:id="rId4"/>
    <p:sldLayoutId id="2147484509" r:id="rId5"/>
    <p:sldLayoutId id="2147484510" r:id="rId6"/>
    <p:sldLayoutId id="2147484511" r:id="rId7"/>
    <p:sldLayoutId id="2147484512" r:id="rId8"/>
    <p:sldLayoutId id="2147484513" r:id="rId9"/>
    <p:sldLayoutId id="2147484514" r:id="rId10"/>
    <p:sldLayoutId id="2147484515" r:id="rId11"/>
    <p:sldLayoutId id="2147484516" r:id="rId12"/>
    <p:sldLayoutId id="2147484517" r:id="rId13"/>
  </p:sldLayoutIdLst>
  <p:transition>
    <p:fade/>
  </p:transition>
  <p:txStyles>
    <p:titleStyle>
      <a:lvl1pPr algn="l" defTabSz="932563" rtl="0" eaLnBrk="1" latinLnBrk="0" hangingPunct="1">
        <a:lnSpc>
          <a:spcPct val="90000"/>
        </a:lnSpc>
        <a:spcBef>
          <a:spcPct val="0"/>
        </a:spcBef>
        <a:buNone/>
        <a:defRPr lang="en-US" sz="5399"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408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3672"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3264"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856"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448"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1.png"/><Relationship Id="rId3"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36.png"/><Relationship Id="rId17" Type="http://schemas.openxmlformats.org/officeDocument/2006/relationships/image" Target="../media/image17.png"/><Relationship Id="rId2" Type="http://schemas.openxmlformats.org/officeDocument/2006/relationships/notesSlide" Target="../notesSlides/notesSlide14.xml"/><Relationship Id="rId16" Type="http://schemas.openxmlformats.org/officeDocument/2006/relationships/image" Target="../media/image40.png"/><Relationship Id="rId20" Type="http://schemas.openxmlformats.org/officeDocument/2006/relationships/image" Target="../media/image43.png"/><Relationship Id="rId1" Type="http://schemas.openxmlformats.org/officeDocument/2006/relationships/slideLayout" Target="../slideLayouts/slideLayout4.xml"/><Relationship Id="rId6" Type="http://schemas.openxmlformats.org/officeDocument/2006/relationships/image" Target="../media/image31.png"/><Relationship Id="rId11" Type="http://schemas.openxmlformats.org/officeDocument/2006/relationships/image" Target="../media/image35.png"/><Relationship Id="rId5" Type="http://schemas.openxmlformats.org/officeDocument/2006/relationships/image" Target="../media/image30.png"/><Relationship Id="rId15" Type="http://schemas.openxmlformats.org/officeDocument/2006/relationships/image" Target="../media/image39.png"/><Relationship Id="rId10" Type="http://schemas.openxmlformats.org/officeDocument/2006/relationships/image" Target="../media/image34.png"/><Relationship Id="rId19" Type="http://schemas.openxmlformats.org/officeDocument/2006/relationships/image" Target="../media/image42.png"/><Relationship Id="rId4" Type="http://schemas.openxmlformats.org/officeDocument/2006/relationships/image" Target="../media/image29.png"/><Relationship Id="rId9" Type="http://schemas.openxmlformats.org/officeDocument/2006/relationships/image" Target="../media/image33.png"/><Relationship Id="rId1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9.png"/><Relationship Id="rId3" Type="http://schemas.openxmlformats.org/officeDocument/2006/relationships/image" Target="../media/image44.png"/><Relationship Id="rId7" Type="http://schemas.openxmlformats.org/officeDocument/2006/relationships/image" Target="../media/image32.png"/><Relationship Id="rId12"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4.png"/><Relationship Id="rId11" Type="http://schemas.openxmlformats.org/officeDocument/2006/relationships/image" Target="../media/image37.png"/><Relationship Id="rId5" Type="http://schemas.openxmlformats.org/officeDocument/2006/relationships/image" Target="../media/image17.png"/><Relationship Id="rId15" Type="http://schemas.openxmlformats.org/officeDocument/2006/relationships/image" Target="../media/image13.png"/><Relationship Id="rId10" Type="http://schemas.openxmlformats.org/officeDocument/2006/relationships/image" Target="../media/image36.png"/><Relationship Id="rId4" Type="http://schemas.openxmlformats.org/officeDocument/2006/relationships/image" Target="../media/image45.png"/><Relationship Id="rId9" Type="http://schemas.openxmlformats.org/officeDocument/2006/relationships/image" Target="../media/image35.png"/><Relationship Id="rId14"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47.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Networking</a:t>
            </a:r>
          </a:p>
        </p:txBody>
      </p:sp>
      <p:sp>
        <p:nvSpPr>
          <p:cNvPr id="7" name="Text Placeholder 6"/>
          <p:cNvSpPr>
            <a:spLocks noGrp="1"/>
          </p:cNvSpPr>
          <p:nvPr>
            <p:ph type="body" sz="quarter" idx="11"/>
          </p:nvPr>
        </p:nvSpPr>
        <p:spPr/>
        <p:txBody>
          <a:bodyPr/>
          <a:lstStyle/>
          <a:p>
            <a:endParaRPr lang="en-US"/>
          </a:p>
        </p:txBody>
      </p:sp>
      <p:sp>
        <p:nvSpPr>
          <p:cNvPr id="8" name="Text Placeholder 7"/>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44569777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Application Gateway</a:t>
            </a:r>
          </a:p>
        </p:txBody>
      </p:sp>
      <p:sp>
        <p:nvSpPr>
          <p:cNvPr id="4" name="Content Placeholder 3"/>
          <p:cNvSpPr>
            <a:spLocks noGrp="1"/>
          </p:cNvSpPr>
          <p:nvPr>
            <p:ph sz="quarter" idx="10"/>
          </p:nvPr>
        </p:nvSpPr>
        <p:spPr>
          <a:xfrm>
            <a:off x="273668" y="1426235"/>
            <a:ext cx="6163417" cy="1923988"/>
          </a:xfrm>
        </p:spPr>
        <p:txBody>
          <a:bodyPr/>
          <a:lstStyle/>
          <a:p>
            <a:r>
              <a:rPr lang="en-US" dirty="0"/>
              <a:t>Azure-managed, first party virtual appliances</a:t>
            </a:r>
          </a:p>
          <a:p>
            <a:r>
              <a:rPr lang="en-US" dirty="0"/>
              <a:t>HTTP routing based on app-level policies</a:t>
            </a:r>
          </a:p>
          <a:p>
            <a:pPr lvl="2"/>
            <a:r>
              <a:rPr lang="en-US" dirty="0"/>
              <a:t>Cookies affinity</a:t>
            </a:r>
          </a:p>
          <a:p>
            <a:pPr lvl="2"/>
            <a:r>
              <a:rPr lang="en-US" dirty="0"/>
              <a:t>URL hash</a:t>
            </a:r>
          </a:p>
          <a:p>
            <a:r>
              <a:rPr lang="en-US" dirty="0"/>
              <a:t>SSL termination and caching</a:t>
            </a:r>
          </a:p>
        </p:txBody>
      </p:sp>
      <p:pic>
        <p:nvPicPr>
          <p:cNvPr id="2" name="Picture 1"/>
          <p:cNvPicPr>
            <a:picLocks noChangeAspect="1"/>
          </p:cNvPicPr>
          <p:nvPr/>
        </p:nvPicPr>
        <p:blipFill>
          <a:blip r:embed="rId3">
            <a:biLevel thresh="25000"/>
          </a:blip>
          <a:stretch>
            <a:fillRect/>
          </a:stretch>
        </p:blipFill>
        <p:spPr>
          <a:xfrm>
            <a:off x="6437085" y="1897062"/>
            <a:ext cx="1295400" cy="1295400"/>
          </a:xfrm>
          <a:prstGeom prst="rect">
            <a:avLst/>
          </a:prstGeom>
        </p:spPr>
      </p:pic>
      <p:pic>
        <p:nvPicPr>
          <p:cNvPr id="7" name="Picture 6"/>
          <p:cNvPicPr>
            <a:picLocks noChangeAspect="1"/>
          </p:cNvPicPr>
          <p:nvPr/>
        </p:nvPicPr>
        <p:blipFill>
          <a:blip r:embed="rId3">
            <a:biLevel thresh="25000"/>
          </a:blip>
          <a:stretch>
            <a:fillRect/>
          </a:stretch>
        </p:blipFill>
        <p:spPr>
          <a:xfrm>
            <a:off x="6437085" y="3494086"/>
            <a:ext cx="1295400" cy="1295400"/>
          </a:xfrm>
          <a:prstGeom prst="rect">
            <a:avLst/>
          </a:prstGeom>
        </p:spPr>
      </p:pic>
      <p:pic>
        <p:nvPicPr>
          <p:cNvPr id="8" name="Picture 7"/>
          <p:cNvPicPr>
            <a:picLocks noChangeAspect="1"/>
          </p:cNvPicPr>
          <p:nvPr/>
        </p:nvPicPr>
        <p:blipFill>
          <a:blip r:embed="rId3">
            <a:biLevel thresh="25000"/>
          </a:blip>
          <a:stretch>
            <a:fillRect/>
          </a:stretch>
        </p:blipFill>
        <p:spPr>
          <a:xfrm>
            <a:off x="6437085" y="5085349"/>
            <a:ext cx="1295400" cy="1295400"/>
          </a:xfrm>
          <a:prstGeom prst="rect">
            <a:avLst/>
          </a:prstGeom>
        </p:spPr>
      </p:pic>
      <p:pic>
        <p:nvPicPr>
          <p:cNvPr id="10" name="Picture 9"/>
          <p:cNvPicPr>
            <a:picLocks noChangeAspect="1"/>
          </p:cNvPicPr>
          <p:nvPr/>
        </p:nvPicPr>
        <p:blipFill>
          <a:blip r:embed="rId4">
            <a:biLevel thresh="25000"/>
          </a:blip>
          <a:stretch>
            <a:fillRect/>
          </a:stretch>
        </p:blipFill>
        <p:spPr>
          <a:xfrm>
            <a:off x="8619275" y="3400721"/>
            <a:ext cx="1290827" cy="1290827"/>
          </a:xfrm>
          <a:prstGeom prst="rect">
            <a:avLst/>
          </a:prstGeom>
        </p:spPr>
      </p:pic>
      <p:pic>
        <p:nvPicPr>
          <p:cNvPr id="11" name="Picture 10"/>
          <p:cNvPicPr>
            <a:picLocks noChangeAspect="1"/>
          </p:cNvPicPr>
          <p:nvPr/>
        </p:nvPicPr>
        <p:blipFill>
          <a:blip r:embed="rId5">
            <a:biLevel thresh="25000"/>
          </a:blip>
          <a:stretch>
            <a:fillRect/>
          </a:stretch>
        </p:blipFill>
        <p:spPr>
          <a:xfrm>
            <a:off x="10872073" y="3396147"/>
            <a:ext cx="1295401" cy="1295401"/>
          </a:xfrm>
          <a:prstGeom prst="rect">
            <a:avLst/>
          </a:prstGeom>
        </p:spPr>
      </p:pic>
      <p:sp>
        <p:nvSpPr>
          <p:cNvPr id="15" name="Left Arrow 14"/>
          <p:cNvSpPr/>
          <p:nvPr/>
        </p:nvSpPr>
        <p:spPr bwMode="auto">
          <a:xfrm>
            <a:off x="10021803" y="3902877"/>
            <a:ext cx="928964" cy="316579"/>
          </a:xfrm>
          <a:prstGeom prst="leftArrow">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eft Arrow 16"/>
          <p:cNvSpPr/>
          <p:nvPr/>
        </p:nvSpPr>
        <p:spPr bwMode="auto">
          <a:xfrm>
            <a:off x="7841692" y="3883068"/>
            <a:ext cx="668376" cy="336388"/>
          </a:xfrm>
          <a:prstGeom prst="leftArrow">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Left Arrow 17"/>
          <p:cNvSpPr/>
          <p:nvPr/>
        </p:nvSpPr>
        <p:spPr bwMode="auto">
          <a:xfrm rot="2739734">
            <a:off x="7664518" y="3073404"/>
            <a:ext cx="1260961" cy="340809"/>
          </a:xfrm>
          <a:prstGeom prst="leftArrow">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Left Arrow 18"/>
          <p:cNvSpPr/>
          <p:nvPr/>
        </p:nvSpPr>
        <p:spPr bwMode="auto">
          <a:xfrm rot="18702663">
            <a:off x="7669839" y="4696808"/>
            <a:ext cx="1260961" cy="373761"/>
          </a:xfrm>
          <a:prstGeom prst="leftArrow">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8870028" y="4691548"/>
            <a:ext cx="789319" cy="572464"/>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SSL</a:t>
            </a:r>
          </a:p>
        </p:txBody>
      </p:sp>
      <p:sp>
        <p:nvSpPr>
          <p:cNvPr id="23" name="TextBox 22"/>
          <p:cNvSpPr txBox="1"/>
          <p:nvPr/>
        </p:nvSpPr>
        <p:spPr>
          <a:xfrm>
            <a:off x="9896611" y="2937517"/>
            <a:ext cx="1174360" cy="926407"/>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HTTP</a:t>
            </a:r>
          </a:p>
          <a:p>
            <a:pPr algn="ctr">
              <a:lnSpc>
                <a:spcPct val="90000"/>
              </a:lnSpc>
              <a:spcAft>
                <a:spcPts val="600"/>
              </a:spcAft>
            </a:pPr>
            <a:r>
              <a:rPr lang="en-US" sz="2000" b="1" dirty="0">
                <a:gradFill>
                  <a:gsLst>
                    <a:gs pos="2917">
                      <a:schemeClr val="tx1"/>
                    </a:gs>
                    <a:gs pos="30000">
                      <a:schemeClr val="tx1"/>
                    </a:gs>
                  </a:gsLst>
                  <a:lin ang="5400000" scaled="0"/>
                </a:gradFill>
              </a:rPr>
              <a:t>HTTPS</a:t>
            </a:r>
          </a:p>
        </p:txBody>
      </p:sp>
      <p:sp>
        <p:nvSpPr>
          <p:cNvPr id="24" name="TextBox 23"/>
          <p:cNvSpPr txBox="1"/>
          <p:nvPr/>
        </p:nvSpPr>
        <p:spPr>
          <a:xfrm>
            <a:off x="5968183" y="1324598"/>
            <a:ext cx="2651092" cy="572464"/>
          </a:xfrm>
          <a:prstGeom prst="rect">
            <a:avLst/>
          </a:prstGeom>
          <a:noFill/>
        </p:spPr>
        <p:txBody>
          <a:bodyPr wrap="squar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Customer Apps</a:t>
            </a:r>
          </a:p>
        </p:txBody>
      </p:sp>
      <p:sp>
        <p:nvSpPr>
          <p:cNvPr id="25" name="TextBox 24"/>
          <p:cNvSpPr txBox="1"/>
          <p:nvPr/>
        </p:nvSpPr>
        <p:spPr>
          <a:xfrm>
            <a:off x="8647945" y="2526068"/>
            <a:ext cx="1283044" cy="926407"/>
          </a:xfrm>
          <a:prstGeom prst="rect">
            <a:avLst/>
          </a:prstGeom>
          <a:noFill/>
        </p:spPr>
        <p:txBody>
          <a:bodyPr wrap="none" lIns="182880" tIns="146304" rIns="182880" bIns="146304" rtlCol="0">
            <a:spAutoFit/>
          </a:bodyPr>
          <a:lstStyle/>
          <a:p>
            <a:pPr algn="ctr">
              <a:lnSpc>
                <a:spcPct val="90000"/>
              </a:lnSpc>
              <a:spcAft>
                <a:spcPts val="600"/>
              </a:spcAft>
            </a:pPr>
            <a:r>
              <a:rPr lang="en-US" sz="2000" b="1" dirty="0">
                <a:gradFill>
                  <a:gsLst>
                    <a:gs pos="2917">
                      <a:schemeClr val="tx1"/>
                    </a:gs>
                    <a:gs pos="30000">
                      <a:schemeClr val="tx1"/>
                    </a:gs>
                  </a:gsLst>
                  <a:lin ang="5400000" scaled="0"/>
                </a:gradFill>
              </a:rPr>
              <a:t>Session</a:t>
            </a:r>
          </a:p>
          <a:p>
            <a:pPr algn="ctr">
              <a:lnSpc>
                <a:spcPct val="90000"/>
              </a:lnSpc>
              <a:spcAft>
                <a:spcPts val="600"/>
              </a:spcAft>
            </a:pPr>
            <a:r>
              <a:rPr lang="en-US" sz="2000" b="1" dirty="0">
                <a:gradFill>
                  <a:gsLst>
                    <a:gs pos="2917">
                      <a:schemeClr val="tx1"/>
                    </a:gs>
                    <a:gs pos="30000">
                      <a:schemeClr val="tx1"/>
                    </a:gs>
                  </a:gsLst>
                  <a:lin ang="5400000" scaled="0"/>
                </a:gradFill>
              </a:rPr>
              <a:t>Affinity</a:t>
            </a:r>
          </a:p>
        </p:txBody>
      </p:sp>
    </p:spTree>
    <p:extLst>
      <p:ext uri="{BB962C8B-B14F-4D97-AF65-F5344CB8AC3E}">
        <p14:creationId xmlns:p14="http://schemas.microsoft.com/office/powerpoint/2010/main" val="3163499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Securing Network</a:t>
            </a:r>
          </a:p>
        </p:txBody>
      </p:sp>
    </p:spTree>
    <p:extLst>
      <p:ext uri="{BB962C8B-B14F-4D97-AF65-F5344CB8AC3E}">
        <p14:creationId xmlns:p14="http://schemas.microsoft.com/office/powerpoint/2010/main" val="33005196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Security Groups</a:t>
            </a:r>
          </a:p>
        </p:txBody>
      </p:sp>
      <p:sp>
        <p:nvSpPr>
          <p:cNvPr id="4" name="Content Placeholder 2"/>
          <p:cNvSpPr txBox="1">
            <a:spLocks/>
          </p:cNvSpPr>
          <p:nvPr/>
        </p:nvSpPr>
        <p:spPr>
          <a:xfrm>
            <a:off x="274640" y="1212850"/>
            <a:ext cx="5741805" cy="5409710"/>
          </a:xfrm>
          <a:prstGeom prst="rect">
            <a:avLst/>
          </a:prstGeom>
        </p:spPr>
        <p:txBody>
          <a:bodyPr>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t>Segment network to meet security needs</a:t>
            </a:r>
          </a:p>
          <a:p>
            <a:endParaRPr lang="en-US" sz="3600" dirty="0"/>
          </a:p>
          <a:p>
            <a:r>
              <a:rPr lang="en-US" sz="3600" dirty="0"/>
              <a:t>Can protect Internet and internal traffic</a:t>
            </a:r>
          </a:p>
          <a:p>
            <a:endParaRPr lang="en-US" sz="3600" dirty="0"/>
          </a:p>
          <a:p>
            <a:r>
              <a:rPr lang="en-US" sz="3600" dirty="0"/>
              <a:t>Enables DMZ subnets</a:t>
            </a:r>
          </a:p>
          <a:p>
            <a:endParaRPr lang="en-US" sz="3600" dirty="0"/>
          </a:p>
          <a:p>
            <a:r>
              <a:rPr lang="en-US" sz="3600" dirty="0"/>
              <a:t>Associated to subnets/VMs and now NICs</a:t>
            </a:r>
          </a:p>
        </p:txBody>
      </p:sp>
      <p:sp>
        <p:nvSpPr>
          <p:cNvPr id="5" name="Rounded Rectangle 4"/>
          <p:cNvSpPr/>
          <p:nvPr/>
        </p:nvSpPr>
        <p:spPr>
          <a:xfrm>
            <a:off x="6879358" y="3780017"/>
            <a:ext cx="4784197" cy="1991068"/>
          </a:xfrm>
          <a:prstGeom prst="roundRect">
            <a:avLst>
              <a:gd name="adj" fmla="val 7613"/>
            </a:avLst>
          </a:prstGeom>
          <a:solidFill>
            <a:srgbClr val="002060"/>
          </a:solidFill>
          <a:ln/>
          <a:scene3d>
            <a:camera prst="orthographicFront">
              <a:rot lat="0" lon="0" rev="0"/>
            </a:camera>
            <a:lightRig rig="twoPt" dir="tl"/>
          </a:scene3d>
          <a:sp3d prstMaterial="flat">
            <a:bevelT w="19050" h="31750"/>
          </a:sp3d>
        </p:spPr>
        <p:style>
          <a:lnRef idx="0">
            <a:schemeClr val="accent3"/>
          </a:lnRef>
          <a:fillRef idx="3">
            <a:schemeClr val="accent3"/>
          </a:fillRef>
          <a:effectRef idx="3">
            <a:schemeClr val="accent3"/>
          </a:effectRef>
          <a:fontRef idx="minor">
            <a:schemeClr val="lt1"/>
          </a:fontRef>
        </p:style>
        <p:txBody>
          <a:bodyPr rtlCol="0" anchor="ctr"/>
          <a:lstStyle/>
          <a:p>
            <a:pPr algn="ctr" defTabSz="914309">
              <a:defRPr/>
            </a:pPr>
            <a:endParaRPr lang="en-US" sz="2800" kern="0">
              <a:solidFill>
                <a:srgbClr val="FFFFFF"/>
              </a:solidFill>
              <a:latin typeface="Calibri"/>
            </a:endParaRPr>
          </a:p>
        </p:txBody>
      </p:sp>
      <p:sp>
        <p:nvSpPr>
          <p:cNvPr id="6" name="TextBox 5"/>
          <p:cNvSpPr txBox="1"/>
          <p:nvPr/>
        </p:nvSpPr>
        <p:spPr>
          <a:xfrm>
            <a:off x="5542515" y="5750220"/>
            <a:ext cx="2498954" cy="523220"/>
          </a:xfrm>
          <a:prstGeom prst="rect">
            <a:avLst/>
          </a:prstGeom>
          <a:noFill/>
        </p:spPr>
        <p:txBody>
          <a:bodyPr wrap="none" rtlCol="0">
            <a:spAutoFit/>
          </a:bodyPr>
          <a:lstStyle/>
          <a:p>
            <a:pPr algn="ctr" defTabSz="914309"/>
            <a:r>
              <a:rPr lang="en-US" sz="2800" dirty="0">
                <a:solidFill>
                  <a:srgbClr val="FFFFFF"/>
                </a:solidFill>
                <a:effectLst>
                  <a:outerShdw blurRad="38100" dist="38100" dir="2700000" algn="tl">
                    <a:srgbClr val="000000">
                      <a:alpha val="43137"/>
                    </a:srgbClr>
                  </a:outerShdw>
                </a:effectLst>
                <a:latin typeface="Calibri"/>
              </a:rPr>
              <a:t>Virtual Network</a:t>
            </a:r>
            <a:endParaRPr lang="en-US" sz="2800" dirty="0">
              <a:solidFill>
                <a:srgbClr val="FFFFFF"/>
              </a:solidFill>
              <a:latin typeface="Calibri"/>
            </a:endParaRPr>
          </a:p>
        </p:txBody>
      </p:sp>
      <p:sp>
        <p:nvSpPr>
          <p:cNvPr id="7" name="TextBox 6"/>
          <p:cNvSpPr txBox="1"/>
          <p:nvPr/>
        </p:nvSpPr>
        <p:spPr>
          <a:xfrm>
            <a:off x="7922027" y="5343648"/>
            <a:ext cx="893310" cy="443140"/>
          </a:xfrm>
          <a:prstGeom prst="rect">
            <a:avLst/>
          </a:prstGeom>
          <a:noFill/>
        </p:spPr>
        <p:txBody>
          <a:bodyPr wrap="square" lIns="0" tIns="0" rIns="0" bIns="0" rtlCol="0" anchor="ctr">
            <a:spAutoFit/>
          </a:bodyPr>
          <a:lstStyle/>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Backend</a:t>
            </a:r>
          </a:p>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10.3/16</a:t>
            </a:r>
          </a:p>
        </p:txBody>
      </p:sp>
      <p:sp>
        <p:nvSpPr>
          <p:cNvPr id="8" name="TextBox 7"/>
          <p:cNvSpPr txBox="1"/>
          <p:nvPr/>
        </p:nvSpPr>
        <p:spPr>
          <a:xfrm>
            <a:off x="9290946" y="5343648"/>
            <a:ext cx="886518" cy="443140"/>
          </a:xfrm>
          <a:prstGeom prst="rect">
            <a:avLst/>
          </a:prstGeom>
          <a:noFill/>
        </p:spPr>
        <p:txBody>
          <a:bodyPr wrap="square" lIns="0" tIns="0" rIns="0" bIns="0" rtlCol="0" anchor="ctr">
            <a:spAutoFit/>
          </a:bodyPr>
          <a:lstStyle/>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Mid-tier</a:t>
            </a:r>
          </a:p>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10.2/16</a:t>
            </a:r>
          </a:p>
        </p:txBody>
      </p:sp>
      <p:sp>
        <p:nvSpPr>
          <p:cNvPr id="9" name="TextBox 8"/>
          <p:cNvSpPr txBox="1"/>
          <p:nvPr/>
        </p:nvSpPr>
        <p:spPr>
          <a:xfrm>
            <a:off x="10658975" y="5343648"/>
            <a:ext cx="893310" cy="443140"/>
          </a:xfrm>
          <a:prstGeom prst="rect">
            <a:avLst/>
          </a:prstGeom>
          <a:noFill/>
        </p:spPr>
        <p:txBody>
          <a:bodyPr wrap="square" lIns="0" tIns="0" rIns="0" bIns="0" rtlCol="0" anchor="ctr">
            <a:spAutoFit/>
          </a:bodyPr>
          <a:lstStyle/>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Frontend</a:t>
            </a:r>
          </a:p>
          <a:p>
            <a:pPr algn="ctr" defTabSz="914309">
              <a:lnSpc>
                <a:spcPct val="90000"/>
              </a:lnSpc>
            </a:pPr>
            <a:r>
              <a:rPr lang="en-US" sz="1600" dirty="0">
                <a:solidFill>
                  <a:srgbClr val="FFFFFF"/>
                </a:solidFill>
                <a:effectLst>
                  <a:outerShdw blurRad="38100" dist="38100" dir="2700000" algn="tl">
                    <a:srgbClr val="000000">
                      <a:alpha val="43137"/>
                    </a:srgbClr>
                  </a:outerShdw>
                </a:effectLst>
                <a:latin typeface="Calibri"/>
              </a:rPr>
              <a:t>10.1/16</a:t>
            </a:r>
          </a:p>
        </p:txBody>
      </p:sp>
      <p:grpSp>
        <p:nvGrpSpPr>
          <p:cNvPr id="10" name="Group 9"/>
          <p:cNvGrpSpPr/>
          <p:nvPr/>
        </p:nvGrpSpPr>
        <p:grpSpPr>
          <a:xfrm>
            <a:off x="6986633" y="4355444"/>
            <a:ext cx="742191" cy="740134"/>
            <a:chOff x="2915928" y="2972963"/>
            <a:chExt cx="822960" cy="828366"/>
          </a:xfrm>
        </p:grpSpPr>
        <p:sp>
          <p:nvSpPr>
            <p:cNvPr id="11" name="Oval 10"/>
            <p:cNvSpPr/>
            <p:nvPr/>
          </p:nvSpPr>
          <p:spPr bwMode="auto">
            <a:xfrm>
              <a:off x="2915928" y="2972963"/>
              <a:ext cx="822960" cy="82296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12" name="Freeform 52"/>
            <p:cNvSpPr>
              <a:spLocks noEditPoints="1"/>
            </p:cNvSpPr>
            <p:nvPr/>
          </p:nvSpPr>
          <p:spPr bwMode="auto">
            <a:xfrm>
              <a:off x="3127123" y="3048625"/>
              <a:ext cx="400570" cy="284882"/>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4F81BD"/>
            </a:solidFill>
            <a:ln>
              <a:noFill/>
            </a:ln>
            <a:extLst/>
          </p:spPr>
          <p:txBody>
            <a:bodyPr vert="horz" wrap="square" lIns="91428" tIns="45714" rIns="91428" bIns="45714" numCol="1" anchor="t" anchorCtr="0" compatLnSpc="1">
              <a:prstTxWarp prst="textNoShape">
                <a:avLst/>
              </a:prstTxWarp>
            </a:bodyPr>
            <a:lstStyle/>
            <a:p>
              <a:pPr defTabSz="914309">
                <a:defRPr/>
              </a:pPr>
              <a:endParaRPr lang="en-US" sz="2800" kern="0">
                <a:solidFill>
                  <a:srgbClr val="FFFFFF"/>
                </a:solidFill>
                <a:latin typeface="Calibri"/>
              </a:endParaRPr>
            </a:p>
          </p:txBody>
        </p:sp>
        <p:sp>
          <p:nvSpPr>
            <p:cNvPr id="13" name="TextBox 12"/>
            <p:cNvSpPr txBox="1"/>
            <p:nvPr/>
          </p:nvSpPr>
          <p:spPr>
            <a:xfrm>
              <a:off x="3038190" y="3367356"/>
              <a:ext cx="578438" cy="433973"/>
            </a:xfrm>
            <a:prstGeom prst="rect">
              <a:avLst/>
            </a:prstGeom>
            <a:noFill/>
          </p:spPr>
          <p:txBody>
            <a:bodyPr wrap="square" lIns="0" tIns="0" rIns="0" bIns="0" rtlCol="0">
              <a:spAutoFit/>
            </a:bodyPr>
            <a:lstStyle/>
            <a:p>
              <a:pPr algn="ctr" defTabSz="914309">
                <a:lnSpc>
                  <a:spcPct val="90000"/>
                </a:lnSpc>
                <a:defRPr/>
              </a:pPr>
              <a:r>
                <a:rPr lang="en-US" sz="1400" kern="0" dirty="0">
                  <a:solidFill>
                    <a:srgbClr val="0070C0"/>
                  </a:solidFill>
                  <a:latin typeface="Calibri"/>
                </a:rPr>
                <a:t>VPN GW</a:t>
              </a:r>
            </a:p>
          </p:txBody>
        </p:sp>
      </p:grpSp>
      <p:grpSp>
        <p:nvGrpSpPr>
          <p:cNvPr id="14" name="Group 13"/>
          <p:cNvGrpSpPr/>
          <p:nvPr/>
        </p:nvGrpSpPr>
        <p:grpSpPr>
          <a:xfrm>
            <a:off x="10658975" y="4114064"/>
            <a:ext cx="893310" cy="1172607"/>
            <a:chOff x="6027733" y="2131654"/>
            <a:chExt cx="660349" cy="866811"/>
          </a:xfrm>
        </p:grpSpPr>
        <p:sp>
          <p:nvSpPr>
            <p:cNvPr id="15" name="Rounded Rectangle 14"/>
            <p:cNvSpPr/>
            <p:nvPr/>
          </p:nvSpPr>
          <p:spPr bwMode="auto">
            <a:xfrm>
              <a:off x="6027733" y="2131654"/>
              <a:ext cx="660349" cy="866811"/>
            </a:xfrm>
            <a:prstGeom prst="roundRect">
              <a:avLst>
                <a:gd name="adj" fmla="val 10259"/>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16" name="Group 15"/>
            <p:cNvGrpSpPr/>
            <p:nvPr/>
          </p:nvGrpSpPr>
          <p:grpSpPr>
            <a:xfrm>
              <a:off x="6093279" y="2187723"/>
              <a:ext cx="529256" cy="754672"/>
              <a:chOff x="4045739" y="2177015"/>
              <a:chExt cx="529256" cy="754672"/>
            </a:xfrm>
          </p:grpSpPr>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19" name="Picture 1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0" name="Group 19"/>
          <p:cNvGrpSpPr/>
          <p:nvPr/>
        </p:nvGrpSpPr>
        <p:grpSpPr>
          <a:xfrm>
            <a:off x="9287550" y="4114064"/>
            <a:ext cx="893310" cy="1172607"/>
            <a:chOff x="5111286" y="2128637"/>
            <a:chExt cx="660349" cy="866811"/>
          </a:xfrm>
        </p:grpSpPr>
        <p:sp>
          <p:nvSpPr>
            <p:cNvPr id="21" name="Rounded Rectangle 20"/>
            <p:cNvSpPr/>
            <p:nvPr/>
          </p:nvSpPr>
          <p:spPr bwMode="auto">
            <a:xfrm>
              <a:off x="5111286" y="2128637"/>
              <a:ext cx="660349" cy="866811"/>
            </a:xfrm>
            <a:prstGeom prst="roundRect">
              <a:avLst>
                <a:gd name="adj" fmla="val 10259"/>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22" name="Group 21"/>
            <p:cNvGrpSpPr/>
            <p:nvPr/>
          </p:nvGrpSpPr>
          <p:grpSpPr>
            <a:xfrm>
              <a:off x="5176832" y="2184706"/>
              <a:ext cx="529256" cy="754672"/>
              <a:chOff x="4045739" y="2177015"/>
              <a:chExt cx="529256" cy="754672"/>
            </a:xfrm>
          </p:grpSpPr>
          <p:pic>
            <p:nvPicPr>
              <p:cNvPr id="23" name="Picture 2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24" name="Picture 2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grpSp>
        <p:nvGrpSpPr>
          <p:cNvPr id="26" name="Group 25"/>
          <p:cNvGrpSpPr/>
          <p:nvPr/>
        </p:nvGrpSpPr>
        <p:grpSpPr>
          <a:xfrm>
            <a:off x="7922027" y="4114064"/>
            <a:ext cx="893310" cy="1172607"/>
            <a:chOff x="3981473" y="2128637"/>
            <a:chExt cx="660349" cy="866811"/>
          </a:xfrm>
        </p:grpSpPr>
        <p:sp>
          <p:nvSpPr>
            <p:cNvPr id="27" name="Rounded Rectangle 26"/>
            <p:cNvSpPr/>
            <p:nvPr/>
          </p:nvSpPr>
          <p:spPr bwMode="auto">
            <a:xfrm>
              <a:off x="3981473" y="2128637"/>
              <a:ext cx="660349" cy="866811"/>
            </a:xfrm>
            <a:prstGeom prst="roundRect">
              <a:avLst>
                <a:gd name="adj" fmla="val 10259"/>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type="none" w="med" len="med"/>
              <a:tailEnd type="none" w="med" len="med"/>
            </a:ln>
            <a:effectLst>
              <a:outerShdw blurRad="40000" dist="20000" dir="5400000" rotWithShape="0">
                <a:srgbClr val="000000">
                  <a:alpha val="38000"/>
                </a:srgbClr>
              </a:outerShdw>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nvGrpSpPr>
            <p:cNvPr id="28" name="Group 27"/>
            <p:cNvGrpSpPr/>
            <p:nvPr/>
          </p:nvGrpSpPr>
          <p:grpSpPr>
            <a:xfrm>
              <a:off x="4047019" y="2184706"/>
              <a:ext cx="529256" cy="754672"/>
              <a:chOff x="4045739" y="2177015"/>
              <a:chExt cx="529256" cy="754672"/>
            </a:xfrm>
          </p:grpSpPr>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703087"/>
                <a:ext cx="529256" cy="228600"/>
              </a:xfrm>
              <a:prstGeom prst="roundRect">
                <a:avLst>
                  <a:gd name="adj" fmla="val 11234"/>
                </a:avLst>
              </a:prstGeom>
              <a:solidFill>
                <a:srgbClr val="1F497D"/>
              </a:solidFill>
              <a:ln w="63500">
                <a:noFill/>
              </a:ln>
              <a:effectLst/>
            </p:spPr>
          </p:pic>
          <p:pic>
            <p:nvPicPr>
              <p:cNvPr id="30" name="Picture 2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440051"/>
                <a:ext cx="529256" cy="228600"/>
              </a:xfrm>
              <a:prstGeom prst="roundRect">
                <a:avLst>
                  <a:gd name="adj" fmla="val 11234"/>
                </a:avLst>
              </a:prstGeom>
              <a:solidFill>
                <a:srgbClr val="1F497D"/>
              </a:solidFill>
              <a:ln w="63500">
                <a:noFill/>
              </a:ln>
              <a:effectLst/>
            </p:spPr>
          </p:pic>
          <p:pic>
            <p:nvPicPr>
              <p:cNvPr id="31" name="Picture 3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045739" y="2177015"/>
                <a:ext cx="529256" cy="228600"/>
              </a:xfrm>
              <a:prstGeom prst="roundRect">
                <a:avLst>
                  <a:gd name="adj" fmla="val 11234"/>
                </a:avLst>
              </a:prstGeom>
              <a:solidFill>
                <a:srgbClr val="1F497D"/>
              </a:solidFill>
              <a:ln w="63500">
                <a:noFill/>
              </a:ln>
              <a:effectLst/>
            </p:spPr>
          </p:pic>
        </p:grpSp>
      </p:grpSp>
      <p:sp>
        <p:nvSpPr>
          <p:cNvPr id="32" name="Left-Right Arrow 31"/>
          <p:cNvSpPr/>
          <p:nvPr/>
        </p:nvSpPr>
        <p:spPr>
          <a:xfrm rot="5400000">
            <a:off x="10700583" y="3317537"/>
            <a:ext cx="1202208" cy="348816"/>
          </a:xfrm>
          <a:prstGeom prst="leftRightArrow">
            <a:avLst/>
          </a:prstGeom>
          <a:gradFill rotWithShape="1">
            <a:gsLst>
              <a:gs pos="0">
                <a:srgbClr val="C0504D">
                  <a:shade val="51000"/>
                  <a:satMod val="130000"/>
                  <a:alpha val="0"/>
                </a:srgbClr>
              </a:gs>
              <a:gs pos="5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309">
              <a:defRPr/>
            </a:pPr>
            <a:endParaRPr lang="en-US" sz="2800" kern="0">
              <a:solidFill>
                <a:srgbClr val="FFFFFF"/>
              </a:solidFill>
              <a:latin typeface="Calibri"/>
            </a:endParaRPr>
          </a:p>
        </p:txBody>
      </p:sp>
      <p:grpSp>
        <p:nvGrpSpPr>
          <p:cNvPr id="33" name="Group 32"/>
          <p:cNvGrpSpPr/>
          <p:nvPr/>
        </p:nvGrpSpPr>
        <p:grpSpPr>
          <a:xfrm>
            <a:off x="10594259" y="1598985"/>
            <a:ext cx="1338978" cy="1236985"/>
            <a:chOff x="1441498" y="2335312"/>
            <a:chExt cx="1209154" cy="1117050"/>
          </a:xfrm>
        </p:grpSpPr>
        <p:sp>
          <p:nvSpPr>
            <p:cNvPr id="34" name="Oval 33"/>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defTabSz="914008" fontAlgn="base">
                <a:lnSpc>
                  <a:spcPct val="90000"/>
                </a:lnSpc>
                <a:spcBef>
                  <a:spcPct val="0"/>
                </a:spcBef>
                <a:spcAft>
                  <a:spcPct val="0"/>
                </a:spcAft>
                <a:defRPr/>
              </a:pPr>
              <a:endParaRPr lang="en-US" sz="3600" kern="0" spc="-50" dirty="0">
                <a:gradFill>
                  <a:gsLst>
                    <a:gs pos="36283">
                      <a:srgbClr val="505050"/>
                    </a:gs>
                    <a:gs pos="28000">
                      <a:srgbClr val="505050"/>
                    </a:gs>
                  </a:gsLst>
                  <a:lin ang="5400000" scaled="0"/>
                </a:gradFill>
                <a:latin typeface="Calibri"/>
              </a:endParaRPr>
            </a:p>
          </p:txBody>
        </p:sp>
        <p:sp>
          <p:nvSpPr>
            <p:cNvPr id="35" name="Freeform 34"/>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91428" tIns="45714" rIns="91428" bIns="45714" numCol="1" anchor="t" anchorCtr="0" compatLnSpc="1">
              <a:prstTxWarp prst="textNoShape">
                <a:avLst/>
              </a:prstTxWarp>
            </a:bodyPr>
            <a:lstStyle/>
            <a:p>
              <a:pPr defTabSz="932410">
                <a:defRPr/>
              </a:pPr>
              <a:endParaRPr lang="en-US" sz="2800" kern="0">
                <a:solidFill>
                  <a:srgbClr val="00188F"/>
                </a:solidFill>
                <a:latin typeface="Calibri"/>
              </a:endParaRPr>
            </a:p>
          </p:txBody>
        </p:sp>
        <p:sp>
          <p:nvSpPr>
            <p:cNvPr id="36" name="TextBox 35"/>
            <p:cNvSpPr txBox="1"/>
            <p:nvPr/>
          </p:nvSpPr>
          <p:spPr>
            <a:xfrm>
              <a:off x="1441498" y="2804059"/>
              <a:ext cx="1209154" cy="566915"/>
            </a:xfrm>
            <a:prstGeom prst="rect">
              <a:avLst/>
            </a:prstGeom>
            <a:noFill/>
          </p:spPr>
          <p:txBody>
            <a:bodyPr wrap="none" lIns="182857" tIns="146285" rIns="182857" bIns="146285" rtlCol="0" anchor="ctr">
              <a:spAutoFit/>
            </a:bodyPr>
            <a:lstStyle/>
            <a:p>
              <a:pPr algn="ctr" defTabSz="932410">
                <a:lnSpc>
                  <a:spcPct val="90000"/>
                </a:lnSpc>
                <a:defRPr/>
              </a:pPr>
              <a:r>
                <a:rPr lang="en-US" sz="2400" kern="0" spc="-50" dirty="0">
                  <a:solidFill>
                    <a:srgbClr val="00188F"/>
                  </a:solidFill>
                  <a:latin typeface="Calibri"/>
                </a:rPr>
                <a:t>Internet</a:t>
              </a:r>
            </a:p>
          </p:txBody>
        </p:sp>
      </p:grpSp>
      <p:sp>
        <p:nvSpPr>
          <p:cNvPr id="37" name="Left-Right Arrow 36"/>
          <p:cNvSpPr/>
          <p:nvPr/>
        </p:nvSpPr>
        <p:spPr>
          <a:xfrm rot="5400000">
            <a:off x="6575951" y="3400414"/>
            <a:ext cx="1561248" cy="348816"/>
          </a:xfrm>
          <a:prstGeom prst="leftRightArrow">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309">
              <a:defRPr/>
            </a:pPr>
            <a:endParaRPr lang="en-US" sz="2800" kern="0">
              <a:solidFill>
                <a:srgbClr val="FFFFFF"/>
              </a:solidFill>
              <a:latin typeface="Calibri"/>
            </a:endParaRPr>
          </a:p>
        </p:txBody>
      </p:sp>
      <p:grpSp>
        <p:nvGrpSpPr>
          <p:cNvPr id="38" name="Group 37"/>
          <p:cNvGrpSpPr/>
          <p:nvPr/>
        </p:nvGrpSpPr>
        <p:grpSpPr>
          <a:xfrm>
            <a:off x="7377501" y="1612124"/>
            <a:ext cx="453693" cy="1114472"/>
            <a:chOff x="10520791" y="5710226"/>
            <a:chExt cx="813223" cy="1100576"/>
          </a:xfrm>
        </p:grpSpPr>
        <p:sp>
          <p:nvSpPr>
            <p:cNvPr id="39" name="Rectangle 5"/>
            <p:cNvSpPr>
              <a:spLocks noChangeArrowheads="1"/>
            </p:cNvSpPr>
            <p:nvPr/>
          </p:nvSpPr>
          <p:spPr bwMode="auto">
            <a:xfrm>
              <a:off x="10520791" y="5710226"/>
              <a:ext cx="813223" cy="1100576"/>
            </a:xfrm>
            <a:prstGeom prst="rect">
              <a:avLst/>
            </a:prstGeom>
            <a:solidFill>
              <a:srgbClr val="00B0F0"/>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4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grpSp>
      <p:grpSp>
        <p:nvGrpSpPr>
          <p:cNvPr id="48" name="Group 47"/>
          <p:cNvGrpSpPr/>
          <p:nvPr/>
        </p:nvGrpSpPr>
        <p:grpSpPr>
          <a:xfrm>
            <a:off x="7010576" y="1494450"/>
            <a:ext cx="478930" cy="1176462"/>
            <a:chOff x="10520791" y="5710226"/>
            <a:chExt cx="813223" cy="1100576"/>
          </a:xfrm>
        </p:grpSpPr>
        <p:sp>
          <p:nvSpPr>
            <p:cNvPr id="49" name="Rectangle 5"/>
            <p:cNvSpPr>
              <a:spLocks noChangeArrowheads="1"/>
            </p:cNvSpPr>
            <p:nvPr/>
          </p:nvSpPr>
          <p:spPr bwMode="auto">
            <a:xfrm>
              <a:off x="10520791" y="5710226"/>
              <a:ext cx="813223" cy="1100576"/>
            </a:xfrm>
            <a:prstGeom prst="rect">
              <a:avLst/>
            </a:prstGeom>
            <a:solidFill>
              <a:srgbClr val="008EC0"/>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0" name="Freeform 6"/>
            <p:cNvSpPr>
              <a:spLocks/>
            </p:cNvSpPr>
            <p:nvPr/>
          </p:nvSpPr>
          <p:spPr bwMode="auto">
            <a:xfrm>
              <a:off x="10607894" y="5838844"/>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1" name="Freeform 7"/>
            <p:cNvSpPr>
              <a:spLocks/>
            </p:cNvSpPr>
            <p:nvPr/>
          </p:nvSpPr>
          <p:spPr bwMode="auto">
            <a:xfrm>
              <a:off x="10607894" y="6037469"/>
              <a:ext cx="639019" cy="112337"/>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2" name="Freeform 8"/>
            <p:cNvSpPr>
              <a:spLocks/>
            </p:cNvSpPr>
            <p:nvPr/>
          </p:nvSpPr>
          <p:spPr bwMode="auto">
            <a:xfrm>
              <a:off x="10607894" y="6234465"/>
              <a:ext cx="639019" cy="112337"/>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3" name="Freeform 9"/>
            <p:cNvSpPr>
              <a:spLocks/>
            </p:cNvSpPr>
            <p:nvPr/>
          </p:nvSpPr>
          <p:spPr bwMode="auto">
            <a:xfrm>
              <a:off x="10607894" y="6433090"/>
              <a:ext cx="639019" cy="112337"/>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ysClr val="window" lastClr="FFFFFF">
                <a:lumMod val="95000"/>
              </a:sysClr>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4" name="Oval 14"/>
            <p:cNvSpPr>
              <a:spLocks noChangeArrowheads="1"/>
            </p:cNvSpPr>
            <p:nvPr/>
          </p:nvSpPr>
          <p:spPr bwMode="auto">
            <a:xfrm>
              <a:off x="11124807" y="586245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5" name="Oval 15"/>
            <p:cNvSpPr>
              <a:spLocks noChangeArrowheads="1"/>
            </p:cNvSpPr>
            <p:nvPr/>
          </p:nvSpPr>
          <p:spPr bwMode="auto">
            <a:xfrm>
              <a:off x="11124807" y="6061076"/>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6" name="Oval 16"/>
            <p:cNvSpPr>
              <a:spLocks noChangeArrowheads="1"/>
            </p:cNvSpPr>
            <p:nvPr/>
          </p:nvSpPr>
          <p:spPr bwMode="auto">
            <a:xfrm>
              <a:off x="11124807" y="6259701"/>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sp>
          <p:nvSpPr>
            <p:cNvPr id="57" name="Oval 17"/>
            <p:cNvSpPr>
              <a:spLocks noChangeArrowheads="1"/>
            </p:cNvSpPr>
            <p:nvPr/>
          </p:nvSpPr>
          <p:spPr bwMode="auto">
            <a:xfrm>
              <a:off x="11124807" y="6458325"/>
              <a:ext cx="61867" cy="61867"/>
            </a:xfrm>
            <a:prstGeom prst="ellipse">
              <a:avLst/>
            </a:prstGeom>
            <a:solidFill>
              <a:srgbClr val="4F81BD"/>
            </a:solidFill>
            <a:ln>
              <a:noFill/>
            </a:ln>
          </p:spPr>
          <p:txBody>
            <a:bodyPr vert="horz" wrap="square" lIns="91415" tIns="45707" rIns="91415" bIns="45707" numCol="1" anchor="t" anchorCtr="0" compatLnSpc="1">
              <a:prstTxWarp prst="textNoShape">
                <a:avLst/>
              </a:prstTxWarp>
            </a:bodyPr>
            <a:lstStyle/>
            <a:p>
              <a:pPr defTabSz="932044">
                <a:defRPr/>
              </a:pPr>
              <a:endParaRPr lang="en-US" sz="2800" kern="0">
                <a:solidFill>
                  <a:srgbClr val="FFFFFF"/>
                </a:solidFill>
                <a:latin typeface="Calibri"/>
              </a:endParaRPr>
            </a:p>
          </p:txBody>
        </p:sp>
      </p:grpSp>
      <p:sp>
        <p:nvSpPr>
          <p:cNvPr id="58" name="TextBox 57"/>
          <p:cNvSpPr txBox="1"/>
          <p:nvPr/>
        </p:nvSpPr>
        <p:spPr>
          <a:xfrm>
            <a:off x="6612628" y="1058862"/>
            <a:ext cx="2786754" cy="461606"/>
          </a:xfrm>
          <a:prstGeom prst="rect">
            <a:avLst/>
          </a:prstGeom>
          <a:noFill/>
        </p:spPr>
        <p:txBody>
          <a:bodyPr wrap="none" rtlCol="0">
            <a:spAutoFit/>
          </a:bodyPr>
          <a:lstStyle/>
          <a:p>
            <a:pPr defTabSz="914309"/>
            <a:r>
              <a:rPr lang="en-US" sz="2400" dirty="0">
                <a:solidFill>
                  <a:srgbClr val="FFFFFF"/>
                </a:solidFill>
                <a:effectLst>
                  <a:outerShdw blurRad="38100" dist="38100" dir="2700000" algn="tl">
                    <a:srgbClr val="000000">
                      <a:alpha val="43137"/>
                    </a:srgbClr>
                  </a:outerShdw>
                </a:effectLst>
                <a:latin typeface="Calibri"/>
              </a:rPr>
              <a:t>On Premises 10.0/16</a:t>
            </a:r>
            <a:endParaRPr lang="en-US" sz="2400" dirty="0">
              <a:solidFill>
                <a:srgbClr val="FFFFFF"/>
              </a:solidFill>
              <a:latin typeface="Calibri"/>
            </a:endParaRPr>
          </a:p>
        </p:txBody>
      </p:sp>
      <p:sp>
        <p:nvSpPr>
          <p:cNvPr id="59" name="TextBox 58"/>
          <p:cNvSpPr txBox="1"/>
          <p:nvPr/>
        </p:nvSpPr>
        <p:spPr>
          <a:xfrm>
            <a:off x="5456937" y="2957319"/>
            <a:ext cx="1997681" cy="707886"/>
          </a:xfrm>
          <a:prstGeom prst="rect">
            <a:avLst/>
          </a:prstGeom>
          <a:noFill/>
        </p:spPr>
        <p:txBody>
          <a:bodyPr wrap="square" rtlCol="0">
            <a:spAutoFit/>
          </a:bodyPr>
          <a:lstStyle/>
          <a:p>
            <a:pPr algn="ctr" defTabSz="914309"/>
            <a:r>
              <a:rPr lang="en-US" sz="2000" dirty="0">
                <a:solidFill>
                  <a:srgbClr val="FFFFFF"/>
                </a:solidFill>
                <a:effectLst>
                  <a:outerShdw blurRad="38100" dist="38100" dir="2700000" algn="tl">
                    <a:srgbClr val="000000">
                      <a:alpha val="43137"/>
                    </a:srgbClr>
                  </a:outerShdw>
                </a:effectLst>
                <a:latin typeface="Calibri"/>
              </a:rPr>
              <a:t>ExpressRoute</a:t>
            </a:r>
            <a:br>
              <a:rPr lang="en-US" sz="2000" dirty="0">
                <a:solidFill>
                  <a:srgbClr val="FFFFFF"/>
                </a:solidFill>
                <a:effectLst>
                  <a:outerShdw blurRad="38100" dist="38100" dir="2700000" algn="tl">
                    <a:srgbClr val="000000">
                      <a:alpha val="43137"/>
                    </a:srgbClr>
                  </a:outerShdw>
                </a:effectLst>
                <a:latin typeface="Calibri"/>
              </a:rPr>
            </a:br>
            <a:r>
              <a:rPr lang="en-US" sz="2000">
                <a:solidFill>
                  <a:srgbClr val="FFFFFF"/>
                </a:solidFill>
                <a:effectLst>
                  <a:outerShdw blurRad="38100" dist="38100" dir="2700000" algn="tl">
                    <a:srgbClr val="000000">
                      <a:alpha val="43137"/>
                    </a:srgbClr>
                  </a:outerShdw>
                </a:effectLst>
                <a:latin typeface="Calibri"/>
              </a:rPr>
              <a:t>and VPNs</a:t>
            </a:r>
            <a:endParaRPr lang="en-US" sz="2000" dirty="0">
              <a:solidFill>
                <a:srgbClr val="FFFFFF"/>
              </a:solidFill>
              <a:effectLst>
                <a:outerShdw blurRad="38100" dist="38100" dir="2700000" algn="tl">
                  <a:srgbClr val="000000">
                    <a:alpha val="43137"/>
                  </a:srgbClr>
                </a:outerShdw>
              </a:effectLst>
              <a:latin typeface="Calibri"/>
            </a:endParaRPr>
          </a:p>
        </p:txBody>
      </p:sp>
      <p:cxnSp>
        <p:nvCxnSpPr>
          <p:cNvPr id="60" name="Straight Arrow Connector 59"/>
          <p:cNvCxnSpPr>
            <a:stCxn id="21" idx="3"/>
            <a:endCxn id="15" idx="1"/>
          </p:cNvCxnSpPr>
          <p:nvPr/>
        </p:nvCxnSpPr>
        <p:spPr>
          <a:xfrm>
            <a:off x="10180861" y="4700366"/>
            <a:ext cx="478115" cy="0"/>
          </a:xfrm>
          <a:prstGeom prst="straightConnector1">
            <a:avLst/>
          </a:prstGeom>
          <a:noFill/>
          <a:ln w="44450" cap="flat" cmpd="sng" algn="ctr">
            <a:solidFill>
              <a:srgbClr val="FFFFFF"/>
            </a:solidFill>
            <a:prstDash val="solid"/>
            <a:headEnd type="triangle"/>
            <a:tailEnd type="triangle"/>
          </a:ln>
          <a:effectLst/>
        </p:spPr>
      </p:cxnSp>
      <p:cxnSp>
        <p:nvCxnSpPr>
          <p:cNvPr id="61" name="Straight Arrow Connector 60"/>
          <p:cNvCxnSpPr>
            <a:stCxn id="27" idx="3"/>
            <a:endCxn id="21" idx="1"/>
          </p:cNvCxnSpPr>
          <p:nvPr/>
        </p:nvCxnSpPr>
        <p:spPr>
          <a:xfrm>
            <a:off x="8815337" y="4700366"/>
            <a:ext cx="472214" cy="0"/>
          </a:xfrm>
          <a:prstGeom prst="straightConnector1">
            <a:avLst/>
          </a:prstGeom>
          <a:noFill/>
          <a:ln w="44450" cap="flat" cmpd="sng" algn="ctr">
            <a:solidFill>
              <a:srgbClr val="FFFFFF"/>
            </a:solidFill>
            <a:prstDash val="solid"/>
            <a:headEnd type="triangle"/>
            <a:tailEnd type="triangle"/>
          </a:ln>
          <a:effectLst/>
        </p:spPr>
      </p:cxnSp>
      <p:cxnSp>
        <p:nvCxnSpPr>
          <p:cNvPr id="62" name="Elbow Connector 61"/>
          <p:cNvCxnSpPr>
            <a:stCxn id="27" idx="1"/>
          </p:cNvCxnSpPr>
          <p:nvPr/>
        </p:nvCxnSpPr>
        <p:spPr>
          <a:xfrm rot="10800000">
            <a:off x="7604347" y="2726596"/>
            <a:ext cx="317681" cy="1973770"/>
          </a:xfrm>
          <a:prstGeom prst="bentConnector2">
            <a:avLst/>
          </a:prstGeom>
          <a:noFill/>
          <a:ln w="38100" cap="flat" cmpd="sng" algn="ctr">
            <a:solidFill>
              <a:srgbClr val="DC3C00">
                <a:lumMod val="60000"/>
                <a:lumOff val="40000"/>
              </a:srgbClr>
            </a:solidFill>
            <a:prstDash val="solid"/>
            <a:headEnd type="triangle"/>
            <a:tailEnd type="triangle"/>
          </a:ln>
          <a:effectLst>
            <a:outerShdw blurRad="40000" dist="23000" dir="5400000" rotWithShape="0">
              <a:srgbClr val="000000">
                <a:alpha val="35000"/>
              </a:srgbClr>
            </a:outerShdw>
          </a:effectLst>
        </p:spPr>
      </p:cxnSp>
      <p:cxnSp>
        <p:nvCxnSpPr>
          <p:cNvPr id="63" name="Elbow Connector 62"/>
          <p:cNvCxnSpPr>
            <a:stCxn id="7" idx="2"/>
            <a:endCxn id="9" idx="2"/>
          </p:cNvCxnSpPr>
          <p:nvPr/>
        </p:nvCxnSpPr>
        <p:spPr>
          <a:xfrm rot="16200000" flipH="1">
            <a:off x="9737156" y="4418314"/>
            <a:ext cx="12698" cy="2736949"/>
          </a:xfrm>
          <a:prstGeom prst="bentConnector3">
            <a:avLst>
              <a:gd name="adj1" fmla="val 4223764"/>
            </a:avLst>
          </a:prstGeom>
          <a:noFill/>
          <a:ln w="41275" cap="flat" cmpd="sng" algn="ctr">
            <a:solidFill>
              <a:srgbClr val="FFFFFF"/>
            </a:solidFill>
            <a:prstDash val="sysDot"/>
            <a:headEnd type="triangle"/>
            <a:tailEnd type="triangle"/>
          </a:ln>
          <a:effectLst/>
        </p:spPr>
      </p:cxnSp>
      <p:grpSp>
        <p:nvGrpSpPr>
          <p:cNvPr id="64" name="Group 63"/>
          <p:cNvGrpSpPr/>
          <p:nvPr/>
        </p:nvGrpSpPr>
        <p:grpSpPr>
          <a:xfrm>
            <a:off x="9557523" y="6127142"/>
            <a:ext cx="371096" cy="371096"/>
            <a:chOff x="4687755" y="2457342"/>
            <a:chExt cx="608869" cy="608869"/>
          </a:xfrm>
          <a:solidFill>
            <a:srgbClr val="FF3399"/>
          </a:solidFill>
        </p:grpSpPr>
        <p:sp>
          <p:nvSpPr>
            <p:cNvPr id="65" name="Rectangle 64"/>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66" name="Rectangle 65"/>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cxnSp>
        <p:nvCxnSpPr>
          <p:cNvPr id="67" name="Elbow Connector 66"/>
          <p:cNvCxnSpPr>
            <a:stCxn id="27" idx="0"/>
            <a:endCxn id="34" idx="2"/>
          </p:cNvCxnSpPr>
          <p:nvPr/>
        </p:nvCxnSpPr>
        <p:spPr>
          <a:xfrm rot="5400000" flipH="1" flipV="1">
            <a:off x="8558676" y="2027482"/>
            <a:ext cx="1896586" cy="2276576"/>
          </a:xfrm>
          <a:prstGeom prst="bentConnector2">
            <a:avLst/>
          </a:prstGeom>
          <a:noFill/>
          <a:ln w="41275" cap="flat" cmpd="sng" algn="ctr">
            <a:solidFill>
              <a:srgbClr val="FFFFFF"/>
            </a:solidFill>
            <a:prstDash val="sysDot"/>
            <a:headEnd type="triangle"/>
            <a:tailEnd type="triangle"/>
          </a:ln>
          <a:effectLst/>
        </p:spPr>
      </p:cxnSp>
      <p:cxnSp>
        <p:nvCxnSpPr>
          <p:cNvPr id="68" name="Elbow Connector 67"/>
          <p:cNvCxnSpPr>
            <a:stCxn id="21" idx="0"/>
            <a:endCxn id="34" idx="2"/>
          </p:cNvCxnSpPr>
          <p:nvPr/>
        </p:nvCxnSpPr>
        <p:spPr>
          <a:xfrm rot="5400000" flipH="1" flipV="1">
            <a:off x="9241438" y="2710245"/>
            <a:ext cx="1896586" cy="911053"/>
          </a:xfrm>
          <a:prstGeom prst="bentConnector2">
            <a:avLst/>
          </a:prstGeom>
          <a:noFill/>
          <a:ln w="41275" cap="flat" cmpd="sng" algn="ctr">
            <a:solidFill>
              <a:srgbClr val="FFFFFF"/>
            </a:solidFill>
            <a:prstDash val="sysDot"/>
            <a:headEnd type="triangle"/>
            <a:tailEnd type="triangle"/>
          </a:ln>
          <a:effectLst/>
        </p:spPr>
      </p:cxnSp>
      <p:grpSp>
        <p:nvGrpSpPr>
          <p:cNvPr id="69" name="Group 68"/>
          <p:cNvGrpSpPr/>
          <p:nvPr/>
        </p:nvGrpSpPr>
        <p:grpSpPr>
          <a:xfrm>
            <a:off x="8189483" y="2891559"/>
            <a:ext cx="371096" cy="371096"/>
            <a:chOff x="4687755" y="2457342"/>
            <a:chExt cx="608869" cy="608869"/>
          </a:xfrm>
          <a:solidFill>
            <a:srgbClr val="FF3399"/>
          </a:solidFill>
        </p:grpSpPr>
        <p:sp>
          <p:nvSpPr>
            <p:cNvPr id="70" name="Rectangle 69"/>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71" name="Rectangle 70"/>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grpSp>
        <p:nvGrpSpPr>
          <p:cNvPr id="72" name="Group 71"/>
          <p:cNvGrpSpPr/>
          <p:nvPr/>
        </p:nvGrpSpPr>
        <p:grpSpPr>
          <a:xfrm>
            <a:off x="9557524" y="2891558"/>
            <a:ext cx="371096" cy="371096"/>
            <a:chOff x="4687755" y="2457342"/>
            <a:chExt cx="608869" cy="608869"/>
          </a:xfrm>
          <a:solidFill>
            <a:srgbClr val="FF3399"/>
          </a:solidFill>
        </p:grpSpPr>
        <p:sp>
          <p:nvSpPr>
            <p:cNvPr id="73" name="Rectangle 72"/>
            <p:cNvSpPr/>
            <p:nvPr/>
          </p:nvSpPr>
          <p:spPr bwMode="auto">
            <a:xfrm rot="18900000">
              <a:off x="4922338"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sp>
          <p:nvSpPr>
            <p:cNvPr id="74" name="Rectangle 73"/>
            <p:cNvSpPr/>
            <p:nvPr/>
          </p:nvSpPr>
          <p:spPr bwMode="auto">
            <a:xfrm rot="2700000">
              <a:off x="4922340" y="2457342"/>
              <a:ext cx="139700" cy="608869"/>
            </a:xfrm>
            <a:prstGeom prst="rect">
              <a:avLst/>
            </a:prstGeom>
            <a:grpFill/>
            <a:ln w="25400" cap="flat" cmpd="sng" algn="ctr">
              <a:noFill/>
              <a:prstDash val="solid"/>
              <a:headEnd type="none" w="med" len="med"/>
              <a:tailEnd type="none" w="med" len="med"/>
            </a:ln>
            <a:effectLst/>
          </p:spPr>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14008" fontAlgn="base">
                <a:lnSpc>
                  <a:spcPct val="90000"/>
                </a:lnSpc>
                <a:spcBef>
                  <a:spcPct val="0"/>
                </a:spcBef>
                <a:spcAft>
                  <a:spcPct val="0"/>
                </a:spcAft>
                <a:defRPr/>
              </a:pPr>
              <a:endParaRPr lang="en-US" sz="3200" kern="0" spc="-50" dirty="0">
                <a:solidFill>
                  <a:srgbClr val="FFFFFF"/>
                </a:solidFill>
                <a:latin typeface="Calibri"/>
              </a:endParaRPr>
            </a:p>
          </p:txBody>
        </p:sp>
      </p:grpSp>
      <p:sp>
        <p:nvSpPr>
          <p:cNvPr id="75" name="TextBox 74"/>
          <p:cNvSpPr txBox="1"/>
          <p:nvPr/>
        </p:nvSpPr>
        <p:spPr>
          <a:xfrm>
            <a:off x="8712193" y="4084319"/>
            <a:ext cx="669009" cy="793963"/>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kern="0" dirty="0">
              <a:gradFill>
                <a:gsLst>
                  <a:gs pos="2917">
                    <a:srgbClr val="FFFFFF"/>
                  </a:gs>
                  <a:gs pos="30000">
                    <a:srgbClr val="FFFFFF"/>
                  </a:gs>
                </a:gsLst>
                <a:lin ang="5400000" scaled="0"/>
              </a:gradFill>
            </a:endParaRPr>
          </a:p>
        </p:txBody>
      </p:sp>
      <p:sp>
        <p:nvSpPr>
          <p:cNvPr id="76" name="TextBox 75"/>
          <p:cNvSpPr txBox="1"/>
          <p:nvPr/>
        </p:nvSpPr>
        <p:spPr>
          <a:xfrm>
            <a:off x="10096575" y="4091908"/>
            <a:ext cx="669009" cy="793963"/>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kern="0" dirty="0">
              <a:gradFill>
                <a:gsLst>
                  <a:gs pos="2917">
                    <a:srgbClr val="FFFFFF"/>
                  </a:gs>
                  <a:gs pos="30000">
                    <a:srgbClr val="FFFFFF"/>
                  </a:gs>
                </a:gsLst>
                <a:lin ang="5400000" scaled="0"/>
              </a:gradFill>
            </a:endParaRPr>
          </a:p>
        </p:txBody>
      </p:sp>
      <p:sp>
        <p:nvSpPr>
          <p:cNvPr id="77" name="TextBox 76"/>
          <p:cNvSpPr txBox="1"/>
          <p:nvPr/>
        </p:nvSpPr>
        <p:spPr>
          <a:xfrm>
            <a:off x="7460466" y="3119194"/>
            <a:ext cx="669009" cy="793963"/>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kern="0" dirty="0">
              <a:gradFill>
                <a:gsLst>
                  <a:gs pos="2917">
                    <a:srgbClr val="FFFFFF"/>
                  </a:gs>
                  <a:gs pos="30000">
                    <a:srgbClr val="FFFFFF"/>
                  </a:gs>
                </a:gsLst>
                <a:lin ang="5400000" scaled="0"/>
              </a:gradFill>
            </a:endParaRPr>
          </a:p>
        </p:txBody>
      </p:sp>
      <p:sp>
        <p:nvSpPr>
          <p:cNvPr id="78" name="TextBox 77"/>
          <p:cNvSpPr txBox="1"/>
          <p:nvPr/>
        </p:nvSpPr>
        <p:spPr>
          <a:xfrm>
            <a:off x="11247525" y="2967748"/>
            <a:ext cx="669009" cy="793963"/>
          </a:xfrm>
          <a:prstGeom prst="rect">
            <a:avLst/>
          </a:prstGeom>
          <a:noFill/>
        </p:spPr>
        <p:txBody>
          <a:bodyPr wrap="none" lIns="182857" tIns="146285" rIns="182857" bIns="146285" rtlCol="0">
            <a:spAutoFit/>
          </a:bodyPr>
          <a:lstStyle/>
          <a:p>
            <a:pPr defTabSz="914309">
              <a:lnSpc>
                <a:spcPct val="90000"/>
              </a:lnSpc>
              <a:spcAft>
                <a:spcPts val="600"/>
              </a:spcAft>
              <a:defRPr/>
            </a:pPr>
            <a:r>
              <a:rPr lang="en-US" sz="3600" b="1" kern="0" dirty="0">
                <a:ln w="12700">
                  <a:solidFill>
                    <a:srgbClr val="7FBA00"/>
                  </a:solidFill>
                  <a:prstDash val="solid"/>
                </a:ln>
                <a:pattFill prst="pct50">
                  <a:fgClr>
                    <a:srgbClr val="7FBA00"/>
                  </a:fgClr>
                  <a:bgClr>
                    <a:srgbClr val="7FBA00">
                      <a:lumMod val="20000"/>
                      <a:lumOff val="80000"/>
                    </a:srgbClr>
                  </a:bgClr>
                </a:pattFill>
                <a:effectLst>
                  <a:outerShdw dist="38100" dir="2640000" algn="bl" rotWithShape="0">
                    <a:srgbClr val="7FBA00"/>
                  </a:outerShdw>
                </a:effectLst>
              </a:rPr>
              <a:t>√</a:t>
            </a:r>
            <a:endParaRPr lang="en-US" sz="3600" b="1" kern="0" dirty="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4570368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does an NSG work?</a:t>
            </a:r>
          </a:p>
        </p:txBody>
      </p:sp>
      <p:sp>
        <p:nvSpPr>
          <p:cNvPr id="4" name="Flowchart: Process 3"/>
          <p:cNvSpPr/>
          <p:nvPr/>
        </p:nvSpPr>
        <p:spPr bwMode="auto">
          <a:xfrm>
            <a:off x="122237" y="3146041"/>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Azure host receives traffic</a:t>
            </a:r>
          </a:p>
        </p:txBody>
      </p:sp>
      <p:sp>
        <p:nvSpPr>
          <p:cNvPr id="5" name="Flowchart: Decision 4"/>
          <p:cNvSpPr/>
          <p:nvPr/>
        </p:nvSpPr>
        <p:spPr bwMode="auto">
          <a:xfrm>
            <a:off x="2179637" y="3076649"/>
            <a:ext cx="2351377" cy="976983"/>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Inbound Traffic?</a:t>
            </a:r>
          </a:p>
        </p:txBody>
      </p:sp>
      <p:sp>
        <p:nvSpPr>
          <p:cNvPr id="12" name="Flowchart: Process 11"/>
          <p:cNvSpPr/>
          <p:nvPr/>
        </p:nvSpPr>
        <p:spPr bwMode="auto">
          <a:xfrm>
            <a:off x="4160838" y="1439862"/>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Load outbound  NSG rules by Priority</a:t>
            </a:r>
          </a:p>
        </p:txBody>
      </p:sp>
      <p:sp>
        <p:nvSpPr>
          <p:cNvPr id="13" name="Flowchart: Process 12"/>
          <p:cNvSpPr/>
          <p:nvPr/>
        </p:nvSpPr>
        <p:spPr bwMode="auto">
          <a:xfrm>
            <a:off x="4237038" y="4852219"/>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Load inbound  NSG rules by Priority</a:t>
            </a:r>
          </a:p>
        </p:txBody>
      </p:sp>
      <p:sp>
        <p:nvSpPr>
          <p:cNvPr id="14" name="Flowchart: Process 13"/>
          <p:cNvSpPr/>
          <p:nvPr/>
        </p:nvSpPr>
        <p:spPr bwMode="auto">
          <a:xfrm>
            <a:off x="5837237" y="3076648"/>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Get first rule</a:t>
            </a:r>
          </a:p>
        </p:txBody>
      </p:sp>
      <p:sp>
        <p:nvSpPr>
          <p:cNvPr id="15" name="Flowchart: Decision 14"/>
          <p:cNvSpPr/>
          <p:nvPr/>
        </p:nvSpPr>
        <p:spPr bwMode="auto">
          <a:xfrm>
            <a:off x="7894637" y="2910633"/>
            <a:ext cx="2362200" cy="1161159"/>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a:gradFill>
                  <a:gsLst>
                    <a:gs pos="0">
                      <a:srgbClr val="FFFFFF"/>
                    </a:gs>
                    <a:gs pos="100000">
                      <a:srgbClr val="FFFFFF"/>
                    </a:gs>
                  </a:gsLst>
                  <a:lin ang="5400000" scaled="0"/>
                </a:gradFill>
                <a:ea typeface="Segoe UI" pitchFamily="34" charset="0"/>
                <a:cs typeface="Segoe UI" pitchFamily="34" charset="0"/>
              </a:rPr>
              <a:t>Rule matches?</a:t>
            </a:r>
          </a:p>
        </p:txBody>
      </p:sp>
      <p:sp>
        <p:nvSpPr>
          <p:cNvPr id="16" name="Flowchart: Decision 15"/>
          <p:cNvSpPr/>
          <p:nvPr/>
        </p:nvSpPr>
        <p:spPr bwMode="auto">
          <a:xfrm>
            <a:off x="10483671" y="3007255"/>
            <a:ext cx="1828800" cy="976985"/>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Last rule?</a:t>
            </a:r>
          </a:p>
        </p:txBody>
      </p:sp>
      <p:sp>
        <p:nvSpPr>
          <p:cNvPr id="17" name="Flowchart: Decision 16"/>
          <p:cNvSpPr/>
          <p:nvPr/>
        </p:nvSpPr>
        <p:spPr bwMode="auto">
          <a:xfrm>
            <a:off x="8161337" y="4582380"/>
            <a:ext cx="1828800" cy="976985"/>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b="1" dirty="0">
                <a:gradFill>
                  <a:gsLst>
                    <a:gs pos="0">
                      <a:srgbClr val="FFFFFF"/>
                    </a:gs>
                    <a:gs pos="100000">
                      <a:srgbClr val="FFFFFF"/>
                    </a:gs>
                  </a:gsLst>
                  <a:lin ang="5400000" scaled="0"/>
                </a:gradFill>
                <a:ea typeface="Segoe UI" pitchFamily="34" charset="0"/>
                <a:cs typeface="Segoe UI" pitchFamily="34" charset="0"/>
              </a:rPr>
              <a:t>Deny Rule?</a:t>
            </a:r>
          </a:p>
        </p:txBody>
      </p:sp>
      <p:sp>
        <p:nvSpPr>
          <p:cNvPr id="18" name="Flowchart: Process 17"/>
          <p:cNvSpPr/>
          <p:nvPr/>
        </p:nvSpPr>
        <p:spPr bwMode="auto">
          <a:xfrm>
            <a:off x="8276584" y="1439862"/>
            <a:ext cx="1600516" cy="838200"/>
          </a:xfrm>
          <a:prstGeom prst="flowChartProces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Load next rule</a:t>
            </a:r>
          </a:p>
        </p:txBody>
      </p:sp>
      <p:cxnSp>
        <p:nvCxnSpPr>
          <p:cNvPr id="23" name="Elbow Connector 22"/>
          <p:cNvCxnSpPr>
            <a:endCxn id="13" idx="1"/>
          </p:cNvCxnSpPr>
          <p:nvPr/>
        </p:nvCxnSpPr>
        <p:spPr>
          <a:xfrm rot="16200000" flipH="1">
            <a:off x="3170995" y="4205276"/>
            <a:ext cx="1217686" cy="91440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5" idx="0"/>
            <a:endCxn id="12" idx="1"/>
          </p:cNvCxnSpPr>
          <p:nvPr/>
        </p:nvCxnSpPr>
        <p:spPr>
          <a:xfrm rot="5400000" flipH="1" flipV="1">
            <a:off x="3149239" y="2065050"/>
            <a:ext cx="1217687" cy="805512"/>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4" name="Elbow Connector 1023"/>
          <p:cNvCxnSpPr>
            <a:stCxn id="12" idx="3"/>
            <a:endCxn id="14" idx="0"/>
          </p:cNvCxnSpPr>
          <p:nvPr/>
        </p:nvCxnSpPr>
        <p:spPr>
          <a:xfrm>
            <a:off x="5761354" y="1858962"/>
            <a:ext cx="876141" cy="121768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7" name="Elbow Connector 1026"/>
          <p:cNvCxnSpPr>
            <a:stCxn id="13" idx="3"/>
            <a:endCxn id="14" idx="2"/>
          </p:cNvCxnSpPr>
          <p:nvPr/>
        </p:nvCxnSpPr>
        <p:spPr>
          <a:xfrm flipV="1">
            <a:off x="5837554" y="3914848"/>
            <a:ext cx="799941" cy="135647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p:cNvCxnSpPr>
            <a:stCxn id="14" idx="3"/>
            <a:endCxn id="15" idx="1"/>
          </p:cNvCxnSpPr>
          <p:nvPr/>
        </p:nvCxnSpPr>
        <p:spPr>
          <a:xfrm flipV="1">
            <a:off x="7437753" y="3491213"/>
            <a:ext cx="456884" cy="453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35" name="Flowchart: Terminator 1034"/>
          <p:cNvSpPr/>
          <p:nvPr/>
        </p:nvSpPr>
        <p:spPr bwMode="auto">
          <a:xfrm>
            <a:off x="8087719" y="6012657"/>
            <a:ext cx="1981200" cy="609600"/>
          </a:xfrm>
          <a:prstGeom prst="flowChartTermina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Allow packet</a:t>
            </a:r>
          </a:p>
        </p:txBody>
      </p:sp>
      <p:cxnSp>
        <p:nvCxnSpPr>
          <p:cNvPr id="1037" name="Straight Arrow Connector 1036"/>
          <p:cNvCxnSpPr>
            <a:stCxn id="17" idx="2"/>
            <a:endCxn id="1035" idx="0"/>
          </p:cNvCxnSpPr>
          <p:nvPr/>
        </p:nvCxnSpPr>
        <p:spPr>
          <a:xfrm>
            <a:off x="9075737" y="5559365"/>
            <a:ext cx="2582" cy="45329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Flowchart: Terminator 45"/>
          <p:cNvSpPr/>
          <p:nvPr/>
        </p:nvSpPr>
        <p:spPr bwMode="auto">
          <a:xfrm>
            <a:off x="10552850" y="4833126"/>
            <a:ext cx="1706562" cy="475492"/>
          </a:xfrm>
          <a:prstGeom prst="flowChartTerminator">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Drop packet</a:t>
            </a:r>
          </a:p>
        </p:txBody>
      </p:sp>
      <p:cxnSp>
        <p:nvCxnSpPr>
          <p:cNvPr id="1039" name="Straight Arrow Connector 1038"/>
          <p:cNvCxnSpPr>
            <a:stCxn id="15" idx="3"/>
            <a:endCxn id="16" idx="1"/>
          </p:cNvCxnSpPr>
          <p:nvPr/>
        </p:nvCxnSpPr>
        <p:spPr>
          <a:xfrm>
            <a:off x="10256837" y="3491213"/>
            <a:ext cx="226834" cy="453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1" name="Straight Arrow Connector 1040"/>
          <p:cNvCxnSpPr>
            <a:stCxn id="16" idx="2"/>
            <a:endCxn id="46" idx="0"/>
          </p:cNvCxnSpPr>
          <p:nvPr/>
        </p:nvCxnSpPr>
        <p:spPr>
          <a:xfrm>
            <a:off x="11398071" y="3984240"/>
            <a:ext cx="8060" cy="84888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5" name="Elbow Connector 1044"/>
          <p:cNvCxnSpPr>
            <a:stCxn id="16" idx="0"/>
            <a:endCxn id="18" idx="3"/>
          </p:cNvCxnSpPr>
          <p:nvPr/>
        </p:nvCxnSpPr>
        <p:spPr>
          <a:xfrm rot="16200000" flipV="1">
            <a:off x="10063440" y="1672623"/>
            <a:ext cx="1148293" cy="1520971"/>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p:cNvCxnSpPr>
            <a:stCxn id="18" idx="2"/>
            <a:endCxn id="15" idx="0"/>
          </p:cNvCxnSpPr>
          <p:nvPr/>
        </p:nvCxnSpPr>
        <p:spPr>
          <a:xfrm flipH="1">
            <a:off x="9075737" y="2278062"/>
            <a:ext cx="1105" cy="63257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49" name="Straight Arrow Connector 1048"/>
          <p:cNvCxnSpPr>
            <a:stCxn id="17" idx="3"/>
            <a:endCxn id="46" idx="1"/>
          </p:cNvCxnSpPr>
          <p:nvPr/>
        </p:nvCxnSpPr>
        <p:spPr>
          <a:xfrm flipV="1">
            <a:off x="9990137" y="5070872"/>
            <a:ext cx="562713"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4" name="TextBox 1053"/>
          <p:cNvSpPr txBox="1"/>
          <p:nvPr/>
        </p:nvSpPr>
        <p:spPr>
          <a:xfrm>
            <a:off x="3292475" y="4004650"/>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Yes</a:t>
            </a:r>
          </a:p>
        </p:txBody>
      </p:sp>
      <p:sp>
        <p:nvSpPr>
          <p:cNvPr id="64" name="TextBox 63"/>
          <p:cNvSpPr txBox="1"/>
          <p:nvPr/>
        </p:nvSpPr>
        <p:spPr>
          <a:xfrm>
            <a:off x="3289662" y="2686922"/>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No</a:t>
            </a:r>
          </a:p>
        </p:txBody>
      </p:sp>
      <p:cxnSp>
        <p:nvCxnSpPr>
          <p:cNvPr id="34" name="Straight Arrow Connector 33"/>
          <p:cNvCxnSpPr>
            <a:stCxn id="4" idx="3"/>
            <a:endCxn id="5" idx="1"/>
          </p:cNvCxnSpPr>
          <p:nvPr/>
        </p:nvCxnSpPr>
        <p:spPr>
          <a:xfrm>
            <a:off x="1722753" y="3565141"/>
            <a:ext cx="45688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830559" y="3045740"/>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No</a:t>
            </a:r>
          </a:p>
        </p:txBody>
      </p:sp>
      <p:sp>
        <p:nvSpPr>
          <p:cNvPr id="70" name="TextBox 69"/>
          <p:cNvSpPr txBox="1"/>
          <p:nvPr/>
        </p:nvSpPr>
        <p:spPr>
          <a:xfrm>
            <a:off x="10771007" y="1885909"/>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No</a:t>
            </a:r>
          </a:p>
        </p:txBody>
      </p:sp>
      <p:sp>
        <p:nvSpPr>
          <p:cNvPr id="71" name="TextBox 70"/>
          <p:cNvSpPr txBox="1"/>
          <p:nvPr/>
        </p:nvSpPr>
        <p:spPr>
          <a:xfrm>
            <a:off x="9014998" y="5311567"/>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No</a:t>
            </a:r>
          </a:p>
        </p:txBody>
      </p:sp>
      <p:sp>
        <p:nvSpPr>
          <p:cNvPr id="72" name="TextBox 71"/>
          <p:cNvSpPr txBox="1"/>
          <p:nvPr/>
        </p:nvSpPr>
        <p:spPr>
          <a:xfrm>
            <a:off x="9899738" y="4902590"/>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Yes</a:t>
            </a:r>
          </a:p>
        </p:txBody>
      </p:sp>
      <p:sp>
        <p:nvSpPr>
          <p:cNvPr id="73" name="TextBox 72"/>
          <p:cNvSpPr txBox="1"/>
          <p:nvPr/>
        </p:nvSpPr>
        <p:spPr>
          <a:xfrm>
            <a:off x="9014998" y="4060179"/>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Yes</a:t>
            </a:r>
          </a:p>
        </p:txBody>
      </p:sp>
      <p:sp>
        <p:nvSpPr>
          <p:cNvPr id="74" name="TextBox 73"/>
          <p:cNvSpPr txBox="1"/>
          <p:nvPr/>
        </p:nvSpPr>
        <p:spPr>
          <a:xfrm>
            <a:off x="11181452" y="3963818"/>
            <a:ext cx="65311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Yes</a:t>
            </a:r>
          </a:p>
        </p:txBody>
      </p:sp>
      <p:cxnSp>
        <p:nvCxnSpPr>
          <p:cNvPr id="49" name="Straight Arrow Connector 48"/>
          <p:cNvCxnSpPr>
            <a:stCxn id="15" idx="2"/>
            <a:endCxn id="17" idx="0"/>
          </p:cNvCxnSpPr>
          <p:nvPr/>
        </p:nvCxnSpPr>
        <p:spPr>
          <a:xfrm>
            <a:off x="9075737" y="4071792"/>
            <a:ext cx="0" cy="51058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3132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Network Security Group Demo</a:t>
            </a:r>
          </a:p>
        </p:txBody>
      </p:sp>
      <p:sp>
        <p:nvSpPr>
          <p:cNvPr id="7" name="Rectangle 6"/>
          <p:cNvSpPr/>
          <p:nvPr/>
        </p:nvSpPr>
        <p:spPr bwMode="auto">
          <a:xfrm>
            <a:off x="3322637" y="1363662"/>
            <a:ext cx="8686800" cy="5105400"/>
          </a:xfrm>
          <a:prstGeom prst="rect">
            <a:avLst/>
          </a:prstGeom>
          <a:noFill/>
          <a:ln w="254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579624" y="1644483"/>
            <a:ext cx="3962400" cy="1981201"/>
          </a:xfrm>
          <a:prstGeom prst="rect">
            <a:avLst/>
          </a:prstGeom>
          <a:noFill/>
          <a:ln w="254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3579624" y="3908338"/>
            <a:ext cx="3966121" cy="2356440"/>
          </a:xfrm>
          <a:prstGeom prst="rect">
            <a:avLst/>
          </a:prstGeom>
          <a:noFill/>
          <a:ln w="254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a:biLevel thresh="25000"/>
          </a:blip>
          <a:stretch>
            <a:fillRect/>
          </a:stretch>
        </p:blipFill>
        <p:spPr>
          <a:xfrm>
            <a:off x="9181506" y="5570172"/>
            <a:ext cx="542545" cy="542545"/>
          </a:xfrm>
          <a:prstGeom prst="rect">
            <a:avLst/>
          </a:prstGeom>
        </p:spPr>
      </p:pic>
      <p:sp>
        <p:nvSpPr>
          <p:cNvPr id="14" name="TextBox 13"/>
          <p:cNvSpPr txBox="1"/>
          <p:nvPr/>
        </p:nvSpPr>
        <p:spPr>
          <a:xfrm>
            <a:off x="9724051" y="5410338"/>
            <a:ext cx="2150460"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Virtual Network</a:t>
            </a:r>
          </a:p>
          <a:p>
            <a:pPr>
              <a:lnSpc>
                <a:spcPct val="90000"/>
              </a:lnSpc>
              <a:spcAft>
                <a:spcPts val="600"/>
              </a:spcAft>
            </a:pPr>
            <a:r>
              <a:rPr lang="en-US" sz="2000" dirty="0">
                <a:gradFill>
                  <a:gsLst>
                    <a:gs pos="2917">
                      <a:schemeClr val="tx1"/>
                    </a:gs>
                    <a:gs pos="30000">
                      <a:schemeClr val="tx1"/>
                    </a:gs>
                  </a:gsLst>
                  <a:lin ang="5400000" scaled="0"/>
                </a:gradFill>
              </a:rPr>
              <a:t>10.0.0.0/16</a:t>
            </a:r>
          </a:p>
        </p:txBody>
      </p:sp>
      <p:sp>
        <p:nvSpPr>
          <p:cNvPr id="16" name="TextBox 15"/>
          <p:cNvSpPr txBox="1"/>
          <p:nvPr/>
        </p:nvSpPr>
        <p:spPr>
          <a:xfrm>
            <a:off x="3579624" y="1642563"/>
            <a:ext cx="2263505"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Frontend Subnet</a:t>
            </a:r>
          </a:p>
          <a:p>
            <a:pPr>
              <a:lnSpc>
                <a:spcPct val="90000"/>
              </a:lnSpc>
              <a:spcAft>
                <a:spcPts val="600"/>
              </a:spcAft>
            </a:pPr>
            <a:r>
              <a:rPr lang="en-US" sz="2000" dirty="0">
                <a:gradFill>
                  <a:gsLst>
                    <a:gs pos="2917">
                      <a:schemeClr val="tx1"/>
                    </a:gs>
                    <a:gs pos="30000">
                      <a:schemeClr val="tx1"/>
                    </a:gs>
                  </a:gsLst>
                  <a:lin ang="5400000" scaled="0"/>
                </a:gradFill>
              </a:rPr>
              <a:t>10.0.0.0/24</a:t>
            </a:r>
          </a:p>
        </p:txBody>
      </p:sp>
      <p:sp>
        <p:nvSpPr>
          <p:cNvPr id="17" name="TextBox 16"/>
          <p:cNvSpPr txBox="1"/>
          <p:nvPr/>
        </p:nvSpPr>
        <p:spPr>
          <a:xfrm>
            <a:off x="3579624" y="3908338"/>
            <a:ext cx="2525371"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Application Subnet</a:t>
            </a:r>
          </a:p>
          <a:p>
            <a:pPr>
              <a:lnSpc>
                <a:spcPct val="90000"/>
              </a:lnSpc>
              <a:spcAft>
                <a:spcPts val="600"/>
              </a:spcAft>
            </a:pPr>
            <a:r>
              <a:rPr lang="en-US" sz="2000" dirty="0">
                <a:gradFill>
                  <a:gsLst>
                    <a:gs pos="2917">
                      <a:schemeClr val="tx1"/>
                    </a:gs>
                    <a:gs pos="30000">
                      <a:schemeClr val="tx1"/>
                    </a:gs>
                  </a:gsLst>
                  <a:lin ang="5400000" scaled="0"/>
                </a:gradFill>
              </a:rPr>
              <a:t>10.0.1.0/24</a:t>
            </a:r>
          </a:p>
        </p:txBody>
      </p:sp>
      <p:sp>
        <p:nvSpPr>
          <p:cNvPr id="32" name="Rectangle 31"/>
          <p:cNvSpPr/>
          <p:nvPr/>
        </p:nvSpPr>
        <p:spPr bwMode="auto">
          <a:xfrm>
            <a:off x="7818437" y="1637482"/>
            <a:ext cx="3957729" cy="2746411"/>
          </a:xfrm>
          <a:prstGeom prst="rect">
            <a:avLst/>
          </a:prstGeom>
          <a:noFill/>
          <a:ln w="25400">
            <a:solidFill>
              <a:schemeClr val="tx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p:cNvSpPr txBox="1"/>
          <p:nvPr/>
        </p:nvSpPr>
        <p:spPr>
          <a:xfrm>
            <a:off x="7818437" y="1687501"/>
            <a:ext cx="1602042" cy="926407"/>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DB Subnet</a:t>
            </a:r>
          </a:p>
          <a:p>
            <a:pPr>
              <a:lnSpc>
                <a:spcPct val="90000"/>
              </a:lnSpc>
              <a:spcAft>
                <a:spcPts val="600"/>
              </a:spcAft>
            </a:pPr>
            <a:r>
              <a:rPr lang="en-US" sz="2000" dirty="0">
                <a:gradFill>
                  <a:gsLst>
                    <a:gs pos="2917">
                      <a:schemeClr val="tx1"/>
                    </a:gs>
                    <a:gs pos="30000">
                      <a:schemeClr val="tx1"/>
                    </a:gs>
                  </a:gsLst>
                  <a:lin ang="5400000" scaled="0"/>
                </a:gradFill>
              </a:rPr>
              <a:t>10.0.2.0/24</a:t>
            </a:r>
          </a:p>
        </p:txBody>
      </p:sp>
      <p:graphicFrame>
        <p:nvGraphicFramePr>
          <p:cNvPr id="40" name="Table 39"/>
          <p:cNvGraphicFramePr>
            <a:graphicFrameLocks noGrp="1"/>
          </p:cNvGraphicFramePr>
          <p:nvPr>
            <p:extLst>
              <p:ext uri="{D42A27DB-BD31-4B8C-83A1-F6EECF244321}">
                <p14:modId xmlns:p14="http://schemas.microsoft.com/office/powerpoint/2010/main" val="1587123463"/>
              </p:ext>
            </p:extLst>
          </p:nvPr>
        </p:nvGraphicFramePr>
        <p:xfrm>
          <a:off x="3808225" y="4919429"/>
          <a:ext cx="3508919" cy="1112520"/>
        </p:xfrm>
        <a:graphic>
          <a:graphicData uri="http://schemas.openxmlformats.org/drawingml/2006/table">
            <a:tbl>
              <a:tblPr bandRow="1">
                <a:tableStyleId>{5C22544A-7EE6-4342-B048-85BDC9FD1C3A}</a:tableStyleId>
              </a:tblPr>
              <a:tblGrid>
                <a:gridCol w="559268">
                  <a:extLst>
                    <a:ext uri="{9D8B030D-6E8A-4147-A177-3AD203B41FA5}">
                      <a16:colId xmlns:a16="http://schemas.microsoft.com/office/drawing/2014/main" val="777220040"/>
                    </a:ext>
                  </a:extLst>
                </a:gridCol>
                <a:gridCol w="559268">
                  <a:extLst>
                    <a:ext uri="{9D8B030D-6E8A-4147-A177-3AD203B41FA5}">
                      <a16:colId xmlns:a16="http://schemas.microsoft.com/office/drawing/2014/main" val="3666040103"/>
                    </a:ext>
                  </a:extLst>
                </a:gridCol>
                <a:gridCol w="1407166">
                  <a:extLst>
                    <a:ext uri="{9D8B030D-6E8A-4147-A177-3AD203B41FA5}">
                      <a16:colId xmlns:a16="http://schemas.microsoft.com/office/drawing/2014/main" val="870748562"/>
                    </a:ext>
                  </a:extLst>
                </a:gridCol>
                <a:gridCol w="983217">
                  <a:extLst>
                    <a:ext uri="{9D8B030D-6E8A-4147-A177-3AD203B41FA5}">
                      <a16:colId xmlns:a16="http://schemas.microsoft.com/office/drawing/2014/main" val="3619135146"/>
                    </a:ext>
                  </a:extLst>
                </a:gridCol>
              </a:tblGrid>
              <a:tr h="370840">
                <a:tc>
                  <a:txBody>
                    <a:bodyPr/>
                    <a:lstStyle/>
                    <a:p>
                      <a:r>
                        <a:rPr lang="en-US" sz="1600" dirty="0"/>
                        <a:t>100</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Front-end</a:t>
                      </a:r>
                    </a:p>
                  </a:txBody>
                  <a:tcPr>
                    <a:solidFill>
                      <a:schemeClr val="accent6">
                        <a:lumMod val="40000"/>
                        <a:lumOff val="60000"/>
                      </a:schemeClr>
                    </a:solidFill>
                  </a:tcPr>
                </a:tc>
                <a:tc>
                  <a:txBody>
                    <a:bodyPr/>
                    <a:lstStyle/>
                    <a:p>
                      <a:r>
                        <a:rPr lang="en-US" sz="1600" dirty="0"/>
                        <a:t>HTTPS</a:t>
                      </a:r>
                    </a:p>
                  </a:txBody>
                  <a:tcPr>
                    <a:solidFill>
                      <a:schemeClr val="accent6">
                        <a:lumMod val="40000"/>
                        <a:lumOff val="60000"/>
                      </a:schemeClr>
                    </a:solidFill>
                  </a:tcPr>
                </a:tc>
                <a:extLst>
                  <a:ext uri="{0D108BD9-81ED-4DB2-BD59-A6C34878D82A}">
                    <a16:rowId xmlns:a16="http://schemas.microsoft.com/office/drawing/2014/main" val="2938418535"/>
                  </a:ext>
                </a:extLst>
              </a:tr>
              <a:tr h="370840">
                <a:tc>
                  <a:txBody>
                    <a:bodyPr/>
                    <a:lstStyle/>
                    <a:p>
                      <a:r>
                        <a:rPr lang="en-US" sz="1600" dirty="0"/>
                        <a:t>101</a:t>
                      </a:r>
                    </a:p>
                  </a:txBody>
                  <a:tcPr>
                    <a:solidFill>
                      <a:srgbClr val="FFB3B3"/>
                    </a:solidFill>
                  </a:tcPr>
                </a:tc>
                <a:tc>
                  <a:txBody>
                    <a:bodyPr/>
                    <a:lstStyle/>
                    <a:p>
                      <a:r>
                        <a:rPr lang="en-US" sz="1600" dirty="0"/>
                        <a:t>In</a:t>
                      </a:r>
                    </a:p>
                  </a:txBody>
                  <a:tcPr>
                    <a:solidFill>
                      <a:srgbClr val="FFB3B3"/>
                    </a:solidFill>
                  </a:tcPr>
                </a:tc>
                <a:tc>
                  <a:txBody>
                    <a:bodyPr/>
                    <a:lstStyle/>
                    <a:p>
                      <a:r>
                        <a:rPr lang="en-US" sz="1600" dirty="0"/>
                        <a:t>Internet</a:t>
                      </a:r>
                    </a:p>
                  </a:txBody>
                  <a:tcPr>
                    <a:solidFill>
                      <a:srgbClr val="FFB3B3"/>
                    </a:solidFill>
                  </a:tcPr>
                </a:tc>
                <a:tc>
                  <a:txBody>
                    <a:bodyPr/>
                    <a:lstStyle/>
                    <a:p>
                      <a:r>
                        <a:rPr lang="en-US" sz="1600" dirty="0"/>
                        <a:t>HTTP</a:t>
                      </a:r>
                    </a:p>
                  </a:txBody>
                  <a:tcPr>
                    <a:solidFill>
                      <a:srgbClr val="FFB3B3"/>
                    </a:solidFill>
                  </a:tcPr>
                </a:tc>
                <a:extLst>
                  <a:ext uri="{0D108BD9-81ED-4DB2-BD59-A6C34878D82A}">
                    <a16:rowId xmlns:a16="http://schemas.microsoft.com/office/drawing/2014/main" val="299742298"/>
                  </a:ext>
                </a:extLst>
              </a:tr>
              <a:tr h="370840">
                <a:tc>
                  <a:txBody>
                    <a:bodyPr/>
                    <a:lstStyle/>
                    <a:p>
                      <a:r>
                        <a:rPr lang="en-US" sz="1600" dirty="0"/>
                        <a:t>200</a:t>
                      </a:r>
                    </a:p>
                  </a:txBody>
                  <a:tcPr>
                    <a:solidFill>
                      <a:srgbClr val="FFB3B3"/>
                    </a:solidFill>
                  </a:tcPr>
                </a:tc>
                <a:tc>
                  <a:txBody>
                    <a:bodyPr/>
                    <a:lstStyle/>
                    <a:p>
                      <a:r>
                        <a:rPr lang="en-US" sz="1600" dirty="0"/>
                        <a:t>Out</a:t>
                      </a:r>
                    </a:p>
                  </a:txBody>
                  <a:tcPr>
                    <a:solidFill>
                      <a:srgbClr val="FFB3B3"/>
                    </a:solidFill>
                  </a:tcPr>
                </a:tc>
                <a:tc>
                  <a:txBody>
                    <a:bodyPr/>
                    <a:lstStyle/>
                    <a:p>
                      <a:r>
                        <a:rPr lang="en-US" sz="1600" dirty="0"/>
                        <a:t>Internet</a:t>
                      </a:r>
                    </a:p>
                  </a:txBody>
                  <a:tcPr>
                    <a:solidFill>
                      <a:srgbClr val="FFB3B3"/>
                    </a:solidFill>
                  </a:tcPr>
                </a:tc>
                <a:tc>
                  <a:txBody>
                    <a:bodyPr/>
                    <a:lstStyle/>
                    <a:p>
                      <a:r>
                        <a:rPr lang="en-US" sz="1600" dirty="0"/>
                        <a:t>*</a:t>
                      </a:r>
                    </a:p>
                  </a:txBody>
                  <a:tcPr>
                    <a:solidFill>
                      <a:srgbClr val="FFB3B3"/>
                    </a:solidFill>
                  </a:tcPr>
                </a:tc>
                <a:extLst>
                  <a:ext uri="{0D108BD9-81ED-4DB2-BD59-A6C34878D82A}">
                    <a16:rowId xmlns:a16="http://schemas.microsoft.com/office/drawing/2014/main" val="277770678"/>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051577169"/>
              </p:ext>
            </p:extLst>
          </p:nvPr>
        </p:nvGraphicFramePr>
        <p:xfrm>
          <a:off x="8042365" y="2663927"/>
          <a:ext cx="3505202" cy="1483360"/>
        </p:xfrm>
        <a:graphic>
          <a:graphicData uri="http://schemas.openxmlformats.org/drawingml/2006/table">
            <a:tbl>
              <a:tblPr bandRow="1">
                <a:tableStyleId>{5C22544A-7EE6-4342-B048-85BDC9FD1C3A}</a:tableStyleId>
              </a:tblPr>
              <a:tblGrid>
                <a:gridCol w="558676">
                  <a:extLst>
                    <a:ext uri="{9D8B030D-6E8A-4147-A177-3AD203B41FA5}">
                      <a16:colId xmlns:a16="http://schemas.microsoft.com/office/drawing/2014/main" val="2749900640"/>
                    </a:ext>
                  </a:extLst>
                </a:gridCol>
                <a:gridCol w="558676">
                  <a:extLst>
                    <a:ext uri="{9D8B030D-6E8A-4147-A177-3AD203B41FA5}">
                      <a16:colId xmlns:a16="http://schemas.microsoft.com/office/drawing/2014/main" val="3666040103"/>
                    </a:ext>
                  </a:extLst>
                </a:gridCol>
                <a:gridCol w="1405675">
                  <a:extLst>
                    <a:ext uri="{9D8B030D-6E8A-4147-A177-3AD203B41FA5}">
                      <a16:colId xmlns:a16="http://schemas.microsoft.com/office/drawing/2014/main" val="870748562"/>
                    </a:ext>
                  </a:extLst>
                </a:gridCol>
                <a:gridCol w="982175">
                  <a:extLst>
                    <a:ext uri="{9D8B030D-6E8A-4147-A177-3AD203B41FA5}">
                      <a16:colId xmlns:a16="http://schemas.microsoft.com/office/drawing/2014/main" val="3619135146"/>
                    </a:ext>
                  </a:extLst>
                </a:gridCol>
              </a:tblGrid>
              <a:tr h="370840">
                <a:tc>
                  <a:txBody>
                    <a:bodyPr/>
                    <a:lstStyle/>
                    <a:p>
                      <a:r>
                        <a:rPr lang="en-US" sz="1600" dirty="0"/>
                        <a:t>100</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Application</a:t>
                      </a:r>
                    </a:p>
                  </a:txBody>
                  <a:tcPr>
                    <a:solidFill>
                      <a:schemeClr val="accent6">
                        <a:lumMod val="40000"/>
                        <a:lumOff val="60000"/>
                      </a:schemeClr>
                    </a:solidFill>
                  </a:tcPr>
                </a:tc>
                <a:tc>
                  <a:txBody>
                    <a:bodyPr/>
                    <a:lstStyle/>
                    <a:p>
                      <a:r>
                        <a:rPr lang="en-US" sz="1600" dirty="0"/>
                        <a:t>SQL</a:t>
                      </a:r>
                    </a:p>
                  </a:txBody>
                  <a:tcPr>
                    <a:solidFill>
                      <a:schemeClr val="accent6">
                        <a:lumMod val="40000"/>
                        <a:lumOff val="60000"/>
                      </a:schemeClr>
                    </a:solidFill>
                  </a:tcPr>
                </a:tc>
                <a:extLst>
                  <a:ext uri="{0D108BD9-81ED-4DB2-BD59-A6C34878D82A}">
                    <a16:rowId xmlns:a16="http://schemas.microsoft.com/office/drawing/2014/main" val="2938418535"/>
                  </a:ext>
                </a:extLst>
              </a:tr>
              <a:tr h="370840">
                <a:tc>
                  <a:txBody>
                    <a:bodyPr/>
                    <a:lstStyle/>
                    <a:p>
                      <a:r>
                        <a:rPr lang="en-US" sz="1600" dirty="0"/>
                        <a:t>101</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Internet</a:t>
                      </a:r>
                    </a:p>
                  </a:txBody>
                  <a:tcPr>
                    <a:solidFill>
                      <a:schemeClr val="accent6">
                        <a:lumMod val="40000"/>
                        <a:lumOff val="60000"/>
                      </a:schemeClr>
                    </a:solidFill>
                  </a:tcPr>
                </a:tc>
                <a:tc>
                  <a:txBody>
                    <a:bodyPr/>
                    <a:lstStyle/>
                    <a:p>
                      <a:r>
                        <a:rPr lang="en-US" sz="1600" dirty="0"/>
                        <a:t>RDP</a:t>
                      </a:r>
                    </a:p>
                  </a:txBody>
                  <a:tcPr>
                    <a:solidFill>
                      <a:schemeClr val="accent6">
                        <a:lumMod val="40000"/>
                        <a:lumOff val="60000"/>
                      </a:schemeClr>
                    </a:solidFill>
                  </a:tcPr>
                </a:tc>
                <a:extLst>
                  <a:ext uri="{0D108BD9-81ED-4DB2-BD59-A6C34878D82A}">
                    <a16:rowId xmlns:a16="http://schemas.microsoft.com/office/drawing/2014/main" val="299742298"/>
                  </a:ext>
                </a:extLst>
              </a:tr>
              <a:tr h="370840">
                <a:tc>
                  <a:txBody>
                    <a:bodyPr/>
                    <a:lstStyle/>
                    <a:p>
                      <a:r>
                        <a:rPr lang="en-US" sz="1600" dirty="0"/>
                        <a:t>102</a:t>
                      </a:r>
                    </a:p>
                  </a:txBody>
                  <a:tcPr>
                    <a:solidFill>
                      <a:srgbClr val="FFB3B3"/>
                    </a:solidFill>
                  </a:tcPr>
                </a:tc>
                <a:tc>
                  <a:txBody>
                    <a:bodyPr/>
                    <a:lstStyle/>
                    <a:p>
                      <a:r>
                        <a:rPr lang="en-US" sz="1600" dirty="0"/>
                        <a:t>In</a:t>
                      </a:r>
                    </a:p>
                  </a:txBody>
                  <a:tcPr>
                    <a:solidFill>
                      <a:srgbClr val="FFB3B3"/>
                    </a:solidFill>
                  </a:tcPr>
                </a:tc>
                <a:tc>
                  <a:txBody>
                    <a:bodyPr/>
                    <a:lstStyle/>
                    <a:p>
                      <a:r>
                        <a:rPr lang="en-US" sz="1600" dirty="0"/>
                        <a:t>Application</a:t>
                      </a:r>
                    </a:p>
                  </a:txBody>
                  <a:tcPr>
                    <a:solidFill>
                      <a:srgbClr val="FFB3B3"/>
                    </a:solidFill>
                  </a:tcPr>
                </a:tc>
                <a:tc>
                  <a:txBody>
                    <a:bodyPr/>
                    <a:lstStyle/>
                    <a:p>
                      <a:r>
                        <a:rPr lang="en-US" sz="1600" dirty="0"/>
                        <a:t>*</a:t>
                      </a:r>
                    </a:p>
                  </a:txBody>
                  <a:tcPr>
                    <a:solidFill>
                      <a:srgbClr val="FFB3B3"/>
                    </a:solidFill>
                  </a:tcPr>
                </a:tc>
                <a:extLst>
                  <a:ext uri="{0D108BD9-81ED-4DB2-BD59-A6C34878D82A}">
                    <a16:rowId xmlns:a16="http://schemas.microsoft.com/office/drawing/2014/main" val="277770678"/>
                  </a:ext>
                </a:extLst>
              </a:tr>
              <a:tr h="370840">
                <a:tc>
                  <a:txBody>
                    <a:bodyPr/>
                    <a:lstStyle/>
                    <a:p>
                      <a:r>
                        <a:rPr lang="en-US" sz="1600" dirty="0"/>
                        <a:t>200</a:t>
                      </a:r>
                    </a:p>
                  </a:txBody>
                  <a:tcPr>
                    <a:solidFill>
                      <a:srgbClr val="FFB3B3"/>
                    </a:solidFill>
                  </a:tcPr>
                </a:tc>
                <a:tc>
                  <a:txBody>
                    <a:bodyPr/>
                    <a:lstStyle/>
                    <a:p>
                      <a:r>
                        <a:rPr lang="en-US" sz="1600" dirty="0"/>
                        <a:t>Out</a:t>
                      </a:r>
                    </a:p>
                  </a:txBody>
                  <a:tcPr>
                    <a:solidFill>
                      <a:srgbClr val="FFB3B3"/>
                    </a:solidFill>
                  </a:tcPr>
                </a:tc>
                <a:tc>
                  <a:txBody>
                    <a:bodyPr/>
                    <a:lstStyle/>
                    <a:p>
                      <a:r>
                        <a:rPr lang="en-US" sz="1600" dirty="0"/>
                        <a:t>Internet</a:t>
                      </a:r>
                    </a:p>
                  </a:txBody>
                  <a:tcPr>
                    <a:solidFill>
                      <a:srgbClr val="FFB3B3"/>
                    </a:solidFill>
                  </a:tcPr>
                </a:tc>
                <a:tc>
                  <a:txBody>
                    <a:bodyPr/>
                    <a:lstStyle/>
                    <a:p>
                      <a:r>
                        <a:rPr lang="en-US" sz="1600" dirty="0"/>
                        <a:t>*</a:t>
                      </a:r>
                    </a:p>
                  </a:txBody>
                  <a:tcPr>
                    <a:solidFill>
                      <a:srgbClr val="FFB3B3"/>
                    </a:solidFill>
                  </a:tcPr>
                </a:tc>
                <a:extLst>
                  <a:ext uri="{0D108BD9-81ED-4DB2-BD59-A6C34878D82A}">
                    <a16:rowId xmlns:a16="http://schemas.microsoft.com/office/drawing/2014/main" val="1377688601"/>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3894840209"/>
              </p:ext>
            </p:extLst>
          </p:nvPr>
        </p:nvGraphicFramePr>
        <p:xfrm>
          <a:off x="3793302" y="2661335"/>
          <a:ext cx="3520121" cy="741680"/>
        </p:xfrm>
        <a:graphic>
          <a:graphicData uri="http://schemas.openxmlformats.org/drawingml/2006/table">
            <a:tbl>
              <a:tblPr bandRow="1">
                <a:tableStyleId>{5C22544A-7EE6-4342-B048-85BDC9FD1C3A}</a:tableStyleId>
              </a:tblPr>
              <a:tblGrid>
                <a:gridCol w="561053">
                  <a:extLst>
                    <a:ext uri="{9D8B030D-6E8A-4147-A177-3AD203B41FA5}">
                      <a16:colId xmlns:a16="http://schemas.microsoft.com/office/drawing/2014/main" val="777220040"/>
                    </a:ext>
                  </a:extLst>
                </a:gridCol>
                <a:gridCol w="561053">
                  <a:extLst>
                    <a:ext uri="{9D8B030D-6E8A-4147-A177-3AD203B41FA5}">
                      <a16:colId xmlns:a16="http://schemas.microsoft.com/office/drawing/2014/main" val="3666040103"/>
                    </a:ext>
                  </a:extLst>
                </a:gridCol>
                <a:gridCol w="1411658">
                  <a:extLst>
                    <a:ext uri="{9D8B030D-6E8A-4147-A177-3AD203B41FA5}">
                      <a16:colId xmlns:a16="http://schemas.microsoft.com/office/drawing/2014/main" val="870748562"/>
                    </a:ext>
                  </a:extLst>
                </a:gridCol>
                <a:gridCol w="986357">
                  <a:extLst>
                    <a:ext uri="{9D8B030D-6E8A-4147-A177-3AD203B41FA5}">
                      <a16:colId xmlns:a16="http://schemas.microsoft.com/office/drawing/2014/main" val="3619135146"/>
                    </a:ext>
                  </a:extLst>
                </a:gridCol>
              </a:tblGrid>
              <a:tr h="370840">
                <a:tc>
                  <a:txBody>
                    <a:bodyPr/>
                    <a:lstStyle/>
                    <a:p>
                      <a:r>
                        <a:rPr lang="en-US" sz="1600" dirty="0"/>
                        <a:t>100</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Internet</a:t>
                      </a:r>
                    </a:p>
                  </a:txBody>
                  <a:tcPr>
                    <a:solidFill>
                      <a:schemeClr val="accent6">
                        <a:lumMod val="40000"/>
                        <a:lumOff val="60000"/>
                      </a:schemeClr>
                    </a:solidFill>
                  </a:tcPr>
                </a:tc>
                <a:tc>
                  <a:txBody>
                    <a:bodyPr/>
                    <a:lstStyle/>
                    <a:p>
                      <a:r>
                        <a:rPr lang="en-US" sz="1600" dirty="0"/>
                        <a:t>RDP</a:t>
                      </a:r>
                    </a:p>
                  </a:txBody>
                  <a:tcPr>
                    <a:solidFill>
                      <a:schemeClr val="accent6">
                        <a:lumMod val="40000"/>
                        <a:lumOff val="60000"/>
                      </a:schemeClr>
                    </a:solidFill>
                  </a:tcPr>
                </a:tc>
                <a:extLst>
                  <a:ext uri="{0D108BD9-81ED-4DB2-BD59-A6C34878D82A}">
                    <a16:rowId xmlns:a16="http://schemas.microsoft.com/office/drawing/2014/main" val="2938418535"/>
                  </a:ext>
                </a:extLst>
              </a:tr>
              <a:tr h="370840">
                <a:tc>
                  <a:txBody>
                    <a:bodyPr/>
                    <a:lstStyle/>
                    <a:p>
                      <a:r>
                        <a:rPr lang="en-US" sz="1600" dirty="0"/>
                        <a:t>101</a:t>
                      </a:r>
                    </a:p>
                  </a:txBody>
                  <a:tcPr>
                    <a:solidFill>
                      <a:schemeClr val="accent6">
                        <a:lumMod val="40000"/>
                        <a:lumOff val="60000"/>
                      </a:schemeClr>
                    </a:solidFill>
                  </a:tcPr>
                </a:tc>
                <a:tc>
                  <a:txBody>
                    <a:bodyPr/>
                    <a:lstStyle/>
                    <a:p>
                      <a:r>
                        <a:rPr lang="en-US" sz="1600" dirty="0"/>
                        <a:t>In</a:t>
                      </a:r>
                    </a:p>
                  </a:txBody>
                  <a:tcPr>
                    <a:solidFill>
                      <a:schemeClr val="accent6">
                        <a:lumMod val="40000"/>
                        <a:lumOff val="60000"/>
                      </a:schemeClr>
                    </a:solidFill>
                  </a:tcPr>
                </a:tc>
                <a:tc>
                  <a:txBody>
                    <a:bodyPr/>
                    <a:lstStyle/>
                    <a:p>
                      <a:r>
                        <a:rPr lang="en-US" sz="1600" dirty="0"/>
                        <a:t>Internet</a:t>
                      </a:r>
                    </a:p>
                  </a:txBody>
                  <a:tcPr>
                    <a:solidFill>
                      <a:schemeClr val="accent6">
                        <a:lumMod val="40000"/>
                        <a:lumOff val="60000"/>
                      </a:schemeClr>
                    </a:solidFill>
                  </a:tcPr>
                </a:tc>
                <a:tc>
                  <a:txBody>
                    <a:bodyPr/>
                    <a:lstStyle/>
                    <a:p>
                      <a:r>
                        <a:rPr lang="en-US" sz="1600" dirty="0"/>
                        <a:t>HTTP</a:t>
                      </a:r>
                    </a:p>
                  </a:txBody>
                  <a:tcPr>
                    <a:solidFill>
                      <a:schemeClr val="accent6">
                        <a:lumMod val="40000"/>
                        <a:lumOff val="60000"/>
                      </a:schemeClr>
                    </a:solidFill>
                  </a:tcPr>
                </a:tc>
                <a:extLst>
                  <a:ext uri="{0D108BD9-81ED-4DB2-BD59-A6C34878D82A}">
                    <a16:rowId xmlns:a16="http://schemas.microsoft.com/office/drawing/2014/main" val="299742298"/>
                  </a:ext>
                </a:extLst>
              </a:tr>
            </a:tbl>
          </a:graphicData>
        </a:graphic>
      </p:graphicFrame>
      <p:pic>
        <p:nvPicPr>
          <p:cNvPr id="54" name="Picture 53"/>
          <p:cNvPicPr>
            <a:picLocks noChangeAspect="1"/>
          </p:cNvPicPr>
          <p:nvPr/>
        </p:nvPicPr>
        <p:blipFill>
          <a:blip r:embed="rId4">
            <a:biLevel thresh="25000"/>
          </a:blip>
          <a:stretch>
            <a:fillRect/>
          </a:stretch>
        </p:blipFill>
        <p:spPr>
          <a:xfrm>
            <a:off x="336207" y="3101532"/>
            <a:ext cx="1614930" cy="1614930"/>
          </a:xfrm>
          <a:prstGeom prst="rect">
            <a:avLst/>
          </a:prstGeom>
        </p:spPr>
      </p:pic>
      <p:sp>
        <p:nvSpPr>
          <p:cNvPr id="59" name="Left-Right Arrow 58"/>
          <p:cNvSpPr/>
          <p:nvPr/>
        </p:nvSpPr>
        <p:spPr bwMode="auto">
          <a:xfrm>
            <a:off x="2051144" y="3745820"/>
            <a:ext cx="1143000" cy="341083"/>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0" name="Picture 59"/>
          <p:cNvPicPr>
            <a:picLocks noChangeAspect="1"/>
          </p:cNvPicPr>
          <p:nvPr/>
        </p:nvPicPr>
        <p:blipFill>
          <a:blip r:embed="rId5">
            <a:biLevel thresh="25000"/>
          </a:blip>
          <a:stretch>
            <a:fillRect/>
          </a:stretch>
        </p:blipFill>
        <p:spPr>
          <a:xfrm>
            <a:off x="6470680" y="2226624"/>
            <a:ext cx="378837" cy="378837"/>
          </a:xfrm>
          <a:prstGeom prst="rect">
            <a:avLst/>
          </a:prstGeom>
        </p:spPr>
      </p:pic>
      <p:sp>
        <p:nvSpPr>
          <p:cNvPr id="61" name="TextBox 60"/>
          <p:cNvSpPr txBox="1"/>
          <p:nvPr/>
        </p:nvSpPr>
        <p:spPr>
          <a:xfrm>
            <a:off x="6729201" y="215751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NSG</a:t>
            </a:r>
          </a:p>
        </p:txBody>
      </p:sp>
      <p:pic>
        <p:nvPicPr>
          <p:cNvPr id="62" name="Picture 61"/>
          <p:cNvPicPr>
            <a:picLocks noChangeAspect="1"/>
          </p:cNvPicPr>
          <p:nvPr/>
        </p:nvPicPr>
        <p:blipFill>
          <a:blip r:embed="rId5">
            <a:biLevel thresh="25000"/>
          </a:blip>
          <a:stretch>
            <a:fillRect/>
          </a:stretch>
        </p:blipFill>
        <p:spPr>
          <a:xfrm>
            <a:off x="6470680" y="4484628"/>
            <a:ext cx="378837" cy="378837"/>
          </a:xfrm>
          <a:prstGeom prst="rect">
            <a:avLst/>
          </a:prstGeom>
        </p:spPr>
      </p:pic>
      <p:sp>
        <p:nvSpPr>
          <p:cNvPr id="63" name="TextBox 62"/>
          <p:cNvSpPr txBox="1"/>
          <p:nvPr/>
        </p:nvSpPr>
        <p:spPr>
          <a:xfrm>
            <a:off x="6729201" y="4415515"/>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NSG</a:t>
            </a:r>
          </a:p>
        </p:txBody>
      </p:sp>
      <p:pic>
        <p:nvPicPr>
          <p:cNvPr id="64" name="Picture 63"/>
          <p:cNvPicPr>
            <a:picLocks noChangeAspect="1"/>
          </p:cNvPicPr>
          <p:nvPr/>
        </p:nvPicPr>
        <p:blipFill>
          <a:blip r:embed="rId5">
            <a:biLevel thresh="25000"/>
          </a:blip>
          <a:stretch>
            <a:fillRect/>
          </a:stretch>
        </p:blipFill>
        <p:spPr>
          <a:xfrm>
            <a:off x="10690533" y="2226624"/>
            <a:ext cx="378837" cy="378837"/>
          </a:xfrm>
          <a:prstGeom prst="rect">
            <a:avLst/>
          </a:prstGeom>
        </p:spPr>
      </p:pic>
      <p:sp>
        <p:nvSpPr>
          <p:cNvPr id="65" name="TextBox 64"/>
          <p:cNvSpPr txBox="1"/>
          <p:nvPr/>
        </p:nvSpPr>
        <p:spPr>
          <a:xfrm>
            <a:off x="10949054" y="2157511"/>
            <a:ext cx="792525"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NSG</a:t>
            </a:r>
          </a:p>
        </p:txBody>
      </p:sp>
      <p:sp>
        <p:nvSpPr>
          <p:cNvPr id="25" name="TextBox 24"/>
          <p:cNvSpPr txBox="1"/>
          <p:nvPr/>
        </p:nvSpPr>
        <p:spPr>
          <a:xfrm>
            <a:off x="513820" y="3811429"/>
            <a:ext cx="1259704" cy="572464"/>
          </a:xfrm>
          <a:prstGeom prst="rect">
            <a:avLst/>
          </a:prstGeom>
          <a:noFill/>
        </p:spPr>
        <p:txBody>
          <a:bodyPr wrap="none" lIns="182880" tIns="146304" rIns="182880" bIns="146304" rtlCol="0">
            <a:spAutoFit/>
          </a:bodyPr>
          <a:lstStyle/>
          <a:p>
            <a:pPr>
              <a:lnSpc>
                <a:spcPct val="90000"/>
              </a:lnSpc>
              <a:spcAft>
                <a:spcPts val="600"/>
              </a:spcAft>
            </a:pPr>
            <a:r>
              <a:rPr lang="en-US" sz="2000" dirty="0">
                <a:solidFill>
                  <a:schemeClr val="accent5"/>
                </a:solidFill>
              </a:rPr>
              <a:t>Internet</a:t>
            </a:r>
          </a:p>
        </p:txBody>
      </p:sp>
    </p:spTree>
    <p:extLst>
      <p:ext uri="{BB962C8B-B14F-4D97-AF65-F5344CB8AC3E}">
        <p14:creationId xmlns:p14="http://schemas.microsoft.com/office/powerpoint/2010/main" val="239944772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4000" dirty="0"/>
              <a:t>Network Security Groups</a:t>
            </a:r>
            <a:endParaRPr lang="en-US" dirty="0"/>
          </a:p>
        </p:txBody>
      </p:sp>
    </p:spTree>
    <p:extLst>
      <p:ext uri="{BB962C8B-B14F-4D97-AF65-F5344CB8AC3E}">
        <p14:creationId xmlns:p14="http://schemas.microsoft.com/office/powerpoint/2010/main" val="14658724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Cross Premises Connectivity</a:t>
            </a:r>
          </a:p>
        </p:txBody>
      </p:sp>
    </p:spTree>
    <p:extLst>
      <p:ext uri="{BB962C8B-B14F-4D97-AF65-F5344CB8AC3E}">
        <p14:creationId xmlns:p14="http://schemas.microsoft.com/office/powerpoint/2010/main" val="19494723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Point-to-Site VPNs</a:t>
            </a:r>
          </a:p>
        </p:txBody>
      </p:sp>
      <p:sp>
        <p:nvSpPr>
          <p:cNvPr id="4" name="Content Placeholder 4"/>
          <p:cNvSpPr txBox="1">
            <a:spLocks/>
          </p:cNvSpPr>
          <p:nvPr/>
        </p:nvSpPr>
        <p:spPr>
          <a:xfrm>
            <a:off x="6410161" y="1990215"/>
            <a:ext cx="4612793" cy="3650892"/>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defRPr/>
            </a:pPr>
            <a:endParaRPr lang="en-US" sz="1800" dirty="0">
              <a:solidFill>
                <a:srgbClr val="FFFFFF"/>
              </a:solidFill>
            </a:endParaRPr>
          </a:p>
        </p:txBody>
      </p:sp>
      <p:sp>
        <p:nvSpPr>
          <p:cNvPr id="5" name="Rectangle 4"/>
          <p:cNvSpPr/>
          <p:nvPr/>
        </p:nvSpPr>
        <p:spPr bwMode="auto">
          <a:xfrm>
            <a:off x="274636" y="2681688"/>
            <a:ext cx="5202936" cy="3909275"/>
          </a:xfrm>
          <a:prstGeom prst="rect">
            <a:avLst/>
          </a:prstGeom>
          <a:solidFill>
            <a:srgbClr val="9B4F96">
              <a:lumMod val="75000"/>
            </a:srgbClr>
          </a:solidFill>
          <a:ln w="9525" cap="flat" cmpd="sng" algn="ctr">
            <a:solidFill>
              <a:srgbClr val="9B4F96"/>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099"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On-premises</a:t>
            </a:r>
          </a:p>
        </p:txBody>
      </p:sp>
      <p:sp>
        <p:nvSpPr>
          <p:cNvPr id="6" name="Rounded Rectangle 5"/>
          <p:cNvSpPr/>
          <p:nvPr/>
        </p:nvSpPr>
        <p:spPr bwMode="auto">
          <a:xfrm>
            <a:off x="697108" y="3343845"/>
            <a:ext cx="4357992" cy="1300049"/>
          </a:xfrm>
          <a:prstGeom prst="roundRect">
            <a:avLst>
              <a:gd name="adj" fmla="val 6387"/>
            </a:avLst>
          </a:prstGeom>
          <a:solidFill>
            <a:srgbClr val="B0B186"/>
          </a:solidFill>
          <a:ln w="1079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sp>
        <p:nvSpPr>
          <p:cNvPr id="7" name="TextBox 6"/>
          <p:cNvSpPr txBox="1"/>
          <p:nvPr/>
        </p:nvSpPr>
        <p:spPr>
          <a:xfrm>
            <a:off x="697108" y="4565225"/>
            <a:ext cx="1965090" cy="572464"/>
          </a:xfrm>
          <a:prstGeom prst="rect">
            <a:avLst/>
          </a:prstGeom>
          <a:noFill/>
        </p:spPr>
        <p:txBody>
          <a:bodyPr wrap="none" lIns="0" tIns="146304" rIns="182880" bIns="146304"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rPr>
              <a:t>Your datacenter</a:t>
            </a:r>
          </a:p>
        </p:txBody>
      </p:sp>
      <p:sp>
        <p:nvSpPr>
          <p:cNvPr id="8" name="TextBox 7"/>
          <p:cNvSpPr txBox="1"/>
          <p:nvPr/>
        </p:nvSpPr>
        <p:spPr>
          <a:xfrm>
            <a:off x="1892311" y="5340980"/>
            <a:ext cx="2322815" cy="1126462"/>
          </a:xfrm>
          <a:prstGeom prst="rect">
            <a:avLst/>
          </a:prstGeom>
          <a:noFill/>
        </p:spPr>
        <p:txBody>
          <a:bodyPr wrap="none" lIns="0" tIns="146304" rIns="182880" bIns="146304" rtlCol="0">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FFFF"/>
                </a:solidFill>
                <a:effectLst/>
                <a:uLnTx/>
                <a:uFillTx/>
              </a:rPr>
              <a:t>Individual </a:t>
            </a:r>
            <a:br>
              <a:rPr kumimoji="0" lang="en-US" sz="2000" b="0" i="0" u="none" strike="noStrike" kern="0" cap="none" spc="0" normalizeH="0" baseline="0" noProof="0" dirty="0">
                <a:ln>
                  <a:noFill/>
                </a:ln>
                <a:solidFill>
                  <a:srgbClr val="FFFFFF"/>
                </a:solidFill>
                <a:effectLst/>
                <a:uLnTx/>
                <a:uFillTx/>
              </a:rPr>
            </a:br>
            <a:r>
              <a:rPr kumimoji="0" lang="en-US" sz="2000" b="0" i="0" u="none" strike="noStrike" kern="0" cap="none" spc="0" normalizeH="0" baseline="0" noProof="0" dirty="0">
                <a:ln>
                  <a:noFill/>
                </a:ln>
                <a:solidFill>
                  <a:srgbClr val="FFFFFF"/>
                </a:solidFill>
                <a:effectLst/>
                <a:uLnTx/>
                <a:uFillTx/>
              </a:rPr>
              <a:t>computers behind </a:t>
            </a:r>
            <a:br>
              <a:rPr kumimoji="0" lang="en-US" sz="2000" b="0" i="0" u="none" strike="noStrike" kern="0" cap="none" spc="0" normalizeH="0" baseline="0" noProof="0" dirty="0">
                <a:ln>
                  <a:noFill/>
                </a:ln>
                <a:solidFill>
                  <a:srgbClr val="FFFFFF"/>
                </a:solidFill>
                <a:effectLst/>
                <a:uLnTx/>
                <a:uFillTx/>
              </a:rPr>
            </a:br>
            <a:r>
              <a:rPr kumimoji="0" lang="en-US" sz="2000" b="0" i="0" u="none" strike="noStrike" kern="0" cap="none" spc="0" normalizeH="0" baseline="0" noProof="0" dirty="0">
                <a:ln>
                  <a:noFill/>
                </a:ln>
                <a:solidFill>
                  <a:srgbClr val="FFFFFF"/>
                </a:solidFill>
                <a:effectLst/>
                <a:uLnTx/>
                <a:uFillTx/>
              </a:rPr>
              <a:t>corporate firewall</a:t>
            </a:r>
          </a:p>
        </p:txBody>
      </p:sp>
      <p:grpSp>
        <p:nvGrpSpPr>
          <p:cNvPr id="9" name="Group 8"/>
          <p:cNvGrpSpPr/>
          <p:nvPr/>
        </p:nvGrpSpPr>
        <p:grpSpPr>
          <a:xfrm>
            <a:off x="794905" y="3437045"/>
            <a:ext cx="2473589" cy="1113648"/>
            <a:chOff x="794905" y="2135332"/>
            <a:chExt cx="3406034" cy="1533449"/>
          </a:xfrm>
        </p:grpSpPr>
        <p:pic>
          <p:nvPicPr>
            <p:cNvPr id="10" name="Picture 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3198357"/>
              <a:ext cx="1089128" cy="470424"/>
            </a:xfrm>
            <a:prstGeom prst="roundRect">
              <a:avLst>
                <a:gd name="adj" fmla="val 11234"/>
              </a:avLst>
            </a:prstGeom>
            <a:solidFill>
              <a:srgbClr val="00188F"/>
            </a:solidFill>
            <a:ln w="63500">
              <a:noFill/>
            </a:ln>
            <a:effectLst/>
          </p:spPr>
        </p:pic>
        <p:pic>
          <p:nvPicPr>
            <p:cNvPr id="11" name="Picture 1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666845"/>
              <a:ext cx="1089128" cy="470424"/>
            </a:xfrm>
            <a:prstGeom prst="roundRect">
              <a:avLst>
                <a:gd name="adj" fmla="val 11234"/>
              </a:avLst>
            </a:prstGeom>
            <a:solidFill>
              <a:srgbClr val="00188F"/>
            </a:solidFill>
            <a:ln w="63500">
              <a:noFill/>
            </a:ln>
            <a:effectLst/>
          </p:spPr>
        </p:pic>
        <p:pic>
          <p:nvPicPr>
            <p:cNvPr id="12" name="Picture 1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135332"/>
              <a:ext cx="1089128" cy="470424"/>
            </a:xfrm>
            <a:prstGeom prst="roundRect">
              <a:avLst>
                <a:gd name="adj" fmla="val 11234"/>
              </a:avLst>
            </a:prstGeom>
            <a:solidFill>
              <a:srgbClr val="00188F"/>
            </a:solidFill>
            <a:ln w="63500">
              <a:noFill/>
            </a:ln>
            <a:effectLst/>
          </p:spPr>
        </p:pic>
        <p:pic>
          <p:nvPicPr>
            <p:cNvPr id="13" name="Picture 1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3198357"/>
              <a:ext cx="1089128" cy="470424"/>
            </a:xfrm>
            <a:prstGeom prst="roundRect">
              <a:avLst>
                <a:gd name="adj" fmla="val 11234"/>
              </a:avLst>
            </a:prstGeom>
            <a:solidFill>
              <a:srgbClr val="00188F"/>
            </a:solidFill>
            <a:ln w="63500">
              <a:noFill/>
            </a:ln>
            <a:effectLst/>
          </p:spPr>
        </p:pic>
        <p:pic>
          <p:nvPicPr>
            <p:cNvPr id="14" name="Picture 1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666845"/>
              <a:ext cx="1089128" cy="470424"/>
            </a:xfrm>
            <a:prstGeom prst="roundRect">
              <a:avLst>
                <a:gd name="adj" fmla="val 11234"/>
              </a:avLst>
            </a:prstGeom>
            <a:solidFill>
              <a:srgbClr val="00188F"/>
            </a:solidFill>
            <a:ln w="63500">
              <a:noFill/>
            </a:ln>
            <a:effectLst/>
          </p:spPr>
        </p:pic>
        <p:pic>
          <p:nvPicPr>
            <p:cNvPr id="15" name="Picture 1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135332"/>
              <a:ext cx="1089128" cy="470424"/>
            </a:xfrm>
            <a:prstGeom prst="roundRect">
              <a:avLst>
                <a:gd name="adj" fmla="val 11234"/>
              </a:avLst>
            </a:prstGeom>
            <a:solidFill>
              <a:srgbClr val="00188F"/>
            </a:solidFill>
            <a:ln w="63500">
              <a:noFill/>
            </a:ln>
            <a:effectLst/>
          </p:spPr>
        </p:pic>
        <p:pic>
          <p:nvPicPr>
            <p:cNvPr id="16" name="Picture 1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3198357"/>
              <a:ext cx="1089128" cy="470424"/>
            </a:xfrm>
            <a:prstGeom prst="roundRect">
              <a:avLst>
                <a:gd name="adj" fmla="val 11234"/>
              </a:avLst>
            </a:prstGeom>
            <a:solidFill>
              <a:srgbClr val="00188F"/>
            </a:solidFill>
            <a:ln w="63500">
              <a:noFill/>
            </a:ln>
            <a:effectLst/>
          </p:spPr>
        </p:pic>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666845"/>
              <a:ext cx="1089128" cy="470424"/>
            </a:xfrm>
            <a:prstGeom prst="roundRect">
              <a:avLst>
                <a:gd name="adj" fmla="val 11234"/>
              </a:avLst>
            </a:prstGeom>
            <a:solidFill>
              <a:srgbClr val="00188F"/>
            </a:solidFill>
            <a:ln w="63500">
              <a:noFill/>
            </a:ln>
            <a:effectLst/>
          </p:spPr>
        </p:pic>
        <p:pic>
          <p:nvPicPr>
            <p:cNvPr id="18" name="Picture 1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135332"/>
              <a:ext cx="1089128" cy="470424"/>
            </a:xfrm>
            <a:prstGeom prst="roundRect">
              <a:avLst>
                <a:gd name="adj" fmla="val 11234"/>
              </a:avLst>
            </a:prstGeom>
            <a:solidFill>
              <a:srgbClr val="00188F"/>
            </a:solidFill>
            <a:ln w="63500">
              <a:noFill/>
            </a:ln>
            <a:effectLst/>
          </p:spPr>
        </p:pic>
      </p:grpSp>
      <p:sp>
        <p:nvSpPr>
          <p:cNvPr id="19" name="TextBox 18"/>
          <p:cNvSpPr txBox="1"/>
          <p:nvPr/>
        </p:nvSpPr>
        <p:spPr>
          <a:xfrm>
            <a:off x="6148937" y="4229623"/>
            <a:ext cx="1694053" cy="849463"/>
          </a:xfrm>
          <a:prstGeom prst="rect">
            <a:avLst/>
          </a:prstGeom>
          <a:noFill/>
        </p:spPr>
        <p:txBody>
          <a:bodyPr wrap="none" lIns="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2917">
                      <a:srgbClr val="FFFFFF"/>
                    </a:gs>
                    <a:gs pos="100000">
                      <a:srgbClr val="FFFFFF"/>
                    </a:gs>
                  </a:gsLst>
                  <a:lin ang="5400000" scaled="0"/>
                </a:gradFill>
                <a:effectLst/>
                <a:uLnTx/>
                <a:uFillTx/>
              </a:rPr>
              <a:t>Point-to-Site </a:t>
            </a:r>
            <a:br>
              <a:rPr kumimoji="0" lang="en-US" sz="2000" b="0" i="0" u="none" strike="noStrike" kern="0" cap="none" spc="0" normalizeH="0" baseline="0" noProof="0" dirty="0">
                <a:ln>
                  <a:noFill/>
                </a:ln>
                <a:gradFill>
                  <a:gsLst>
                    <a:gs pos="2917">
                      <a:srgbClr val="FFFFFF"/>
                    </a:gs>
                    <a:gs pos="100000">
                      <a:srgbClr val="FFFFFF"/>
                    </a:gs>
                  </a:gsLst>
                  <a:lin ang="5400000" scaled="0"/>
                </a:gradFill>
                <a:effectLst/>
                <a:uLnTx/>
                <a:uFillTx/>
              </a:rPr>
            </a:br>
            <a:r>
              <a:rPr kumimoji="0" lang="en-US" sz="2000" b="0" i="0" u="none" strike="noStrike" kern="0" cap="none" spc="0" normalizeH="0" baseline="0" noProof="0" dirty="0">
                <a:ln>
                  <a:noFill/>
                </a:ln>
                <a:gradFill>
                  <a:gsLst>
                    <a:gs pos="2917">
                      <a:srgbClr val="FFFFFF"/>
                    </a:gs>
                    <a:gs pos="100000">
                      <a:srgbClr val="FFFFFF"/>
                    </a:gs>
                  </a:gsLst>
                  <a:lin ang="5400000" scaled="0"/>
                </a:gradFill>
                <a:effectLst/>
                <a:uLnTx/>
                <a:uFillTx/>
              </a:rPr>
              <a:t>VPN</a:t>
            </a:r>
          </a:p>
        </p:txBody>
      </p:sp>
      <p:sp>
        <p:nvSpPr>
          <p:cNvPr id="20" name="Oval 19"/>
          <p:cNvSpPr/>
          <p:nvPr/>
        </p:nvSpPr>
        <p:spPr bwMode="auto">
          <a:xfrm>
            <a:off x="3439205" y="3350041"/>
            <a:ext cx="1279569" cy="1304646"/>
          </a:xfrm>
          <a:prstGeom prst="ellipse">
            <a:avLst/>
          </a:prstGeom>
          <a:solidFill>
            <a:srgbClr val="FFFFFF"/>
          </a:solidFill>
          <a:ln w="76200" cap="flat" cmpd="sng" algn="ctr">
            <a:solidFill>
              <a:srgbClr val="FFFFFF">
                <a:lumMod val="90000"/>
                <a:lumOff val="1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sp>
        <p:nvSpPr>
          <p:cNvPr id="21" name="Freeform 52"/>
          <p:cNvSpPr>
            <a:spLocks noEditPoints="1"/>
          </p:cNvSpPr>
          <p:nvPr/>
        </p:nvSpPr>
        <p:spPr bwMode="auto">
          <a:xfrm>
            <a:off x="3638517" y="3479412"/>
            <a:ext cx="886378" cy="674645"/>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206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TextBox 21"/>
          <p:cNvSpPr txBox="1"/>
          <p:nvPr/>
        </p:nvSpPr>
        <p:spPr>
          <a:xfrm>
            <a:off x="3483219" y="4006491"/>
            <a:ext cx="1206099" cy="600164"/>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solidFill>
                <a:effectLst/>
                <a:uLnTx/>
                <a:uFillTx/>
              </a:rPr>
              <a:t>Route-based </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solidFill>
                <a:effectLst/>
                <a:uLnTx/>
                <a:uFillTx/>
              </a:rPr>
              <a:t>VPN</a:t>
            </a:r>
          </a:p>
        </p:txBody>
      </p:sp>
      <p:sp>
        <p:nvSpPr>
          <p:cNvPr id="23" name="Clpoud Icon"/>
          <p:cNvSpPr>
            <a:spLocks noChangeAspect="1"/>
          </p:cNvSpPr>
          <p:nvPr/>
        </p:nvSpPr>
        <p:spPr bwMode="black">
          <a:xfrm>
            <a:off x="6422430" y="220662"/>
            <a:ext cx="5739408" cy="324337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60000"/>
              <a:lumOff val="40000"/>
            </a:schemeClr>
          </a:solidFill>
          <a:ln w="9525" cap="flat" cmpd="sng" algn="ctr">
            <a:solidFill>
              <a:srgbClr val="00188F"/>
            </a:solidFill>
            <a:prstDash val="solid"/>
          </a:ln>
          <a:effectLst/>
          <a:extLst/>
        </p:spPr>
        <p:txBody>
          <a:bodyPr vert="horz" wrap="square" lIns="91373" tIns="182740" rIns="456848" bIns="45685" numCol="1" anchor="t" anchorCtr="0" compatLnSpc="1">
            <a:prstTxWarp prst="textNoShape">
              <a:avLst/>
            </a:prstTxWarp>
          </a:bodyPr>
          <a:lstStyle/>
          <a:p>
            <a:pPr marL="0" marR="0" lvl="0" indent="0" algn="ctr" defTabSz="914400" eaLnBrk="1" fontAlgn="base" latinLnBrk="0" hangingPunct="1">
              <a:lnSpc>
                <a:spcPct val="90000"/>
              </a:lnSpc>
              <a:spcBef>
                <a:spcPct val="0"/>
              </a:spcBef>
              <a:spcAft>
                <a:spcPct val="0"/>
              </a:spcAft>
              <a:buClrTx/>
              <a:buSzTx/>
              <a:buFontTx/>
              <a:buNone/>
              <a:tabLst/>
              <a:defRPr/>
            </a:pPr>
            <a:br>
              <a:rPr kumimoji="0" lang="en-US" sz="2400" b="0" i="0" u="none" strike="noStrike" kern="0" cap="none" spc="-50" normalizeH="0" baseline="0" noProof="0" dirty="0">
                <a:ln>
                  <a:noFill/>
                </a:ln>
                <a:solidFill>
                  <a:srgbClr val="FFFFFF"/>
                </a:solidFill>
                <a:effectLst/>
                <a:uLnTx/>
                <a:uFillTx/>
                <a:latin typeface="Segoe UI"/>
                <a:ea typeface="+mn-ea"/>
                <a:cs typeface="+mn-cs"/>
              </a:rPr>
            </a:br>
            <a:r>
              <a:rPr kumimoji="0" lang="en-US" sz="2400" b="0" i="0" u="none" strike="noStrike" kern="0" cap="none" spc="-50" normalizeH="0" baseline="0" noProof="0" dirty="0">
                <a:ln>
                  <a:noFill/>
                </a:ln>
                <a:solidFill>
                  <a:srgbClr val="FFFFFF"/>
                </a:solidFill>
                <a:effectLst/>
                <a:uLnTx/>
                <a:uFillTx/>
                <a:latin typeface="Segoe UI"/>
                <a:ea typeface="+mn-ea"/>
                <a:cs typeface="+mn-cs"/>
              </a:rPr>
              <a:t>Azure</a:t>
            </a:r>
          </a:p>
        </p:txBody>
      </p:sp>
      <p:sp>
        <p:nvSpPr>
          <p:cNvPr id="24" name="Freeform 23"/>
          <p:cNvSpPr/>
          <p:nvPr/>
        </p:nvSpPr>
        <p:spPr bwMode="auto">
          <a:xfrm>
            <a:off x="7796216" y="1359746"/>
            <a:ext cx="4128001" cy="1911954"/>
          </a:xfrm>
          <a:custGeom>
            <a:avLst/>
            <a:gdLst>
              <a:gd name="connsiteX0" fmla="*/ 269674 w 3173565"/>
              <a:gd name="connsiteY0" fmla="*/ 0 h 1618014"/>
              <a:gd name="connsiteX1" fmla="*/ 2323469 w 3173565"/>
              <a:gd name="connsiteY1" fmla="*/ 0 h 1618014"/>
              <a:gd name="connsiteX2" fmla="*/ 2337182 w 3173565"/>
              <a:gd name="connsiteY2" fmla="*/ 1382 h 1618014"/>
              <a:gd name="connsiteX3" fmla="*/ 2364558 w 3173565"/>
              <a:gd name="connsiteY3" fmla="*/ 0 h 1618014"/>
              <a:gd name="connsiteX4" fmla="*/ 3173565 w 3173565"/>
              <a:gd name="connsiteY4" fmla="*/ 809007 h 1618014"/>
              <a:gd name="connsiteX5" fmla="*/ 2364558 w 3173565"/>
              <a:gd name="connsiteY5" fmla="*/ 1618014 h 1618014"/>
              <a:gd name="connsiteX6" fmla="*/ 2337182 w 3173565"/>
              <a:gd name="connsiteY6" fmla="*/ 1616632 h 1618014"/>
              <a:gd name="connsiteX7" fmla="*/ 2323469 w 3173565"/>
              <a:gd name="connsiteY7" fmla="*/ 1618014 h 1618014"/>
              <a:gd name="connsiteX8" fmla="*/ 269674 w 3173565"/>
              <a:gd name="connsiteY8" fmla="*/ 1618014 h 1618014"/>
              <a:gd name="connsiteX9" fmla="*/ 0 w 3173565"/>
              <a:gd name="connsiteY9" fmla="*/ 1348340 h 1618014"/>
              <a:gd name="connsiteX10" fmla="*/ 0 w 3173565"/>
              <a:gd name="connsiteY10" fmla="*/ 269674 h 1618014"/>
              <a:gd name="connsiteX11" fmla="*/ 269674 w 3173565"/>
              <a:gd name="connsiteY11" fmla="*/ 0 h 161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3565" h="1618014">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pattFill prst="ltUpDiag">
            <a:fgClr>
              <a:srgbClr val="CDCDCD"/>
            </a:fgClr>
            <a:bgClr>
              <a:srgbClr val="FFFFFF"/>
            </a:bgClr>
          </a:pattFill>
          <a:ln w="10795" cap="flat" cmpd="sng" algn="ctr">
            <a:noFill/>
            <a:prstDash val="solid"/>
            <a:headEnd type="none" w="med" len="med"/>
            <a:tailEnd type="none" w="med" len="med"/>
          </a:ln>
          <a:effectLst/>
        </p:spPr>
        <p:txBody>
          <a:bodyPr rot="0" spcFirstLastPara="0" vertOverflow="overflow" horzOverflow="overflow" vert="horz" wrap="square" lIns="1096859" tIns="146248" rIns="0" bIns="45720" numCol="1" spcCol="0" rtlCol="0" fromWordArt="0" anchor="b"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2050">
                    <a:lumMod val="90000"/>
                    <a:lumOff val="10000"/>
                  </a:srgbClr>
                </a:solidFill>
                <a:effectLst/>
                <a:uLnTx/>
                <a:uFillTx/>
                <a:latin typeface="Segoe UI"/>
                <a:ea typeface="+mn-ea"/>
                <a:cs typeface="+mn-cs"/>
              </a:rPr>
              <a:t>Virtual Network</a:t>
            </a:r>
          </a:p>
        </p:txBody>
      </p:sp>
      <p:sp>
        <p:nvSpPr>
          <p:cNvPr id="25" name="TextBox 24"/>
          <p:cNvSpPr txBox="1"/>
          <p:nvPr/>
        </p:nvSpPr>
        <p:spPr>
          <a:xfrm>
            <a:off x="6368803" y="2769606"/>
            <a:ext cx="1474187" cy="6001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gradFill>
                  <a:gsLst>
                    <a:gs pos="2917">
                      <a:srgbClr val="FFFFFF"/>
                    </a:gs>
                    <a:gs pos="100000">
                      <a:srgbClr val="FFFFFF"/>
                    </a:gs>
                  </a:gsLst>
                  <a:lin ang="5400000" scaled="0"/>
                </a:gradFill>
                <a:effectLst/>
                <a:uLnTx/>
                <a:uFillTx/>
              </a:rPr>
              <a:t>VPN </a:t>
            </a:r>
            <a:br>
              <a:rPr kumimoji="0" lang="en-US" sz="1100" b="0" i="0" u="none" strike="noStrike" kern="0" cap="none" spc="0" normalizeH="0" baseline="0" noProof="0" dirty="0">
                <a:ln>
                  <a:noFill/>
                </a:ln>
                <a:gradFill>
                  <a:gsLst>
                    <a:gs pos="2917">
                      <a:srgbClr val="FFFFFF"/>
                    </a:gs>
                    <a:gs pos="100000">
                      <a:srgbClr val="FFFFFF"/>
                    </a:gs>
                  </a:gsLst>
                  <a:lin ang="5400000" scaled="0"/>
                </a:gradFill>
                <a:effectLst/>
                <a:uLnTx/>
                <a:uFillTx/>
              </a:rPr>
            </a:br>
            <a:r>
              <a:rPr kumimoji="0" lang="en-US" sz="1100" b="0" i="0" u="none" strike="noStrike" kern="0" cap="none" spc="0" normalizeH="0" baseline="0" noProof="0" dirty="0">
                <a:ln>
                  <a:noFill/>
                </a:ln>
                <a:gradFill>
                  <a:gsLst>
                    <a:gs pos="2917">
                      <a:srgbClr val="FFFFFF"/>
                    </a:gs>
                    <a:gs pos="100000">
                      <a:srgbClr val="FFFFFF"/>
                    </a:gs>
                  </a:gsLst>
                  <a:lin ang="5400000" scaled="0"/>
                </a:gradFill>
                <a:effectLst/>
                <a:uLnTx/>
                <a:uFillTx/>
              </a:rPr>
              <a:t>Gateway</a:t>
            </a:r>
          </a:p>
        </p:txBody>
      </p:sp>
      <p:sp>
        <p:nvSpPr>
          <p:cNvPr id="26" name="Rounded Rectangle 25"/>
          <p:cNvSpPr/>
          <p:nvPr/>
        </p:nvSpPr>
        <p:spPr bwMode="auto">
          <a:xfrm>
            <a:off x="7929159" y="1668002"/>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pic>
        <p:nvPicPr>
          <p:cNvPr id="27" name="Picture 2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93425" y="2488389"/>
            <a:ext cx="790965" cy="341639"/>
          </a:xfrm>
          <a:prstGeom prst="roundRect">
            <a:avLst>
              <a:gd name="adj" fmla="val 11234"/>
            </a:avLst>
          </a:prstGeom>
          <a:solidFill>
            <a:srgbClr val="00188F"/>
          </a:solidFill>
          <a:ln w="63500">
            <a:noFill/>
          </a:ln>
          <a:effectLst/>
        </p:spPr>
      </p:pic>
      <p:pic>
        <p:nvPicPr>
          <p:cNvPr id="28" name="Picture 2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93425" y="2102385"/>
            <a:ext cx="790965" cy="341639"/>
          </a:xfrm>
          <a:prstGeom prst="roundRect">
            <a:avLst>
              <a:gd name="adj" fmla="val 11234"/>
            </a:avLst>
          </a:prstGeom>
          <a:solidFill>
            <a:srgbClr val="00188F"/>
          </a:solidFill>
          <a:ln w="63500">
            <a:noFill/>
          </a:ln>
          <a:effectLst/>
        </p:spPr>
      </p:pic>
      <p:pic>
        <p:nvPicPr>
          <p:cNvPr id="29" name="Picture 2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93425" y="1716380"/>
            <a:ext cx="790965" cy="341639"/>
          </a:xfrm>
          <a:prstGeom prst="roundRect">
            <a:avLst>
              <a:gd name="adj" fmla="val 11234"/>
            </a:avLst>
          </a:prstGeom>
          <a:solidFill>
            <a:srgbClr val="00188F"/>
          </a:solidFill>
          <a:ln w="63500">
            <a:noFill/>
          </a:ln>
          <a:effectLst/>
        </p:spPr>
      </p:pic>
      <p:sp>
        <p:nvSpPr>
          <p:cNvPr id="30" name="TextBox 29"/>
          <p:cNvSpPr txBox="1"/>
          <p:nvPr/>
        </p:nvSpPr>
        <p:spPr>
          <a:xfrm>
            <a:off x="7929159" y="1318491"/>
            <a:ext cx="919605" cy="447815"/>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lumMod val="90000"/>
                    <a:lumOff val="10000"/>
                  </a:srgbClr>
                </a:solidFill>
                <a:effectLst/>
                <a:uLnTx/>
                <a:uFillTx/>
              </a:rPr>
              <a:t>&lt;subnet 1&gt;</a:t>
            </a:r>
          </a:p>
        </p:txBody>
      </p:sp>
      <p:sp>
        <p:nvSpPr>
          <p:cNvPr id="31" name="TextBox 30"/>
          <p:cNvSpPr txBox="1"/>
          <p:nvPr/>
        </p:nvSpPr>
        <p:spPr>
          <a:xfrm>
            <a:off x="8912900" y="1318491"/>
            <a:ext cx="916447" cy="447815"/>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lumMod val="90000"/>
                    <a:lumOff val="10000"/>
                  </a:srgbClr>
                </a:solidFill>
                <a:effectLst/>
                <a:uLnTx/>
                <a:uFillTx/>
              </a:rPr>
              <a:t>&lt;subnet 2&gt;</a:t>
            </a:r>
          </a:p>
        </p:txBody>
      </p:sp>
      <p:sp>
        <p:nvSpPr>
          <p:cNvPr id="32" name="TextBox 31"/>
          <p:cNvSpPr txBox="1"/>
          <p:nvPr/>
        </p:nvSpPr>
        <p:spPr>
          <a:xfrm>
            <a:off x="9893116" y="1318491"/>
            <a:ext cx="924234" cy="447815"/>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lumMod val="90000"/>
                    <a:lumOff val="10000"/>
                  </a:srgbClr>
                </a:solidFill>
                <a:effectLst/>
                <a:uLnTx/>
                <a:uFillTx/>
              </a:rPr>
              <a:t>&lt;subnet 3&gt;</a:t>
            </a:r>
          </a:p>
        </p:txBody>
      </p:sp>
      <p:pic>
        <p:nvPicPr>
          <p:cNvPr id="33" name="Picture 32"/>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0946228" y="2102384"/>
            <a:ext cx="790965" cy="341639"/>
          </a:xfrm>
          <a:prstGeom prst="roundRect">
            <a:avLst>
              <a:gd name="adj" fmla="val 9180"/>
            </a:avLst>
          </a:prstGeom>
          <a:noFill/>
          <a:ln w="31750">
            <a:solidFill>
              <a:srgbClr val="00188F"/>
            </a:solidFill>
          </a:ln>
        </p:spPr>
      </p:pic>
      <p:grpSp>
        <p:nvGrpSpPr>
          <p:cNvPr id="34" name="Group 33"/>
          <p:cNvGrpSpPr/>
          <p:nvPr/>
        </p:nvGrpSpPr>
        <p:grpSpPr>
          <a:xfrm>
            <a:off x="8913268" y="1668002"/>
            <a:ext cx="919973" cy="1221733"/>
            <a:chOff x="8913268" y="1889001"/>
            <a:chExt cx="919973" cy="1221733"/>
          </a:xfrm>
        </p:grpSpPr>
        <p:sp>
          <p:nvSpPr>
            <p:cNvPr id="35" name="Rounded Rectangle 34"/>
            <p:cNvSpPr/>
            <p:nvPr/>
          </p:nvSpPr>
          <p:spPr bwMode="auto">
            <a:xfrm>
              <a:off x="8913268" y="1889001"/>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pic>
          <p:nvPicPr>
            <p:cNvPr id="36" name="Picture 3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709388"/>
              <a:ext cx="790965" cy="341639"/>
            </a:xfrm>
            <a:prstGeom prst="roundRect">
              <a:avLst>
                <a:gd name="adj" fmla="val 11234"/>
              </a:avLst>
            </a:prstGeom>
            <a:solidFill>
              <a:srgbClr val="00188F"/>
            </a:solidFill>
            <a:ln w="63500">
              <a:noFill/>
            </a:ln>
            <a:effectLst/>
          </p:spPr>
        </p:pic>
        <p:pic>
          <p:nvPicPr>
            <p:cNvPr id="37" name="Picture 3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rgbClr val="00188F"/>
            </a:solidFill>
            <a:ln w="63500">
              <a:noFill/>
            </a:ln>
            <a:effectLst/>
          </p:spPr>
        </p:pic>
        <p:pic>
          <p:nvPicPr>
            <p:cNvPr id="38" name="Picture 37"/>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rgbClr val="00188F"/>
            </a:solidFill>
            <a:ln w="63500">
              <a:noFill/>
            </a:ln>
            <a:effectLst/>
          </p:spPr>
        </p:pic>
      </p:grpSp>
      <p:grpSp>
        <p:nvGrpSpPr>
          <p:cNvPr id="39" name="Group 38"/>
          <p:cNvGrpSpPr/>
          <p:nvPr/>
        </p:nvGrpSpPr>
        <p:grpSpPr>
          <a:xfrm>
            <a:off x="9897377" y="1668002"/>
            <a:ext cx="919973" cy="1221733"/>
            <a:chOff x="9897377" y="1889001"/>
            <a:chExt cx="919973" cy="1221733"/>
          </a:xfrm>
        </p:grpSpPr>
        <p:sp>
          <p:nvSpPr>
            <p:cNvPr id="40" name="Rounded Rectangle 39"/>
            <p:cNvSpPr/>
            <p:nvPr/>
          </p:nvSpPr>
          <p:spPr bwMode="auto">
            <a:xfrm>
              <a:off x="9897377" y="1889001"/>
              <a:ext cx="919973" cy="1221733"/>
            </a:xfrm>
            <a:prstGeom prst="roundRect">
              <a:avLst>
                <a:gd name="adj" fmla="val 10259"/>
              </a:avLst>
            </a:prstGeom>
            <a:solidFill>
              <a:srgbClr val="404040"/>
            </a:solidFill>
            <a:ln w="1079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pic>
          <p:nvPicPr>
            <p:cNvPr id="41" name="Picture 4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709388"/>
              <a:ext cx="790965" cy="341639"/>
            </a:xfrm>
            <a:prstGeom prst="roundRect">
              <a:avLst>
                <a:gd name="adj" fmla="val 11234"/>
              </a:avLst>
            </a:prstGeom>
            <a:solidFill>
              <a:srgbClr val="00188F"/>
            </a:solidFill>
            <a:ln w="63500">
              <a:noFill/>
            </a:ln>
            <a:effectLst/>
          </p:spPr>
        </p:pic>
        <p:pic>
          <p:nvPicPr>
            <p:cNvPr id="42" name="Picture 4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323384"/>
              <a:ext cx="790965" cy="341639"/>
            </a:xfrm>
            <a:prstGeom prst="roundRect">
              <a:avLst>
                <a:gd name="adj" fmla="val 11234"/>
              </a:avLst>
            </a:prstGeom>
            <a:solidFill>
              <a:srgbClr val="00188F"/>
            </a:solidFill>
            <a:ln w="63500">
              <a:noFill/>
            </a:ln>
            <a:effectLst/>
          </p:spPr>
        </p:pic>
        <p:pic>
          <p:nvPicPr>
            <p:cNvPr id="43" name="Picture 4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1937379"/>
              <a:ext cx="790965" cy="341639"/>
            </a:xfrm>
            <a:prstGeom prst="roundRect">
              <a:avLst>
                <a:gd name="adj" fmla="val 11234"/>
              </a:avLst>
            </a:prstGeom>
            <a:solidFill>
              <a:srgbClr val="00188F"/>
            </a:solidFill>
            <a:ln w="63500">
              <a:noFill/>
            </a:ln>
            <a:effectLst/>
          </p:spPr>
        </p:pic>
      </p:grpSp>
      <p:sp>
        <p:nvSpPr>
          <p:cNvPr id="44" name="TextBox 43"/>
          <p:cNvSpPr txBox="1"/>
          <p:nvPr/>
        </p:nvSpPr>
        <p:spPr>
          <a:xfrm>
            <a:off x="10946228" y="1587117"/>
            <a:ext cx="790966" cy="600164"/>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lumMod val="90000"/>
                    <a:lumOff val="10000"/>
                  </a:srgbClr>
                </a:solidFill>
                <a:effectLst/>
                <a:uLnTx/>
                <a:uFillTx/>
              </a:rPr>
              <a:t>DNS Server</a:t>
            </a:r>
          </a:p>
        </p:txBody>
      </p:sp>
      <p:cxnSp>
        <p:nvCxnSpPr>
          <p:cNvPr id="45" name="Straight Connector 44"/>
          <p:cNvCxnSpPr>
            <a:stCxn id="61" idx="22"/>
            <a:endCxn id="59" idx="0"/>
          </p:cNvCxnSpPr>
          <p:nvPr/>
        </p:nvCxnSpPr>
        <p:spPr>
          <a:xfrm flipV="1">
            <a:off x="4997568" y="2788711"/>
            <a:ext cx="2111756" cy="2521112"/>
          </a:xfrm>
          <a:prstGeom prst="line">
            <a:avLst/>
          </a:prstGeom>
          <a:noFill/>
          <a:ln w="31750" cap="flat" cmpd="sng" algn="ctr">
            <a:solidFill>
              <a:srgbClr val="00BCF2"/>
            </a:solidFill>
            <a:prstDash val="solid"/>
            <a:miter lim="800000"/>
            <a:headEnd type="none"/>
            <a:tailEnd type="none"/>
          </a:ln>
          <a:effectLst/>
        </p:spPr>
      </p:cxnSp>
      <p:cxnSp>
        <p:nvCxnSpPr>
          <p:cNvPr id="46" name="Straight Connector 45"/>
          <p:cNvCxnSpPr>
            <a:stCxn id="62" idx="22"/>
            <a:endCxn id="59" idx="0"/>
          </p:cNvCxnSpPr>
          <p:nvPr/>
        </p:nvCxnSpPr>
        <p:spPr>
          <a:xfrm flipV="1">
            <a:off x="5000341" y="2788711"/>
            <a:ext cx="2108983" cy="3231978"/>
          </a:xfrm>
          <a:prstGeom prst="line">
            <a:avLst/>
          </a:prstGeom>
          <a:noFill/>
          <a:ln w="31750" cap="flat" cmpd="sng" algn="ctr">
            <a:solidFill>
              <a:srgbClr val="00BCF2"/>
            </a:solidFill>
            <a:prstDash val="solid"/>
            <a:headEnd type="none"/>
            <a:tailEnd type="none"/>
          </a:ln>
          <a:effectLst/>
        </p:spPr>
      </p:cxnSp>
      <p:cxnSp>
        <p:nvCxnSpPr>
          <p:cNvPr id="47" name="Straight Connector 46"/>
          <p:cNvCxnSpPr>
            <a:stCxn id="52" idx="10"/>
            <a:endCxn id="59" idx="0"/>
          </p:cNvCxnSpPr>
          <p:nvPr/>
        </p:nvCxnSpPr>
        <p:spPr>
          <a:xfrm flipH="1" flipV="1">
            <a:off x="7109324" y="2788711"/>
            <a:ext cx="913803" cy="2706147"/>
          </a:xfrm>
          <a:prstGeom prst="line">
            <a:avLst/>
          </a:prstGeom>
          <a:noFill/>
          <a:ln w="31750" cap="flat" cmpd="sng" algn="ctr">
            <a:solidFill>
              <a:srgbClr val="00BCF2"/>
            </a:solidFill>
            <a:prstDash val="solid"/>
            <a:headEnd type="none"/>
            <a:tailEnd type="none"/>
          </a:ln>
          <a:effectLst/>
        </p:spPr>
      </p:cxnSp>
      <p:cxnSp>
        <p:nvCxnSpPr>
          <p:cNvPr id="48" name="Straight Connector 47"/>
          <p:cNvCxnSpPr>
            <a:stCxn id="56" idx="9"/>
            <a:endCxn id="59" idx="0"/>
          </p:cNvCxnSpPr>
          <p:nvPr/>
        </p:nvCxnSpPr>
        <p:spPr>
          <a:xfrm flipH="1" flipV="1">
            <a:off x="7109324" y="2788711"/>
            <a:ext cx="2324890" cy="2728175"/>
          </a:xfrm>
          <a:prstGeom prst="line">
            <a:avLst/>
          </a:prstGeom>
          <a:noFill/>
          <a:ln w="31750" cap="flat" cmpd="sng" algn="ctr">
            <a:solidFill>
              <a:srgbClr val="00BCF2"/>
            </a:solidFill>
            <a:prstDash val="solid"/>
            <a:headEnd type="none"/>
            <a:tailEnd type="none"/>
          </a:ln>
          <a:effectLst/>
        </p:spPr>
      </p:cxnSp>
      <p:grpSp>
        <p:nvGrpSpPr>
          <p:cNvPr id="49" name="Group 48"/>
          <p:cNvGrpSpPr/>
          <p:nvPr/>
        </p:nvGrpSpPr>
        <p:grpSpPr>
          <a:xfrm>
            <a:off x="7902143" y="5051392"/>
            <a:ext cx="936463" cy="1159869"/>
            <a:chOff x="10937718" y="2035607"/>
            <a:chExt cx="863086" cy="1068988"/>
          </a:xfrm>
          <a:solidFill>
            <a:srgbClr val="00188F"/>
          </a:solidFill>
        </p:grpSpPr>
        <p:sp>
          <p:nvSpPr>
            <p:cNvPr id="50" name="Oval 742"/>
            <p:cNvSpPr>
              <a:spLocks noChangeArrowheads="1"/>
            </p:cNvSpPr>
            <p:nvPr/>
          </p:nvSpPr>
          <p:spPr bwMode="auto">
            <a:xfrm>
              <a:off x="11480295" y="2035607"/>
              <a:ext cx="239439" cy="241323"/>
            </a:xfrm>
            <a:prstGeom prst="ellipse">
              <a:avLst/>
            </a:prstGeom>
            <a:grpFill/>
            <a:ln>
              <a:noFill/>
            </a:ln>
            <a:extLst/>
          </p:spPr>
          <p:txBody>
            <a:bodyPr vert="horz" wrap="square" lIns="91440" tIns="45720" rIns="91440" bIns="45720" numCol="1" anchor="t" anchorCtr="0" compatLnSpc="1">
              <a:prstTxWarp prst="textNoShape">
                <a:avLst/>
              </a:prstTxWarp>
            </a:bodyPr>
            <a:lstStyle/>
            <a:p>
              <a:pPr marL="0" marR="0" lvl="0" indent="0" defTabSz="91366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1"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366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2"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53" name="Group 52"/>
          <p:cNvGrpSpPr/>
          <p:nvPr/>
        </p:nvGrpSpPr>
        <p:grpSpPr>
          <a:xfrm>
            <a:off x="9329728" y="5051392"/>
            <a:ext cx="936463" cy="1159869"/>
            <a:chOff x="10937718" y="2035607"/>
            <a:chExt cx="863086" cy="1068988"/>
          </a:xfrm>
          <a:solidFill>
            <a:srgbClr val="00188F"/>
          </a:solidFill>
        </p:grpSpPr>
        <p:sp>
          <p:nvSpPr>
            <p:cNvPr id="54" name="Oval 742"/>
            <p:cNvSpPr>
              <a:spLocks noChangeArrowheads="1"/>
            </p:cNvSpPr>
            <p:nvPr/>
          </p:nvSpPr>
          <p:spPr bwMode="auto">
            <a:xfrm>
              <a:off x="11480295" y="2035607"/>
              <a:ext cx="239439" cy="241323"/>
            </a:xfrm>
            <a:prstGeom prst="ellipse">
              <a:avLst/>
            </a:prstGeom>
            <a:grpFill/>
            <a:ln>
              <a:noFill/>
            </a:ln>
            <a:extLst/>
          </p:spPr>
          <p:txBody>
            <a:bodyPr vert="horz" wrap="square" lIns="91440" tIns="45720" rIns="91440" bIns="45720" numCol="1" anchor="t" anchorCtr="0" compatLnSpc="1">
              <a:prstTxWarp prst="textNoShape">
                <a:avLst/>
              </a:prstTxWarp>
            </a:bodyPr>
            <a:lstStyle/>
            <a:p>
              <a:pPr marL="0" marR="0" lvl="0" indent="0" defTabSz="91366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5" name="Freeform 741"/>
            <p:cNvSpPr>
              <a:spLocks/>
            </p:cNvSpPr>
            <p:nvPr/>
          </p:nvSpPr>
          <p:spPr bwMode="auto">
            <a:xfrm>
              <a:off x="11399226" y="2299555"/>
              <a:ext cx="401578" cy="805040"/>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1366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6" name="Freeform 12"/>
            <p:cNvSpPr>
              <a:spLocks noEditPoints="1"/>
            </p:cNvSpPr>
            <p:nvPr/>
          </p:nvSpPr>
          <p:spPr bwMode="auto">
            <a:xfrm>
              <a:off x="10937718" y="2418948"/>
              <a:ext cx="440948" cy="365434"/>
            </a:xfrm>
            <a:custGeom>
              <a:avLst/>
              <a:gdLst>
                <a:gd name="T0" fmla="*/ 22 w 87"/>
                <a:gd name="T1" fmla="*/ 47 h 72"/>
                <a:gd name="T2" fmla="*/ 65 w 87"/>
                <a:gd name="T3" fmla="*/ 47 h 72"/>
                <a:gd name="T4" fmla="*/ 74 w 87"/>
                <a:gd name="T5" fmla="*/ 38 h 72"/>
                <a:gd name="T6" fmla="*/ 74 w 87"/>
                <a:gd name="T7" fmla="*/ 9 h 72"/>
                <a:gd name="T8" fmla="*/ 65 w 87"/>
                <a:gd name="T9" fmla="*/ 0 h 72"/>
                <a:gd name="T10" fmla="*/ 22 w 87"/>
                <a:gd name="T11" fmla="*/ 0 h 72"/>
                <a:gd name="T12" fmla="*/ 13 w 87"/>
                <a:gd name="T13" fmla="*/ 9 h 72"/>
                <a:gd name="T14" fmla="*/ 13 w 87"/>
                <a:gd name="T15" fmla="*/ 38 h 72"/>
                <a:gd name="T16" fmla="*/ 22 w 87"/>
                <a:gd name="T17" fmla="*/ 47 h 72"/>
                <a:gd name="T18" fmla="*/ 19 w 87"/>
                <a:gd name="T19" fmla="*/ 9 h 72"/>
                <a:gd name="T20" fmla="*/ 22 w 87"/>
                <a:gd name="T21" fmla="*/ 5 h 72"/>
                <a:gd name="T22" fmla="*/ 65 w 87"/>
                <a:gd name="T23" fmla="*/ 5 h 72"/>
                <a:gd name="T24" fmla="*/ 69 w 87"/>
                <a:gd name="T25" fmla="*/ 9 h 72"/>
                <a:gd name="T26" fmla="*/ 69 w 87"/>
                <a:gd name="T27" fmla="*/ 38 h 72"/>
                <a:gd name="T28" fmla="*/ 65 w 87"/>
                <a:gd name="T29" fmla="*/ 42 h 72"/>
                <a:gd name="T30" fmla="*/ 22 w 87"/>
                <a:gd name="T31" fmla="*/ 42 h 72"/>
                <a:gd name="T32" fmla="*/ 19 w 87"/>
                <a:gd name="T33" fmla="*/ 38 h 72"/>
                <a:gd name="T34" fmla="*/ 19 w 87"/>
                <a:gd name="T35" fmla="*/ 9 h 72"/>
                <a:gd name="T36" fmla="*/ 19 w 87"/>
                <a:gd name="T37" fmla="*/ 9 h 72"/>
                <a:gd name="T38" fmla="*/ 3 w 87"/>
                <a:gd name="T39" fmla="*/ 72 h 72"/>
                <a:gd name="T40" fmla="*/ 85 w 87"/>
                <a:gd name="T41" fmla="*/ 72 h 72"/>
                <a:gd name="T42" fmla="*/ 87 w 87"/>
                <a:gd name="T43" fmla="*/ 70 h 72"/>
                <a:gd name="T44" fmla="*/ 87 w 87"/>
                <a:gd name="T45" fmla="*/ 69 h 72"/>
                <a:gd name="T46" fmla="*/ 86 w 87"/>
                <a:gd name="T47" fmla="*/ 65 h 72"/>
                <a:gd name="T48" fmla="*/ 75 w 87"/>
                <a:gd name="T49" fmla="*/ 52 h 72"/>
                <a:gd name="T50" fmla="*/ 71 w 87"/>
                <a:gd name="T51" fmla="*/ 50 h 72"/>
                <a:gd name="T52" fmla="*/ 17 w 87"/>
                <a:gd name="T53" fmla="*/ 50 h 72"/>
                <a:gd name="T54" fmla="*/ 13 w 87"/>
                <a:gd name="T55" fmla="*/ 52 h 72"/>
                <a:gd name="T56" fmla="*/ 2 w 87"/>
                <a:gd name="T57" fmla="*/ 65 h 72"/>
                <a:gd name="T58" fmla="*/ 0 w 87"/>
                <a:gd name="T59" fmla="*/ 69 h 72"/>
                <a:gd name="T60" fmla="*/ 0 w 87"/>
                <a:gd name="T61" fmla="*/ 70 h 72"/>
                <a:gd name="T62" fmla="*/ 3 w 87"/>
                <a:gd name="T6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7" h="72">
                  <a:moveTo>
                    <a:pt x="22" y="47"/>
                  </a:moveTo>
                  <a:cubicBezTo>
                    <a:pt x="65" y="47"/>
                    <a:pt x="65" y="47"/>
                    <a:pt x="65" y="47"/>
                  </a:cubicBezTo>
                  <a:cubicBezTo>
                    <a:pt x="70" y="47"/>
                    <a:pt x="74" y="43"/>
                    <a:pt x="74" y="38"/>
                  </a:cubicBezTo>
                  <a:cubicBezTo>
                    <a:pt x="74" y="9"/>
                    <a:pt x="74" y="9"/>
                    <a:pt x="74" y="9"/>
                  </a:cubicBezTo>
                  <a:cubicBezTo>
                    <a:pt x="74" y="4"/>
                    <a:pt x="70" y="0"/>
                    <a:pt x="65" y="0"/>
                  </a:cubicBezTo>
                  <a:cubicBezTo>
                    <a:pt x="22" y="0"/>
                    <a:pt x="22" y="0"/>
                    <a:pt x="22" y="0"/>
                  </a:cubicBezTo>
                  <a:cubicBezTo>
                    <a:pt x="17" y="0"/>
                    <a:pt x="13" y="4"/>
                    <a:pt x="13" y="9"/>
                  </a:cubicBezTo>
                  <a:cubicBezTo>
                    <a:pt x="13" y="38"/>
                    <a:pt x="13" y="38"/>
                    <a:pt x="13" y="38"/>
                  </a:cubicBezTo>
                  <a:cubicBezTo>
                    <a:pt x="13" y="43"/>
                    <a:pt x="17" y="47"/>
                    <a:pt x="22" y="47"/>
                  </a:cubicBezTo>
                  <a:close/>
                  <a:moveTo>
                    <a:pt x="19" y="9"/>
                  </a:moveTo>
                  <a:cubicBezTo>
                    <a:pt x="19" y="6"/>
                    <a:pt x="20" y="5"/>
                    <a:pt x="22" y="5"/>
                  </a:cubicBezTo>
                  <a:cubicBezTo>
                    <a:pt x="65" y="5"/>
                    <a:pt x="65" y="5"/>
                    <a:pt x="65" y="5"/>
                  </a:cubicBezTo>
                  <a:cubicBezTo>
                    <a:pt x="67" y="5"/>
                    <a:pt x="69" y="6"/>
                    <a:pt x="69" y="9"/>
                  </a:cubicBezTo>
                  <a:cubicBezTo>
                    <a:pt x="69" y="38"/>
                    <a:pt x="69" y="38"/>
                    <a:pt x="69" y="38"/>
                  </a:cubicBezTo>
                  <a:cubicBezTo>
                    <a:pt x="69" y="40"/>
                    <a:pt x="67" y="42"/>
                    <a:pt x="65" y="42"/>
                  </a:cubicBezTo>
                  <a:cubicBezTo>
                    <a:pt x="22" y="42"/>
                    <a:pt x="22" y="42"/>
                    <a:pt x="22" y="42"/>
                  </a:cubicBezTo>
                  <a:cubicBezTo>
                    <a:pt x="20" y="42"/>
                    <a:pt x="19" y="40"/>
                    <a:pt x="19" y="38"/>
                  </a:cubicBezTo>
                  <a:cubicBezTo>
                    <a:pt x="19" y="9"/>
                    <a:pt x="19" y="9"/>
                    <a:pt x="19" y="9"/>
                  </a:cubicBezTo>
                  <a:cubicBezTo>
                    <a:pt x="19" y="9"/>
                    <a:pt x="19" y="9"/>
                    <a:pt x="19" y="9"/>
                  </a:cubicBezTo>
                  <a:close/>
                  <a:moveTo>
                    <a:pt x="3" y="72"/>
                  </a:moveTo>
                  <a:cubicBezTo>
                    <a:pt x="85" y="72"/>
                    <a:pt x="85" y="72"/>
                    <a:pt x="85" y="72"/>
                  </a:cubicBezTo>
                  <a:cubicBezTo>
                    <a:pt x="86" y="72"/>
                    <a:pt x="87" y="71"/>
                    <a:pt x="87" y="70"/>
                  </a:cubicBezTo>
                  <a:cubicBezTo>
                    <a:pt x="87" y="69"/>
                    <a:pt x="87" y="69"/>
                    <a:pt x="87" y="69"/>
                  </a:cubicBezTo>
                  <a:cubicBezTo>
                    <a:pt x="87" y="67"/>
                    <a:pt x="87" y="66"/>
                    <a:pt x="86" y="65"/>
                  </a:cubicBezTo>
                  <a:cubicBezTo>
                    <a:pt x="75" y="52"/>
                    <a:pt x="75" y="52"/>
                    <a:pt x="75" y="52"/>
                  </a:cubicBezTo>
                  <a:cubicBezTo>
                    <a:pt x="74" y="51"/>
                    <a:pt x="73" y="50"/>
                    <a:pt x="71" y="50"/>
                  </a:cubicBezTo>
                  <a:cubicBezTo>
                    <a:pt x="17" y="50"/>
                    <a:pt x="17" y="50"/>
                    <a:pt x="17" y="50"/>
                  </a:cubicBezTo>
                  <a:cubicBezTo>
                    <a:pt x="15" y="50"/>
                    <a:pt x="14" y="51"/>
                    <a:pt x="13" y="52"/>
                  </a:cubicBezTo>
                  <a:cubicBezTo>
                    <a:pt x="2" y="65"/>
                    <a:pt x="2" y="65"/>
                    <a:pt x="2" y="65"/>
                  </a:cubicBezTo>
                  <a:cubicBezTo>
                    <a:pt x="1" y="66"/>
                    <a:pt x="0" y="67"/>
                    <a:pt x="0" y="69"/>
                  </a:cubicBezTo>
                  <a:cubicBezTo>
                    <a:pt x="0" y="70"/>
                    <a:pt x="0" y="70"/>
                    <a:pt x="0" y="70"/>
                  </a:cubicBezTo>
                  <a:cubicBezTo>
                    <a:pt x="0" y="71"/>
                    <a:pt x="2" y="72"/>
                    <a:pt x="3" y="7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57" name="Oval 56"/>
          <p:cNvSpPr/>
          <p:nvPr/>
        </p:nvSpPr>
        <p:spPr bwMode="auto">
          <a:xfrm>
            <a:off x="6551308" y="2261831"/>
            <a:ext cx="1116030" cy="1116030"/>
          </a:xfrm>
          <a:prstGeom prst="ellipse">
            <a:avLst/>
          </a:prstGeom>
          <a:solidFill>
            <a:srgbClr val="FFFFFF"/>
          </a:solidFill>
          <a:ln w="7620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099" eaLnBrk="1" fontAlgn="base" latinLnBrk="0" hangingPunct="1">
              <a:lnSpc>
                <a:spcPct val="90000"/>
              </a:lnSpc>
              <a:spcBef>
                <a:spcPct val="0"/>
              </a:spcBef>
              <a:spcAft>
                <a:spcPct val="0"/>
              </a:spcAft>
              <a:buClrTx/>
              <a:buSzTx/>
              <a:buFontTx/>
              <a:buNone/>
              <a:tabLst/>
              <a:defRPr/>
            </a:pPr>
            <a:endParaRPr kumimoji="0" lang="en-US" sz="2000"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sp>
        <p:nvSpPr>
          <p:cNvPr id="58" name="Freeform 52"/>
          <p:cNvSpPr>
            <a:spLocks noEditPoints="1"/>
          </p:cNvSpPr>
          <p:nvPr/>
        </p:nvSpPr>
        <p:spPr bwMode="auto">
          <a:xfrm>
            <a:off x="6746190" y="2347580"/>
            <a:ext cx="726266" cy="542155"/>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188F"/>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59" name="TextBox 58"/>
          <p:cNvSpPr txBox="1"/>
          <p:nvPr/>
        </p:nvSpPr>
        <p:spPr>
          <a:xfrm>
            <a:off x="6649521" y="2788711"/>
            <a:ext cx="919605" cy="600164"/>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2050"/>
                </a:solidFill>
                <a:effectLst/>
                <a:uLnTx/>
                <a:uFillTx/>
              </a:rPr>
              <a:t>VPN Gateway</a:t>
            </a:r>
          </a:p>
        </p:txBody>
      </p:sp>
      <p:sp>
        <p:nvSpPr>
          <p:cNvPr id="60" name="TextBox 59"/>
          <p:cNvSpPr txBox="1"/>
          <p:nvPr/>
        </p:nvSpPr>
        <p:spPr>
          <a:xfrm>
            <a:off x="8254550" y="6179180"/>
            <a:ext cx="2011641" cy="572464"/>
          </a:xfrm>
          <a:prstGeom prst="rect">
            <a:avLst/>
          </a:prstGeom>
          <a:noFill/>
        </p:spPr>
        <p:txBody>
          <a:bodyPr wrap="none" lIns="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0" i="0" u="none" strike="noStrike" kern="0" cap="none" spc="0" normalizeH="0" baseline="0" noProof="0" dirty="0">
                <a:ln>
                  <a:noFill/>
                </a:ln>
                <a:gradFill>
                  <a:gsLst>
                    <a:gs pos="2917">
                      <a:srgbClr val="FFFFFF"/>
                    </a:gs>
                    <a:gs pos="100000">
                      <a:srgbClr val="FFFFFF"/>
                    </a:gs>
                  </a:gsLst>
                  <a:lin ang="5400000" scaled="0"/>
                </a:gradFill>
                <a:effectLst/>
                <a:uLnTx/>
                <a:uFillTx/>
              </a:rPr>
              <a:t>Remote workers</a:t>
            </a:r>
          </a:p>
        </p:txBody>
      </p:sp>
      <p:sp>
        <p:nvSpPr>
          <p:cNvPr id="61" name="Freeform 34"/>
          <p:cNvSpPr>
            <a:spLocks noEditPoints="1"/>
          </p:cNvSpPr>
          <p:nvPr/>
        </p:nvSpPr>
        <p:spPr bwMode="auto">
          <a:xfrm>
            <a:off x="4215126" y="5240062"/>
            <a:ext cx="839974" cy="514484"/>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rgbClr val="40404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62" name="Freeform 34"/>
          <p:cNvSpPr>
            <a:spLocks noEditPoints="1"/>
          </p:cNvSpPr>
          <p:nvPr/>
        </p:nvSpPr>
        <p:spPr bwMode="auto">
          <a:xfrm>
            <a:off x="4217899" y="5950928"/>
            <a:ext cx="839974" cy="514484"/>
          </a:xfrm>
          <a:custGeom>
            <a:avLst/>
            <a:gdLst>
              <a:gd name="T0" fmla="*/ 408 w 438"/>
              <a:gd name="T1" fmla="*/ 0 h 295"/>
              <a:gd name="T2" fmla="*/ 356 w 438"/>
              <a:gd name="T3" fmla="*/ 0 h 295"/>
              <a:gd name="T4" fmla="*/ 326 w 438"/>
              <a:gd name="T5" fmla="*/ 29 h 295"/>
              <a:gd name="T6" fmla="*/ 326 w 438"/>
              <a:gd name="T7" fmla="*/ 265 h 295"/>
              <a:gd name="T8" fmla="*/ 356 w 438"/>
              <a:gd name="T9" fmla="*/ 295 h 295"/>
              <a:gd name="T10" fmla="*/ 408 w 438"/>
              <a:gd name="T11" fmla="*/ 295 h 295"/>
              <a:gd name="T12" fmla="*/ 438 w 438"/>
              <a:gd name="T13" fmla="*/ 265 h 295"/>
              <a:gd name="T14" fmla="*/ 438 w 438"/>
              <a:gd name="T15" fmla="*/ 29 h 295"/>
              <a:gd name="T16" fmla="*/ 408 w 438"/>
              <a:gd name="T17" fmla="*/ 0 h 295"/>
              <a:gd name="T18" fmla="*/ 382 w 438"/>
              <a:gd name="T19" fmla="*/ 225 h 295"/>
              <a:gd name="T20" fmla="*/ 367 w 438"/>
              <a:gd name="T21" fmla="*/ 210 h 295"/>
              <a:gd name="T22" fmla="*/ 382 w 438"/>
              <a:gd name="T23" fmla="*/ 196 h 295"/>
              <a:gd name="T24" fmla="*/ 396 w 438"/>
              <a:gd name="T25" fmla="*/ 210 h 295"/>
              <a:gd name="T26" fmla="*/ 382 w 438"/>
              <a:gd name="T27" fmla="*/ 225 h 295"/>
              <a:gd name="T28" fmla="*/ 408 w 438"/>
              <a:gd name="T29" fmla="*/ 80 h 295"/>
              <a:gd name="T30" fmla="*/ 355 w 438"/>
              <a:gd name="T31" fmla="*/ 80 h 295"/>
              <a:gd name="T32" fmla="*/ 355 w 438"/>
              <a:gd name="T33" fmla="*/ 70 h 295"/>
              <a:gd name="T34" fmla="*/ 408 w 438"/>
              <a:gd name="T35" fmla="*/ 70 h 295"/>
              <a:gd name="T36" fmla="*/ 408 w 438"/>
              <a:gd name="T37" fmla="*/ 80 h 295"/>
              <a:gd name="T38" fmla="*/ 408 w 438"/>
              <a:gd name="T39" fmla="*/ 50 h 295"/>
              <a:gd name="T40" fmla="*/ 355 w 438"/>
              <a:gd name="T41" fmla="*/ 50 h 295"/>
              <a:gd name="T42" fmla="*/ 355 w 438"/>
              <a:gd name="T43" fmla="*/ 40 h 295"/>
              <a:gd name="T44" fmla="*/ 408 w 438"/>
              <a:gd name="T45" fmla="*/ 40 h 295"/>
              <a:gd name="T46" fmla="*/ 408 w 438"/>
              <a:gd name="T47" fmla="*/ 50 h 295"/>
              <a:gd name="T48" fmla="*/ 287 w 438"/>
              <a:gd name="T49" fmla="*/ 27 h 295"/>
              <a:gd name="T50" fmla="*/ 17 w 438"/>
              <a:gd name="T51" fmla="*/ 27 h 295"/>
              <a:gd name="T52" fmla="*/ 0 w 438"/>
              <a:gd name="T53" fmla="*/ 44 h 295"/>
              <a:gd name="T54" fmla="*/ 0 w 438"/>
              <a:gd name="T55" fmla="*/ 222 h 295"/>
              <a:gd name="T56" fmla="*/ 17 w 438"/>
              <a:gd name="T57" fmla="*/ 239 h 295"/>
              <a:gd name="T58" fmla="*/ 111 w 438"/>
              <a:gd name="T59" fmla="*/ 239 h 295"/>
              <a:gd name="T60" fmla="*/ 111 w 438"/>
              <a:gd name="T61" fmla="*/ 239 h 295"/>
              <a:gd name="T62" fmla="*/ 111 w 438"/>
              <a:gd name="T63" fmla="*/ 255 h 295"/>
              <a:gd name="T64" fmla="*/ 107 w 438"/>
              <a:gd name="T65" fmla="*/ 260 h 295"/>
              <a:gd name="T66" fmla="*/ 56 w 438"/>
              <a:gd name="T67" fmla="*/ 268 h 295"/>
              <a:gd name="T68" fmla="*/ 52 w 438"/>
              <a:gd name="T69" fmla="*/ 273 h 295"/>
              <a:gd name="T70" fmla="*/ 52 w 438"/>
              <a:gd name="T71" fmla="*/ 285 h 295"/>
              <a:gd name="T72" fmla="*/ 56 w 438"/>
              <a:gd name="T73" fmla="*/ 289 h 295"/>
              <a:gd name="T74" fmla="*/ 248 w 438"/>
              <a:gd name="T75" fmla="*/ 289 h 295"/>
              <a:gd name="T76" fmla="*/ 252 w 438"/>
              <a:gd name="T77" fmla="*/ 285 h 295"/>
              <a:gd name="T78" fmla="*/ 252 w 438"/>
              <a:gd name="T79" fmla="*/ 273 h 295"/>
              <a:gd name="T80" fmla="*/ 248 w 438"/>
              <a:gd name="T81" fmla="*/ 268 h 295"/>
              <a:gd name="T82" fmla="*/ 196 w 438"/>
              <a:gd name="T83" fmla="*/ 260 h 295"/>
              <a:gd name="T84" fmla="*/ 192 w 438"/>
              <a:gd name="T85" fmla="*/ 255 h 295"/>
              <a:gd name="T86" fmla="*/ 192 w 438"/>
              <a:gd name="T87" fmla="*/ 239 h 295"/>
              <a:gd name="T88" fmla="*/ 192 w 438"/>
              <a:gd name="T89" fmla="*/ 239 h 295"/>
              <a:gd name="T90" fmla="*/ 287 w 438"/>
              <a:gd name="T91" fmla="*/ 239 h 295"/>
              <a:gd name="T92" fmla="*/ 304 w 438"/>
              <a:gd name="T93" fmla="*/ 222 h 295"/>
              <a:gd name="T94" fmla="*/ 304 w 438"/>
              <a:gd name="T95" fmla="*/ 44 h 295"/>
              <a:gd name="T96" fmla="*/ 287 w 438"/>
              <a:gd name="T97" fmla="*/ 27 h 295"/>
              <a:gd name="T98" fmla="*/ 287 w 438"/>
              <a:gd name="T99" fmla="*/ 209 h 295"/>
              <a:gd name="T100" fmla="*/ 17 w 438"/>
              <a:gd name="T101" fmla="*/ 209 h 295"/>
              <a:gd name="T102" fmla="*/ 17 w 438"/>
              <a:gd name="T103" fmla="*/ 44 h 295"/>
              <a:gd name="T104" fmla="*/ 287 w 438"/>
              <a:gd name="T105" fmla="*/ 44 h 295"/>
              <a:gd name="T106" fmla="*/ 287 w 438"/>
              <a:gd name="T107" fmla="*/ 209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8" h="295">
                <a:moveTo>
                  <a:pt x="408" y="0"/>
                </a:moveTo>
                <a:cubicBezTo>
                  <a:pt x="356" y="0"/>
                  <a:pt x="356" y="0"/>
                  <a:pt x="356" y="0"/>
                </a:cubicBezTo>
                <a:cubicBezTo>
                  <a:pt x="339" y="0"/>
                  <a:pt x="326" y="13"/>
                  <a:pt x="326" y="29"/>
                </a:cubicBezTo>
                <a:cubicBezTo>
                  <a:pt x="326" y="265"/>
                  <a:pt x="326" y="265"/>
                  <a:pt x="326" y="265"/>
                </a:cubicBezTo>
                <a:cubicBezTo>
                  <a:pt x="326" y="281"/>
                  <a:pt x="339" y="295"/>
                  <a:pt x="356" y="295"/>
                </a:cubicBezTo>
                <a:cubicBezTo>
                  <a:pt x="408" y="295"/>
                  <a:pt x="408" y="295"/>
                  <a:pt x="408" y="295"/>
                </a:cubicBezTo>
                <a:cubicBezTo>
                  <a:pt x="424" y="295"/>
                  <a:pt x="438" y="281"/>
                  <a:pt x="438" y="265"/>
                </a:cubicBezTo>
                <a:cubicBezTo>
                  <a:pt x="438" y="29"/>
                  <a:pt x="438" y="29"/>
                  <a:pt x="438" y="29"/>
                </a:cubicBezTo>
                <a:cubicBezTo>
                  <a:pt x="438" y="13"/>
                  <a:pt x="424" y="0"/>
                  <a:pt x="408" y="0"/>
                </a:cubicBezTo>
                <a:close/>
                <a:moveTo>
                  <a:pt x="382" y="225"/>
                </a:moveTo>
                <a:cubicBezTo>
                  <a:pt x="374" y="225"/>
                  <a:pt x="367" y="218"/>
                  <a:pt x="367" y="210"/>
                </a:cubicBezTo>
                <a:cubicBezTo>
                  <a:pt x="367" y="202"/>
                  <a:pt x="374" y="196"/>
                  <a:pt x="382" y="196"/>
                </a:cubicBezTo>
                <a:cubicBezTo>
                  <a:pt x="390" y="196"/>
                  <a:pt x="396" y="202"/>
                  <a:pt x="396" y="210"/>
                </a:cubicBezTo>
                <a:cubicBezTo>
                  <a:pt x="396" y="218"/>
                  <a:pt x="390" y="225"/>
                  <a:pt x="382" y="225"/>
                </a:cubicBezTo>
                <a:close/>
                <a:moveTo>
                  <a:pt x="408" y="80"/>
                </a:moveTo>
                <a:cubicBezTo>
                  <a:pt x="355" y="80"/>
                  <a:pt x="355" y="80"/>
                  <a:pt x="355" y="80"/>
                </a:cubicBezTo>
                <a:cubicBezTo>
                  <a:pt x="355" y="70"/>
                  <a:pt x="355" y="70"/>
                  <a:pt x="355" y="70"/>
                </a:cubicBezTo>
                <a:cubicBezTo>
                  <a:pt x="408" y="70"/>
                  <a:pt x="408" y="70"/>
                  <a:pt x="408" y="70"/>
                </a:cubicBezTo>
                <a:lnTo>
                  <a:pt x="408" y="80"/>
                </a:lnTo>
                <a:close/>
                <a:moveTo>
                  <a:pt x="408" y="50"/>
                </a:moveTo>
                <a:cubicBezTo>
                  <a:pt x="355" y="50"/>
                  <a:pt x="355" y="50"/>
                  <a:pt x="355" y="50"/>
                </a:cubicBezTo>
                <a:cubicBezTo>
                  <a:pt x="355" y="40"/>
                  <a:pt x="355" y="40"/>
                  <a:pt x="355" y="40"/>
                </a:cubicBezTo>
                <a:cubicBezTo>
                  <a:pt x="408" y="40"/>
                  <a:pt x="408" y="40"/>
                  <a:pt x="408" y="40"/>
                </a:cubicBezTo>
                <a:lnTo>
                  <a:pt x="408" y="50"/>
                </a:lnTo>
                <a:close/>
                <a:moveTo>
                  <a:pt x="287" y="27"/>
                </a:moveTo>
                <a:cubicBezTo>
                  <a:pt x="17" y="27"/>
                  <a:pt x="17" y="27"/>
                  <a:pt x="17" y="27"/>
                </a:cubicBezTo>
                <a:cubicBezTo>
                  <a:pt x="8" y="27"/>
                  <a:pt x="0" y="35"/>
                  <a:pt x="0" y="44"/>
                </a:cubicBezTo>
                <a:cubicBezTo>
                  <a:pt x="0" y="222"/>
                  <a:pt x="0" y="222"/>
                  <a:pt x="0" y="222"/>
                </a:cubicBezTo>
                <a:cubicBezTo>
                  <a:pt x="0" y="231"/>
                  <a:pt x="8" y="239"/>
                  <a:pt x="17" y="239"/>
                </a:cubicBezTo>
                <a:cubicBezTo>
                  <a:pt x="111" y="239"/>
                  <a:pt x="111" y="239"/>
                  <a:pt x="111" y="239"/>
                </a:cubicBezTo>
                <a:cubicBezTo>
                  <a:pt x="111" y="239"/>
                  <a:pt x="111" y="239"/>
                  <a:pt x="111" y="239"/>
                </a:cubicBezTo>
                <a:cubicBezTo>
                  <a:pt x="111" y="255"/>
                  <a:pt x="111" y="255"/>
                  <a:pt x="111" y="255"/>
                </a:cubicBezTo>
                <a:cubicBezTo>
                  <a:pt x="111" y="257"/>
                  <a:pt x="109" y="259"/>
                  <a:pt x="107" y="260"/>
                </a:cubicBezTo>
                <a:cubicBezTo>
                  <a:pt x="56" y="268"/>
                  <a:pt x="56" y="268"/>
                  <a:pt x="56" y="268"/>
                </a:cubicBezTo>
                <a:cubicBezTo>
                  <a:pt x="54" y="269"/>
                  <a:pt x="52" y="271"/>
                  <a:pt x="52" y="273"/>
                </a:cubicBezTo>
                <a:cubicBezTo>
                  <a:pt x="52" y="285"/>
                  <a:pt x="52" y="285"/>
                  <a:pt x="52" y="285"/>
                </a:cubicBezTo>
                <a:cubicBezTo>
                  <a:pt x="52" y="287"/>
                  <a:pt x="53" y="289"/>
                  <a:pt x="56" y="289"/>
                </a:cubicBezTo>
                <a:cubicBezTo>
                  <a:pt x="248" y="289"/>
                  <a:pt x="248" y="289"/>
                  <a:pt x="248" y="289"/>
                </a:cubicBezTo>
                <a:cubicBezTo>
                  <a:pt x="251" y="289"/>
                  <a:pt x="252" y="287"/>
                  <a:pt x="252" y="285"/>
                </a:cubicBezTo>
                <a:cubicBezTo>
                  <a:pt x="252" y="273"/>
                  <a:pt x="252" y="273"/>
                  <a:pt x="252" y="273"/>
                </a:cubicBezTo>
                <a:cubicBezTo>
                  <a:pt x="252" y="271"/>
                  <a:pt x="251" y="269"/>
                  <a:pt x="248" y="268"/>
                </a:cubicBezTo>
                <a:cubicBezTo>
                  <a:pt x="196" y="260"/>
                  <a:pt x="196" y="260"/>
                  <a:pt x="196" y="260"/>
                </a:cubicBezTo>
                <a:cubicBezTo>
                  <a:pt x="194" y="259"/>
                  <a:pt x="192" y="257"/>
                  <a:pt x="192" y="255"/>
                </a:cubicBezTo>
                <a:cubicBezTo>
                  <a:pt x="192" y="239"/>
                  <a:pt x="192" y="239"/>
                  <a:pt x="192" y="239"/>
                </a:cubicBezTo>
                <a:cubicBezTo>
                  <a:pt x="192" y="239"/>
                  <a:pt x="192" y="239"/>
                  <a:pt x="192" y="239"/>
                </a:cubicBezTo>
                <a:cubicBezTo>
                  <a:pt x="287" y="239"/>
                  <a:pt x="287" y="239"/>
                  <a:pt x="287" y="239"/>
                </a:cubicBezTo>
                <a:cubicBezTo>
                  <a:pt x="296" y="239"/>
                  <a:pt x="304" y="231"/>
                  <a:pt x="304" y="222"/>
                </a:cubicBezTo>
                <a:cubicBezTo>
                  <a:pt x="304" y="44"/>
                  <a:pt x="304" y="44"/>
                  <a:pt x="304" y="44"/>
                </a:cubicBezTo>
                <a:cubicBezTo>
                  <a:pt x="304" y="35"/>
                  <a:pt x="296" y="27"/>
                  <a:pt x="287" y="27"/>
                </a:cubicBezTo>
                <a:close/>
                <a:moveTo>
                  <a:pt x="287" y="209"/>
                </a:moveTo>
                <a:cubicBezTo>
                  <a:pt x="17" y="209"/>
                  <a:pt x="17" y="209"/>
                  <a:pt x="17" y="209"/>
                </a:cubicBezTo>
                <a:cubicBezTo>
                  <a:pt x="17" y="44"/>
                  <a:pt x="17" y="44"/>
                  <a:pt x="17" y="44"/>
                </a:cubicBezTo>
                <a:cubicBezTo>
                  <a:pt x="287" y="44"/>
                  <a:pt x="287" y="44"/>
                  <a:pt x="287" y="44"/>
                </a:cubicBezTo>
                <a:lnTo>
                  <a:pt x="287" y="209"/>
                </a:lnTo>
                <a:close/>
              </a:path>
            </a:pathLst>
          </a:custGeom>
          <a:solidFill>
            <a:srgbClr val="40404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63" name="Text Placeholder 32"/>
          <p:cNvSpPr txBox="1">
            <a:spLocks/>
          </p:cNvSpPr>
          <p:nvPr/>
        </p:nvSpPr>
        <p:spPr>
          <a:xfrm>
            <a:off x="274639" y="991850"/>
            <a:ext cx="6096532" cy="147732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503" rtl="0" eaLnBrk="1" fontAlgn="auto" latinLnBrk="0" hangingPunct="1">
              <a:lnSpc>
                <a:spcPct val="90000"/>
              </a:lnSpc>
              <a:spcBef>
                <a:spcPct val="20000"/>
              </a:spcBef>
              <a:spcAft>
                <a:spcPts val="600"/>
              </a:spcAft>
              <a:buClrTx/>
              <a:buSzPct val="90000"/>
              <a:buFont typeface="Arial" pitchFamily="34" charset="0"/>
              <a:buChar char="•"/>
              <a:tabLst/>
              <a:defRPr/>
            </a:pPr>
            <a:endParaRPr kumimoji="0" lang="en-US" sz="2000" b="0" i="0" u="none" strike="noStrike" kern="1200" cap="none" spc="-50" normalizeH="0" baseline="0" noProof="0" dirty="0">
              <a:ln>
                <a:noFill/>
              </a:ln>
              <a:solidFill>
                <a:srgbClr val="FFFFFF"/>
              </a:solidFill>
              <a:effectLst/>
              <a:uLnTx/>
              <a:uFillTx/>
              <a:latin typeface="Segoe UI Light"/>
              <a:ea typeface="+mn-ea"/>
              <a:cs typeface="+mn-cs"/>
            </a:endParaRPr>
          </a:p>
        </p:txBody>
      </p:sp>
    </p:spTree>
    <p:extLst>
      <p:ext uri="{BB962C8B-B14F-4D97-AF65-F5344CB8AC3E}">
        <p14:creationId xmlns:p14="http://schemas.microsoft.com/office/powerpoint/2010/main" val="217139763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Site-to-Site Connectivity</a:t>
            </a:r>
          </a:p>
        </p:txBody>
      </p:sp>
      <p:sp>
        <p:nvSpPr>
          <p:cNvPr id="4" name="Content Placeholder 2"/>
          <p:cNvSpPr txBox="1">
            <a:spLocks/>
          </p:cNvSpPr>
          <p:nvPr/>
        </p:nvSpPr>
        <p:spPr>
          <a:xfrm>
            <a:off x="274641" y="1576150"/>
            <a:ext cx="6487138" cy="2351646"/>
          </a:xfrm>
          <a:prstGeom prst="rect">
            <a:avLst/>
          </a:prstGeom>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03">
              <a:spcAft>
                <a:spcPts val="1200"/>
              </a:spcAft>
            </a:pPr>
            <a:r>
              <a:rPr lang="en-US" sz="2600" dirty="0">
                <a:solidFill>
                  <a:schemeClr val="tx1"/>
                </a:solidFill>
              </a:rPr>
              <a:t>Extend your premises to the cloud securely</a:t>
            </a:r>
          </a:p>
          <a:p>
            <a:pPr defTabSz="932503">
              <a:spcAft>
                <a:spcPts val="1200"/>
              </a:spcAft>
            </a:pPr>
            <a:r>
              <a:rPr lang="en-US" sz="2600" dirty="0">
                <a:solidFill>
                  <a:schemeClr val="tx1"/>
                </a:solidFill>
              </a:rPr>
              <a:t>On-ramp for migrating services to the cloud</a:t>
            </a:r>
          </a:p>
          <a:p>
            <a:pPr defTabSz="932503">
              <a:spcAft>
                <a:spcPts val="1200"/>
              </a:spcAft>
            </a:pPr>
            <a:r>
              <a:rPr lang="en-US" sz="2600" dirty="0">
                <a:solidFill>
                  <a:schemeClr val="tx1"/>
                </a:solidFill>
              </a:rPr>
              <a:t>Use your on-premise resources in Azure (monitoring, AD, …)</a:t>
            </a:r>
          </a:p>
        </p:txBody>
      </p:sp>
      <p:sp>
        <p:nvSpPr>
          <p:cNvPr id="5" name="Rectangle 4"/>
          <p:cNvSpPr/>
          <p:nvPr/>
        </p:nvSpPr>
        <p:spPr bwMode="auto">
          <a:xfrm>
            <a:off x="350835" y="4165461"/>
            <a:ext cx="5202936" cy="2456001"/>
          </a:xfrm>
          <a:prstGeom prst="rect">
            <a:avLst/>
          </a:prstGeom>
          <a:solidFill>
            <a:srgbClr val="9B4F96">
              <a:lumMod val="75000"/>
            </a:srgbClr>
          </a:solidFill>
          <a:ln w="9525" cap="flat" cmpd="sng" algn="ctr">
            <a:solidFill>
              <a:srgbClr val="9B4F96"/>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14099" fontAlgn="base">
              <a:lnSpc>
                <a:spcPct val="90000"/>
              </a:lnSpc>
              <a:spcBef>
                <a:spcPct val="0"/>
              </a:spcBef>
              <a:spcAft>
                <a:spcPct val="0"/>
              </a:spcAft>
            </a:pPr>
            <a:r>
              <a:rPr lang="en-US" sz="2000" kern="0" dirty="0">
                <a:solidFill>
                  <a:srgbClr val="FFFFFF"/>
                </a:solidFill>
                <a:latin typeface="Segoe UI"/>
              </a:rPr>
              <a:t>On-premises</a:t>
            </a:r>
          </a:p>
        </p:txBody>
      </p:sp>
      <p:sp>
        <p:nvSpPr>
          <p:cNvPr id="6" name="Rounded Rectangle 5"/>
          <p:cNvSpPr/>
          <p:nvPr/>
        </p:nvSpPr>
        <p:spPr bwMode="auto">
          <a:xfrm>
            <a:off x="773307" y="4827618"/>
            <a:ext cx="4357992" cy="1300049"/>
          </a:xfrm>
          <a:prstGeom prst="roundRect">
            <a:avLst>
              <a:gd name="adj" fmla="val 6387"/>
            </a:avLst>
          </a:prstGeom>
          <a:solidFill>
            <a:srgbClr val="B0B18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sp>
        <p:nvSpPr>
          <p:cNvPr id="7" name="TextBox 6"/>
          <p:cNvSpPr txBox="1"/>
          <p:nvPr/>
        </p:nvSpPr>
        <p:spPr>
          <a:xfrm>
            <a:off x="773307" y="6048998"/>
            <a:ext cx="1965090" cy="572464"/>
          </a:xfrm>
          <a:prstGeom prst="rect">
            <a:avLst/>
          </a:prstGeom>
          <a:noFill/>
        </p:spPr>
        <p:txBody>
          <a:bodyPr wrap="none" lIns="0" tIns="146304" rIns="182880" bIns="146304" rtlCol="0">
            <a:spAutoFit/>
          </a:bodyPr>
          <a:lstStyle/>
          <a:p>
            <a:pPr>
              <a:lnSpc>
                <a:spcPct val="90000"/>
              </a:lnSpc>
            </a:pPr>
            <a:r>
              <a:rPr lang="en-US" sz="2000" dirty="0">
                <a:solidFill>
                  <a:srgbClr val="FFFFFF"/>
                </a:solidFill>
              </a:rPr>
              <a:t>Your datacenter</a:t>
            </a:r>
          </a:p>
        </p:txBody>
      </p:sp>
      <p:grpSp>
        <p:nvGrpSpPr>
          <p:cNvPr id="8" name="Group 7"/>
          <p:cNvGrpSpPr/>
          <p:nvPr/>
        </p:nvGrpSpPr>
        <p:grpSpPr>
          <a:xfrm>
            <a:off x="871104" y="4920818"/>
            <a:ext cx="2473589" cy="1113648"/>
            <a:chOff x="794905" y="2135332"/>
            <a:chExt cx="3406034" cy="1533449"/>
          </a:xfrm>
        </p:grpSpPr>
        <p:pic>
          <p:nvPicPr>
            <p:cNvPr id="9" name="Picture 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3198357"/>
              <a:ext cx="1089128" cy="470424"/>
            </a:xfrm>
            <a:prstGeom prst="roundRect">
              <a:avLst>
                <a:gd name="adj" fmla="val 11234"/>
              </a:avLst>
            </a:prstGeom>
            <a:solidFill>
              <a:schemeClr val="tx2"/>
            </a:solidFill>
            <a:ln w="63500">
              <a:noFill/>
            </a:ln>
            <a:effectLst/>
          </p:spPr>
        </p:pic>
        <p:pic>
          <p:nvPicPr>
            <p:cNvPr id="10" name="Picture 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666845"/>
              <a:ext cx="1089128" cy="470424"/>
            </a:xfrm>
            <a:prstGeom prst="roundRect">
              <a:avLst>
                <a:gd name="adj" fmla="val 11234"/>
              </a:avLst>
            </a:prstGeom>
            <a:solidFill>
              <a:schemeClr val="tx2"/>
            </a:solidFill>
            <a:ln w="63500">
              <a:noFill/>
            </a:ln>
            <a:effectLst/>
          </p:spPr>
        </p:pic>
        <p:pic>
          <p:nvPicPr>
            <p:cNvPr id="11" name="Picture 1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794905" y="2135332"/>
              <a:ext cx="1089128" cy="470424"/>
            </a:xfrm>
            <a:prstGeom prst="roundRect">
              <a:avLst>
                <a:gd name="adj" fmla="val 11234"/>
              </a:avLst>
            </a:prstGeom>
            <a:solidFill>
              <a:schemeClr val="tx2"/>
            </a:solidFill>
            <a:ln w="63500">
              <a:noFill/>
            </a:ln>
            <a:effectLst/>
          </p:spPr>
        </p:pic>
        <p:pic>
          <p:nvPicPr>
            <p:cNvPr id="12" name="Picture 11"/>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3198357"/>
              <a:ext cx="1089128" cy="470424"/>
            </a:xfrm>
            <a:prstGeom prst="roundRect">
              <a:avLst>
                <a:gd name="adj" fmla="val 11234"/>
              </a:avLst>
            </a:prstGeom>
            <a:solidFill>
              <a:schemeClr val="tx2"/>
            </a:solidFill>
            <a:ln w="63500">
              <a:noFill/>
            </a:ln>
            <a:effectLst/>
          </p:spPr>
        </p:pic>
        <p:pic>
          <p:nvPicPr>
            <p:cNvPr id="13" name="Picture 12"/>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666845"/>
              <a:ext cx="1089128" cy="470424"/>
            </a:xfrm>
            <a:prstGeom prst="roundRect">
              <a:avLst>
                <a:gd name="adj" fmla="val 11234"/>
              </a:avLst>
            </a:prstGeom>
            <a:solidFill>
              <a:schemeClr val="tx2"/>
            </a:solidFill>
            <a:ln w="63500">
              <a:noFill/>
            </a:ln>
            <a:effectLst/>
          </p:spPr>
        </p:pic>
        <p:pic>
          <p:nvPicPr>
            <p:cNvPr id="14" name="Picture 1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1953358" y="2135332"/>
              <a:ext cx="1089128" cy="470424"/>
            </a:xfrm>
            <a:prstGeom prst="roundRect">
              <a:avLst>
                <a:gd name="adj" fmla="val 11234"/>
              </a:avLst>
            </a:prstGeom>
            <a:solidFill>
              <a:schemeClr val="tx2"/>
            </a:solidFill>
            <a:ln w="63500">
              <a:noFill/>
            </a:ln>
            <a:effectLst/>
          </p:spPr>
        </p:pic>
        <p:pic>
          <p:nvPicPr>
            <p:cNvPr id="15" name="Picture 1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3198357"/>
              <a:ext cx="1089128" cy="470424"/>
            </a:xfrm>
            <a:prstGeom prst="roundRect">
              <a:avLst>
                <a:gd name="adj" fmla="val 11234"/>
              </a:avLst>
            </a:prstGeom>
            <a:solidFill>
              <a:schemeClr val="tx2"/>
            </a:solidFill>
            <a:ln w="63500">
              <a:noFill/>
            </a:ln>
            <a:effectLst/>
          </p:spPr>
        </p:pic>
        <p:pic>
          <p:nvPicPr>
            <p:cNvPr id="16" name="Picture 1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666845"/>
              <a:ext cx="1089128" cy="470424"/>
            </a:xfrm>
            <a:prstGeom prst="roundRect">
              <a:avLst>
                <a:gd name="adj" fmla="val 11234"/>
              </a:avLst>
            </a:prstGeom>
            <a:solidFill>
              <a:schemeClr val="tx2"/>
            </a:solidFill>
            <a:ln w="63500">
              <a:noFill/>
            </a:ln>
            <a:effectLst/>
          </p:spPr>
        </p:pic>
        <p:pic>
          <p:nvPicPr>
            <p:cNvPr id="17" name="Picture 1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11811" y="2135332"/>
              <a:ext cx="1089128" cy="470424"/>
            </a:xfrm>
            <a:prstGeom prst="roundRect">
              <a:avLst>
                <a:gd name="adj" fmla="val 11234"/>
              </a:avLst>
            </a:prstGeom>
            <a:solidFill>
              <a:schemeClr val="tx2"/>
            </a:solidFill>
            <a:ln w="63500">
              <a:noFill/>
            </a:ln>
            <a:effectLst/>
          </p:spPr>
        </p:pic>
      </p:grpSp>
      <p:sp>
        <p:nvSpPr>
          <p:cNvPr id="18" name="Oval 17"/>
          <p:cNvSpPr/>
          <p:nvPr/>
        </p:nvSpPr>
        <p:spPr bwMode="auto">
          <a:xfrm>
            <a:off x="3515404" y="4833814"/>
            <a:ext cx="1279569" cy="1304646"/>
          </a:xfrm>
          <a:prstGeom prst="ellipse">
            <a:avLst/>
          </a:prstGeom>
          <a:solidFill>
            <a:srgbClr val="FFFFFF"/>
          </a:solidFill>
          <a:ln w="76200">
            <a:solidFill>
              <a:schemeClr val="bg2">
                <a:lumMod val="90000"/>
                <a:lumOff val="1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sp>
        <p:nvSpPr>
          <p:cNvPr id="19" name="Freeform 52"/>
          <p:cNvSpPr>
            <a:spLocks noEditPoints="1"/>
          </p:cNvSpPr>
          <p:nvPr/>
        </p:nvSpPr>
        <p:spPr bwMode="auto">
          <a:xfrm>
            <a:off x="3714716" y="4963185"/>
            <a:ext cx="886378" cy="674645"/>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rgbClr val="002060"/>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TextBox 19"/>
          <p:cNvSpPr txBox="1"/>
          <p:nvPr/>
        </p:nvSpPr>
        <p:spPr>
          <a:xfrm>
            <a:off x="3415947" y="5490264"/>
            <a:ext cx="1493037" cy="600164"/>
          </a:xfrm>
          <a:prstGeom prst="rect">
            <a:avLst/>
          </a:prstGeom>
          <a:noFill/>
        </p:spPr>
        <p:txBody>
          <a:bodyPr wrap="none" lIns="182880" tIns="146304" rIns="182880" bIns="146304" rtlCol="0">
            <a:spAutoFit/>
          </a:bodyPr>
          <a:lstStyle/>
          <a:p>
            <a:pPr algn="ctr">
              <a:lnSpc>
                <a:spcPct val="90000"/>
              </a:lnSpc>
            </a:pPr>
            <a:r>
              <a:rPr lang="en-US" sz="1100" dirty="0">
                <a:solidFill>
                  <a:srgbClr val="002050"/>
                </a:solidFill>
              </a:rPr>
              <a:t>Hardware VPN or </a:t>
            </a:r>
            <a:br>
              <a:rPr lang="en-US" sz="1100" dirty="0">
                <a:solidFill>
                  <a:srgbClr val="002050"/>
                </a:solidFill>
              </a:rPr>
            </a:br>
            <a:r>
              <a:rPr lang="en-US" sz="1100" dirty="0">
                <a:solidFill>
                  <a:srgbClr val="002050"/>
                </a:solidFill>
              </a:rPr>
              <a:t>Windows RRAS</a:t>
            </a:r>
          </a:p>
        </p:txBody>
      </p:sp>
      <p:sp>
        <p:nvSpPr>
          <p:cNvPr id="21" name="Clpoud Icon"/>
          <p:cNvSpPr>
            <a:spLocks noChangeAspect="1"/>
          </p:cNvSpPr>
          <p:nvPr/>
        </p:nvSpPr>
        <p:spPr bwMode="black">
          <a:xfrm>
            <a:off x="6498629" y="1704435"/>
            <a:ext cx="5739408" cy="324337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60000"/>
              <a:lumOff val="40000"/>
            </a:schemeClr>
          </a:solidFill>
          <a:ln/>
          <a:extLst/>
        </p:spPr>
        <p:style>
          <a:lnRef idx="1">
            <a:schemeClr val="accent1"/>
          </a:lnRef>
          <a:fillRef idx="3">
            <a:schemeClr val="accent1"/>
          </a:fillRef>
          <a:effectRef idx="2">
            <a:schemeClr val="accent1"/>
          </a:effectRef>
          <a:fontRef idx="minor">
            <a:schemeClr val="lt1"/>
          </a:fontRef>
        </p:style>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br>
              <a:rPr lang="en-US" sz="2400" spc="-50" dirty="0">
                <a:solidFill>
                  <a:srgbClr val="FFFFFF"/>
                </a:solidFill>
              </a:rPr>
            </a:br>
            <a:r>
              <a:rPr lang="en-US" sz="2400" spc="-50" dirty="0">
                <a:solidFill>
                  <a:srgbClr val="FFFFFF"/>
                </a:solidFill>
              </a:rPr>
              <a:t>Azure</a:t>
            </a:r>
          </a:p>
        </p:txBody>
      </p:sp>
      <p:sp>
        <p:nvSpPr>
          <p:cNvPr id="22" name="Freeform 21"/>
          <p:cNvSpPr/>
          <p:nvPr/>
        </p:nvSpPr>
        <p:spPr bwMode="auto">
          <a:xfrm>
            <a:off x="7872415" y="2843519"/>
            <a:ext cx="4128001" cy="1911954"/>
          </a:xfrm>
          <a:custGeom>
            <a:avLst/>
            <a:gdLst>
              <a:gd name="connsiteX0" fmla="*/ 269674 w 3173565"/>
              <a:gd name="connsiteY0" fmla="*/ 0 h 1618014"/>
              <a:gd name="connsiteX1" fmla="*/ 2323469 w 3173565"/>
              <a:gd name="connsiteY1" fmla="*/ 0 h 1618014"/>
              <a:gd name="connsiteX2" fmla="*/ 2337182 w 3173565"/>
              <a:gd name="connsiteY2" fmla="*/ 1382 h 1618014"/>
              <a:gd name="connsiteX3" fmla="*/ 2364558 w 3173565"/>
              <a:gd name="connsiteY3" fmla="*/ 0 h 1618014"/>
              <a:gd name="connsiteX4" fmla="*/ 3173565 w 3173565"/>
              <a:gd name="connsiteY4" fmla="*/ 809007 h 1618014"/>
              <a:gd name="connsiteX5" fmla="*/ 2364558 w 3173565"/>
              <a:gd name="connsiteY5" fmla="*/ 1618014 h 1618014"/>
              <a:gd name="connsiteX6" fmla="*/ 2337182 w 3173565"/>
              <a:gd name="connsiteY6" fmla="*/ 1616632 h 1618014"/>
              <a:gd name="connsiteX7" fmla="*/ 2323469 w 3173565"/>
              <a:gd name="connsiteY7" fmla="*/ 1618014 h 1618014"/>
              <a:gd name="connsiteX8" fmla="*/ 269674 w 3173565"/>
              <a:gd name="connsiteY8" fmla="*/ 1618014 h 1618014"/>
              <a:gd name="connsiteX9" fmla="*/ 0 w 3173565"/>
              <a:gd name="connsiteY9" fmla="*/ 1348340 h 1618014"/>
              <a:gd name="connsiteX10" fmla="*/ 0 w 3173565"/>
              <a:gd name="connsiteY10" fmla="*/ 269674 h 1618014"/>
              <a:gd name="connsiteX11" fmla="*/ 269674 w 3173565"/>
              <a:gd name="connsiteY11" fmla="*/ 0 h 1618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3565" h="1618014">
                <a:moveTo>
                  <a:pt x="269674" y="0"/>
                </a:moveTo>
                <a:lnTo>
                  <a:pt x="2323469" y="0"/>
                </a:lnTo>
                <a:lnTo>
                  <a:pt x="2337182" y="1382"/>
                </a:lnTo>
                <a:lnTo>
                  <a:pt x="2364558" y="0"/>
                </a:lnTo>
                <a:cubicBezTo>
                  <a:pt x="2811360" y="0"/>
                  <a:pt x="3173565" y="362205"/>
                  <a:pt x="3173565" y="809007"/>
                </a:cubicBezTo>
                <a:cubicBezTo>
                  <a:pt x="3173565" y="1255809"/>
                  <a:pt x="2811360" y="1618014"/>
                  <a:pt x="2364558" y="1618014"/>
                </a:cubicBezTo>
                <a:lnTo>
                  <a:pt x="2337182" y="1616632"/>
                </a:lnTo>
                <a:lnTo>
                  <a:pt x="2323469" y="1618014"/>
                </a:lnTo>
                <a:lnTo>
                  <a:pt x="269674" y="1618014"/>
                </a:lnTo>
                <a:cubicBezTo>
                  <a:pt x="120737" y="1618014"/>
                  <a:pt x="0" y="1497277"/>
                  <a:pt x="0" y="1348340"/>
                </a:cubicBezTo>
                <a:lnTo>
                  <a:pt x="0" y="269674"/>
                </a:lnTo>
                <a:cubicBezTo>
                  <a:pt x="0" y="120737"/>
                  <a:pt x="120737" y="0"/>
                  <a:pt x="269674" y="0"/>
                </a:cubicBezTo>
                <a:close/>
              </a:path>
            </a:pathLst>
          </a:custGeom>
          <a:pattFill prst="ltUpDiag">
            <a:fgClr>
              <a:srgbClr val="CDCDCD"/>
            </a:fgClr>
            <a:bgClr>
              <a:srgbClr val="FFFFFF"/>
            </a:bgClr>
          </a:patt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6859" tIns="146248" rIns="0" bIns="45720" numCol="1" spcCol="0" rtlCol="0" fromWordArt="0" anchor="b" anchorCtr="0" forceAA="0" compatLnSpc="1">
            <a:prstTxWarp prst="textNoShape">
              <a:avLst/>
            </a:prstTxWarp>
            <a:noAutofit/>
          </a:bodyPr>
          <a:lstStyle/>
          <a:p>
            <a:r>
              <a:rPr lang="en-US" dirty="0">
                <a:solidFill>
                  <a:srgbClr val="002050">
                    <a:lumMod val="90000"/>
                    <a:lumOff val="10000"/>
                  </a:srgbClr>
                </a:solidFill>
              </a:rPr>
              <a:t>Virtual Network</a:t>
            </a:r>
          </a:p>
        </p:txBody>
      </p:sp>
      <p:sp>
        <p:nvSpPr>
          <p:cNvPr id="23" name="TextBox 22"/>
          <p:cNvSpPr txBox="1"/>
          <p:nvPr/>
        </p:nvSpPr>
        <p:spPr>
          <a:xfrm>
            <a:off x="6445002" y="4253379"/>
            <a:ext cx="1474187" cy="600164"/>
          </a:xfrm>
          <a:prstGeom prst="rect">
            <a:avLst/>
          </a:prstGeom>
          <a:noFill/>
        </p:spPr>
        <p:txBody>
          <a:bodyPr wrap="square" lIns="182880" tIns="146304" rIns="182880" bIns="146304" rtlCol="0">
            <a:spAutoFit/>
          </a:bodyPr>
          <a:lstStyle/>
          <a:p>
            <a:pPr algn="ctr">
              <a:lnSpc>
                <a:spcPct val="90000"/>
              </a:lnSpc>
            </a:pPr>
            <a:r>
              <a:rPr lang="en-US" sz="1100" dirty="0">
                <a:gradFill>
                  <a:gsLst>
                    <a:gs pos="2917">
                      <a:srgbClr val="FFFFFF"/>
                    </a:gs>
                    <a:gs pos="100000">
                      <a:srgbClr val="FFFFFF"/>
                    </a:gs>
                  </a:gsLst>
                  <a:lin ang="5400000" scaled="0"/>
                </a:gradFill>
              </a:rPr>
              <a:t>VPN </a:t>
            </a:r>
            <a:br>
              <a:rPr lang="en-US" sz="1100" dirty="0">
                <a:gradFill>
                  <a:gsLst>
                    <a:gs pos="2917">
                      <a:srgbClr val="FFFFFF"/>
                    </a:gs>
                    <a:gs pos="100000">
                      <a:srgbClr val="FFFFFF"/>
                    </a:gs>
                  </a:gsLst>
                  <a:lin ang="5400000" scaled="0"/>
                </a:gradFill>
              </a:rPr>
            </a:br>
            <a:r>
              <a:rPr lang="en-US" sz="1100" dirty="0">
                <a:gradFill>
                  <a:gsLst>
                    <a:gs pos="2917">
                      <a:srgbClr val="FFFFFF"/>
                    </a:gs>
                    <a:gs pos="100000">
                      <a:srgbClr val="FFFFFF"/>
                    </a:gs>
                  </a:gsLst>
                  <a:lin ang="5400000" scaled="0"/>
                </a:gradFill>
              </a:rPr>
              <a:t>Gateway</a:t>
            </a:r>
          </a:p>
        </p:txBody>
      </p:sp>
      <p:sp>
        <p:nvSpPr>
          <p:cNvPr id="24" name="Rounded Rectangle 23"/>
          <p:cNvSpPr/>
          <p:nvPr/>
        </p:nvSpPr>
        <p:spPr bwMode="auto">
          <a:xfrm>
            <a:off x="8005358" y="3151775"/>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pic>
        <p:nvPicPr>
          <p:cNvPr id="25" name="Picture 2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069624" y="3972162"/>
            <a:ext cx="790965" cy="341639"/>
          </a:xfrm>
          <a:prstGeom prst="roundRect">
            <a:avLst>
              <a:gd name="adj" fmla="val 11234"/>
            </a:avLst>
          </a:prstGeom>
          <a:solidFill>
            <a:schemeClr val="tx2"/>
          </a:solidFill>
          <a:ln w="63500">
            <a:noFill/>
          </a:ln>
          <a:effectLst/>
        </p:spPr>
      </p:pic>
      <p:pic>
        <p:nvPicPr>
          <p:cNvPr id="26" name="Picture 2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069624" y="3586158"/>
            <a:ext cx="790965" cy="341639"/>
          </a:xfrm>
          <a:prstGeom prst="roundRect">
            <a:avLst>
              <a:gd name="adj" fmla="val 11234"/>
            </a:avLst>
          </a:prstGeom>
          <a:solidFill>
            <a:schemeClr val="tx2"/>
          </a:solidFill>
          <a:ln w="63500">
            <a:noFill/>
          </a:ln>
          <a:effectLst/>
        </p:spPr>
      </p:pic>
      <p:pic>
        <p:nvPicPr>
          <p:cNvPr id="27" name="Picture 26"/>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069624" y="3200153"/>
            <a:ext cx="790965" cy="341639"/>
          </a:xfrm>
          <a:prstGeom prst="roundRect">
            <a:avLst>
              <a:gd name="adj" fmla="val 11234"/>
            </a:avLst>
          </a:prstGeom>
          <a:solidFill>
            <a:schemeClr val="tx2"/>
          </a:solidFill>
          <a:ln w="63500">
            <a:noFill/>
          </a:ln>
          <a:effectLst/>
        </p:spPr>
      </p:pic>
      <p:sp>
        <p:nvSpPr>
          <p:cNvPr id="28" name="TextBox 27"/>
          <p:cNvSpPr txBox="1"/>
          <p:nvPr/>
        </p:nvSpPr>
        <p:spPr>
          <a:xfrm>
            <a:off x="8005358" y="2802264"/>
            <a:ext cx="919605" cy="447815"/>
          </a:xfrm>
          <a:prstGeom prst="rect">
            <a:avLst/>
          </a:prstGeom>
          <a:noFill/>
        </p:spPr>
        <p:txBody>
          <a:bodyPr wrap="square" lIns="91440" tIns="146304" rIns="91440" bIns="146304" rtlCol="0">
            <a:spAutoFit/>
          </a:bodyPr>
          <a:lstStyle/>
          <a:p>
            <a:pPr algn="ctr">
              <a:lnSpc>
                <a:spcPct val="90000"/>
              </a:lnSpc>
            </a:pPr>
            <a:r>
              <a:rPr lang="en-US" sz="1100" dirty="0">
                <a:solidFill>
                  <a:srgbClr val="002050">
                    <a:lumMod val="90000"/>
                    <a:lumOff val="10000"/>
                  </a:srgbClr>
                </a:solidFill>
              </a:rPr>
              <a:t>&lt;subnet 1&gt;</a:t>
            </a:r>
          </a:p>
        </p:txBody>
      </p:sp>
      <p:sp>
        <p:nvSpPr>
          <p:cNvPr id="29" name="TextBox 28"/>
          <p:cNvSpPr txBox="1"/>
          <p:nvPr/>
        </p:nvSpPr>
        <p:spPr>
          <a:xfrm>
            <a:off x="8989099" y="2802264"/>
            <a:ext cx="916447" cy="447815"/>
          </a:xfrm>
          <a:prstGeom prst="rect">
            <a:avLst/>
          </a:prstGeom>
          <a:noFill/>
        </p:spPr>
        <p:txBody>
          <a:bodyPr wrap="square" lIns="91440" tIns="146304" rIns="91440" bIns="146304" rtlCol="0">
            <a:spAutoFit/>
          </a:bodyPr>
          <a:lstStyle/>
          <a:p>
            <a:pPr algn="ctr">
              <a:lnSpc>
                <a:spcPct val="90000"/>
              </a:lnSpc>
            </a:pPr>
            <a:r>
              <a:rPr lang="en-US" sz="1100" dirty="0">
                <a:solidFill>
                  <a:srgbClr val="002050">
                    <a:lumMod val="90000"/>
                    <a:lumOff val="10000"/>
                  </a:srgbClr>
                </a:solidFill>
              </a:rPr>
              <a:t>&lt;subnet 2&gt;</a:t>
            </a:r>
          </a:p>
        </p:txBody>
      </p:sp>
      <p:sp>
        <p:nvSpPr>
          <p:cNvPr id="30" name="TextBox 29"/>
          <p:cNvSpPr txBox="1"/>
          <p:nvPr/>
        </p:nvSpPr>
        <p:spPr>
          <a:xfrm>
            <a:off x="9969315" y="2802264"/>
            <a:ext cx="924234" cy="447815"/>
          </a:xfrm>
          <a:prstGeom prst="rect">
            <a:avLst/>
          </a:prstGeom>
          <a:noFill/>
        </p:spPr>
        <p:txBody>
          <a:bodyPr wrap="square" lIns="91440" tIns="146304" rIns="91440" bIns="146304" rtlCol="0">
            <a:spAutoFit/>
          </a:bodyPr>
          <a:lstStyle/>
          <a:p>
            <a:pPr algn="ctr">
              <a:lnSpc>
                <a:spcPct val="90000"/>
              </a:lnSpc>
            </a:pPr>
            <a:r>
              <a:rPr lang="en-US" sz="1100" dirty="0">
                <a:solidFill>
                  <a:srgbClr val="002050">
                    <a:lumMod val="90000"/>
                    <a:lumOff val="10000"/>
                  </a:srgbClr>
                </a:solidFill>
              </a:rPr>
              <a:t>&lt;subnet 3&gt;</a:t>
            </a:r>
          </a:p>
        </p:txBody>
      </p:sp>
      <p:pic>
        <p:nvPicPr>
          <p:cNvPr id="31" name="Picture 30"/>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1022427" y="3586157"/>
            <a:ext cx="790965" cy="341639"/>
          </a:xfrm>
          <a:prstGeom prst="roundRect">
            <a:avLst>
              <a:gd name="adj" fmla="val 9180"/>
            </a:avLst>
          </a:prstGeom>
          <a:noFill/>
          <a:ln w="31750">
            <a:solidFill>
              <a:schemeClr val="tx2"/>
            </a:solidFill>
          </a:ln>
        </p:spPr>
      </p:pic>
      <p:grpSp>
        <p:nvGrpSpPr>
          <p:cNvPr id="32" name="Group 31"/>
          <p:cNvGrpSpPr/>
          <p:nvPr/>
        </p:nvGrpSpPr>
        <p:grpSpPr>
          <a:xfrm>
            <a:off x="8989467" y="3151775"/>
            <a:ext cx="919973" cy="1221733"/>
            <a:chOff x="8913268" y="1889001"/>
            <a:chExt cx="919973" cy="1221733"/>
          </a:xfrm>
        </p:grpSpPr>
        <p:sp>
          <p:nvSpPr>
            <p:cNvPr id="33" name="Rounded Rectangle 32"/>
            <p:cNvSpPr/>
            <p:nvPr/>
          </p:nvSpPr>
          <p:spPr bwMode="auto">
            <a:xfrm>
              <a:off x="8913268" y="1889001"/>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pic>
          <p:nvPicPr>
            <p:cNvPr id="34" name="Picture 3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709388"/>
              <a:ext cx="790965" cy="341639"/>
            </a:xfrm>
            <a:prstGeom prst="roundRect">
              <a:avLst>
                <a:gd name="adj" fmla="val 11234"/>
              </a:avLst>
            </a:prstGeom>
            <a:solidFill>
              <a:schemeClr val="tx2"/>
            </a:solidFill>
            <a:ln w="63500">
              <a:noFill/>
            </a:ln>
            <a:effectLst/>
          </p:spPr>
        </p:pic>
        <p:pic>
          <p:nvPicPr>
            <p:cNvPr id="35" name="Picture 3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2323384"/>
              <a:ext cx="790965" cy="341639"/>
            </a:xfrm>
            <a:prstGeom prst="roundRect">
              <a:avLst>
                <a:gd name="adj" fmla="val 11234"/>
              </a:avLst>
            </a:prstGeom>
            <a:solidFill>
              <a:schemeClr val="tx2"/>
            </a:solidFill>
            <a:ln w="63500">
              <a:noFill/>
            </a:ln>
            <a:effectLst/>
          </p:spPr>
        </p:pic>
        <p:pic>
          <p:nvPicPr>
            <p:cNvPr id="36" name="Picture 35"/>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8977772" y="1937379"/>
              <a:ext cx="790965" cy="341639"/>
            </a:xfrm>
            <a:prstGeom prst="roundRect">
              <a:avLst>
                <a:gd name="adj" fmla="val 11234"/>
              </a:avLst>
            </a:prstGeom>
            <a:solidFill>
              <a:schemeClr val="tx2"/>
            </a:solidFill>
            <a:ln w="63500">
              <a:noFill/>
            </a:ln>
            <a:effectLst/>
          </p:spPr>
        </p:pic>
      </p:grpSp>
      <p:grpSp>
        <p:nvGrpSpPr>
          <p:cNvPr id="37" name="Group 36"/>
          <p:cNvGrpSpPr/>
          <p:nvPr/>
        </p:nvGrpSpPr>
        <p:grpSpPr>
          <a:xfrm>
            <a:off x="9973576" y="3151775"/>
            <a:ext cx="919973" cy="1221733"/>
            <a:chOff x="9897377" y="1889001"/>
            <a:chExt cx="919973" cy="1221733"/>
          </a:xfrm>
        </p:grpSpPr>
        <p:sp>
          <p:nvSpPr>
            <p:cNvPr id="38" name="Rounded Rectangle 37"/>
            <p:cNvSpPr/>
            <p:nvPr/>
          </p:nvSpPr>
          <p:spPr bwMode="auto">
            <a:xfrm>
              <a:off x="9897377" y="1889001"/>
              <a:ext cx="919973" cy="1221733"/>
            </a:xfrm>
            <a:prstGeom prst="roundRect">
              <a:avLst>
                <a:gd name="adj" fmla="val 10259"/>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pic>
          <p:nvPicPr>
            <p:cNvPr id="39" name="Picture 38"/>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709388"/>
              <a:ext cx="790965" cy="341639"/>
            </a:xfrm>
            <a:prstGeom prst="roundRect">
              <a:avLst>
                <a:gd name="adj" fmla="val 11234"/>
              </a:avLst>
            </a:prstGeom>
            <a:solidFill>
              <a:schemeClr val="tx2"/>
            </a:solidFill>
            <a:ln w="63500">
              <a:noFill/>
            </a:ln>
            <a:effectLst/>
          </p:spPr>
        </p:pic>
        <p:pic>
          <p:nvPicPr>
            <p:cNvPr id="40" name="Picture 39"/>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2323384"/>
              <a:ext cx="790965" cy="341639"/>
            </a:xfrm>
            <a:prstGeom prst="roundRect">
              <a:avLst>
                <a:gd name="adj" fmla="val 11234"/>
              </a:avLst>
            </a:prstGeom>
            <a:solidFill>
              <a:schemeClr val="tx2"/>
            </a:solidFill>
            <a:ln w="63500">
              <a:noFill/>
            </a:ln>
            <a:effectLst/>
          </p:spPr>
        </p:pic>
        <p:pic>
          <p:nvPicPr>
            <p:cNvPr id="41" name="Picture 40"/>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9961881" y="1937379"/>
              <a:ext cx="790965" cy="341639"/>
            </a:xfrm>
            <a:prstGeom prst="roundRect">
              <a:avLst>
                <a:gd name="adj" fmla="val 11234"/>
              </a:avLst>
            </a:prstGeom>
            <a:solidFill>
              <a:schemeClr val="tx2"/>
            </a:solidFill>
            <a:ln w="63500">
              <a:noFill/>
            </a:ln>
            <a:effectLst/>
          </p:spPr>
        </p:pic>
      </p:grpSp>
      <p:sp>
        <p:nvSpPr>
          <p:cNvPr id="42" name="TextBox 41"/>
          <p:cNvSpPr txBox="1"/>
          <p:nvPr/>
        </p:nvSpPr>
        <p:spPr>
          <a:xfrm>
            <a:off x="11022427" y="3070890"/>
            <a:ext cx="790966" cy="600164"/>
          </a:xfrm>
          <a:prstGeom prst="rect">
            <a:avLst/>
          </a:prstGeom>
          <a:noFill/>
        </p:spPr>
        <p:txBody>
          <a:bodyPr wrap="square" lIns="91440" tIns="146304" rIns="91440" bIns="146304" rtlCol="0">
            <a:spAutoFit/>
          </a:bodyPr>
          <a:lstStyle/>
          <a:p>
            <a:pPr algn="ctr">
              <a:lnSpc>
                <a:spcPct val="90000"/>
              </a:lnSpc>
            </a:pPr>
            <a:r>
              <a:rPr lang="en-US" sz="1100" dirty="0">
                <a:solidFill>
                  <a:srgbClr val="002050">
                    <a:lumMod val="90000"/>
                    <a:lumOff val="10000"/>
                  </a:srgbClr>
                </a:solidFill>
              </a:rPr>
              <a:t>DNS Server</a:t>
            </a:r>
          </a:p>
        </p:txBody>
      </p:sp>
      <p:sp>
        <p:nvSpPr>
          <p:cNvPr id="43" name="Oval 42"/>
          <p:cNvSpPr/>
          <p:nvPr/>
        </p:nvSpPr>
        <p:spPr bwMode="auto">
          <a:xfrm>
            <a:off x="6627507" y="3745604"/>
            <a:ext cx="1116030" cy="1116030"/>
          </a:xfrm>
          <a:prstGeom prst="ellipse">
            <a:avLst/>
          </a:prstGeom>
          <a:solidFill>
            <a:srgbClr val="FFFFFF"/>
          </a:solidFill>
          <a:ln w="762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000" spc="-50" dirty="0">
              <a:gradFill>
                <a:gsLst>
                  <a:gs pos="1250">
                    <a:srgbClr val="000000"/>
                  </a:gs>
                  <a:gs pos="10417">
                    <a:srgbClr val="000000"/>
                  </a:gs>
                </a:gsLst>
                <a:lin ang="5400000" scaled="0"/>
              </a:gradFill>
            </a:endParaRPr>
          </a:p>
        </p:txBody>
      </p:sp>
      <p:sp>
        <p:nvSpPr>
          <p:cNvPr id="44" name="Freeform 52"/>
          <p:cNvSpPr>
            <a:spLocks noEditPoints="1"/>
          </p:cNvSpPr>
          <p:nvPr/>
        </p:nvSpPr>
        <p:spPr bwMode="auto">
          <a:xfrm>
            <a:off x="6822389" y="3831353"/>
            <a:ext cx="726266" cy="542155"/>
          </a:xfrm>
          <a:custGeom>
            <a:avLst/>
            <a:gdLst>
              <a:gd name="T0" fmla="*/ 179 w 181"/>
              <a:gd name="T1" fmla="*/ 46 h 135"/>
              <a:gd name="T2" fmla="*/ 101 w 181"/>
              <a:gd name="T3" fmla="*/ 1 h 135"/>
              <a:gd name="T4" fmla="*/ 95 w 181"/>
              <a:gd name="T5" fmla="*/ 1 h 135"/>
              <a:gd name="T6" fmla="*/ 97 w 181"/>
              <a:gd name="T7" fmla="*/ 95 h 135"/>
              <a:gd name="T8" fmla="*/ 22 w 181"/>
              <a:gd name="T9" fmla="*/ 86 h 135"/>
              <a:gd name="T10" fmla="*/ 67 w 181"/>
              <a:gd name="T11" fmla="*/ 119 h 135"/>
              <a:gd name="T12" fmla="*/ 21 w 181"/>
              <a:gd name="T13" fmla="*/ 88 h 135"/>
              <a:gd name="T14" fmla="*/ 100 w 181"/>
              <a:gd name="T15" fmla="*/ 102 h 135"/>
              <a:gd name="T16" fmla="*/ 98 w 181"/>
              <a:gd name="T17" fmla="*/ 135 h 135"/>
              <a:gd name="T18" fmla="*/ 94 w 181"/>
              <a:gd name="T19" fmla="*/ 134 h 135"/>
              <a:gd name="T20" fmla="*/ 81 w 181"/>
              <a:gd name="T21" fmla="*/ 122 h 135"/>
              <a:gd name="T22" fmla="*/ 94 w 181"/>
              <a:gd name="T23" fmla="*/ 127 h 135"/>
              <a:gd name="T24" fmla="*/ 6 w 181"/>
              <a:gd name="T25" fmla="*/ 55 h 135"/>
              <a:gd name="T26" fmla="*/ 6 w 181"/>
              <a:gd name="T27" fmla="*/ 77 h 135"/>
              <a:gd name="T28" fmla="*/ 7 w 181"/>
              <a:gd name="T29" fmla="*/ 85 h 135"/>
              <a:gd name="T30" fmla="*/ 0 w 181"/>
              <a:gd name="T31" fmla="*/ 81 h 135"/>
              <a:gd name="T32" fmla="*/ 0 w 181"/>
              <a:gd name="T33" fmla="*/ 51 h 135"/>
              <a:gd name="T34" fmla="*/ 6 w 181"/>
              <a:gd name="T35" fmla="*/ 47 h 135"/>
              <a:gd name="T36" fmla="*/ 11 w 181"/>
              <a:gd name="T37" fmla="*/ 50 h 135"/>
              <a:gd name="T38" fmla="*/ 100 w 181"/>
              <a:gd name="T39" fmla="*/ 102 h 135"/>
              <a:gd name="T40" fmla="*/ 181 w 181"/>
              <a:gd name="T41" fmla="*/ 51 h 135"/>
              <a:gd name="T42" fmla="*/ 178 w 181"/>
              <a:gd name="T43" fmla="*/ 81 h 135"/>
              <a:gd name="T44" fmla="*/ 104 w 181"/>
              <a:gd name="T45" fmla="*/ 102 h 135"/>
              <a:gd name="T46" fmla="*/ 181 w 181"/>
              <a:gd name="T47" fmla="*/ 50 h 135"/>
              <a:gd name="T48" fmla="*/ 59 w 181"/>
              <a:gd name="T49" fmla="*/ 100 h 135"/>
              <a:gd name="T50" fmla="*/ 36 w 181"/>
              <a:gd name="T51" fmla="*/ 87 h 135"/>
              <a:gd name="T52" fmla="*/ 34 w 181"/>
              <a:gd name="T53" fmla="*/ 82 h 135"/>
              <a:gd name="T54" fmla="*/ 59 w 181"/>
              <a:gd name="T55" fmla="*/ 93 h 135"/>
              <a:gd name="T56" fmla="*/ 61 w 181"/>
              <a:gd name="T57" fmla="*/ 99 h 135"/>
              <a:gd name="T58" fmla="*/ 80 w 181"/>
              <a:gd name="T59" fmla="*/ 117 h 135"/>
              <a:gd name="T60" fmla="*/ 73 w 181"/>
              <a:gd name="T61" fmla="*/ 124 h 135"/>
              <a:gd name="T62" fmla="*/ 70 w 181"/>
              <a:gd name="T63" fmla="*/ 121 h 135"/>
              <a:gd name="T64" fmla="*/ 71 w 181"/>
              <a:gd name="T65" fmla="*/ 104 h 135"/>
              <a:gd name="T66" fmla="*/ 80 w 181"/>
              <a:gd name="T67" fmla="*/ 100 h 135"/>
              <a:gd name="T68" fmla="*/ 80 w 181"/>
              <a:gd name="T69" fmla="*/ 103 h 135"/>
              <a:gd name="T70" fmla="*/ 74 w 181"/>
              <a:gd name="T71" fmla="*/ 118 h 135"/>
              <a:gd name="T72" fmla="*/ 80 w 181"/>
              <a:gd name="T73" fmla="*/ 117 h 135"/>
              <a:gd name="T74" fmla="*/ 20 w 181"/>
              <a:gd name="T75" fmla="*/ 86 h 135"/>
              <a:gd name="T76" fmla="*/ 10 w 181"/>
              <a:gd name="T77" fmla="*/ 89 h 135"/>
              <a:gd name="T78" fmla="*/ 9 w 181"/>
              <a:gd name="T79" fmla="*/ 72 h 135"/>
              <a:gd name="T80" fmla="*/ 17 w 181"/>
              <a:gd name="T81" fmla="*/ 66 h 135"/>
              <a:gd name="T82" fmla="*/ 20 w 181"/>
              <a:gd name="T83" fmla="*/ 66 h 135"/>
              <a:gd name="T84" fmla="*/ 14 w 181"/>
              <a:gd name="T85" fmla="*/ 72 h 135"/>
              <a:gd name="T86" fmla="*/ 17 w 181"/>
              <a:gd name="T87"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35">
                <a:moveTo>
                  <a:pt x="97" y="95"/>
                </a:moveTo>
                <a:cubicBezTo>
                  <a:pt x="179" y="46"/>
                  <a:pt x="179" y="46"/>
                  <a:pt x="179" y="46"/>
                </a:cubicBezTo>
                <a:cubicBezTo>
                  <a:pt x="179" y="46"/>
                  <a:pt x="179" y="46"/>
                  <a:pt x="178" y="46"/>
                </a:cubicBezTo>
                <a:cubicBezTo>
                  <a:pt x="101" y="1"/>
                  <a:pt x="101" y="1"/>
                  <a:pt x="101" y="1"/>
                </a:cubicBezTo>
                <a:cubicBezTo>
                  <a:pt x="100" y="0"/>
                  <a:pt x="99" y="0"/>
                  <a:pt x="98" y="0"/>
                </a:cubicBezTo>
                <a:cubicBezTo>
                  <a:pt x="97" y="0"/>
                  <a:pt x="96" y="0"/>
                  <a:pt x="95" y="1"/>
                </a:cubicBezTo>
                <a:cubicBezTo>
                  <a:pt x="14" y="48"/>
                  <a:pt x="14" y="48"/>
                  <a:pt x="14" y="48"/>
                </a:cubicBezTo>
                <a:cubicBezTo>
                  <a:pt x="97" y="95"/>
                  <a:pt x="97" y="95"/>
                  <a:pt x="97" y="95"/>
                </a:cubicBezTo>
                <a:cubicBezTo>
                  <a:pt x="97" y="95"/>
                  <a:pt x="97" y="95"/>
                  <a:pt x="97" y="95"/>
                </a:cubicBezTo>
                <a:close/>
                <a:moveTo>
                  <a:pt x="22" y="86"/>
                </a:moveTo>
                <a:cubicBezTo>
                  <a:pt x="67" y="112"/>
                  <a:pt x="67" y="112"/>
                  <a:pt x="67" y="112"/>
                </a:cubicBezTo>
                <a:cubicBezTo>
                  <a:pt x="67" y="119"/>
                  <a:pt x="67" y="119"/>
                  <a:pt x="67" y="119"/>
                </a:cubicBezTo>
                <a:cubicBezTo>
                  <a:pt x="17" y="90"/>
                  <a:pt x="17" y="90"/>
                  <a:pt x="17" y="90"/>
                </a:cubicBezTo>
                <a:cubicBezTo>
                  <a:pt x="21" y="88"/>
                  <a:pt x="21" y="88"/>
                  <a:pt x="21" y="88"/>
                </a:cubicBezTo>
                <a:cubicBezTo>
                  <a:pt x="21" y="87"/>
                  <a:pt x="22" y="87"/>
                  <a:pt x="22" y="86"/>
                </a:cubicBezTo>
                <a:close/>
                <a:moveTo>
                  <a:pt x="100" y="102"/>
                </a:moveTo>
                <a:cubicBezTo>
                  <a:pt x="100" y="132"/>
                  <a:pt x="100" y="132"/>
                  <a:pt x="100" y="132"/>
                </a:cubicBezTo>
                <a:cubicBezTo>
                  <a:pt x="100" y="133"/>
                  <a:pt x="99" y="134"/>
                  <a:pt x="98" y="135"/>
                </a:cubicBezTo>
                <a:cubicBezTo>
                  <a:pt x="98" y="135"/>
                  <a:pt x="97" y="135"/>
                  <a:pt x="96" y="135"/>
                </a:cubicBezTo>
                <a:cubicBezTo>
                  <a:pt x="96" y="135"/>
                  <a:pt x="95" y="135"/>
                  <a:pt x="94" y="134"/>
                </a:cubicBezTo>
                <a:cubicBezTo>
                  <a:pt x="76" y="124"/>
                  <a:pt x="76" y="124"/>
                  <a:pt x="76" y="124"/>
                </a:cubicBezTo>
                <a:cubicBezTo>
                  <a:pt x="81" y="122"/>
                  <a:pt x="81" y="122"/>
                  <a:pt x="81" y="122"/>
                </a:cubicBezTo>
                <a:cubicBezTo>
                  <a:pt x="82" y="121"/>
                  <a:pt x="82" y="121"/>
                  <a:pt x="82" y="120"/>
                </a:cubicBezTo>
                <a:cubicBezTo>
                  <a:pt x="94" y="127"/>
                  <a:pt x="94" y="127"/>
                  <a:pt x="94" y="127"/>
                </a:cubicBezTo>
                <a:cubicBezTo>
                  <a:pt x="94" y="105"/>
                  <a:pt x="94" y="105"/>
                  <a:pt x="94" y="105"/>
                </a:cubicBezTo>
                <a:cubicBezTo>
                  <a:pt x="6" y="55"/>
                  <a:pt x="6" y="55"/>
                  <a:pt x="6" y="55"/>
                </a:cubicBezTo>
                <a:cubicBezTo>
                  <a:pt x="6" y="77"/>
                  <a:pt x="6" y="77"/>
                  <a:pt x="6" y="77"/>
                </a:cubicBezTo>
                <a:cubicBezTo>
                  <a:pt x="6" y="77"/>
                  <a:pt x="6" y="77"/>
                  <a:pt x="6" y="77"/>
                </a:cubicBezTo>
                <a:cubicBezTo>
                  <a:pt x="7" y="78"/>
                  <a:pt x="7" y="78"/>
                  <a:pt x="7" y="78"/>
                </a:cubicBezTo>
                <a:cubicBezTo>
                  <a:pt x="7" y="85"/>
                  <a:pt x="7" y="85"/>
                  <a:pt x="7" y="85"/>
                </a:cubicBezTo>
                <a:cubicBezTo>
                  <a:pt x="3" y="83"/>
                  <a:pt x="3" y="83"/>
                  <a:pt x="3" y="83"/>
                </a:cubicBezTo>
                <a:cubicBezTo>
                  <a:pt x="0" y="81"/>
                  <a:pt x="0" y="81"/>
                  <a:pt x="0" y="81"/>
                </a:cubicBezTo>
                <a:cubicBezTo>
                  <a:pt x="0" y="78"/>
                  <a:pt x="0" y="78"/>
                  <a:pt x="0" y="78"/>
                </a:cubicBezTo>
                <a:cubicBezTo>
                  <a:pt x="0" y="51"/>
                  <a:pt x="0" y="51"/>
                  <a:pt x="0" y="51"/>
                </a:cubicBezTo>
                <a:cubicBezTo>
                  <a:pt x="0" y="49"/>
                  <a:pt x="0" y="48"/>
                  <a:pt x="2" y="47"/>
                </a:cubicBezTo>
                <a:cubicBezTo>
                  <a:pt x="3" y="47"/>
                  <a:pt x="4" y="47"/>
                  <a:pt x="6" y="47"/>
                </a:cubicBezTo>
                <a:cubicBezTo>
                  <a:pt x="11" y="50"/>
                  <a:pt x="11" y="50"/>
                  <a:pt x="11" y="50"/>
                </a:cubicBezTo>
                <a:cubicBezTo>
                  <a:pt x="11" y="50"/>
                  <a:pt x="11" y="50"/>
                  <a:pt x="11" y="50"/>
                </a:cubicBezTo>
                <a:cubicBezTo>
                  <a:pt x="99" y="100"/>
                  <a:pt x="99" y="100"/>
                  <a:pt x="99" y="100"/>
                </a:cubicBezTo>
                <a:cubicBezTo>
                  <a:pt x="100" y="100"/>
                  <a:pt x="100" y="101"/>
                  <a:pt x="100" y="102"/>
                </a:cubicBezTo>
                <a:close/>
                <a:moveTo>
                  <a:pt x="181" y="50"/>
                </a:moveTo>
                <a:cubicBezTo>
                  <a:pt x="181" y="50"/>
                  <a:pt x="181" y="50"/>
                  <a:pt x="181" y="51"/>
                </a:cubicBezTo>
                <a:cubicBezTo>
                  <a:pt x="181" y="76"/>
                  <a:pt x="181" y="76"/>
                  <a:pt x="181" y="76"/>
                </a:cubicBezTo>
                <a:cubicBezTo>
                  <a:pt x="181" y="78"/>
                  <a:pt x="180" y="80"/>
                  <a:pt x="178" y="81"/>
                </a:cubicBezTo>
                <a:cubicBezTo>
                  <a:pt x="104" y="123"/>
                  <a:pt x="104" y="123"/>
                  <a:pt x="104" y="123"/>
                </a:cubicBezTo>
                <a:cubicBezTo>
                  <a:pt x="104" y="102"/>
                  <a:pt x="104" y="102"/>
                  <a:pt x="104" y="102"/>
                </a:cubicBezTo>
                <a:cubicBezTo>
                  <a:pt x="104" y="100"/>
                  <a:pt x="103" y="98"/>
                  <a:pt x="101" y="97"/>
                </a:cubicBezTo>
                <a:cubicBezTo>
                  <a:pt x="181" y="50"/>
                  <a:pt x="181" y="50"/>
                  <a:pt x="181" y="50"/>
                </a:cubicBezTo>
                <a:cubicBezTo>
                  <a:pt x="181" y="50"/>
                  <a:pt x="181" y="50"/>
                  <a:pt x="181" y="50"/>
                </a:cubicBezTo>
                <a:close/>
                <a:moveTo>
                  <a:pt x="59" y="100"/>
                </a:moveTo>
                <a:cubicBezTo>
                  <a:pt x="59" y="100"/>
                  <a:pt x="59" y="100"/>
                  <a:pt x="58" y="100"/>
                </a:cubicBezTo>
                <a:cubicBezTo>
                  <a:pt x="36" y="87"/>
                  <a:pt x="36" y="87"/>
                  <a:pt x="36" y="87"/>
                </a:cubicBezTo>
                <a:cubicBezTo>
                  <a:pt x="35" y="87"/>
                  <a:pt x="34" y="85"/>
                  <a:pt x="34" y="84"/>
                </a:cubicBezTo>
                <a:cubicBezTo>
                  <a:pt x="34" y="82"/>
                  <a:pt x="34" y="82"/>
                  <a:pt x="34" y="82"/>
                </a:cubicBezTo>
                <a:cubicBezTo>
                  <a:pt x="34" y="80"/>
                  <a:pt x="35" y="80"/>
                  <a:pt x="36" y="80"/>
                </a:cubicBezTo>
                <a:cubicBezTo>
                  <a:pt x="59" y="93"/>
                  <a:pt x="59" y="93"/>
                  <a:pt x="59" y="93"/>
                </a:cubicBezTo>
                <a:cubicBezTo>
                  <a:pt x="60" y="94"/>
                  <a:pt x="61" y="95"/>
                  <a:pt x="61" y="96"/>
                </a:cubicBezTo>
                <a:cubicBezTo>
                  <a:pt x="61" y="99"/>
                  <a:pt x="61" y="99"/>
                  <a:pt x="61" y="99"/>
                </a:cubicBezTo>
                <a:cubicBezTo>
                  <a:pt x="61" y="100"/>
                  <a:pt x="60" y="100"/>
                  <a:pt x="59" y="100"/>
                </a:cubicBezTo>
                <a:close/>
                <a:moveTo>
                  <a:pt x="80" y="117"/>
                </a:moveTo>
                <a:cubicBezTo>
                  <a:pt x="81" y="118"/>
                  <a:pt x="81" y="119"/>
                  <a:pt x="80" y="120"/>
                </a:cubicBezTo>
                <a:cubicBezTo>
                  <a:pt x="73" y="124"/>
                  <a:pt x="73" y="124"/>
                  <a:pt x="73" y="124"/>
                </a:cubicBezTo>
                <a:cubicBezTo>
                  <a:pt x="72" y="124"/>
                  <a:pt x="71" y="124"/>
                  <a:pt x="70" y="123"/>
                </a:cubicBezTo>
                <a:cubicBezTo>
                  <a:pt x="70" y="123"/>
                  <a:pt x="70" y="121"/>
                  <a:pt x="70" y="121"/>
                </a:cubicBezTo>
                <a:cubicBezTo>
                  <a:pt x="70" y="106"/>
                  <a:pt x="70" y="106"/>
                  <a:pt x="70" y="106"/>
                </a:cubicBezTo>
                <a:cubicBezTo>
                  <a:pt x="70" y="106"/>
                  <a:pt x="70" y="104"/>
                  <a:pt x="71" y="104"/>
                </a:cubicBezTo>
                <a:cubicBezTo>
                  <a:pt x="77" y="100"/>
                  <a:pt x="77" y="100"/>
                  <a:pt x="77" y="100"/>
                </a:cubicBezTo>
                <a:cubicBezTo>
                  <a:pt x="78" y="99"/>
                  <a:pt x="80" y="100"/>
                  <a:pt x="80" y="100"/>
                </a:cubicBezTo>
                <a:cubicBezTo>
                  <a:pt x="80" y="100"/>
                  <a:pt x="80" y="100"/>
                  <a:pt x="80" y="100"/>
                </a:cubicBezTo>
                <a:cubicBezTo>
                  <a:pt x="81" y="101"/>
                  <a:pt x="81" y="103"/>
                  <a:pt x="80" y="103"/>
                </a:cubicBezTo>
                <a:cubicBezTo>
                  <a:pt x="74" y="106"/>
                  <a:pt x="74" y="106"/>
                  <a:pt x="74" y="106"/>
                </a:cubicBezTo>
                <a:cubicBezTo>
                  <a:pt x="74" y="118"/>
                  <a:pt x="74" y="118"/>
                  <a:pt x="74" y="118"/>
                </a:cubicBezTo>
                <a:cubicBezTo>
                  <a:pt x="77" y="117"/>
                  <a:pt x="77" y="117"/>
                  <a:pt x="77" y="117"/>
                </a:cubicBezTo>
                <a:cubicBezTo>
                  <a:pt x="78" y="116"/>
                  <a:pt x="80" y="116"/>
                  <a:pt x="80" y="117"/>
                </a:cubicBezTo>
                <a:close/>
                <a:moveTo>
                  <a:pt x="20" y="83"/>
                </a:moveTo>
                <a:cubicBezTo>
                  <a:pt x="21" y="84"/>
                  <a:pt x="21" y="85"/>
                  <a:pt x="20" y="86"/>
                </a:cubicBezTo>
                <a:cubicBezTo>
                  <a:pt x="13" y="90"/>
                  <a:pt x="13" y="90"/>
                  <a:pt x="13" y="90"/>
                </a:cubicBezTo>
                <a:cubicBezTo>
                  <a:pt x="12" y="90"/>
                  <a:pt x="11" y="90"/>
                  <a:pt x="10" y="89"/>
                </a:cubicBezTo>
                <a:cubicBezTo>
                  <a:pt x="10" y="89"/>
                  <a:pt x="9" y="87"/>
                  <a:pt x="9" y="87"/>
                </a:cubicBezTo>
                <a:cubicBezTo>
                  <a:pt x="9" y="72"/>
                  <a:pt x="9" y="72"/>
                  <a:pt x="9" y="72"/>
                </a:cubicBezTo>
                <a:cubicBezTo>
                  <a:pt x="9" y="72"/>
                  <a:pt x="10" y="70"/>
                  <a:pt x="10" y="70"/>
                </a:cubicBezTo>
                <a:cubicBezTo>
                  <a:pt x="17" y="66"/>
                  <a:pt x="17" y="66"/>
                  <a:pt x="17" y="66"/>
                </a:cubicBezTo>
                <a:cubicBezTo>
                  <a:pt x="18" y="65"/>
                  <a:pt x="20" y="66"/>
                  <a:pt x="20" y="66"/>
                </a:cubicBezTo>
                <a:cubicBezTo>
                  <a:pt x="20" y="66"/>
                  <a:pt x="20" y="66"/>
                  <a:pt x="20" y="66"/>
                </a:cubicBezTo>
                <a:cubicBezTo>
                  <a:pt x="21" y="67"/>
                  <a:pt x="21" y="69"/>
                  <a:pt x="20" y="69"/>
                </a:cubicBezTo>
                <a:cubicBezTo>
                  <a:pt x="14" y="72"/>
                  <a:pt x="14" y="72"/>
                  <a:pt x="14" y="72"/>
                </a:cubicBezTo>
                <a:cubicBezTo>
                  <a:pt x="14" y="84"/>
                  <a:pt x="14" y="84"/>
                  <a:pt x="14" y="84"/>
                </a:cubicBezTo>
                <a:cubicBezTo>
                  <a:pt x="17" y="83"/>
                  <a:pt x="17" y="83"/>
                  <a:pt x="17" y="83"/>
                </a:cubicBezTo>
                <a:cubicBezTo>
                  <a:pt x="18" y="82"/>
                  <a:pt x="20" y="82"/>
                  <a:pt x="20" y="83"/>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TextBox 44"/>
          <p:cNvSpPr txBox="1"/>
          <p:nvPr/>
        </p:nvSpPr>
        <p:spPr>
          <a:xfrm>
            <a:off x="6725720" y="4272484"/>
            <a:ext cx="919605" cy="600164"/>
          </a:xfrm>
          <a:prstGeom prst="rect">
            <a:avLst/>
          </a:prstGeom>
          <a:noFill/>
        </p:spPr>
        <p:txBody>
          <a:bodyPr wrap="square" lIns="91440" tIns="146304" rIns="91440" bIns="146304" rtlCol="0">
            <a:spAutoFit/>
          </a:bodyPr>
          <a:lstStyle/>
          <a:p>
            <a:pPr algn="ctr">
              <a:lnSpc>
                <a:spcPct val="90000"/>
              </a:lnSpc>
            </a:pPr>
            <a:r>
              <a:rPr lang="en-US" sz="1100" dirty="0">
                <a:solidFill>
                  <a:srgbClr val="002050"/>
                </a:solidFill>
              </a:rPr>
              <a:t>VPN Gateway</a:t>
            </a:r>
          </a:p>
        </p:txBody>
      </p:sp>
      <p:cxnSp>
        <p:nvCxnSpPr>
          <p:cNvPr id="46" name="Elbow Connector 45"/>
          <p:cNvCxnSpPr>
            <a:stCxn id="18" idx="0"/>
            <a:endCxn id="43" idx="2"/>
          </p:cNvCxnSpPr>
          <p:nvPr/>
        </p:nvCxnSpPr>
        <p:spPr>
          <a:xfrm rot="5400000" flipH="1" flipV="1">
            <a:off x="5126251" y="3332558"/>
            <a:ext cx="530195" cy="2472318"/>
          </a:xfrm>
          <a:prstGeom prst="bentConnector2">
            <a:avLst/>
          </a:prstGeom>
          <a:ln w="317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92673" y="3578462"/>
            <a:ext cx="1461105" cy="849463"/>
          </a:xfrm>
          <a:prstGeom prst="rect">
            <a:avLst/>
          </a:prstGeom>
          <a:noFill/>
        </p:spPr>
        <p:txBody>
          <a:bodyPr wrap="none" lIns="0" tIns="146304" rIns="182880" bIns="146304" rtlCol="0">
            <a:spAutoFit/>
          </a:bodyPr>
          <a:lstStyle/>
          <a:p>
            <a:pPr algn="ctr">
              <a:lnSpc>
                <a:spcPct val="90000"/>
              </a:lnSpc>
            </a:pPr>
            <a:r>
              <a:rPr lang="en-US" sz="2000" dirty="0">
                <a:gradFill>
                  <a:gsLst>
                    <a:gs pos="2917">
                      <a:srgbClr val="FFFFFF"/>
                    </a:gs>
                    <a:gs pos="100000">
                      <a:srgbClr val="FFFFFF"/>
                    </a:gs>
                  </a:gsLst>
                  <a:lin ang="5400000" scaled="0"/>
                </a:gradFill>
              </a:rPr>
              <a:t>Site-to-Site</a:t>
            </a:r>
            <a:br>
              <a:rPr lang="en-US" sz="2000" dirty="0">
                <a:gradFill>
                  <a:gsLst>
                    <a:gs pos="2917">
                      <a:srgbClr val="FFFFFF"/>
                    </a:gs>
                    <a:gs pos="100000">
                      <a:srgbClr val="FFFFFF"/>
                    </a:gs>
                  </a:gsLst>
                  <a:lin ang="5400000" scaled="0"/>
                </a:gradFill>
              </a:rPr>
            </a:br>
            <a:r>
              <a:rPr lang="en-US" sz="2000" dirty="0">
                <a:gradFill>
                  <a:gsLst>
                    <a:gs pos="2917">
                      <a:srgbClr val="FFFFFF"/>
                    </a:gs>
                    <a:gs pos="100000">
                      <a:srgbClr val="FFFFFF"/>
                    </a:gs>
                  </a:gsLst>
                  <a:lin ang="5400000" scaled="0"/>
                </a:gradFill>
              </a:rPr>
              <a:t>VPN</a:t>
            </a:r>
          </a:p>
        </p:txBody>
      </p:sp>
    </p:spTree>
    <p:extLst>
      <p:ext uri="{BB962C8B-B14F-4D97-AF65-F5344CB8AC3E}">
        <p14:creationId xmlns:p14="http://schemas.microsoft.com/office/powerpoint/2010/main" val="6112979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ExpressRoute Connectivity</a:t>
            </a:r>
          </a:p>
        </p:txBody>
      </p:sp>
      <p:sp>
        <p:nvSpPr>
          <p:cNvPr id="103" name="Rectangle 102"/>
          <p:cNvSpPr/>
          <p:nvPr/>
        </p:nvSpPr>
        <p:spPr bwMode="auto">
          <a:xfrm>
            <a:off x="2736480" y="3342783"/>
            <a:ext cx="820264" cy="374033"/>
          </a:xfrm>
          <a:prstGeom prst="rect">
            <a:avLst/>
          </a:prstGeom>
          <a:solidFill>
            <a:srgbClr val="012264"/>
          </a:solidFill>
          <a:ln>
            <a:solidFill>
              <a:srgbClr val="04215B"/>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04" name="Freeform 539"/>
          <p:cNvSpPr>
            <a:spLocks noChangeAspect="1"/>
          </p:cNvSpPr>
          <p:nvPr/>
        </p:nvSpPr>
        <p:spPr bwMode="auto">
          <a:xfrm>
            <a:off x="409329" y="2481297"/>
            <a:ext cx="2515415" cy="1660734"/>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chemeClr val="accent1"/>
            </a:solidFill>
          </a:ln>
          <a:scene3d>
            <a:camera prst="orthographicFront"/>
            <a:lightRig rig="threePt" dir="t"/>
          </a:scene3d>
          <a:sp3d>
            <a:bevelT/>
          </a:sp3d>
          <a:extLst/>
        </p:spPr>
        <p:txBody>
          <a:bodyPr vert="horz" wrap="square" lIns="67232" tIns="33616" rIns="67232" bIns="33616" numCol="1" anchor="t" anchorCtr="0" compatLnSpc="1">
            <a:prstTxWarp prst="textNoShape">
              <a:avLst/>
            </a:prstTxWarp>
          </a:bodyPr>
          <a:lstStyle/>
          <a:p>
            <a:pPr defTabSz="685600"/>
            <a:endParaRPr lang="en-US" sz="1324">
              <a:ln w="76200">
                <a:solidFill>
                  <a:srgbClr val="FFFFFF"/>
                </a:solidFill>
              </a:ln>
              <a:solidFill>
                <a:srgbClr val="FFFFFF"/>
              </a:solidFill>
            </a:endParaRPr>
          </a:p>
        </p:txBody>
      </p:sp>
      <p:sp>
        <p:nvSpPr>
          <p:cNvPr id="105" name="Freeform 78"/>
          <p:cNvSpPr>
            <a:spLocks noEditPoints="1"/>
          </p:cNvSpPr>
          <p:nvPr/>
        </p:nvSpPr>
        <p:spPr bwMode="black">
          <a:xfrm>
            <a:off x="1947863" y="3185157"/>
            <a:ext cx="717156" cy="714863"/>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2B4D91"/>
          </a:solidFill>
          <a:ln>
            <a:noFill/>
          </a:ln>
        </p:spPr>
        <p:txBody>
          <a:bodyPr vert="horz" wrap="square" lIns="60494" tIns="30247" rIns="60494" bIns="30247" numCol="1" anchor="t" anchorCtr="0" compatLnSpc="1">
            <a:prstTxWarp prst="textNoShape">
              <a:avLst/>
            </a:prstTxWarp>
          </a:bodyPr>
          <a:lstStyle/>
          <a:p>
            <a:pPr defTabSz="503288"/>
            <a:endParaRPr lang="en-US" sz="686" dirty="0">
              <a:solidFill>
                <a:srgbClr val="FFFFFF"/>
              </a:solidFill>
            </a:endParaRPr>
          </a:p>
        </p:txBody>
      </p:sp>
      <p:sp>
        <p:nvSpPr>
          <p:cNvPr id="106" name="TextBox 105"/>
          <p:cNvSpPr txBox="1"/>
          <p:nvPr/>
        </p:nvSpPr>
        <p:spPr>
          <a:xfrm>
            <a:off x="850370" y="3280499"/>
            <a:ext cx="1194494" cy="498597"/>
          </a:xfrm>
          <a:prstGeom prst="rect">
            <a:avLst/>
          </a:prstGeom>
          <a:noFill/>
          <a:ln>
            <a:noFill/>
          </a:ln>
        </p:spPr>
        <p:txBody>
          <a:bodyPr wrap="none" lIns="0" tIns="0" rIns="0" bIns="0" rtlCol="0">
            <a:spAutoFit/>
          </a:bodyPr>
          <a:lstStyle/>
          <a:p>
            <a:pPr defTabSz="685600">
              <a:lnSpc>
                <a:spcPct val="90000"/>
              </a:lnSpc>
              <a:spcBef>
                <a:spcPct val="20000"/>
              </a:spcBef>
              <a:buSzPct val="80000"/>
            </a:pPr>
            <a:r>
              <a:rPr lang="en-US" dirty="0">
                <a:solidFill>
                  <a:srgbClr val="000000"/>
                </a:solidFill>
              </a:rPr>
              <a:t>Customer’s </a:t>
            </a:r>
            <a:br>
              <a:rPr lang="en-US" dirty="0">
                <a:solidFill>
                  <a:srgbClr val="000000"/>
                </a:solidFill>
              </a:rPr>
            </a:br>
            <a:r>
              <a:rPr lang="en-US" dirty="0">
                <a:solidFill>
                  <a:srgbClr val="000000"/>
                </a:solidFill>
              </a:rPr>
              <a:t>network</a:t>
            </a:r>
            <a:endParaRPr lang="en-US" dirty="0">
              <a:solidFill>
                <a:srgbClr val="000000"/>
              </a:solidFill>
              <a:effectLst>
                <a:outerShdw blurRad="38100" dist="38100" dir="2700000" algn="tl">
                  <a:srgbClr val="000000">
                    <a:alpha val="43137"/>
                  </a:srgbClr>
                </a:outerShdw>
              </a:effectLst>
            </a:endParaRPr>
          </a:p>
        </p:txBody>
      </p:sp>
      <p:grpSp>
        <p:nvGrpSpPr>
          <p:cNvPr id="107" name="Group 106"/>
          <p:cNvGrpSpPr/>
          <p:nvPr/>
        </p:nvGrpSpPr>
        <p:grpSpPr>
          <a:xfrm>
            <a:off x="8071645" y="1410474"/>
            <a:ext cx="1100682" cy="1487386"/>
            <a:chOff x="5936940" y="1654482"/>
            <a:chExt cx="854945" cy="1132543"/>
          </a:xfrm>
          <a:solidFill>
            <a:srgbClr val="DE3C00"/>
          </a:solidFill>
        </p:grpSpPr>
        <p:sp>
          <p:nvSpPr>
            <p:cNvPr id="108" name="Rectangle 107"/>
            <p:cNvSpPr/>
            <p:nvPr/>
          </p:nvSpPr>
          <p:spPr bwMode="auto">
            <a:xfrm rot="16200000">
              <a:off x="5469389" y="2219654"/>
              <a:ext cx="1034923" cy="99820"/>
            </a:xfrm>
            <a:prstGeom prst="rect">
              <a:avLst/>
            </a:prstGeom>
            <a:grpFill/>
            <a:ln>
              <a:solidFill>
                <a:srgbClr val="DE3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09" name="Right Arrow 108"/>
            <p:cNvSpPr/>
            <p:nvPr/>
          </p:nvSpPr>
          <p:spPr bwMode="auto">
            <a:xfrm>
              <a:off x="5936940" y="1654482"/>
              <a:ext cx="854945" cy="209699"/>
            </a:xfrm>
            <a:prstGeom prst="rightArrow">
              <a:avLst/>
            </a:prstGeom>
            <a:grpFill/>
            <a:ln>
              <a:solidFill>
                <a:srgbClr val="DE3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grpSp>
      <p:grpSp>
        <p:nvGrpSpPr>
          <p:cNvPr id="110" name="Group 109"/>
          <p:cNvGrpSpPr/>
          <p:nvPr/>
        </p:nvGrpSpPr>
        <p:grpSpPr>
          <a:xfrm>
            <a:off x="8071644" y="4187313"/>
            <a:ext cx="1100683" cy="1448123"/>
            <a:chOff x="5936940" y="3683794"/>
            <a:chExt cx="854946" cy="1007119"/>
          </a:xfrm>
          <a:solidFill>
            <a:srgbClr val="1589DC"/>
          </a:solidFill>
        </p:grpSpPr>
        <p:sp>
          <p:nvSpPr>
            <p:cNvPr id="111" name="Rectangle 110"/>
            <p:cNvSpPr/>
            <p:nvPr/>
          </p:nvSpPr>
          <p:spPr bwMode="auto">
            <a:xfrm rot="16200000">
              <a:off x="5514217" y="4106517"/>
              <a:ext cx="945264" cy="99818"/>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12" name="Right Arrow 111"/>
            <p:cNvSpPr/>
            <p:nvPr/>
          </p:nvSpPr>
          <p:spPr bwMode="auto">
            <a:xfrm>
              <a:off x="5945371" y="4470208"/>
              <a:ext cx="846515" cy="220705"/>
            </a:xfrm>
            <a:prstGeom prst="rightArrow">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grpSp>
      <p:grpSp>
        <p:nvGrpSpPr>
          <p:cNvPr id="113" name="Group 3"/>
          <p:cNvGrpSpPr/>
          <p:nvPr/>
        </p:nvGrpSpPr>
        <p:grpSpPr>
          <a:xfrm>
            <a:off x="4800091" y="2929192"/>
            <a:ext cx="2323090" cy="1143664"/>
            <a:chOff x="3395787" y="2808815"/>
            <a:chExt cx="1804440" cy="795378"/>
          </a:xfrm>
          <a:solidFill>
            <a:schemeClr val="tx1"/>
          </a:solidFill>
        </p:grpSpPr>
        <p:grpSp>
          <p:nvGrpSpPr>
            <p:cNvPr id="114" name="Group 4"/>
            <p:cNvGrpSpPr/>
            <p:nvPr/>
          </p:nvGrpSpPr>
          <p:grpSpPr>
            <a:xfrm>
              <a:off x="3395787" y="2808815"/>
              <a:ext cx="1804440" cy="795378"/>
              <a:chOff x="4693625" y="3254337"/>
              <a:chExt cx="3048917" cy="1308187"/>
            </a:xfrm>
            <a:grpFill/>
          </p:grpSpPr>
          <p:sp>
            <p:nvSpPr>
              <p:cNvPr id="116" name="Rectangle 8"/>
              <p:cNvSpPr/>
              <p:nvPr/>
            </p:nvSpPr>
            <p:spPr bwMode="auto">
              <a:xfrm>
                <a:off x="4951866" y="3254337"/>
                <a:ext cx="2514600" cy="1308187"/>
              </a:xfrm>
              <a:prstGeom prst="rect">
                <a:avLst/>
              </a:prstGeom>
              <a:solidFill>
                <a:srgbClr val="048CF5"/>
              </a:solidFill>
              <a:ln w="38100">
                <a:solidFill>
                  <a:srgbClr val="007DDE"/>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17" name="Oval 18"/>
              <p:cNvSpPr/>
              <p:nvPr/>
            </p:nvSpPr>
            <p:spPr bwMode="auto">
              <a:xfrm>
                <a:off x="4693625" y="3254337"/>
                <a:ext cx="553285" cy="1308187"/>
              </a:xfrm>
              <a:prstGeom prst="ellipse">
                <a:avLst/>
              </a:prstGeom>
              <a:grpFill/>
              <a:ln w="3810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18" name="Oval 31"/>
              <p:cNvSpPr/>
              <p:nvPr/>
            </p:nvSpPr>
            <p:spPr bwMode="auto">
              <a:xfrm>
                <a:off x="7189256" y="3254337"/>
                <a:ext cx="553286" cy="1308187"/>
              </a:xfrm>
              <a:prstGeom prst="ellipse">
                <a:avLst/>
              </a:prstGeom>
              <a:solidFill>
                <a:schemeClr val="tx1"/>
              </a:solidFill>
              <a:ln w="3810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grpSp>
        <p:sp>
          <p:nvSpPr>
            <p:cNvPr id="115" name="TextBox 7"/>
            <p:cNvSpPr txBox="1"/>
            <p:nvPr/>
          </p:nvSpPr>
          <p:spPr>
            <a:xfrm>
              <a:off x="3891689" y="3070084"/>
              <a:ext cx="879254" cy="346757"/>
            </a:xfrm>
            <a:prstGeom prst="rect">
              <a:avLst/>
            </a:prstGeom>
            <a:noFill/>
            <a:ln>
              <a:noFill/>
            </a:ln>
          </p:spPr>
          <p:txBody>
            <a:bodyPr wrap="none" lIns="0" tIns="0" rIns="0" bIns="0" rtlCol="0">
              <a:spAutoFit/>
            </a:bodyPr>
            <a:lstStyle/>
            <a:p>
              <a:pPr algn="ctr" defTabSz="685600">
                <a:lnSpc>
                  <a:spcPct val="90000"/>
                </a:lnSpc>
                <a:spcBef>
                  <a:spcPct val="20000"/>
                </a:spcBef>
                <a:buSzPct val="80000"/>
              </a:pPr>
              <a:r>
                <a:rPr lang="en-US" dirty="0">
                  <a:solidFill>
                    <a:srgbClr val="FFFFFF"/>
                  </a:solidFill>
                  <a:effectLst>
                    <a:outerShdw blurRad="38100" dist="38100" dir="2700000" algn="tl">
                      <a:srgbClr val="000000">
                        <a:alpha val="43137"/>
                      </a:srgbClr>
                    </a:outerShdw>
                  </a:effectLst>
                </a:rPr>
                <a:t>Customer’s</a:t>
              </a:r>
              <a:br>
                <a:rPr lang="en-US" dirty="0">
                  <a:solidFill>
                    <a:srgbClr val="FFFFFF"/>
                  </a:solidFill>
                  <a:effectLst>
                    <a:outerShdw blurRad="38100" dist="38100" dir="2700000" algn="tl">
                      <a:srgbClr val="000000">
                        <a:alpha val="43137"/>
                      </a:srgbClr>
                    </a:outerShdw>
                  </a:effectLst>
                </a:rPr>
              </a:br>
              <a:r>
                <a:rPr lang="en-US" dirty="0">
                  <a:solidFill>
                    <a:srgbClr val="FFFFFF"/>
                  </a:solidFill>
                  <a:effectLst>
                    <a:outerShdw blurRad="38100" dist="38100" dir="2700000" algn="tl">
                      <a:srgbClr val="000000">
                        <a:alpha val="43137"/>
                      </a:srgbClr>
                    </a:outerShdw>
                  </a:effectLst>
                </a:rPr>
                <a:t>connection</a:t>
              </a:r>
            </a:p>
          </p:txBody>
        </p:sp>
      </p:grpSp>
      <p:sp>
        <p:nvSpPr>
          <p:cNvPr id="119" name="Rectangle 118"/>
          <p:cNvSpPr/>
          <p:nvPr/>
        </p:nvSpPr>
        <p:spPr bwMode="auto">
          <a:xfrm>
            <a:off x="3461068" y="2861340"/>
            <a:ext cx="1232938" cy="1289451"/>
          </a:xfrm>
          <a:prstGeom prst="rect">
            <a:avLst/>
          </a:prstGeom>
          <a:solidFill>
            <a:schemeClr val="tx1"/>
          </a:solidFill>
          <a:ln w="76200">
            <a:solidFill>
              <a:srgbClr val="002060"/>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72068" fontAlgn="base">
              <a:lnSpc>
                <a:spcPct val="90000"/>
              </a:lnSpc>
              <a:spcBef>
                <a:spcPct val="0"/>
              </a:spcBef>
              <a:spcAft>
                <a:spcPct val="0"/>
              </a:spcAft>
            </a:pPr>
            <a:r>
              <a:rPr lang="en-US" spc="-37">
                <a:solidFill>
                  <a:srgbClr val="000000"/>
                </a:solidFill>
              </a:rPr>
              <a:t>Partner Edge</a:t>
            </a:r>
            <a:endParaRPr lang="en-US" spc="-37" dirty="0">
              <a:solidFill>
                <a:srgbClr val="000000"/>
              </a:solidFill>
              <a:effectLst>
                <a:outerShdw blurRad="38100" dist="38100" dir="2700000" algn="tl">
                  <a:srgbClr val="000000">
                    <a:alpha val="43137"/>
                  </a:srgbClr>
                </a:outerShdw>
              </a:effectLst>
            </a:endParaRPr>
          </a:p>
        </p:txBody>
      </p:sp>
      <p:sp>
        <p:nvSpPr>
          <p:cNvPr id="120" name="Right Arrow 119"/>
          <p:cNvSpPr/>
          <p:nvPr/>
        </p:nvSpPr>
        <p:spPr bwMode="auto">
          <a:xfrm>
            <a:off x="8711680" y="3357759"/>
            <a:ext cx="496630" cy="319629"/>
          </a:xfrm>
          <a:prstGeom prst="rightArrow">
            <a:avLst/>
          </a:prstGeom>
          <a:solidFill>
            <a:srgbClr val="5802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1" name="Freeform 120"/>
          <p:cNvSpPr/>
          <p:nvPr/>
        </p:nvSpPr>
        <p:spPr bwMode="auto">
          <a:xfrm>
            <a:off x="4706850" y="3210414"/>
            <a:ext cx="481705" cy="164299"/>
          </a:xfrm>
          <a:custGeom>
            <a:avLst/>
            <a:gdLst>
              <a:gd name="connsiteX0" fmla="*/ 0 w 573828"/>
              <a:gd name="connsiteY0" fmla="*/ 0 h 366608"/>
              <a:gd name="connsiteX1" fmla="*/ 114804 w 573828"/>
              <a:gd name="connsiteY1" fmla="*/ 0 h 366608"/>
              <a:gd name="connsiteX2" fmla="*/ 114805 w 573828"/>
              <a:gd name="connsiteY2" fmla="*/ 0 h 366608"/>
              <a:gd name="connsiteX3" fmla="*/ 530660 w 573828"/>
              <a:gd name="connsiteY3" fmla="*/ 0 h 366608"/>
              <a:gd name="connsiteX4" fmla="*/ 530945 w 573828"/>
              <a:gd name="connsiteY4" fmla="*/ 899 h 366608"/>
              <a:gd name="connsiteX5" fmla="*/ 568727 w 573828"/>
              <a:gd name="connsiteY5" fmla="*/ 234786 h 366608"/>
              <a:gd name="connsiteX6" fmla="*/ 573828 w 573828"/>
              <a:gd name="connsiteY6" fmla="*/ 366608 h 366608"/>
              <a:gd name="connsiteX7" fmla="*/ 71637 w 573828"/>
              <a:gd name="connsiteY7" fmla="*/ 366608 h 366608"/>
              <a:gd name="connsiteX8" fmla="*/ 71636 w 573828"/>
              <a:gd name="connsiteY8" fmla="*/ 366608 h 366608"/>
              <a:gd name="connsiteX9" fmla="*/ 0 w 573828"/>
              <a:gd name="connsiteY9"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828" h="366608">
                <a:moveTo>
                  <a:pt x="0" y="0"/>
                </a:moveTo>
                <a:lnTo>
                  <a:pt x="114804" y="0"/>
                </a:lnTo>
                <a:lnTo>
                  <a:pt x="114805" y="0"/>
                </a:lnTo>
                <a:lnTo>
                  <a:pt x="530660" y="0"/>
                </a:lnTo>
                <a:lnTo>
                  <a:pt x="530945" y="899"/>
                </a:lnTo>
                <a:cubicBezTo>
                  <a:pt x="548994" y="70495"/>
                  <a:pt x="562037" y="149626"/>
                  <a:pt x="568727" y="234786"/>
                </a:cubicBezTo>
                <a:lnTo>
                  <a:pt x="573828" y="366608"/>
                </a:lnTo>
                <a:lnTo>
                  <a:pt x="71637" y="366608"/>
                </a:lnTo>
                <a:lnTo>
                  <a:pt x="71636" y="366608"/>
                </a:lnTo>
                <a:lnTo>
                  <a:pt x="0" y="366608"/>
                </a:lnTo>
                <a:close/>
              </a:path>
            </a:pathLst>
          </a:custGeom>
          <a:solidFill>
            <a:srgbClr val="DE3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2" name="Freeform 121"/>
          <p:cNvSpPr/>
          <p:nvPr/>
        </p:nvSpPr>
        <p:spPr bwMode="auto">
          <a:xfrm>
            <a:off x="4715025" y="3466070"/>
            <a:ext cx="481705" cy="164299"/>
          </a:xfrm>
          <a:custGeom>
            <a:avLst/>
            <a:gdLst>
              <a:gd name="connsiteX0" fmla="*/ 0 w 573828"/>
              <a:gd name="connsiteY0" fmla="*/ 0 h 366608"/>
              <a:gd name="connsiteX1" fmla="*/ 114804 w 573828"/>
              <a:gd name="connsiteY1" fmla="*/ 0 h 366608"/>
              <a:gd name="connsiteX2" fmla="*/ 114805 w 573828"/>
              <a:gd name="connsiteY2" fmla="*/ 0 h 366608"/>
              <a:gd name="connsiteX3" fmla="*/ 530660 w 573828"/>
              <a:gd name="connsiteY3" fmla="*/ 0 h 366608"/>
              <a:gd name="connsiteX4" fmla="*/ 530945 w 573828"/>
              <a:gd name="connsiteY4" fmla="*/ 899 h 366608"/>
              <a:gd name="connsiteX5" fmla="*/ 568727 w 573828"/>
              <a:gd name="connsiteY5" fmla="*/ 234786 h 366608"/>
              <a:gd name="connsiteX6" fmla="*/ 573828 w 573828"/>
              <a:gd name="connsiteY6" fmla="*/ 366608 h 366608"/>
              <a:gd name="connsiteX7" fmla="*/ 71637 w 573828"/>
              <a:gd name="connsiteY7" fmla="*/ 366608 h 366608"/>
              <a:gd name="connsiteX8" fmla="*/ 71636 w 573828"/>
              <a:gd name="connsiteY8" fmla="*/ 366608 h 366608"/>
              <a:gd name="connsiteX9" fmla="*/ 0 w 573828"/>
              <a:gd name="connsiteY9"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828" h="366608">
                <a:moveTo>
                  <a:pt x="0" y="0"/>
                </a:moveTo>
                <a:lnTo>
                  <a:pt x="114804" y="0"/>
                </a:lnTo>
                <a:lnTo>
                  <a:pt x="114805" y="0"/>
                </a:lnTo>
                <a:lnTo>
                  <a:pt x="530660" y="0"/>
                </a:lnTo>
                <a:lnTo>
                  <a:pt x="530945" y="899"/>
                </a:lnTo>
                <a:cubicBezTo>
                  <a:pt x="548994" y="70495"/>
                  <a:pt x="562037" y="149626"/>
                  <a:pt x="568727" y="234786"/>
                </a:cubicBezTo>
                <a:lnTo>
                  <a:pt x="573828" y="366608"/>
                </a:lnTo>
                <a:lnTo>
                  <a:pt x="71637" y="366608"/>
                </a:lnTo>
                <a:lnTo>
                  <a:pt x="71636" y="366608"/>
                </a:lnTo>
                <a:lnTo>
                  <a:pt x="0" y="366608"/>
                </a:lnTo>
                <a:close/>
              </a:path>
            </a:pathLst>
          </a:custGeom>
          <a:solidFill>
            <a:srgbClr val="5802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3" name="Freeform 122"/>
          <p:cNvSpPr/>
          <p:nvPr/>
        </p:nvSpPr>
        <p:spPr bwMode="auto">
          <a:xfrm>
            <a:off x="4715025" y="3729642"/>
            <a:ext cx="478736" cy="158628"/>
          </a:xfrm>
          <a:custGeom>
            <a:avLst/>
            <a:gdLst>
              <a:gd name="connsiteX0" fmla="*/ 75178 w 570291"/>
              <a:gd name="connsiteY0" fmla="*/ 0 h 366608"/>
              <a:gd name="connsiteX1" fmla="*/ 570291 w 570291"/>
              <a:gd name="connsiteY1" fmla="*/ 0 h 366608"/>
              <a:gd name="connsiteX2" fmla="*/ 568729 w 570291"/>
              <a:gd name="connsiteY2" fmla="*/ 40358 h 366608"/>
              <a:gd name="connsiteX3" fmla="*/ 530947 w 570291"/>
              <a:gd name="connsiteY3" fmla="*/ 274245 h 366608"/>
              <a:gd name="connsiteX4" fmla="*/ 501692 w 570291"/>
              <a:gd name="connsiteY4" fmla="*/ 366608 h 366608"/>
              <a:gd name="connsiteX5" fmla="*/ 143777 w 570291"/>
              <a:gd name="connsiteY5" fmla="*/ 366608 h 366608"/>
              <a:gd name="connsiteX6" fmla="*/ 114521 w 570291"/>
              <a:gd name="connsiteY6" fmla="*/ 274245 h 366608"/>
              <a:gd name="connsiteX7" fmla="*/ 76739 w 570291"/>
              <a:gd name="connsiteY7" fmla="*/ 40358 h 366608"/>
              <a:gd name="connsiteX8" fmla="*/ 0 w 570291"/>
              <a:gd name="connsiteY8" fmla="*/ 0 h 366608"/>
              <a:gd name="connsiteX9" fmla="*/ 75177 w 570291"/>
              <a:gd name="connsiteY9" fmla="*/ 0 h 366608"/>
              <a:gd name="connsiteX10" fmla="*/ 76738 w 570291"/>
              <a:gd name="connsiteY10" fmla="*/ 40358 h 366608"/>
              <a:gd name="connsiteX11" fmla="*/ 114520 w 570291"/>
              <a:gd name="connsiteY11" fmla="*/ 274245 h 366608"/>
              <a:gd name="connsiteX12" fmla="*/ 143776 w 570291"/>
              <a:gd name="connsiteY12" fmla="*/ 366608 h 366608"/>
              <a:gd name="connsiteX13" fmla="*/ 0 w 570291"/>
              <a:gd name="connsiteY13" fmla="*/ 366608 h 36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0291" h="366608">
                <a:moveTo>
                  <a:pt x="75178" y="0"/>
                </a:moveTo>
                <a:lnTo>
                  <a:pt x="570291" y="0"/>
                </a:lnTo>
                <a:lnTo>
                  <a:pt x="568729" y="40358"/>
                </a:lnTo>
                <a:cubicBezTo>
                  <a:pt x="562039" y="125518"/>
                  <a:pt x="548996" y="204649"/>
                  <a:pt x="530947" y="274245"/>
                </a:cubicBezTo>
                <a:lnTo>
                  <a:pt x="501692" y="366608"/>
                </a:lnTo>
                <a:lnTo>
                  <a:pt x="143777" y="366608"/>
                </a:lnTo>
                <a:lnTo>
                  <a:pt x="114521" y="274245"/>
                </a:lnTo>
                <a:cubicBezTo>
                  <a:pt x="96472" y="204649"/>
                  <a:pt x="83429" y="125518"/>
                  <a:pt x="76739" y="40358"/>
                </a:cubicBezTo>
                <a:close/>
                <a:moveTo>
                  <a:pt x="0" y="0"/>
                </a:moveTo>
                <a:lnTo>
                  <a:pt x="75177" y="0"/>
                </a:lnTo>
                <a:lnTo>
                  <a:pt x="76738" y="40358"/>
                </a:lnTo>
                <a:cubicBezTo>
                  <a:pt x="83428" y="125518"/>
                  <a:pt x="96471" y="204649"/>
                  <a:pt x="114520" y="274245"/>
                </a:cubicBezTo>
                <a:lnTo>
                  <a:pt x="143776" y="366608"/>
                </a:lnTo>
                <a:lnTo>
                  <a:pt x="0" y="366608"/>
                </a:lnTo>
                <a:close/>
              </a:path>
            </a:pathLst>
          </a:custGeom>
          <a:solidFill>
            <a:srgbClr val="1589D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4" name="Rectangle 49"/>
          <p:cNvSpPr/>
          <p:nvPr/>
        </p:nvSpPr>
        <p:spPr bwMode="auto">
          <a:xfrm>
            <a:off x="994069" y="4994006"/>
            <a:ext cx="799585" cy="320502"/>
          </a:xfrm>
          <a:prstGeom prst="rect">
            <a:avLst/>
          </a:prstGeom>
          <a:solidFill>
            <a:schemeClr val="accent3">
              <a:lumMod val="50000"/>
            </a:schemeClr>
          </a:solidFill>
          <a:ln>
            <a:solidFill>
              <a:schemeClr val="bg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5" name="Rectangle 50"/>
          <p:cNvSpPr/>
          <p:nvPr/>
        </p:nvSpPr>
        <p:spPr bwMode="auto">
          <a:xfrm>
            <a:off x="994069" y="5394471"/>
            <a:ext cx="799585" cy="320502"/>
          </a:xfrm>
          <a:prstGeom prst="rect">
            <a:avLst/>
          </a:prstGeom>
          <a:solidFill>
            <a:srgbClr val="1589DC"/>
          </a:solidFill>
          <a:ln>
            <a:solidFill>
              <a:schemeClr val="bg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6" name="TextBox 51"/>
          <p:cNvSpPr txBox="1"/>
          <p:nvPr/>
        </p:nvSpPr>
        <p:spPr>
          <a:xfrm>
            <a:off x="1919840" y="5037114"/>
            <a:ext cx="3771225" cy="249299"/>
          </a:xfrm>
          <a:prstGeom prst="rect">
            <a:avLst/>
          </a:prstGeom>
          <a:noFill/>
          <a:ln>
            <a:noFill/>
          </a:ln>
        </p:spPr>
        <p:txBody>
          <a:bodyPr wrap="none" lIns="0" tIns="0" rIns="0" bIns="0" rtlCol="0">
            <a:spAutoFit/>
          </a:bodyPr>
          <a:lstStyle/>
          <a:p>
            <a:pPr defTabSz="685600">
              <a:lnSpc>
                <a:spcPct val="90000"/>
              </a:lnSpc>
              <a:spcBef>
                <a:spcPct val="20000"/>
              </a:spcBef>
              <a:buSzPct val="80000"/>
            </a:pPr>
            <a:r>
              <a:rPr lang="en-US" dirty="0">
                <a:solidFill>
                  <a:srgbClr val="FFFFFF"/>
                </a:solidFill>
                <a:effectLst>
                  <a:outerShdw blurRad="38100" dist="38100" dir="2700000" algn="tl">
                    <a:srgbClr val="000000">
                      <a:alpha val="43137"/>
                    </a:srgbClr>
                  </a:outerShdw>
                </a:effectLst>
              </a:rPr>
              <a:t>Traffic to public IP addresses in Azure</a:t>
            </a:r>
          </a:p>
        </p:txBody>
      </p:sp>
      <p:sp>
        <p:nvSpPr>
          <p:cNvPr id="127" name="TextBox 52"/>
          <p:cNvSpPr txBox="1"/>
          <p:nvPr/>
        </p:nvSpPr>
        <p:spPr>
          <a:xfrm>
            <a:off x="1919840" y="5417769"/>
            <a:ext cx="2755691" cy="249299"/>
          </a:xfrm>
          <a:prstGeom prst="rect">
            <a:avLst/>
          </a:prstGeom>
          <a:noFill/>
          <a:ln>
            <a:noFill/>
          </a:ln>
        </p:spPr>
        <p:txBody>
          <a:bodyPr wrap="none" lIns="0" tIns="0" rIns="0" bIns="0" rtlCol="0">
            <a:spAutoFit/>
          </a:bodyPr>
          <a:lstStyle/>
          <a:p>
            <a:pPr defTabSz="685600">
              <a:lnSpc>
                <a:spcPct val="90000"/>
              </a:lnSpc>
              <a:spcBef>
                <a:spcPct val="20000"/>
              </a:spcBef>
              <a:buSzPct val="80000"/>
            </a:pPr>
            <a:r>
              <a:rPr lang="en-US" dirty="0">
                <a:solidFill>
                  <a:srgbClr val="FFFFFF"/>
                </a:solidFill>
                <a:effectLst>
                  <a:outerShdw blurRad="38100" dist="38100" dir="2700000" algn="tl">
                    <a:srgbClr val="000000">
                      <a:alpha val="43137"/>
                    </a:srgbClr>
                  </a:outerShdw>
                </a:effectLst>
              </a:rPr>
              <a:t>Traffic to Virtual Networks </a:t>
            </a:r>
          </a:p>
        </p:txBody>
      </p:sp>
      <p:sp>
        <p:nvSpPr>
          <p:cNvPr id="128" name="Rectangle 53"/>
          <p:cNvSpPr/>
          <p:nvPr/>
        </p:nvSpPr>
        <p:spPr bwMode="auto">
          <a:xfrm>
            <a:off x="1002244" y="4583130"/>
            <a:ext cx="799585" cy="320502"/>
          </a:xfrm>
          <a:prstGeom prst="rect">
            <a:avLst/>
          </a:prstGeom>
          <a:solidFill>
            <a:srgbClr val="DE3C00"/>
          </a:solidFill>
          <a:ln>
            <a:solidFill>
              <a:schemeClr val="bg1"/>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29" name="TextBox 54"/>
          <p:cNvSpPr txBox="1"/>
          <p:nvPr/>
        </p:nvSpPr>
        <p:spPr>
          <a:xfrm>
            <a:off x="1919840" y="4635370"/>
            <a:ext cx="2869567" cy="249299"/>
          </a:xfrm>
          <a:prstGeom prst="rect">
            <a:avLst/>
          </a:prstGeom>
          <a:noFill/>
          <a:ln>
            <a:noFill/>
          </a:ln>
        </p:spPr>
        <p:txBody>
          <a:bodyPr wrap="none" lIns="0" tIns="0" rIns="0" bIns="0" rtlCol="0">
            <a:spAutoFit/>
          </a:bodyPr>
          <a:lstStyle/>
          <a:p>
            <a:pPr defTabSz="685600">
              <a:lnSpc>
                <a:spcPct val="90000"/>
              </a:lnSpc>
              <a:spcBef>
                <a:spcPct val="20000"/>
              </a:spcBef>
              <a:buSzPct val="80000"/>
            </a:pPr>
            <a:r>
              <a:rPr lang="en-US" dirty="0">
                <a:solidFill>
                  <a:srgbClr val="FFFFFF"/>
                </a:solidFill>
                <a:effectLst>
                  <a:outerShdw blurRad="38100" dist="38100" dir="2700000" algn="tl">
                    <a:srgbClr val="000000">
                      <a:alpha val="43137"/>
                    </a:srgbClr>
                  </a:outerShdw>
                </a:effectLst>
              </a:rPr>
              <a:t>Traffic to Office 365 Services</a:t>
            </a:r>
          </a:p>
        </p:txBody>
      </p:sp>
      <p:grpSp>
        <p:nvGrpSpPr>
          <p:cNvPr id="130" name="Group 129"/>
          <p:cNvGrpSpPr/>
          <p:nvPr/>
        </p:nvGrpSpPr>
        <p:grpSpPr>
          <a:xfrm>
            <a:off x="9005267" y="639456"/>
            <a:ext cx="2546970" cy="1691982"/>
            <a:chOff x="8946776" y="982662"/>
            <a:chExt cx="2546970" cy="1691982"/>
          </a:xfrm>
        </p:grpSpPr>
        <p:sp>
          <p:nvSpPr>
            <p:cNvPr id="131" name="Freeform 539"/>
            <p:cNvSpPr>
              <a:spLocks noChangeAspect="1"/>
            </p:cNvSpPr>
            <p:nvPr/>
          </p:nvSpPr>
          <p:spPr bwMode="auto">
            <a:xfrm>
              <a:off x="8946776" y="982662"/>
              <a:ext cx="2546970" cy="16919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rgbClr val="DE3C00"/>
              </a:solidFill>
            </a:ln>
            <a:scene3d>
              <a:camera prst="orthographicFront"/>
              <a:lightRig rig="threePt" dir="t"/>
            </a:scene3d>
            <a:sp3d>
              <a:bevelT/>
            </a:sp3d>
            <a:extLst/>
          </p:spPr>
          <p:txBody>
            <a:bodyPr vert="horz" wrap="square" lIns="67232" tIns="33616" rIns="67232" bIns="33616" numCol="1" anchor="t" anchorCtr="0" compatLnSpc="1">
              <a:prstTxWarp prst="textNoShape">
                <a:avLst/>
              </a:prstTxWarp>
            </a:bodyPr>
            <a:lstStyle/>
            <a:p>
              <a:pPr defTabSz="685600"/>
              <a:endParaRPr lang="en-US" sz="1324">
                <a:solidFill>
                  <a:srgbClr val="FFFFFF"/>
                </a:solidFill>
              </a:endParaRPr>
            </a:p>
          </p:txBody>
        </p:sp>
        <p:pic>
          <p:nvPicPr>
            <p:cNvPr id="132" name="Picture 1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1954" y="1183111"/>
              <a:ext cx="657364" cy="657364"/>
            </a:xfrm>
            <a:prstGeom prst="rect">
              <a:avLst/>
            </a:prstGeom>
          </p:spPr>
        </p:pic>
        <p:pic>
          <p:nvPicPr>
            <p:cNvPr id="133" name="Picture 1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0037" y="1942881"/>
              <a:ext cx="542925" cy="542925"/>
            </a:xfrm>
            <a:prstGeom prst="rect">
              <a:avLst/>
            </a:prstGeom>
          </p:spPr>
        </p:pic>
        <p:pic>
          <p:nvPicPr>
            <p:cNvPr id="134" name="Picture 1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8452" y="1942881"/>
              <a:ext cx="557336" cy="557336"/>
            </a:xfrm>
            <a:prstGeom prst="rect">
              <a:avLst/>
            </a:prstGeom>
          </p:spPr>
        </p:pic>
        <p:pic>
          <p:nvPicPr>
            <p:cNvPr id="135" name="Picture 1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1278" y="1942881"/>
              <a:ext cx="563781" cy="563781"/>
            </a:xfrm>
            <a:prstGeom prst="rect">
              <a:avLst/>
            </a:prstGeom>
          </p:spPr>
        </p:pic>
      </p:grpSp>
      <p:grpSp>
        <p:nvGrpSpPr>
          <p:cNvPr id="136" name="Group 135"/>
          <p:cNvGrpSpPr/>
          <p:nvPr/>
        </p:nvGrpSpPr>
        <p:grpSpPr>
          <a:xfrm>
            <a:off x="9005267" y="2612070"/>
            <a:ext cx="2546970" cy="1691982"/>
            <a:chOff x="8946776" y="2955276"/>
            <a:chExt cx="2546970" cy="1691982"/>
          </a:xfrm>
        </p:grpSpPr>
        <p:sp>
          <p:nvSpPr>
            <p:cNvPr id="137" name="Freeform 539"/>
            <p:cNvSpPr>
              <a:spLocks noChangeAspect="1"/>
            </p:cNvSpPr>
            <p:nvPr/>
          </p:nvSpPr>
          <p:spPr bwMode="auto">
            <a:xfrm>
              <a:off x="8946776" y="2955276"/>
              <a:ext cx="2546970" cy="16919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chemeClr val="accent3">
                  <a:lumMod val="50000"/>
                </a:schemeClr>
              </a:solidFill>
            </a:ln>
            <a:scene3d>
              <a:camera prst="orthographicFront"/>
              <a:lightRig rig="threePt" dir="t"/>
            </a:scene3d>
            <a:sp3d>
              <a:bevelT/>
            </a:sp3d>
            <a:extLst/>
          </p:spPr>
          <p:txBody>
            <a:bodyPr vert="horz" wrap="square" lIns="67232" tIns="33616" rIns="67232" bIns="33616" numCol="1" anchor="t" anchorCtr="0" compatLnSpc="1">
              <a:prstTxWarp prst="textNoShape">
                <a:avLst/>
              </a:prstTxWarp>
            </a:bodyPr>
            <a:lstStyle/>
            <a:p>
              <a:pPr defTabSz="685600"/>
              <a:endParaRPr lang="en-US" sz="1324">
                <a:solidFill>
                  <a:srgbClr val="FFFFFF"/>
                </a:solidFill>
              </a:endParaRPr>
            </a:p>
          </p:txBody>
        </p:sp>
        <p:pic>
          <p:nvPicPr>
            <p:cNvPr id="138" name="Picture 1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53111" y="2971886"/>
              <a:ext cx="780290" cy="780290"/>
            </a:xfrm>
            <a:prstGeom prst="rect">
              <a:avLst/>
            </a:prstGeom>
          </p:spPr>
        </p:pic>
        <p:pic>
          <p:nvPicPr>
            <p:cNvPr id="139" name="Picture 13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50669" y="3833894"/>
              <a:ext cx="272968" cy="272968"/>
            </a:xfrm>
            <a:prstGeom prst="rect">
              <a:avLst/>
            </a:prstGeom>
          </p:spPr>
        </p:pic>
        <p:pic>
          <p:nvPicPr>
            <p:cNvPr id="140" name="Picture 13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48338" y="3833894"/>
              <a:ext cx="272968" cy="272968"/>
            </a:xfrm>
            <a:prstGeom prst="rect">
              <a:avLst/>
            </a:prstGeom>
          </p:spPr>
        </p:pic>
        <p:pic>
          <p:nvPicPr>
            <p:cNvPr id="141" name="Picture 14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69669" y="4214894"/>
              <a:ext cx="272968" cy="272968"/>
            </a:xfrm>
            <a:prstGeom prst="rect">
              <a:avLst/>
            </a:prstGeom>
          </p:spPr>
        </p:pic>
        <p:pic>
          <p:nvPicPr>
            <p:cNvPr id="142" name="Picture 1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246008" y="3833894"/>
              <a:ext cx="272968" cy="272968"/>
            </a:xfrm>
            <a:prstGeom prst="rect">
              <a:avLst/>
            </a:prstGeom>
          </p:spPr>
        </p:pic>
        <p:pic>
          <p:nvPicPr>
            <p:cNvPr id="143" name="Picture 14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843678" y="3833894"/>
              <a:ext cx="272968" cy="272968"/>
            </a:xfrm>
            <a:prstGeom prst="rect">
              <a:avLst/>
            </a:prstGeom>
          </p:spPr>
        </p:pic>
        <p:pic>
          <p:nvPicPr>
            <p:cNvPr id="144" name="Picture 14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14910" y="4214894"/>
              <a:ext cx="272968" cy="272968"/>
            </a:xfrm>
            <a:prstGeom prst="rect">
              <a:avLst/>
            </a:prstGeom>
          </p:spPr>
        </p:pic>
        <p:pic>
          <p:nvPicPr>
            <p:cNvPr id="145" name="Picture 14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99830" y="4214894"/>
              <a:ext cx="272968" cy="272968"/>
            </a:xfrm>
            <a:prstGeom prst="rect">
              <a:avLst/>
            </a:prstGeom>
          </p:spPr>
        </p:pic>
        <p:pic>
          <p:nvPicPr>
            <p:cNvPr id="146" name="Picture 14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84750" y="4214894"/>
              <a:ext cx="272968" cy="272968"/>
            </a:xfrm>
            <a:prstGeom prst="rect">
              <a:avLst/>
            </a:prstGeom>
          </p:spPr>
        </p:pic>
        <p:pic>
          <p:nvPicPr>
            <p:cNvPr id="147" name="Picture 14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441348" y="3833894"/>
              <a:ext cx="272968" cy="272968"/>
            </a:xfrm>
            <a:prstGeom prst="rect">
              <a:avLst/>
            </a:prstGeom>
          </p:spPr>
        </p:pic>
      </p:grpSp>
      <p:grpSp>
        <p:nvGrpSpPr>
          <p:cNvPr id="148" name="Group 147"/>
          <p:cNvGrpSpPr/>
          <p:nvPr/>
        </p:nvGrpSpPr>
        <p:grpSpPr>
          <a:xfrm>
            <a:off x="9005267" y="4548480"/>
            <a:ext cx="2546969" cy="1691982"/>
            <a:chOff x="8946776" y="4891686"/>
            <a:chExt cx="2546969" cy="1691982"/>
          </a:xfrm>
        </p:grpSpPr>
        <p:sp>
          <p:nvSpPr>
            <p:cNvPr id="149" name="Freeform 539"/>
            <p:cNvSpPr>
              <a:spLocks noChangeAspect="1"/>
            </p:cNvSpPr>
            <p:nvPr/>
          </p:nvSpPr>
          <p:spPr bwMode="auto">
            <a:xfrm>
              <a:off x="8946776" y="4891686"/>
              <a:ext cx="2546969" cy="16919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rgbClr val="0472C1"/>
              </a:solidFill>
            </a:ln>
            <a:scene3d>
              <a:camera prst="orthographicFront"/>
              <a:lightRig rig="threePt" dir="t"/>
            </a:scene3d>
            <a:sp3d>
              <a:bevelT/>
            </a:sp3d>
            <a:extLst/>
          </p:spPr>
          <p:txBody>
            <a:bodyPr vert="horz" wrap="square" lIns="67232" tIns="33616" rIns="67232" bIns="33616" numCol="1" anchor="t" anchorCtr="0" compatLnSpc="1">
              <a:prstTxWarp prst="textNoShape">
                <a:avLst/>
              </a:prstTxWarp>
            </a:bodyPr>
            <a:lstStyle/>
            <a:p>
              <a:pPr defTabSz="685600"/>
              <a:endParaRPr lang="en-US" sz="1324">
                <a:solidFill>
                  <a:srgbClr val="FFFFFF"/>
                </a:solidFill>
              </a:endParaRPr>
            </a:p>
          </p:txBody>
        </p:sp>
        <p:pic>
          <p:nvPicPr>
            <p:cNvPr id="150" name="Picture 14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266237" y="5913772"/>
              <a:ext cx="462449" cy="462449"/>
            </a:xfrm>
            <a:prstGeom prst="rect">
              <a:avLst/>
            </a:prstGeom>
          </p:spPr>
        </p:pic>
        <p:pic>
          <p:nvPicPr>
            <p:cNvPr id="151" name="Picture 150"/>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631326" y="5913772"/>
              <a:ext cx="555290" cy="555290"/>
            </a:xfrm>
            <a:prstGeom prst="rect">
              <a:avLst/>
            </a:prstGeom>
          </p:spPr>
        </p:pic>
        <p:pic>
          <p:nvPicPr>
            <p:cNvPr id="152" name="Picture 151"/>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922219" y="5913772"/>
              <a:ext cx="515575" cy="515575"/>
            </a:xfrm>
            <a:prstGeom prst="rect">
              <a:avLst/>
            </a:prstGeom>
          </p:spPr>
        </p:pic>
        <p:pic>
          <p:nvPicPr>
            <p:cNvPr id="153" name="Picture 15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704415" y="4973841"/>
              <a:ext cx="780290" cy="780290"/>
            </a:xfrm>
            <a:prstGeom prst="rect">
              <a:avLst/>
            </a:prstGeom>
          </p:spPr>
        </p:pic>
      </p:grpSp>
      <p:sp>
        <p:nvSpPr>
          <p:cNvPr id="154" name="Rectangle 153"/>
          <p:cNvSpPr/>
          <p:nvPr/>
        </p:nvSpPr>
        <p:spPr bwMode="auto">
          <a:xfrm>
            <a:off x="6997898" y="3729642"/>
            <a:ext cx="527503" cy="158628"/>
          </a:xfrm>
          <a:prstGeom prst="rect">
            <a:avLst/>
          </a:prstGeom>
          <a:solidFill>
            <a:srgbClr val="1589D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1589DC"/>
              </a:solidFill>
            </a:endParaRPr>
          </a:p>
        </p:txBody>
      </p:sp>
      <p:sp>
        <p:nvSpPr>
          <p:cNvPr id="155" name="Rectangle 154"/>
          <p:cNvSpPr/>
          <p:nvPr/>
        </p:nvSpPr>
        <p:spPr bwMode="auto">
          <a:xfrm>
            <a:off x="7002156" y="3466070"/>
            <a:ext cx="527503" cy="167490"/>
          </a:xfrm>
          <a:prstGeom prst="rect">
            <a:avLst/>
          </a:prstGeom>
          <a:solidFill>
            <a:srgbClr val="58024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56" name="Rectangle 155"/>
          <p:cNvSpPr/>
          <p:nvPr/>
        </p:nvSpPr>
        <p:spPr bwMode="auto">
          <a:xfrm>
            <a:off x="6997898" y="3202498"/>
            <a:ext cx="527503" cy="167490"/>
          </a:xfrm>
          <a:prstGeom prst="rect">
            <a:avLst/>
          </a:prstGeom>
          <a:solidFill>
            <a:srgbClr val="DE3C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72068" fontAlgn="base">
              <a:lnSpc>
                <a:spcPct val="90000"/>
              </a:lnSpc>
              <a:spcBef>
                <a:spcPct val="0"/>
              </a:spcBef>
              <a:spcAft>
                <a:spcPct val="0"/>
              </a:spcAft>
            </a:pPr>
            <a:endParaRPr lang="en-US" sz="1471" spc="-37" dirty="0">
              <a:solidFill>
                <a:srgbClr val="FFFFFF"/>
              </a:solidFill>
            </a:endParaRPr>
          </a:p>
        </p:txBody>
      </p:sp>
      <p:sp>
        <p:nvSpPr>
          <p:cNvPr id="157" name="Rectangle 156"/>
          <p:cNvSpPr/>
          <p:nvPr/>
        </p:nvSpPr>
        <p:spPr bwMode="auto">
          <a:xfrm>
            <a:off x="7517144" y="2897863"/>
            <a:ext cx="1232938" cy="1289451"/>
          </a:xfrm>
          <a:prstGeom prst="rect">
            <a:avLst/>
          </a:prstGeom>
          <a:solidFill>
            <a:schemeClr val="tx1"/>
          </a:solidFill>
          <a:ln w="76200">
            <a:solidFill>
              <a:srgbClr val="04266C"/>
            </a:solidFill>
            <a:headEnd type="none" w="med" len="med"/>
            <a:tailEnd type="none" w="med" len="med"/>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algn="ctr" defTabSz="672068" fontAlgn="base">
              <a:lnSpc>
                <a:spcPct val="90000"/>
              </a:lnSpc>
              <a:spcBef>
                <a:spcPct val="0"/>
              </a:spcBef>
              <a:spcAft>
                <a:spcPct val="0"/>
              </a:spcAft>
            </a:pPr>
            <a:r>
              <a:rPr lang="en-US" spc="-37" dirty="0">
                <a:solidFill>
                  <a:srgbClr val="000000"/>
                </a:solidFill>
              </a:rPr>
              <a:t>Microsoft Edge</a:t>
            </a:r>
            <a:endParaRPr lang="en-US" spc="-37" dirty="0">
              <a:solidFill>
                <a:srgbClr val="0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41430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Big Networking Picture</a:t>
            </a:r>
          </a:p>
        </p:txBody>
      </p:sp>
      <p:sp>
        <p:nvSpPr>
          <p:cNvPr id="252" name="TextBox 251"/>
          <p:cNvSpPr txBox="1"/>
          <p:nvPr/>
        </p:nvSpPr>
        <p:spPr>
          <a:xfrm>
            <a:off x="2408237" y="1897062"/>
            <a:ext cx="2473100" cy="1015454"/>
          </a:xfrm>
          <a:prstGeom prst="rect">
            <a:avLst/>
          </a:prstGeom>
          <a:noFill/>
        </p:spPr>
        <p:txBody>
          <a:bodyPr wrap="square" lIns="182831" tIns="146264" rIns="182831" bIns="146264" rtlCol="0">
            <a:spAutoFit/>
          </a:bodyPr>
          <a:lstStyle/>
          <a:p>
            <a:pPr algn="ctr">
              <a:lnSpc>
                <a:spcPct val="90000"/>
              </a:lnSpc>
            </a:pPr>
            <a:r>
              <a:rPr lang="en-US" sz="2000" spc="-50" dirty="0"/>
              <a:t>Users</a:t>
            </a:r>
          </a:p>
          <a:p>
            <a:pPr algn="ctr">
              <a:lnSpc>
                <a:spcPct val="90000"/>
              </a:lnSpc>
            </a:pPr>
            <a:endParaRPr lang="en-US" sz="1399" spc="-50" dirty="0"/>
          </a:p>
          <a:p>
            <a:pPr algn="ctr">
              <a:lnSpc>
                <a:spcPct val="90000"/>
              </a:lnSpc>
            </a:pPr>
            <a:r>
              <a:rPr lang="en-US" i="1" spc="-50" dirty="0">
                <a:effectLst>
                  <a:outerShdw blurRad="38100" dist="38100" dir="2700000" algn="tl">
                    <a:srgbClr val="000000">
                      <a:alpha val="43137"/>
                    </a:srgbClr>
                  </a:outerShdw>
                </a:effectLst>
              </a:rPr>
              <a:t>Internet</a:t>
            </a:r>
          </a:p>
        </p:txBody>
      </p:sp>
      <p:grpSp>
        <p:nvGrpSpPr>
          <p:cNvPr id="253" name="Group 252"/>
          <p:cNvGrpSpPr/>
          <p:nvPr/>
        </p:nvGrpSpPr>
        <p:grpSpPr>
          <a:xfrm>
            <a:off x="4008437" y="1294908"/>
            <a:ext cx="5077925" cy="2590102"/>
            <a:chOff x="6597001" y="703802"/>
            <a:chExt cx="5578218" cy="3071723"/>
          </a:xfrm>
        </p:grpSpPr>
        <p:sp>
          <p:nvSpPr>
            <p:cNvPr id="254" name="Freeform 128"/>
            <p:cNvSpPr>
              <a:spLocks noChangeAspect="1"/>
            </p:cNvSpPr>
            <p:nvPr/>
          </p:nvSpPr>
          <p:spPr bwMode="black">
            <a:xfrm>
              <a:off x="6597001" y="703802"/>
              <a:ext cx="5578218" cy="307172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50000"/>
                <a:lumOff val="50000"/>
              </a:schemeClr>
            </a:solidFill>
            <a:scene3d>
              <a:camera prst="orthographicFront"/>
              <a:lightRig rig="threePt" dir="t"/>
            </a:scene3d>
            <a:sp3d>
              <a:bevelT/>
            </a:sp3d>
            <a:extLst/>
          </p:spPr>
          <p:txBody>
            <a:bodyPr vert="horz" wrap="square" lIns="91415" tIns="45708" rIns="91415" bIns="45708" numCol="1" anchor="t" anchorCtr="0" compatLnSpc="1">
              <a:prstTxWarp prst="textNoShape">
                <a:avLst/>
              </a:prstTxWarp>
            </a:bodyPr>
            <a:lstStyle/>
            <a:p>
              <a:endParaRPr lang="en-US" sz="1801" dirty="0"/>
            </a:p>
          </p:txBody>
        </p:sp>
        <p:sp>
          <p:nvSpPr>
            <p:cNvPr id="255" name="Rounded Rectangle 254"/>
            <p:cNvSpPr/>
            <p:nvPr/>
          </p:nvSpPr>
          <p:spPr bwMode="auto">
            <a:xfrm>
              <a:off x="8117860" y="1632864"/>
              <a:ext cx="3395252" cy="1886600"/>
            </a:xfrm>
            <a:prstGeom prst="roundRect">
              <a:avLst>
                <a:gd name="adj" fmla="val 8795"/>
              </a:avLst>
            </a:prstGeom>
            <a:solidFill>
              <a:srgbClr val="0000CC"/>
            </a:solidFill>
            <a:ln w="5715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pPr>
              <a:endParaRPr lang="en-US" sz="2400" spc="-50" dirty="0">
                <a:solidFill>
                  <a:schemeClr val="tx1"/>
                </a:solidFill>
              </a:endParaRPr>
            </a:p>
          </p:txBody>
        </p:sp>
        <p:grpSp>
          <p:nvGrpSpPr>
            <p:cNvPr id="256" name="Group 255"/>
            <p:cNvGrpSpPr/>
            <p:nvPr/>
          </p:nvGrpSpPr>
          <p:grpSpPr>
            <a:xfrm>
              <a:off x="8302769" y="1794374"/>
              <a:ext cx="3027722" cy="1546370"/>
              <a:chOff x="2718155" y="4707256"/>
              <a:chExt cx="3027722" cy="1546370"/>
            </a:xfrm>
          </p:grpSpPr>
          <p:sp>
            <p:nvSpPr>
              <p:cNvPr id="257" name="Freeform 5"/>
              <p:cNvSpPr>
                <a:spLocks noEditPoints="1"/>
              </p:cNvSpPr>
              <p:nvPr/>
            </p:nvSpPr>
            <p:spPr bwMode="auto">
              <a:xfrm>
                <a:off x="271815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58" name="Freeform 257"/>
              <p:cNvSpPr>
                <a:spLocks noEditPoints="1"/>
              </p:cNvSpPr>
              <p:nvPr/>
            </p:nvSpPr>
            <p:spPr bwMode="auto">
              <a:xfrm>
                <a:off x="3805975"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59" name="Freeform 258"/>
              <p:cNvSpPr>
                <a:spLocks noEditPoints="1"/>
              </p:cNvSpPr>
              <p:nvPr/>
            </p:nvSpPr>
            <p:spPr bwMode="auto">
              <a:xfrm>
                <a:off x="4863132" y="4707256"/>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0" name="Freeform 5"/>
              <p:cNvSpPr>
                <a:spLocks noEditPoints="1"/>
              </p:cNvSpPr>
              <p:nvPr/>
            </p:nvSpPr>
            <p:spPr bwMode="auto">
              <a:xfrm>
                <a:off x="271815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1" name="Freeform 260"/>
              <p:cNvSpPr>
                <a:spLocks noEditPoints="1"/>
              </p:cNvSpPr>
              <p:nvPr/>
            </p:nvSpPr>
            <p:spPr bwMode="auto">
              <a:xfrm>
                <a:off x="3805975"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2" name="Freeform 261"/>
              <p:cNvSpPr>
                <a:spLocks noEditPoints="1"/>
              </p:cNvSpPr>
              <p:nvPr/>
            </p:nvSpPr>
            <p:spPr bwMode="auto">
              <a:xfrm>
                <a:off x="4863132" y="530189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3" name="Freeform 5"/>
              <p:cNvSpPr>
                <a:spLocks noEditPoints="1"/>
              </p:cNvSpPr>
              <p:nvPr/>
            </p:nvSpPr>
            <p:spPr bwMode="auto">
              <a:xfrm>
                <a:off x="271815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4" name="Freeform 263"/>
              <p:cNvSpPr>
                <a:spLocks noEditPoints="1"/>
              </p:cNvSpPr>
              <p:nvPr/>
            </p:nvSpPr>
            <p:spPr bwMode="auto">
              <a:xfrm>
                <a:off x="3805975"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sp>
            <p:nvSpPr>
              <p:cNvPr id="265" name="Freeform 264"/>
              <p:cNvSpPr>
                <a:spLocks noEditPoints="1"/>
              </p:cNvSpPr>
              <p:nvPr/>
            </p:nvSpPr>
            <p:spPr bwMode="auto">
              <a:xfrm>
                <a:off x="4863132" y="5869459"/>
                <a:ext cx="882745" cy="384167"/>
              </a:xfrm>
              <a:custGeom>
                <a:avLst/>
                <a:gdLst>
                  <a:gd name="T0" fmla="*/ 18 w 304"/>
                  <a:gd name="T1" fmla="*/ 0 h 131"/>
                  <a:gd name="T2" fmla="*/ 0 w 304"/>
                  <a:gd name="T3" fmla="*/ 114 h 131"/>
                  <a:gd name="T4" fmla="*/ 286 w 304"/>
                  <a:gd name="T5" fmla="*/ 131 h 131"/>
                  <a:gd name="T6" fmla="*/ 304 w 304"/>
                  <a:gd name="T7" fmla="*/ 18 h 131"/>
                  <a:gd name="T8" fmla="*/ 30 w 304"/>
                  <a:gd name="T9" fmla="*/ 97 h 131"/>
                  <a:gd name="T10" fmla="*/ 30 w 304"/>
                  <a:gd name="T11" fmla="*/ 82 h 131"/>
                  <a:gd name="T12" fmla="*/ 30 w 304"/>
                  <a:gd name="T13" fmla="*/ 97 h 131"/>
                  <a:gd name="T14" fmla="*/ 22 w 304"/>
                  <a:gd name="T15" fmla="*/ 67 h 131"/>
                  <a:gd name="T16" fmla="*/ 37 w 304"/>
                  <a:gd name="T17" fmla="*/ 67 h 131"/>
                  <a:gd name="T18" fmla="*/ 30 w 304"/>
                  <a:gd name="T19" fmla="*/ 53 h 131"/>
                  <a:gd name="T20" fmla="*/ 30 w 304"/>
                  <a:gd name="T21" fmla="*/ 38 h 131"/>
                  <a:gd name="T22" fmla="*/ 30 w 304"/>
                  <a:gd name="T23" fmla="*/ 53 h 131"/>
                  <a:gd name="T24" fmla="*/ 44 w 304"/>
                  <a:gd name="T25" fmla="*/ 90 h 131"/>
                  <a:gd name="T26" fmla="*/ 59 w 304"/>
                  <a:gd name="T27" fmla="*/ 90 h 131"/>
                  <a:gd name="T28" fmla="*/ 52 w 304"/>
                  <a:gd name="T29" fmla="*/ 74 h 131"/>
                  <a:gd name="T30" fmla="*/ 52 w 304"/>
                  <a:gd name="T31" fmla="*/ 60 h 131"/>
                  <a:gd name="T32" fmla="*/ 52 w 304"/>
                  <a:gd name="T33" fmla="*/ 74 h 131"/>
                  <a:gd name="T34" fmla="*/ 44 w 304"/>
                  <a:gd name="T35" fmla="*/ 45 h 131"/>
                  <a:gd name="T36" fmla="*/ 59 w 304"/>
                  <a:gd name="T37" fmla="*/ 45 h 131"/>
                  <a:gd name="T38" fmla="*/ 255 w 304"/>
                  <a:gd name="T39" fmla="*/ 119 h 131"/>
                  <a:gd name="T40" fmla="*/ 255 w 304"/>
                  <a:gd name="T41" fmla="*/ 104 h 131"/>
                  <a:gd name="T42" fmla="*/ 255 w 304"/>
                  <a:gd name="T43" fmla="*/ 119 h 131"/>
                  <a:gd name="T44" fmla="*/ 269 w 304"/>
                  <a:gd name="T45" fmla="*/ 112 h 131"/>
                  <a:gd name="T46" fmla="*/ 283 w 304"/>
                  <a:gd name="T47" fmla="*/ 112 h 131"/>
                  <a:gd name="T48" fmla="*/ 284 w 304"/>
                  <a:gd name="T49" fmla="*/ 87 h 131"/>
                  <a:gd name="T50" fmla="*/ 116 w 304"/>
                  <a:gd name="T51" fmla="*/ 97 h 131"/>
                  <a:gd name="T52" fmla="*/ 106 w 304"/>
                  <a:gd name="T53" fmla="*/ 82 h 131"/>
                  <a:gd name="T54" fmla="*/ 284 w 304"/>
                  <a:gd name="T55" fmla="*/ 87 h 131"/>
                  <a:gd name="T56" fmla="*/ 106 w 304"/>
                  <a:gd name="T57" fmla="*/ 76 h 131"/>
                  <a:gd name="T58" fmla="*/ 284 w 304"/>
                  <a:gd name="T59" fmla="*/ 61 h 131"/>
                  <a:gd name="T60" fmla="*/ 284 w 304"/>
                  <a:gd name="T61" fmla="*/ 55 h 131"/>
                  <a:gd name="T62" fmla="*/ 106 w 304"/>
                  <a:gd name="T63" fmla="*/ 40 h 131"/>
                  <a:gd name="T64" fmla="*/ 284 w 304"/>
                  <a:gd name="T65" fmla="*/ 55 h 131"/>
                  <a:gd name="T66" fmla="*/ 106 w 304"/>
                  <a:gd name="T67" fmla="*/ 34 h 131"/>
                  <a:gd name="T68" fmla="*/ 116 w 304"/>
                  <a:gd name="T69" fmla="*/ 20 h 131"/>
                  <a:gd name="T70" fmla="*/ 284 w 304"/>
                  <a:gd name="T7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4" h="131">
                    <a:moveTo>
                      <a:pt x="286" y="0"/>
                    </a:moveTo>
                    <a:cubicBezTo>
                      <a:pt x="18" y="0"/>
                      <a:pt x="18" y="0"/>
                      <a:pt x="18" y="0"/>
                    </a:cubicBezTo>
                    <a:cubicBezTo>
                      <a:pt x="8" y="0"/>
                      <a:pt x="0" y="8"/>
                      <a:pt x="0" y="18"/>
                    </a:cubicBezTo>
                    <a:cubicBezTo>
                      <a:pt x="0" y="114"/>
                      <a:pt x="0" y="114"/>
                      <a:pt x="0" y="114"/>
                    </a:cubicBezTo>
                    <a:cubicBezTo>
                      <a:pt x="0" y="124"/>
                      <a:pt x="8" y="131"/>
                      <a:pt x="18" y="131"/>
                    </a:cubicBezTo>
                    <a:cubicBezTo>
                      <a:pt x="286" y="131"/>
                      <a:pt x="286" y="131"/>
                      <a:pt x="286" y="131"/>
                    </a:cubicBezTo>
                    <a:cubicBezTo>
                      <a:pt x="296" y="131"/>
                      <a:pt x="304" y="124"/>
                      <a:pt x="304" y="114"/>
                    </a:cubicBezTo>
                    <a:cubicBezTo>
                      <a:pt x="304" y="18"/>
                      <a:pt x="304" y="18"/>
                      <a:pt x="304" y="18"/>
                    </a:cubicBezTo>
                    <a:cubicBezTo>
                      <a:pt x="304" y="8"/>
                      <a:pt x="296" y="0"/>
                      <a:pt x="286" y="0"/>
                    </a:cubicBezTo>
                    <a:close/>
                    <a:moveTo>
                      <a:pt x="30" y="97"/>
                    </a:moveTo>
                    <a:cubicBezTo>
                      <a:pt x="26" y="97"/>
                      <a:pt x="22" y="94"/>
                      <a:pt x="22" y="90"/>
                    </a:cubicBezTo>
                    <a:cubicBezTo>
                      <a:pt x="22" y="86"/>
                      <a:pt x="26" y="82"/>
                      <a:pt x="30" y="82"/>
                    </a:cubicBezTo>
                    <a:cubicBezTo>
                      <a:pt x="34" y="82"/>
                      <a:pt x="37" y="86"/>
                      <a:pt x="37" y="90"/>
                    </a:cubicBezTo>
                    <a:cubicBezTo>
                      <a:pt x="37" y="94"/>
                      <a:pt x="34" y="97"/>
                      <a:pt x="30" y="97"/>
                    </a:cubicBezTo>
                    <a:close/>
                    <a:moveTo>
                      <a:pt x="30" y="74"/>
                    </a:moveTo>
                    <a:cubicBezTo>
                      <a:pt x="26" y="74"/>
                      <a:pt x="22" y="71"/>
                      <a:pt x="22" y="67"/>
                    </a:cubicBezTo>
                    <a:cubicBezTo>
                      <a:pt x="22" y="63"/>
                      <a:pt x="26" y="60"/>
                      <a:pt x="30" y="60"/>
                    </a:cubicBezTo>
                    <a:cubicBezTo>
                      <a:pt x="34" y="60"/>
                      <a:pt x="37" y="63"/>
                      <a:pt x="37" y="67"/>
                    </a:cubicBezTo>
                    <a:cubicBezTo>
                      <a:pt x="37" y="71"/>
                      <a:pt x="34" y="74"/>
                      <a:pt x="30" y="74"/>
                    </a:cubicBezTo>
                    <a:close/>
                    <a:moveTo>
                      <a:pt x="30" y="53"/>
                    </a:moveTo>
                    <a:cubicBezTo>
                      <a:pt x="26" y="53"/>
                      <a:pt x="22" y="49"/>
                      <a:pt x="22" y="45"/>
                    </a:cubicBezTo>
                    <a:cubicBezTo>
                      <a:pt x="22" y="41"/>
                      <a:pt x="26" y="38"/>
                      <a:pt x="30" y="38"/>
                    </a:cubicBezTo>
                    <a:cubicBezTo>
                      <a:pt x="34" y="38"/>
                      <a:pt x="37" y="41"/>
                      <a:pt x="37" y="45"/>
                    </a:cubicBezTo>
                    <a:cubicBezTo>
                      <a:pt x="37" y="49"/>
                      <a:pt x="34" y="53"/>
                      <a:pt x="30" y="53"/>
                    </a:cubicBezTo>
                    <a:close/>
                    <a:moveTo>
                      <a:pt x="52" y="97"/>
                    </a:moveTo>
                    <a:cubicBezTo>
                      <a:pt x="48" y="97"/>
                      <a:pt x="44" y="94"/>
                      <a:pt x="44" y="90"/>
                    </a:cubicBezTo>
                    <a:cubicBezTo>
                      <a:pt x="44" y="86"/>
                      <a:pt x="48" y="82"/>
                      <a:pt x="52" y="82"/>
                    </a:cubicBezTo>
                    <a:cubicBezTo>
                      <a:pt x="56" y="82"/>
                      <a:pt x="59" y="86"/>
                      <a:pt x="59" y="90"/>
                    </a:cubicBezTo>
                    <a:cubicBezTo>
                      <a:pt x="59" y="94"/>
                      <a:pt x="56" y="97"/>
                      <a:pt x="52" y="97"/>
                    </a:cubicBezTo>
                    <a:close/>
                    <a:moveTo>
                      <a:pt x="52" y="74"/>
                    </a:moveTo>
                    <a:cubicBezTo>
                      <a:pt x="48" y="74"/>
                      <a:pt x="44" y="71"/>
                      <a:pt x="44" y="67"/>
                    </a:cubicBezTo>
                    <a:cubicBezTo>
                      <a:pt x="44" y="63"/>
                      <a:pt x="48" y="60"/>
                      <a:pt x="52" y="60"/>
                    </a:cubicBezTo>
                    <a:cubicBezTo>
                      <a:pt x="56" y="60"/>
                      <a:pt x="59" y="63"/>
                      <a:pt x="59" y="67"/>
                    </a:cubicBezTo>
                    <a:cubicBezTo>
                      <a:pt x="59" y="71"/>
                      <a:pt x="56" y="74"/>
                      <a:pt x="52" y="74"/>
                    </a:cubicBezTo>
                    <a:close/>
                    <a:moveTo>
                      <a:pt x="52" y="53"/>
                    </a:moveTo>
                    <a:cubicBezTo>
                      <a:pt x="48" y="53"/>
                      <a:pt x="44" y="49"/>
                      <a:pt x="44" y="45"/>
                    </a:cubicBezTo>
                    <a:cubicBezTo>
                      <a:pt x="44" y="41"/>
                      <a:pt x="48" y="38"/>
                      <a:pt x="52" y="38"/>
                    </a:cubicBezTo>
                    <a:cubicBezTo>
                      <a:pt x="56" y="38"/>
                      <a:pt x="59" y="41"/>
                      <a:pt x="59" y="45"/>
                    </a:cubicBezTo>
                    <a:cubicBezTo>
                      <a:pt x="59" y="49"/>
                      <a:pt x="56" y="53"/>
                      <a:pt x="52" y="53"/>
                    </a:cubicBezTo>
                    <a:close/>
                    <a:moveTo>
                      <a:pt x="255" y="119"/>
                    </a:moveTo>
                    <a:cubicBezTo>
                      <a:pt x="251" y="119"/>
                      <a:pt x="248" y="116"/>
                      <a:pt x="248" y="112"/>
                    </a:cubicBezTo>
                    <a:cubicBezTo>
                      <a:pt x="248" y="108"/>
                      <a:pt x="251" y="104"/>
                      <a:pt x="255" y="104"/>
                    </a:cubicBezTo>
                    <a:cubicBezTo>
                      <a:pt x="259" y="104"/>
                      <a:pt x="262" y="108"/>
                      <a:pt x="262" y="112"/>
                    </a:cubicBezTo>
                    <a:cubicBezTo>
                      <a:pt x="262" y="116"/>
                      <a:pt x="259" y="119"/>
                      <a:pt x="255" y="119"/>
                    </a:cubicBezTo>
                    <a:close/>
                    <a:moveTo>
                      <a:pt x="276" y="119"/>
                    </a:moveTo>
                    <a:cubicBezTo>
                      <a:pt x="272" y="119"/>
                      <a:pt x="269" y="116"/>
                      <a:pt x="269" y="112"/>
                    </a:cubicBezTo>
                    <a:cubicBezTo>
                      <a:pt x="269" y="108"/>
                      <a:pt x="272" y="104"/>
                      <a:pt x="276" y="104"/>
                    </a:cubicBezTo>
                    <a:cubicBezTo>
                      <a:pt x="280" y="104"/>
                      <a:pt x="283" y="108"/>
                      <a:pt x="283" y="112"/>
                    </a:cubicBezTo>
                    <a:cubicBezTo>
                      <a:pt x="283" y="116"/>
                      <a:pt x="280" y="119"/>
                      <a:pt x="276" y="119"/>
                    </a:cubicBezTo>
                    <a:close/>
                    <a:moveTo>
                      <a:pt x="284" y="87"/>
                    </a:moveTo>
                    <a:cubicBezTo>
                      <a:pt x="284" y="92"/>
                      <a:pt x="279" y="97"/>
                      <a:pt x="273" y="97"/>
                    </a:cubicBezTo>
                    <a:cubicBezTo>
                      <a:pt x="116" y="97"/>
                      <a:pt x="116" y="97"/>
                      <a:pt x="116" y="97"/>
                    </a:cubicBezTo>
                    <a:cubicBezTo>
                      <a:pt x="110" y="97"/>
                      <a:pt x="106" y="92"/>
                      <a:pt x="106" y="87"/>
                    </a:cubicBezTo>
                    <a:cubicBezTo>
                      <a:pt x="106" y="82"/>
                      <a:pt x="106" y="82"/>
                      <a:pt x="106" y="82"/>
                    </a:cubicBezTo>
                    <a:cubicBezTo>
                      <a:pt x="284" y="82"/>
                      <a:pt x="284" y="82"/>
                      <a:pt x="284" y="82"/>
                    </a:cubicBezTo>
                    <a:lnTo>
                      <a:pt x="284" y="87"/>
                    </a:lnTo>
                    <a:close/>
                    <a:moveTo>
                      <a:pt x="284" y="76"/>
                    </a:moveTo>
                    <a:cubicBezTo>
                      <a:pt x="106" y="76"/>
                      <a:pt x="106" y="76"/>
                      <a:pt x="106" y="76"/>
                    </a:cubicBezTo>
                    <a:cubicBezTo>
                      <a:pt x="106" y="61"/>
                      <a:pt x="106" y="61"/>
                      <a:pt x="106" y="61"/>
                    </a:cubicBezTo>
                    <a:cubicBezTo>
                      <a:pt x="284" y="61"/>
                      <a:pt x="284" y="61"/>
                      <a:pt x="284" y="61"/>
                    </a:cubicBezTo>
                    <a:lnTo>
                      <a:pt x="284" y="76"/>
                    </a:lnTo>
                    <a:close/>
                    <a:moveTo>
                      <a:pt x="284" y="55"/>
                    </a:moveTo>
                    <a:cubicBezTo>
                      <a:pt x="106" y="55"/>
                      <a:pt x="106" y="55"/>
                      <a:pt x="106" y="55"/>
                    </a:cubicBezTo>
                    <a:cubicBezTo>
                      <a:pt x="106" y="40"/>
                      <a:pt x="106" y="40"/>
                      <a:pt x="106" y="40"/>
                    </a:cubicBezTo>
                    <a:cubicBezTo>
                      <a:pt x="284" y="40"/>
                      <a:pt x="284" y="40"/>
                      <a:pt x="284" y="40"/>
                    </a:cubicBezTo>
                    <a:lnTo>
                      <a:pt x="284" y="55"/>
                    </a:lnTo>
                    <a:close/>
                    <a:moveTo>
                      <a:pt x="284" y="34"/>
                    </a:moveTo>
                    <a:cubicBezTo>
                      <a:pt x="106" y="34"/>
                      <a:pt x="106" y="34"/>
                      <a:pt x="106" y="34"/>
                    </a:cubicBezTo>
                    <a:cubicBezTo>
                      <a:pt x="106" y="30"/>
                      <a:pt x="106" y="30"/>
                      <a:pt x="106" y="30"/>
                    </a:cubicBezTo>
                    <a:cubicBezTo>
                      <a:pt x="106" y="25"/>
                      <a:pt x="110" y="20"/>
                      <a:pt x="116" y="20"/>
                    </a:cubicBezTo>
                    <a:cubicBezTo>
                      <a:pt x="273" y="20"/>
                      <a:pt x="273" y="20"/>
                      <a:pt x="273" y="20"/>
                    </a:cubicBezTo>
                    <a:cubicBezTo>
                      <a:pt x="279" y="20"/>
                      <a:pt x="284" y="25"/>
                      <a:pt x="284" y="30"/>
                    </a:cubicBezTo>
                    <a:lnTo>
                      <a:pt x="284" y="34"/>
                    </a:lnTo>
                    <a:close/>
                  </a:path>
                </a:pathLst>
              </a:custGeom>
              <a:solidFill>
                <a:schemeClr val="tx1"/>
              </a:solidFill>
              <a:ln>
                <a:noFill/>
              </a:ln>
              <a:extLst/>
            </p:spPr>
            <p:txBody>
              <a:bodyPr vert="horz" wrap="square" lIns="91415" tIns="45708" rIns="91415" bIns="45708" numCol="1" anchor="t" anchorCtr="0" compatLnSpc="1">
                <a:prstTxWarp prst="textNoShape">
                  <a:avLst/>
                </a:prstTxWarp>
              </a:bodyPr>
              <a:lstStyle/>
              <a:p>
                <a:endParaRPr lang="en-US" sz="1801"/>
              </a:p>
            </p:txBody>
          </p:sp>
        </p:grpSp>
      </p:grpSp>
      <p:grpSp>
        <p:nvGrpSpPr>
          <p:cNvPr id="266" name="Group 265"/>
          <p:cNvGrpSpPr/>
          <p:nvPr/>
        </p:nvGrpSpPr>
        <p:grpSpPr>
          <a:xfrm>
            <a:off x="885676" y="1589520"/>
            <a:ext cx="1645710" cy="1645710"/>
            <a:chOff x="3379883" y="1211263"/>
            <a:chExt cx="2246098" cy="2246098"/>
          </a:xfrm>
        </p:grpSpPr>
        <p:sp>
          <p:nvSpPr>
            <p:cNvPr id="267" name="Oval 266"/>
            <p:cNvSpPr/>
            <p:nvPr/>
          </p:nvSpPr>
          <p:spPr bwMode="auto">
            <a:xfrm>
              <a:off x="3379883" y="1211263"/>
              <a:ext cx="2246098" cy="2246098"/>
            </a:xfrm>
            <a:prstGeom prst="ellipse">
              <a:avLst/>
            </a:prstGeom>
            <a:pattFill prst="ltUpDiag">
              <a:fgClr>
                <a:srgbClr val="CDCDCD"/>
              </a:fgClr>
              <a:bgClr>
                <a:srgbClr val="FFFFFF"/>
              </a:bgClr>
            </a:pattFill>
            <a:ln w="5715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defTabSz="913948" fontAlgn="base">
                <a:lnSpc>
                  <a:spcPct val="90000"/>
                </a:lnSpc>
                <a:spcBef>
                  <a:spcPct val="0"/>
                </a:spcBef>
                <a:spcAft>
                  <a:spcPct val="0"/>
                </a:spcAft>
              </a:pPr>
              <a:endParaRPr lang="en-US" sz="2400" spc="-50" dirty="0">
                <a:solidFill>
                  <a:schemeClr val="tx1"/>
                </a:solidFill>
              </a:endParaRPr>
            </a:p>
          </p:txBody>
        </p:sp>
        <p:grpSp>
          <p:nvGrpSpPr>
            <p:cNvPr id="268" name="Group 740"/>
            <p:cNvGrpSpPr>
              <a:grpSpLocks noChangeAspect="1"/>
            </p:cNvGrpSpPr>
            <p:nvPr/>
          </p:nvGrpSpPr>
          <p:grpSpPr bwMode="auto">
            <a:xfrm>
              <a:off x="3688878" y="1636025"/>
              <a:ext cx="1628108" cy="1396574"/>
              <a:chOff x="7349" y="-2816"/>
              <a:chExt cx="661" cy="567"/>
            </a:xfrm>
            <a:solidFill>
              <a:schemeClr val="bg1">
                <a:lumMod val="50000"/>
              </a:schemeClr>
            </a:solidFill>
          </p:grpSpPr>
          <p:sp>
            <p:nvSpPr>
              <p:cNvPr id="269" name="Freeform 741"/>
              <p:cNvSpPr>
                <a:spLocks/>
              </p:cNvSpPr>
              <p:nvPr/>
            </p:nvSpPr>
            <p:spPr bwMode="auto">
              <a:xfrm>
                <a:off x="7573" y="-2676"/>
                <a:ext cx="213" cy="427"/>
              </a:xfrm>
              <a:custGeom>
                <a:avLst/>
                <a:gdLst>
                  <a:gd name="T0" fmla="*/ 73 w 90"/>
                  <a:gd name="T1" fmla="*/ 0 h 181"/>
                  <a:gd name="T2" fmla="*/ 17 w 90"/>
                  <a:gd name="T3" fmla="*/ 0 h 181"/>
                  <a:gd name="T4" fmla="*/ 0 w 90"/>
                  <a:gd name="T5" fmla="*/ 17 h 181"/>
                  <a:gd name="T6" fmla="*/ 0 w 90"/>
                  <a:gd name="T7" fmla="*/ 93 h 181"/>
                  <a:gd name="T8" fmla="*/ 17 w 90"/>
                  <a:gd name="T9" fmla="*/ 110 h 181"/>
                  <a:gd name="T10" fmla="*/ 17 w 90"/>
                  <a:gd name="T11" fmla="*/ 110 h 181"/>
                  <a:gd name="T12" fmla="*/ 17 w 90"/>
                  <a:gd name="T13" fmla="*/ 164 h 181"/>
                  <a:gd name="T14" fmla="*/ 33 w 90"/>
                  <a:gd name="T15" fmla="*/ 181 h 181"/>
                  <a:gd name="T16" fmla="*/ 57 w 90"/>
                  <a:gd name="T17" fmla="*/ 181 h 181"/>
                  <a:gd name="T18" fmla="*/ 73 w 90"/>
                  <a:gd name="T19" fmla="*/ 164 h 181"/>
                  <a:gd name="T20" fmla="*/ 73 w 90"/>
                  <a:gd name="T21" fmla="*/ 110 h 181"/>
                  <a:gd name="T22" fmla="*/ 73 w 90"/>
                  <a:gd name="T23" fmla="*/ 110 h 181"/>
                  <a:gd name="T24" fmla="*/ 90 w 90"/>
                  <a:gd name="T25" fmla="*/ 93 h 181"/>
                  <a:gd name="T26" fmla="*/ 90 w 90"/>
                  <a:gd name="T27" fmla="*/ 17 h 181"/>
                  <a:gd name="T28" fmla="*/ 73 w 9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81">
                    <a:moveTo>
                      <a:pt x="73" y="0"/>
                    </a:moveTo>
                    <a:cubicBezTo>
                      <a:pt x="17" y="0"/>
                      <a:pt x="17" y="0"/>
                      <a:pt x="17" y="0"/>
                    </a:cubicBezTo>
                    <a:cubicBezTo>
                      <a:pt x="8" y="0"/>
                      <a:pt x="0" y="8"/>
                      <a:pt x="0" y="17"/>
                    </a:cubicBezTo>
                    <a:cubicBezTo>
                      <a:pt x="0" y="93"/>
                      <a:pt x="0" y="93"/>
                      <a:pt x="0" y="93"/>
                    </a:cubicBezTo>
                    <a:cubicBezTo>
                      <a:pt x="0" y="102"/>
                      <a:pt x="8" y="110"/>
                      <a:pt x="17" y="110"/>
                    </a:cubicBezTo>
                    <a:cubicBezTo>
                      <a:pt x="17" y="110"/>
                      <a:pt x="17" y="110"/>
                      <a:pt x="17" y="110"/>
                    </a:cubicBezTo>
                    <a:cubicBezTo>
                      <a:pt x="17" y="164"/>
                      <a:pt x="17" y="164"/>
                      <a:pt x="17" y="164"/>
                    </a:cubicBezTo>
                    <a:cubicBezTo>
                      <a:pt x="17" y="173"/>
                      <a:pt x="24" y="181"/>
                      <a:pt x="33" y="181"/>
                    </a:cubicBezTo>
                    <a:cubicBezTo>
                      <a:pt x="57" y="181"/>
                      <a:pt x="57" y="181"/>
                      <a:pt x="57" y="181"/>
                    </a:cubicBezTo>
                    <a:cubicBezTo>
                      <a:pt x="66" y="181"/>
                      <a:pt x="73" y="173"/>
                      <a:pt x="73" y="164"/>
                    </a:cubicBezTo>
                    <a:cubicBezTo>
                      <a:pt x="73" y="110"/>
                      <a:pt x="73" y="110"/>
                      <a:pt x="73" y="110"/>
                    </a:cubicBezTo>
                    <a:cubicBezTo>
                      <a:pt x="73" y="110"/>
                      <a:pt x="73" y="110"/>
                      <a:pt x="73" y="110"/>
                    </a:cubicBezTo>
                    <a:cubicBezTo>
                      <a:pt x="82" y="110"/>
                      <a:pt x="90" y="102"/>
                      <a:pt x="90" y="93"/>
                    </a:cubicBezTo>
                    <a:cubicBezTo>
                      <a:pt x="90" y="17"/>
                      <a:pt x="90" y="17"/>
                      <a:pt x="90" y="17"/>
                    </a:cubicBezTo>
                    <a:cubicBezTo>
                      <a:pt x="90" y="8"/>
                      <a:pt x="82" y="0"/>
                      <a:pt x="73" y="0"/>
                    </a:cubicBezTo>
                    <a:close/>
                  </a:path>
                </a:pathLst>
              </a:cu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0" name="Oval 742"/>
              <p:cNvSpPr>
                <a:spLocks noChangeArrowheads="1"/>
              </p:cNvSpPr>
              <p:nvPr/>
            </p:nvSpPr>
            <p:spPr bwMode="auto">
              <a:xfrm>
                <a:off x="7616" y="-2816"/>
                <a:ext cx="127" cy="128"/>
              </a:xfrm>
              <a:prstGeom prst="ellipse">
                <a:avLst/>
              </a:pr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1" name="Freeform 743"/>
              <p:cNvSpPr>
                <a:spLocks/>
              </p:cNvSpPr>
              <p:nvPr/>
            </p:nvSpPr>
            <p:spPr bwMode="auto">
              <a:xfrm>
                <a:off x="7831"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7 w 76"/>
                  <a:gd name="T15" fmla="*/ 154 h 154"/>
                  <a:gd name="T16" fmla="*/ 48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7" y="154"/>
                    </a:cubicBezTo>
                    <a:cubicBezTo>
                      <a:pt x="48" y="154"/>
                      <a:pt x="48" y="154"/>
                      <a:pt x="48"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2" name="Oval 744"/>
              <p:cNvSpPr>
                <a:spLocks noChangeArrowheads="1"/>
              </p:cNvSpPr>
              <p:nvPr/>
            </p:nvSpPr>
            <p:spPr bwMode="auto">
              <a:xfrm>
                <a:off x="7866" y="-2780"/>
                <a:ext cx="109" cy="108"/>
              </a:xfrm>
              <a:prstGeom prst="ellipse">
                <a:avLst/>
              </a:pr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3" name="Freeform 745"/>
              <p:cNvSpPr>
                <a:spLocks/>
              </p:cNvSpPr>
              <p:nvPr/>
            </p:nvSpPr>
            <p:spPr bwMode="auto">
              <a:xfrm>
                <a:off x="7349" y="-2660"/>
                <a:ext cx="179" cy="364"/>
              </a:xfrm>
              <a:custGeom>
                <a:avLst/>
                <a:gdLst>
                  <a:gd name="T0" fmla="*/ 62 w 76"/>
                  <a:gd name="T1" fmla="*/ 0 h 154"/>
                  <a:gd name="T2" fmla="*/ 14 w 76"/>
                  <a:gd name="T3" fmla="*/ 0 h 154"/>
                  <a:gd name="T4" fmla="*/ 0 w 76"/>
                  <a:gd name="T5" fmla="*/ 14 h 154"/>
                  <a:gd name="T6" fmla="*/ 0 w 76"/>
                  <a:gd name="T7" fmla="*/ 79 h 154"/>
                  <a:gd name="T8" fmla="*/ 14 w 76"/>
                  <a:gd name="T9" fmla="*/ 93 h 154"/>
                  <a:gd name="T10" fmla="*/ 14 w 76"/>
                  <a:gd name="T11" fmla="*/ 93 h 154"/>
                  <a:gd name="T12" fmla="*/ 14 w 76"/>
                  <a:gd name="T13" fmla="*/ 140 h 154"/>
                  <a:gd name="T14" fmla="*/ 28 w 76"/>
                  <a:gd name="T15" fmla="*/ 154 h 154"/>
                  <a:gd name="T16" fmla="*/ 49 w 76"/>
                  <a:gd name="T17" fmla="*/ 154 h 154"/>
                  <a:gd name="T18" fmla="*/ 62 w 76"/>
                  <a:gd name="T19" fmla="*/ 140 h 154"/>
                  <a:gd name="T20" fmla="*/ 62 w 76"/>
                  <a:gd name="T21" fmla="*/ 93 h 154"/>
                  <a:gd name="T22" fmla="*/ 62 w 76"/>
                  <a:gd name="T23" fmla="*/ 93 h 154"/>
                  <a:gd name="T24" fmla="*/ 76 w 76"/>
                  <a:gd name="T25" fmla="*/ 79 h 154"/>
                  <a:gd name="T26" fmla="*/ 76 w 76"/>
                  <a:gd name="T27" fmla="*/ 14 h 154"/>
                  <a:gd name="T28" fmla="*/ 62 w 76"/>
                  <a:gd name="T29"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54">
                    <a:moveTo>
                      <a:pt x="62" y="0"/>
                    </a:moveTo>
                    <a:cubicBezTo>
                      <a:pt x="14" y="0"/>
                      <a:pt x="14" y="0"/>
                      <a:pt x="14" y="0"/>
                    </a:cubicBezTo>
                    <a:cubicBezTo>
                      <a:pt x="6" y="0"/>
                      <a:pt x="0" y="6"/>
                      <a:pt x="0" y="14"/>
                    </a:cubicBezTo>
                    <a:cubicBezTo>
                      <a:pt x="0" y="79"/>
                      <a:pt x="0" y="79"/>
                      <a:pt x="0" y="79"/>
                    </a:cubicBezTo>
                    <a:cubicBezTo>
                      <a:pt x="0" y="87"/>
                      <a:pt x="6" y="93"/>
                      <a:pt x="14" y="93"/>
                    </a:cubicBezTo>
                    <a:cubicBezTo>
                      <a:pt x="14" y="93"/>
                      <a:pt x="14" y="93"/>
                      <a:pt x="14" y="93"/>
                    </a:cubicBezTo>
                    <a:cubicBezTo>
                      <a:pt x="14" y="140"/>
                      <a:pt x="14" y="140"/>
                      <a:pt x="14" y="140"/>
                    </a:cubicBezTo>
                    <a:cubicBezTo>
                      <a:pt x="14" y="148"/>
                      <a:pt x="20" y="154"/>
                      <a:pt x="28" y="154"/>
                    </a:cubicBezTo>
                    <a:cubicBezTo>
                      <a:pt x="49" y="154"/>
                      <a:pt x="49" y="154"/>
                      <a:pt x="49" y="154"/>
                    </a:cubicBezTo>
                    <a:cubicBezTo>
                      <a:pt x="56" y="154"/>
                      <a:pt x="62" y="148"/>
                      <a:pt x="62" y="140"/>
                    </a:cubicBezTo>
                    <a:cubicBezTo>
                      <a:pt x="62" y="93"/>
                      <a:pt x="62" y="93"/>
                      <a:pt x="62" y="93"/>
                    </a:cubicBezTo>
                    <a:cubicBezTo>
                      <a:pt x="62" y="93"/>
                      <a:pt x="62" y="93"/>
                      <a:pt x="62" y="93"/>
                    </a:cubicBezTo>
                    <a:cubicBezTo>
                      <a:pt x="70" y="93"/>
                      <a:pt x="76" y="87"/>
                      <a:pt x="76" y="79"/>
                    </a:cubicBezTo>
                    <a:cubicBezTo>
                      <a:pt x="76" y="14"/>
                      <a:pt x="76" y="14"/>
                      <a:pt x="76" y="14"/>
                    </a:cubicBezTo>
                    <a:cubicBezTo>
                      <a:pt x="76" y="6"/>
                      <a:pt x="70" y="0"/>
                      <a:pt x="62" y="0"/>
                    </a:cubicBezTo>
                    <a:close/>
                  </a:path>
                </a:pathLst>
              </a:cu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sp>
            <p:nvSpPr>
              <p:cNvPr id="274" name="Oval 746"/>
              <p:cNvSpPr>
                <a:spLocks noChangeArrowheads="1"/>
              </p:cNvSpPr>
              <p:nvPr/>
            </p:nvSpPr>
            <p:spPr bwMode="auto">
              <a:xfrm>
                <a:off x="7384" y="-2780"/>
                <a:ext cx="109" cy="108"/>
              </a:xfrm>
              <a:prstGeom prst="ellipse">
                <a:avLst/>
              </a:prstGeom>
              <a:grpFill/>
              <a:ln w="9525">
                <a:solidFill>
                  <a:srgbClr val="007DDE"/>
                </a:solidFill>
                <a:round/>
                <a:headEnd/>
                <a:tailEnd/>
              </a:ln>
              <a:extLst/>
            </p:spPr>
            <p:txBody>
              <a:bodyPr vert="horz" wrap="square" lIns="91415" tIns="45708" rIns="91415" bIns="45708" numCol="1" anchor="t" anchorCtr="0" compatLnSpc="1">
                <a:prstTxWarp prst="textNoShape">
                  <a:avLst/>
                </a:prstTxWarp>
              </a:bodyPr>
              <a:lstStyle/>
              <a:p>
                <a:pPr defTabSz="914212"/>
                <a:endParaRPr lang="en-US" sz="1801"/>
              </a:p>
            </p:txBody>
          </p:sp>
        </p:grpSp>
      </p:grpSp>
      <p:cxnSp>
        <p:nvCxnSpPr>
          <p:cNvPr id="275" name="Straight Arrow Connector 274"/>
          <p:cNvCxnSpPr>
            <a:endCxn id="267" idx="6"/>
          </p:cNvCxnSpPr>
          <p:nvPr/>
        </p:nvCxnSpPr>
        <p:spPr>
          <a:xfrm flipH="1">
            <a:off x="2531386" y="2412375"/>
            <a:ext cx="2198619" cy="0"/>
          </a:xfrm>
          <a:prstGeom prst="straightConnector1">
            <a:avLst/>
          </a:prstGeom>
          <a:ln w="85725" cap="rnd">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276" name="TextBox 275"/>
          <p:cNvSpPr txBox="1"/>
          <p:nvPr/>
        </p:nvSpPr>
        <p:spPr>
          <a:xfrm>
            <a:off x="5456237" y="1375235"/>
            <a:ext cx="1878736" cy="678304"/>
          </a:xfrm>
          <a:prstGeom prst="rect">
            <a:avLst/>
          </a:prstGeom>
          <a:noFill/>
        </p:spPr>
        <p:txBody>
          <a:bodyPr wrap="none" rtlCol="0">
            <a:spAutoFit/>
          </a:bodyPr>
          <a:lstStyle/>
          <a:p>
            <a:pPr algn="ctr"/>
            <a:r>
              <a:rPr lang="en-US" sz="1904" dirty="0">
                <a:effectLst>
                  <a:outerShdw blurRad="38100" dist="38100" dir="2700000" algn="tl">
                    <a:srgbClr val="000000">
                      <a:alpha val="43137"/>
                    </a:srgbClr>
                  </a:outerShdw>
                </a:effectLst>
              </a:rPr>
              <a:t>Azure</a:t>
            </a:r>
          </a:p>
          <a:p>
            <a:pPr algn="ctr"/>
            <a:r>
              <a:rPr lang="en-US" sz="1904" dirty="0">
                <a:effectLst>
                  <a:outerShdw blurRad="38100" dist="38100" dir="2700000" algn="tl">
                    <a:srgbClr val="000000">
                      <a:alpha val="43137"/>
                    </a:srgbClr>
                  </a:outerShdw>
                </a:effectLst>
              </a:rPr>
              <a:t>Virtual Network</a:t>
            </a:r>
          </a:p>
        </p:txBody>
      </p:sp>
      <p:sp>
        <p:nvSpPr>
          <p:cNvPr id="277" name="TextBox 276"/>
          <p:cNvSpPr txBox="1"/>
          <p:nvPr/>
        </p:nvSpPr>
        <p:spPr>
          <a:xfrm>
            <a:off x="212844" y="3242205"/>
            <a:ext cx="4550586" cy="3495197"/>
          </a:xfrm>
          <a:prstGeom prst="rect">
            <a:avLst/>
          </a:prstGeom>
          <a:noFill/>
        </p:spPr>
        <p:txBody>
          <a:bodyPr wrap="square" lIns="182857" tIns="146285" rIns="182857" bIns="146285" rtlCol="0">
            <a:noAutofit/>
          </a:bodyPr>
          <a:lstStyle/>
          <a:p>
            <a:pPr>
              <a:lnSpc>
                <a:spcPct val="90000"/>
              </a:lnSpc>
              <a:spcBef>
                <a:spcPct val="20000"/>
              </a:spcBef>
              <a:spcAft>
                <a:spcPts val="1200"/>
              </a:spcAft>
              <a:buSzPct val="80000"/>
            </a:pPr>
            <a:r>
              <a:rPr lang="en-US" sz="2400" b="1" dirty="0">
                <a:gradFill>
                  <a:gsLst>
                    <a:gs pos="0">
                      <a:schemeClr val="tx2"/>
                    </a:gs>
                    <a:gs pos="100000">
                      <a:schemeClr val="tx2"/>
                    </a:gs>
                  </a:gsLst>
                  <a:lin ang="5400000" scaled="1"/>
                </a:gradFill>
                <a:latin typeface="+mj-lt"/>
              </a:rPr>
              <a:t>Front-End Access</a:t>
            </a:r>
          </a:p>
          <a:p>
            <a:pPr>
              <a:spcAft>
                <a:spcPts val="600"/>
              </a:spcAft>
            </a:pPr>
            <a:r>
              <a:rPr lang="en-US" sz="2000" spc="-50" dirty="0">
                <a:gradFill>
                  <a:gsLst>
                    <a:gs pos="0">
                      <a:schemeClr val="tx1"/>
                    </a:gs>
                    <a:gs pos="100000">
                      <a:schemeClr val="tx1"/>
                    </a:gs>
                  </a:gsLst>
                  <a:lin ang="0" scaled="0"/>
                </a:gradFill>
                <a:latin typeface="+mj-lt"/>
              </a:rPr>
              <a:t>Dynamic/Reserved Public IP addresses</a:t>
            </a:r>
          </a:p>
          <a:p>
            <a:pPr>
              <a:spcAft>
                <a:spcPts val="600"/>
              </a:spcAft>
            </a:pPr>
            <a:r>
              <a:rPr lang="en-US" sz="2000" spc="-50" dirty="0">
                <a:gradFill>
                  <a:gsLst>
                    <a:gs pos="0">
                      <a:schemeClr val="tx1"/>
                    </a:gs>
                    <a:gs pos="100000">
                      <a:schemeClr val="tx1"/>
                    </a:gs>
                  </a:gsLst>
                  <a:lin ang="0" scaled="0"/>
                </a:gradFill>
                <a:latin typeface="+mj-lt"/>
              </a:rPr>
              <a:t>Direct VM access, ACLs for security</a:t>
            </a:r>
          </a:p>
          <a:p>
            <a:pPr>
              <a:spcAft>
                <a:spcPts val="600"/>
              </a:spcAft>
            </a:pPr>
            <a:r>
              <a:rPr lang="en-US" sz="2000" spc="-50" dirty="0">
                <a:gradFill>
                  <a:gsLst>
                    <a:gs pos="0">
                      <a:schemeClr val="tx1"/>
                    </a:gs>
                    <a:gs pos="100000">
                      <a:schemeClr val="tx1"/>
                    </a:gs>
                  </a:gsLst>
                  <a:lin ang="0" scaled="0"/>
                </a:gradFill>
                <a:latin typeface="+mj-lt"/>
              </a:rPr>
              <a:t>Load balancing</a:t>
            </a:r>
          </a:p>
          <a:p>
            <a:pPr>
              <a:spcAft>
                <a:spcPts val="600"/>
              </a:spcAft>
            </a:pPr>
            <a:r>
              <a:rPr lang="en-US" sz="2000" spc="-50" dirty="0">
                <a:gradFill>
                  <a:gsLst>
                    <a:gs pos="0">
                      <a:schemeClr val="tx1"/>
                    </a:gs>
                    <a:gs pos="100000">
                      <a:schemeClr val="tx1"/>
                    </a:gs>
                  </a:gsLst>
                  <a:lin ang="0" scaled="0"/>
                </a:gradFill>
                <a:latin typeface="+mj-lt"/>
              </a:rPr>
              <a:t>DNS services: hosting, traffic management</a:t>
            </a:r>
          </a:p>
          <a:p>
            <a:pPr>
              <a:spcAft>
                <a:spcPts val="600"/>
              </a:spcAft>
            </a:pPr>
            <a:r>
              <a:rPr lang="en-US" sz="2000" spc="-50" dirty="0" err="1">
                <a:gradFill>
                  <a:gsLst>
                    <a:gs pos="0">
                      <a:schemeClr val="tx1"/>
                    </a:gs>
                    <a:gs pos="100000">
                      <a:schemeClr val="tx1"/>
                    </a:gs>
                  </a:gsLst>
                  <a:lin ang="0" scaled="0"/>
                </a:gradFill>
                <a:latin typeface="+mj-lt"/>
              </a:rPr>
              <a:t>DDoS</a:t>
            </a:r>
            <a:r>
              <a:rPr lang="en-US" sz="2000" spc="-50" dirty="0">
                <a:gradFill>
                  <a:gsLst>
                    <a:gs pos="0">
                      <a:schemeClr val="tx1"/>
                    </a:gs>
                    <a:gs pos="100000">
                      <a:schemeClr val="tx1"/>
                    </a:gs>
                  </a:gsLst>
                  <a:lin ang="0" scaled="0"/>
                </a:gradFill>
                <a:latin typeface="+mj-lt"/>
              </a:rPr>
              <a:t> protection</a:t>
            </a:r>
          </a:p>
        </p:txBody>
      </p:sp>
      <p:sp>
        <p:nvSpPr>
          <p:cNvPr id="278" name="TextBox 277"/>
          <p:cNvSpPr txBox="1"/>
          <p:nvPr/>
        </p:nvSpPr>
        <p:spPr>
          <a:xfrm>
            <a:off x="9035802" y="112028"/>
            <a:ext cx="3400673" cy="2727160"/>
          </a:xfrm>
          <a:prstGeom prst="rect">
            <a:avLst/>
          </a:prstGeom>
          <a:noFill/>
        </p:spPr>
        <p:txBody>
          <a:bodyPr wrap="square" lIns="182857" tIns="146285" rIns="182857" bIns="146285" rtlCol="0">
            <a:noAutofit/>
          </a:bodyPr>
          <a:lstStyle/>
          <a:p>
            <a:pPr>
              <a:lnSpc>
                <a:spcPct val="90000"/>
              </a:lnSpc>
              <a:spcBef>
                <a:spcPct val="20000"/>
              </a:spcBef>
              <a:spcAft>
                <a:spcPts val="1200"/>
              </a:spcAft>
              <a:buSzPct val="80000"/>
            </a:pPr>
            <a:r>
              <a:rPr lang="en-US" sz="2400" b="1" dirty="0">
                <a:gradFill>
                  <a:gsLst>
                    <a:gs pos="0">
                      <a:schemeClr val="tx2"/>
                    </a:gs>
                    <a:gs pos="100000">
                      <a:schemeClr val="tx2"/>
                    </a:gs>
                  </a:gsLst>
                  <a:lin ang="5400000" scaled="1"/>
                </a:gradFill>
                <a:latin typeface="+mj-lt"/>
              </a:rPr>
              <a:t>Virtual Network</a:t>
            </a:r>
          </a:p>
          <a:p>
            <a:pPr>
              <a:spcAft>
                <a:spcPts val="600"/>
              </a:spcAft>
            </a:pPr>
            <a:r>
              <a:rPr lang="en-US" sz="2000" spc="-50" dirty="0">
                <a:gradFill>
                  <a:gsLst>
                    <a:gs pos="0">
                      <a:schemeClr val="tx1"/>
                    </a:gs>
                    <a:gs pos="100000">
                      <a:schemeClr val="tx1"/>
                    </a:gs>
                  </a:gsLst>
                  <a:lin ang="0" scaled="0"/>
                </a:gradFill>
                <a:latin typeface="+mj-lt"/>
              </a:rPr>
              <a:t>“Bring Your Own Network” </a:t>
            </a:r>
          </a:p>
          <a:p>
            <a:pPr>
              <a:spcAft>
                <a:spcPts val="600"/>
              </a:spcAft>
            </a:pPr>
            <a:endParaRPr lang="en-US" sz="800" spc="-50" dirty="0">
              <a:gradFill>
                <a:gsLst>
                  <a:gs pos="0">
                    <a:schemeClr val="tx1"/>
                  </a:gs>
                  <a:gs pos="100000">
                    <a:schemeClr val="tx1"/>
                  </a:gs>
                </a:gsLst>
                <a:lin ang="0" scaled="0"/>
              </a:gradFill>
              <a:latin typeface="+mj-lt"/>
            </a:endParaRPr>
          </a:p>
          <a:p>
            <a:pPr>
              <a:spcAft>
                <a:spcPts val="600"/>
              </a:spcAft>
            </a:pPr>
            <a:r>
              <a:rPr lang="en-US" sz="2000" spc="-50" dirty="0">
                <a:gradFill>
                  <a:gsLst>
                    <a:gs pos="0">
                      <a:schemeClr val="tx1"/>
                    </a:gs>
                    <a:gs pos="100000">
                      <a:schemeClr val="tx1"/>
                    </a:gs>
                  </a:gsLst>
                  <a:lin ang="0" scaled="0"/>
                </a:gradFill>
                <a:latin typeface="+mj-lt"/>
              </a:rPr>
              <a:t>Segment with subnets and security groups</a:t>
            </a:r>
          </a:p>
          <a:p>
            <a:pPr>
              <a:spcAft>
                <a:spcPts val="600"/>
              </a:spcAft>
            </a:pPr>
            <a:endParaRPr lang="en-US" sz="800" spc="-50" dirty="0">
              <a:gradFill>
                <a:gsLst>
                  <a:gs pos="0">
                    <a:schemeClr val="tx1"/>
                  </a:gs>
                  <a:gs pos="100000">
                    <a:schemeClr val="tx1"/>
                  </a:gs>
                </a:gsLst>
                <a:lin ang="0" scaled="0"/>
              </a:gradFill>
              <a:latin typeface="+mj-lt"/>
            </a:endParaRPr>
          </a:p>
          <a:p>
            <a:pPr>
              <a:spcAft>
                <a:spcPts val="600"/>
              </a:spcAft>
            </a:pPr>
            <a:r>
              <a:rPr lang="en-US" sz="2000" spc="-50" dirty="0">
                <a:gradFill>
                  <a:gsLst>
                    <a:gs pos="0">
                      <a:schemeClr val="tx1"/>
                    </a:gs>
                    <a:gs pos="100000">
                      <a:schemeClr val="tx1"/>
                    </a:gs>
                  </a:gsLst>
                  <a:lin ang="0" scaled="0"/>
                </a:gradFill>
                <a:latin typeface="+mj-lt"/>
              </a:rPr>
              <a:t>Control traffic flow with User Defined Routes</a:t>
            </a:r>
          </a:p>
        </p:txBody>
      </p:sp>
      <p:sp>
        <p:nvSpPr>
          <p:cNvPr id="279" name="TextBox 278"/>
          <p:cNvSpPr txBox="1"/>
          <p:nvPr/>
        </p:nvSpPr>
        <p:spPr>
          <a:xfrm>
            <a:off x="8995453" y="3573462"/>
            <a:ext cx="3471184" cy="2863903"/>
          </a:xfrm>
          <a:prstGeom prst="rect">
            <a:avLst/>
          </a:prstGeom>
          <a:noFill/>
        </p:spPr>
        <p:txBody>
          <a:bodyPr wrap="square" lIns="182857" tIns="146285" rIns="182857" bIns="146285" rtlCol="0">
            <a:noAutofit/>
          </a:bodyPr>
          <a:lstStyle/>
          <a:p>
            <a:pPr>
              <a:lnSpc>
                <a:spcPct val="90000"/>
              </a:lnSpc>
              <a:spcBef>
                <a:spcPct val="20000"/>
              </a:spcBef>
              <a:spcAft>
                <a:spcPts val="1200"/>
              </a:spcAft>
              <a:buSzPct val="80000"/>
            </a:pPr>
            <a:r>
              <a:rPr lang="en-US" sz="2400" b="1" dirty="0">
                <a:gradFill>
                  <a:gsLst>
                    <a:gs pos="0">
                      <a:schemeClr val="tx2"/>
                    </a:gs>
                    <a:gs pos="100000">
                      <a:schemeClr val="tx2"/>
                    </a:gs>
                  </a:gsLst>
                  <a:lin ang="5400000" scaled="1"/>
                </a:gradFill>
                <a:latin typeface="+mj-lt"/>
              </a:rPr>
              <a:t>Backend Connectivity</a:t>
            </a:r>
          </a:p>
          <a:p>
            <a:pPr>
              <a:spcAft>
                <a:spcPts val="600"/>
              </a:spcAft>
            </a:pPr>
            <a:r>
              <a:rPr lang="en-US" sz="2000" spc="-50" dirty="0">
                <a:gradFill>
                  <a:gsLst>
                    <a:gs pos="0">
                      <a:schemeClr val="tx1"/>
                    </a:gs>
                    <a:gs pos="100000">
                      <a:schemeClr val="tx1"/>
                    </a:gs>
                  </a:gsLst>
                  <a:lin ang="0" scaled="0"/>
                </a:gradFill>
                <a:latin typeface="+mj-lt"/>
              </a:rPr>
              <a:t>Point-to-site for dev / test</a:t>
            </a:r>
          </a:p>
          <a:p>
            <a:pPr>
              <a:spcAft>
                <a:spcPts val="600"/>
              </a:spcAft>
            </a:pPr>
            <a:endParaRPr lang="en-US" sz="800" spc="-50" dirty="0">
              <a:gradFill>
                <a:gsLst>
                  <a:gs pos="0">
                    <a:schemeClr val="tx1"/>
                  </a:gs>
                  <a:gs pos="100000">
                    <a:schemeClr val="tx1"/>
                  </a:gs>
                </a:gsLst>
                <a:lin ang="0" scaled="0"/>
              </a:gradFill>
              <a:latin typeface="+mj-lt"/>
            </a:endParaRPr>
          </a:p>
          <a:p>
            <a:pPr>
              <a:spcAft>
                <a:spcPts val="600"/>
              </a:spcAft>
            </a:pPr>
            <a:r>
              <a:rPr lang="en-US" sz="2000" spc="-50" dirty="0">
                <a:gradFill>
                  <a:gsLst>
                    <a:gs pos="0">
                      <a:schemeClr val="tx1"/>
                    </a:gs>
                    <a:gs pos="100000">
                      <a:schemeClr val="tx1"/>
                    </a:gs>
                  </a:gsLst>
                  <a:lin ang="0" scaled="0"/>
                </a:gradFill>
                <a:latin typeface="+mj-lt"/>
              </a:rPr>
              <a:t>VPN Gateways for secure site-to-site connectivity</a:t>
            </a:r>
          </a:p>
          <a:p>
            <a:pPr>
              <a:spcAft>
                <a:spcPts val="600"/>
              </a:spcAft>
            </a:pPr>
            <a:endParaRPr lang="en-US" sz="800" spc="-50" dirty="0">
              <a:gradFill>
                <a:gsLst>
                  <a:gs pos="0">
                    <a:schemeClr val="tx1"/>
                  </a:gs>
                  <a:gs pos="100000">
                    <a:schemeClr val="tx1"/>
                  </a:gs>
                </a:gsLst>
                <a:lin ang="0" scaled="0"/>
              </a:gradFill>
              <a:latin typeface="+mj-lt"/>
            </a:endParaRPr>
          </a:p>
          <a:p>
            <a:pPr>
              <a:spcAft>
                <a:spcPts val="600"/>
              </a:spcAft>
            </a:pPr>
            <a:r>
              <a:rPr lang="en-US" sz="2000" spc="-50" dirty="0">
                <a:gradFill>
                  <a:gsLst>
                    <a:gs pos="0">
                      <a:schemeClr val="tx1"/>
                    </a:gs>
                    <a:gs pos="100000">
                      <a:schemeClr val="tx1"/>
                    </a:gs>
                  </a:gsLst>
                  <a:lin ang="0" scaled="0"/>
                </a:gradFill>
                <a:latin typeface="+mj-lt"/>
              </a:rPr>
              <a:t>ExpressRoute for private enterprise grade connectivity</a:t>
            </a:r>
          </a:p>
        </p:txBody>
      </p:sp>
      <p:grpSp>
        <p:nvGrpSpPr>
          <p:cNvPr id="280" name="Group 279"/>
          <p:cNvGrpSpPr/>
          <p:nvPr/>
        </p:nvGrpSpPr>
        <p:grpSpPr>
          <a:xfrm>
            <a:off x="4560665" y="3882482"/>
            <a:ext cx="3844832" cy="3112043"/>
            <a:chOff x="4560665" y="3882482"/>
            <a:chExt cx="3844832" cy="3112043"/>
          </a:xfrm>
        </p:grpSpPr>
        <p:grpSp>
          <p:nvGrpSpPr>
            <p:cNvPr id="281" name="Group 280"/>
            <p:cNvGrpSpPr/>
            <p:nvPr/>
          </p:nvGrpSpPr>
          <p:grpSpPr>
            <a:xfrm>
              <a:off x="4560665" y="4697156"/>
              <a:ext cx="1893511" cy="2297369"/>
              <a:chOff x="1078644" y="2944892"/>
              <a:chExt cx="2747571" cy="3760255"/>
            </a:xfrm>
          </p:grpSpPr>
          <p:sp>
            <p:nvSpPr>
              <p:cNvPr id="396"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7"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8"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9"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0"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1"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2"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3"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4"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5"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6"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7"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8"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09"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0"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1"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2"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3"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4"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5"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6"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7"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8"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19"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0"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1"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2"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3"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4"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5"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6"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7"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8"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29"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0"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1"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2"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3"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4"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5"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6"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7"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8"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39"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0"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1"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2"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3"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4"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5"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6"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7"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8"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49"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0"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1"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2"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3"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4"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5"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6"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7"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8"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59"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0"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1"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2"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3"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4"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5"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6"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7"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8"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69"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0"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1"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2"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3"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4"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5"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6"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7"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8"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79"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0"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1"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2"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3"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4"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5"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6"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7"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8"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89"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0"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1"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2"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3"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4"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5"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6"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7"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8"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499"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282" name="Group 281"/>
            <p:cNvGrpSpPr/>
            <p:nvPr/>
          </p:nvGrpSpPr>
          <p:grpSpPr>
            <a:xfrm>
              <a:off x="7513821" y="5906451"/>
              <a:ext cx="891676" cy="1088074"/>
              <a:chOff x="1078644" y="2944892"/>
              <a:chExt cx="2747571" cy="3760255"/>
            </a:xfrm>
          </p:grpSpPr>
          <p:sp>
            <p:nvSpPr>
              <p:cNvPr id="292" name="Rectangle 10"/>
              <p:cNvSpPr>
                <a:spLocks noChangeArrowheads="1"/>
              </p:cNvSpPr>
              <p:nvPr/>
            </p:nvSpPr>
            <p:spPr bwMode="auto">
              <a:xfrm>
                <a:off x="2513539" y="4675020"/>
                <a:ext cx="85713" cy="103174"/>
              </a:xfrm>
              <a:prstGeom prst="rect">
                <a:avLst/>
              </a:prstGeom>
              <a:solidFill>
                <a:srgbClr val="4EC0ED"/>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3" name="Rectangle 11"/>
              <p:cNvSpPr>
                <a:spLocks noChangeArrowheads="1"/>
              </p:cNvSpPr>
              <p:nvPr/>
            </p:nvSpPr>
            <p:spPr bwMode="auto">
              <a:xfrm>
                <a:off x="2513539" y="4675020"/>
                <a:ext cx="85713" cy="1031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4" name="Rectangle 21"/>
              <p:cNvSpPr>
                <a:spLocks noChangeArrowheads="1"/>
              </p:cNvSpPr>
              <p:nvPr/>
            </p:nvSpPr>
            <p:spPr bwMode="auto">
              <a:xfrm>
                <a:off x="2427827" y="3332186"/>
                <a:ext cx="85713" cy="103174"/>
              </a:xfrm>
              <a:prstGeom prst="rect">
                <a:avLst/>
              </a:prstGeom>
              <a:solidFill>
                <a:srgbClr val="4EC0ED"/>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5"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6" name="Rectangle 26"/>
              <p:cNvSpPr>
                <a:spLocks noChangeArrowheads="1"/>
              </p:cNvSpPr>
              <p:nvPr/>
            </p:nvSpPr>
            <p:spPr bwMode="auto">
              <a:xfrm>
                <a:off x="2427825" y="4141696"/>
                <a:ext cx="196822" cy="2563450"/>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7" name="Rectangle 27"/>
              <p:cNvSpPr>
                <a:spLocks noChangeArrowheads="1"/>
              </p:cNvSpPr>
              <p:nvPr/>
            </p:nvSpPr>
            <p:spPr bwMode="auto">
              <a:xfrm>
                <a:off x="2427825" y="4141696"/>
                <a:ext cx="196822" cy="2563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8"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299"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0" name="Rectangle 30"/>
              <p:cNvSpPr>
                <a:spLocks noChangeArrowheads="1"/>
              </p:cNvSpPr>
              <p:nvPr/>
            </p:nvSpPr>
            <p:spPr bwMode="auto">
              <a:xfrm>
                <a:off x="2770677" y="4338518"/>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1" name="Rectangle 31"/>
              <p:cNvSpPr>
                <a:spLocks noChangeArrowheads="1"/>
              </p:cNvSpPr>
              <p:nvPr/>
            </p:nvSpPr>
            <p:spPr bwMode="auto">
              <a:xfrm>
                <a:off x="3019880" y="4338518"/>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2" name="Rectangle 32"/>
              <p:cNvSpPr>
                <a:spLocks noChangeArrowheads="1"/>
              </p:cNvSpPr>
              <p:nvPr/>
            </p:nvSpPr>
            <p:spPr bwMode="auto">
              <a:xfrm>
                <a:off x="3019880"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3" name="Rectangle 33"/>
              <p:cNvSpPr>
                <a:spLocks noChangeArrowheads="1"/>
              </p:cNvSpPr>
              <p:nvPr/>
            </p:nvSpPr>
            <p:spPr bwMode="auto">
              <a:xfrm>
                <a:off x="3269082" y="4338518"/>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4" name="Rectangle 34"/>
              <p:cNvSpPr>
                <a:spLocks noChangeArrowheads="1"/>
              </p:cNvSpPr>
              <p:nvPr/>
            </p:nvSpPr>
            <p:spPr bwMode="auto">
              <a:xfrm>
                <a:off x="3269082" y="4338518"/>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5" name="Rectangle 35"/>
              <p:cNvSpPr>
                <a:spLocks noChangeArrowheads="1"/>
              </p:cNvSpPr>
              <p:nvPr/>
            </p:nvSpPr>
            <p:spPr bwMode="auto">
              <a:xfrm>
                <a:off x="3508760" y="4338518"/>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6" name="Rectangle 36"/>
              <p:cNvSpPr>
                <a:spLocks noChangeArrowheads="1"/>
              </p:cNvSpPr>
              <p:nvPr/>
            </p:nvSpPr>
            <p:spPr bwMode="auto">
              <a:xfrm>
                <a:off x="3508760" y="4338518"/>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7" name="Rectangle 37"/>
              <p:cNvSpPr>
                <a:spLocks noChangeArrowheads="1"/>
              </p:cNvSpPr>
              <p:nvPr/>
            </p:nvSpPr>
            <p:spPr bwMode="auto">
              <a:xfrm>
                <a:off x="2770677" y="4881367"/>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8" name="Rectangle 38"/>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09" name="Rectangle 39"/>
              <p:cNvSpPr>
                <a:spLocks noChangeArrowheads="1"/>
              </p:cNvSpPr>
              <p:nvPr/>
            </p:nvSpPr>
            <p:spPr bwMode="auto">
              <a:xfrm>
                <a:off x="3019880" y="4881367"/>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0" name="Rectangle 40"/>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1" name="Rectangle 41"/>
              <p:cNvSpPr>
                <a:spLocks noChangeArrowheads="1"/>
              </p:cNvSpPr>
              <p:nvPr/>
            </p:nvSpPr>
            <p:spPr bwMode="auto">
              <a:xfrm>
                <a:off x="3269082" y="4881367"/>
                <a:ext cx="12856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2" name="Rectangle 42"/>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3" name="Rectangle 43"/>
              <p:cNvSpPr>
                <a:spLocks noChangeArrowheads="1"/>
              </p:cNvSpPr>
              <p:nvPr/>
            </p:nvSpPr>
            <p:spPr bwMode="auto">
              <a:xfrm>
                <a:off x="3508760" y="4881367"/>
                <a:ext cx="138092"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4" name="Rectangle 44"/>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5" name="Rectangle 45"/>
              <p:cNvSpPr>
                <a:spLocks noChangeArrowheads="1"/>
              </p:cNvSpPr>
              <p:nvPr/>
            </p:nvSpPr>
            <p:spPr bwMode="auto">
              <a:xfrm>
                <a:off x="2770677" y="5422628"/>
                <a:ext cx="138092"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6" name="Rectangle 46"/>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7" name="Rectangle 47"/>
              <p:cNvSpPr>
                <a:spLocks noChangeArrowheads="1"/>
              </p:cNvSpPr>
              <p:nvPr/>
            </p:nvSpPr>
            <p:spPr bwMode="auto">
              <a:xfrm>
                <a:off x="3019880" y="5422628"/>
                <a:ext cx="128569"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8" name="Rectangle 48"/>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19" name="Rectangle 49"/>
              <p:cNvSpPr>
                <a:spLocks noChangeArrowheads="1"/>
              </p:cNvSpPr>
              <p:nvPr/>
            </p:nvSpPr>
            <p:spPr bwMode="auto">
              <a:xfrm>
                <a:off x="3269082" y="5422628"/>
                <a:ext cx="128569"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0" name="Rectangle 50"/>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1" name="Rectangle 51"/>
              <p:cNvSpPr>
                <a:spLocks noChangeArrowheads="1"/>
              </p:cNvSpPr>
              <p:nvPr/>
            </p:nvSpPr>
            <p:spPr bwMode="auto">
              <a:xfrm>
                <a:off x="3508760" y="5422628"/>
                <a:ext cx="138092" cy="336502"/>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2" name="Rectangle 52"/>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3" name="Rectangle 53"/>
              <p:cNvSpPr>
                <a:spLocks noChangeArrowheads="1"/>
              </p:cNvSpPr>
              <p:nvPr/>
            </p:nvSpPr>
            <p:spPr bwMode="auto">
              <a:xfrm>
                <a:off x="2770677" y="5957539"/>
                <a:ext cx="138092"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4" name="Rectangle 54"/>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5" name="Rectangle 55"/>
              <p:cNvSpPr>
                <a:spLocks noChangeArrowheads="1"/>
              </p:cNvSpPr>
              <p:nvPr/>
            </p:nvSpPr>
            <p:spPr bwMode="auto">
              <a:xfrm>
                <a:off x="3019880" y="5957539"/>
                <a:ext cx="128569"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6" name="Rectangle 56"/>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7" name="Rectangle 57"/>
              <p:cNvSpPr>
                <a:spLocks noChangeArrowheads="1"/>
              </p:cNvSpPr>
              <p:nvPr/>
            </p:nvSpPr>
            <p:spPr bwMode="auto">
              <a:xfrm>
                <a:off x="3269082" y="5957539"/>
                <a:ext cx="128569"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8" name="Rectangle 58"/>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29" name="Rectangle 59"/>
              <p:cNvSpPr>
                <a:spLocks noChangeArrowheads="1"/>
              </p:cNvSpPr>
              <p:nvPr/>
            </p:nvSpPr>
            <p:spPr bwMode="auto">
              <a:xfrm>
                <a:off x="3508760" y="5957539"/>
                <a:ext cx="138092" cy="342851"/>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0" name="Rectangle 60"/>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1" name="Rectangle 61"/>
              <p:cNvSpPr>
                <a:spLocks noChangeArrowheads="1"/>
              </p:cNvSpPr>
              <p:nvPr/>
            </p:nvSpPr>
            <p:spPr bwMode="auto">
              <a:xfrm>
                <a:off x="2443699" y="4071857"/>
                <a:ext cx="1382516" cy="77777"/>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2" name="Rectangle 62"/>
              <p:cNvSpPr>
                <a:spLocks noChangeArrowheads="1"/>
              </p:cNvSpPr>
              <p:nvPr/>
            </p:nvSpPr>
            <p:spPr bwMode="auto">
              <a:xfrm>
                <a:off x="2443699" y="4029001"/>
                <a:ext cx="1382516" cy="77777"/>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3"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4"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5"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6"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7"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8"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39"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0"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1" name="Rectangle 71"/>
              <p:cNvSpPr>
                <a:spLocks noChangeArrowheads="1"/>
              </p:cNvSpPr>
              <p:nvPr/>
            </p:nvSpPr>
            <p:spPr bwMode="auto">
              <a:xfrm>
                <a:off x="2770677" y="4881367"/>
                <a:ext cx="138092"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2" name="Rectangle 72"/>
              <p:cNvSpPr>
                <a:spLocks noChangeArrowheads="1"/>
              </p:cNvSpPr>
              <p:nvPr/>
            </p:nvSpPr>
            <p:spPr bwMode="auto">
              <a:xfrm>
                <a:off x="2770677"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3" name="Rectangle 73"/>
              <p:cNvSpPr>
                <a:spLocks noChangeArrowheads="1"/>
              </p:cNvSpPr>
              <p:nvPr/>
            </p:nvSpPr>
            <p:spPr bwMode="auto">
              <a:xfrm>
                <a:off x="3019880" y="4881367"/>
                <a:ext cx="128569"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4" name="Rectangle 74"/>
              <p:cNvSpPr>
                <a:spLocks noChangeArrowheads="1"/>
              </p:cNvSpPr>
              <p:nvPr/>
            </p:nvSpPr>
            <p:spPr bwMode="auto">
              <a:xfrm>
                <a:off x="3019880"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5" name="Rectangle 75"/>
              <p:cNvSpPr>
                <a:spLocks noChangeArrowheads="1"/>
              </p:cNvSpPr>
              <p:nvPr/>
            </p:nvSpPr>
            <p:spPr bwMode="auto">
              <a:xfrm>
                <a:off x="3269082" y="4881367"/>
                <a:ext cx="128569"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6" name="Rectangle 76"/>
              <p:cNvSpPr>
                <a:spLocks noChangeArrowheads="1"/>
              </p:cNvSpPr>
              <p:nvPr/>
            </p:nvSpPr>
            <p:spPr bwMode="auto">
              <a:xfrm>
                <a:off x="3269082" y="4881367"/>
                <a:ext cx="128569"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7" name="Rectangle 77"/>
              <p:cNvSpPr>
                <a:spLocks noChangeArrowheads="1"/>
              </p:cNvSpPr>
              <p:nvPr/>
            </p:nvSpPr>
            <p:spPr bwMode="auto">
              <a:xfrm>
                <a:off x="3508760" y="4881367"/>
                <a:ext cx="138092" cy="344439"/>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8" name="Rectangle 78"/>
              <p:cNvSpPr>
                <a:spLocks noChangeArrowheads="1"/>
              </p:cNvSpPr>
              <p:nvPr/>
            </p:nvSpPr>
            <p:spPr bwMode="auto">
              <a:xfrm>
                <a:off x="3508760" y="4881367"/>
                <a:ext cx="138092" cy="344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49" name="Rectangle 79"/>
              <p:cNvSpPr>
                <a:spLocks noChangeArrowheads="1"/>
              </p:cNvSpPr>
              <p:nvPr/>
            </p:nvSpPr>
            <p:spPr bwMode="auto">
              <a:xfrm>
                <a:off x="2770677" y="5422628"/>
                <a:ext cx="138092"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0" name="Rectangle 80"/>
              <p:cNvSpPr>
                <a:spLocks noChangeArrowheads="1"/>
              </p:cNvSpPr>
              <p:nvPr/>
            </p:nvSpPr>
            <p:spPr bwMode="auto">
              <a:xfrm>
                <a:off x="2770677"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1" name="Rectangle 81"/>
              <p:cNvSpPr>
                <a:spLocks noChangeArrowheads="1"/>
              </p:cNvSpPr>
              <p:nvPr/>
            </p:nvSpPr>
            <p:spPr bwMode="auto">
              <a:xfrm>
                <a:off x="3019880" y="5422628"/>
                <a:ext cx="128569"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2" name="Rectangle 82"/>
              <p:cNvSpPr>
                <a:spLocks noChangeArrowheads="1"/>
              </p:cNvSpPr>
              <p:nvPr/>
            </p:nvSpPr>
            <p:spPr bwMode="auto">
              <a:xfrm>
                <a:off x="3019880"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3" name="Rectangle 83"/>
              <p:cNvSpPr>
                <a:spLocks noChangeArrowheads="1"/>
              </p:cNvSpPr>
              <p:nvPr/>
            </p:nvSpPr>
            <p:spPr bwMode="auto">
              <a:xfrm>
                <a:off x="3269082" y="5422628"/>
                <a:ext cx="128569"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4" name="Rectangle 84"/>
              <p:cNvSpPr>
                <a:spLocks noChangeArrowheads="1"/>
              </p:cNvSpPr>
              <p:nvPr/>
            </p:nvSpPr>
            <p:spPr bwMode="auto">
              <a:xfrm>
                <a:off x="3269082" y="5422628"/>
                <a:ext cx="128569"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5" name="Rectangle 85"/>
              <p:cNvSpPr>
                <a:spLocks noChangeArrowheads="1"/>
              </p:cNvSpPr>
              <p:nvPr/>
            </p:nvSpPr>
            <p:spPr bwMode="auto">
              <a:xfrm>
                <a:off x="3508760" y="5422628"/>
                <a:ext cx="138092" cy="336502"/>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6" name="Rectangle 86"/>
              <p:cNvSpPr>
                <a:spLocks noChangeArrowheads="1"/>
              </p:cNvSpPr>
              <p:nvPr/>
            </p:nvSpPr>
            <p:spPr bwMode="auto">
              <a:xfrm>
                <a:off x="3508760" y="5422628"/>
                <a:ext cx="138092" cy="33650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7" name="Rectangle 87"/>
              <p:cNvSpPr>
                <a:spLocks noChangeArrowheads="1"/>
              </p:cNvSpPr>
              <p:nvPr/>
            </p:nvSpPr>
            <p:spPr bwMode="auto">
              <a:xfrm>
                <a:off x="2770677" y="5957539"/>
                <a:ext cx="138092"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8" name="Rectangle 88"/>
              <p:cNvSpPr>
                <a:spLocks noChangeArrowheads="1"/>
              </p:cNvSpPr>
              <p:nvPr/>
            </p:nvSpPr>
            <p:spPr bwMode="auto">
              <a:xfrm>
                <a:off x="2770677"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59" name="Rectangle 89"/>
              <p:cNvSpPr>
                <a:spLocks noChangeArrowheads="1"/>
              </p:cNvSpPr>
              <p:nvPr/>
            </p:nvSpPr>
            <p:spPr bwMode="auto">
              <a:xfrm>
                <a:off x="3019880" y="5957539"/>
                <a:ext cx="128569"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0" name="Rectangle 90"/>
              <p:cNvSpPr>
                <a:spLocks noChangeArrowheads="1"/>
              </p:cNvSpPr>
              <p:nvPr/>
            </p:nvSpPr>
            <p:spPr bwMode="auto">
              <a:xfrm>
                <a:off x="3019880"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1" name="Rectangle 91"/>
              <p:cNvSpPr>
                <a:spLocks noChangeArrowheads="1"/>
              </p:cNvSpPr>
              <p:nvPr/>
            </p:nvSpPr>
            <p:spPr bwMode="auto">
              <a:xfrm>
                <a:off x="3269082" y="5957539"/>
                <a:ext cx="128569"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2" name="Rectangle 92"/>
              <p:cNvSpPr>
                <a:spLocks noChangeArrowheads="1"/>
              </p:cNvSpPr>
              <p:nvPr/>
            </p:nvSpPr>
            <p:spPr bwMode="auto">
              <a:xfrm>
                <a:off x="3269082" y="5957539"/>
                <a:ext cx="128569"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3" name="Rectangle 93"/>
              <p:cNvSpPr>
                <a:spLocks noChangeArrowheads="1"/>
              </p:cNvSpPr>
              <p:nvPr/>
            </p:nvSpPr>
            <p:spPr bwMode="auto">
              <a:xfrm>
                <a:off x="3508760" y="5957539"/>
                <a:ext cx="138092" cy="342851"/>
              </a:xfrm>
              <a:prstGeom prst="rect">
                <a:avLst/>
              </a:prstGeom>
              <a:solidFill>
                <a:srgbClr val="9B9DA0"/>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4" name="Rectangle 94"/>
              <p:cNvSpPr>
                <a:spLocks noChangeArrowheads="1"/>
              </p:cNvSpPr>
              <p:nvPr/>
            </p:nvSpPr>
            <p:spPr bwMode="auto">
              <a:xfrm>
                <a:off x="3508760" y="5957539"/>
                <a:ext cx="138092" cy="3428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5" name="Rectangle 95"/>
              <p:cNvSpPr>
                <a:spLocks noChangeArrowheads="1"/>
              </p:cNvSpPr>
              <p:nvPr/>
            </p:nvSpPr>
            <p:spPr bwMode="auto">
              <a:xfrm>
                <a:off x="1294512" y="3065525"/>
                <a:ext cx="1279343" cy="3639622"/>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6" name="Rectangle 96"/>
              <p:cNvSpPr>
                <a:spLocks noChangeArrowheads="1"/>
              </p:cNvSpPr>
              <p:nvPr/>
            </p:nvSpPr>
            <p:spPr bwMode="auto">
              <a:xfrm>
                <a:off x="1294512" y="3065525"/>
                <a:ext cx="1279343" cy="36396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7"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w="9525">
                <a:solidFill>
                  <a:srgbClr val="000000"/>
                </a:solidFill>
                <a:round/>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8"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69" name="Rectangle 99"/>
              <p:cNvSpPr>
                <a:spLocks noChangeArrowheads="1"/>
              </p:cNvSpPr>
              <p:nvPr/>
            </p:nvSpPr>
            <p:spPr bwMode="auto">
              <a:xfrm>
                <a:off x="1113563" y="3056001"/>
                <a:ext cx="180949" cy="364914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0" name="Rectangle 100"/>
              <p:cNvSpPr>
                <a:spLocks noChangeArrowheads="1"/>
              </p:cNvSpPr>
              <p:nvPr/>
            </p:nvSpPr>
            <p:spPr bwMode="auto">
              <a:xfrm>
                <a:off x="1078644" y="2987748"/>
                <a:ext cx="1546005" cy="77777"/>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1" name="Rectangle 101"/>
              <p:cNvSpPr>
                <a:spLocks noChangeArrowheads="1"/>
              </p:cNvSpPr>
              <p:nvPr/>
            </p:nvSpPr>
            <p:spPr bwMode="auto">
              <a:xfrm>
                <a:off x="1078644" y="2944892"/>
                <a:ext cx="1546005" cy="77777"/>
              </a:xfrm>
              <a:prstGeom prst="rect">
                <a:avLst/>
              </a:prstGeom>
              <a:solidFill>
                <a:srgbClr val="E6E6E5"/>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2" name="Rectangle 102"/>
              <p:cNvSpPr>
                <a:spLocks noChangeArrowheads="1"/>
              </p:cNvSpPr>
              <p:nvPr/>
            </p:nvSpPr>
            <p:spPr bwMode="auto">
              <a:xfrm>
                <a:off x="1483397"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3" name="Rectangle 103"/>
              <p:cNvSpPr>
                <a:spLocks noChangeArrowheads="1"/>
              </p:cNvSpPr>
              <p:nvPr/>
            </p:nvSpPr>
            <p:spPr bwMode="auto">
              <a:xfrm>
                <a:off x="1748473"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4" name="Rectangle 104"/>
              <p:cNvSpPr>
                <a:spLocks noChangeArrowheads="1"/>
              </p:cNvSpPr>
              <p:nvPr/>
            </p:nvSpPr>
            <p:spPr bwMode="auto">
              <a:xfrm>
                <a:off x="2015135"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5" name="Rectangle 105"/>
              <p:cNvSpPr>
                <a:spLocks noChangeArrowheads="1"/>
              </p:cNvSpPr>
              <p:nvPr/>
            </p:nvSpPr>
            <p:spPr bwMode="auto">
              <a:xfrm>
                <a:off x="2281797" y="3279808"/>
                <a:ext cx="146029" cy="353963"/>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6" name="Rectangle 106"/>
              <p:cNvSpPr>
                <a:spLocks noChangeArrowheads="1"/>
              </p:cNvSpPr>
              <p:nvPr/>
            </p:nvSpPr>
            <p:spPr bwMode="auto">
              <a:xfrm>
                <a:off x="1483397"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7" name="Rectangle 107"/>
              <p:cNvSpPr>
                <a:spLocks noChangeArrowheads="1"/>
              </p:cNvSpPr>
              <p:nvPr/>
            </p:nvSpPr>
            <p:spPr bwMode="auto">
              <a:xfrm>
                <a:off x="1748473"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8" name="Rectangle 108"/>
              <p:cNvSpPr>
                <a:spLocks noChangeArrowheads="1"/>
              </p:cNvSpPr>
              <p:nvPr/>
            </p:nvSpPr>
            <p:spPr bwMode="auto">
              <a:xfrm>
                <a:off x="2015135"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79" name="Rectangle 109"/>
              <p:cNvSpPr>
                <a:spLocks noChangeArrowheads="1"/>
              </p:cNvSpPr>
              <p:nvPr/>
            </p:nvSpPr>
            <p:spPr bwMode="auto">
              <a:xfrm>
                <a:off x="2281797" y="3830591"/>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0" name="Rectangle 110"/>
              <p:cNvSpPr>
                <a:spLocks noChangeArrowheads="1"/>
              </p:cNvSpPr>
              <p:nvPr/>
            </p:nvSpPr>
            <p:spPr bwMode="auto">
              <a:xfrm>
                <a:off x="1483397"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1" name="Rectangle 111"/>
              <p:cNvSpPr>
                <a:spLocks noChangeArrowheads="1"/>
              </p:cNvSpPr>
              <p:nvPr/>
            </p:nvSpPr>
            <p:spPr bwMode="auto">
              <a:xfrm>
                <a:off x="1748473"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2" name="Rectangle 112"/>
              <p:cNvSpPr>
                <a:spLocks noChangeArrowheads="1"/>
              </p:cNvSpPr>
              <p:nvPr/>
            </p:nvSpPr>
            <p:spPr bwMode="auto">
              <a:xfrm>
                <a:off x="2015135"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3" name="Rectangle 113"/>
              <p:cNvSpPr>
                <a:spLocks noChangeArrowheads="1"/>
              </p:cNvSpPr>
              <p:nvPr/>
            </p:nvSpPr>
            <p:spPr bwMode="auto">
              <a:xfrm>
                <a:off x="2281797" y="437343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4" name="Rectangle 114"/>
              <p:cNvSpPr>
                <a:spLocks noChangeArrowheads="1"/>
              </p:cNvSpPr>
              <p:nvPr/>
            </p:nvSpPr>
            <p:spPr bwMode="auto">
              <a:xfrm>
                <a:off x="1483397"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5" name="Rectangle 115"/>
              <p:cNvSpPr>
                <a:spLocks noChangeArrowheads="1"/>
              </p:cNvSpPr>
              <p:nvPr/>
            </p:nvSpPr>
            <p:spPr bwMode="auto">
              <a:xfrm>
                <a:off x="1748473"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6" name="Rectangle 116"/>
              <p:cNvSpPr>
                <a:spLocks noChangeArrowheads="1"/>
              </p:cNvSpPr>
              <p:nvPr/>
            </p:nvSpPr>
            <p:spPr bwMode="auto">
              <a:xfrm>
                <a:off x="2015135"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7" name="Rectangle 117"/>
              <p:cNvSpPr>
                <a:spLocks noChangeArrowheads="1"/>
              </p:cNvSpPr>
              <p:nvPr/>
            </p:nvSpPr>
            <p:spPr bwMode="auto">
              <a:xfrm>
                <a:off x="2281797" y="4924224"/>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8" name="Rectangle 118"/>
              <p:cNvSpPr>
                <a:spLocks noChangeArrowheads="1"/>
              </p:cNvSpPr>
              <p:nvPr/>
            </p:nvSpPr>
            <p:spPr bwMode="auto">
              <a:xfrm>
                <a:off x="1483397"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89" name="Rectangle 119"/>
              <p:cNvSpPr>
                <a:spLocks noChangeArrowheads="1"/>
              </p:cNvSpPr>
              <p:nvPr/>
            </p:nvSpPr>
            <p:spPr bwMode="auto">
              <a:xfrm>
                <a:off x="1748473"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0" name="Rectangle 120"/>
              <p:cNvSpPr>
                <a:spLocks noChangeArrowheads="1"/>
              </p:cNvSpPr>
              <p:nvPr/>
            </p:nvSpPr>
            <p:spPr bwMode="auto">
              <a:xfrm>
                <a:off x="2015135"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1" name="Rectangle 121"/>
              <p:cNvSpPr>
                <a:spLocks noChangeArrowheads="1"/>
              </p:cNvSpPr>
              <p:nvPr/>
            </p:nvSpPr>
            <p:spPr bwMode="auto">
              <a:xfrm>
                <a:off x="2281797" y="5475009"/>
                <a:ext cx="146029" cy="352375"/>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2" name="Rectangle 122"/>
              <p:cNvSpPr>
                <a:spLocks noChangeArrowheads="1"/>
              </p:cNvSpPr>
              <p:nvPr/>
            </p:nvSpPr>
            <p:spPr bwMode="auto">
              <a:xfrm>
                <a:off x="1483397"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3" name="Rectangle 123"/>
              <p:cNvSpPr>
                <a:spLocks noChangeArrowheads="1"/>
              </p:cNvSpPr>
              <p:nvPr/>
            </p:nvSpPr>
            <p:spPr bwMode="auto">
              <a:xfrm>
                <a:off x="1748473"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4" name="Rectangle 124"/>
              <p:cNvSpPr>
                <a:spLocks noChangeArrowheads="1"/>
              </p:cNvSpPr>
              <p:nvPr/>
            </p:nvSpPr>
            <p:spPr bwMode="auto">
              <a:xfrm>
                <a:off x="2015135"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95" name="Rectangle 125"/>
              <p:cNvSpPr>
                <a:spLocks noChangeArrowheads="1"/>
              </p:cNvSpPr>
              <p:nvPr/>
            </p:nvSpPr>
            <p:spPr bwMode="auto">
              <a:xfrm>
                <a:off x="2281797" y="6025792"/>
                <a:ext cx="146029" cy="344439"/>
              </a:xfrm>
              <a:prstGeom prst="rect">
                <a:avLst/>
              </a:prstGeom>
              <a:solidFill>
                <a:srgbClr val="A6A7AA"/>
              </a:solidFill>
              <a:ln w="9525">
                <a:solidFill>
                  <a:srgbClr val="000000"/>
                </a:solidFill>
                <a:miter lim="800000"/>
                <a:headEnd/>
                <a:tailEnd/>
              </a:ln>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grpSp>
        <p:grpSp>
          <p:nvGrpSpPr>
            <p:cNvPr id="283" name="Group 282"/>
            <p:cNvGrpSpPr/>
            <p:nvPr/>
          </p:nvGrpSpPr>
          <p:grpSpPr>
            <a:xfrm>
              <a:off x="5989637" y="3882482"/>
              <a:ext cx="2272193" cy="2337668"/>
              <a:chOff x="5989637" y="3882482"/>
              <a:chExt cx="2272193" cy="2337668"/>
            </a:xfrm>
          </p:grpSpPr>
          <p:sp>
            <p:nvSpPr>
              <p:cNvPr id="284" name="TextBox 283"/>
              <p:cNvSpPr txBox="1"/>
              <p:nvPr/>
            </p:nvSpPr>
            <p:spPr>
              <a:xfrm>
                <a:off x="6218237" y="3999207"/>
                <a:ext cx="1703420" cy="914096"/>
              </a:xfrm>
              <a:prstGeom prst="rect">
                <a:avLst/>
              </a:prstGeom>
              <a:noFill/>
              <a:ln>
                <a:solidFill>
                  <a:schemeClr val="tx1"/>
                </a:solidFill>
              </a:ln>
            </p:spPr>
            <p:txBody>
              <a:bodyPr wrap="square" lIns="0" tIns="0" rIns="0" bIns="0" rtlCol="0">
                <a:spAutoFit/>
              </a:bodyPr>
              <a:lstStyle/>
              <a:p>
                <a:pPr algn="ctr">
                  <a:lnSpc>
                    <a:spcPct val="90000"/>
                  </a:lnSpc>
                </a:pPr>
                <a:r>
                  <a:rPr lang="en-US" sz="1600" spc="-50" dirty="0"/>
                  <a:t>Backend Connectivity</a:t>
                </a:r>
              </a:p>
              <a:p>
                <a:pPr algn="ctr">
                  <a:lnSpc>
                    <a:spcPct val="90000"/>
                  </a:lnSpc>
                </a:pPr>
                <a:endParaRPr lang="en-US" sz="600" spc="-50" dirty="0"/>
              </a:p>
              <a:p>
                <a:pPr algn="ctr">
                  <a:lnSpc>
                    <a:spcPct val="90000"/>
                  </a:lnSpc>
                </a:pPr>
                <a:r>
                  <a:rPr lang="en-US" sz="1400" i="1" spc="-50" dirty="0">
                    <a:effectLst>
                      <a:outerShdw blurRad="38100" dist="38100" dir="2700000" algn="tl">
                        <a:srgbClr val="000000">
                          <a:alpha val="43137"/>
                        </a:srgbClr>
                      </a:outerShdw>
                    </a:effectLst>
                  </a:rPr>
                  <a:t>ExpressRoute</a:t>
                </a:r>
              </a:p>
              <a:p>
                <a:pPr algn="ctr">
                  <a:lnSpc>
                    <a:spcPct val="90000"/>
                  </a:lnSpc>
                </a:pPr>
                <a:r>
                  <a:rPr lang="en-US" sz="1400" i="1" spc="-50" dirty="0">
                    <a:effectLst>
                      <a:outerShdw blurRad="38100" dist="38100" dir="2700000" algn="tl">
                        <a:srgbClr val="000000">
                          <a:alpha val="43137"/>
                        </a:srgbClr>
                      </a:outerShdw>
                    </a:effectLst>
                  </a:rPr>
                  <a:t>VPN Gateways</a:t>
                </a:r>
                <a:endParaRPr lang="en-US" sz="1400" spc="-50" dirty="0">
                  <a:effectLst>
                    <a:outerShdw blurRad="38100" dist="38100" dir="2700000" algn="tl">
                      <a:srgbClr val="000000">
                        <a:alpha val="43137"/>
                      </a:srgbClr>
                    </a:outerShdw>
                  </a:effectLst>
                </a:endParaRPr>
              </a:p>
            </p:txBody>
          </p:sp>
          <p:sp>
            <p:nvSpPr>
              <p:cNvPr id="286" name="Up-Down Arrow 285"/>
              <p:cNvSpPr/>
              <p:nvPr/>
            </p:nvSpPr>
            <p:spPr bwMode="auto">
              <a:xfrm>
                <a:off x="5989637" y="3954462"/>
                <a:ext cx="56802" cy="1335940"/>
              </a:xfrm>
              <a:prstGeom prst="upDownArrow">
                <a:avLst>
                  <a:gd name="adj1" fmla="val 48203"/>
                  <a:gd name="adj2" fmla="val 59506"/>
                </a:avLst>
              </a:prstGeom>
              <a:solidFill>
                <a:schemeClr val="tx1"/>
              </a:solidFill>
              <a:ln w="7620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solidFill>
                    <a:schemeClr val="bg1"/>
                  </a:solidFill>
                </a:endParaRPr>
              </a:p>
            </p:txBody>
          </p:sp>
          <p:grpSp>
            <p:nvGrpSpPr>
              <p:cNvPr id="287" name="Group 286"/>
              <p:cNvGrpSpPr/>
              <p:nvPr/>
            </p:nvGrpSpPr>
            <p:grpSpPr>
              <a:xfrm rot="10800000">
                <a:off x="8085347" y="3882482"/>
                <a:ext cx="176483" cy="2337668"/>
                <a:chOff x="3157294" y="3889617"/>
                <a:chExt cx="609600" cy="2469741"/>
              </a:xfrm>
            </p:grpSpPr>
            <p:cxnSp>
              <p:nvCxnSpPr>
                <p:cNvPr id="289" name="Straight Connector 288"/>
                <p:cNvCxnSpPr/>
                <p:nvPr/>
              </p:nvCxnSpPr>
              <p:spPr>
                <a:xfrm>
                  <a:off x="3465787" y="3889617"/>
                  <a:ext cx="0" cy="2469741"/>
                </a:xfrm>
                <a:prstGeom prst="line">
                  <a:avLst/>
                </a:prstGeom>
                <a:noFill/>
                <a:ln w="41275" cap="flat" cmpd="sng" algn="ctr">
                  <a:solidFill>
                    <a:schemeClr val="tx1"/>
                  </a:solidFill>
                  <a:prstDash val="dashDot"/>
                  <a:miter lim="800000"/>
                </a:ln>
                <a:effectLst/>
              </p:spPr>
            </p:cxnSp>
            <p:cxnSp>
              <p:nvCxnSpPr>
                <p:cNvPr id="290" name="Straight Connector 289"/>
                <p:cNvCxnSpPr/>
                <p:nvPr/>
              </p:nvCxnSpPr>
              <p:spPr>
                <a:xfrm>
                  <a:off x="3157294" y="3889617"/>
                  <a:ext cx="0" cy="2469741"/>
                </a:xfrm>
                <a:prstGeom prst="line">
                  <a:avLst/>
                </a:prstGeom>
                <a:noFill/>
                <a:ln w="76200" cap="flat" cmpd="sng" algn="ctr">
                  <a:solidFill>
                    <a:schemeClr val="tx1"/>
                  </a:solidFill>
                  <a:prstDash val="solid"/>
                  <a:miter lim="800000"/>
                </a:ln>
                <a:effectLst/>
              </p:spPr>
            </p:cxnSp>
            <p:cxnSp>
              <p:nvCxnSpPr>
                <p:cNvPr id="291" name="Straight Connector 290"/>
                <p:cNvCxnSpPr/>
                <p:nvPr/>
              </p:nvCxnSpPr>
              <p:spPr>
                <a:xfrm>
                  <a:off x="3766894" y="3889617"/>
                  <a:ext cx="0" cy="2469741"/>
                </a:xfrm>
                <a:prstGeom prst="line">
                  <a:avLst/>
                </a:prstGeom>
                <a:noFill/>
                <a:ln w="76200" cap="flat" cmpd="sng" algn="ctr">
                  <a:solidFill>
                    <a:schemeClr val="tx1"/>
                  </a:solidFill>
                  <a:prstDash val="solid"/>
                  <a:miter lim="800000"/>
                </a:ln>
                <a:effectLst/>
              </p:spPr>
            </p:cxnSp>
          </p:grpSp>
        </p:grpSp>
      </p:grpSp>
    </p:spTree>
    <p:extLst>
      <p:ext uri="{BB962C8B-B14F-4D97-AF65-F5344CB8AC3E}">
        <p14:creationId xmlns:p14="http://schemas.microsoft.com/office/powerpoint/2010/main" val="21368052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53"/>
                                        </p:tgtEl>
                                        <p:attrNameLst>
                                          <p:attrName>style.visibility</p:attrName>
                                        </p:attrNameLst>
                                      </p:cBhvr>
                                      <p:to>
                                        <p:strVal val="visible"/>
                                      </p:to>
                                    </p:set>
                                    <p:anim calcmode="lin" valueType="num">
                                      <p:cBhvr>
                                        <p:cTn id="7" dur="250" fill="hold"/>
                                        <p:tgtEl>
                                          <p:spTgt spid="253"/>
                                        </p:tgtEl>
                                        <p:attrNameLst>
                                          <p:attrName>ppt_w</p:attrName>
                                        </p:attrNameLst>
                                      </p:cBhvr>
                                      <p:tavLst>
                                        <p:tav tm="0">
                                          <p:val>
                                            <p:fltVal val="0"/>
                                          </p:val>
                                        </p:tav>
                                        <p:tav tm="100000">
                                          <p:val>
                                            <p:strVal val="#ppt_w"/>
                                          </p:val>
                                        </p:tav>
                                      </p:tavLst>
                                    </p:anim>
                                    <p:anim calcmode="lin" valueType="num">
                                      <p:cBhvr>
                                        <p:cTn id="8" dur="250" fill="hold"/>
                                        <p:tgtEl>
                                          <p:spTgt spid="253"/>
                                        </p:tgtEl>
                                        <p:attrNameLst>
                                          <p:attrName>ppt_h</p:attrName>
                                        </p:attrNameLst>
                                      </p:cBhvr>
                                      <p:tavLst>
                                        <p:tav tm="0">
                                          <p:val>
                                            <p:fltVal val="0"/>
                                          </p:val>
                                        </p:tav>
                                        <p:tav tm="100000">
                                          <p:val>
                                            <p:strVal val="#ppt_h"/>
                                          </p:val>
                                        </p:tav>
                                      </p:tavLst>
                                    </p:anim>
                                    <p:animEffect transition="in" filter="fade">
                                      <p:cBhvr>
                                        <p:cTn id="9" dur="250"/>
                                        <p:tgtEl>
                                          <p:spTgt spid="253"/>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276"/>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278"/>
                                        </p:tgtEl>
                                        <p:attrNameLst>
                                          <p:attrName>style.visibility</p:attrName>
                                        </p:attrNameLst>
                                      </p:cBhvr>
                                      <p:to>
                                        <p:strVal val="visible"/>
                                      </p:to>
                                    </p:set>
                                    <p:animEffect transition="in" filter="fade">
                                      <p:cBhvr>
                                        <p:cTn id="14" dur="600"/>
                                        <p:tgtEl>
                                          <p:spTgt spid="27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gtEl>
                                        <p:attrNameLst>
                                          <p:attrName>style.visibility</p:attrName>
                                        </p:attrNameLst>
                                      </p:cBhvr>
                                      <p:to>
                                        <p:strVal val="visible"/>
                                      </p:to>
                                    </p:set>
                                  </p:childTnLst>
                                </p:cTn>
                              </p:par>
                              <p:par>
                                <p:cTn id="19" presetID="22" presetClass="entr" presetSubtype="8" fill="hold" nodeType="withEffect">
                                  <p:stCondLst>
                                    <p:cond delay="0"/>
                                  </p:stCondLst>
                                  <p:childTnLst>
                                    <p:set>
                                      <p:cBhvr>
                                        <p:cTn id="20" dur="1" fill="hold">
                                          <p:stCondLst>
                                            <p:cond delay="0"/>
                                          </p:stCondLst>
                                        </p:cTn>
                                        <p:tgtEl>
                                          <p:spTgt spid="275"/>
                                        </p:tgtEl>
                                        <p:attrNameLst>
                                          <p:attrName>style.visibility</p:attrName>
                                        </p:attrNameLst>
                                      </p:cBhvr>
                                      <p:to>
                                        <p:strVal val="visible"/>
                                      </p:to>
                                    </p:set>
                                    <p:animEffect transition="in" filter="wipe(left)">
                                      <p:cBhvr>
                                        <p:cTn id="21" dur="500"/>
                                        <p:tgtEl>
                                          <p:spTgt spid="27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2"/>
                                        </p:tgtEl>
                                        <p:attrNameLst>
                                          <p:attrName>style.visibility</p:attrName>
                                        </p:attrNameLst>
                                      </p:cBhvr>
                                      <p:to>
                                        <p:strVal val="visible"/>
                                      </p:to>
                                    </p:set>
                                    <p:animEffect transition="in" filter="fade">
                                      <p:cBhvr>
                                        <p:cTn id="24" dur="500"/>
                                        <p:tgtEl>
                                          <p:spTgt spid="252"/>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77"/>
                                        </p:tgtEl>
                                        <p:attrNameLst>
                                          <p:attrName>style.visibility</p:attrName>
                                        </p:attrNameLst>
                                      </p:cBhvr>
                                      <p:to>
                                        <p:strVal val="visible"/>
                                      </p:to>
                                    </p:set>
                                    <p:animEffect transition="in" filter="fade">
                                      <p:cBhvr>
                                        <p:cTn id="28" dur="600"/>
                                        <p:tgtEl>
                                          <p:spTgt spid="277"/>
                                        </p:tgtEl>
                                      </p:cBhvr>
                                    </p:animEffect>
                                  </p:childTnLst>
                                </p:cTn>
                              </p:par>
                            </p:childTnLst>
                          </p:cTn>
                        </p:par>
                        <p:par>
                          <p:cTn id="29" fill="hold">
                            <p:stCondLst>
                              <p:cond delay="1100"/>
                            </p:stCondLst>
                            <p:childTnLst>
                              <p:par>
                                <p:cTn id="30" presetID="6" presetClass="emph" presetSubtype="0" decel="100000" fill="hold" nodeType="afterEffect">
                                  <p:stCondLst>
                                    <p:cond delay="0"/>
                                  </p:stCondLst>
                                  <p:childTnLst>
                                    <p:animScale>
                                      <p:cBhvr>
                                        <p:cTn id="31" dur="250" fill="hold"/>
                                        <p:tgtEl>
                                          <p:spTgt spid="253"/>
                                        </p:tgtEl>
                                      </p:cBhvr>
                                      <p:by x="110000" y="110000"/>
                                    </p:animScale>
                                  </p:childTnLst>
                                </p:cTn>
                              </p:par>
                              <p:par>
                                <p:cTn id="32" presetID="6" presetClass="emph" presetSubtype="0" decel="100000" fill="hold" nodeType="withEffect">
                                  <p:stCondLst>
                                    <p:cond delay="300"/>
                                  </p:stCondLst>
                                  <p:childTnLst>
                                    <p:animScale>
                                      <p:cBhvr>
                                        <p:cTn id="33" dur="250" fill="hold"/>
                                        <p:tgtEl>
                                          <p:spTgt spid="253"/>
                                        </p:tgtEl>
                                      </p:cBhvr>
                                      <p:by x="91000" y="91000"/>
                                    </p:animScale>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80"/>
                                        </p:tgtEl>
                                        <p:attrNameLst>
                                          <p:attrName>style.visibility</p:attrName>
                                        </p:attrNameLst>
                                      </p:cBhvr>
                                      <p:to>
                                        <p:strVal val="visible"/>
                                      </p:to>
                                    </p:set>
                                    <p:animEffect transition="in" filter="wipe(up)">
                                      <p:cBhvr>
                                        <p:cTn id="38" dur="500"/>
                                        <p:tgtEl>
                                          <p:spTgt spid="280"/>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79"/>
                                        </p:tgtEl>
                                        <p:attrNameLst>
                                          <p:attrName>style.visibility</p:attrName>
                                        </p:attrNameLst>
                                      </p:cBhvr>
                                      <p:to>
                                        <p:strVal val="visible"/>
                                      </p:to>
                                    </p:set>
                                    <p:animEffect transition="in" filter="fade">
                                      <p:cBhvr>
                                        <p:cTn id="42" dur="6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276" grpId="0"/>
      <p:bldP spid="277" grpId="0"/>
      <p:bldP spid="278" grpId="0"/>
      <p:bldP spid="27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Up-Down Arrow 81"/>
          <p:cNvSpPr/>
          <p:nvPr/>
        </p:nvSpPr>
        <p:spPr bwMode="auto">
          <a:xfrm rot="5400000">
            <a:off x="4600388" y="4716431"/>
            <a:ext cx="1410366" cy="2746668"/>
          </a:xfrm>
          <a:prstGeom prst="upDownArrow">
            <a:avLst>
              <a:gd name="adj1" fmla="val 50000"/>
              <a:gd name="adj2" fmla="val 30148"/>
            </a:avLst>
          </a:prstGeom>
          <a:solidFill>
            <a:schemeClr val="tx1"/>
          </a:solidFill>
          <a:ln w="7620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solidFill>
                  <a:srgbClr val="000000"/>
                </a:solidFill>
              </a:rPr>
              <a:t>ExpressRoute</a:t>
            </a:r>
          </a:p>
        </p:txBody>
      </p:sp>
      <p:sp>
        <p:nvSpPr>
          <p:cNvPr id="2" name="Title 1"/>
          <p:cNvSpPr>
            <a:spLocks noGrp="1"/>
          </p:cNvSpPr>
          <p:nvPr>
            <p:ph type="title"/>
          </p:nvPr>
        </p:nvSpPr>
        <p:spPr/>
        <p:txBody>
          <a:bodyPr>
            <a:normAutofit fontScale="90000"/>
          </a:bodyPr>
          <a:lstStyle/>
          <a:p>
            <a:r>
              <a:rPr lang="en-US" dirty="0"/>
              <a:t>ExpressRoute and S2S VPN Coexistence</a:t>
            </a:r>
          </a:p>
        </p:txBody>
      </p:sp>
      <p:sp>
        <p:nvSpPr>
          <p:cNvPr id="8" name="Text Placeholder 7"/>
          <p:cNvSpPr>
            <a:spLocks noGrp="1"/>
          </p:cNvSpPr>
          <p:nvPr>
            <p:ph type="body" sz="quarter" idx="4294967295"/>
          </p:nvPr>
        </p:nvSpPr>
        <p:spPr>
          <a:xfrm>
            <a:off x="6551613" y="1249363"/>
            <a:ext cx="5884862" cy="1323975"/>
          </a:xfrm>
        </p:spPr>
        <p:txBody>
          <a:bodyPr/>
          <a:lstStyle/>
          <a:p>
            <a:pPr marL="0" indent="0">
              <a:buNone/>
            </a:pPr>
            <a:r>
              <a:rPr lang="en-US" sz="2000" b="1" dirty="0"/>
              <a:t>S2S VPN as a backup for ExpressRoute</a:t>
            </a:r>
            <a:endParaRPr lang="en-US" sz="2400" dirty="0"/>
          </a:p>
          <a:p>
            <a:pPr marL="0" indent="0">
              <a:buNone/>
            </a:pPr>
            <a:r>
              <a:rPr lang="en-US" sz="2000" b="1" dirty="0"/>
              <a:t>S2S connectivity to branch offices</a:t>
            </a:r>
            <a:endParaRPr lang="en-US" sz="2400" dirty="0"/>
          </a:p>
          <a:p>
            <a:pPr marL="0" indent="0">
              <a:buNone/>
            </a:pPr>
            <a:r>
              <a:rPr lang="en-US" sz="2000" b="1" dirty="0"/>
              <a:t>Connecting Virtual Networks in other Azure regions</a:t>
            </a:r>
            <a:endParaRPr lang="en-US" sz="2400" dirty="0"/>
          </a:p>
        </p:txBody>
      </p:sp>
      <p:sp>
        <p:nvSpPr>
          <p:cNvPr id="11" name="Freeform 539"/>
          <p:cNvSpPr>
            <a:spLocks noChangeAspect="1"/>
          </p:cNvSpPr>
          <p:nvPr/>
        </p:nvSpPr>
        <p:spPr bwMode="auto">
          <a:xfrm>
            <a:off x="6721522" y="3442259"/>
            <a:ext cx="5362738" cy="3504205"/>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76200">
            <a:solidFill>
              <a:srgbClr val="007DDE"/>
            </a:solidFill>
          </a:ln>
          <a:extLst/>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13" name="Rectangle 12"/>
          <p:cNvSpPr/>
          <p:nvPr/>
        </p:nvSpPr>
        <p:spPr bwMode="auto">
          <a:xfrm>
            <a:off x="314413" y="3442259"/>
            <a:ext cx="3618472" cy="3504205"/>
          </a:xfrm>
          <a:prstGeom prst="rect">
            <a:avLst/>
          </a:prstGeom>
          <a:solidFill>
            <a:schemeClr val="accent4">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69" fontAlgn="base">
              <a:lnSpc>
                <a:spcPct val="90000"/>
              </a:lnSpc>
              <a:spcBef>
                <a:spcPct val="0"/>
              </a:spcBef>
              <a:spcAft>
                <a:spcPct val="0"/>
              </a:spcAft>
            </a:pPr>
            <a:r>
              <a:rPr lang="en-US" sz="2000" b="1" spc="-50" dirty="0">
                <a:gradFill>
                  <a:gsLst>
                    <a:gs pos="60952">
                      <a:srgbClr val="FFFFFF"/>
                    </a:gs>
                    <a:gs pos="30000">
                      <a:srgbClr val="FFFFFF"/>
                    </a:gs>
                  </a:gsLst>
                  <a:lin ang="5400000" scaled="0"/>
                </a:gradFill>
              </a:rPr>
              <a:t>Contoso HQ</a:t>
            </a:r>
          </a:p>
        </p:txBody>
      </p:sp>
      <p:pic>
        <p:nvPicPr>
          <p:cNvPr id="18" name="Picture 2" descr="\\MAGNUM\Projects\Microsoft\Cloud Power FY12\Design\Icons\PNGs\Cloud_on_your_terms.png"/>
          <p:cNvPicPr>
            <a:picLocks noChangeAspect="1" noChangeArrowheads="1"/>
          </p:cNvPicPr>
          <p:nvPr/>
        </p:nvPicPr>
        <p:blipFill>
          <a:blip r:embed="rId3" cstate="print">
            <a:lum bright="100000"/>
          </a:blip>
          <a:stretch>
            <a:fillRect/>
          </a:stretch>
        </p:blipFill>
        <p:spPr bwMode="auto">
          <a:xfrm>
            <a:off x="475233" y="3860541"/>
            <a:ext cx="939305" cy="939437"/>
          </a:xfrm>
          <a:prstGeom prst="rect">
            <a:avLst/>
          </a:prstGeom>
          <a:noFill/>
          <a:ln>
            <a:noFill/>
          </a:ln>
        </p:spPr>
      </p:pic>
      <p:pic>
        <p:nvPicPr>
          <p:cNvPr id="19" name="Picture 2" descr="\\MAGNUM\Projects\Microsoft\Cloud Power FY12\Design\Icons\PNGs\Cloud_on_your_terms.png"/>
          <p:cNvPicPr>
            <a:picLocks noChangeAspect="1" noChangeArrowheads="1"/>
          </p:cNvPicPr>
          <p:nvPr/>
        </p:nvPicPr>
        <p:blipFill>
          <a:blip r:embed="rId3" cstate="print">
            <a:lum bright="100000"/>
          </a:blip>
          <a:stretch>
            <a:fillRect/>
          </a:stretch>
        </p:blipFill>
        <p:spPr bwMode="auto">
          <a:xfrm>
            <a:off x="1486522" y="3860541"/>
            <a:ext cx="939305" cy="939437"/>
          </a:xfrm>
          <a:prstGeom prst="rect">
            <a:avLst/>
          </a:prstGeom>
          <a:noFill/>
          <a:ln>
            <a:noFill/>
          </a:ln>
        </p:spPr>
      </p:pic>
      <p:sp>
        <p:nvSpPr>
          <p:cNvPr id="32" name="Freeform 113"/>
          <p:cNvSpPr>
            <a:spLocks noEditPoints="1"/>
          </p:cNvSpPr>
          <p:nvPr/>
        </p:nvSpPr>
        <p:spPr bwMode="auto">
          <a:xfrm flipH="1">
            <a:off x="2233544" y="4358475"/>
            <a:ext cx="293854" cy="293854"/>
          </a:xfrm>
          <a:custGeom>
            <a:avLst/>
            <a:gdLst>
              <a:gd name="T0" fmla="*/ 801 w 1600"/>
              <a:gd name="T1" fmla="*/ 1598 h 1598"/>
              <a:gd name="T2" fmla="*/ 801 w 1600"/>
              <a:gd name="T3" fmla="*/ 0 h 1598"/>
              <a:gd name="T4" fmla="*/ 414 w 1600"/>
              <a:gd name="T5" fmla="*/ 1001 h 1598"/>
              <a:gd name="T6" fmla="*/ 406 w 1600"/>
              <a:gd name="T7" fmla="*/ 669 h 1598"/>
              <a:gd name="T8" fmla="*/ 148 w 1600"/>
              <a:gd name="T9" fmla="*/ 797 h 1598"/>
              <a:gd name="T10" fmla="*/ 414 w 1600"/>
              <a:gd name="T11" fmla="*/ 1001 h 1598"/>
              <a:gd name="T12" fmla="*/ 431 w 1600"/>
              <a:gd name="T13" fmla="*/ 1100 h 1598"/>
              <a:gd name="T14" fmla="*/ 340 w 1600"/>
              <a:gd name="T15" fmla="*/ 1258 h 1598"/>
              <a:gd name="T16" fmla="*/ 212 w 1600"/>
              <a:gd name="T17" fmla="*/ 521 h 1598"/>
              <a:gd name="T18" fmla="*/ 564 w 1600"/>
              <a:gd name="T19" fmla="*/ 195 h 1598"/>
              <a:gd name="T20" fmla="*/ 212 w 1600"/>
              <a:gd name="T21" fmla="*/ 521 h 1598"/>
              <a:gd name="T22" fmla="*/ 752 w 1600"/>
              <a:gd name="T23" fmla="*/ 1043 h 1598"/>
              <a:gd name="T24" fmla="*/ 490 w 1600"/>
              <a:gd name="T25" fmla="*/ 678 h 1598"/>
              <a:gd name="T26" fmla="*/ 503 w 1600"/>
              <a:gd name="T27" fmla="*/ 1019 h 1598"/>
              <a:gd name="T28" fmla="*/ 752 w 1600"/>
              <a:gd name="T29" fmla="*/ 609 h 1598"/>
              <a:gd name="T30" fmla="*/ 747 w 1600"/>
              <a:gd name="T31" fmla="*/ 151 h 1598"/>
              <a:gd name="T32" fmla="*/ 752 w 1600"/>
              <a:gd name="T33" fmla="*/ 1448 h 1598"/>
              <a:gd name="T34" fmla="*/ 525 w 1600"/>
              <a:gd name="T35" fmla="*/ 1115 h 1598"/>
              <a:gd name="T36" fmla="*/ 752 w 1600"/>
              <a:gd name="T37" fmla="*/ 1448 h 1598"/>
              <a:gd name="T38" fmla="*/ 845 w 1600"/>
              <a:gd name="T39" fmla="*/ 609 h 1598"/>
              <a:gd name="T40" fmla="*/ 909 w 1600"/>
              <a:gd name="T41" fmla="*/ 185 h 1598"/>
              <a:gd name="T42" fmla="*/ 1094 w 1600"/>
              <a:gd name="T43" fmla="*/ 1021 h 1598"/>
              <a:gd name="T44" fmla="*/ 1107 w 1600"/>
              <a:gd name="T45" fmla="*/ 681 h 1598"/>
              <a:gd name="T46" fmla="*/ 845 w 1600"/>
              <a:gd name="T47" fmla="*/ 1043 h 1598"/>
              <a:gd name="T48" fmla="*/ 1075 w 1600"/>
              <a:gd name="T49" fmla="*/ 1115 h 1598"/>
              <a:gd name="T50" fmla="*/ 845 w 1600"/>
              <a:gd name="T51" fmla="*/ 1448 h 1598"/>
              <a:gd name="T52" fmla="*/ 1035 w 1600"/>
              <a:gd name="T53" fmla="*/ 193 h 1598"/>
              <a:gd name="T54" fmla="*/ 1388 w 1600"/>
              <a:gd name="T55" fmla="*/ 523 h 1598"/>
              <a:gd name="T56" fmla="*/ 1407 w 1600"/>
              <a:gd name="T57" fmla="*/ 1028 h 1598"/>
              <a:gd name="T58" fmla="*/ 1047 w 1600"/>
              <a:gd name="T59" fmla="*/ 1398 h 1598"/>
              <a:gd name="T60" fmla="*/ 1407 w 1600"/>
              <a:gd name="T61" fmla="*/ 1028 h 1598"/>
              <a:gd name="T62" fmla="*/ 1186 w 1600"/>
              <a:gd name="T63" fmla="*/ 1004 h 1598"/>
              <a:gd name="T64" fmla="*/ 1422 w 1600"/>
              <a:gd name="T65" fmla="*/ 609 h 1598"/>
              <a:gd name="T66" fmla="*/ 1198 w 1600"/>
              <a:gd name="T67" fmla="*/ 804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0" h="1598">
                <a:moveTo>
                  <a:pt x="1600" y="797"/>
                </a:moveTo>
                <a:cubicBezTo>
                  <a:pt x="1600" y="1243"/>
                  <a:pt x="1247" y="1598"/>
                  <a:pt x="801" y="1598"/>
                </a:cubicBezTo>
                <a:cubicBezTo>
                  <a:pt x="357" y="1598"/>
                  <a:pt x="0" y="1243"/>
                  <a:pt x="0" y="797"/>
                </a:cubicBezTo>
                <a:cubicBezTo>
                  <a:pt x="0" y="355"/>
                  <a:pt x="357" y="0"/>
                  <a:pt x="801" y="0"/>
                </a:cubicBezTo>
                <a:cubicBezTo>
                  <a:pt x="1247" y="0"/>
                  <a:pt x="1600" y="355"/>
                  <a:pt x="1600" y="797"/>
                </a:cubicBezTo>
                <a:close/>
                <a:moveTo>
                  <a:pt x="414" y="1001"/>
                </a:moveTo>
                <a:cubicBezTo>
                  <a:pt x="404" y="940"/>
                  <a:pt x="399" y="871"/>
                  <a:pt x="399" y="804"/>
                </a:cubicBezTo>
                <a:cubicBezTo>
                  <a:pt x="399" y="755"/>
                  <a:pt x="402" y="715"/>
                  <a:pt x="406" y="669"/>
                </a:cubicBezTo>
                <a:cubicBezTo>
                  <a:pt x="293" y="646"/>
                  <a:pt x="227" y="629"/>
                  <a:pt x="175" y="607"/>
                </a:cubicBezTo>
                <a:cubicBezTo>
                  <a:pt x="158" y="666"/>
                  <a:pt x="148" y="733"/>
                  <a:pt x="148" y="797"/>
                </a:cubicBezTo>
                <a:cubicBezTo>
                  <a:pt x="148" y="829"/>
                  <a:pt x="148" y="861"/>
                  <a:pt x="153" y="888"/>
                </a:cubicBezTo>
                <a:cubicBezTo>
                  <a:pt x="185" y="925"/>
                  <a:pt x="266" y="974"/>
                  <a:pt x="414" y="1001"/>
                </a:cubicBezTo>
                <a:close/>
                <a:moveTo>
                  <a:pt x="550" y="1398"/>
                </a:moveTo>
                <a:cubicBezTo>
                  <a:pt x="493" y="1319"/>
                  <a:pt x="456" y="1218"/>
                  <a:pt x="431" y="1100"/>
                </a:cubicBezTo>
                <a:cubicBezTo>
                  <a:pt x="333" y="1078"/>
                  <a:pt x="244" y="1051"/>
                  <a:pt x="185" y="1019"/>
                </a:cubicBezTo>
                <a:cubicBezTo>
                  <a:pt x="222" y="1110"/>
                  <a:pt x="268" y="1191"/>
                  <a:pt x="340" y="1258"/>
                </a:cubicBezTo>
                <a:cubicBezTo>
                  <a:pt x="399" y="1322"/>
                  <a:pt x="473" y="1366"/>
                  <a:pt x="550" y="1398"/>
                </a:cubicBezTo>
                <a:close/>
                <a:moveTo>
                  <a:pt x="212" y="521"/>
                </a:moveTo>
                <a:cubicBezTo>
                  <a:pt x="234" y="540"/>
                  <a:pt x="271" y="543"/>
                  <a:pt x="416" y="582"/>
                </a:cubicBezTo>
                <a:cubicBezTo>
                  <a:pt x="443" y="424"/>
                  <a:pt x="490" y="294"/>
                  <a:pt x="564" y="195"/>
                </a:cubicBezTo>
                <a:cubicBezTo>
                  <a:pt x="480" y="235"/>
                  <a:pt x="407" y="269"/>
                  <a:pt x="340" y="341"/>
                </a:cubicBezTo>
                <a:cubicBezTo>
                  <a:pt x="283" y="392"/>
                  <a:pt x="241" y="457"/>
                  <a:pt x="212" y="521"/>
                </a:cubicBezTo>
                <a:close/>
                <a:moveTo>
                  <a:pt x="503" y="1019"/>
                </a:moveTo>
                <a:cubicBezTo>
                  <a:pt x="587" y="1033"/>
                  <a:pt x="668" y="1041"/>
                  <a:pt x="752" y="1043"/>
                </a:cubicBezTo>
                <a:cubicBezTo>
                  <a:pt x="752" y="696"/>
                  <a:pt x="752" y="696"/>
                  <a:pt x="752" y="696"/>
                </a:cubicBezTo>
                <a:cubicBezTo>
                  <a:pt x="663" y="693"/>
                  <a:pt x="574" y="688"/>
                  <a:pt x="490" y="678"/>
                </a:cubicBezTo>
                <a:cubicBezTo>
                  <a:pt x="490" y="723"/>
                  <a:pt x="488" y="760"/>
                  <a:pt x="488" y="804"/>
                </a:cubicBezTo>
                <a:cubicBezTo>
                  <a:pt x="488" y="876"/>
                  <a:pt x="493" y="952"/>
                  <a:pt x="503" y="1019"/>
                </a:cubicBezTo>
                <a:close/>
                <a:moveTo>
                  <a:pt x="503" y="595"/>
                </a:moveTo>
                <a:cubicBezTo>
                  <a:pt x="584" y="602"/>
                  <a:pt x="668" y="607"/>
                  <a:pt x="752" y="609"/>
                </a:cubicBezTo>
                <a:cubicBezTo>
                  <a:pt x="752" y="151"/>
                  <a:pt x="752" y="151"/>
                  <a:pt x="752" y="151"/>
                </a:cubicBezTo>
                <a:cubicBezTo>
                  <a:pt x="752" y="151"/>
                  <a:pt x="749" y="151"/>
                  <a:pt x="747" y="151"/>
                </a:cubicBezTo>
                <a:cubicBezTo>
                  <a:pt x="636" y="195"/>
                  <a:pt x="542" y="368"/>
                  <a:pt x="503" y="595"/>
                </a:cubicBezTo>
                <a:close/>
                <a:moveTo>
                  <a:pt x="752" y="1448"/>
                </a:moveTo>
                <a:cubicBezTo>
                  <a:pt x="752" y="1130"/>
                  <a:pt x="752" y="1130"/>
                  <a:pt x="752" y="1130"/>
                </a:cubicBezTo>
                <a:cubicBezTo>
                  <a:pt x="675" y="1127"/>
                  <a:pt x="599" y="1122"/>
                  <a:pt x="525" y="1115"/>
                </a:cubicBezTo>
                <a:cubicBezTo>
                  <a:pt x="540" y="1179"/>
                  <a:pt x="562" y="1236"/>
                  <a:pt x="591" y="1287"/>
                </a:cubicBezTo>
                <a:cubicBezTo>
                  <a:pt x="628" y="1376"/>
                  <a:pt x="685" y="1448"/>
                  <a:pt x="752" y="1448"/>
                </a:cubicBezTo>
                <a:close/>
                <a:moveTo>
                  <a:pt x="845" y="151"/>
                </a:moveTo>
                <a:cubicBezTo>
                  <a:pt x="845" y="609"/>
                  <a:pt x="845" y="609"/>
                  <a:pt x="845" y="609"/>
                </a:cubicBezTo>
                <a:cubicBezTo>
                  <a:pt x="932" y="607"/>
                  <a:pt x="1013" y="602"/>
                  <a:pt x="1097" y="595"/>
                </a:cubicBezTo>
                <a:cubicBezTo>
                  <a:pt x="1065" y="417"/>
                  <a:pt x="993" y="262"/>
                  <a:pt x="909" y="185"/>
                </a:cubicBezTo>
                <a:cubicBezTo>
                  <a:pt x="887" y="171"/>
                  <a:pt x="863" y="151"/>
                  <a:pt x="845" y="151"/>
                </a:cubicBezTo>
                <a:close/>
                <a:moveTo>
                  <a:pt x="1094" y="1021"/>
                </a:moveTo>
                <a:cubicBezTo>
                  <a:pt x="1107" y="955"/>
                  <a:pt x="1109" y="878"/>
                  <a:pt x="1109" y="804"/>
                </a:cubicBezTo>
                <a:cubicBezTo>
                  <a:pt x="1109" y="760"/>
                  <a:pt x="1109" y="723"/>
                  <a:pt x="1107" y="681"/>
                </a:cubicBezTo>
                <a:cubicBezTo>
                  <a:pt x="1023" y="688"/>
                  <a:pt x="937" y="693"/>
                  <a:pt x="845" y="696"/>
                </a:cubicBezTo>
                <a:cubicBezTo>
                  <a:pt x="845" y="1043"/>
                  <a:pt x="845" y="1043"/>
                  <a:pt x="845" y="1043"/>
                </a:cubicBezTo>
                <a:cubicBezTo>
                  <a:pt x="932" y="1041"/>
                  <a:pt x="1013" y="1033"/>
                  <a:pt x="1094" y="1021"/>
                </a:cubicBezTo>
                <a:close/>
                <a:moveTo>
                  <a:pt x="1075" y="1115"/>
                </a:moveTo>
                <a:cubicBezTo>
                  <a:pt x="998" y="1122"/>
                  <a:pt x="922" y="1127"/>
                  <a:pt x="845" y="1130"/>
                </a:cubicBezTo>
                <a:cubicBezTo>
                  <a:pt x="845" y="1448"/>
                  <a:pt x="845" y="1448"/>
                  <a:pt x="845" y="1448"/>
                </a:cubicBezTo>
                <a:cubicBezTo>
                  <a:pt x="974" y="1448"/>
                  <a:pt x="1043" y="1226"/>
                  <a:pt x="1075" y="1115"/>
                </a:cubicBezTo>
                <a:close/>
                <a:moveTo>
                  <a:pt x="1035" y="193"/>
                </a:moveTo>
                <a:cubicBezTo>
                  <a:pt x="1109" y="289"/>
                  <a:pt x="1156" y="424"/>
                  <a:pt x="1181" y="585"/>
                </a:cubicBezTo>
                <a:cubicBezTo>
                  <a:pt x="1314" y="560"/>
                  <a:pt x="1368" y="538"/>
                  <a:pt x="1388" y="523"/>
                </a:cubicBezTo>
                <a:cubicBezTo>
                  <a:pt x="1319" y="370"/>
                  <a:pt x="1188" y="247"/>
                  <a:pt x="1035" y="193"/>
                </a:cubicBezTo>
                <a:close/>
                <a:moveTo>
                  <a:pt x="1407" y="1028"/>
                </a:moveTo>
                <a:cubicBezTo>
                  <a:pt x="1343" y="1058"/>
                  <a:pt x="1260" y="1083"/>
                  <a:pt x="1168" y="1102"/>
                </a:cubicBezTo>
                <a:cubicBezTo>
                  <a:pt x="1141" y="1221"/>
                  <a:pt x="1107" y="1317"/>
                  <a:pt x="1047" y="1398"/>
                </a:cubicBezTo>
                <a:cubicBezTo>
                  <a:pt x="1124" y="1366"/>
                  <a:pt x="1200" y="1322"/>
                  <a:pt x="1260" y="1258"/>
                </a:cubicBezTo>
                <a:cubicBezTo>
                  <a:pt x="1329" y="1194"/>
                  <a:pt x="1375" y="1115"/>
                  <a:pt x="1407" y="1028"/>
                </a:cubicBezTo>
                <a:close/>
                <a:moveTo>
                  <a:pt x="1198" y="804"/>
                </a:moveTo>
                <a:cubicBezTo>
                  <a:pt x="1198" y="871"/>
                  <a:pt x="1193" y="942"/>
                  <a:pt x="1186" y="1004"/>
                </a:cubicBezTo>
                <a:cubicBezTo>
                  <a:pt x="1442" y="962"/>
                  <a:pt x="1452" y="903"/>
                  <a:pt x="1452" y="797"/>
                </a:cubicBezTo>
                <a:cubicBezTo>
                  <a:pt x="1452" y="735"/>
                  <a:pt x="1442" y="669"/>
                  <a:pt x="1422" y="609"/>
                </a:cubicBezTo>
                <a:cubicBezTo>
                  <a:pt x="1375" y="629"/>
                  <a:pt x="1292" y="659"/>
                  <a:pt x="1193" y="669"/>
                </a:cubicBezTo>
                <a:cubicBezTo>
                  <a:pt x="1198" y="715"/>
                  <a:pt x="1198" y="755"/>
                  <a:pt x="1198" y="804"/>
                </a:cubicBezTo>
                <a:close/>
              </a:path>
            </a:pathLst>
          </a:custGeom>
          <a:solidFill>
            <a:srgbClr val="FFFFFF"/>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33" name="Freeform 20"/>
          <p:cNvSpPr>
            <a:spLocks noEditPoints="1"/>
          </p:cNvSpPr>
          <p:nvPr/>
        </p:nvSpPr>
        <p:spPr bwMode="black">
          <a:xfrm>
            <a:off x="645535" y="4969169"/>
            <a:ext cx="539727" cy="34722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740473"/>
            <a:endParaRPr lang="en-US" sz="1801" spc="-122">
              <a:solidFill>
                <a:srgbClr val="292929">
                  <a:lumMod val="50000"/>
                </a:srgbClr>
              </a:solidFill>
              <a:latin typeface="Segoe Light" pitchFamily="34" charset="0"/>
            </a:endParaRPr>
          </a:p>
        </p:txBody>
      </p:sp>
      <p:sp>
        <p:nvSpPr>
          <p:cNvPr id="37" name="Freeform 20"/>
          <p:cNvSpPr>
            <a:spLocks noEditPoints="1"/>
          </p:cNvSpPr>
          <p:nvPr/>
        </p:nvSpPr>
        <p:spPr bwMode="black">
          <a:xfrm>
            <a:off x="645535" y="5397827"/>
            <a:ext cx="539727" cy="34722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740473"/>
            <a:endParaRPr lang="en-US" sz="1801" spc="-122">
              <a:solidFill>
                <a:srgbClr val="292929">
                  <a:lumMod val="50000"/>
                </a:srgbClr>
              </a:solidFill>
              <a:latin typeface="Segoe Light" pitchFamily="34" charset="0"/>
            </a:endParaRPr>
          </a:p>
        </p:txBody>
      </p:sp>
      <p:sp>
        <p:nvSpPr>
          <p:cNvPr id="38" name="Freeform 20"/>
          <p:cNvSpPr>
            <a:spLocks noEditPoints="1"/>
          </p:cNvSpPr>
          <p:nvPr/>
        </p:nvSpPr>
        <p:spPr bwMode="black">
          <a:xfrm>
            <a:off x="645535" y="5820171"/>
            <a:ext cx="539727" cy="34722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740473"/>
            <a:endParaRPr lang="en-US" sz="1801" spc="-122">
              <a:solidFill>
                <a:srgbClr val="292929">
                  <a:lumMod val="50000"/>
                </a:srgbClr>
              </a:solidFill>
              <a:latin typeface="Segoe Light" pitchFamily="34" charset="0"/>
            </a:endParaRPr>
          </a:p>
        </p:txBody>
      </p:sp>
      <p:sp>
        <p:nvSpPr>
          <p:cNvPr id="39" name="Freeform 20"/>
          <p:cNvSpPr>
            <a:spLocks noEditPoints="1"/>
          </p:cNvSpPr>
          <p:nvPr/>
        </p:nvSpPr>
        <p:spPr bwMode="black">
          <a:xfrm>
            <a:off x="645535" y="6242514"/>
            <a:ext cx="539727" cy="347223"/>
          </a:xfrm>
          <a:custGeom>
            <a:avLst/>
            <a:gdLst>
              <a:gd name="T0" fmla="*/ 2306 w 2516"/>
              <a:gd name="T1" fmla="*/ 1227 h 1619"/>
              <a:gd name="T2" fmla="*/ 2306 w 2516"/>
              <a:gd name="T3" fmla="*/ 108 h 1619"/>
              <a:gd name="T4" fmla="*/ 2197 w 2516"/>
              <a:gd name="T5" fmla="*/ 0 h 1619"/>
              <a:gd name="T6" fmla="*/ 319 w 2516"/>
              <a:gd name="T7" fmla="*/ 0 h 1619"/>
              <a:gd name="T8" fmla="*/ 211 w 2516"/>
              <a:gd name="T9" fmla="*/ 108 h 1619"/>
              <a:gd name="T10" fmla="*/ 211 w 2516"/>
              <a:gd name="T11" fmla="*/ 1227 h 1619"/>
              <a:gd name="T12" fmla="*/ 0 w 2516"/>
              <a:gd name="T13" fmla="*/ 1484 h 1619"/>
              <a:gd name="T14" fmla="*/ 129 w 2516"/>
              <a:gd name="T15" fmla="*/ 1619 h 1619"/>
              <a:gd name="T16" fmla="*/ 2387 w 2516"/>
              <a:gd name="T17" fmla="*/ 1619 h 1619"/>
              <a:gd name="T18" fmla="*/ 2516 w 2516"/>
              <a:gd name="T19" fmla="*/ 1484 h 1619"/>
              <a:gd name="T20" fmla="*/ 2306 w 2516"/>
              <a:gd name="T21" fmla="*/ 1227 h 1619"/>
              <a:gd name="T22" fmla="*/ 2306 w 2516"/>
              <a:gd name="T23" fmla="*/ 1227 h 1619"/>
              <a:gd name="T24" fmla="*/ 1431 w 2516"/>
              <a:gd name="T25" fmla="*/ 1518 h 1619"/>
              <a:gd name="T26" fmla="*/ 1045 w 2516"/>
              <a:gd name="T27" fmla="*/ 1518 h 1619"/>
              <a:gd name="T28" fmla="*/ 1004 w 2516"/>
              <a:gd name="T29" fmla="*/ 1497 h 1619"/>
              <a:gd name="T30" fmla="*/ 1051 w 2516"/>
              <a:gd name="T31" fmla="*/ 1410 h 1619"/>
              <a:gd name="T32" fmla="*/ 1085 w 2516"/>
              <a:gd name="T33" fmla="*/ 1396 h 1619"/>
              <a:gd name="T34" fmla="*/ 1390 w 2516"/>
              <a:gd name="T35" fmla="*/ 1396 h 1619"/>
              <a:gd name="T36" fmla="*/ 1424 w 2516"/>
              <a:gd name="T37" fmla="*/ 1410 h 1619"/>
              <a:gd name="T38" fmla="*/ 1472 w 2516"/>
              <a:gd name="T39" fmla="*/ 1497 h 1619"/>
              <a:gd name="T40" fmla="*/ 1431 w 2516"/>
              <a:gd name="T41" fmla="*/ 1518 h 1619"/>
              <a:gd name="T42" fmla="*/ 2136 w 2516"/>
              <a:gd name="T43" fmla="*/ 1200 h 1619"/>
              <a:gd name="T44" fmla="*/ 380 w 2516"/>
              <a:gd name="T45" fmla="*/ 1200 h 1619"/>
              <a:gd name="T46" fmla="*/ 380 w 2516"/>
              <a:gd name="T47" fmla="*/ 222 h 1619"/>
              <a:gd name="T48" fmla="*/ 428 w 2516"/>
              <a:gd name="T49" fmla="*/ 169 h 1619"/>
              <a:gd name="T50" fmla="*/ 2089 w 2516"/>
              <a:gd name="T51" fmla="*/ 169 h 1619"/>
              <a:gd name="T52" fmla="*/ 2136 w 2516"/>
              <a:gd name="T53" fmla="*/ 222 h 1619"/>
              <a:gd name="T54" fmla="*/ 2136 w 2516"/>
              <a:gd name="T55" fmla="*/ 1200 h 1619"/>
              <a:gd name="T56" fmla="*/ 2136 w 2516"/>
              <a:gd name="T57" fmla="*/ 1200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16" h="1619">
                <a:moveTo>
                  <a:pt x="2306" y="1227"/>
                </a:moveTo>
                <a:cubicBezTo>
                  <a:pt x="2306" y="108"/>
                  <a:pt x="2306" y="108"/>
                  <a:pt x="2306" y="108"/>
                </a:cubicBezTo>
                <a:cubicBezTo>
                  <a:pt x="2306" y="54"/>
                  <a:pt x="2258" y="0"/>
                  <a:pt x="2197" y="0"/>
                </a:cubicBezTo>
                <a:cubicBezTo>
                  <a:pt x="319" y="0"/>
                  <a:pt x="319" y="0"/>
                  <a:pt x="319" y="0"/>
                </a:cubicBezTo>
                <a:cubicBezTo>
                  <a:pt x="258" y="0"/>
                  <a:pt x="211" y="54"/>
                  <a:pt x="211" y="108"/>
                </a:cubicBezTo>
                <a:cubicBezTo>
                  <a:pt x="211" y="1227"/>
                  <a:pt x="211" y="1227"/>
                  <a:pt x="211" y="1227"/>
                </a:cubicBezTo>
                <a:cubicBezTo>
                  <a:pt x="0" y="1484"/>
                  <a:pt x="0" y="1484"/>
                  <a:pt x="0" y="1484"/>
                </a:cubicBezTo>
                <a:cubicBezTo>
                  <a:pt x="0" y="1558"/>
                  <a:pt x="61" y="1619"/>
                  <a:pt x="129" y="1619"/>
                </a:cubicBezTo>
                <a:cubicBezTo>
                  <a:pt x="2387" y="1619"/>
                  <a:pt x="2387" y="1619"/>
                  <a:pt x="2387" y="1619"/>
                </a:cubicBezTo>
                <a:cubicBezTo>
                  <a:pt x="2455" y="1619"/>
                  <a:pt x="2516" y="1558"/>
                  <a:pt x="2516" y="1484"/>
                </a:cubicBezTo>
                <a:cubicBezTo>
                  <a:pt x="2306" y="1227"/>
                  <a:pt x="2306" y="1227"/>
                  <a:pt x="2306" y="1227"/>
                </a:cubicBezTo>
                <a:cubicBezTo>
                  <a:pt x="2306" y="1227"/>
                  <a:pt x="2306" y="1227"/>
                  <a:pt x="2306" y="1227"/>
                </a:cubicBezTo>
                <a:close/>
                <a:moveTo>
                  <a:pt x="1431" y="1518"/>
                </a:moveTo>
                <a:cubicBezTo>
                  <a:pt x="1045" y="1518"/>
                  <a:pt x="1045" y="1518"/>
                  <a:pt x="1045" y="1518"/>
                </a:cubicBezTo>
                <a:cubicBezTo>
                  <a:pt x="1024" y="1518"/>
                  <a:pt x="1004" y="1504"/>
                  <a:pt x="1004" y="1497"/>
                </a:cubicBezTo>
                <a:cubicBezTo>
                  <a:pt x="1051" y="1410"/>
                  <a:pt x="1051" y="1410"/>
                  <a:pt x="1051" y="1410"/>
                </a:cubicBezTo>
                <a:cubicBezTo>
                  <a:pt x="1051" y="1403"/>
                  <a:pt x="1065" y="1396"/>
                  <a:pt x="1085" y="1396"/>
                </a:cubicBezTo>
                <a:cubicBezTo>
                  <a:pt x="1390" y="1396"/>
                  <a:pt x="1390" y="1396"/>
                  <a:pt x="1390" y="1396"/>
                </a:cubicBezTo>
                <a:cubicBezTo>
                  <a:pt x="1411" y="1396"/>
                  <a:pt x="1424" y="1403"/>
                  <a:pt x="1424" y="1410"/>
                </a:cubicBezTo>
                <a:cubicBezTo>
                  <a:pt x="1472" y="1497"/>
                  <a:pt x="1472" y="1497"/>
                  <a:pt x="1472" y="1497"/>
                </a:cubicBezTo>
                <a:cubicBezTo>
                  <a:pt x="1472" y="1504"/>
                  <a:pt x="1451" y="1518"/>
                  <a:pt x="1431" y="1518"/>
                </a:cubicBezTo>
                <a:close/>
                <a:moveTo>
                  <a:pt x="2136" y="1200"/>
                </a:moveTo>
                <a:cubicBezTo>
                  <a:pt x="380" y="1200"/>
                  <a:pt x="380" y="1200"/>
                  <a:pt x="380" y="1200"/>
                </a:cubicBezTo>
                <a:cubicBezTo>
                  <a:pt x="380" y="222"/>
                  <a:pt x="380" y="222"/>
                  <a:pt x="380" y="222"/>
                </a:cubicBezTo>
                <a:cubicBezTo>
                  <a:pt x="380" y="189"/>
                  <a:pt x="400" y="169"/>
                  <a:pt x="428" y="169"/>
                </a:cubicBezTo>
                <a:cubicBezTo>
                  <a:pt x="2089" y="169"/>
                  <a:pt x="2089" y="169"/>
                  <a:pt x="2089" y="169"/>
                </a:cubicBezTo>
                <a:cubicBezTo>
                  <a:pt x="2116" y="169"/>
                  <a:pt x="2136" y="189"/>
                  <a:pt x="2136" y="222"/>
                </a:cubicBezTo>
                <a:cubicBezTo>
                  <a:pt x="2136" y="1200"/>
                  <a:pt x="2136" y="1200"/>
                  <a:pt x="2136" y="1200"/>
                </a:cubicBezTo>
                <a:cubicBezTo>
                  <a:pt x="2136" y="1200"/>
                  <a:pt x="2136" y="1200"/>
                  <a:pt x="2136" y="1200"/>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10" tIns="45704" rIns="91410" bIns="45704" numCol="1" rtlCol="0" anchor="ctr" anchorCtr="0" compatLnSpc="1">
            <a:prstTxWarp prst="textNoShape">
              <a:avLst/>
            </a:prstTxWarp>
          </a:bodyPr>
          <a:lstStyle/>
          <a:p>
            <a:pPr defTabSz="740473"/>
            <a:endParaRPr lang="en-US" sz="1801" spc="-122">
              <a:solidFill>
                <a:srgbClr val="292929">
                  <a:lumMod val="50000"/>
                </a:srgbClr>
              </a:solidFill>
              <a:latin typeface="Segoe Light" pitchFamily="34" charset="0"/>
            </a:endParaRPr>
          </a:p>
        </p:txBody>
      </p:sp>
      <p:sp>
        <p:nvSpPr>
          <p:cNvPr id="41" name="Freeform 58"/>
          <p:cNvSpPr>
            <a:spLocks noEditPoints="1"/>
          </p:cNvSpPr>
          <p:nvPr/>
        </p:nvSpPr>
        <p:spPr bwMode="black">
          <a:xfrm>
            <a:off x="1671594" y="6007744"/>
            <a:ext cx="611286" cy="655189"/>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0" tIns="41141" rIns="82281" bIns="41141" numCol="1" anchor="t" anchorCtr="0" compatLnSpc="1">
            <a:prstTxWarp prst="textNoShape">
              <a:avLst/>
            </a:prstTxWarp>
          </a:bodyPr>
          <a:lstStyle/>
          <a:p>
            <a:pPr algn="ctr" defTabSz="914034"/>
            <a:endParaRPr lang="en-US" sz="1598">
              <a:gradFill>
                <a:gsLst>
                  <a:gs pos="0">
                    <a:srgbClr val="FFFFFF"/>
                  </a:gs>
                  <a:gs pos="100000">
                    <a:srgbClr val="FFFFFF"/>
                  </a:gs>
                </a:gsLst>
                <a:lin ang="5400000" scaled="0"/>
              </a:gradFill>
            </a:endParaRPr>
          </a:p>
        </p:txBody>
      </p:sp>
      <p:grpSp>
        <p:nvGrpSpPr>
          <p:cNvPr id="42" name="Group 86"/>
          <p:cNvGrpSpPr>
            <a:grpSpLocks noChangeAspect="1"/>
          </p:cNvGrpSpPr>
          <p:nvPr/>
        </p:nvGrpSpPr>
        <p:grpSpPr bwMode="auto">
          <a:xfrm>
            <a:off x="1711131" y="4982385"/>
            <a:ext cx="335738" cy="695302"/>
            <a:chOff x="3383" y="1210"/>
            <a:chExt cx="916" cy="1897"/>
          </a:xfrm>
          <a:solidFill>
            <a:srgbClr val="FFFFFF"/>
          </a:solidFill>
        </p:grpSpPr>
        <p:sp>
          <p:nvSpPr>
            <p:cNvPr id="43" name="Freeform 87"/>
            <p:cNvSpPr>
              <a:spLocks/>
            </p:cNvSpPr>
            <p:nvPr/>
          </p:nvSpPr>
          <p:spPr bwMode="auto">
            <a:xfrm>
              <a:off x="3562" y="2237"/>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9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9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2"/>
                    <a:pt x="0" y="41"/>
                    <a:pt x="0" y="59"/>
                  </a:cubicBezTo>
                  <a:cubicBezTo>
                    <a:pt x="0" y="59"/>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59"/>
                    <a:pt x="234" y="59"/>
                    <a:pt x="234" y="59"/>
                  </a:cubicBezTo>
                  <a:cubicBezTo>
                    <a:pt x="234" y="41"/>
                    <a:pt x="234" y="22"/>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44" name="Freeform 88"/>
            <p:cNvSpPr>
              <a:spLocks/>
            </p:cNvSpPr>
            <p:nvPr/>
          </p:nvSpPr>
          <p:spPr bwMode="auto">
            <a:xfrm>
              <a:off x="3562" y="1999"/>
              <a:ext cx="553" cy="146"/>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2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1"/>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2"/>
                  </a:cubicBezTo>
                  <a:cubicBezTo>
                    <a:pt x="234" y="60"/>
                    <a:pt x="234" y="60"/>
                    <a:pt x="234" y="58"/>
                  </a:cubicBezTo>
                  <a:cubicBezTo>
                    <a:pt x="234" y="41"/>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45" name="Freeform 89"/>
            <p:cNvSpPr>
              <a:spLocks/>
            </p:cNvSpPr>
            <p:nvPr/>
          </p:nvSpPr>
          <p:spPr bwMode="auto">
            <a:xfrm>
              <a:off x="3562" y="1760"/>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60"/>
                    <a:pt x="234" y="60"/>
                    <a:pt x="234" y="58"/>
                  </a:cubicBezTo>
                  <a:cubicBezTo>
                    <a:pt x="234" y="40"/>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46" name="Freeform 90"/>
            <p:cNvSpPr>
              <a:spLocks/>
            </p:cNvSpPr>
            <p:nvPr/>
          </p:nvSpPr>
          <p:spPr bwMode="auto">
            <a:xfrm>
              <a:off x="3562" y="1522"/>
              <a:ext cx="553" cy="141"/>
            </a:xfrm>
            <a:custGeom>
              <a:avLst/>
              <a:gdLst>
                <a:gd name="T0" fmla="*/ 230 w 234"/>
                <a:gd name="T1" fmla="*/ 0 h 60"/>
                <a:gd name="T2" fmla="*/ 199 w 234"/>
                <a:gd name="T3" fmla="*/ 0 h 60"/>
                <a:gd name="T4" fmla="*/ 134 w 234"/>
                <a:gd name="T5" fmla="*/ 0 h 60"/>
                <a:gd name="T6" fmla="*/ 76 w 234"/>
                <a:gd name="T7" fmla="*/ 0 h 60"/>
                <a:gd name="T8" fmla="*/ 27 w 234"/>
                <a:gd name="T9" fmla="*/ 0 h 60"/>
                <a:gd name="T10" fmla="*/ 2 w 234"/>
                <a:gd name="T11" fmla="*/ 0 h 60"/>
                <a:gd name="T12" fmla="*/ 0 w 234"/>
                <a:gd name="T13" fmla="*/ 4 h 60"/>
                <a:gd name="T14" fmla="*/ 0 w 234"/>
                <a:gd name="T15" fmla="*/ 57 h 60"/>
                <a:gd name="T16" fmla="*/ 2 w 234"/>
                <a:gd name="T17" fmla="*/ 60 h 60"/>
                <a:gd name="T18" fmla="*/ 34 w 234"/>
                <a:gd name="T19" fmla="*/ 60 h 60"/>
                <a:gd name="T20" fmla="*/ 99 w 234"/>
                <a:gd name="T21" fmla="*/ 60 h 60"/>
                <a:gd name="T22" fmla="*/ 157 w 234"/>
                <a:gd name="T23" fmla="*/ 60 h 60"/>
                <a:gd name="T24" fmla="*/ 209 w 234"/>
                <a:gd name="T25" fmla="*/ 60 h 60"/>
                <a:gd name="T26" fmla="*/ 230 w 234"/>
                <a:gd name="T27" fmla="*/ 60 h 60"/>
                <a:gd name="T28" fmla="*/ 234 w 234"/>
                <a:gd name="T29" fmla="*/ 58 h 60"/>
                <a:gd name="T30" fmla="*/ 234 w 234"/>
                <a:gd name="T31" fmla="*/ 57 h 60"/>
                <a:gd name="T32" fmla="*/ 234 w 234"/>
                <a:gd name="T33" fmla="*/ 4 h 60"/>
                <a:gd name="T34" fmla="*/ 230 w 234"/>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0">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7"/>
                  </a:cubicBezTo>
                  <a:cubicBezTo>
                    <a:pt x="0" y="58"/>
                    <a:pt x="0" y="60"/>
                    <a:pt x="2" y="60"/>
                  </a:cubicBezTo>
                  <a:cubicBezTo>
                    <a:pt x="15" y="60"/>
                    <a:pt x="21" y="60"/>
                    <a:pt x="34" y="60"/>
                  </a:cubicBezTo>
                  <a:cubicBezTo>
                    <a:pt x="63" y="60"/>
                    <a:pt x="71" y="60"/>
                    <a:pt x="99" y="60"/>
                  </a:cubicBezTo>
                  <a:cubicBezTo>
                    <a:pt x="134" y="60"/>
                    <a:pt x="123" y="60"/>
                    <a:pt x="157" y="60"/>
                  </a:cubicBezTo>
                  <a:cubicBezTo>
                    <a:pt x="184" y="60"/>
                    <a:pt x="180" y="60"/>
                    <a:pt x="209" y="60"/>
                  </a:cubicBezTo>
                  <a:cubicBezTo>
                    <a:pt x="215" y="60"/>
                    <a:pt x="224" y="60"/>
                    <a:pt x="230" y="60"/>
                  </a:cubicBezTo>
                  <a:cubicBezTo>
                    <a:pt x="232" y="60"/>
                    <a:pt x="232" y="60"/>
                    <a:pt x="234" y="58"/>
                  </a:cubicBezTo>
                  <a:cubicBezTo>
                    <a:pt x="234" y="58"/>
                    <a:pt x="234" y="58"/>
                    <a:pt x="234" y="57"/>
                  </a:cubicBezTo>
                  <a:cubicBezTo>
                    <a:pt x="234" y="40"/>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47" name="Freeform 91"/>
            <p:cNvSpPr>
              <a:spLocks noEditPoints="1"/>
            </p:cNvSpPr>
            <p:nvPr/>
          </p:nvSpPr>
          <p:spPr bwMode="auto">
            <a:xfrm>
              <a:off x="3383" y="1210"/>
              <a:ext cx="916" cy="1897"/>
            </a:xfrm>
            <a:custGeom>
              <a:avLst/>
              <a:gdLst>
                <a:gd name="T0" fmla="*/ 366 w 388"/>
                <a:gd name="T1" fmla="*/ 38 h 803"/>
                <a:gd name="T2" fmla="*/ 334 w 388"/>
                <a:gd name="T3" fmla="*/ 16 h 803"/>
                <a:gd name="T4" fmla="*/ 285 w 388"/>
                <a:gd name="T5" fmla="*/ 0 h 803"/>
                <a:gd name="T6" fmla="*/ 103 w 388"/>
                <a:gd name="T7" fmla="*/ 0 h 803"/>
                <a:gd name="T8" fmla="*/ 54 w 388"/>
                <a:gd name="T9" fmla="*/ 16 h 803"/>
                <a:gd name="T10" fmla="*/ 22 w 388"/>
                <a:gd name="T11" fmla="*/ 38 h 803"/>
                <a:gd name="T12" fmla="*/ 0 w 388"/>
                <a:gd name="T13" fmla="*/ 81 h 803"/>
                <a:gd name="T14" fmla="*/ 0 w 388"/>
                <a:gd name="T15" fmla="*/ 776 h 803"/>
                <a:gd name="T16" fmla="*/ 27 w 388"/>
                <a:gd name="T17" fmla="*/ 803 h 803"/>
                <a:gd name="T18" fmla="*/ 361 w 388"/>
                <a:gd name="T19" fmla="*/ 803 h 803"/>
                <a:gd name="T20" fmla="*/ 388 w 388"/>
                <a:gd name="T21" fmla="*/ 776 h 803"/>
                <a:gd name="T22" fmla="*/ 388 w 388"/>
                <a:gd name="T23" fmla="*/ 81 h 803"/>
                <a:gd name="T24" fmla="*/ 366 w 388"/>
                <a:gd name="T25" fmla="*/ 38 h 803"/>
                <a:gd name="T26" fmla="*/ 356 w 388"/>
                <a:gd name="T27" fmla="*/ 756 h 803"/>
                <a:gd name="T28" fmla="*/ 30 w 388"/>
                <a:gd name="T29" fmla="*/ 756 h 803"/>
                <a:gd name="T30" fmla="*/ 30 w 388"/>
                <a:gd name="T31" fmla="*/ 731 h 803"/>
                <a:gd name="T32" fmla="*/ 356 w 388"/>
                <a:gd name="T33" fmla="*/ 731 h 803"/>
                <a:gd name="T34" fmla="*/ 356 w 388"/>
                <a:gd name="T35" fmla="*/ 756 h 803"/>
                <a:gd name="T36" fmla="*/ 31 w 388"/>
                <a:gd name="T37" fmla="*/ 676 h 803"/>
                <a:gd name="T38" fmla="*/ 55 w 388"/>
                <a:gd name="T39" fmla="*/ 652 h 803"/>
                <a:gd name="T40" fmla="*/ 79 w 388"/>
                <a:gd name="T41" fmla="*/ 676 h 803"/>
                <a:gd name="T42" fmla="*/ 55 w 388"/>
                <a:gd name="T43" fmla="*/ 700 h 803"/>
                <a:gd name="T44" fmla="*/ 31 w 388"/>
                <a:gd name="T45" fmla="*/ 676 h 803"/>
                <a:gd name="T46" fmla="*/ 120 w 388"/>
                <a:gd name="T47" fmla="*/ 676 h 803"/>
                <a:gd name="T48" fmla="*/ 144 w 388"/>
                <a:gd name="T49" fmla="*/ 652 h 803"/>
                <a:gd name="T50" fmla="*/ 168 w 388"/>
                <a:gd name="T51" fmla="*/ 676 h 803"/>
                <a:gd name="T52" fmla="*/ 144 w 388"/>
                <a:gd name="T53" fmla="*/ 700 h 803"/>
                <a:gd name="T54" fmla="*/ 120 w 388"/>
                <a:gd name="T55" fmla="*/ 676 h 803"/>
                <a:gd name="T56" fmla="*/ 356 w 388"/>
                <a:gd name="T57" fmla="*/ 615 h 803"/>
                <a:gd name="T58" fmla="*/ 30 w 388"/>
                <a:gd name="T59" fmla="*/ 615 h 803"/>
                <a:gd name="T60" fmla="*/ 30 w 388"/>
                <a:gd name="T61" fmla="*/ 588 h 803"/>
                <a:gd name="T62" fmla="*/ 356 w 388"/>
                <a:gd name="T63" fmla="*/ 588 h 803"/>
                <a:gd name="T64" fmla="*/ 356 w 388"/>
                <a:gd name="T65" fmla="*/ 615 h 803"/>
                <a:gd name="T66" fmla="*/ 356 w 388"/>
                <a:gd name="T67" fmla="*/ 518 h 803"/>
                <a:gd name="T68" fmla="*/ 331 w 388"/>
                <a:gd name="T69" fmla="*/ 545 h 803"/>
                <a:gd name="T70" fmla="*/ 318 w 388"/>
                <a:gd name="T71" fmla="*/ 545 h 803"/>
                <a:gd name="T72" fmla="*/ 216 w 388"/>
                <a:gd name="T73" fmla="*/ 545 h 803"/>
                <a:gd name="T74" fmla="*/ 143 w 388"/>
                <a:gd name="T75" fmla="*/ 545 h 803"/>
                <a:gd name="T76" fmla="*/ 51 w 388"/>
                <a:gd name="T77" fmla="*/ 545 h 803"/>
                <a:gd name="T78" fmla="*/ 46 w 388"/>
                <a:gd name="T79" fmla="*/ 545 h 803"/>
                <a:gd name="T80" fmla="*/ 30 w 388"/>
                <a:gd name="T81" fmla="*/ 518 h 803"/>
                <a:gd name="T82" fmla="*/ 30 w 388"/>
                <a:gd name="T83" fmla="*/ 113 h 803"/>
                <a:gd name="T84" fmla="*/ 57 w 388"/>
                <a:gd name="T85" fmla="*/ 86 h 803"/>
                <a:gd name="T86" fmla="*/ 329 w 388"/>
                <a:gd name="T87" fmla="*/ 86 h 803"/>
                <a:gd name="T88" fmla="*/ 356 w 388"/>
                <a:gd name="T89" fmla="*/ 113 h 803"/>
                <a:gd name="T90" fmla="*/ 356 w 388"/>
                <a:gd name="T91" fmla="*/ 518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 h="803">
                  <a:moveTo>
                    <a:pt x="366" y="38"/>
                  </a:moveTo>
                  <a:cubicBezTo>
                    <a:pt x="334" y="16"/>
                    <a:pt x="334" y="16"/>
                    <a:pt x="334" y="16"/>
                  </a:cubicBezTo>
                  <a:cubicBezTo>
                    <a:pt x="322" y="7"/>
                    <a:pt x="300" y="0"/>
                    <a:pt x="285" y="0"/>
                  </a:cubicBezTo>
                  <a:cubicBezTo>
                    <a:pt x="103" y="0"/>
                    <a:pt x="103" y="0"/>
                    <a:pt x="103" y="0"/>
                  </a:cubicBezTo>
                  <a:cubicBezTo>
                    <a:pt x="88" y="0"/>
                    <a:pt x="66" y="7"/>
                    <a:pt x="54" y="16"/>
                  </a:cubicBezTo>
                  <a:cubicBezTo>
                    <a:pt x="22" y="38"/>
                    <a:pt x="22" y="38"/>
                    <a:pt x="22" y="38"/>
                  </a:cubicBezTo>
                  <a:cubicBezTo>
                    <a:pt x="10" y="47"/>
                    <a:pt x="0" y="66"/>
                    <a:pt x="0" y="81"/>
                  </a:cubicBezTo>
                  <a:cubicBezTo>
                    <a:pt x="0" y="776"/>
                    <a:pt x="0" y="776"/>
                    <a:pt x="0" y="776"/>
                  </a:cubicBezTo>
                  <a:cubicBezTo>
                    <a:pt x="0" y="791"/>
                    <a:pt x="12" y="803"/>
                    <a:pt x="27" y="803"/>
                  </a:cubicBezTo>
                  <a:cubicBezTo>
                    <a:pt x="361" y="803"/>
                    <a:pt x="361" y="803"/>
                    <a:pt x="361" y="803"/>
                  </a:cubicBezTo>
                  <a:cubicBezTo>
                    <a:pt x="376" y="803"/>
                    <a:pt x="388" y="791"/>
                    <a:pt x="388" y="776"/>
                  </a:cubicBezTo>
                  <a:cubicBezTo>
                    <a:pt x="388" y="81"/>
                    <a:pt x="388" y="81"/>
                    <a:pt x="388" y="81"/>
                  </a:cubicBezTo>
                  <a:cubicBezTo>
                    <a:pt x="388" y="66"/>
                    <a:pt x="378" y="47"/>
                    <a:pt x="366" y="38"/>
                  </a:cubicBezTo>
                  <a:close/>
                  <a:moveTo>
                    <a:pt x="356" y="756"/>
                  </a:moveTo>
                  <a:cubicBezTo>
                    <a:pt x="94" y="756"/>
                    <a:pt x="40" y="756"/>
                    <a:pt x="30" y="756"/>
                  </a:cubicBezTo>
                  <a:cubicBezTo>
                    <a:pt x="30" y="731"/>
                    <a:pt x="30" y="731"/>
                    <a:pt x="30" y="731"/>
                  </a:cubicBezTo>
                  <a:cubicBezTo>
                    <a:pt x="292" y="731"/>
                    <a:pt x="346" y="731"/>
                    <a:pt x="356" y="731"/>
                  </a:cubicBezTo>
                  <a:cubicBezTo>
                    <a:pt x="356" y="756"/>
                    <a:pt x="356" y="756"/>
                    <a:pt x="356" y="756"/>
                  </a:cubicBezTo>
                  <a:close/>
                  <a:moveTo>
                    <a:pt x="31" y="676"/>
                  </a:moveTo>
                  <a:cubicBezTo>
                    <a:pt x="31" y="663"/>
                    <a:pt x="42" y="652"/>
                    <a:pt x="55" y="652"/>
                  </a:cubicBezTo>
                  <a:cubicBezTo>
                    <a:pt x="68" y="652"/>
                    <a:pt x="79" y="663"/>
                    <a:pt x="79" y="676"/>
                  </a:cubicBezTo>
                  <a:cubicBezTo>
                    <a:pt x="79" y="689"/>
                    <a:pt x="68" y="700"/>
                    <a:pt x="55" y="700"/>
                  </a:cubicBezTo>
                  <a:cubicBezTo>
                    <a:pt x="42" y="700"/>
                    <a:pt x="31" y="689"/>
                    <a:pt x="31" y="676"/>
                  </a:cubicBezTo>
                  <a:close/>
                  <a:moveTo>
                    <a:pt x="120" y="676"/>
                  </a:moveTo>
                  <a:cubicBezTo>
                    <a:pt x="120" y="663"/>
                    <a:pt x="130" y="652"/>
                    <a:pt x="144" y="652"/>
                  </a:cubicBezTo>
                  <a:cubicBezTo>
                    <a:pt x="157" y="652"/>
                    <a:pt x="168" y="663"/>
                    <a:pt x="168" y="676"/>
                  </a:cubicBezTo>
                  <a:cubicBezTo>
                    <a:pt x="168" y="689"/>
                    <a:pt x="157" y="700"/>
                    <a:pt x="144" y="700"/>
                  </a:cubicBezTo>
                  <a:cubicBezTo>
                    <a:pt x="130" y="700"/>
                    <a:pt x="120" y="689"/>
                    <a:pt x="120" y="676"/>
                  </a:cubicBezTo>
                  <a:close/>
                  <a:moveTo>
                    <a:pt x="356" y="615"/>
                  </a:moveTo>
                  <a:cubicBezTo>
                    <a:pt x="94" y="615"/>
                    <a:pt x="40" y="615"/>
                    <a:pt x="30" y="615"/>
                  </a:cubicBezTo>
                  <a:cubicBezTo>
                    <a:pt x="30" y="588"/>
                    <a:pt x="30" y="588"/>
                    <a:pt x="30" y="588"/>
                  </a:cubicBezTo>
                  <a:cubicBezTo>
                    <a:pt x="292" y="588"/>
                    <a:pt x="346" y="588"/>
                    <a:pt x="356" y="588"/>
                  </a:cubicBezTo>
                  <a:cubicBezTo>
                    <a:pt x="356" y="615"/>
                    <a:pt x="356" y="615"/>
                    <a:pt x="356" y="615"/>
                  </a:cubicBezTo>
                  <a:close/>
                  <a:moveTo>
                    <a:pt x="356" y="518"/>
                  </a:moveTo>
                  <a:cubicBezTo>
                    <a:pt x="356" y="533"/>
                    <a:pt x="345" y="545"/>
                    <a:pt x="331" y="545"/>
                  </a:cubicBezTo>
                  <a:cubicBezTo>
                    <a:pt x="331" y="545"/>
                    <a:pt x="331" y="545"/>
                    <a:pt x="318" y="545"/>
                  </a:cubicBezTo>
                  <a:cubicBezTo>
                    <a:pt x="285" y="545"/>
                    <a:pt x="251" y="545"/>
                    <a:pt x="216" y="545"/>
                  </a:cubicBezTo>
                  <a:cubicBezTo>
                    <a:pt x="178" y="545"/>
                    <a:pt x="183" y="545"/>
                    <a:pt x="143" y="545"/>
                  </a:cubicBezTo>
                  <a:cubicBezTo>
                    <a:pt x="112" y="545"/>
                    <a:pt x="82" y="545"/>
                    <a:pt x="51" y="545"/>
                  </a:cubicBezTo>
                  <a:cubicBezTo>
                    <a:pt x="46" y="545"/>
                    <a:pt x="46" y="545"/>
                    <a:pt x="46" y="545"/>
                  </a:cubicBezTo>
                  <a:cubicBezTo>
                    <a:pt x="37" y="545"/>
                    <a:pt x="30" y="533"/>
                    <a:pt x="30" y="518"/>
                  </a:cubicBezTo>
                  <a:cubicBezTo>
                    <a:pt x="30" y="113"/>
                    <a:pt x="30" y="113"/>
                    <a:pt x="30" y="113"/>
                  </a:cubicBezTo>
                  <a:cubicBezTo>
                    <a:pt x="30" y="98"/>
                    <a:pt x="42" y="86"/>
                    <a:pt x="57" y="86"/>
                  </a:cubicBezTo>
                  <a:cubicBezTo>
                    <a:pt x="329" y="86"/>
                    <a:pt x="329" y="86"/>
                    <a:pt x="329" y="86"/>
                  </a:cubicBezTo>
                  <a:cubicBezTo>
                    <a:pt x="344" y="86"/>
                    <a:pt x="356" y="98"/>
                    <a:pt x="356" y="113"/>
                  </a:cubicBezTo>
                  <a:lnTo>
                    <a:pt x="356" y="518"/>
                  </a:ln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grpSp>
      <p:sp>
        <p:nvSpPr>
          <p:cNvPr id="12" name="Freeform 539"/>
          <p:cNvSpPr>
            <a:spLocks noChangeAspect="1"/>
          </p:cNvSpPr>
          <p:nvPr/>
        </p:nvSpPr>
        <p:spPr bwMode="auto">
          <a:xfrm>
            <a:off x="7045710" y="5146777"/>
            <a:ext cx="3068481" cy="168701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57150">
            <a:solidFill>
              <a:srgbClr val="45226D"/>
            </a:solidFill>
          </a:ln>
          <a:extLst/>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grpSp>
        <p:nvGrpSpPr>
          <p:cNvPr id="69" name="Group 86"/>
          <p:cNvGrpSpPr>
            <a:grpSpLocks noChangeAspect="1"/>
          </p:cNvGrpSpPr>
          <p:nvPr/>
        </p:nvGrpSpPr>
        <p:grpSpPr bwMode="auto">
          <a:xfrm>
            <a:off x="3037749" y="4813606"/>
            <a:ext cx="335738" cy="695302"/>
            <a:chOff x="3383" y="1210"/>
            <a:chExt cx="916" cy="1897"/>
          </a:xfrm>
          <a:solidFill>
            <a:srgbClr val="FFFFFF"/>
          </a:solidFill>
        </p:grpSpPr>
        <p:sp>
          <p:nvSpPr>
            <p:cNvPr id="70" name="Freeform 87"/>
            <p:cNvSpPr>
              <a:spLocks/>
            </p:cNvSpPr>
            <p:nvPr/>
          </p:nvSpPr>
          <p:spPr bwMode="auto">
            <a:xfrm>
              <a:off x="3562" y="2237"/>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9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9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2"/>
                    <a:pt x="0" y="41"/>
                    <a:pt x="0" y="59"/>
                  </a:cubicBezTo>
                  <a:cubicBezTo>
                    <a:pt x="0" y="59"/>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59"/>
                    <a:pt x="234" y="59"/>
                    <a:pt x="234" y="59"/>
                  </a:cubicBezTo>
                  <a:cubicBezTo>
                    <a:pt x="234" y="41"/>
                    <a:pt x="234" y="22"/>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71" name="Freeform 88"/>
            <p:cNvSpPr>
              <a:spLocks/>
            </p:cNvSpPr>
            <p:nvPr/>
          </p:nvSpPr>
          <p:spPr bwMode="auto">
            <a:xfrm>
              <a:off x="3562" y="1999"/>
              <a:ext cx="553" cy="146"/>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2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1"/>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2"/>
                  </a:cubicBezTo>
                  <a:cubicBezTo>
                    <a:pt x="234" y="60"/>
                    <a:pt x="234" y="60"/>
                    <a:pt x="234" y="58"/>
                  </a:cubicBezTo>
                  <a:cubicBezTo>
                    <a:pt x="234" y="41"/>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72" name="Freeform 89"/>
            <p:cNvSpPr>
              <a:spLocks/>
            </p:cNvSpPr>
            <p:nvPr/>
          </p:nvSpPr>
          <p:spPr bwMode="auto">
            <a:xfrm>
              <a:off x="3562" y="1760"/>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60"/>
                    <a:pt x="234" y="60"/>
                    <a:pt x="234" y="58"/>
                  </a:cubicBezTo>
                  <a:cubicBezTo>
                    <a:pt x="234" y="40"/>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73" name="Freeform 90"/>
            <p:cNvSpPr>
              <a:spLocks/>
            </p:cNvSpPr>
            <p:nvPr/>
          </p:nvSpPr>
          <p:spPr bwMode="auto">
            <a:xfrm>
              <a:off x="3562" y="1522"/>
              <a:ext cx="553" cy="141"/>
            </a:xfrm>
            <a:custGeom>
              <a:avLst/>
              <a:gdLst>
                <a:gd name="T0" fmla="*/ 230 w 234"/>
                <a:gd name="T1" fmla="*/ 0 h 60"/>
                <a:gd name="T2" fmla="*/ 199 w 234"/>
                <a:gd name="T3" fmla="*/ 0 h 60"/>
                <a:gd name="T4" fmla="*/ 134 w 234"/>
                <a:gd name="T5" fmla="*/ 0 h 60"/>
                <a:gd name="T6" fmla="*/ 76 w 234"/>
                <a:gd name="T7" fmla="*/ 0 h 60"/>
                <a:gd name="T8" fmla="*/ 27 w 234"/>
                <a:gd name="T9" fmla="*/ 0 h 60"/>
                <a:gd name="T10" fmla="*/ 2 w 234"/>
                <a:gd name="T11" fmla="*/ 0 h 60"/>
                <a:gd name="T12" fmla="*/ 0 w 234"/>
                <a:gd name="T13" fmla="*/ 4 h 60"/>
                <a:gd name="T14" fmla="*/ 0 w 234"/>
                <a:gd name="T15" fmla="*/ 57 h 60"/>
                <a:gd name="T16" fmla="*/ 2 w 234"/>
                <a:gd name="T17" fmla="*/ 60 h 60"/>
                <a:gd name="T18" fmla="*/ 34 w 234"/>
                <a:gd name="T19" fmla="*/ 60 h 60"/>
                <a:gd name="T20" fmla="*/ 99 w 234"/>
                <a:gd name="T21" fmla="*/ 60 h 60"/>
                <a:gd name="T22" fmla="*/ 157 w 234"/>
                <a:gd name="T23" fmla="*/ 60 h 60"/>
                <a:gd name="T24" fmla="*/ 209 w 234"/>
                <a:gd name="T25" fmla="*/ 60 h 60"/>
                <a:gd name="T26" fmla="*/ 230 w 234"/>
                <a:gd name="T27" fmla="*/ 60 h 60"/>
                <a:gd name="T28" fmla="*/ 234 w 234"/>
                <a:gd name="T29" fmla="*/ 58 h 60"/>
                <a:gd name="T30" fmla="*/ 234 w 234"/>
                <a:gd name="T31" fmla="*/ 57 h 60"/>
                <a:gd name="T32" fmla="*/ 234 w 234"/>
                <a:gd name="T33" fmla="*/ 4 h 60"/>
                <a:gd name="T34" fmla="*/ 230 w 234"/>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0">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7"/>
                  </a:cubicBezTo>
                  <a:cubicBezTo>
                    <a:pt x="0" y="58"/>
                    <a:pt x="0" y="60"/>
                    <a:pt x="2" y="60"/>
                  </a:cubicBezTo>
                  <a:cubicBezTo>
                    <a:pt x="15" y="60"/>
                    <a:pt x="21" y="60"/>
                    <a:pt x="34" y="60"/>
                  </a:cubicBezTo>
                  <a:cubicBezTo>
                    <a:pt x="63" y="60"/>
                    <a:pt x="71" y="60"/>
                    <a:pt x="99" y="60"/>
                  </a:cubicBezTo>
                  <a:cubicBezTo>
                    <a:pt x="134" y="60"/>
                    <a:pt x="123" y="60"/>
                    <a:pt x="157" y="60"/>
                  </a:cubicBezTo>
                  <a:cubicBezTo>
                    <a:pt x="184" y="60"/>
                    <a:pt x="180" y="60"/>
                    <a:pt x="209" y="60"/>
                  </a:cubicBezTo>
                  <a:cubicBezTo>
                    <a:pt x="215" y="60"/>
                    <a:pt x="224" y="60"/>
                    <a:pt x="230" y="60"/>
                  </a:cubicBezTo>
                  <a:cubicBezTo>
                    <a:pt x="232" y="60"/>
                    <a:pt x="232" y="60"/>
                    <a:pt x="234" y="58"/>
                  </a:cubicBezTo>
                  <a:cubicBezTo>
                    <a:pt x="234" y="58"/>
                    <a:pt x="234" y="58"/>
                    <a:pt x="234" y="57"/>
                  </a:cubicBezTo>
                  <a:cubicBezTo>
                    <a:pt x="234" y="40"/>
                    <a:pt x="234" y="21"/>
                    <a:pt x="234" y="4"/>
                  </a:cubicBezTo>
                  <a:cubicBezTo>
                    <a:pt x="234" y="2"/>
                    <a:pt x="232" y="0"/>
                    <a:pt x="230" y="0"/>
                  </a:cubicBez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74" name="Freeform 91"/>
            <p:cNvSpPr>
              <a:spLocks noEditPoints="1"/>
            </p:cNvSpPr>
            <p:nvPr/>
          </p:nvSpPr>
          <p:spPr bwMode="auto">
            <a:xfrm>
              <a:off x="3383" y="1210"/>
              <a:ext cx="916" cy="1897"/>
            </a:xfrm>
            <a:custGeom>
              <a:avLst/>
              <a:gdLst>
                <a:gd name="T0" fmla="*/ 366 w 388"/>
                <a:gd name="T1" fmla="*/ 38 h 803"/>
                <a:gd name="T2" fmla="*/ 334 w 388"/>
                <a:gd name="T3" fmla="*/ 16 h 803"/>
                <a:gd name="T4" fmla="*/ 285 w 388"/>
                <a:gd name="T5" fmla="*/ 0 h 803"/>
                <a:gd name="T6" fmla="*/ 103 w 388"/>
                <a:gd name="T7" fmla="*/ 0 h 803"/>
                <a:gd name="T8" fmla="*/ 54 w 388"/>
                <a:gd name="T9" fmla="*/ 16 h 803"/>
                <a:gd name="T10" fmla="*/ 22 w 388"/>
                <a:gd name="T11" fmla="*/ 38 h 803"/>
                <a:gd name="T12" fmla="*/ 0 w 388"/>
                <a:gd name="T13" fmla="*/ 81 h 803"/>
                <a:gd name="T14" fmla="*/ 0 w 388"/>
                <a:gd name="T15" fmla="*/ 776 h 803"/>
                <a:gd name="T16" fmla="*/ 27 w 388"/>
                <a:gd name="T17" fmla="*/ 803 h 803"/>
                <a:gd name="T18" fmla="*/ 361 w 388"/>
                <a:gd name="T19" fmla="*/ 803 h 803"/>
                <a:gd name="T20" fmla="*/ 388 w 388"/>
                <a:gd name="T21" fmla="*/ 776 h 803"/>
                <a:gd name="T22" fmla="*/ 388 w 388"/>
                <a:gd name="T23" fmla="*/ 81 h 803"/>
                <a:gd name="T24" fmla="*/ 366 w 388"/>
                <a:gd name="T25" fmla="*/ 38 h 803"/>
                <a:gd name="T26" fmla="*/ 356 w 388"/>
                <a:gd name="T27" fmla="*/ 756 h 803"/>
                <a:gd name="T28" fmla="*/ 30 w 388"/>
                <a:gd name="T29" fmla="*/ 756 h 803"/>
                <a:gd name="T30" fmla="*/ 30 w 388"/>
                <a:gd name="T31" fmla="*/ 731 h 803"/>
                <a:gd name="T32" fmla="*/ 356 w 388"/>
                <a:gd name="T33" fmla="*/ 731 h 803"/>
                <a:gd name="T34" fmla="*/ 356 w 388"/>
                <a:gd name="T35" fmla="*/ 756 h 803"/>
                <a:gd name="T36" fmla="*/ 31 w 388"/>
                <a:gd name="T37" fmla="*/ 676 h 803"/>
                <a:gd name="T38" fmla="*/ 55 w 388"/>
                <a:gd name="T39" fmla="*/ 652 h 803"/>
                <a:gd name="T40" fmla="*/ 79 w 388"/>
                <a:gd name="T41" fmla="*/ 676 h 803"/>
                <a:gd name="T42" fmla="*/ 55 w 388"/>
                <a:gd name="T43" fmla="*/ 700 h 803"/>
                <a:gd name="T44" fmla="*/ 31 w 388"/>
                <a:gd name="T45" fmla="*/ 676 h 803"/>
                <a:gd name="T46" fmla="*/ 120 w 388"/>
                <a:gd name="T47" fmla="*/ 676 h 803"/>
                <a:gd name="T48" fmla="*/ 144 w 388"/>
                <a:gd name="T49" fmla="*/ 652 h 803"/>
                <a:gd name="T50" fmla="*/ 168 w 388"/>
                <a:gd name="T51" fmla="*/ 676 h 803"/>
                <a:gd name="T52" fmla="*/ 144 w 388"/>
                <a:gd name="T53" fmla="*/ 700 h 803"/>
                <a:gd name="T54" fmla="*/ 120 w 388"/>
                <a:gd name="T55" fmla="*/ 676 h 803"/>
                <a:gd name="T56" fmla="*/ 356 w 388"/>
                <a:gd name="T57" fmla="*/ 615 h 803"/>
                <a:gd name="T58" fmla="*/ 30 w 388"/>
                <a:gd name="T59" fmla="*/ 615 h 803"/>
                <a:gd name="T60" fmla="*/ 30 w 388"/>
                <a:gd name="T61" fmla="*/ 588 h 803"/>
                <a:gd name="T62" fmla="*/ 356 w 388"/>
                <a:gd name="T63" fmla="*/ 588 h 803"/>
                <a:gd name="T64" fmla="*/ 356 w 388"/>
                <a:gd name="T65" fmla="*/ 615 h 803"/>
                <a:gd name="T66" fmla="*/ 356 w 388"/>
                <a:gd name="T67" fmla="*/ 518 h 803"/>
                <a:gd name="T68" fmla="*/ 331 w 388"/>
                <a:gd name="T69" fmla="*/ 545 h 803"/>
                <a:gd name="T70" fmla="*/ 318 w 388"/>
                <a:gd name="T71" fmla="*/ 545 h 803"/>
                <a:gd name="T72" fmla="*/ 216 w 388"/>
                <a:gd name="T73" fmla="*/ 545 h 803"/>
                <a:gd name="T74" fmla="*/ 143 w 388"/>
                <a:gd name="T75" fmla="*/ 545 h 803"/>
                <a:gd name="T76" fmla="*/ 51 w 388"/>
                <a:gd name="T77" fmla="*/ 545 h 803"/>
                <a:gd name="T78" fmla="*/ 46 w 388"/>
                <a:gd name="T79" fmla="*/ 545 h 803"/>
                <a:gd name="T80" fmla="*/ 30 w 388"/>
                <a:gd name="T81" fmla="*/ 518 h 803"/>
                <a:gd name="T82" fmla="*/ 30 w 388"/>
                <a:gd name="T83" fmla="*/ 113 h 803"/>
                <a:gd name="T84" fmla="*/ 57 w 388"/>
                <a:gd name="T85" fmla="*/ 86 h 803"/>
                <a:gd name="T86" fmla="*/ 329 w 388"/>
                <a:gd name="T87" fmla="*/ 86 h 803"/>
                <a:gd name="T88" fmla="*/ 356 w 388"/>
                <a:gd name="T89" fmla="*/ 113 h 803"/>
                <a:gd name="T90" fmla="*/ 356 w 388"/>
                <a:gd name="T91" fmla="*/ 518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 h="803">
                  <a:moveTo>
                    <a:pt x="366" y="38"/>
                  </a:moveTo>
                  <a:cubicBezTo>
                    <a:pt x="334" y="16"/>
                    <a:pt x="334" y="16"/>
                    <a:pt x="334" y="16"/>
                  </a:cubicBezTo>
                  <a:cubicBezTo>
                    <a:pt x="322" y="7"/>
                    <a:pt x="300" y="0"/>
                    <a:pt x="285" y="0"/>
                  </a:cubicBezTo>
                  <a:cubicBezTo>
                    <a:pt x="103" y="0"/>
                    <a:pt x="103" y="0"/>
                    <a:pt x="103" y="0"/>
                  </a:cubicBezTo>
                  <a:cubicBezTo>
                    <a:pt x="88" y="0"/>
                    <a:pt x="66" y="7"/>
                    <a:pt x="54" y="16"/>
                  </a:cubicBezTo>
                  <a:cubicBezTo>
                    <a:pt x="22" y="38"/>
                    <a:pt x="22" y="38"/>
                    <a:pt x="22" y="38"/>
                  </a:cubicBezTo>
                  <a:cubicBezTo>
                    <a:pt x="10" y="47"/>
                    <a:pt x="0" y="66"/>
                    <a:pt x="0" y="81"/>
                  </a:cubicBezTo>
                  <a:cubicBezTo>
                    <a:pt x="0" y="776"/>
                    <a:pt x="0" y="776"/>
                    <a:pt x="0" y="776"/>
                  </a:cubicBezTo>
                  <a:cubicBezTo>
                    <a:pt x="0" y="791"/>
                    <a:pt x="12" y="803"/>
                    <a:pt x="27" y="803"/>
                  </a:cubicBezTo>
                  <a:cubicBezTo>
                    <a:pt x="361" y="803"/>
                    <a:pt x="361" y="803"/>
                    <a:pt x="361" y="803"/>
                  </a:cubicBezTo>
                  <a:cubicBezTo>
                    <a:pt x="376" y="803"/>
                    <a:pt x="388" y="791"/>
                    <a:pt x="388" y="776"/>
                  </a:cubicBezTo>
                  <a:cubicBezTo>
                    <a:pt x="388" y="81"/>
                    <a:pt x="388" y="81"/>
                    <a:pt x="388" y="81"/>
                  </a:cubicBezTo>
                  <a:cubicBezTo>
                    <a:pt x="388" y="66"/>
                    <a:pt x="378" y="47"/>
                    <a:pt x="366" y="38"/>
                  </a:cubicBezTo>
                  <a:close/>
                  <a:moveTo>
                    <a:pt x="356" y="756"/>
                  </a:moveTo>
                  <a:cubicBezTo>
                    <a:pt x="94" y="756"/>
                    <a:pt x="40" y="756"/>
                    <a:pt x="30" y="756"/>
                  </a:cubicBezTo>
                  <a:cubicBezTo>
                    <a:pt x="30" y="731"/>
                    <a:pt x="30" y="731"/>
                    <a:pt x="30" y="731"/>
                  </a:cubicBezTo>
                  <a:cubicBezTo>
                    <a:pt x="292" y="731"/>
                    <a:pt x="346" y="731"/>
                    <a:pt x="356" y="731"/>
                  </a:cubicBezTo>
                  <a:cubicBezTo>
                    <a:pt x="356" y="756"/>
                    <a:pt x="356" y="756"/>
                    <a:pt x="356" y="756"/>
                  </a:cubicBezTo>
                  <a:close/>
                  <a:moveTo>
                    <a:pt x="31" y="676"/>
                  </a:moveTo>
                  <a:cubicBezTo>
                    <a:pt x="31" y="663"/>
                    <a:pt x="42" y="652"/>
                    <a:pt x="55" y="652"/>
                  </a:cubicBezTo>
                  <a:cubicBezTo>
                    <a:pt x="68" y="652"/>
                    <a:pt x="79" y="663"/>
                    <a:pt x="79" y="676"/>
                  </a:cubicBezTo>
                  <a:cubicBezTo>
                    <a:pt x="79" y="689"/>
                    <a:pt x="68" y="700"/>
                    <a:pt x="55" y="700"/>
                  </a:cubicBezTo>
                  <a:cubicBezTo>
                    <a:pt x="42" y="700"/>
                    <a:pt x="31" y="689"/>
                    <a:pt x="31" y="676"/>
                  </a:cubicBezTo>
                  <a:close/>
                  <a:moveTo>
                    <a:pt x="120" y="676"/>
                  </a:moveTo>
                  <a:cubicBezTo>
                    <a:pt x="120" y="663"/>
                    <a:pt x="130" y="652"/>
                    <a:pt x="144" y="652"/>
                  </a:cubicBezTo>
                  <a:cubicBezTo>
                    <a:pt x="157" y="652"/>
                    <a:pt x="168" y="663"/>
                    <a:pt x="168" y="676"/>
                  </a:cubicBezTo>
                  <a:cubicBezTo>
                    <a:pt x="168" y="689"/>
                    <a:pt x="157" y="700"/>
                    <a:pt x="144" y="700"/>
                  </a:cubicBezTo>
                  <a:cubicBezTo>
                    <a:pt x="130" y="700"/>
                    <a:pt x="120" y="689"/>
                    <a:pt x="120" y="676"/>
                  </a:cubicBezTo>
                  <a:close/>
                  <a:moveTo>
                    <a:pt x="356" y="615"/>
                  </a:moveTo>
                  <a:cubicBezTo>
                    <a:pt x="94" y="615"/>
                    <a:pt x="40" y="615"/>
                    <a:pt x="30" y="615"/>
                  </a:cubicBezTo>
                  <a:cubicBezTo>
                    <a:pt x="30" y="588"/>
                    <a:pt x="30" y="588"/>
                    <a:pt x="30" y="588"/>
                  </a:cubicBezTo>
                  <a:cubicBezTo>
                    <a:pt x="292" y="588"/>
                    <a:pt x="346" y="588"/>
                    <a:pt x="356" y="588"/>
                  </a:cubicBezTo>
                  <a:cubicBezTo>
                    <a:pt x="356" y="615"/>
                    <a:pt x="356" y="615"/>
                    <a:pt x="356" y="615"/>
                  </a:cubicBezTo>
                  <a:close/>
                  <a:moveTo>
                    <a:pt x="356" y="518"/>
                  </a:moveTo>
                  <a:cubicBezTo>
                    <a:pt x="356" y="533"/>
                    <a:pt x="345" y="545"/>
                    <a:pt x="331" y="545"/>
                  </a:cubicBezTo>
                  <a:cubicBezTo>
                    <a:pt x="331" y="545"/>
                    <a:pt x="331" y="545"/>
                    <a:pt x="318" y="545"/>
                  </a:cubicBezTo>
                  <a:cubicBezTo>
                    <a:pt x="285" y="545"/>
                    <a:pt x="251" y="545"/>
                    <a:pt x="216" y="545"/>
                  </a:cubicBezTo>
                  <a:cubicBezTo>
                    <a:pt x="178" y="545"/>
                    <a:pt x="183" y="545"/>
                    <a:pt x="143" y="545"/>
                  </a:cubicBezTo>
                  <a:cubicBezTo>
                    <a:pt x="112" y="545"/>
                    <a:pt x="82" y="545"/>
                    <a:pt x="51" y="545"/>
                  </a:cubicBezTo>
                  <a:cubicBezTo>
                    <a:pt x="46" y="545"/>
                    <a:pt x="46" y="545"/>
                    <a:pt x="46" y="545"/>
                  </a:cubicBezTo>
                  <a:cubicBezTo>
                    <a:pt x="37" y="545"/>
                    <a:pt x="30" y="533"/>
                    <a:pt x="30" y="518"/>
                  </a:cubicBezTo>
                  <a:cubicBezTo>
                    <a:pt x="30" y="113"/>
                    <a:pt x="30" y="113"/>
                    <a:pt x="30" y="113"/>
                  </a:cubicBezTo>
                  <a:cubicBezTo>
                    <a:pt x="30" y="98"/>
                    <a:pt x="42" y="86"/>
                    <a:pt x="57" y="86"/>
                  </a:cubicBezTo>
                  <a:cubicBezTo>
                    <a:pt x="329" y="86"/>
                    <a:pt x="329" y="86"/>
                    <a:pt x="329" y="86"/>
                  </a:cubicBezTo>
                  <a:cubicBezTo>
                    <a:pt x="344" y="86"/>
                    <a:pt x="356" y="98"/>
                    <a:pt x="356" y="113"/>
                  </a:cubicBezTo>
                  <a:lnTo>
                    <a:pt x="356" y="518"/>
                  </a:lnTo>
                  <a:close/>
                </a:path>
              </a:pathLst>
            </a:custGeom>
            <a:grp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grpSp>
      <p:grpSp>
        <p:nvGrpSpPr>
          <p:cNvPr id="80" name="Group 58"/>
          <p:cNvGrpSpPr/>
          <p:nvPr/>
        </p:nvGrpSpPr>
        <p:grpSpPr>
          <a:xfrm>
            <a:off x="2707043" y="6287841"/>
            <a:ext cx="4762770" cy="0"/>
            <a:chOff x="4151865" y="4326677"/>
            <a:chExt cx="2613332" cy="0"/>
          </a:xfrm>
        </p:grpSpPr>
        <p:cxnSp>
          <p:nvCxnSpPr>
            <p:cNvPr id="77" name="Straight Arrow Connector 59"/>
            <p:cNvCxnSpPr/>
            <p:nvPr/>
          </p:nvCxnSpPr>
          <p:spPr>
            <a:xfrm>
              <a:off x="4836941" y="4326677"/>
              <a:ext cx="1928256"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60"/>
            <p:cNvCxnSpPr/>
            <p:nvPr/>
          </p:nvCxnSpPr>
          <p:spPr>
            <a:xfrm flipH="1">
              <a:off x="4151865" y="4326677"/>
              <a:ext cx="1435649" cy="0"/>
            </a:xfrm>
            <a:prstGeom prst="straightConnector1">
              <a:avLst/>
            </a:prstGeom>
            <a:ln w="381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12" name="TextBox 111"/>
          <p:cNvSpPr txBox="1"/>
          <p:nvPr/>
        </p:nvSpPr>
        <p:spPr>
          <a:xfrm>
            <a:off x="1455238" y="6541192"/>
            <a:ext cx="1078975" cy="492878"/>
          </a:xfrm>
          <a:prstGeom prst="rect">
            <a:avLst/>
          </a:prstGeom>
          <a:noFill/>
        </p:spPr>
        <p:txBody>
          <a:bodyPr wrap="none" lIns="182828" tIns="146262" rIns="182828" bIns="146262" rtlCol="0">
            <a:spAutoFit/>
          </a:bodyPr>
          <a:lstStyle/>
          <a:p>
            <a:pPr defTabSz="932168">
              <a:lnSpc>
                <a:spcPct val="90000"/>
              </a:lnSpc>
            </a:pPr>
            <a:r>
              <a:rPr lang="en-US" sz="1398" spc="-50" dirty="0">
                <a:gradFill>
                  <a:gsLst>
                    <a:gs pos="92381">
                      <a:srgbClr val="FFFFFF"/>
                    </a:gs>
                    <a:gs pos="71000">
                      <a:srgbClr val="FFFFFF"/>
                    </a:gs>
                  </a:gsLst>
                  <a:lin ang="5400000" scaled="0"/>
                </a:gradFill>
              </a:rPr>
              <a:t>Exchange</a:t>
            </a:r>
          </a:p>
        </p:txBody>
      </p:sp>
      <p:sp>
        <p:nvSpPr>
          <p:cNvPr id="113" name="TextBox 112"/>
          <p:cNvSpPr txBox="1"/>
          <p:nvPr/>
        </p:nvSpPr>
        <p:spPr>
          <a:xfrm>
            <a:off x="1455237" y="5595127"/>
            <a:ext cx="1008478" cy="492878"/>
          </a:xfrm>
          <a:prstGeom prst="rect">
            <a:avLst/>
          </a:prstGeom>
          <a:noFill/>
        </p:spPr>
        <p:txBody>
          <a:bodyPr wrap="none" lIns="182828" tIns="146262" rIns="182828" bIns="146262" rtlCol="0">
            <a:spAutoFit/>
          </a:bodyPr>
          <a:lstStyle/>
          <a:p>
            <a:pPr defTabSz="932168">
              <a:lnSpc>
                <a:spcPct val="90000"/>
              </a:lnSpc>
            </a:pPr>
            <a:r>
              <a:rPr lang="en-US" sz="1398" spc="-50" dirty="0">
                <a:gradFill>
                  <a:gsLst>
                    <a:gs pos="92381">
                      <a:srgbClr val="FFFFFF"/>
                    </a:gs>
                    <a:gs pos="71000">
                      <a:srgbClr val="FFFFFF"/>
                    </a:gs>
                  </a:gsLst>
                  <a:lin ang="5400000" scaled="0"/>
                </a:gradFill>
              </a:rPr>
              <a:t>AD/DNS</a:t>
            </a:r>
          </a:p>
        </p:txBody>
      </p:sp>
      <p:sp>
        <p:nvSpPr>
          <p:cNvPr id="114" name="TextBox 113"/>
          <p:cNvSpPr txBox="1"/>
          <p:nvPr/>
        </p:nvSpPr>
        <p:spPr>
          <a:xfrm>
            <a:off x="1455236" y="4583878"/>
            <a:ext cx="1128808" cy="492878"/>
          </a:xfrm>
          <a:prstGeom prst="rect">
            <a:avLst/>
          </a:prstGeom>
          <a:noFill/>
        </p:spPr>
        <p:txBody>
          <a:bodyPr wrap="none" lIns="182828" tIns="146262" rIns="182828" bIns="146262" rtlCol="0">
            <a:spAutoFit/>
          </a:bodyPr>
          <a:lstStyle/>
          <a:p>
            <a:pPr defTabSz="932168">
              <a:lnSpc>
                <a:spcPct val="90000"/>
              </a:lnSpc>
            </a:pPr>
            <a:r>
              <a:rPr lang="en-US" sz="1398" spc="-50" dirty="0">
                <a:gradFill>
                  <a:gsLst>
                    <a:gs pos="92381">
                      <a:srgbClr val="FFFFFF"/>
                    </a:gs>
                    <a:gs pos="71000">
                      <a:srgbClr val="FFFFFF"/>
                    </a:gs>
                  </a:gsLst>
                  <a:lin ang="5400000" scaled="0"/>
                </a:gradFill>
              </a:rPr>
              <a:t>IIS Servers</a:t>
            </a:r>
          </a:p>
        </p:txBody>
      </p:sp>
      <p:sp>
        <p:nvSpPr>
          <p:cNvPr id="115" name="TextBox 114"/>
          <p:cNvSpPr txBox="1"/>
          <p:nvPr/>
        </p:nvSpPr>
        <p:spPr>
          <a:xfrm>
            <a:off x="393750" y="4583878"/>
            <a:ext cx="1084731" cy="492878"/>
          </a:xfrm>
          <a:prstGeom prst="rect">
            <a:avLst/>
          </a:prstGeom>
          <a:noFill/>
        </p:spPr>
        <p:txBody>
          <a:bodyPr wrap="none" lIns="182828" tIns="146262" rIns="182828" bIns="146262" rtlCol="0">
            <a:spAutoFit/>
          </a:bodyPr>
          <a:lstStyle/>
          <a:p>
            <a:pPr defTabSz="932168">
              <a:lnSpc>
                <a:spcPct val="90000"/>
              </a:lnSpc>
            </a:pPr>
            <a:r>
              <a:rPr lang="en-US" sz="1398" spc="-50" dirty="0">
                <a:gradFill>
                  <a:gsLst>
                    <a:gs pos="92381">
                      <a:srgbClr val="FFFFFF"/>
                    </a:gs>
                    <a:gs pos="71000">
                      <a:srgbClr val="FFFFFF"/>
                    </a:gs>
                  </a:gsLst>
                  <a:lin ang="5400000" scaled="0"/>
                </a:gradFill>
              </a:rPr>
              <a:t>SQL Farm</a:t>
            </a:r>
          </a:p>
        </p:txBody>
      </p:sp>
      <p:sp>
        <p:nvSpPr>
          <p:cNvPr id="118" name="TextBox 117"/>
          <p:cNvSpPr txBox="1"/>
          <p:nvPr/>
        </p:nvSpPr>
        <p:spPr>
          <a:xfrm>
            <a:off x="2736173" y="5525852"/>
            <a:ext cx="840542" cy="197498"/>
          </a:xfrm>
          <a:prstGeom prst="rect">
            <a:avLst/>
          </a:prstGeom>
          <a:noFill/>
        </p:spPr>
        <p:txBody>
          <a:bodyPr wrap="none" lIns="0" tIns="0" rIns="0" bIns="0" rtlCol="0">
            <a:spAutoFit/>
          </a:bodyPr>
          <a:lstStyle/>
          <a:p>
            <a:pPr defTabSz="932168">
              <a:lnSpc>
                <a:spcPct val="90000"/>
              </a:lnSpc>
            </a:pPr>
            <a:r>
              <a:rPr lang="en-US" sz="1398" spc="-50" dirty="0">
                <a:gradFill>
                  <a:gsLst>
                    <a:gs pos="92381">
                      <a:srgbClr val="FFFFFF"/>
                    </a:gs>
                    <a:gs pos="71000">
                      <a:srgbClr val="FFFFFF"/>
                    </a:gs>
                  </a:gsLst>
                  <a:lin ang="5400000" scaled="0"/>
                </a:gradFill>
              </a:rPr>
              <a:t>Monitoring</a:t>
            </a:r>
          </a:p>
        </p:txBody>
      </p:sp>
      <p:sp>
        <p:nvSpPr>
          <p:cNvPr id="166" name="TextBox 165"/>
          <p:cNvSpPr txBox="1"/>
          <p:nvPr/>
        </p:nvSpPr>
        <p:spPr>
          <a:xfrm>
            <a:off x="7132637" y="6413946"/>
            <a:ext cx="2769307" cy="489023"/>
          </a:xfrm>
          <a:prstGeom prst="rect">
            <a:avLst/>
          </a:prstGeom>
          <a:noFill/>
        </p:spPr>
        <p:txBody>
          <a:bodyPr wrap="none" lIns="182828" tIns="146262" rIns="182828" bIns="146262" rtlCol="0">
            <a:spAutoFit/>
          </a:bodyPr>
          <a:lstStyle/>
          <a:p>
            <a:pPr defTabSz="932168">
              <a:lnSpc>
                <a:spcPct val="90000"/>
              </a:lnSpc>
            </a:pPr>
            <a:r>
              <a:rPr lang="en-US" sz="1398" b="1" spc="-50" dirty="0">
                <a:solidFill>
                  <a:srgbClr val="000000"/>
                </a:solidFill>
              </a:rPr>
              <a:t>Contoso virtual networks/VMs</a:t>
            </a:r>
            <a:endParaRPr lang="en-US" sz="1398" spc="-50" dirty="0">
              <a:solidFill>
                <a:srgbClr val="000000"/>
              </a:solidFill>
            </a:endParaRPr>
          </a:p>
        </p:txBody>
      </p:sp>
      <p:grpSp>
        <p:nvGrpSpPr>
          <p:cNvPr id="117" name="Group 64"/>
          <p:cNvGrpSpPr/>
          <p:nvPr/>
        </p:nvGrpSpPr>
        <p:grpSpPr>
          <a:xfrm>
            <a:off x="4465637" y="1287462"/>
            <a:ext cx="1365574" cy="1392684"/>
            <a:chOff x="1487553" y="2335312"/>
            <a:chExt cx="1117050" cy="1117050"/>
          </a:xfrm>
        </p:grpSpPr>
        <p:sp>
          <p:nvSpPr>
            <p:cNvPr id="120" name="Oval 65"/>
            <p:cNvSpPr/>
            <p:nvPr/>
          </p:nvSpPr>
          <p:spPr bwMode="auto">
            <a:xfrm>
              <a:off x="1487553" y="2335312"/>
              <a:ext cx="1117050" cy="1117050"/>
            </a:xfrm>
            <a:prstGeom prst="ellipse">
              <a:avLst/>
            </a:prstGeom>
            <a:pattFill prst="ltUpDiag">
              <a:fgClr>
                <a:srgbClr val="CDCDCD"/>
              </a:fgClr>
              <a:bgClr>
                <a:srgbClr val="FFFFFF"/>
              </a:bgClr>
            </a:pattFill>
            <a:ln w="57150">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defTabSz="913769" fontAlgn="base">
                <a:lnSpc>
                  <a:spcPct val="90000"/>
                </a:lnSpc>
                <a:spcBef>
                  <a:spcPct val="0"/>
                </a:spcBef>
                <a:spcAft>
                  <a:spcPct val="0"/>
                </a:spcAft>
              </a:pPr>
              <a:endParaRPr lang="en-US" sz="2400" spc="-50" dirty="0">
                <a:gradFill>
                  <a:gsLst>
                    <a:gs pos="36283">
                      <a:srgbClr val="505050"/>
                    </a:gs>
                    <a:gs pos="28000">
                      <a:srgbClr val="505050"/>
                    </a:gs>
                  </a:gsLst>
                  <a:lin ang="5400000" scaled="0"/>
                </a:gradFill>
              </a:endParaRPr>
            </a:p>
          </p:txBody>
        </p:sp>
        <p:sp>
          <p:nvSpPr>
            <p:cNvPr id="121" name="Freeform 66"/>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chemeClr val="tx2"/>
            </a:solidFill>
            <a:ln>
              <a:noFill/>
            </a:ln>
            <a:extLst/>
          </p:spPr>
          <p:txBody>
            <a:bodyPr vert="horz" wrap="square" lIns="91414" tIns="45707" rIns="91414" bIns="45707" numCol="1" anchor="t" anchorCtr="0" compatLnSpc="1">
              <a:prstTxWarp prst="textNoShape">
                <a:avLst/>
              </a:prstTxWarp>
            </a:bodyPr>
            <a:lstStyle/>
            <a:p>
              <a:pPr defTabSz="932168"/>
              <a:endParaRPr lang="en-US" sz="1801">
                <a:solidFill>
                  <a:srgbClr val="00188F"/>
                </a:solidFill>
              </a:endParaRPr>
            </a:p>
          </p:txBody>
        </p:sp>
        <p:sp>
          <p:nvSpPr>
            <p:cNvPr id="123" name="TextBox 67"/>
            <p:cNvSpPr txBox="1"/>
            <p:nvPr/>
          </p:nvSpPr>
          <p:spPr>
            <a:xfrm>
              <a:off x="1631176" y="2867947"/>
              <a:ext cx="829803" cy="375297"/>
            </a:xfrm>
            <a:prstGeom prst="rect">
              <a:avLst/>
            </a:prstGeom>
            <a:noFill/>
          </p:spPr>
          <p:txBody>
            <a:bodyPr wrap="none" lIns="182828" tIns="146262" rIns="182828" bIns="146262" rtlCol="0">
              <a:spAutoFit/>
            </a:bodyPr>
            <a:lstStyle/>
            <a:p>
              <a:pPr algn="ctr" defTabSz="932168">
                <a:lnSpc>
                  <a:spcPct val="90000"/>
                </a:lnSpc>
              </a:pPr>
              <a:r>
                <a:rPr lang="en-US" sz="2400" spc="-50" dirty="0">
                  <a:solidFill>
                    <a:srgbClr val="00188F"/>
                  </a:solidFill>
                </a:rPr>
                <a:t>Internet</a:t>
              </a:r>
            </a:p>
          </p:txBody>
        </p:sp>
      </p:grpSp>
      <p:cxnSp>
        <p:nvCxnSpPr>
          <p:cNvPr id="6" name="Elbow Connector 5"/>
          <p:cNvCxnSpPr>
            <a:stCxn id="9" idx="0"/>
            <a:endCxn id="120" idx="2"/>
          </p:cNvCxnSpPr>
          <p:nvPr/>
        </p:nvCxnSpPr>
        <p:spPr>
          <a:xfrm rot="5400000" flipH="1" flipV="1">
            <a:off x="3280149" y="2315968"/>
            <a:ext cx="1517652" cy="853324"/>
          </a:xfrm>
          <a:prstGeom prst="bentConnector2">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3444444" y="3501456"/>
            <a:ext cx="335738" cy="784747"/>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pPr>
            <a:endParaRPr lang="en-US" sz="2040" dirty="0">
              <a:gradFill>
                <a:gsLst>
                  <a:gs pos="16814">
                    <a:srgbClr val="FFFFFF"/>
                  </a:gs>
                  <a:gs pos="46000">
                    <a:srgbClr val="FFFFFF"/>
                  </a:gs>
                </a:gsLst>
                <a:lin ang="5400000" scaled="0"/>
              </a:gradFill>
            </a:endParaRPr>
          </a:p>
        </p:txBody>
      </p:sp>
      <p:cxnSp>
        <p:nvCxnSpPr>
          <p:cNvPr id="23" name="Elbow Connector 22"/>
          <p:cNvCxnSpPr/>
          <p:nvPr/>
        </p:nvCxnSpPr>
        <p:spPr>
          <a:xfrm flipV="1">
            <a:off x="2776899" y="4523973"/>
            <a:ext cx="5727338" cy="1411689"/>
          </a:xfrm>
          <a:prstGeom prst="bentConnector3">
            <a:avLst>
              <a:gd name="adj1" fmla="val 71654"/>
            </a:avLst>
          </a:prstGeom>
          <a:ln w="38100">
            <a:solidFill>
              <a:schemeClr val="tx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120" idx="5"/>
            <a:endCxn id="104" idx="1"/>
          </p:cNvCxnSpPr>
          <p:nvPr/>
        </p:nvCxnSpPr>
        <p:spPr>
          <a:xfrm rot="16200000" flipH="1">
            <a:off x="6207512" y="1899907"/>
            <a:ext cx="1720441" cy="2873010"/>
          </a:xfrm>
          <a:prstGeom prst="bentConnector2">
            <a:avLst/>
          </a:prstGeom>
          <a:ln w="38100">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9" name="Picture 8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8949" y="5956746"/>
            <a:ext cx="398533" cy="398533"/>
          </a:xfrm>
          <a:prstGeom prst="rect">
            <a:avLst/>
          </a:prstGeom>
        </p:spPr>
      </p:pic>
      <p:pic>
        <p:nvPicPr>
          <p:cNvPr id="90" name="Pictur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0593" y="5956746"/>
            <a:ext cx="398533" cy="398533"/>
          </a:xfrm>
          <a:prstGeom prst="rect">
            <a:avLst/>
          </a:prstGeom>
        </p:spPr>
      </p:pic>
      <p:pic>
        <p:nvPicPr>
          <p:cNvPr id="91" name="Picture 9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7304" y="5956746"/>
            <a:ext cx="398533" cy="398533"/>
          </a:xfrm>
          <a:prstGeom prst="rect">
            <a:avLst/>
          </a:prstGeom>
        </p:spPr>
      </p:pic>
      <p:pic>
        <p:nvPicPr>
          <p:cNvPr id="96" name="Picture 9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2237" y="5956746"/>
            <a:ext cx="398533" cy="398533"/>
          </a:xfrm>
          <a:prstGeom prst="rect">
            <a:avLst/>
          </a:prstGeom>
        </p:spPr>
      </p:pic>
      <p:pic>
        <p:nvPicPr>
          <p:cNvPr id="98" name="Picture 9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97676" y="5677687"/>
            <a:ext cx="442173" cy="442173"/>
          </a:xfrm>
          <a:prstGeom prst="rect">
            <a:avLst/>
          </a:prstGeom>
        </p:spPr>
      </p:pic>
      <p:pic>
        <p:nvPicPr>
          <p:cNvPr id="99" name="Picture 9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55333" y="4523973"/>
            <a:ext cx="442173" cy="442173"/>
          </a:xfrm>
          <a:prstGeom prst="rect">
            <a:avLst/>
          </a:prstGeom>
        </p:spPr>
      </p:pic>
      <p:pic>
        <p:nvPicPr>
          <p:cNvPr id="100" name="Picture 9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88982" y="5151871"/>
            <a:ext cx="442173" cy="442173"/>
          </a:xfrm>
          <a:prstGeom prst="rect">
            <a:avLst/>
          </a:prstGeom>
        </p:spPr>
      </p:pic>
      <p:pic>
        <p:nvPicPr>
          <p:cNvPr id="101" name="Picture 10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23334" y="5525852"/>
            <a:ext cx="442173" cy="442173"/>
          </a:xfrm>
          <a:prstGeom prst="rect">
            <a:avLst/>
          </a:prstGeom>
        </p:spPr>
      </p:pic>
      <p:pic>
        <p:nvPicPr>
          <p:cNvPr id="102" name="Picture 10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43231" y="4882915"/>
            <a:ext cx="442173" cy="442173"/>
          </a:xfrm>
          <a:prstGeom prst="rect">
            <a:avLst/>
          </a:prstGeom>
        </p:spPr>
      </p:pic>
      <p:pic>
        <p:nvPicPr>
          <p:cNvPr id="103" name="Picture 10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77394" y="5071268"/>
            <a:ext cx="442173" cy="442173"/>
          </a:xfrm>
          <a:prstGeom prst="rect">
            <a:avLst/>
          </a:prstGeom>
        </p:spPr>
      </p:pic>
      <p:pic>
        <p:nvPicPr>
          <p:cNvPr id="104" name="Picture 10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04237" y="3975546"/>
            <a:ext cx="442173" cy="442173"/>
          </a:xfrm>
          <a:prstGeom prst="rect">
            <a:avLst/>
          </a:prstGeom>
        </p:spPr>
      </p:pic>
      <p:pic>
        <p:nvPicPr>
          <p:cNvPr id="105" name="Picture 10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75267" y="4676409"/>
            <a:ext cx="442173" cy="442173"/>
          </a:xfrm>
          <a:prstGeom prst="rect">
            <a:avLst/>
          </a:prstGeom>
        </p:spPr>
      </p:pic>
      <p:pic>
        <p:nvPicPr>
          <p:cNvPr id="106" name="Picture 10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418637" y="3975546"/>
            <a:ext cx="442173" cy="442173"/>
          </a:xfrm>
          <a:prstGeom prst="rect">
            <a:avLst/>
          </a:prstGeom>
        </p:spPr>
      </p:pic>
      <p:sp>
        <p:nvSpPr>
          <p:cNvPr id="24" name="Rectangle 23"/>
          <p:cNvSpPr/>
          <p:nvPr/>
        </p:nvSpPr>
        <p:spPr>
          <a:xfrm>
            <a:off x="8154706" y="4548314"/>
            <a:ext cx="2381999" cy="341632"/>
          </a:xfrm>
          <a:prstGeom prst="rect">
            <a:avLst/>
          </a:prstGeom>
        </p:spPr>
        <p:txBody>
          <a:bodyPr wrap="none">
            <a:spAutoFit/>
          </a:bodyPr>
          <a:lstStyle/>
          <a:p>
            <a:pPr defTabSz="932168">
              <a:lnSpc>
                <a:spcPct val="90000"/>
              </a:lnSpc>
            </a:pPr>
            <a:r>
              <a:rPr lang="en-US" b="1" spc="-50" dirty="0">
                <a:solidFill>
                  <a:srgbClr val="000000"/>
                </a:solidFill>
              </a:rPr>
              <a:t>Services on public IPs</a:t>
            </a:r>
            <a:endParaRPr lang="en-US" spc="-50" dirty="0">
              <a:solidFill>
                <a:srgbClr val="000000"/>
              </a:solidFill>
            </a:endParaRPr>
          </a:p>
        </p:txBody>
      </p:sp>
      <p:grpSp>
        <p:nvGrpSpPr>
          <p:cNvPr id="108" name="Group 83"/>
          <p:cNvGrpSpPr/>
          <p:nvPr/>
        </p:nvGrpSpPr>
        <p:grpSpPr>
          <a:xfrm rot="6828716">
            <a:off x="5755786" y="2278272"/>
            <a:ext cx="192129" cy="4745439"/>
            <a:chOff x="3157294" y="3889617"/>
            <a:chExt cx="609600" cy="2469741"/>
          </a:xfrm>
        </p:grpSpPr>
        <p:cxnSp>
          <p:nvCxnSpPr>
            <p:cNvPr id="109" name="Straight Connector 84"/>
            <p:cNvCxnSpPr/>
            <p:nvPr/>
          </p:nvCxnSpPr>
          <p:spPr>
            <a:xfrm>
              <a:off x="3465787" y="3889617"/>
              <a:ext cx="0" cy="2469741"/>
            </a:xfrm>
            <a:prstGeom prst="line">
              <a:avLst/>
            </a:prstGeom>
            <a:noFill/>
            <a:ln w="41275" cap="flat" cmpd="sng" algn="ctr">
              <a:solidFill>
                <a:srgbClr val="BAD80A"/>
              </a:solidFill>
              <a:prstDash val="dashDot"/>
              <a:miter lim="800000"/>
            </a:ln>
            <a:effectLst/>
          </p:spPr>
        </p:cxnSp>
        <p:cxnSp>
          <p:nvCxnSpPr>
            <p:cNvPr id="110" name="Straight Connector 87"/>
            <p:cNvCxnSpPr/>
            <p:nvPr/>
          </p:nvCxnSpPr>
          <p:spPr>
            <a:xfrm>
              <a:off x="3157294" y="3889617"/>
              <a:ext cx="0" cy="2469741"/>
            </a:xfrm>
            <a:prstGeom prst="line">
              <a:avLst/>
            </a:prstGeom>
            <a:noFill/>
            <a:ln w="76200" cap="flat" cmpd="sng" algn="ctr">
              <a:solidFill>
                <a:srgbClr val="BAD80A"/>
              </a:solidFill>
              <a:prstDash val="solid"/>
              <a:miter lim="800000"/>
            </a:ln>
            <a:effectLst/>
          </p:spPr>
        </p:cxnSp>
        <p:cxnSp>
          <p:nvCxnSpPr>
            <p:cNvPr id="111" name="Straight Connector 91"/>
            <p:cNvCxnSpPr/>
            <p:nvPr/>
          </p:nvCxnSpPr>
          <p:spPr>
            <a:xfrm>
              <a:off x="3766894" y="3889617"/>
              <a:ext cx="0" cy="2469741"/>
            </a:xfrm>
            <a:prstGeom prst="line">
              <a:avLst/>
            </a:prstGeom>
            <a:noFill/>
            <a:ln w="76200" cap="flat" cmpd="sng" algn="ctr">
              <a:solidFill>
                <a:srgbClr val="BAD80A"/>
              </a:solidFill>
              <a:prstDash val="solid"/>
              <a:miter lim="800000"/>
            </a:ln>
            <a:effectLst/>
          </p:spPr>
        </p:cxnSp>
      </p:grpSp>
      <p:grpSp>
        <p:nvGrpSpPr>
          <p:cNvPr id="87" name="Group 172"/>
          <p:cNvGrpSpPr/>
          <p:nvPr/>
        </p:nvGrpSpPr>
        <p:grpSpPr>
          <a:xfrm rot="8737751" flipH="1">
            <a:off x="7375368" y="3537229"/>
            <a:ext cx="152263" cy="2176732"/>
            <a:chOff x="3157294" y="3889617"/>
            <a:chExt cx="609600" cy="2469741"/>
          </a:xfrm>
        </p:grpSpPr>
        <p:cxnSp>
          <p:nvCxnSpPr>
            <p:cNvPr id="88" name="Straight Connector 173"/>
            <p:cNvCxnSpPr/>
            <p:nvPr/>
          </p:nvCxnSpPr>
          <p:spPr>
            <a:xfrm>
              <a:off x="3465787" y="3889617"/>
              <a:ext cx="0" cy="2469741"/>
            </a:xfrm>
            <a:prstGeom prst="line">
              <a:avLst/>
            </a:prstGeom>
            <a:noFill/>
            <a:ln w="41275" cap="flat" cmpd="sng" algn="ctr">
              <a:solidFill>
                <a:srgbClr val="45226D"/>
              </a:solidFill>
              <a:prstDash val="dashDot"/>
              <a:miter lim="800000"/>
            </a:ln>
            <a:effectLst/>
          </p:spPr>
        </p:cxnSp>
        <p:cxnSp>
          <p:nvCxnSpPr>
            <p:cNvPr id="92" name="Straight Connector 174"/>
            <p:cNvCxnSpPr/>
            <p:nvPr/>
          </p:nvCxnSpPr>
          <p:spPr>
            <a:xfrm>
              <a:off x="3157294" y="3889617"/>
              <a:ext cx="0" cy="2469741"/>
            </a:xfrm>
            <a:prstGeom prst="line">
              <a:avLst/>
            </a:prstGeom>
            <a:noFill/>
            <a:ln w="76200" cap="flat" cmpd="sng" algn="ctr">
              <a:solidFill>
                <a:srgbClr val="45226D"/>
              </a:solidFill>
              <a:prstDash val="solid"/>
              <a:miter lim="800000"/>
            </a:ln>
            <a:effectLst/>
          </p:spPr>
        </p:cxnSp>
        <p:cxnSp>
          <p:nvCxnSpPr>
            <p:cNvPr id="93" name="Straight Connector 175"/>
            <p:cNvCxnSpPr/>
            <p:nvPr/>
          </p:nvCxnSpPr>
          <p:spPr>
            <a:xfrm>
              <a:off x="3766894" y="3889617"/>
              <a:ext cx="0" cy="2469741"/>
            </a:xfrm>
            <a:prstGeom prst="line">
              <a:avLst/>
            </a:prstGeom>
            <a:noFill/>
            <a:ln w="76200" cap="flat" cmpd="sng" algn="ctr">
              <a:solidFill>
                <a:srgbClr val="45226D"/>
              </a:solidFill>
              <a:prstDash val="solid"/>
              <a:miter lim="800000"/>
            </a:ln>
            <a:effectLst/>
          </p:spPr>
        </p:cxnSp>
      </p:grpSp>
      <p:pic>
        <p:nvPicPr>
          <p:cNvPr id="95" name="Picture 17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894637" y="5425908"/>
            <a:ext cx="378438" cy="378438"/>
          </a:xfrm>
          <a:prstGeom prst="rect">
            <a:avLst/>
          </a:prstGeom>
        </p:spPr>
      </p:pic>
      <p:grpSp>
        <p:nvGrpSpPr>
          <p:cNvPr id="5" name="Group 4"/>
          <p:cNvGrpSpPr/>
          <p:nvPr/>
        </p:nvGrpSpPr>
        <p:grpSpPr>
          <a:xfrm>
            <a:off x="6048372" y="2835725"/>
            <a:ext cx="1723681" cy="947658"/>
            <a:chOff x="6048372" y="2835725"/>
            <a:chExt cx="1723681" cy="947658"/>
          </a:xfrm>
        </p:grpSpPr>
        <p:sp>
          <p:nvSpPr>
            <p:cNvPr id="79" name="Freeform 539"/>
            <p:cNvSpPr>
              <a:spLocks noChangeAspect="1"/>
            </p:cNvSpPr>
            <p:nvPr/>
          </p:nvSpPr>
          <p:spPr bwMode="auto">
            <a:xfrm>
              <a:off x="6048372" y="2835725"/>
              <a:ext cx="1723681" cy="947658"/>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tx1"/>
            </a:solidFill>
            <a:ln w="57150">
              <a:solidFill>
                <a:srgbClr val="45226D"/>
              </a:solidFill>
            </a:ln>
            <a:extLst/>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pic>
          <p:nvPicPr>
            <p:cNvPr id="83" name="Picture 17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97798" y="3478550"/>
              <a:ext cx="284705" cy="284705"/>
            </a:xfrm>
            <a:prstGeom prst="rect">
              <a:avLst/>
            </a:prstGeom>
          </p:spPr>
        </p:pic>
      </p:grpSp>
      <p:grpSp>
        <p:nvGrpSpPr>
          <p:cNvPr id="3" name="Group 121"/>
          <p:cNvGrpSpPr/>
          <p:nvPr/>
        </p:nvGrpSpPr>
        <p:grpSpPr>
          <a:xfrm>
            <a:off x="2823953" y="3518389"/>
            <a:ext cx="1511901" cy="1302723"/>
            <a:chOff x="2823472" y="3192462"/>
            <a:chExt cx="1512115" cy="1302908"/>
          </a:xfrm>
        </p:grpSpPr>
        <p:grpSp>
          <p:nvGrpSpPr>
            <p:cNvPr id="48" name="Group 86"/>
            <p:cNvGrpSpPr>
              <a:grpSpLocks noChangeAspect="1"/>
            </p:cNvGrpSpPr>
            <p:nvPr/>
          </p:nvGrpSpPr>
          <p:grpSpPr bwMode="auto">
            <a:xfrm>
              <a:off x="3444051" y="3192462"/>
              <a:ext cx="335786" cy="695401"/>
              <a:chOff x="3383" y="1210"/>
              <a:chExt cx="916" cy="1897"/>
            </a:xfrm>
            <a:solidFill>
              <a:srgbClr val="FFFF00"/>
            </a:solidFill>
          </p:grpSpPr>
          <p:sp>
            <p:nvSpPr>
              <p:cNvPr id="49" name="Freeform 87"/>
              <p:cNvSpPr>
                <a:spLocks/>
              </p:cNvSpPr>
              <p:nvPr/>
            </p:nvSpPr>
            <p:spPr bwMode="auto">
              <a:xfrm>
                <a:off x="3562" y="2237"/>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9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9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2"/>
                      <a:pt x="0" y="41"/>
                      <a:pt x="0" y="59"/>
                    </a:cubicBezTo>
                    <a:cubicBezTo>
                      <a:pt x="0" y="59"/>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59"/>
                      <a:pt x="234" y="59"/>
                      <a:pt x="234" y="59"/>
                    </a:cubicBezTo>
                    <a:cubicBezTo>
                      <a:pt x="234" y="41"/>
                      <a:pt x="234" y="22"/>
                      <a:pt x="234" y="4"/>
                    </a:cubicBezTo>
                    <a:cubicBezTo>
                      <a:pt x="234" y="2"/>
                      <a:pt x="232" y="0"/>
                      <a:pt x="230" y="0"/>
                    </a:cubicBez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50" name="Freeform 88"/>
              <p:cNvSpPr>
                <a:spLocks/>
              </p:cNvSpPr>
              <p:nvPr/>
            </p:nvSpPr>
            <p:spPr bwMode="auto">
              <a:xfrm>
                <a:off x="3562" y="1999"/>
                <a:ext cx="553" cy="146"/>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2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1"/>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2"/>
                    </a:cubicBezTo>
                    <a:cubicBezTo>
                      <a:pt x="234" y="60"/>
                      <a:pt x="234" y="60"/>
                      <a:pt x="234" y="58"/>
                    </a:cubicBezTo>
                    <a:cubicBezTo>
                      <a:pt x="234" y="41"/>
                      <a:pt x="234" y="21"/>
                      <a:pt x="234" y="4"/>
                    </a:cubicBezTo>
                    <a:cubicBezTo>
                      <a:pt x="234" y="2"/>
                      <a:pt x="232" y="0"/>
                      <a:pt x="230" y="0"/>
                    </a:cubicBez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51" name="Freeform 89"/>
              <p:cNvSpPr>
                <a:spLocks/>
              </p:cNvSpPr>
              <p:nvPr/>
            </p:nvSpPr>
            <p:spPr bwMode="auto">
              <a:xfrm>
                <a:off x="3562" y="1760"/>
                <a:ext cx="553" cy="147"/>
              </a:xfrm>
              <a:custGeom>
                <a:avLst/>
                <a:gdLst>
                  <a:gd name="T0" fmla="*/ 230 w 234"/>
                  <a:gd name="T1" fmla="*/ 0 h 62"/>
                  <a:gd name="T2" fmla="*/ 199 w 234"/>
                  <a:gd name="T3" fmla="*/ 0 h 62"/>
                  <a:gd name="T4" fmla="*/ 134 w 234"/>
                  <a:gd name="T5" fmla="*/ 0 h 62"/>
                  <a:gd name="T6" fmla="*/ 76 w 234"/>
                  <a:gd name="T7" fmla="*/ 0 h 62"/>
                  <a:gd name="T8" fmla="*/ 27 w 234"/>
                  <a:gd name="T9" fmla="*/ 0 h 62"/>
                  <a:gd name="T10" fmla="*/ 2 w 234"/>
                  <a:gd name="T11" fmla="*/ 0 h 62"/>
                  <a:gd name="T12" fmla="*/ 0 w 234"/>
                  <a:gd name="T13" fmla="*/ 4 h 62"/>
                  <a:gd name="T14" fmla="*/ 0 w 234"/>
                  <a:gd name="T15" fmla="*/ 58 h 62"/>
                  <a:gd name="T16" fmla="*/ 2 w 234"/>
                  <a:gd name="T17" fmla="*/ 62 h 62"/>
                  <a:gd name="T18" fmla="*/ 34 w 234"/>
                  <a:gd name="T19" fmla="*/ 62 h 62"/>
                  <a:gd name="T20" fmla="*/ 99 w 234"/>
                  <a:gd name="T21" fmla="*/ 62 h 62"/>
                  <a:gd name="T22" fmla="*/ 157 w 234"/>
                  <a:gd name="T23" fmla="*/ 62 h 62"/>
                  <a:gd name="T24" fmla="*/ 209 w 234"/>
                  <a:gd name="T25" fmla="*/ 62 h 62"/>
                  <a:gd name="T26" fmla="*/ 230 w 234"/>
                  <a:gd name="T27" fmla="*/ 62 h 62"/>
                  <a:gd name="T28" fmla="*/ 234 w 234"/>
                  <a:gd name="T29" fmla="*/ 60 h 62"/>
                  <a:gd name="T30" fmla="*/ 234 w 234"/>
                  <a:gd name="T31" fmla="*/ 58 h 62"/>
                  <a:gd name="T32" fmla="*/ 234 w 234"/>
                  <a:gd name="T33" fmla="*/ 4 h 62"/>
                  <a:gd name="T34" fmla="*/ 230 w 234"/>
                  <a:gd name="T3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2">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8"/>
                    </a:cubicBezTo>
                    <a:cubicBezTo>
                      <a:pt x="0" y="60"/>
                      <a:pt x="0" y="62"/>
                      <a:pt x="2" y="62"/>
                    </a:cubicBezTo>
                    <a:cubicBezTo>
                      <a:pt x="15" y="62"/>
                      <a:pt x="21" y="62"/>
                      <a:pt x="34" y="62"/>
                    </a:cubicBezTo>
                    <a:cubicBezTo>
                      <a:pt x="63" y="62"/>
                      <a:pt x="71" y="62"/>
                      <a:pt x="99" y="62"/>
                    </a:cubicBezTo>
                    <a:cubicBezTo>
                      <a:pt x="134" y="62"/>
                      <a:pt x="123" y="62"/>
                      <a:pt x="157" y="62"/>
                    </a:cubicBezTo>
                    <a:cubicBezTo>
                      <a:pt x="184" y="62"/>
                      <a:pt x="180" y="62"/>
                      <a:pt x="209" y="62"/>
                    </a:cubicBezTo>
                    <a:cubicBezTo>
                      <a:pt x="215" y="62"/>
                      <a:pt x="224" y="62"/>
                      <a:pt x="230" y="62"/>
                    </a:cubicBezTo>
                    <a:cubicBezTo>
                      <a:pt x="232" y="62"/>
                      <a:pt x="232" y="62"/>
                      <a:pt x="234" y="60"/>
                    </a:cubicBezTo>
                    <a:cubicBezTo>
                      <a:pt x="234" y="60"/>
                      <a:pt x="234" y="60"/>
                      <a:pt x="234" y="58"/>
                    </a:cubicBezTo>
                    <a:cubicBezTo>
                      <a:pt x="234" y="40"/>
                      <a:pt x="234" y="21"/>
                      <a:pt x="234" y="4"/>
                    </a:cubicBezTo>
                    <a:cubicBezTo>
                      <a:pt x="234" y="2"/>
                      <a:pt x="232" y="0"/>
                      <a:pt x="230" y="0"/>
                    </a:cubicBez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52" name="Freeform 90"/>
              <p:cNvSpPr>
                <a:spLocks/>
              </p:cNvSpPr>
              <p:nvPr/>
            </p:nvSpPr>
            <p:spPr bwMode="auto">
              <a:xfrm>
                <a:off x="3562" y="1522"/>
                <a:ext cx="553" cy="141"/>
              </a:xfrm>
              <a:custGeom>
                <a:avLst/>
                <a:gdLst>
                  <a:gd name="T0" fmla="*/ 230 w 234"/>
                  <a:gd name="T1" fmla="*/ 0 h 60"/>
                  <a:gd name="T2" fmla="*/ 199 w 234"/>
                  <a:gd name="T3" fmla="*/ 0 h 60"/>
                  <a:gd name="T4" fmla="*/ 134 w 234"/>
                  <a:gd name="T5" fmla="*/ 0 h 60"/>
                  <a:gd name="T6" fmla="*/ 76 w 234"/>
                  <a:gd name="T7" fmla="*/ 0 h 60"/>
                  <a:gd name="T8" fmla="*/ 27 w 234"/>
                  <a:gd name="T9" fmla="*/ 0 h 60"/>
                  <a:gd name="T10" fmla="*/ 2 w 234"/>
                  <a:gd name="T11" fmla="*/ 0 h 60"/>
                  <a:gd name="T12" fmla="*/ 0 w 234"/>
                  <a:gd name="T13" fmla="*/ 4 h 60"/>
                  <a:gd name="T14" fmla="*/ 0 w 234"/>
                  <a:gd name="T15" fmla="*/ 57 h 60"/>
                  <a:gd name="T16" fmla="*/ 2 w 234"/>
                  <a:gd name="T17" fmla="*/ 60 h 60"/>
                  <a:gd name="T18" fmla="*/ 34 w 234"/>
                  <a:gd name="T19" fmla="*/ 60 h 60"/>
                  <a:gd name="T20" fmla="*/ 99 w 234"/>
                  <a:gd name="T21" fmla="*/ 60 h 60"/>
                  <a:gd name="T22" fmla="*/ 157 w 234"/>
                  <a:gd name="T23" fmla="*/ 60 h 60"/>
                  <a:gd name="T24" fmla="*/ 209 w 234"/>
                  <a:gd name="T25" fmla="*/ 60 h 60"/>
                  <a:gd name="T26" fmla="*/ 230 w 234"/>
                  <a:gd name="T27" fmla="*/ 60 h 60"/>
                  <a:gd name="T28" fmla="*/ 234 w 234"/>
                  <a:gd name="T29" fmla="*/ 58 h 60"/>
                  <a:gd name="T30" fmla="*/ 234 w 234"/>
                  <a:gd name="T31" fmla="*/ 57 h 60"/>
                  <a:gd name="T32" fmla="*/ 234 w 234"/>
                  <a:gd name="T33" fmla="*/ 4 h 60"/>
                  <a:gd name="T34" fmla="*/ 230 w 234"/>
                  <a:gd name="T3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60">
                    <a:moveTo>
                      <a:pt x="230" y="0"/>
                    </a:moveTo>
                    <a:cubicBezTo>
                      <a:pt x="218" y="0"/>
                      <a:pt x="213" y="0"/>
                      <a:pt x="199" y="0"/>
                    </a:cubicBezTo>
                    <a:cubicBezTo>
                      <a:pt x="171" y="0"/>
                      <a:pt x="163" y="0"/>
                      <a:pt x="134" y="0"/>
                    </a:cubicBezTo>
                    <a:cubicBezTo>
                      <a:pt x="100" y="0"/>
                      <a:pt x="111" y="0"/>
                      <a:pt x="76" y="0"/>
                    </a:cubicBezTo>
                    <a:cubicBezTo>
                      <a:pt x="50" y="0"/>
                      <a:pt x="52" y="0"/>
                      <a:pt x="27" y="0"/>
                    </a:cubicBezTo>
                    <a:cubicBezTo>
                      <a:pt x="17" y="0"/>
                      <a:pt x="12" y="0"/>
                      <a:pt x="2" y="0"/>
                    </a:cubicBezTo>
                    <a:cubicBezTo>
                      <a:pt x="0" y="0"/>
                      <a:pt x="0" y="2"/>
                      <a:pt x="0" y="4"/>
                    </a:cubicBezTo>
                    <a:cubicBezTo>
                      <a:pt x="0" y="21"/>
                      <a:pt x="0" y="40"/>
                      <a:pt x="0" y="57"/>
                    </a:cubicBezTo>
                    <a:cubicBezTo>
                      <a:pt x="0" y="58"/>
                      <a:pt x="0" y="60"/>
                      <a:pt x="2" y="60"/>
                    </a:cubicBezTo>
                    <a:cubicBezTo>
                      <a:pt x="15" y="60"/>
                      <a:pt x="21" y="60"/>
                      <a:pt x="34" y="60"/>
                    </a:cubicBezTo>
                    <a:cubicBezTo>
                      <a:pt x="63" y="60"/>
                      <a:pt x="71" y="60"/>
                      <a:pt x="99" y="60"/>
                    </a:cubicBezTo>
                    <a:cubicBezTo>
                      <a:pt x="134" y="60"/>
                      <a:pt x="123" y="60"/>
                      <a:pt x="157" y="60"/>
                    </a:cubicBezTo>
                    <a:cubicBezTo>
                      <a:pt x="184" y="60"/>
                      <a:pt x="180" y="60"/>
                      <a:pt x="209" y="60"/>
                    </a:cubicBezTo>
                    <a:cubicBezTo>
                      <a:pt x="215" y="60"/>
                      <a:pt x="224" y="60"/>
                      <a:pt x="230" y="60"/>
                    </a:cubicBezTo>
                    <a:cubicBezTo>
                      <a:pt x="232" y="60"/>
                      <a:pt x="232" y="60"/>
                      <a:pt x="234" y="58"/>
                    </a:cubicBezTo>
                    <a:cubicBezTo>
                      <a:pt x="234" y="58"/>
                      <a:pt x="234" y="58"/>
                      <a:pt x="234" y="57"/>
                    </a:cubicBezTo>
                    <a:cubicBezTo>
                      <a:pt x="234" y="40"/>
                      <a:pt x="234" y="21"/>
                      <a:pt x="234" y="4"/>
                    </a:cubicBezTo>
                    <a:cubicBezTo>
                      <a:pt x="234" y="2"/>
                      <a:pt x="232" y="0"/>
                      <a:pt x="230" y="0"/>
                    </a:cubicBez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sp>
            <p:nvSpPr>
              <p:cNvPr id="53" name="Freeform 91"/>
              <p:cNvSpPr>
                <a:spLocks noEditPoints="1"/>
              </p:cNvSpPr>
              <p:nvPr/>
            </p:nvSpPr>
            <p:spPr bwMode="auto">
              <a:xfrm>
                <a:off x="3383" y="1210"/>
                <a:ext cx="916" cy="1897"/>
              </a:xfrm>
              <a:custGeom>
                <a:avLst/>
                <a:gdLst>
                  <a:gd name="T0" fmla="*/ 366 w 388"/>
                  <a:gd name="T1" fmla="*/ 38 h 803"/>
                  <a:gd name="T2" fmla="*/ 334 w 388"/>
                  <a:gd name="T3" fmla="*/ 16 h 803"/>
                  <a:gd name="T4" fmla="*/ 285 w 388"/>
                  <a:gd name="T5" fmla="*/ 0 h 803"/>
                  <a:gd name="T6" fmla="*/ 103 w 388"/>
                  <a:gd name="T7" fmla="*/ 0 h 803"/>
                  <a:gd name="T8" fmla="*/ 54 w 388"/>
                  <a:gd name="T9" fmla="*/ 16 h 803"/>
                  <a:gd name="T10" fmla="*/ 22 w 388"/>
                  <a:gd name="T11" fmla="*/ 38 h 803"/>
                  <a:gd name="T12" fmla="*/ 0 w 388"/>
                  <a:gd name="T13" fmla="*/ 81 h 803"/>
                  <a:gd name="T14" fmla="*/ 0 w 388"/>
                  <a:gd name="T15" fmla="*/ 776 h 803"/>
                  <a:gd name="T16" fmla="*/ 27 w 388"/>
                  <a:gd name="T17" fmla="*/ 803 h 803"/>
                  <a:gd name="T18" fmla="*/ 361 w 388"/>
                  <a:gd name="T19" fmla="*/ 803 h 803"/>
                  <a:gd name="T20" fmla="*/ 388 w 388"/>
                  <a:gd name="T21" fmla="*/ 776 h 803"/>
                  <a:gd name="T22" fmla="*/ 388 w 388"/>
                  <a:gd name="T23" fmla="*/ 81 h 803"/>
                  <a:gd name="T24" fmla="*/ 366 w 388"/>
                  <a:gd name="T25" fmla="*/ 38 h 803"/>
                  <a:gd name="T26" fmla="*/ 356 w 388"/>
                  <a:gd name="T27" fmla="*/ 756 h 803"/>
                  <a:gd name="T28" fmla="*/ 30 w 388"/>
                  <a:gd name="T29" fmla="*/ 756 h 803"/>
                  <a:gd name="T30" fmla="*/ 30 w 388"/>
                  <a:gd name="T31" fmla="*/ 731 h 803"/>
                  <a:gd name="T32" fmla="*/ 356 w 388"/>
                  <a:gd name="T33" fmla="*/ 731 h 803"/>
                  <a:gd name="T34" fmla="*/ 356 w 388"/>
                  <a:gd name="T35" fmla="*/ 756 h 803"/>
                  <a:gd name="T36" fmla="*/ 31 w 388"/>
                  <a:gd name="T37" fmla="*/ 676 h 803"/>
                  <a:gd name="T38" fmla="*/ 55 w 388"/>
                  <a:gd name="T39" fmla="*/ 652 h 803"/>
                  <a:gd name="T40" fmla="*/ 79 w 388"/>
                  <a:gd name="T41" fmla="*/ 676 h 803"/>
                  <a:gd name="T42" fmla="*/ 55 w 388"/>
                  <a:gd name="T43" fmla="*/ 700 h 803"/>
                  <a:gd name="T44" fmla="*/ 31 w 388"/>
                  <a:gd name="T45" fmla="*/ 676 h 803"/>
                  <a:gd name="T46" fmla="*/ 120 w 388"/>
                  <a:gd name="T47" fmla="*/ 676 h 803"/>
                  <a:gd name="T48" fmla="*/ 144 w 388"/>
                  <a:gd name="T49" fmla="*/ 652 h 803"/>
                  <a:gd name="T50" fmla="*/ 168 w 388"/>
                  <a:gd name="T51" fmla="*/ 676 h 803"/>
                  <a:gd name="T52" fmla="*/ 144 w 388"/>
                  <a:gd name="T53" fmla="*/ 700 h 803"/>
                  <a:gd name="T54" fmla="*/ 120 w 388"/>
                  <a:gd name="T55" fmla="*/ 676 h 803"/>
                  <a:gd name="T56" fmla="*/ 356 w 388"/>
                  <a:gd name="T57" fmla="*/ 615 h 803"/>
                  <a:gd name="T58" fmla="*/ 30 w 388"/>
                  <a:gd name="T59" fmla="*/ 615 h 803"/>
                  <a:gd name="T60" fmla="*/ 30 w 388"/>
                  <a:gd name="T61" fmla="*/ 588 h 803"/>
                  <a:gd name="T62" fmla="*/ 356 w 388"/>
                  <a:gd name="T63" fmla="*/ 588 h 803"/>
                  <a:gd name="T64" fmla="*/ 356 w 388"/>
                  <a:gd name="T65" fmla="*/ 615 h 803"/>
                  <a:gd name="T66" fmla="*/ 356 w 388"/>
                  <a:gd name="T67" fmla="*/ 518 h 803"/>
                  <a:gd name="T68" fmla="*/ 331 w 388"/>
                  <a:gd name="T69" fmla="*/ 545 h 803"/>
                  <a:gd name="T70" fmla="*/ 318 w 388"/>
                  <a:gd name="T71" fmla="*/ 545 h 803"/>
                  <a:gd name="T72" fmla="*/ 216 w 388"/>
                  <a:gd name="T73" fmla="*/ 545 h 803"/>
                  <a:gd name="T74" fmla="*/ 143 w 388"/>
                  <a:gd name="T75" fmla="*/ 545 h 803"/>
                  <a:gd name="T76" fmla="*/ 51 w 388"/>
                  <a:gd name="T77" fmla="*/ 545 h 803"/>
                  <a:gd name="T78" fmla="*/ 46 w 388"/>
                  <a:gd name="T79" fmla="*/ 545 h 803"/>
                  <a:gd name="T80" fmla="*/ 30 w 388"/>
                  <a:gd name="T81" fmla="*/ 518 h 803"/>
                  <a:gd name="T82" fmla="*/ 30 w 388"/>
                  <a:gd name="T83" fmla="*/ 113 h 803"/>
                  <a:gd name="T84" fmla="*/ 57 w 388"/>
                  <a:gd name="T85" fmla="*/ 86 h 803"/>
                  <a:gd name="T86" fmla="*/ 329 w 388"/>
                  <a:gd name="T87" fmla="*/ 86 h 803"/>
                  <a:gd name="T88" fmla="*/ 356 w 388"/>
                  <a:gd name="T89" fmla="*/ 113 h 803"/>
                  <a:gd name="T90" fmla="*/ 356 w 388"/>
                  <a:gd name="T91" fmla="*/ 518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88" h="803">
                    <a:moveTo>
                      <a:pt x="366" y="38"/>
                    </a:moveTo>
                    <a:cubicBezTo>
                      <a:pt x="334" y="16"/>
                      <a:pt x="334" y="16"/>
                      <a:pt x="334" y="16"/>
                    </a:cubicBezTo>
                    <a:cubicBezTo>
                      <a:pt x="322" y="7"/>
                      <a:pt x="300" y="0"/>
                      <a:pt x="285" y="0"/>
                    </a:cubicBezTo>
                    <a:cubicBezTo>
                      <a:pt x="103" y="0"/>
                      <a:pt x="103" y="0"/>
                      <a:pt x="103" y="0"/>
                    </a:cubicBezTo>
                    <a:cubicBezTo>
                      <a:pt x="88" y="0"/>
                      <a:pt x="66" y="7"/>
                      <a:pt x="54" y="16"/>
                    </a:cubicBezTo>
                    <a:cubicBezTo>
                      <a:pt x="22" y="38"/>
                      <a:pt x="22" y="38"/>
                      <a:pt x="22" y="38"/>
                    </a:cubicBezTo>
                    <a:cubicBezTo>
                      <a:pt x="10" y="47"/>
                      <a:pt x="0" y="66"/>
                      <a:pt x="0" y="81"/>
                    </a:cubicBezTo>
                    <a:cubicBezTo>
                      <a:pt x="0" y="776"/>
                      <a:pt x="0" y="776"/>
                      <a:pt x="0" y="776"/>
                    </a:cubicBezTo>
                    <a:cubicBezTo>
                      <a:pt x="0" y="791"/>
                      <a:pt x="12" y="803"/>
                      <a:pt x="27" y="803"/>
                    </a:cubicBezTo>
                    <a:cubicBezTo>
                      <a:pt x="361" y="803"/>
                      <a:pt x="361" y="803"/>
                      <a:pt x="361" y="803"/>
                    </a:cubicBezTo>
                    <a:cubicBezTo>
                      <a:pt x="376" y="803"/>
                      <a:pt x="388" y="791"/>
                      <a:pt x="388" y="776"/>
                    </a:cubicBezTo>
                    <a:cubicBezTo>
                      <a:pt x="388" y="81"/>
                      <a:pt x="388" y="81"/>
                      <a:pt x="388" y="81"/>
                    </a:cubicBezTo>
                    <a:cubicBezTo>
                      <a:pt x="388" y="66"/>
                      <a:pt x="378" y="47"/>
                      <a:pt x="366" y="38"/>
                    </a:cubicBezTo>
                    <a:close/>
                    <a:moveTo>
                      <a:pt x="356" y="756"/>
                    </a:moveTo>
                    <a:cubicBezTo>
                      <a:pt x="94" y="756"/>
                      <a:pt x="40" y="756"/>
                      <a:pt x="30" y="756"/>
                    </a:cubicBezTo>
                    <a:cubicBezTo>
                      <a:pt x="30" y="731"/>
                      <a:pt x="30" y="731"/>
                      <a:pt x="30" y="731"/>
                    </a:cubicBezTo>
                    <a:cubicBezTo>
                      <a:pt x="292" y="731"/>
                      <a:pt x="346" y="731"/>
                      <a:pt x="356" y="731"/>
                    </a:cubicBezTo>
                    <a:cubicBezTo>
                      <a:pt x="356" y="756"/>
                      <a:pt x="356" y="756"/>
                      <a:pt x="356" y="756"/>
                    </a:cubicBezTo>
                    <a:close/>
                    <a:moveTo>
                      <a:pt x="31" y="676"/>
                    </a:moveTo>
                    <a:cubicBezTo>
                      <a:pt x="31" y="663"/>
                      <a:pt x="42" y="652"/>
                      <a:pt x="55" y="652"/>
                    </a:cubicBezTo>
                    <a:cubicBezTo>
                      <a:pt x="68" y="652"/>
                      <a:pt x="79" y="663"/>
                      <a:pt x="79" y="676"/>
                    </a:cubicBezTo>
                    <a:cubicBezTo>
                      <a:pt x="79" y="689"/>
                      <a:pt x="68" y="700"/>
                      <a:pt x="55" y="700"/>
                    </a:cubicBezTo>
                    <a:cubicBezTo>
                      <a:pt x="42" y="700"/>
                      <a:pt x="31" y="689"/>
                      <a:pt x="31" y="676"/>
                    </a:cubicBezTo>
                    <a:close/>
                    <a:moveTo>
                      <a:pt x="120" y="676"/>
                    </a:moveTo>
                    <a:cubicBezTo>
                      <a:pt x="120" y="663"/>
                      <a:pt x="130" y="652"/>
                      <a:pt x="144" y="652"/>
                    </a:cubicBezTo>
                    <a:cubicBezTo>
                      <a:pt x="157" y="652"/>
                      <a:pt x="168" y="663"/>
                      <a:pt x="168" y="676"/>
                    </a:cubicBezTo>
                    <a:cubicBezTo>
                      <a:pt x="168" y="689"/>
                      <a:pt x="157" y="700"/>
                      <a:pt x="144" y="700"/>
                    </a:cubicBezTo>
                    <a:cubicBezTo>
                      <a:pt x="130" y="700"/>
                      <a:pt x="120" y="689"/>
                      <a:pt x="120" y="676"/>
                    </a:cubicBezTo>
                    <a:close/>
                    <a:moveTo>
                      <a:pt x="356" y="615"/>
                    </a:moveTo>
                    <a:cubicBezTo>
                      <a:pt x="94" y="615"/>
                      <a:pt x="40" y="615"/>
                      <a:pt x="30" y="615"/>
                    </a:cubicBezTo>
                    <a:cubicBezTo>
                      <a:pt x="30" y="588"/>
                      <a:pt x="30" y="588"/>
                      <a:pt x="30" y="588"/>
                    </a:cubicBezTo>
                    <a:cubicBezTo>
                      <a:pt x="292" y="588"/>
                      <a:pt x="346" y="588"/>
                      <a:pt x="356" y="588"/>
                    </a:cubicBezTo>
                    <a:cubicBezTo>
                      <a:pt x="356" y="615"/>
                      <a:pt x="356" y="615"/>
                      <a:pt x="356" y="615"/>
                    </a:cubicBezTo>
                    <a:close/>
                    <a:moveTo>
                      <a:pt x="356" y="518"/>
                    </a:moveTo>
                    <a:cubicBezTo>
                      <a:pt x="356" y="533"/>
                      <a:pt x="345" y="545"/>
                      <a:pt x="331" y="545"/>
                    </a:cubicBezTo>
                    <a:cubicBezTo>
                      <a:pt x="331" y="545"/>
                      <a:pt x="331" y="545"/>
                      <a:pt x="318" y="545"/>
                    </a:cubicBezTo>
                    <a:cubicBezTo>
                      <a:pt x="285" y="545"/>
                      <a:pt x="251" y="545"/>
                      <a:pt x="216" y="545"/>
                    </a:cubicBezTo>
                    <a:cubicBezTo>
                      <a:pt x="178" y="545"/>
                      <a:pt x="183" y="545"/>
                      <a:pt x="143" y="545"/>
                    </a:cubicBezTo>
                    <a:cubicBezTo>
                      <a:pt x="112" y="545"/>
                      <a:pt x="82" y="545"/>
                      <a:pt x="51" y="545"/>
                    </a:cubicBezTo>
                    <a:cubicBezTo>
                      <a:pt x="46" y="545"/>
                      <a:pt x="46" y="545"/>
                      <a:pt x="46" y="545"/>
                    </a:cubicBezTo>
                    <a:cubicBezTo>
                      <a:pt x="37" y="545"/>
                      <a:pt x="30" y="533"/>
                      <a:pt x="30" y="518"/>
                    </a:cubicBezTo>
                    <a:cubicBezTo>
                      <a:pt x="30" y="113"/>
                      <a:pt x="30" y="113"/>
                      <a:pt x="30" y="113"/>
                    </a:cubicBezTo>
                    <a:cubicBezTo>
                      <a:pt x="30" y="98"/>
                      <a:pt x="42" y="86"/>
                      <a:pt x="57" y="86"/>
                    </a:cubicBezTo>
                    <a:cubicBezTo>
                      <a:pt x="329" y="86"/>
                      <a:pt x="329" y="86"/>
                      <a:pt x="329" y="86"/>
                    </a:cubicBezTo>
                    <a:cubicBezTo>
                      <a:pt x="344" y="86"/>
                      <a:pt x="356" y="98"/>
                      <a:pt x="356" y="113"/>
                    </a:cubicBezTo>
                    <a:lnTo>
                      <a:pt x="356" y="518"/>
                    </a:lnTo>
                    <a:close/>
                  </a:path>
                </a:pathLst>
              </a:custGeom>
              <a:solidFill>
                <a:schemeClr val="accent5"/>
              </a:solidFill>
              <a:ln>
                <a:noFill/>
              </a:ln>
            </p:spPr>
            <p:txBody>
              <a:bodyPr vert="horz" wrap="square" lIns="91414" tIns="45707" rIns="91414" bIns="45707" numCol="1" anchor="t" anchorCtr="0" compatLnSpc="1">
                <a:prstTxWarp prst="textNoShape">
                  <a:avLst/>
                </a:prstTxWarp>
              </a:bodyPr>
              <a:lstStyle/>
              <a:p>
                <a:pPr defTabSz="932168"/>
                <a:endParaRPr lang="en-US" sz="1801">
                  <a:solidFill>
                    <a:srgbClr val="505050"/>
                  </a:solidFill>
                </a:endParaRPr>
              </a:p>
            </p:txBody>
          </p:sp>
        </p:grpSp>
        <p:sp>
          <p:nvSpPr>
            <p:cNvPr id="116" name="TextBox 125"/>
            <p:cNvSpPr txBox="1"/>
            <p:nvPr/>
          </p:nvSpPr>
          <p:spPr>
            <a:xfrm>
              <a:off x="2823472" y="3804897"/>
              <a:ext cx="1512115" cy="690473"/>
            </a:xfrm>
            <a:prstGeom prst="rect">
              <a:avLst/>
            </a:prstGeom>
            <a:noFill/>
          </p:spPr>
          <p:txBody>
            <a:bodyPr wrap="none" lIns="182828" tIns="146262" rIns="182828" bIns="146262" rtlCol="0">
              <a:spAutoFit/>
            </a:bodyPr>
            <a:lstStyle/>
            <a:p>
              <a:pPr algn="ctr" defTabSz="932168">
                <a:lnSpc>
                  <a:spcPct val="90000"/>
                </a:lnSpc>
              </a:pPr>
              <a:r>
                <a:rPr lang="en-US" sz="1398" spc="-50" dirty="0">
                  <a:solidFill>
                    <a:srgbClr val="BAD80A"/>
                  </a:solidFill>
                </a:rPr>
                <a:t>VPN Gateway</a:t>
              </a:r>
            </a:p>
            <a:p>
              <a:pPr algn="ctr" defTabSz="932168">
                <a:lnSpc>
                  <a:spcPct val="90000"/>
                </a:lnSpc>
              </a:pPr>
              <a:r>
                <a:rPr lang="en-US" sz="1398" spc="-50" dirty="0">
                  <a:solidFill>
                    <a:srgbClr val="BAD80A"/>
                  </a:solidFill>
                </a:rPr>
                <a:t>(Internet Edge) </a:t>
              </a:r>
            </a:p>
          </p:txBody>
        </p:sp>
      </p:grpSp>
    </p:spTree>
    <p:extLst>
      <p:ext uri="{BB962C8B-B14F-4D97-AF65-F5344CB8AC3E}">
        <p14:creationId xmlns:p14="http://schemas.microsoft.com/office/powerpoint/2010/main" val="32305452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ER Premium add-on and Standard GW</a:t>
            </a:r>
          </a:p>
        </p:txBody>
      </p:sp>
      <p:sp>
        <p:nvSpPr>
          <p:cNvPr id="9" name="Text Placeholder 2"/>
          <p:cNvSpPr txBox="1">
            <a:spLocks/>
          </p:cNvSpPr>
          <p:nvPr/>
        </p:nvSpPr>
        <p:spPr>
          <a:xfrm>
            <a:off x="274637" y="1363663"/>
            <a:ext cx="6095999" cy="3124199"/>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ExpressRoute Premium</a:t>
            </a:r>
          </a:p>
          <a:p>
            <a:pPr lvl="1"/>
            <a:r>
              <a:rPr lang="en-US" dirty="0"/>
              <a:t>Increased route limit from 4,000 to 10,000 routes per ExpressRoute peering</a:t>
            </a:r>
          </a:p>
          <a:p>
            <a:pPr lvl="1"/>
            <a:r>
              <a:rPr lang="en-US" dirty="0"/>
              <a:t>Increased number of VNets per circuit</a:t>
            </a:r>
          </a:p>
          <a:p>
            <a:pPr lvl="1"/>
            <a:r>
              <a:rPr lang="en-US" dirty="0"/>
              <a:t>Global connectivity – Link a VNet in 1 geo to an ExpressRoute circuit in a different geo</a:t>
            </a:r>
          </a:p>
        </p:txBody>
      </p:sp>
      <p:graphicFrame>
        <p:nvGraphicFramePr>
          <p:cNvPr id="11" name="Table 10"/>
          <p:cNvGraphicFramePr>
            <a:graphicFrameLocks noGrp="1"/>
          </p:cNvGraphicFramePr>
          <p:nvPr>
            <p:extLst>
              <p:ext uri="{D42A27DB-BD31-4B8C-83A1-F6EECF244321}">
                <p14:modId xmlns:p14="http://schemas.microsoft.com/office/powerpoint/2010/main" val="3220325863"/>
              </p:ext>
            </p:extLst>
          </p:nvPr>
        </p:nvGraphicFramePr>
        <p:xfrm>
          <a:off x="884237" y="4411662"/>
          <a:ext cx="4697964" cy="2061838"/>
        </p:xfrm>
        <a:graphic>
          <a:graphicData uri="http://schemas.openxmlformats.org/drawingml/2006/table">
            <a:tbl>
              <a:tblPr firstRow="1" bandRow="1">
                <a:tableStyleId>{5C22544A-7EE6-4342-B048-85BDC9FD1C3A}</a:tableStyleId>
              </a:tblPr>
              <a:tblGrid>
                <a:gridCol w="1060828">
                  <a:extLst>
                    <a:ext uri="{9D8B030D-6E8A-4147-A177-3AD203B41FA5}">
                      <a16:colId xmlns:a16="http://schemas.microsoft.com/office/drawing/2014/main" val="20000"/>
                    </a:ext>
                  </a:extLst>
                </a:gridCol>
                <a:gridCol w="996572">
                  <a:extLst>
                    <a:ext uri="{9D8B030D-6E8A-4147-A177-3AD203B41FA5}">
                      <a16:colId xmlns:a16="http://schemas.microsoft.com/office/drawing/2014/main" val="20001"/>
                    </a:ext>
                  </a:extLst>
                </a:gridCol>
                <a:gridCol w="2640564">
                  <a:extLst>
                    <a:ext uri="{9D8B030D-6E8A-4147-A177-3AD203B41FA5}">
                      <a16:colId xmlns:a16="http://schemas.microsoft.com/office/drawing/2014/main" val="20002"/>
                    </a:ext>
                  </a:extLst>
                </a:gridCol>
              </a:tblGrid>
              <a:tr h="354958">
                <a:tc>
                  <a:txBody>
                    <a:bodyPr/>
                    <a:lstStyle/>
                    <a:p>
                      <a:pPr algn="ctr"/>
                      <a:r>
                        <a:rPr lang="en-US" sz="1000" dirty="0"/>
                        <a:t>Circuit Size</a:t>
                      </a:r>
                    </a:p>
                  </a:txBody>
                  <a:tcPr/>
                </a:tc>
                <a:tc>
                  <a:txBody>
                    <a:bodyPr/>
                    <a:lstStyle/>
                    <a:p>
                      <a:pPr algn="ctr"/>
                      <a:r>
                        <a:rPr lang="en-US" sz="1000" dirty="0"/>
                        <a:t># </a:t>
                      </a:r>
                      <a:r>
                        <a:rPr lang="en-US" sz="1000" dirty="0" err="1"/>
                        <a:t>VNet</a:t>
                      </a:r>
                      <a:r>
                        <a:rPr lang="en-US" sz="1000" dirty="0"/>
                        <a:t> links </a:t>
                      </a:r>
                    </a:p>
                  </a:txBody>
                  <a:tcPr/>
                </a:tc>
                <a:tc>
                  <a:txBody>
                    <a:bodyPr/>
                    <a:lstStyle/>
                    <a:p>
                      <a:pPr algn="ctr"/>
                      <a:r>
                        <a:rPr lang="en-US" sz="1000" dirty="0" err="1"/>
                        <a:t>VNet</a:t>
                      </a:r>
                      <a:r>
                        <a:rPr lang="en-US" sz="1000" dirty="0"/>
                        <a:t> links with Premium Add on</a:t>
                      </a:r>
                    </a:p>
                  </a:txBody>
                  <a:tcPr/>
                </a:tc>
                <a:extLst>
                  <a:ext uri="{0D108BD9-81ED-4DB2-BD59-A6C34878D82A}">
                    <a16:rowId xmlns:a16="http://schemas.microsoft.com/office/drawing/2014/main" val="10000"/>
                  </a:ext>
                </a:extLst>
              </a:tr>
              <a:tr h="238632">
                <a:tc>
                  <a:txBody>
                    <a:bodyPr/>
                    <a:lstStyle/>
                    <a:p>
                      <a:pPr algn="ctr"/>
                      <a:r>
                        <a:rPr lang="en-US" sz="1000" dirty="0"/>
                        <a:t>10 Mbps</a:t>
                      </a:r>
                    </a:p>
                  </a:txBody>
                  <a:tcPr/>
                </a:tc>
                <a:tc>
                  <a:txBody>
                    <a:bodyPr/>
                    <a:lstStyle/>
                    <a:p>
                      <a:pPr algn="ctr"/>
                      <a:r>
                        <a:rPr lang="en-US" sz="1000" dirty="0"/>
                        <a:t>10</a:t>
                      </a:r>
                    </a:p>
                  </a:txBody>
                  <a:tcPr/>
                </a:tc>
                <a:tc>
                  <a:txBody>
                    <a:bodyPr/>
                    <a:lstStyle/>
                    <a:p>
                      <a:pPr algn="ctr"/>
                      <a:r>
                        <a:rPr lang="en-US" sz="1000" dirty="0"/>
                        <a:t>Not Supported</a:t>
                      </a:r>
                    </a:p>
                  </a:txBody>
                  <a:tcPr/>
                </a:tc>
                <a:extLst>
                  <a:ext uri="{0D108BD9-81ED-4DB2-BD59-A6C34878D82A}">
                    <a16:rowId xmlns:a16="http://schemas.microsoft.com/office/drawing/2014/main" val="10001"/>
                  </a:ext>
                </a:extLst>
              </a:tr>
              <a:tr h="238632">
                <a:tc>
                  <a:txBody>
                    <a:bodyPr/>
                    <a:lstStyle/>
                    <a:p>
                      <a:pPr algn="ctr"/>
                      <a:r>
                        <a:rPr lang="en-US" sz="1000" dirty="0"/>
                        <a:t>50 Mbps</a:t>
                      </a:r>
                    </a:p>
                  </a:txBody>
                  <a:tcPr/>
                </a:tc>
                <a:tc>
                  <a:txBody>
                    <a:bodyPr/>
                    <a:lstStyle/>
                    <a:p>
                      <a:pPr algn="ctr"/>
                      <a:r>
                        <a:rPr lang="en-US" sz="1000" dirty="0"/>
                        <a:t>10</a:t>
                      </a:r>
                    </a:p>
                  </a:txBody>
                  <a:tcPr/>
                </a:tc>
                <a:tc>
                  <a:txBody>
                    <a:bodyPr/>
                    <a:lstStyle/>
                    <a:p>
                      <a:pPr algn="ctr"/>
                      <a:r>
                        <a:rPr lang="en-US" sz="1000" dirty="0"/>
                        <a:t>20</a:t>
                      </a:r>
                    </a:p>
                  </a:txBody>
                  <a:tcPr/>
                </a:tc>
                <a:extLst>
                  <a:ext uri="{0D108BD9-81ED-4DB2-BD59-A6C34878D82A}">
                    <a16:rowId xmlns:a16="http://schemas.microsoft.com/office/drawing/2014/main" val="10002"/>
                  </a:ext>
                </a:extLst>
              </a:tr>
              <a:tr h="238632">
                <a:tc>
                  <a:txBody>
                    <a:bodyPr/>
                    <a:lstStyle/>
                    <a:p>
                      <a:pPr algn="ctr"/>
                      <a:r>
                        <a:rPr lang="en-US" sz="1000" dirty="0"/>
                        <a:t>100</a:t>
                      </a:r>
                      <a:r>
                        <a:rPr lang="en-US" sz="1000" baseline="0" dirty="0"/>
                        <a:t> Mbps</a:t>
                      </a:r>
                      <a:endParaRPr lang="en-US" sz="1000" dirty="0"/>
                    </a:p>
                  </a:txBody>
                  <a:tcPr/>
                </a:tc>
                <a:tc>
                  <a:txBody>
                    <a:bodyPr/>
                    <a:lstStyle/>
                    <a:p>
                      <a:pPr algn="ctr"/>
                      <a:r>
                        <a:rPr lang="en-US" sz="1000" dirty="0"/>
                        <a:t>10</a:t>
                      </a:r>
                    </a:p>
                  </a:txBody>
                  <a:tcPr/>
                </a:tc>
                <a:tc>
                  <a:txBody>
                    <a:bodyPr/>
                    <a:lstStyle/>
                    <a:p>
                      <a:pPr algn="ctr"/>
                      <a:r>
                        <a:rPr lang="en-US" sz="1000" dirty="0"/>
                        <a:t>25</a:t>
                      </a:r>
                    </a:p>
                  </a:txBody>
                  <a:tcPr/>
                </a:tc>
                <a:extLst>
                  <a:ext uri="{0D108BD9-81ED-4DB2-BD59-A6C34878D82A}">
                    <a16:rowId xmlns:a16="http://schemas.microsoft.com/office/drawing/2014/main" val="10003"/>
                  </a:ext>
                </a:extLst>
              </a:tr>
              <a:tr h="238632">
                <a:tc>
                  <a:txBody>
                    <a:bodyPr/>
                    <a:lstStyle/>
                    <a:p>
                      <a:pPr algn="ctr"/>
                      <a:r>
                        <a:rPr lang="en-US" sz="1000" dirty="0"/>
                        <a:t>200 Mbps</a:t>
                      </a:r>
                    </a:p>
                  </a:txBody>
                  <a:tcPr/>
                </a:tc>
                <a:tc>
                  <a:txBody>
                    <a:bodyPr/>
                    <a:lstStyle/>
                    <a:p>
                      <a:pPr algn="ctr"/>
                      <a:r>
                        <a:rPr lang="en-US" sz="1000" dirty="0"/>
                        <a:t>10</a:t>
                      </a:r>
                    </a:p>
                  </a:txBody>
                  <a:tcPr/>
                </a:tc>
                <a:tc>
                  <a:txBody>
                    <a:bodyPr/>
                    <a:lstStyle/>
                    <a:p>
                      <a:pPr algn="ctr"/>
                      <a:r>
                        <a:rPr lang="en-US" sz="1000" dirty="0"/>
                        <a:t>25</a:t>
                      </a:r>
                    </a:p>
                  </a:txBody>
                  <a:tcPr/>
                </a:tc>
                <a:extLst>
                  <a:ext uri="{0D108BD9-81ED-4DB2-BD59-A6C34878D82A}">
                    <a16:rowId xmlns:a16="http://schemas.microsoft.com/office/drawing/2014/main" val="10004"/>
                  </a:ext>
                </a:extLst>
              </a:tr>
              <a:tr h="238632">
                <a:tc>
                  <a:txBody>
                    <a:bodyPr/>
                    <a:lstStyle/>
                    <a:p>
                      <a:pPr algn="ctr"/>
                      <a:r>
                        <a:rPr lang="en-US" sz="1000" dirty="0"/>
                        <a:t>500 Mbps</a:t>
                      </a:r>
                    </a:p>
                  </a:txBody>
                  <a:tcPr/>
                </a:tc>
                <a:tc>
                  <a:txBody>
                    <a:bodyPr/>
                    <a:lstStyle/>
                    <a:p>
                      <a:pPr algn="ctr"/>
                      <a:r>
                        <a:rPr lang="en-US" sz="1000" dirty="0"/>
                        <a:t>10</a:t>
                      </a:r>
                    </a:p>
                  </a:txBody>
                  <a:tcPr/>
                </a:tc>
                <a:tc>
                  <a:txBody>
                    <a:bodyPr/>
                    <a:lstStyle/>
                    <a:p>
                      <a:pPr algn="ctr"/>
                      <a:r>
                        <a:rPr lang="en-US" sz="1000" dirty="0"/>
                        <a:t>40</a:t>
                      </a:r>
                    </a:p>
                  </a:txBody>
                  <a:tcPr/>
                </a:tc>
                <a:extLst>
                  <a:ext uri="{0D108BD9-81ED-4DB2-BD59-A6C34878D82A}">
                    <a16:rowId xmlns:a16="http://schemas.microsoft.com/office/drawing/2014/main" val="10005"/>
                  </a:ext>
                </a:extLst>
              </a:tr>
              <a:tr h="238632">
                <a:tc>
                  <a:txBody>
                    <a:bodyPr/>
                    <a:lstStyle/>
                    <a:p>
                      <a:pPr algn="ctr"/>
                      <a:r>
                        <a:rPr lang="en-US" sz="1000" dirty="0"/>
                        <a:t>1 </a:t>
                      </a:r>
                      <a:r>
                        <a:rPr lang="en-US" sz="1000" dirty="0" err="1"/>
                        <a:t>Gbps</a:t>
                      </a:r>
                      <a:endParaRPr lang="en-US" sz="1000" dirty="0"/>
                    </a:p>
                  </a:txBody>
                  <a:tcPr/>
                </a:tc>
                <a:tc>
                  <a:txBody>
                    <a:bodyPr/>
                    <a:lstStyle/>
                    <a:p>
                      <a:pPr algn="ctr"/>
                      <a:r>
                        <a:rPr lang="en-US" sz="1000" dirty="0"/>
                        <a:t>10</a:t>
                      </a:r>
                    </a:p>
                  </a:txBody>
                  <a:tcPr/>
                </a:tc>
                <a:tc>
                  <a:txBody>
                    <a:bodyPr/>
                    <a:lstStyle/>
                    <a:p>
                      <a:pPr algn="ctr"/>
                      <a:r>
                        <a:rPr lang="en-US" sz="1000" dirty="0"/>
                        <a:t>50</a:t>
                      </a:r>
                    </a:p>
                  </a:txBody>
                  <a:tcPr/>
                </a:tc>
                <a:extLst>
                  <a:ext uri="{0D108BD9-81ED-4DB2-BD59-A6C34878D82A}">
                    <a16:rowId xmlns:a16="http://schemas.microsoft.com/office/drawing/2014/main" val="10006"/>
                  </a:ext>
                </a:extLst>
              </a:tr>
              <a:tr h="238632">
                <a:tc>
                  <a:txBody>
                    <a:bodyPr/>
                    <a:lstStyle/>
                    <a:p>
                      <a:pPr algn="ctr"/>
                      <a:r>
                        <a:rPr lang="en-US" sz="1000" dirty="0"/>
                        <a:t>10 </a:t>
                      </a:r>
                      <a:r>
                        <a:rPr lang="en-US" sz="1000" dirty="0" err="1"/>
                        <a:t>Gbps</a:t>
                      </a:r>
                      <a:endParaRPr lang="en-US" sz="1000" dirty="0"/>
                    </a:p>
                  </a:txBody>
                  <a:tcPr/>
                </a:tc>
                <a:tc>
                  <a:txBody>
                    <a:bodyPr/>
                    <a:lstStyle/>
                    <a:p>
                      <a:pPr algn="ctr"/>
                      <a:r>
                        <a:rPr lang="en-US" sz="1000" dirty="0"/>
                        <a:t>10</a:t>
                      </a:r>
                    </a:p>
                  </a:txBody>
                  <a:tcPr/>
                </a:tc>
                <a:tc>
                  <a:txBody>
                    <a:bodyPr/>
                    <a:lstStyle/>
                    <a:p>
                      <a:pPr algn="ctr"/>
                      <a:r>
                        <a:rPr lang="en-US" sz="1000" dirty="0"/>
                        <a:t>100</a:t>
                      </a:r>
                    </a:p>
                  </a:txBody>
                  <a:tcPr/>
                </a:tc>
                <a:extLst>
                  <a:ext uri="{0D108BD9-81ED-4DB2-BD59-A6C34878D82A}">
                    <a16:rowId xmlns:a16="http://schemas.microsoft.com/office/drawing/2014/main" val="1000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854148948"/>
              </p:ext>
            </p:extLst>
          </p:nvPr>
        </p:nvGraphicFramePr>
        <p:xfrm>
          <a:off x="7082872" y="3775674"/>
          <a:ext cx="4029664" cy="1508760"/>
        </p:xfrm>
        <a:graphic>
          <a:graphicData uri="http://schemas.openxmlformats.org/drawingml/2006/table">
            <a:tbl>
              <a:tblPr firstRow="1" firstCol="1" bandRow="1">
                <a:tableStyleId>{5C22544A-7EE6-4342-B048-85BDC9FD1C3A}</a:tableStyleId>
              </a:tblPr>
              <a:tblGrid>
                <a:gridCol w="990600">
                  <a:extLst>
                    <a:ext uri="{9D8B030D-6E8A-4147-A177-3AD203B41FA5}">
                      <a16:colId xmlns:a16="http://schemas.microsoft.com/office/drawing/2014/main" val="20000"/>
                    </a:ext>
                  </a:extLst>
                </a:gridCol>
                <a:gridCol w="986250">
                  <a:extLst>
                    <a:ext uri="{9D8B030D-6E8A-4147-A177-3AD203B41FA5}">
                      <a16:colId xmlns:a16="http://schemas.microsoft.com/office/drawing/2014/main" val="20001"/>
                    </a:ext>
                  </a:extLst>
                </a:gridCol>
                <a:gridCol w="1111978">
                  <a:extLst>
                    <a:ext uri="{9D8B030D-6E8A-4147-A177-3AD203B41FA5}">
                      <a16:colId xmlns:a16="http://schemas.microsoft.com/office/drawing/2014/main" val="20002"/>
                    </a:ext>
                  </a:extLst>
                </a:gridCol>
                <a:gridCol w="940836">
                  <a:extLst>
                    <a:ext uri="{9D8B030D-6E8A-4147-A177-3AD203B41FA5}">
                      <a16:colId xmlns:a16="http://schemas.microsoft.com/office/drawing/2014/main" val="20003"/>
                    </a:ext>
                  </a:extLst>
                </a:gridCol>
              </a:tblGrid>
              <a:tr h="370840">
                <a:tc>
                  <a:txBody>
                    <a:bodyPr/>
                    <a:lstStyle/>
                    <a:p>
                      <a:pPr marL="0" marR="0">
                        <a:spcBef>
                          <a:spcPts val="0"/>
                        </a:spcBef>
                        <a:spcAft>
                          <a:spcPts val="0"/>
                        </a:spcAft>
                      </a:pPr>
                      <a:r>
                        <a:rPr lang="en-US" sz="1000" dirty="0"/>
                        <a:t>Gateway SKU</a:t>
                      </a:r>
                    </a:p>
                  </a:txBody>
                  <a:tcPr/>
                </a:tc>
                <a:tc>
                  <a:txBody>
                    <a:bodyPr/>
                    <a:lstStyle/>
                    <a:p>
                      <a:pPr marL="0" marR="0" algn="ctr">
                        <a:spcBef>
                          <a:spcPts val="0"/>
                        </a:spcBef>
                        <a:spcAft>
                          <a:spcPts val="0"/>
                        </a:spcAft>
                      </a:pPr>
                      <a:r>
                        <a:rPr lang="en-US" sz="1000"/>
                        <a:t>ExpressRoute Throughput</a:t>
                      </a:r>
                    </a:p>
                  </a:txBody>
                  <a:tcPr/>
                </a:tc>
                <a:tc>
                  <a:txBody>
                    <a:bodyPr/>
                    <a:lstStyle/>
                    <a:p>
                      <a:pPr marL="0" marR="0" algn="ctr">
                        <a:spcBef>
                          <a:spcPts val="0"/>
                        </a:spcBef>
                        <a:spcAft>
                          <a:spcPts val="0"/>
                        </a:spcAft>
                      </a:pPr>
                      <a:r>
                        <a:rPr lang="en-US" sz="1000" dirty="0"/>
                        <a:t>S2S Throughput</a:t>
                      </a:r>
                    </a:p>
                  </a:txBody>
                  <a:tcPr/>
                </a:tc>
                <a:tc>
                  <a:txBody>
                    <a:bodyPr/>
                    <a:lstStyle/>
                    <a:p>
                      <a:pPr marL="0" marR="0" algn="ctr">
                        <a:spcBef>
                          <a:spcPts val="0"/>
                        </a:spcBef>
                        <a:spcAft>
                          <a:spcPts val="0"/>
                        </a:spcAft>
                      </a:pPr>
                      <a:r>
                        <a:rPr lang="en-US" sz="1000" dirty="0"/>
                        <a:t>Max</a:t>
                      </a:r>
                    </a:p>
                    <a:p>
                      <a:pPr marL="0" marR="0" algn="ctr">
                        <a:spcBef>
                          <a:spcPts val="0"/>
                        </a:spcBef>
                        <a:spcAft>
                          <a:spcPts val="0"/>
                        </a:spcAft>
                      </a:pPr>
                      <a:r>
                        <a:rPr lang="en-US" sz="1000" dirty="0"/>
                        <a:t>Tunnels</a:t>
                      </a:r>
                    </a:p>
                  </a:txBody>
                  <a:tcPr/>
                </a:tc>
                <a:extLst>
                  <a:ext uri="{0D108BD9-81ED-4DB2-BD59-A6C34878D82A}">
                    <a16:rowId xmlns:a16="http://schemas.microsoft.com/office/drawing/2014/main" val="10000"/>
                  </a:ext>
                </a:extLst>
              </a:tr>
              <a:tr h="370840">
                <a:tc>
                  <a:txBody>
                    <a:bodyPr/>
                    <a:lstStyle/>
                    <a:p>
                      <a:pPr marL="0" marR="0">
                        <a:spcBef>
                          <a:spcPts val="0"/>
                        </a:spcBef>
                        <a:spcAft>
                          <a:spcPts val="0"/>
                        </a:spcAft>
                      </a:pPr>
                      <a:r>
                        <a:rPr lang="en-US" sz="1000" dirty="0"/>
                        <a:t>Default</a:t>
                      </a:r>
                    </a:p>
                  </a:txBody>
                  <a:tcPr/>
                </a:tc>
                <a:tc>
                  <a:txBody>
                    <a:bodyPr/>
                    <a:lstStyle/>
                    <a:p>
                      <a:pPr marL="0" marR="0" algn="ctr">
                        <a:spcBef>
                          <a:spcPts val="0"/>
                        </a:spcBef>
                        <a:spcAft>
                          <a:spcPts val="0"/>
                        </a:spcAft>
                      </a:pPr>
                      <a:r>
                        <a:rPr lang="en-US" sz="1000" dirty="0"/>
                        <a:t>500 Mbps</a:t>
                      </a:r>
                    </a:p>
                  </a:txBody>
                  <a:tcPr/>
                </a:tc>
                <a:tc>
                  <a:txBody>
                    <a:bodyPr/>
                    <a:lstStyle/>
                    <a:p>
                      <a:pPr marL="0" marR="0" algn="ctr">
                        <a:spcBef>
                          <a:spcPts val="0"/>
                        </a:spcBef>
                        <a:spcAft>
                          <a:spcPts val="0"/>
                        </a:spcAft>
                      </a:pPr>
                      <a:r>
                        <a:rPr lang="en-US" sz="1000" dirty="0"/>
                        <a:t>100 Mbps</a:t>
                      </a:r>
                    </a:p>
                  </a:txBody>
                  <a:tcPr/>
                </a:tc>
                <a:tc>
                  <a:txBody>
                    <a:bodyPr/>
                    <a:lstStyle/>
                    <a:p>
                      <a:pPr marL="0" marR="0" algn="ctr">
                        <a:spcBef>
                          <a:spcPts val="0"/>
                        </a:spcBef>
                        <a:spcAft>
                          <a:spcPts val="0"/>
                        </a:spcAft>
                      </a:pPr>
                      <a:r>
                        <a:rPr lang="en-US" sz="1000"/>
                        <a:t>10</a:t>
                      </a:r>
                    </a:p>
                  </a:txBody>
                  <a:tcPr/>
                </a:tc>
                <a:extLst>
                  <a:ext uri="{0D108BD9-81ED-4DB2-BD59-A6C34878D82A}">
                    <a16:rowId xmlns:a16="http://schemas.microsoft.com/office/drawing/2014/main" val="10001"/>
                  </a:ext>
                </a:extLst>
              </a:tr>
              <a:tr h="370840">
                <a:tc>
                  <a:txBody>
                    <a:bodyPr/>
                    <a:lstStyle/>
                    <a:p>
                      <a:pPr marL="0" marR="0">
                        <a:spcBef>
                          <a:spcPts val="0"/>
                        </a:spcBef>
                        <a:spcAft>
                          <a:spcPts val="0"/>
                        </a:spcAft>
                      </a:pPr>
                      <a:r>
                        <a:rPr lang="en-US" sz="1000" dirty="0">
                          <a:solidFill>
                            <a:srgbClr val="FFFF00"/>
                          </a:solidFill>
                        </a:rPr>
                        <a:t>Standard</a:t>
                      </a:r>
                    </a:p>
                  </a:txBody>
                  <a:tcPr/>
                </a:tc>
                <a:tc>
                  <a:txBody>
                    <a:bodyPr/>
                    <a:lstStyle/>
                    <a:p>
                      <a:pPr marL="0" marR="0" algn="ctr">
                        <a:spcBef>
                          <a:spcPts val="0"/>
                        </a:spcBef>
                        <a:spcAft>
                          <a:spcPts val="0"/>
                        </a:spcAft>
                      </a:pPr>
                      <a:r>
                        <a:rPr lang="en-US" sz="1000" dirty="0"/>
                        <a:t>1000 Mbps</a:t>
                      </a:r>
                    </a:p>
                  </a:txBody>
                  <a:tcPr/>
                </a:tc>
                <a:tc>
                  <a:txBody>
                    <a:bodyPr/>
                    <a:lstStyle/>
                    <a:p>
                      <a:pPr marL="0" marR="0" algn="ctr">
                        <a:spcBef>
                          <a:spcPts val="0"/>
                        </a:spcBef>
                        <a:spcAft>
                          <a:spcPts val="0"/>
                        </a:spcAft>
                      </a:pPr>
                      <a:r>
                        <a:rPr lang="en-US" sz="1000" dirty="0"/>
                        <a:t>100 Mbps</a:t>
                      </a:r>
                    </a:p>
                  </a:txBody>
                  <a:tcPr/>
                </a:tc>
                <a:tc>
                  <a:txBody>
                    <a:bodyPr/>
                    <a:lstStyle/>
                    <a:p>
                      <a:pPr marL="0" marR="0" algn="ctr">
                        <a:spcBef>
                          <a:spcPts val="0"/>
                        </a:spcBef>
                        <a:spcAft>
                          <a:spcPts val="0"/>
                        </a:spcAft>
                      </a:pPr>
                      <a:r>
                        <a:rPr lang="en-US" sz="1000" dirty="0"/>
                        <a:t>10</a:t>
                      </a:r>
                    </a:p>
                  </a:txBody>
                  <a:tcPr/>
                </a:tc>
                <a:extLst>
                  <a:ext uri="{0D108BD9-81ED-4DB2-BD59-A6C34878D82A}">
                    <a16:rowId xmlns:a16="http://schemas.microsoft.com/office/drawing/2014/main" val="10002"/>
                  </a:ext>
                </a:extLst>
              </a:tr>
              <a:tr h="370840">
                <a:tc>
                  <a:txBody>
                    <a:bodyPr/>
                    <a:lstStyle/>
                    <a:p>
                      <a:pPr marL="0" marR="0">
                        <a:spcBef>
                          <a:spcPts val="0"/>
                        </a:spcBef>
                        <a:spcAft>
                          <a:spcPts val="0"/>
                        </a:spcAft>
                      </a:pPr>
                      <a:r>
                        <a:rPr lang="en-US" sz="1000" dirty="0"/>
                        <a:t>Performance</a:t>
                      </a:r>
                    </a:p>
                  </a:txBody>
                  <a:tcPr/>
                </a:tc>
                <a:tc>
                  <a:txBody>
                    <a:bodyPr/>
                    <a:lstStyle/>
                    <a:p>
                      <a:pPr marL="0" marR="0" algn="ctr">
                        <a:spcBef>
                          <a:spcPts val="0"/>
                        </a:spcBef>
                        <a:spcAft>
                          <a:spcPts val="0"/>
                        </a:spcAft>
                      </a:pPr>
                      <a:r>
                        <a:rPr lang="en-US" sz="1000" dirty="0"/>
                        <a:t>2000 Mbps</a:t>
                      </a:r>
                    </a:p>
                  </a:txBody>
                  <a:tcPr/>
                </a:tc>
                <a:tc>
                  <a:txBody>
                    <a:bodyPr/>
                    <a:lstStyle/>
                    <a:p>
                      <a:pPr marL="0" marR="0" algn="ctr">
                        <a:spcBef>
                          <a:spcPts val="0"/>
                        </a:spcBef>
                        <a:spcAft>
                          <a:spcPts val="0"/>
                        </a:spcAft>
                      </a:pPr>
                      <a:r>
                        <a:rPr lang="en-US" sz="1000" dirty="0"/>
                        <a:t>200 Mbps</a:t>
                      </a:r>
                    </a:p>
                  </a:txBody>
                  <a:tcPr/>
                </a:tc>
                <a:tc>
                  <a:txBody>
                    <a:bodyPr/>
                    <a:lstStyle/>
                    <a:p>
                      <a:pPr marL="0" marR="0" algn="ctr">
                        <a:spcBef>
                          <a:spcPts val="0"/>
                        </a:spcBef>
                        <a:spcAft>
                          <a:spcPts val="0"/>
                        </a:spcAft>
                      </a:pPr>
                      <a:r>
                        <a:rPr lang="en-US" sz="1000" dirty="0"/>
                        <a:t>30</a:t>
                      </a:r>
                    </a:p>
                  </a:txBody>
                  <a:tcPr/>
                </a:tc>
                <a:extLst>
                  <a:ext uri="{0D108BD9-81ED-4DB2-BD59-A6C34878D82A}">
                    <a16:rowId xmlns:a16="http://schemas.microsoft.com/office/drawing/2014/main" val="10003"/>
                  </a:ext>
                </a:extLst>
              </a:tr>
            </a:tbl>
          </a:graphicData>
        </a:graphic>
      </p:graphicFrame>
      <p:sp>
        <p:nvSpPr>
          <p:cNvPr id="13" name="Text Placeholder 2"/>
          <p:cNvSpPr txBox="1">
            <a:spLocks/>
          </p:cNvSpPr>
          <p:nvPr/>
        </p:nvSpPr>
        <p:spPr>
          <a:xfrm>
            <a:off x="6294437" y="1363663"/>
            <a:ext cx="5791200" cy="3794759"/>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6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Standard Gateways</a:t>
            </a:r>
          </a:p>
          <a:p>
            <a:pPr lvl="1"/>
            <a:r>
              <a:rPr lang="en-US" dirty="0"/>
              <a:t>Supports ExpressRoute and VPN Gateways coexistence</a:t>
            </a:r>
          </a:p>
          <a:p>
            <a:pPr lvl="1"/>
            <a:r>
              <a:rPr lang="en-US" dirty="0"/>
              <a:t>Improved throughput for ExpressRoute</a:t>
            </a:r>
          </a:p>
        </p:txBody>
      </p:sp>
    </p:spTree>
    <p:extLst>
      <p:ext uri="{BB962C8B-B14F-4D97-AF65-F5344CB8AC3E}">
        <p14:creationId xmlns:p14="http://schemas.microsoft.com/office/powerpoint/2010/main" val="6451058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p:cNvSpPr>
            <a:spLocks noGrp="1"/>
          </p:cNvSpPr>
          <p:nvPr>
            <p:ph type="title"/>
          </p:nvPr>
        </p:nvSpPr>
        <p:spPr/>
        <p:txBody>
          <a:bodyPr/>
          <a:lstStyle/>
          <a:p>
            <a:r>
              <a:rPr lang="en-US" dirty="0"/>
              <a:t>Traffic Manager</a:t>
            </a:r>
          </a:p>
        </p:txBody>
      </p:sp>
      <p:grpSp>
        <p:nvGrpSpPr>
          <p:cNvPr id="5" name="Group 4"/>
          <p:cNvGrpSpPr/>
          <p:nvPr/>
        </p:nvGrpSpPr>
        <p:grpSpPr>
          <a:xfrm>
            <a:off x="5303836" y="1262901"/>
            <a:ext cx="6911747" cy="4520336"/>
            <a:chOff x="395371" y="1139688"/>
            <a:chExt cx="8399866" cy="4651514"/>
          </a:xfrm>
          <a:solidFill>
            <a:srgbClr val="9C9C9C"/>
          </a:solidFill>
        </p:grpSpPr>
        <p:sp>
          <p:nvSpPr>
            <p:cNvPr id="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3"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4"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5"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6"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7"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8"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9"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0"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1"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2"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3"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4"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5"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6"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7"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8"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39"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0"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1"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2"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3"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4"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5"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6"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7"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8"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49"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0"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1"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2"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3"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4"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5"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6"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7"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8"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59"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0"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1"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2"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3"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4"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5"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6"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7"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8"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69"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0"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1"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2"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3"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4"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5"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6"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7"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8"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79"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0"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1"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2"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3"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4"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5"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6"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7"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8"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89"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0"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1"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2"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3"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4"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5"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6"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7"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8"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99"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0"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1"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2"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3"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4"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5"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6"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7"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8"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09"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0"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1"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2"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3"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4"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5"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6"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7"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8"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19"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0"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1"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2"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3"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4"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5"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6"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7"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8"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29"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0"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1"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2"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3"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4"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5"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6"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7"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8"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39"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0"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1"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2"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3"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4"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5"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6"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7"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8"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49"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0"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1"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2"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3"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4"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5"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6"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7"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8"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59"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0"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1"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2"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3"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4"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5"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6"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7"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8"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69"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0"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1"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2"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3"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4"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5"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6"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7"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8"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79"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0"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1"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2"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3"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4"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5"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6"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7"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8"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89"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0"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1"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2"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3"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4"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5"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6"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7"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8"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299"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0"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1"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2"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3"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4"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5"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6"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7"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8"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09"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0"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1"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2"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3"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4"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5"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6"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7"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8"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19"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0"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1"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2"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3"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4"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5"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6"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7"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8"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29"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0"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1"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2"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3"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4"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5"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6"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7"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8"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39"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0"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1"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2"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3"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4"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5"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6"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7"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8"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49"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0"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1"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2"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3"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4"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5"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6"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pPr defTabSz="1242752">
                <a:defRPr/>
              </a:pPr>
              <a:endParaRPr lang="en-US" sz="2447" kern="0" dirty="0">
                <a:solidFill>
                  <a:srgbClr val="292929"/>
                </a:solidFill>
              </a:endParaRPr>
            </a:p>
          </p:txBody>
        </p:sp>
        <p:sp>
          <p:nvSpPr>
            <p:cNvPr id="357"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8"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59"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0"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361"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2"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3"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4"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5"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6"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7"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8"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69"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0"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1"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2"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3"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4"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5"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6"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7"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8"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79"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0"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1"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2"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3"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4"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5"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6"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7"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8"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89"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0"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1"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2"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3"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4"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5"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6"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7"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8"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399"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0"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1"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2"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3"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4"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5"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pPr defTabSz="1242752">
                <a:defRPr/>
              </a:pPr>
              <a:endParaRPr lang="en-US" sz="2447" kern="0" dirty="0">
                <a:solidFill>
                  <a:srgbClr val="292929"/>
                </a:solidFill>
              </a:endParaRPr>
            </a:p>
          </p:txBody>
        </p:sp>
        <p:sp>
          <p:nvSpPr>
            <p:cNvPr id="406"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7"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8"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09"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0"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1"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2"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3"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4"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5"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6"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7"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8"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19"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0"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1"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2"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3"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4"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5"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6"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7"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8"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29"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0"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1"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2"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3"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4"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5"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6"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7"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8"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39"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0"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1"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2"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3"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4"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5"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6"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7"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8"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49"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0"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1"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2"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3"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4"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5"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6"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7"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8"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59"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0"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1"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2"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3"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4"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5"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6"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7"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8"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69"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0"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1"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2"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3"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4"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5"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6"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7"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8"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79"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0"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1"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2"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3"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4"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5"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6"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7"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8"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89"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0"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1"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2"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3"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4"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5"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6"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7"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8"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499"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0"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1"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2"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3"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4"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5"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6"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507"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8"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09"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0"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1"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2"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3"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4"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5"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6"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7"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8"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19"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0"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1"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2"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3"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4"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5"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6"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7"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8"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29"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0"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1"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2"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3"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4"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5"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6"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7"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8"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39"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0"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1"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2"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3"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4"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5"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6"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7"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8"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49"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550"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1"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2"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3"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4"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5"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6"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7"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8"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59"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0"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1"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2"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3"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4"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5"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6"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7"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8"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69"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0"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1"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2"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3"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4"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5"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6"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7"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8"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79"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0"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1"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2"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3"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4"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5"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6"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7"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8"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89"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0"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1"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2"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3"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4"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5"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6"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7"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8"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599"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0"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601"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2"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3"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4"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5"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6"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7"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8"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09"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0"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1"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2"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3"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4"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5"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6"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7"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8"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19"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0"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1"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2"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3"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4"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5"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6"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7"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628"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29"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0"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1"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2"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3"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4"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5"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6"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7"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8"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39"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0"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1"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2"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3"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4"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5"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6"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7"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8"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49"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0"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1"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2"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3"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4"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5"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6"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7"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8"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59"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0"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1"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2"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3"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4"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5"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6"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7"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8"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69"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0"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1"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2"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3"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4"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5"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6"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7"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8"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79"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0"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1"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2"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3"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4"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5"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6"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7"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8"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89"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0"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1"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2"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3"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4"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5"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6"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7"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8"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699"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0"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1"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2"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3"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4"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5"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6"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7"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8"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09"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0"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1"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2"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3"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4"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5"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6"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7"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8"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19"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0"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1"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2"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3"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4"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725"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6"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7"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8"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29"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0"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1"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2"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3"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4"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5"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6"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7"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8"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39"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0"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1"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2"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3"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744"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5"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6"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7"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8"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49"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0"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1"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2"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3"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4"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5"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6"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7"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8"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59"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0"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1"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2"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3"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4"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5"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6"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7"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8"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69"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0"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1"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2"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3"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4"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5"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6"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7"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8"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79"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0"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1"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2"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3"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4"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5"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6"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7"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8"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89"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0"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1"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2"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3"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4"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5"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6"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7"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8"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799"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0"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1"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2"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3"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4"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5"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6"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7"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8"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09"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0"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1"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2"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3"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4"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5"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6"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7"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8"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19"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0"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1"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2"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3"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4"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5"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6"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7"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8"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29"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0"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1"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2"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3"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4"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5"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6"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7"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8"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39"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0"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1"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2"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3"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4"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5"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6"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7"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8"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49"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0"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1"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2"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3"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4"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5"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6"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7"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8"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59"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0"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1"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2"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3"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4"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5"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6"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7"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8"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69"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0"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1"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2"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3"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4"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5"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6"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7"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8"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79"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0"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1"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2"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3"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4"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5"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6"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7"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8"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89"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0"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1"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2"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3"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4"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5"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6"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7"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8"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899"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0"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1"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2"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3"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4"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5"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6"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7"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8"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09"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0"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1"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2"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3"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4"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5"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6"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7"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8"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19"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0"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1"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2"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3"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4"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5"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6"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7"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8"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29"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930"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1"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2"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3"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4"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5"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6"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7"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8"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39"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0"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1"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2"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3"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4"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5"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6"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7"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8"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49"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0"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1"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2"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3"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4"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5"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6"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7"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8"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59"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0"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1"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2"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3"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4"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5"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6"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7"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8"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69"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0"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1"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2"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3"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4"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5"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6"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7"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8"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79"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0"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1"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2"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3"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4"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5"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6"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7"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8"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89"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0"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1"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2"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3"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4"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5"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6"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7"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8"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999"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0"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1"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2"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3"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4"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5"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6"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7"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8"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09"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010"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1"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2"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3"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4"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5"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6"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7"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8"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19"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0"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1"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2"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3"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4"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5"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6"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7"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8"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29"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0"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1"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2"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3"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4"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5"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6"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7"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8"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39"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0"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1"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2"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3"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4"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5"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6"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7"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8"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49"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0"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1"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2"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3"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4"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5"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6"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7"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8"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59"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0"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1"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2"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3"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4"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5"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6"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7"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68"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069"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0"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1"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2"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3"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4"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5"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6"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7"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8"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79"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0"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1"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2"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3"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4"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5"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6"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7"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8"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89"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0"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1"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2"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3"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4"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5"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6"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7"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8"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099"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0"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1"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2"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3"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4"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5"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6"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7"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8"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09"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0"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1"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2"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3"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4"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5"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6"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7"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8"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19"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0"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1"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2"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3"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4"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5"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6"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7"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8"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29"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0"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1"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2"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3"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4"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5"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6"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7"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8"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39"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0"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1"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2"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3"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4"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5"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6"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7"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8"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49"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0"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1"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2"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3"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4"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5"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6"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7"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8"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59"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0"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1"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2"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3"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4"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5"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6"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7"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8"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69"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0"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1"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2"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3"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4"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5"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6"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7"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pPr defTabSz="1242752">
                <a:defRPr/>
              </a:pPr>
              <a:endParaRPr lang="en-US" sz="2447" kern="0">
                <a:solidFill>
                  <a:srgbClr val="292929"/>
                </a:solidFill>
              </a:endParaRPr>
            </a:p>
          </p:txBody>
        </p:sp>
        <p:sp>
          <p:nvSpPr>
            <p:cNvPr id="1178"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79"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0"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1"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2"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3"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4"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5"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6"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7"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8"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89"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0"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1"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2"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3"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4"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5"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6"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7"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8"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199"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0"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1"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2"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3"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4"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5"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6"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7"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8"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09"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0"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1"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2"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3"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4"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5"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6"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7"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8"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19"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sp>
          <p:nvSpPr>
            <p:cNvPr id="1220"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42752">
                <a:defRPr/>
              </a:pPr>
              <a:endParaRPr lang="en-US" sz="2447" kern="0">
                <a:solidFill>
                  <a:srgbClr val="292929"/>
                </a:solidFill>
              </a:endParaRPr>
            </a:p>
          </p:txBody>
        </p:sp>
      </p:grpSp>
      <p:sp>
        <p:nvSpPr>
          <p:cNvPr id="1221" name="Title 4"/>
          <p:cNvSpPr txBox="1">
            <a:spLocks/>
          </p:cNvSpPr>
          <p:nvPr/>
        </p:nvSpPr>
        <p:spPr>
          <a:xfrm>
            <a:off x="7132626" y="5706693"/>
            <a:ext cx="3441247" cy="485190"/>
          </a:xfrm>
          <a:prstGeom prst="rect">
            <a:avLst/>
          </a:prstGeom>
          <a:solidFill>
            <a:schemeClr val="accent1">
              <a:lumMod val="50000"/>
            </a:schemeClr>
          </a:solidFill>
        </p:spPr>
        <p:txBody>
          <a:bodyPr vert="horz" lIns="93260" tIns="46630" rIns="93260" bIns="46630" rtlCol="0" anchor="t">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2856" dirty="0">
                <a:solidFill>
                  <a:srgbClr val="FFFFFF"/>
                </a:solidFill>
                <a:effectLst>
                  <a:outerShdw blurRad="38100" dist="38100" dir="2700000" algn="tl">
                    <a:srgbClr val="000000">
                      <a:alpha val="43137"/>
                    </a:srgbClr>
                  </a:outerShdw>
                </a:effectLst>
                <a:latin typeface="Segoe UI"/>
              </a:rPr>
              <a:t>www.contoso.com</a:t>
            </a:r>
            <a:endParaRPr lang="en-US" sz="2856" dirty="0">
              <a:solidFill>
                <a:srgbClr val="000000"/>
              </a:solidFill>
              <a:latin typeface="Segoe UI"/>
            </a:endParaRPr>
          </a:p>
        </p:txBody>
      </p:sp>
      <p:sp>
        <p:nvSpPr>
          <p:cNvPr id="1222" name="Rectangle 1221"/>
          <p:cNvSpPr/>
          <p:nvPr/>
        </p:nvSpPr>
        <p:spPr>
          <a:xfrm>
            <a:off x="4453117" y="2675218"/>
            <a:ext cx="305222" cy="293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solidFill>
                <a:srgbClr val="FFFFFF"/>
              </a:solidFill>
            </a:endParaRPr>
          </a:p>
        </p:txBody>
      </p:sp>
      <p:sp>
        <p:nvSpPr>
          <p:cNvPr id="1223" name="Text Placeholder 5"/>
          <p:cNvSpPr txBox="1">
            <a:spLocks/>
          </p:cNvSpPr>
          <p:nvPr/>
        </p:nvSpPr>
        <p:spPr>
          <a:xfrm>
            <a:off x="373324" y="2735262"/>
            <a:ext cx="5453979" cy="368501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t>Traffic Manager Policies</a:t>
            </a:r>
          </a:p>
          <a:p>
            <a:r>
              <a:rPr lang="en-US" sz="2800" b="1" dirty="0"/>
              <a:t>Performance </a:t>
            </a:r>
            <a:r>
              <a:rPr lang="en-US" sz="2800" dirty="0"/>
              <a:t>routes to the “closest” service.</a:t>
            </a:r>
          </a:p>
          <a:p>
            <a:r>
              <a:rPr lang="en-US" sz="2800" b="1" dirty="0"/>
              <a:t>Weighted</a:t>
            </a:r>
            <a:r>
              <a:rPr lang="en-US" sz="2800" dirty="0"/>
              <a:t> distributes traffic across services.</a:t>
            </a:r>
          </a:p>
          <a:p>
            <a:r>
              <a:rPr lang="en-US" sz="2800" b="1" dirty="0"/>
              <a:t>Priority</a:t>
            </a:r>
            <a:r>
              <a:rPr lang="en-US" sz="2800" dirty="0"/>
              <a:t> routes to backup service(s) if the primary is unreachable.</a:t>
            </a:r>
          </a:p>
        </p:txBody>
      </p:sp>
      <p:pic>
        <p:nvPicPr>
          <p:cNvPr id="1224" name="Picture 1223"/>
          <p:cNvPicPr>
            <a:picLocks noChangeAspect="1"/>
          </p:cNvPicPr>
          <p:nvPr/>
        </p:nvPicPr>
        <p:blipFill>
          <a:blip r:embed="rId3"/>
          <a:stretch>
            <a:fillRect/>
          </a:stretch>
        </p:blipFill>
        <p:spPr>
          <a:xfrm>
            <a:off x="5584914" y="2021681"/>
            <a:ext cx="801940" cy="800215"/>
          </a:xfrm>
          <a:prstGeom prst="rect">
            <a:avLst/>
          </a:prstGeom>
        </p:spPr>
      </p:pic>
      <p:pic>
        <p:nvPicPr>
          <p:cNvPr id="1225" name="Picture 1224"/>
          <p:cNvPicPr>
            <a:picLocks noChangeAspect="1"/>
          </p:cNvPicPr>
          <p:nvPr/>
        </p:nvPicPr>
        <p:blipFill>
          <a:blip r:embed="rId4"/>
          <a:stretch>
            <a:fillRect/>
          </a:stretch>
        </p:blipFill>
        <p:spPr>
          <a:xfrm>
            <a:off x="8255335" y="4136020"/>
            <a:ext cx="1195830" cy="1238880"/>
          </a:xfrm>
          <a:prstGeom prst="rect">
            <a:avLst/>
          </a:prstGeom>
        </p:spPr>
      </p:pic>
      <p:cxnSp>
        <p:nvCxnSpPr>
          <p:cNvPr id="1226" name="Straight Arrow Connector 1225"/>
          <p:cNvCxnSpPr/>
          <p:nvPr/>
        </p:nvCxnSpPr>
        <p:spPr>
          <a:xfrm>
            <a:off x="6219421" y="2821896"/>
            <a:ext cx="2211903" cy="1589766"/>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7" name="Straight Arrow Connector 1226"/>
          <p:cNvCxnSpPr>
            <a:stCxn id="654" idx="5"/>
          </p:cNvCxnSpPr>
          <p:nvPr/>
        </p:nvCxnSpPr>
        <p:spPr>
          <a:xfrm flipH="1">
            <a:off x="9085631" y="2847807"/>
            <a:ext cx="901286" cy="1254505"/>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28" name="Straight Arrow Connector 1227"/>
          <p:cNvCxnSpPr>
            <a:stCxn id="1047" idx="4"/>
            <a:endCxn id="1225" idx="3"/>
          </p:cNvCxnSpPr>
          <p:nvPr/>
        </p:nvCxnSpPr>
        <p:spPr>
          <a:xfrm flipH="1">
            <a:off x="9451165" y="4271085"/>
            <a:ext cx="1435045" cy="484375"/>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1229" name="Picture 1228"/>
          <p:cNvPicPr>
            <a:picLocks noChangeAspect="1"/>
          </p:cNvPicPr>
          <p:nvPr/>
        </p:nvPicPr>
        <p:blipFill>
          <a:blip r:embed="rId3"/>
          <a:stretch>
            <a:fillRect/>
          </a:stretch>
        </p:blipFill>
        <p:spPr>
          <a:xfrm>
            <a:off x="9239036" y="2124205"/>
            <a:ext cx="801940" cy="800215"/>
          </a:xfrm>
          <a:prstGeom prst="rect">
            <a:avLst/>
          </a:prstGeom>
        </p:spPr>
      </p:pic>
      <p:pic>
        <p:nvPicPr>
          <p:cNvPr id="1230" name="Picture 1229"/>
          <p:cNvPicPr>
            <a:picLocks noChangeAspect="1"/>
          </p:cNvPicPr>
          <p:nvPr/>
        </p:nvPicPr>
        <p:blipFill>
          <a:blip r:embed="rId3"/>
          <a:stretch>
            <a:fillRect/>
          </a:stretch>
        </p:blipFill>
        <p:spPr>
          <a:xfrm>
            <a:off x="10641224" y="3864858"/>
            <a:ext cx="801940" cy="800215"/>
          </a:xfrm>
          <a:prstGeom prst="rect">
            <a:avLst/>
          </a:prstGeom>
        </p:spPr>
      </p:pic>
      <p:cxnSp>
        <p:nvCxnSpPr>
          <p:cNvPr id="1231" name="Straight Arrow Connector 1230"/>
          <p:cNvCxnSpPr>
            <a:stCxn id="1225" idx="2"/>
            <a:endCxn id="1221" idx="0"/>
          </p:cNvCxnSpPr>
          <p:nvPr/>
        </p:nvCxnSpPr>
        <p:spPr>
          <a:xfrm>
            <a:off x="8853250" y="5374900"/>
            <a:ext cx="0" cy="331793"/>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17809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4000" dirty="0"/>
              <a:t>Azure Traffic Manager</a:t>
            </a:r>
            <a:endParaRPr lang="en-US" dirty="0"/>
          </a:p>
        </p:txBody>
      </p:sp>
    </p:spTree>
    <p:extLst>
      <p:ext uri="{BB962C8B-B14F-4D97-AF65-F5344CB8AC3E}">
        <p14:creationId xmlns:p14="http://schemas.microsoft.com/office/powerpoint/2010/main" val="216357822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7" name="Text Placeholder 6"/>
          <p:cNvSpPr>
            <a:spLocks noGrp="1"/>
          </p:cNvSpPr>
          <p:nvPr>
            <p:ph sz="quarter" idx="10"/>
          </p:nvPr>
        </p:nvSpPr>
        <p:spPr/>
        <p:txBody>
          <a:bodyPr/>
          <a:lstStyle/>
          <a:p>
            <a:r>
              <a:rPr lang="en-US" spc="-100" dirty="0">
                <a:ln w="3175">
                  <a:noFill/>
                </a:ln>
                <a:gradFill>
                  <a:gsLst>
                    <a:gs pos="5833">
                      <a:schemeClr val="tx1"/>
                    </a:gs>
                    <a:gs pos="53000">
                      <a:schemeClr val="tx1"/>
                    </a:gs>
                  </a:gsLst>
                  <a:lin ang="5400000" scaled="0"/>
                </a:gradFill>
              </a:rPr>
              <a:t>Azure Virtual Network</a:t>
            </a:r>
          </a:p>
          <a:p>
            <a:r>
              <a:rPr lang="en-US" spc="-100" dirty="0">
                <a:ln w="3175">
                  <a:noFill/>
                </a:ln>
                <a:gradFill>
                  <a:gsLst>
                    <a:gs pos="5833">
                      <a:schemeClr val="tx1"/>
                    </a:gs>
                    <a:gs pos="53000">
                      <a:schemeClr val="tx1"/>
                    </a:gs>
                  </a:gsLst>
                  <a:lin ang="5400000" scaled="0"/>
                </a:gradFill>
              </a:rPr>
              <a:t>Internet Connectivity</a:t>
            </a:r>
          </a:p>
          <a:p>
            <a:r>
              <a:rPr lang="en-US" spc="-100" dirty="0">
                <a:ln w="3175">
                  <a:noFill/>
                </a:ln>
                <a:gradFill>
                  <a:gsLst>
                    <a:gs pos="5833">
                      <a:schemeClr val="tx1"/>
                    </a:gs>
                    <a:gs pos="53000">
                      <a:schemeClr val="tx1"/>
                    </a:gs>
                  </a:gsLst>
                  <a:lin ang="5400000" scaled="0"/>
                </a:gradFill>
              </a:rPr>
              <a:t>Securing Network</a:t>
            </a:r>
          </a:p>
          <a:p>
            <a:r>
              <a:rPr lang="en-US" spc="-100" dirty="0">
                <a:ln w="3175">
                  <a:noFill/>
                </a:ln>
                <a:gradFill>
                  <a:gsLst>
                    <a:gs pos="5833">
                      <a:schemeClr val="tx1"/>
                    </a:gs>
                    <a:gs pos="53000">
                      <a:schemeClr val="tx1"/>
                    </a:gs>
                  </a:gsLst>
                  <a:lin ang="5400000" scaled="0"/>
                </a:gradFill>
              </a:rPr>
              <a:t>Cross Premises Connectivity</a:t>
            </a:r>
          </a:p>
        </p:txBody>
      </p:sp>
    </p:spTree>
    <p:extLst>
      <p:ext uri="{BB962C8B-B14F-4D97-AF65-F5344CB8AC3E}">
        <p14:creationId xmlns:p14="http://schemas.microsoft.com/office/powerpoint/2010/main" val="40204060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565183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21284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sp>
        <p:nvSpPr>
          <p:cNvPr id="4" name="Content Placeholder 3"/>
          <p:cNvSpPr>
            <a:spLocks noGrp="1"/>
          </p:cNvSpPr>
          <p:nvPr>
            <p:ph sz="quarter" idx="10"/>
          </p:nvPr>
        </p:nvSpPr>
        <p:spPr/>
        <p:txBody>
          <a:bodyPr/>
          <a:lstStyle/>
          <a:p>
            <a:r>
              <a:rPr lang="en-US" spc="-100" dirty="0">
                <a:ln w="3175">
                  <a:noFill/>
                </a:ln>
                <a:gradFill>
                  <a:gsLst>
                    <a:gs pos="5833">
                      <a:schemeClr val="tx1"/>
                    </a:gs>
                    <a:gs pos="53000">
                      <a:schemeClr val="tx1"/>
                    </a:gs>
                  </a:gsLst>
                  <a:lin ang="5400000" scaled="0"/>
                </a:gradFill>
                <a:cs typeface="Segoe UI" pitchFamily="34" charset="0"/>
              </a:rPr>
              <a:t>Azure Virtual Network</a:t>
            </a:r>
          </a:p>
          <a:p>
            <a:r>
              <a:rPr lang="en-US" spc="-100" dirty="0">
                <a:ln w="3175">
                  <a:noFill/>
                </a:ln>
                <a:gradFill>
                  <a:gsLst>
                    <a:gs pos="5833">
                      <a:schemeClr val="tx1"/>
                    </a:gs>
                    <a:gs pos="53000">
                      <a:schemeClr val="tx1"/>
                    </a:gs>
                  </a:gsLst>
                  <a:lin ang="5400000" scaled="0"/>
                </a:gradFill>
                <a:cs typeface="Segoe UI" pitchFamily="34" charset="0"/>
              </a:rPr>
              <a:t>Internet Connectivity</a:t>
            </a:r>
          </a:p>
          <a:p>
            <a:r>
              <a:rPr lang="en-US" spc="-100" dirty="0">
                <a:ln w="3175">
                  <a:noFill/>
                </a:ln>
                <a:gradFill>
                  <a:gsLst>
                    <a:gs pos="5833">
                      <a:schemeClr val="tx1"/>
                    </a:gs>
                    <a:gs pos="53000">
                      <a:schemeClr val="tx1"/>
                    </a:gs>
                  </a:gsLst>
                  <a:lin ang="5400000" scaled="0"/>
                </a:gradFill>
                <a:cs typeface="Segoe UI" pitchFamily="34" charset="0"/>
              </a:rPr>
              <a:t>Securing Network</a:t>
            </a:r>
          </a:p>
          <a:p>
            <a:r>
              <a:rPr lang="en-US" spc="-100" dirty="0">
                <a:ln w="3175">
                  <a:noFill/>
                </a:ln>
                <a:gradFill>
                  <a:gsLst>
                    <a:gs pos="5833">
                      <a:schemeClr val="tx1"/>
                    </a:gs>
                    <a:gs pos="53000">
                      <a:schemeClr val="tx1"/>
                    </a:gs>
                  </a:gsLst>
                  <a:lin ang="5400000" scaled="0"/>
                </a:gradFill>
                <a:cs typeface="Segoe UI" pitchFamily="34" charset="0"/>
              </a:rPr>
              <a:t>Cross Premises Connectivity</a:t>
            </a:r>
          </a:p>
        </p:txBody>
      </p:sp>
    </p:spTree>
    <p:extLst>
      <p:ext uri="{BB962C8B-B14F-4D97-AF65-F5344CB8AC3E}">
        <p14:creationId xmlns:p14="http://schemas.microsoft.com/office/powerpoint/2010/main" val="42730564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Azure Virtual Network</a:t>
            </a:r>
            <a:endParaRPr lang="en-US" dirty="0"/>
          </a:p>
        </p:txBody>
      </p:sp>
    </p:spTree>
    <p:extLst>
      <p:ext uri="{BB962C8B-B14F-4D97-AF65-F5344CB8AC3E}">
        <p14:creationId xmlns:p14="http://schemas.microsoft.com/office/powerpoint/2010/main" val="15987213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On-Premises (Physical) -2- Cloud (Virtual)</a:t>
            </a:r>
          </a:p>
        </p:txBody>
      </p:sp>
      <p:grpSp>
        <p:nvGrpSpPr>
          <p:cNvPr id="29" name="Group 28"/>
          <p:cNvGrpSpPr/>
          <p:nvPr/>
        </p:nvGrpSpPr>
        <p:grpSpPr>
          <a:xfrm>
            <a:off x="5472514" y="1107380"/>
            <a:ext cx="1201359" cy="847367"/>
            <a:chOff x="5574873" y="1129509"/>
            <a:chExt cx="1201359" cy="847367"/>
          </a:xfrm>
        </p:grpSpPr>
        <p:pic>
          <p:nvPicPr>
            <p:cNvPr id="4" name="Picture 3"/>
            <p:cNvPicPr>
              <a:picLocks noChangeAspect="1"/>
            </p:cNvPicPr>
            <p:nvPr/>
          </p:nvPicPr>
          <p:blipFill>
            <a:blip r:embed="rId3">
              <a:lum bright="70000" contrast="-70000"/>
            </a:blip>
            <a:stretch>
              <a:fillRect/>
            </a:stretch>
          </p:blipFill>
          <p:spPr>
            <a:xfrm>
              <a:off x="5751870" y="1129509"/>
              <a:ext cx="847367" cy="847367"/>
            </a:xfrm>
            <a:prstGeom prst="rect">
              <a:avLst/>
            </a:prstGeom>
          </p:spPr>
        </p:pic>
        <p:sp>
          <p:nvSpPr>
            <p:cNvPr id="5" name="TextBox 4"/>
            <p:cNvSpPr txBox="1"/>
            <p:nvPr/>
          </p:nvSpPr>
          <p:spPr>
            <a:xfrm>
              <a:off x="5574873" y="1396432"/>
              <a:ext cx="120135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Internet</a:t>
              </a:r>
            </a:p>
          </p:txBody>
        </p:sp>
      </p:grpSp>
      <p:cxnSp>
        <p:nvCxnSpPr>
          <p:cNvPr id="157" name="Elbow Connector 156"/>
          <p:cNvCxnSpPr>
            <a:stCxn id="5" idx="3"/>
            <a:endCxn id="151" idx="0"/>
          </p:cNvCxnSpPr>
          <p:nvPr/>
        </p:nvCxnSpPr>
        <p:spPr>
          <a:xfrm>
            <a:off x="6673873" y="1632836"/>
            <a:ext cx="3035313" cy="25374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9" name="Group 168"/>
          <p:cNvGrpSpPr/>
          <p:nvPr/>
        </p:nvGrpSpPr>
        <p:grpSpPr>
          <a:xfrm>
            <a:off x="142324" y="1632835"/>
            <a:ext cx="5330190" cy="4854742"/>
            <a:chOff x="142324" y="1632835"/>
            <a:chExt cx="5330190" cy="4854742"/>
          </a:xfrm>
        </p:grpSpPr>
        <p:grpSp>
          <p:nvGrpSpPr>
            <p:cNvPr id="150" name="Group 149"/>
            <p:cNvGrpSpPr/>
            <p:nvPr/>
          </p:nvGrpSpPr>
          <p:grpSpPr>
            <a:xfrm>
              <a:off x="142324" y="1668462"/>
              <a:ext cx="5017463" cy="4819115"/>
              <a:chOff x="142324" y="1954747"/>
              <a:chExt cx="5017463" cy="4819115"/>
            </a:xfrm>
          </p:grpSpPr>
          <p:sp>
            <p:nvSpPr>
              <p:cNvPr id="10" name="Rectangle 9"/>
              <p:cNvSpPr/>
              <p:nvPr/>
            </p:nvSpPr>
            <p:spPr bwMode="auto">
              <a:xfrm>
                <a:off x="274320" y="2447830"/>
                <a:ext cx="4885467" cy="4326032"/>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a:duotone>
                  <a:schemeClr val="accent4">
                    <a:shade val="45000"/>
                    <a:satMod val="135000"/>
                  </a:schemeClr>
                  <a:prstClr val="white"/>
                </a:duotone>
              </a:blip>
              <a:stretch>
                <a:fillRect/>
              </a:stretch>
            </p:blipFill>
            <p:spPr>
              <a:xfrm>
                <a:off x="142324" y="1954747"/>
                <a:ext cx="855677" cy="855677"/>
              </a:xfrm>
              <a:prstGeom prst="rect">
                <a:avLst/>
              </a:prstGeom>
            </p:spPr>
          </p:pic>
          <p:pic>
            <p:nvPicPr>
              <p:cNvPr id="23" name="Picture 22"/>
              <p:cNvPicPr>
                <a:picLocks noChangeAspect="1"/>
              </p:cNvPicPr>
              <p:nvPr/>
            </p:nvPicPr>
            <p:blipFill>
              <a:blip r:embed="rId5">
                <a:lum bright="70000" contrast="-70000"/>
              </a:blip>
              <a:stretch>
                <a:fillRect/>
              </a:stretch>
            </p:blipFill>
            <p:spPr>
              <a:xfrm>
                <a:off x="2608430" y="2661350"/>
                <a:ext cx="320040" cy="320040"/>
              </a:xfrm>
              <a:prstGeom prst="rect">
                <a:avLst/>
              </a:prstGeom>
            </p:spPr>
          </p:pic>
          <p:pic>
            <p:nvPicPr>
              <p:cNvPr id="26" name="Picture 25"/>
              <p:cNvPicPr>
                <a:picLocks noChangeAspect="1"/>
              </p:cNvPicPr>
              <p:nvPr/>
            </p:nvPicPr>
            <p:blipFill>
              <a:blip r:embed="rId5">
                <a:lum bright="70000" contrast="-70000"/>
              </a:blip>
              <a:stretch>
                <a:fillRect/>
              </a:stretch>
            </p:blipFill>
            <p:spPr>
              <a:xfrm>
                <a:off x="2582677" y="4662073"/>
                <a:ext cx="320040" cy="320040"/>
              </a:xfrm>
              <a:prstGeom prst="rect">
                <a:avLst/>
              </a:prstGeom>
            </p:spPr>
          </p:pic>
          <p:grpSp>
            <p:nvGrpSpPr>
              <p:cNvPr id="77" name="Group 76"/>
              <p:cNvGrpSpPr/>
              <p:nvPr/>
            </p:nvGrpSpPr>
            <p:grpSpPr>
              <a:xfrm>
                <a:off x="1873846" y="3261415"/>
                <a:ext cx="2847378" cy="1360332"/>
                <a:chOff x="7431668" y="2381025"/>
                <a:chExt cx="2847378" cy="1360332"/>
              </a:xfrm>
            </p:grpSpPr>
            <p:sp>
              <p:nvSpPr>
                <p:cNvPr id="30" name="TextBox 29"/>
                <p:cNvSpPr txBox="1"/>
                <p:nvPr/>
              </p:nvSpPr>
              <p:spPr>
                <a:xfrm>
                  <a:off x="9426906" y="3224292"/>
                  <a:ext cx="85214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DNS</a:t>
                  </a:r>
                </a:p>
              </p:txBody>
            </p:sp>
            <p:sp>
              <p:nvSpPr>
                <p:cNvPr id="34" name="TextBox 33"/>
                <p:cNvSpPr txBox="1"/>
                <p:nvPr/>
              </p:nvSpPr>
              <p:spPr>
                <a:xfrm>
                  <a:off x="7491544" y="3205758"/>
                  <a:ext cx="166945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Web Servers</a:t>
                  </a:r>
                </a:p>
              </p:txBody>
            </p:sp>
            <p:pic>
              <p:nvPicPr>
                <p:cNvPr id="31" name="Picture 30"/>
                <p:cNvPicPr>
                  <a:picLocks noChangeAspect="1"/>
                </p:cNvPicPr>
                <p:nvPr/>
              </p:nvPicPr>
              <p:blipFill>
                <a:blip r:embed="rId6">
                  <a:lum bright="70000" contrast="-70000"/>
                </a:blip>
                <a:stretch>
                  <a:fillRect/>
                </a:stretch>
              </p:blipFill>
              <p:spPr>
                <a:xfrm>
                  <a:off x="9601517" y="2831218"/>
                  <a:ext cx="502920" cy="502920"/>
                </a:xfrm>
                <a:prstGeom prst="rect">
                  <a:avLst/>
                </a:prstGeom>
              </p:spPr>
            </p:pic>
            <p:pic>
              <p:nvPicPr>
                <p:cNvPr id="16" name="Picture 15"/>
                <p:cNvPicPr>
                  <a:picLocks noChangeAspect="1"/>
                </p:cNvPicPr>
                <p:nvPr/>
              </p:nvPicPr>
              <p:blipFill>
                <a:blip r:embed="rId7">
                  <a:lum bright="70000" contrast="-70000"/>
                </a:blip>
                <a:stretch>
                  <a:fillRect/>
                </a:stretch>
              </p:blipFill>
              <p:spPr>
                <a:xfrm>
                  <a:off x="8166252" y="2381025"/>
                  <a:ext cx="320040" cy="320040"/>
                </a:xfrm>
                <a:prstGeom prst="rect">
                  <a:avLst/>
                </a:prstGeom>
              </p:spPr>
            </p:pic>
            <p:pic>
              <p:nvPicPr>
                <p:cNvPr id="28" name="Picture 27"/>
                <p:cNvPicPr>
                  <a:picLocks noChangeAspect="1"/>
                </p:cNvPicPr>
                <p:nvPr/>
              </p:nvPicPr>
              <p:blipFill>
                <a:blip r:embed="rId8">
                  <a:lum bright="70000" contrast="-70000"/>
                </a:blip>
                <a:stretch>
                  <a:fillRect/>
                </a:stretch>
              </p:blipFill>
              <p:spPr>
                <a:xfrm>
                  <a:off x="8074812" y="2831218"/>
                  <a:ext cx="502920" cy="502920"/>
                </a:xfrm>
                <a:prstGeom prst="rect">
                  <a:avLst/>
                </a:prstGeom>
              </p:spPr>
            </p:pic>
            <p:pic>
              <p:nvPicPr>
                <p:cNvPr id="32" name="Picture 31"/>
                <p:cNvPicPr>
                  <a:picLocks noChangeAspect="1"/>
                </p:cNvPicPr>
                <p:nvPr/>
              </p:nvPicPr>
              <p:blipFill>
                <a:blip r:embed="rId8">
                  <a:lum bright="70000" contrast="-70000"/>
                </a:blip>
                <a:stretch>
                  <a:fillRect/>
                </a:stretch>
              </p:blipFill>
              <p:spPr>
                <a:xfrm>
                  <a:off x="8717955" y="2831218"/>
                  <a:ext cx="502920" cy="502920"/>
                </a:xfrm>
                <a:prstGeom prst="rect">
                  <a:avLst/>
                </a:prstGeom>
              </p:spPr>
            </p:pic>
            <p:pic>
              <p:nvPicPr>
                <p:cNvPr id="33" name="Picture 32"/>
                <p:cNvPicPr>
                  <a:picLocks noChangeAspect="1"/>
                </p:cNvPicPr>
                <p:nvPr/>
              </p:nvPicPr>
              <p:blipFill>
                <a:blip r:embed="rId8">
                  <a:lum bright="70000" contrast="-70000"/>
                </a:blip>
                <a:stretch>
                  <a:fillRect/>
                </a:stretch>
              </p:blipFill>
              <p:spPr>
                <a:xfrm>
                  <a:off x="7431668" y="2831218"/>
                  <a:ext cx="502920" cy="502920"/>
                </a:xfrm>
                <a:prstGeom prst="rect">
                  <a:avLst/>
                </a:prstGeom>
              </p:spPr>
            </p:pic>
            <p:cxnSp>
              <p:nvCxnSpPr>
                <p:cNvPr id="36" name="Elbow Connector 35"/>
                <p:cNvCxnSpPr>
                  <a:stCxn id="16" idx="1"/>
                  <a:endCxn id="33" idx="0"/>
                </p:cNvCxnSpPr>
                <p:nvPr/>
              </p:nvCxnSpPr>
              <p:spPr>
                <a:xfrm rot="10800000" flipV="1">
                  <a:off x="7683128" y="2541044"/>
                  <a:ext cx="483124" cy="29017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16" idx="3"/>
                  <a:endCxn id="32" idx="0"/>
                </p:cNvCxnSpPr>
                <p:nvPr/>
              </p:nvCxnSpPr>
              <p:spPr>
                <a:xfrm>
                  <a:off x="8486292" y="2541045"/>
                  <a:ext cx="483123" cy="290173"/>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6" idx="2"/>
                  <a:endCxn id="28" idx="0"/>
                </p:cNvCxnSpPr>
                <p:nvPr/>
              </p:nvCxnSpPr>
              <p:spPr>
                <a:xfrm>
                  <a:off x="8326272" y="2701065"/>
                  <a:ext cx="0" cy="1301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1753823" y="5211683"/>
                <a:ext cx="2864214" cy="1367494"/>
                <a:chOff x="9428852" y="2613584"/>
                <a:chExt cx="2864214" cy="1367494"/>
              </a:xfrm>
            </p:grpSpPr>
            <p:pic>
              <p:nvPicPr>
                <p:cNvPr id="25" name="Picture 24"/>
                <p:cNvPicPr>
                  <a:picLocks noChangeAspect="1"/>
                </p:cNvPicPr>
                <p:nvPr/>
              </p:nvPicPr>
              <p:blipFill>
                <a:blip r:embed="rId9">
                  <a:lum bright="70000" contrast="-70000"/>
                </a:blip>
                <a:stretch>
                  <a:fillRect/>
                </a:stretch>
              </p:blipFill>
              <p:spPr>
                <a:xfrm>
                  <a:off x="11730965" y="3064576"/>
                  <a:ext cx="502920" cy="502920"/>
                </a:xfrm>
                <a:prstGeom prst="rect">
                  <a:avLst/>
                </a:prstGeom>
              </p:spPr>
            </p:pic>
            <p:grpSp>
              <p:nvGrpSpPr>
                <p:cNvPr id="109" name="Group 108"/>
                <p:cNvGrpSpPr/>
                <p:nvPr/>
              </p:nvGrpSpPr>
              <p:grpSpPr>
                <a:xfrm>
                  <a:off x="9428852" y="2613584"/>
                  <a:ext cx="1975772" cy="1340878"/>
                  <a:chOff x="5956493" y="1396431"/>
                  <a:chExt cx="1975772" cy="1340878"/>
                </a:xfrm>
              </p:grpSpPr>
              <p:pic>
                <p:nvPicPr>
                  <p:cNvPr id="18" name="Picture 17"/>
                  <p:cNvPicPr>
                    <a:picLocks noChangeAspect="1"/>
                  </p:cNvPicPr>
                  <p:nvPr/>
                </p:nvPicPr>
                <p:blipFill>
                  <a:blip r:embed="rId10">
                    <a:lum bright="70000" contrast="-70000"/>
                  </a:blip>
                  <a:stretch>
                    <a:fillRect/>
                  </a:stretch>
                </p:blipFill>
                <p:spPr>
                  <a:xfrm>
                    <a:off x="6106146" y="1846625"/>
                    <a:ext cx="502920" cy="502920"/>
                  </a:xfrm>
                  <a:prstGeom prst="rect">
                    <a:avLst/>
                  </a:prstGeom>
                </p:spPr>
              </p:pic>
              <p:pic>
                <p:nvPicPr>
                  <p:cNvPr id="78" name="Picture 77"/>
                  <p:cNvPicPr>
                    <a:picLocks noChangeAspect="1"/>
                  </p:cNvPicPr>
                  <p:nvPr/>
                </p:nvPicPr>
                <p:blipFill>
                  <a:blip r:embed="rId10">
                    <a:lum bright="70000" contrast="-70000"/>
                  </a:blip>
                  <a:stretch>
                    <a:fillRect/>
                  </a:stretch>
                </p:blipFill>
                <p:spPr>
                  <a:xfrm>
                    <a:off x="6692919" y="1846625"/>
                    <a:ext cx="502920" cy="502920"/>
                  </a:xfrm>
                  <a:prstGeom prst="rect">
                    <a:avLst/>
                  </a:prstGeom>
                </p:spPr>
              </p:pic>
              <p:pic>
                <p:nvPicPr>
                  <p:cNvPr id="79" name="Picture 78"/>
                  <p:cNvPicPr>
                    <a:picLocks noChangeAspect="1"/>
                  </p:cNvPicPr>
                  <p:nvPr/>
                </p:nvPicPr>
                <p:blipFill>
                  <a:blip r:embed="rId10">
                    <a:lum bright="70000" contrast="-70000"/>
                  </a:blip>
                  <a:stretch>
                    <a:fillRect/>
                  </a:stretch>
                </p:blipFill>
                <p:spPr>
                  <a:xfrm>
                    <a:off x="7279692" y="1846625"/>
                    <a:ext cx="502920" cy="502920"/>
                  </a:xfrm>
                  <a:prstGeom prst="rect">
                    <a:avLst/>
                  </a:prstGeom>
                </p:spPr>
              </p:pic>
              <p:cxnSp>
                <p:nvCxnSpPr>
                  <p:cNvPr id="80" name="Elbow Connector 79"/>
                  <p:cNvCxnSpPr>
                    <a:stCxn id="83" idx="1"/>
                    <a:endCxn id="18" idx="0"/>
                  </p:cNvCxnSpPr>
                  <p:nvPr/>
                </p:nvCxnSpPr>
                <p:spPr>
                  <a:xfrm rot="10800000" flipV="1">
                    <a:off x="6357607" y="1556451"/>
                    <a:ext cx="426753" cy="29017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83" idx="3"/>
                    <a:endCxn id="79" idx="0"/>
                  </p:cNvCxnSpPr>
                  <p:nvPr/>
                </p:nvCxnSpPr>
                <p:spPr>
                  <a:xfrm>
                    <a:off x="7104399" y="1556451"/>
                    <a:ext cx="426753" cy="290174"/>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3" idx="2"/>
                    <a:endCxn id="78" idx="0"/>
                  </p:cNvCxnSpPr>
                  <p:nvPr/>
                </p:nvCxnSpPr>
                <p:spPr>
                  <a:xfrm>
                    <a:off x="6944379" y="1716471"/>
                    <a:ext cx="0" cy="13015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83" name="Picture 82"/>
                  <p:cNvPicPr>
                    <a:picLocks noChangeAspect="1"/>
                  </p:cNvPicPr>
                  <p:nvPr/>
                </p:nvPicPr>
                <p:blipFill>
                  <a:blip r:embed="rId7">
                    <a:lum bright="70000" contrast="-70000"/>
                  </a:blip>
                  <a:stretch>
                    <a:fillRect/>
                  </a:stretch>
                </p:blipFill>
                <p:spPr>
                  <a:xfrm>
                    <a:off x="6784359" y="1396431"/>
                    <a:ext cx="320040" cy="320040"/>
                  </a:xfrm>
                  <a:prstGeom prst="rect">
                    <a:avLst/>
                  </a:prstGeom>
                </p:spPr>
              </p:pic>
              <p:sp>
                <p:nvSpPr>
                  <p:cNvPr id="108" name="TextBox 107"/>
                  <p:cNvSpPr txBox="1"/>
                  <p:nvPr/>
                </p:nvSpPr>
                <p:spPr>
                  <a:xfrm>
                    <a:off x="5956493" y="2220244"/>
                    <a:ext cx="1975772"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Database Servers</a:t>
                    </a:r>
                  </a:p>
                </p:txBody>
              </p:sp>
            </p:grpSp>
            <p:sp>
              <p:nvSpPr>
                <p:cNvPr id="110" name="TextBox 109"/>
                <p:cNvSpPr txBox="1"/>
                <p:nvPr/>
              </p:nvSpPr>
              <p:spPr>
                <a:xfrm>
                  <a:off x="11582594" y="3464013"/>
                  <a:ext cx="710472"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DC</a:t>
                  </a:r>
                </a:p>
              </p:txBody>
            </p:sp>
          </p:grpSp>
          <p:sp>
            <p:nvSpPr>
              <p:cNvPr id="113" name="Rectangle 112"/>
              <p:cNvSpPr/>
              <p:nvPr/>
            </p:nvSpPr>
            <p:spPr bwMode="auto">
              <a:xfrm>
                <a:off x="791158" y="5072196"/>
                <a:ext cx="3903079" cy="139686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14" name="Straight Connector 113"/>
              <p:cNvCxnSpPr>
                <a:stCxn id="20" idx="2"/>
                <a:endCxn id="26" idx="0"/>
              </p:cNvCxnSpPr>
              <p:nvPr/>
            </p:nvCxnSpPr>
            <p:spPr>
              <a:xfrm flipH="1">
                <a:off x="2742697" y="4502053"/>
                <a:ext cx="1" cy="1600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791158" y="3105187"/>
                <a:ext cx="3903079" cy="1396866"/>
              </a:xfrm>
              <a:prstGeom prst="rect">
                <a:avLst/>
              </a:prstGeom>
              <a:no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20" name="Straight Connector 119"/>
              <p:cNvCxnSpPr>
                <a:stCxn id="26" idx="2"/>
                <a:endCxn id="83" idx="0"/>
              </p:cNvCxnSpPr>
              <p:nvPr/>
            </p:nvCxnSpPr>
            <p:spPr>
              <a:xfrm flipH="1">
                <a:off x="2741709" y="4982113"/>
                <a:ext cx="988" cy="22957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23" idx="2"/>
                <a:endCxn id="16" idx="0"/>
              </p:cNvCxnSpPr>
              <p:nvPr/>
            </p:nvCxnSpPr>
            <p:spPr>
              <a:xfrm>
                <a:off x="2768450" y="2981390"/>
                <a:ext cx="0" cy="28002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9" idx="2"/>
                <a:endCxn id="23" idx="0"/>
              </p:cNvCxnSpPr>
              <p:nvPr/>
            </p:nvCxnSpPr>
            <p:spPr>
              <a:xfrm>
                <a:off x="2768450" y="2572806"/>
                <a:ext cx="0" cy="885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11">
                <a:lum bright="70000" contrast="-70000"/>
              </a:blip>
              <a:stretch>
                <a:fillRect/>
              </a:stretch>
            </p:blipFill>
            <p:spPr>
              <a:xfrm>
                <a:off x="2608430" y="2252766"/>
                <a:ext cx="320040" cy="320040"/>
              </a:xfrm>
              <a:prstGeom prst="rect">
                <a:avLst/>
              </a:prstGeom>
            </p:spPr>
          </p:pic>
          <p:sp>
            <p:nvSpPr>
              <p:cNvPr id="132" name="TextBox 131"/>
              <p:cNvSpPr txBox="1"/>
              <p:nvPr/>
            </p:nvSpPr>
            <p:spPr>
              <a:xfrm>
                <a:off x="791158" y="3086610"/>
                <a:ext cx="985119"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DMZ</a:t>
                </a:r>
              </a:p>
            </p:txBody>
          </p:sp>
          <p:sp>
            <p:nvSpPr>
              <p:cNvPr id="133" name="TextBox 132"/>
              <p:cNvSpPr txBox="1"/>
              <p:nvPr/>
            </p:nvSpPr>
            <p:spPr>
              <a:xfrm>
                <a:off x="791158" y="5096898"/>
                <a:ext cx="114256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Internal</a:t>
                </a:r>
              </a:p>
            </p:txBody>
          </p:sp>
          <p:sp>
            <p:nvSpPr>
              <p:cNvPr id="134" name="TextBox 133"/>
              <p:cNvSpPr txBox="1"/>
              <p:nvPr/>
            </p:nvSpPr>
            <p:spPr>
              <a:xfrm>
                <a:off x="2808677" y="4563076"/>
                <a:ext cx="114256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Firewall</a:t>
                </a:r>
              </a:p>
            </p:txBody>
          </p:sp>
          <p:sp>
            <p:nvSpPr>
              <p:cNvPr id="135" name="TextBox 134"/>
              <p:cNvSpPr txBox="1"/>
              <p:nvPr/>
            </p:nvSpPr>
            <p:spPr>
              <a:xfrm>
                <a:off x="2808677" y="2591620"/>
                <a:ext cx="114256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Firewall</a:t>
                </a:r>
              </a:p>
            </p:txBody>
          </p:sp>
          <p:sp>
            <p:nvSpPr>
              <p:cNvPr id="136" name="TextBox 135"/>
              <p:cNvSpPr txBox="1"/>
              <p:nvPr/>
            </p:nvSpPr>
            <p:spPr>
              <a:xfrm>
                <a:off x="2808677" y="2020488"/>
                <a:ext cx="114256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Router</a:t>
                </a:r>
              </a:p>
            </p:txBody>
          </p:sp>
        </p:grpSp>
        <p:cxnSp>
          <p:nvCxnSpPr>
            <p:cNvPr id="138" name="Elbow Connector 137"/>
            <p:cNvCxnSpPr>
              <a:stCxn id="5" idx="1"/>
              <a:endCxn id="19" idx="0"/>
            </p:cNvCxnSpPr>
            <p:nvPr/>
          </p:nvCxnSpPr>
          <p:spPr>
            <a:xfrm rot="10800000" flipV="1">
              <a:off x="2768450" y="1632835"/>
              <a:ext cx="2704064" cy="33364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2805022" y="4675796"/>
              <a:ext cx="1601282"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Internal LB</a:t>
              </a:r>
            </a:p>
          </p:txBody>
        </p:sp>
        <p:sp>
          <p:nvSpPr>
            <p:cNvPr id="168" name="TextBox 167"/>
            <p:cNvSpPr txBox="1"/>
            <p:nvPr/>
          </p:nvSpPr>
          <p:spPr>
            <a:xfrm>
              <a:off x="2789003" y="2713682"/>
              <a:ext cx="19035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Public Facing LB</a:t>
              </a:r>
            </a:p>
          </p:txBody>
        </p:sp>
      </p:grpSp>
      <p:grpSp>
        <p:nvGrpSpPr>
          <p:cNvPr id="239" name="Group 238"/>
          <p:cNvGrpSpPr/>
          <p:nvPr/>
        </p:nvGrpSpPr>
        <p:grpSpPr>
          <a:xfrm>
            <a:off x="7324796" y="1707335"/>
            <a:ext cx="4801913" cy="4897779"/>
            <a:chOff x="7324796" y="1707335"/>
            <a:chExt cx="4801913" cy="4897779"/>
          </a:xfrm>
        </p:grpSpPr>
        <p:sp>
          <p:nvSpPr>
            <p:cNvPr id="156" name="Rectangle 155"/>
            <p:cNvSpPr/>
            <p:nvPr/>
          </p:nvSpPr>
          <p:spPr bwMode="auto">
            <a:xfrm>
              <a:off x="7324796" y="2202704"/>
              <a:ext cx="4801912" cy="4284873"/>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1" name="Rectangle 150"/>
            <p:cNvSpPr/>
            <p:nvPr/>
          </p:nvSpPr>
          <p:spPr bwMode="auto">
            <a:xfrm>
              <a:off x="8909086" y="1886578"/>
              <a:ext cx="1600200" cy="531783"/>
            </a:xfrm>
            <a:prstGeom prst="rect">
              <a:avLst/>
            </a:prstGeom>
            <a:solidFill>
              <a:srgbClr val="1574B8"/>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5" name="Picture 154"/>
            <p:cNvPicPr>
              <a:picLocks noChangeAspect="1"/>
            </p:cNvPicPr>
            <p:nvPr/>
          </p:nvPicPr>
          <p:blipFill>
            <a:blip r:embed="rId12">
              <a:lum bright="70000" contrast="-70000"/>
            </a:blip>
            <a:stretch>
              <a:fillRect/>
            </a:stretch>
          </p:blipFill>
          <p:spPr>
            <a:xfrm>
              <a:off x="7338249" y="1707335"/>
              <a:ext cx="827750" cy="827750"/>
            </a:xfrm>
            <a:prstGeom prst="rect">
              <a:avLst/>
            </a:prstGeom>
          </p:spPr>
        </p:pic>
        <p:sp>
          <p:nvSpPr>
            <p:cNvPr id="153" name="TextBox 152"/>
            <p:cNvSpPr txBox="1"/>
            <p:nvPr/>
          </p:nvSpPr>
          <p:spPr>
            <a:xfrm>
              <a:off x="8896677" y="1771070"/>
              <a:ext cx="1638300"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Azure Infrastructure</a:t>
              </a:r>
            </a:p>
          </p:txBody>
        </p:sp>
        <p:pic>
          <p:nvPicPr>
            <p:cNvPr id="170" name="Picture 169"/>
            <p:cNvPicPr>
              <a:picLocks noChangeAspect="1"/>
            </p:cNvPicPr>
            <p:nvPr/>
          </p:nvPicPr>
          <p:blipFill>
            <a:blip r:embed="rId13">
              <a:biLevel thresh="25000"/>
            </a:blip>
            <a:stretch>
              <a:fillRect/>
            </a:stretch>
          </p:blipFill>
          <p:spPr>
            <a:xfrm>
              <a:off x="7388154" y="6186562"/>
              <a:ext cx="320040" cy="320040"/>
            </a:xfrm>
            <a:prstGeom prst="rect">
              <a:avLst/>
            </a:prstGeom>
          </p:spPr>
        </p:pic>
        <p:sp>
          <p:nvSpPr>
            <p:cNvPr id="171" name="TextBox 170"/>
            <p:cNvSpPr txBox="1"/>
            <p:nvPr/>
          </p:nvSpPr>
          <p:spPr>
            <a:xfrm>
              <a:off x="7548174" y="6088049"/>
              <a:ext cx="19035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Network</a:t>
              </a:r>
            </a:p>
          </p:txBody>
        </p:sp>
        <p:pic>
          <p:nvPicPr>
            <p:cNvPr id="173" name="Picture 172"/>
            <p:cNvPicPr>
              <a:picLocks noChangeAspect="1"/>
            </p:cNvPicPr>
            <p:nvPr/>
          </p:nvPicPr>
          <p:blipFill>
            <a:blip r:embed="rId14">
              <a:biLevel thresh="25000"/>
            </a:blip>
            <a:stretch>
              <a:fillRect/>
            </a:stretch>
          </p:blipFill>
          <p:spPr>
            <a:xfrm>
              <a:off x="9548811" y="2940649"/>
              <a:ext cx="320040" cy="320040"/>
            </a:xfrm>
            <a:prstGeom prst="rect">
              <a:avLst/>
            </a:prstGeom>
          </p:spPr>
        </p:pic>
        <p:pic>
          <p:nvPicPr>
            <p:cNvPr id="174" name="Picture 173"/>
            <p:cNvPicPr>
              <a:picLocks noChangeAspect="1"/>
            </p:cNvPicPr>
            <p:nvPr/>
          </p:nvPicPr>
          <p:blipFill>
            <a:blip r:embed="rId15">
              <a:biLevel thresh="25000"/>
            </a:blip>
            <a:stretch>
              <a:fillRect/>
            </a:stretch>
          </p:blipFill>
          <p:spPr>
            <a:xfrm>
              <a:off x="8800496" y="3465784"/>
              <a:ext cx="502920" cy="502920"/>
            </a:xfrm>
            <a:prstGeom prst="rect">
              <a:avLst/>
            </a:prstGeom>
          </p:spPr>
        </p:pic>
        <p:pic>
          <p:nvPicPr>
            <p:cNvPr id="175" name="Picture 174"/>
            <p:cNvPicPr>
              <a:picLocks noChangeAspect="1"/>
            </p:cNvPicPr>
            <p:nvPr/>
          </p:nvPicPr>
          <p:blipFill>
            <a:blip r:embed="rId15">
              <a:biLevel thresh="25000"/>
            </a:blip>
            <a:stretch>
              <a:fillRect/>
            </a:stretch>
          </p:blipFill>
          <p:spPr>
            <a:xfrm>
              <a:off x="9457726" y="3465784"/>
              <a:ext cx="502920" cy="502920"/>
            </a:xfrm>
            <a:prstGeom prst="rect">
              <a:avLst/>
            </a:prstGeom>
          </p:spPr>
        </p:pic>
        <p:pic>
          <p:nvPicPr>
            <p:cNvPr id="176" name="Picture 175"/>
            <p:cNvPicPr>
              <a:picLocks noChangeAspect="1"/>
            </p:cNvPicPr>
            <p:nvPr/>
          </p:nvPicPr>
          <p:blipFill>
            <a:blip r:embed="rId15">
              <a:biLevel thresh="25000"/>
            </a:blip>
            <a:stretch>
              <a:fillRect/>
            </a:stretch>
          </p:blipFill>
          <p:spPr>
            <a:xfrm>
              <a:off x="10114956" y="3465784"/>
              <a:ext cx="502920" cy="502920"/>
            </a:xfrm>
            <a:prstGeom prst="rect">
              <a:avLst/>
            </a:prstGeom>
          </p:spPr>
        </p:pic>
        <p:pic>
          <p:nvPicPr>
            <p:cNvPr id="177" name="Picture 176"/>
            <p:cNvPicPr>
              <a:picLocks noChangeAspect="1"/>
            </p:cNvPicPr>
            <p:nvPr/>
          </p:nvPicPr>
          <p:blipFill>
            <a:blip r:embed="rId15">
              <a:biLevel thresh="25000"/>
            </a:blip>
            <a:stretch>
              <a:fillRect/>
            </a:stretch>
          </p:blipFill>
          <p:spPr>
            <a:xfrm>
              <a:off x="11171927" y="3474927"/>
              <a:ext cx="502920" cy="502920"/>
            </a:xfrm>
            <a:prstGeom prst="rect">
              <a:avLst/>
            </a:prstGeom>
          </p:spPr>
        </p:pic>
        <p:sp>
          <p:nvSpPr>
            <p:cNvPr id="178" name="TextBox 177"/>
            <p:cNvSpPr txBox="1"/>
            <p:nvPr/>
          </p:nvSpPr>
          <p:spPr>
            <a:xfrm>
              <a:off x="10997317" y="3844298"/>
              <a:ext cx="852140"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DNS</a:t>
              </a:r>
            </a:p>
          </p:txBody>
        </p:sp>
        <p:cxnSp>
          <p:nvCxnSpPr>
            <p:cNvPr id="179" name="Elbow Connector 178"/>
            <p:cNvCxnSpPr>
              <a:stCxn id="173" idx="1"/>
              <a:endCxn id="174" idx="0"/>
            </p:cNvCxnSpPr>
            <p:nvPr/>
          </p:nvCxnSpPr>
          <p:spPr>
            <a:xfrm rot="10800000" flipV="1">
              <a:off x="9051957" y="3100668"/>
              <a:ext cx="496855" cy="36511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Elbow Connector 181"/>
            <p:cNvCxnSpPr>
              <a:stCxn id="173" idx="3"/>
              <a:endCxn id="176" idx="0"/>
            </p:cNvCxnSpPr>
            <p:nvPr/>
          </p:nvCxnSpPr>
          <p:spPr>
            <a:xfrm>
              <a:off x="9868851" y="3100669"/>
              <a:ext cx="497565" cy="365115"/>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73" idx="2"/>
              <a:endCxn id="175" idx="0"/>
            </p:cNvCxnSpPr>
            <p:nvPr/>
          </p:nvCxnSpPr>
          <p:spPr>
            <a:xfrm>
              <a:off x="9708831" y="3260689"/>
              <a:ext cx="355" cy="20509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8739520" y="3844298"/>
              <a:ext cx="1939332"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Web Server VM’s</a:t>
              </a:r>
            </a:p>
          </p:txBody>
        </p:sp>
        <p:pic>
          <p:nvPicPr>
            <p:cNvPr id="191" name="Picture 190"/>
            <p:cNvPicPr>
              <a:picLocks noChangeAspect="1"/>
            </p:cNvPicPr>
            <p:nvPr/>
          </p:nvPicPr>
          <p:blipFill>
            <a:blip r:embed="rId14">
              <a:biLevel thresh="25000"/>
            </a:blip>
            <a:stretch>
              <a:fillRect/>
            </a:stretch>
          </p:blipFill>
          <p:spPr>
            <a:xfrm>
              <a:off x="9555807" y="4749724"/>
              <a:ext cx="320040" cy="320040"/>
            </a:xfrm>
            <a:prstGeom prst="rect">
              <a:avLst/>
            </a:prstGeom>
          </p:spPr>
        </p:pic>
        <p:pic>
          <p:nvPicPr>
            <p:cNvPr id="192" name="Picture 191"/>
            <p:cNvPicPr>
              <a:picLocks noChangeAspect="1"/>
            </p:cNvPicPr>
            <p:nvPr/>
          </p:nvPicPr>
          <p:blipFill>
            <a:blip r:embed="rId15">
              <a:biLevel thresh="25000"/>
            </a:blip>
            <a:stretch>
              <a:fillRect/>
            </a:stretch>
          </p:blipFill>
          <p:spPr>
            <a:xfrm>
              <a:off x="8805451" y="5218916"/>
              <a:ext cx="502920" cy="502920"/>
            </a:xfrm>
            <a:prstGeom prst="rect">
              <a:avLst/>
            </a:prstGeom>
          </p:spPr>
        </p:pic>
        <p:pic>
          <p:nvPicPr>
            <p:cNvPr id="193" name="Picture 192"/>
            <p:cNvPicPr>
              <a:picLocks noChangeAspect="1"/>
            </p:cNvPicPr>
            <p:nvPr/>
          </p:nvPicPr>
          <p:blipFill>
            <a:blip r:embed="rId15">
              <a:biLevel thresh="25000"/>
            </a:blip>
            <a:stretch>
              <a:fillRect/>
            </a:stretch>
          </p:blipFill>
          <p:spPr>
            <a:xfrm>
              <a:off x="9462681" y="5218916"/>
              <a:ext cx="502920" cy="502920"/>
            </a:xfrm>
            <a:prstGeom prst="rect">
              <a:avLst/>
            </a:prstGeom>
          </p:spPr>
        </p:pic>
        <p:pic>
          <p:nvPicPr>
            <p:cNvPr id="194" name="Picture 193"/>
            <p:cNvPicPr>
              <a:picLocks noChangeAspect="1"/>
            </p:cNvPicPr>
            <p:nvPr/>
          </p:nvPicPr>
          <p:blipFill>
            <a:blip r:embed="rId15">
              <a:biLevel thresh="25000"/>
            </a:blip>
            <a:stretch>
              <a:fillRect/>
            </a:stretch>
          </p:blipFill>
          <p:spPr>
            <a:xfrm>
              <a:off x="10119911" y="5218916"/>
              <a:ext cx="502920" cy="502920"/>
            </a:xfrm>
            <a:prstGeom prst="rect">
              <a:avLst/>
            </a:prstGeom>
          </p:spPr>
        </p:pic>
        <p:pic>
          <p:nvPicPr>
            <p:cNvPr id="195" name="Picture 194"/>
            <p:cNvPicPr>
              <a:picLocks noChangeAspect="1"/>
            </p:cNvPicPr>
            <p:nvPr/>
          </p:nvPicPr>
          <p:blipFill>
            <a:blip r:embed="rId15">
              <a:biLevel thresh="25000"/>
            </a:blip>
            <a:stretch>
              <a:fillRect/>
            </a:stretch>
          </p:blipFill>
          <p:spPr>
            <a:xfrm>
              <a:off x="11176882" y="5228059"/>
              <a:ext cx="502920" cy="502920"/>
            </a:xfrm>
            <a:prstGeom prst="rect">
              <a:avLst/>
            </a:prstGeom>
          </p:spPr>
        </p:pic>
        <p:sp>
          <p:nvSpPr>
            <p:cNvPr id="196" name="TextBox 195"/>
            <p:cNvSpPr txBox="1"/>
            <p:nvPr/>
          </p:nvSpPr>
          <p:spPr>
            <a:xfrm>
              <a:off x="10892434" y="5597430"/>
              <a:ext cx="1071816"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DC VM</a:t>
              </a:r>
            </a:p>
          </p:txBody>
        </p:sp>
        <p:cxnSp>
          <p:nvCxnSpPr>
            <p:cNvPr id="197" name="Elbow Connector 196"/>
            <p:cNvCxnSpPr>
              <a:stCxn id="191" idx="1"/>
              <a:endCxn id="192" idx="0"/>
            </p:cNvCxnSpPr>
            <p:nvPr/>
          </p:nvCxnSpPr>
          <p:spPr>
            <a:xfrm rot="10800000" flipV="1">
              <a:off x="9056911" y="4909744"/>
              <a:ext cx="498896" cy="30917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8" name="Elbow Connector 197"/>
            <p:cNvCxnSpPr>
              <a:stCxn id="191" idx="3"/>
              <a:endCxn id="194" idx="0"/>
            </p:cNvCxnSpPr>
            <p:nvPr/>
          </p:nvCxnSpPr>
          <p:spPr>
            <a:xfrm>
              <a:off x="9875847" y="4909744"/>
              <a:ext cx="495524" cy="309172"/>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191" idx="2"/>
              <a:endCxn id="193" idx="0"/>
            </p:cNvCxnSpPr>
            <p:nvPr/>
          </p:nvCxnSpPr>
          <p:spPr>
            <a:xfrm flipH="1">
              <a:off x="9714141" y="5069764"/>
              <a:ext cx="1686" cy="14915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8504047" y="5597430"/>
              <a:ext cx="24095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Database Server VM’s</a:t>
              </a:r>
            </a:p>
          </p:txBody>
        </p:sp>
        <p:pic>
          <p:nvPicPr>
            <p:cNvPr id="201" name="Picture 200"/>
            <p:cNvPicPr>
              <a:picLocks noChangeAspect="1"/>
            </p:cNvPicPr>
            <p:nvPr/>
          </p:nvPicPr>
          <p:blipFill>
            <a:blip r:embed="rId16">
              <a:biLevel thresh="25000"/>
            </a:blip>
            <a:stretch>
              <a:fillRect/>
            </a:stretch>
          </p:blipFill>
          <p:spPr>
            <a:xfrm>
              <a:off x="11214654" y="2555631"/>
              <a:ext cx="320040" cy="320040"/>
            </a:xfrm>
            <a:prstGeom prst="rect">
              <a:avLst/>
            </a:prstGeom>
          </p:spPr>
        </p:pic>
        <p:sp>
          <p:nvSpPr>
            <p:cNvPr id="202" name="TextBox 201"/>
            <p:cNvSpPr txBox="1"/>
            <p:nvPr/>
          </p:nvSpPr>
          <p:spPr>
            <a:xfrm>
              <a:off x="11344827" y="2356637"/>
              <a:ext cx="781881"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NSG</a:t>
              </a:r>
            </a:p>
          </p:txBody>
        </p:sp>
        <p:pic>
          <p:nvPicPr>
            <p:cNvPr id="203" name="Picture 202"/>
            <p:cNvPicPr>
              <a:picLocks noChangeAspect="1"/>
            </p:cNvPicPr>
            <p:nvPr/>
          </p:nvPicPr>
          <p:blipFill>
            <a:blip r:embed="rId16">
              <a:biLevel thresh="25000"/>
            </a:blip>
            <a:stretch>
              <a:fillRect/>
            </a:stretch>
          </p:blipFill>
          <p:spPr>
            <a:xfrm>
              <a:off x="11219609" y="4359850"/>
              <a:ext cx="320040" cy="320040"/>
            </a:xfrm>
            <a:prstGeom prst="rect">
              <a:avLst/>
            </a:prstGeom>
          </p:spPr>
        </p:pic>
        <p:sp>
          <p:nvSpPr>
            <p:cNvPr id="204" name="TextBox 203"/>
            <p:cNvSpPr txBox="1"/>
            <p:nvPr/>
          </p:nvSpPr>
          <p:spPr>
            <a:xfrm>
              <a:off x="11349783" y="4160856"/>
              <a:ext cx="776926"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NSG</a:t>
              </a:r>
            </a:p>
          </p:txBody>
        </p:sp>
        <p:cxnSp>
          <p:nvCxnSpPr>
            <p:cNvPr id="206" name="Straight Connector 205"/>
            <p:cNvCxnSpPr>
              <a:stCxn id="151" idx="2"/>
              <a:endCxn id="173" idx="0"/>
            </p:cNvCxnSpPr>
            <p:nvPr/>
          </p:nvCxnSpPr>
          <p:spPr>
            <a:xfrm flipH="1">
              <a:off x="9708831" y="2418361"/>
              <a:ext cx="355" cy="52228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7" name="TextBox 216"/>
            <p:cNvSpPr txBox="1"/>
            <p:nvPr/>
          </p:nvSpPr>
          <p:spPr>
            <a:xfrm>
              <a:off x="9679876" y="2725391"/>
              <a:ext cx="19035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Public Facing LB</a:t>
              </a:r>
            </a:p>
          </p:txBody>
        </p:sp>
        <p:sp>
          <p:nvSpPr>
            <p:cNvPr id="230" name="TextBox 229"/>
            <p:cNvSpPr txBox="1"/>
            <p:nvPr/>
          </p:nvSpPr>
          <p:spPr>
            <a:xfrm>
              <a:off x="9707933" y="4525839"/>
              <a:ext cx="190352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Internal LB</a:t>
              </a:r>
            </a:p>
          </p:txBody>
        </p:sp>
        <p:cxnSp>
          <p:nvCxnSpPr>
            <p:cNvPr id="231" name="Straight Connector 230"/>
            <p:cNvCxnSpPr>
              <a:stCxn id="3" idx="2"/>
              <a:endCxn id="172" idx="0"/>
            </p:cNvCxnSpPr>
            <p:nvPr/>
          </p:nvCxnSpPr>
          <p:spPr>
            <a:xfrm>
              <a:off x="9738811" y="4261666"/>
              <a:ext cx="1617" cy="2649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37" name="Group 236"/>
            <p:cNvGrpSpPr/>
            <p:nvPr/>
          </p:nvGrpSpPr>
          <p:grpSpPr>
            <a:xfrm>
              <a:off x="7628164" y="2713682"/>
              <a:ext cx="4224528" cy="3360912"/>
              <a:chOff x="7628164" y="2713682"/>
              <a:chExt cx="4224528" cy="3360912"/>
            </a:xfrm>
          </p:grpSpPr>
          <p:sp>
            <p:nvSpPr>
              <p:cNvPr id="189" name="TextBox 188"/>
              <p:cNvSpPr txBox="1"/>
              <p:nvPr/>
            </p:nvSpPr>
            <p:spPr>
              <a:xfrm>
                <a:off x="7655610" y="2721139"/>
                <a:ext cx="1236326"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Frontend Subnet</a:t>
                </a:r>
              </a:p>
            </p:txBody>
          </p:sp>
          <p:sp>
            <p:nvSpPr>
              <p:cNvPr id="190" name="TextBox 189"/>
              <p:cNvSpPr txBox="1"/>
              <p:nvPr/>
            </p:nvSpPr>
            <p:spPr>
              <a:xfrm>
                <a:off x="7633119" y="4522665"/>
                <a:ext cx="1236326" cy="73866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Backend Subnet</a:t>
                </a:r>
              </a:p>
            </p:txBody>
          </p:sp>
          <p:sp>
            <p:nvSpPr>
              <p:cNvPr id="3" name="Rectangle 2"/>
              <p:cNvSpPr/>
              <p:nvPr/>
            </p:nvSpPr>
            <p:spPr bwMode="auto">
              <a:xfrm>
                <a:off x="7628164" y="2713682"/>
                <a:ext cx="4221293" cy="1547984"/>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2" name="Rectangle 171"/>
              <p:cNvSpPr/>
              <p:nvPr/>
            </p:nvSpPr>
            <p:spPr bwMode="auto">
              <a:xfrm>
                <a:off x="7628164" y="4526610"/>
                <a:ext cx="4224528" cy="1547984"/>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2618393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wipe(left)">
                                      <p:cBhvr>
                                        <p:cTn id="7" dur="500"/>
                                        <p:tgtEl>
                                          <p:spTgt spid="15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39"/>
                                        </p:tgtEl>
                                        <p:attrNameLst>
                                          <p:attrName>style.visibility</p:attrName>
                                        </p:attrNameLst>
                                      </p:cBhvr>
                                      <p:to>
                                        <p:strVal val="visible"/>
                                      </p:to>
                                    </p:set>
                                    <p:animEffect transition="in" filter="wipe(up)">
                                      <p:cBhvr>
                                        <p:cTn id="11"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User Defined Routes (UDR)</a:t>
            </a:r>
          </a:p>
        </p:txBody>
      </p:sp>
      <p:sp>
        <p:nvSpPr>
          <p:cNvPr id="5" name="Text Placeholder 4"/>
          <p:cNvSpPr txBox="1">
            <a:spLocks/>
          </p:cNvSpPr>
          <p:nvPr/>
        </p:nvSpPr>
        <p:spPr>
          <a:xfrm>
            <a:off x="274320" y="1426686"/>
            <a:ext cx="5715315" cy="5270976"/>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dirty="0"/>
              <a:t>Control traffic flow in your network with custom routes</a:t>
            </a:r>
          </a:p>
          <a:p>
            <a:pPr marL="0" indent="0">
              <a:lnSpc>
                <a:spcPct val="80000"/>
              </a:lnSpc>
              <a:buNone/>
            </a:pPr>
            <a:r>
              <a:rPr lang="en-US" dirty="0"/>
              <a:t>Attach route tables to subnets</a:t>
            </a:r>
          </a:p>
          <a:p>
            <a:pPr marL="0" indent="0">
              <a:lnSpc>
                <a:spcPct val="80000"/>
              </a:lnSpc>
              <a:buNone/>
            </a:pPr>
            <a:r>
              <a:rPr lang="en-US" dirty="0"/>
              <a:t>Set default route to force tunnel all traffic to on-premises or appliance</a:t>
            </a:r>
          </a:p>
        </p:txBody>
      </p:sp>
      <p:pic>
        <p:nvPicPr>
          <p:cNvPr id="2" name="Picture 1"/>
          <p:cNvPicPr>
            <a:picLocks noChangeAspect="1"/>
          </p:cNvPicPr>
          <p:nvPr/>
        </p:nvPicPr>
        <p:blipFill>
          <a:blip r:embed="rId3">
            <a:biLevel thresh="25000"/>
          </a:blip>
          <a:stretch>
            <a:fillRect/>
          </a:stretch>
        </p:blipFill>
        <p:spPr>
          <a:xfrm>
            <a:off x="8371670" y="-50389"/>
            <a:ext cx="1686974" cy="1686974"/>
          </a:xfrm>
          <a:prstGeom prst="rect">
            <a:avLst/>
          </a:prstGeom>
        </p:spPr>
      </p:pic>
      <p:sp>
        <p:nvSpPr>
          <p:cNvPr id="6" name="Rounded Rectangle 5"/>
          <p:cNvSpPr/>
          <p:nvPr/>
        </p:nvSpPr>
        <p:spPr bwMode="auto">
          <a:xfrm>
            <a:off x="6294437" y="1897062"/>
            <a:ext cx="5867400" cy="44196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TextBox 56"/>
          <p:cNvSpPr txBox="1"/>
          <p:nvPr/>
        </p:nvSpPr>
        <p:spPr>
          <a:xfrm>
            <a:off x="7141253" y="5748624"/>
            <a:ext cx="1967077" cy="544765"/>
          </a:xfrm>
          <a:prstGeom prst="rect">
            <a:avLst/>
          </a:prstGeom>
          <a:no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Virtual Network</a:t>
            </a:r>
          </a:p>
        </p:txBody>
      </p:sp>
      <p:pic>
        <p:nvPicPr>
          <p:cNvPr id="8" name="Picture 7"/>
          <p:cNvPicPr>
            <a:picLocks noChangeAspect="1"/>
          </p:cNvPicPr>
          <p:nvPr/>
        </p:nvPicPr>
        <p:blipFill>
          <a:blip r:embed="rId4">
            <a:biLevel thresh="25000"/>
          </a:blip>
          <a:stretch>
            <a:fillRect/>
          </a:stretch>
        </p:blipFill>
        <p:spPr>
          <a:xfrm>
            <a:off x="6736629" y="5768783"/>
            <a:ext cx="504446" cy="504446"/>
          </a:xfrm>
          <a:prstGeom prst="rect">
            <a:avLst/>
          </a:prstGeom>
        </p:spPr>
      </p:pic>
      <p:sp>
        <p:nvSpPr>
          <p:cNvPr id="12" name="Rounded Rectangle 11"/>
          <p:cNvSpPr/>
          <p:nvPr/>
        </p:nvSpPr>
        <p:spPr bwMode="auto">
          <a:xfrm>
            <a:off x="6446837" y="4104991"/>
            <a:ext cx="2509093" cy="1600200"/>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Subnet A</a:t>
            </a:r>
          </a:p>
        </p:txBody>
      </p:sp>
      <p:sp>
        <p:nvSpPr>
          <p:cNvPr id="60" name="Rounded Rectangle 59"/>
          <p:cNvSpPr/>
          <p:nvPr/>
        </p:nvSpPr>
        <p:spPr bwMode="auto">
          <a:xfrm>
            <a:off x="9494837" y="4104991"/>
            <a:ext cx="2509093" cy="1600200"/>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Subnet B</a:t>
            </a:r>
          </a:p>
        </p:txBody>
      </p:sp>
      <p:pic>
        <p:nvPicPr>
          <p:cNvPr id="13" name="Picture 12"/>
          <p:cNvPicPr>
            <a:picLocks noChangeAspect="1"/>
          </p:cNvPicPr>
          <p:nvPr/>
        </p:nvPicPr>
        <p:blipFill>
          <a:blip r:embed="rId5">
            <a:biLevel thresh="25000"/>
          </a:blip>
          <a:stretch>
            <a:fillRect/>
          </a:stretch>
        </p:blipFill>
        <p:spPr>
          <a:xfrm>
            <a:off x="6598707" y="4787615"/>
            <a:ext cx="780290" cy="780290"/>
          </a:xfrm>
          <a:prstGeom prst="rect">
            <a:avLst/>
          </a:prstGeom>
        </p:spPr>
      </p:pic>
      <p:pic>
        <p:nvPicPr>
          <p:cNvPr id="62" name="Picture 61"/>
          <p:cNvPicPr>
            <a:picLocks noChangeAspect="1"/>
          </p:cNvPicPr>
          <p:nvPr/>
        </p:nvPicPr>
        <p:blipFill>
          <a:blip r:embed="rId5">
            <a:biLevel thresh="25000"/>
          </a:blip>
          <a:stretch>
            <a:fillRect/>
          </a:stretch>
        </p:blipFill>
        <p:spPr>
          <a:xfrm>
            <a:off x="11091399" y="4784630"/>
            <a:ext cx="780290" cy="780290"/>
          </a:xfrm>
          <a:prstGeom prst="rect">
            <a:avLst/>
          </a:prstGeom>
        </p:spPr>
      </p:pic>
      <p:sp>
        <p:nvSpPr>
          <p:cNvPr id="14" name="Left-Right Arrow 13"/>
          <p:cNvSpPr/>
          <p:nvPr/>
        </p:nvSpPr>
        <p:spPr bwMode="auto">
          <a:xfrm>
            <a:off x="7497459" y="5025360"/>
            <a:ext cx="3445178" cy="298831"/>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ounded Rectangle 14"/>
          <p:cNvSpPr/>
          <p:nvPr/>
        </p:nvSpPr>
        <p:spPr bwMode="auto">
          <a:xfrm>
            <a:off x="8349084" y="4831875"/>
            <a:ext cx="1752600" cy="685800"/>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System-defined Route</a:t>
            </a:r>
          </a:p>
        </p:txBody>
      </p:sp>
      <p:sp>
        <p:nvSpPr>
          <p:cNvPr id="64" name="Rounded Rectangle 63"/>
          <p:cNvSpPr/>
          <p:nvPr/>
        </p:nvSpPr>
        <p:spPr bwMode="auto">
          <a:xfrm>
            <a:off x="7965501" y="2200927"/>
            <a:ext cx="2509093" cy="1600200"/>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Appliance Subnet</a:t>
            </a:r>
          </a:p>
        </p:txBody>
      </p:sp>
      <p:sp>
        <p:nvSpPr>
          <p:cNvPr id="18" name="Right Arrow 17"/>
          <p:cNvSpPr/>
          <p:nvPr/>
        </p:nvSpPr>
        <p:spPr bwMode="auto">
          <a:xfrm rot="18919786">
            <a:off x="6717592" y="3313587"/>
            <a:ext cx="1266125" cy="379424"/>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6" name="Right Arrow 65"/>
          <p:cNvSpPr/>
          <p:nvPr/>
        </p:nvSpPr>
        <p:spPr bwMode="auto">
          <a:xfrm rot="13389887">
            <a:off x="10452287" y="3334237"/>
            <a:ext cx="1266125" cy="344233"/>
          </a:xfrm>
          <a:prstGeom prs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7" name="Picture 66"/>
          <p:cNvPicPr>
            <a:picLocks noChangeAspect="1"/>
          </p:cNvPicPr>
          <p:nvPr/>
        </p:nvPicPr>
        <p:blipFill>
          <a:blip r:embed="rId5">
            <a:biLevel thresh="25000"/>
          </a:blip>
          <a:stretch>
            <a:fillRect/>
          </a:stretch>
        </p:blipFill>
        <p:spPr>
          <a:xfrm>
            <a:off x="8394361" y="2864517"/>
            <a:ext cx="780290" cy="780290"/>
          </a:xfrm>
          <a:prstGeom prst="rect">
            <a:avLst/>
          </a:prstGeom>
        </p:spPr>
      </p:pic>
      <p:sp>
        <p:nvSpPr>
          <p:cNvPr id="69" name="Rounded Rectangle 68"/>
          <p:cNvSpPr/>
          <p:nvPr/>
        </p:nvSpPr>
        <p:spPr bwMode="auto">
          <a:xfrm>
            <a:off x="6683252" y="3801127"/>
            <a:ext cx="548345" cy="39619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UDR</a:t>
            </a:r>
          </a:p>
        </p:txBody>
      </p:sp>
      <p:sp>
        <p:nvSpPr>
          <p:cNvPr id="70" name="Rounded Rectangle 69"/>
          <p:cNvSpPr/>
          <p:nvPr/>
        </p:nvSpPr>
        <p:spPr bwMode="auto">
          <a:xfrm>
            <a:off x="11202684" y="3770187"/>
            <a:ext cx="548345" cy="39619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UDR</a:t>
            </a:r>
          </a:p>
        </p:txBody>
      </p:sp>
      <p:sp>
        <p:nvSpPr>
          <p:cNvPr id="19" name="Up Arrow 18"/>
          <p:cNvSpPr/>
          <p:nvPr/>
        </p:nvSpPr>
        <p:spPr bwMode="auto">
          <a:xfrm>
            <a:off x="9021904" y="1474950"/>
            <a:ext cx="386507" cy="596927"/>
          </a:xfrm>
          <a:prstGeom prst="up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8642692" y="699236"/>
            <a:ext cx="1165384" cy="544765"/>
          </a:xfrm>
          <a:prstGeom prst="rect">
            <a:avLst/>
          </a:prstGeom>
          <a:noFill/>
        </p:spPr>
        <p:txBody>
          <a:bodyPr wrap="none" lIns="182880" tIns="146304" rIns="182880" bIns="146304" rtlCol="0">
            <a:spAutoFit/>
          </a:bodyPr>
          <a:lstStyle/>
          <a:p>
            <a:pPr>
              <a:lnSpc>
                <a:spcPct val="90000"/>
              </a:lnSpc>
              <a:spcAft>
                <a:spcPts val="600"/>
              </a:spcAft>
            </a:pPr>
            <a:r>
              <a:rPr lang="en-US" dirty="0">
                <a:solidFill>
                  <a:schemeClr val="accent5"/>
                </a:solidFill>
              </a:rPr>
              <a:t>Internet</a:t>
            </a:r>
          </a:p>
        </p:txBody>
      </p:sp>
      <p:sp>
        <p:nvSpPr>
          <p:cNvPr id="4" name="TextBox 3"/>
          <p:cNvSpPr txBox="1"/>
          <p:nvPr/>
        </p:nvSpPr>
        <p:spPr>
          <a:xfrm>
            <a:off x="9113837" y="2739136"/>
            <a:ext cx="1583820" cy="1031051"/>
          </a:xfrm>
          <a:prstGeom prst="rect">
            <a:avLst/>
          </a:prstGeom>
          <a:noFill/>
        </p:spPr>
        <p:txBody>
          <a:bodyPr wrap="square" lIns="182880" tIns="146304" rIns="182880" bIns="146304" rtlCol="0">
            <a:spAutoFit/>
          </a:bodyPr>
          <a:lstStyle/>
          <a:p>
            <a:pPr>
              <a:lnSpc>
                <a:spcPct val="90000"/>
              </a:lnSpc>
              <a:spcAft>
                <a:spcPts val="600"/>
              </a:spcAft>
            </a:pPr>
            <a:r>
              <a:rPr lang="en-US" sz="1400" dirty="0"/>
              <a:t>3</a:t>
            </a:r>
            <a:r>
              <a:rPr lang="en-US" sz="1400" baseline="30000" dirty="0"/>
              <a:t>rd</a:t>
            </a:r>
            <a:r>
              <a:rPr lang="en-US" sz="1400" dirty="0"/>
              <a:t> Party</a:t>
            </a:r>
          </a:p>
          <a:p>
            <a:pPr>
              <a:lnSpc>
                <a:spcPct val="90000"/>
              </a:lnSpc>
              <a:spcAft>
                <a:spcPts val="600"/>
              </a:spcAft>
            </a:pPr>
            <a:r>
              <a:rPr lang="en-US" sz="1400" dirty="0"/>
              <a:t>Virtual</a:t>
            </a:r>
          </a:p>
          <a:p>
            <a:pPr>
              <a:lnSpc>
                <a:spcPct val="90000"/>
              </a:lnSpc>
              <a:spcAft>
                <a:spcPts val="600"/>
              </a:spcAft>
            </a:pPr>
            <a:r>
              <a:rPr lang="en-US" sz="1400" dirty="0"/>
              <a:t>Appliance</a:t>
            </a:r>
          </a:p>
        </p:txBody>
      </p:sp>
    </p:spTree>
    <p:extLst>
      <p:ext uri="{BB962C8B-B14F-4D97-AF65-F5344CB8AC3E}">
        <p14:creationId xmlns:p14="http://schemas.microsoft.com/office/powerpoint/2010/main" val="3699270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4000" dirty="0"/>
              <a:t>User Defined Route</a:t>
            </a:r>
            <a:endParaRPr lang="en-US" dirty="0"/>
          </a:p>
        </p:txBody>
      </p:sp>
    </p:spTree>
    <p:extLst>
      <p:ext uri="{BB962C8B-B14F-4D97-AF65-F5344CB8AC3E}">
        <p14:creationId xmlns:p14="http://schemas.microsoft.com/office/powerpoint/2010/main" val="247568218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Inter-connected VNets</a:t>
            </a:r>
          </a:p>
        </p:txBody>
      </p:sp>
      <p:sp>
        <p:nvSpPr>
          <p:cNvPr id="3" name="Text Placeholder 2"/>
          <p:cNvSpPr>
            <a:spLocks noGrp="1"/>
          </p:cNvSpPr>
          <p:nvPr>
            <p:ph sz="quarter" idx="10"/>
          </p:nvPr>
        </p:nvSpPr>
        <p:spPr>
          <a:xfrm>
            <a:off x="274638" y="1212851"/>
            <a:ext cx="4688499" cy="5332412"/>
          </a:xfrm>
        </p:spPr>
        <p:txBody>
          <a:bodyPr>
            <a:normAutofit fontScale="92500"/>
          </a:bodyPr>
          <a:lstStyle/>
          <a:p>
            <a:r>
              <a:rPr lang="en-US" sz="3600" dirty="0" err="1"/>
              <a:t>VNets</a:t>
            </a:r>
            <a:r>
              <a:rPr lang="en-US" sz="3600" dirty="0"/>
              <a:t> can be connected through secure Azure gateways</a:t>
            </a:r>
          </a:p>
          <a:p>
            <a:endParaRPr lang="en-US" sz="3600" dirty="0"/>
          </a:p>
          <a:p>
            <a:r>
              <a:rPr lang="en-US" sz="3600" dirty="0" err="1"/>
              <a:t>VNets</a:t>
            </a:r>
            <a:r>
              <a:rPr lang="en-US" sz="3600" dirty="0"/>
              <a:t> can be in different subscriptions</a:t>
            </a:r>
          </a:p>
          <a:p>
            <a:endParaRPr lang="en-US" sz="3600" dirty="0"/>
          </a:p>
          <a:p>
            <a:r>
              <a:rPr lang="en-US" sz="3600" dirty="0"/>
              <a:t>VNets in same or across regions can be connected</a:t>
            </a:r>
          </a:p>
        </p:txBody>
      </p:sp>
      <p:sp>
        <p:nvSpPr>
          <p:cNvPr id="9" name="Freeform 95"/>
          <p:cNvSpPr>
            <a:spLocks noChangeAspect="1"/>
          </p:cNvSpPr>
          <p:nvPr/>
        </p:nvSpPr>
        <p:spPr bwMode="auto">
          <a:xfrm flipH="1">
            <a:off x="6959925" y="1212849"/>
            <a:ext cx="3238455" cy="210312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36" kern="0">
              <a:solidFill>
                <a:srgbClr val="505050"/>
              </a:solidFill>
            </a:endParaRPr>
          </a:p>
        </p:txBody>
      </p:sp>
      <p:sp>
        <p:nvSpPr>
          <p:cNvPr id="10" name="Freeform 95"/>
          <p:cNvSpPr>
            <a:spLocks noChangeAspect="1"/>
          </p:cNvSpPr>
          <p:nvPr/>
        </p:nvSpPr>
        <p:spPr bwMode="auto">
          <a:xfrm flipH="1">
            <a:off x="4600193" y="4178926"/>
            <a:ext cx="3238455" cy="210312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36" kern="0">
              <a:solidFill>
                <a:srgbClr val="505050"/>
              </a:solidFill>
            </a:endParaRPr>
          </a:p>
        </p:txBody>
      </p:sp>
      <p:sp>
        <p:nvSpPr>
          <p:cNvPr id="11" name="Freeform 95"/>
          <p:cNvSpPr>
            <a:spLocks noChangeAspect="1"/>
          </p:cNvSpPr>
          <p:nvPr/>
        </p:nvSpPr>
        <p:spPr bwMode="auto">
          <a:xfrm flipH="1">
            <a:off x="9098557" y="4149420"/>
            <a:ext cx="3238455" cy="210312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1"/>
          </a:solidFill>
          <a:ln>
            <a:noFill/>
          </a:ln>
          <a:extLst/>
        </p:spPr>
        <p:txBody>
          <a:bodyPr vert="horz" wrap="square" lIns="93260" tIns="46630" rIns="93260" bIns="46630" numCol="1" anchor="t" anchorCtr="0" compatLnSpc="1">
            <a:prstTxWarp prst="textNoShape">
              <a:avLst/>
            </a:prstTxWarp>
          </a:bodyPr>
          <a:lstStyle/>
          <a:p>
            <a:endParaRPr lang="en-US" sz="1836" kern="0">
              <a:solidFill>
                <a:srgbClr val="505050"/>
              </a:solidFill>
            </a:endParaRPr>
          </a:p>
        </p:txBody>
      </p:sp>
      <p:sp>
        <p:nvSpPr>
          <p:cNvPr id="12" name="Freeform 92"/>
          <p:cNvSpPr>
            <a:spLocks noChangeAspect="1" noEditPoints="1"/>
          </p:cNvSpPr>
          <p:nvPr/>
        </p:nvSpPr>
        <p:spPr bwMode="black">
          <a:xfrm>
            <a:off x="8378477" y="2921198"/>
            <a:ext cx="211026" cy="27432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5117" tIns="47558" rIns="95117" bIns="47558" numCol="1" anchor="t" anchorCtr="0" compatLnSpc="1">
            <a:prstTxWarp prst="textNoShape">
              <a:avLst/>
            </a:prstTxWarp>
          </a:bodyPr>
          <a:lstStyle/>
          <a:p>
            <a:endParaRPr lang="en-US" sz="1632"/>
          </a:p>
        </p:txBody>
      </p:sp>
      <p:sp>
        <p:nvSpPr>
          <p:cNvPr id="13" name="Freeform 92"/>
          <p:cNvSpPr>
            <a:spLocks noChangeAspect="1" noEditPoints="1"/>
          </p:cNvSpPr>
          <p:nvPr/>
        </p:nvSpPr>
        <p:spPr bwMode="black">
          <a:xfrm>
            <a:off x="6901237" y="4635071"/>
            <a:ext cx="211026" cy="27432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5117" tIns="47558" rIns="95117" bIns="47558" numCol="1" anchor="t" anchorCtr="0" compatLnSpc="1">
            <a:prstTxWarp prst="textNoShape">
              <a:avLst/>
            </a:prstTxWarp>
          </a:bodyPr>
          <a:lstStyle/>
          <a:p>
            <a:endParaRPr lang="en-US" sz="1632"/>
          </a:p>
        </p:txBody>
      </p:sp>
      <p:sp>
        <p:nvSpPr>
          <p:cNvPr id="14" name="Freeform 92"/>
          <p:cNvSpPr>
            <a:spLocks noChangeAspect="1" noEditPoints="1"/>
          </p:cNvSpPr>
          <p:nvPr/>
        </p:nvSpPr>
        <p:spPr bwMode="black">
          <a:xfrm>
            <a:off x="9937748" y="4653505"/>
            <a:ext cx="211026" cy="27432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5117" tIns="47558" rIns="95117" bIns="47558" numCol="1" anchor="t" anchorCtr="0" compatLnSpc="1">
            <a:prstTxWarp prst="textNoShape">
              <a:avLst/>
            </a:prstTxWarp>
          </a:bodyPr>
          <a:lstStyle/>
          <a:p>
            <a:endParaRPr lang="en-US" sz="1632"/>
          </a:p>
        </p:txBody>
      </p:sp>
      <p:cxnSp>
        <p:nvCxnSpPr>
          <p:cNvPr id="19" name="Straight Arrow Connector 18"/>
          <p:cNvCxnSpPr>
            <a:endCxn id="12" idx="21"/>
          </p:cNvCxnSpPr>
          <p:nvPr/>
        </p:nvCxnSpPr>
        <p:spPr>
          <a:xfrm flipV="1">
            <a:off x="7112263" y="3195518"/>
            <a:ext cx="1288196" cy="1439553"/>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24"/>
            <a:endCxn id="14" idx="19"/>
          </p:cNvCxnSpPr>
          <p:nvPr/>
        </p:nvCxnSpPr>
        <p:spPr>
          <a:xfrm>
            <a:off x="7112263" y="4768075"/>
            <a:ext cx="2825485" cy="18434"/>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0"/>
          </p:cNvCxnSpPr>
          <p:nvPr/>
        </p:nvCxnSpPr>
        <p:spPr>
          <a:xfrm flipH="1" flipV="1">
            <a:off x="8494981" y="3187207"/>
            <a:ext cx="1508713" cy="1512018"/>
          </a:xfrm>
          <a:prstGeom prst="straightConnector1">
            <a:avLst/>
          </a:prstGeom>
          <a:ln w="508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869423" y="1323712"/>
            <a:ext cx="1440160"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VNet East US</a:t>
            </a:r>
          </a:p>
        </p:txBody>
      </p:sp>
      <p:sp>
        <p:nvSpPr>
          <p:cNvPr id="27" name="TextBox 26"/>
          <p:cNvSpPr txBox="1"/>
          <p:nvPr/>
        </p:nvSpPr>
        <p:spPr>
          <a:xfrm>
            <a:off x="5477417" y="4215609"/>
            <a:ext cx="1440160"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VNet West Europe</a:t>
            </a:r>
          </a:p>
        </p:txBody>
      </p:sp>
      <p:sp>
        <p:nvSpPr>
          <p:cNvPr id="28" name="TextBox 27"/>
          <p:cNvSpPr txBox="1"/>
          <p:nvPr/>
        </p:nvSpPr>
        <p:spPr>
          <a:xfrm>
            <a:off x="10098216" y="4254659"/>
            <a:ext cx="1440160" cy="1292662"/>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VNet East Asia</a:t>
            </a:r>
          </a:p>
        </p:txBody>
      </p:sp>
      <p:pic>
        <p:nvPicPr>
          <p:cNvPr id="2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7565206" y="2191614"/>
            <a:ext cx="319495" cy="640080"/>
          </a:xfrm>
          <a:prstGeom prst="rect">
            <a:avLst/>
          </a:prstGeom>
          <a:noFill/>
        </p:spPr>
      </p:pic>
      <p:pic>
        <p:nvPicPr>
          <p:cNvPr id="3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8029170" y="2295051"/>
            <a:ext cx="319495" cy="640080"/>
          </a:xfrm>
          <a:prstGeom prst="rect">
            <a:avLst/>
          </a:prstGeom>
          <a:noFill/>
        </p:spPr>
      </p:pic>
      <p:pic>
        <p:nvPicPr>
          <p:cNvPr id="3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5291122" y="5298189"/>
            <a:ext cx="319495" cy="640080"/>
          </a:xfrm>
          <a:prstGeom prst="rect">
            <a:avLst/>
          </a:prstGeom>
          <a:noFill/>
        </p:spPr>
      </p:pic>
      <p:pic>
        <p:nvPicPr>
          <p:cNvPr id="3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5608018" y="5460250"/>
            <a:ext cx="319495" cy="640080"/>
          </a:xfrm>
          <a:prstGeom prst="rect">
            <a:avLst/>
          </a:prstGeom>
          <a:noFill/>
        </p:spPr>
      </p:pic>
      <p:pic>
        <p:nvPicPr>
          <p:cNvPr id="3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898459" y="5284849"/>
            <a:ext cx="319495" cy="640080"/>
          </a:xfrm>
          <a:prstGeom prst="rect">
            <a:avLst/>
          </a:prstGeom>
          <a:noFill/>
        </p:spPr>
      </p:pic>
      <p:pic>
        <p:nvPicPr>
          <p:cNvPr id="34"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0208895" y="5382345"/>
            <a:ext cx="319495" cy="640080"/>
          </a:xfrm>
          <a:prstGeom prst="rect">
            <a:avLst/>
          </a:prstGeom>
          <a:noFill/>
        </p:spPr>
      </p:pic>
      <p:sp>
        <p:nvSpPr>
          <p:cNvPr id="35" name="TextBox 34"/>
          <p:cNvSpPr txBox="1"/>
          <p:nvPr/>
        </p:nvSpPr>
        <p:spPr>
          <a:xfrm>
            <a:off x="7577994" y="4009084"/>
            <a:ext cx="2373355" cy="849463"/>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Cross region secure channel</a:t>
            </a:r>
          </a:p>
        </p:txBody>
      </p:sp>
      <p:sp>
        <p:nvSpPr>
          <p:cNvPr id="36" name="Isosceles Triangle 35"/>
          <p:cNvSpPr/>
          <p:nvPr/>
        </p:nvSpPr>
        <p:spPr bwMode="auto">
          <a:xfrm>
            <a:off x="7792054" y="2671959"/>
            <a:ext cx="185293" cy="159735"/>
          </a:xfrm>
          <a:prstGeom prst="triangle">
            <a:avLst/>
          </a:prstGeom>
          <a:solidFill>
            <a:srgbClr val="FFFFFF"/>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39" name="Isosceles Triangle 38"/>
          <p:cNvSpPr/>
          <p:nvPr/>
        </p:nvSpPr>
        <p:spPr bwMode="auto">
          <a:xfrm>
            <a:off x="7859735" y="2729947"/>
            <a:ext cx="79745" cy="68746"/>
          </a:xfrm>
          <a:prstGeom prst="triangle">
            <a:avLst/>
          </a:prstGeom>
          <a:solidFill>
            <a:srgbClr val="F15628"/>
          </a:solidFill>
          <a:ln w="9525" cap="flat" cmpd="sng" algn="ctr">
            <a:noFill/>
            <a:prstDash val="solid"/>
            <a:headEnd type="none" w="med" len="med"/>
            <a:tailEnd type="none" w="med" len="med"/>
          </a:ln>
          <a:effectLst/>
        </p:spPr>
        <p:txBody>
          <a:bodyPr vert="horz" wrap="square" lIns="93256" tIns="46628" rIns="93256" bIns="46628" numCol="1" rtlCol="0" anchor="ctr" anchorCtr="0" compatLnSpc="1">
            <a:prstTxWarp prst="textNoShape">
              <a:avLst/>
            </a:prstTxWarp>
          </a:bodyPr>
          <a:lstStyle/>
          <a:p>
            <a:pPr marL="0" marR="0" lvl="0" indent="0" algn="ctr" defTabSz="932290" eaLnBrk="1" fontAlgn="base" latinLnBrk="0" hangingPunct="1">
              <a:lnSpc>
                <a:spcPct val="100000"/>
              </a:lnSpc>
              <a:spcBef>
                <a:spcPct val="0"/>
              </a:spcBef>
              <a:spcAft>
                <a:spcPct val="0"/>
              </a:spcAft>
              <a:buClrTx/>
              <a:buSzTx/>
              <a:buFontTx/>
              <a:buNone/>
              <a:tabLst/>
              <a:defRPr/>
            </a:pPr>
            <a:endParaRPr kumimoji="0" lang="en-US" sz="2244"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ndParaRPr>
          </a:p>
        </p:txBody>
      </p:sp>
      <p:sp>
        <p:nvSpPr>
          <p:cNvPr id="40" name="TextBox 39"/>
          <p:cNvSpPr txBox="1"/>
          <p:nvPr/>
        </p:nvSpPr>
        <p:spPr>
          <a:xfrm>
            <a:off x="7090374" y="2769589"/>
            <a:ext cx="1229851" cy="544765"/>
          </a:xfrm>
          <a:prstGeom prst="rect">
            <a:avLst/>
          </a:prstGeom>
          <a:noFill/>
        </p:spPr>
        <p:txBody>
          <a:bodyPr wrap="squar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AD/DNS</a:t>
            </a:r>
          </a:p>
        </p:txBody>
      </p:sp>
      <p:grpSp>
        <p:nvGrpSpPr>
          <p:cNvPr id="41" name="Group 40"/>
          <p:cNvGrpSpPr/>
          <p:nvPr/>
        </p:nvGrpSpPr>
        <p:grpSpPr>
          <a:xfrm>
            <a:off x="8781258" y="2394838"/>
            <a:ext cx="492125" cy="640080"/>
            <a:chOff x="3867021" y="3509085"/>
            <a:chExt cx="492125" cy="640080"/>
          </a:xfrm>
        </p:grpSpPr>
        <p:pic>
          <p:nvPicPr>
            <p:cNvPr id="42"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44" name="Group 43"/>
          <p:cNvGrpSpPr/>
          <p:nvPr/>
        </p:nvGrpSpPr>
        <p:grpSpPr>
          <a:xfrm>
            <a:off x="6329577" y="5403230"/>
            <a:ext cx="492125" cy="640080"/>
            <a:chOff x="3867021" y="3509085"/>
            <a:chExt cx="492125" cy="640080"/>
          </a:xfrm>
        </p:grpSpPr>
        <p:pic>
          <p:nvPicPr>
            <p:cNvPr id="45"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47" name="Group 46"/>
          <p:cNvGrpSpPr/>
          <p:nvPr/>
        </p:nvGrpSpPr>
        <p:grpSpPr>
          <a:xfrm>
            <a:off x="10945530" y="5464878"/>
            <a:ext cx="492125" cy="640080"/>
            <a:chOff x="3867021" y="3509085"/>
            <a:chExt cx="492125" cy="640080"/>
          </a:xfrm>
        </p:grpSpPr>
        <p:pic>
          <p:nvPicPr>
            <p:cNvPr id="48"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50" name="Group 49"/>
          <p:cNvGrpSpPr/>
          <p:nvPr/>
        </p:nvGrpSpPr>
        <p:grpSpPr>
          <a:xfrm>
            <a:off x="9259021" y="2544670"/>
            <a:ext cx="492125" cy="640080"/>
            <a:chOff x="3867021" y="3509085"/>
            <a:chExt cx="492125" cy="640080"/>
          </a:xfrm>
        </p:grpSpPr>
        <p:pic>
          <p:nvPicPr>
            <p:cNvPr id="51"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53" name="Group 52"/>
          <p:cNvGrpSpPr/>
          <p:nvPr/>
        </p:nvGrpSpPr>
        <p:grpSpPr>
          <a:xfrm>
            <a:off x="6805073" y="5556587"/>
            <a:ext cx="492125" cy="640080"/>
            <a:chOff x="3867021" y="3509085"/>
            <a:chExt cx="492125" cy="640080"/>
          </a:xfrm>
        </p:grpSpPr>
        <p:pic>
          <p:nvPicPr>
            <p:cNvPr id="54"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grpSp>
        <p:nvGrpSpPr>
          <p:cNvPr id="56" name="Group 55"/>
          <p:cNvGrpSpPr/>
          <p:nvPr/>
        </p:nvGrpSpPr>
        <p:grpSpPr>
          <a:xfrm>
            <a:off x="11477863" y="5524847"/>
            <a:ext cx="492125" cy="640080"/>
            <a:chOff x="3867021" y="3509085"/>
            <a:chExt cx="492125" cy="640080"/>
          </a:xfrm>
        </p:grpSpPr>
        <p:pic>
          <p:nvPicPr>
            <p:cNvPr id="57" name="Picture 2"/>
            <p:cNvPicPr>
              <a:picLocks noChangeAspect="1" noChangeArrowheads="1"/>
            </p:cNvPicPr>
            <p:nvPr/>
          </p:nvPicPr>
          <p:blipFill>
            <a:blip r:embed="rId4"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4109458" y="3890773"/>
              <a:ext cx="249688" cy="226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3867021" y="3509085"/>
              <a:ext cx="319495" cy="640080"/>
            </a:xfrm>
            <a:prstGeom prst="rect">
              <a:avLst/>
            </a:prstGeom>
            <a:noFill/>
          </p:spPr>
        </p:pic>
      </p:grpSp>
    </p:spTree>
    <p:extLst>
      <p:ext uri="{BB962C8B-B14F-4D97-AF65-F5344CB8AC3E}">
        <p14:creationId xmlns:p14="http://schemas.microsoft.com/office/powerpoint/2010/main" val="41726452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Name Service (DNS)</a:t>
            </a:r>
          </a:p>
        </p:txBody>
      </p:sp>
      <p:sp>
        <p:nvSpPr>
          <p:cNvPr id="8" name="Content Placeholder 7"/>
          <p:cNvSpPr>
            <a:spLocks noGrp="1"/>
          </p:cNvSpPr>
          <p:nvPr>
            <p:ph sz="quarter" idx="10"/>
          </p:nvPr>
        </p:nvSpPr>
        <p:spPr>
          <a:xfrm>
            <a:off x="273668" y="1426234"/>
            <a:ext cx="7544769" cy="4814227"/>
          </a:xfrm>
        </p:spPr>
        <p:txBody>
          <a:bodyPr>
            <a:normAutofit/>
          </a:bodyPr>
          <a:lstStyle/>
          <a:p>
            <a:r>
              <a:rPr lang="en-US" dirty="0"/>
              <a:t>Use Azure-provided name resolution within a virtual network</a:t>
            </a:r>
          </a:p>
          <a:p>
            <a:r>
              <a:rPr lang="en-US" dirty="0"/>
              <a:t>Deploy your own DNS servers</a:t>
            </a:r>
          </a:p>
          <a:p>
            <a:r>
              <a:rPr lang="en-US" dirty="0"/>
              <a:t>Use Azure DNS (Preview) to host your DNS domains in Azure</a:t>
            </a:r>
          </a:p>
          <a:p>
            <a:endParaRPr lang="en-US" dirty="0"/>
          </a:p>
        </p:txBody>
      </p:sp>
      <p:pic>
        <p:nvPicPr>
          <p:cNvPr id="10" name="Content Placeholder 9"/>
          <p:cNvPicPr>
            <a:picLocks noGrp="1" noChangeAspect="1"/>
          </p:cNvPicPr>
          <p:nvPr>
            <p:ph sz="half" idx="4294967295"/>
          </p:nvPr>
        </p:nvPicPr>
        <p:blipFill>
          <a:blip r:embed="rId2">
            <a:biLevel thresh="25000"/>
          </a:blip>
          <a:stretch>
            <a:fillRect/>
          </a:stretch>
        </p:blipFill>
        <p:spPr>
          <a:xfrm>
            <a:off x="8961437" y="2278062"/>
            <a:ext cx="2149475" cy="2149475"/>
          </a:xfrm>
        </p:spPr>
      </p:pic>
    </p:spTree>
    <p:extLst>
      <p:ext uri="{BB962C8B-B14F-4D97-AF65-F5344CB8AC3E}">
        <p14:creationId xmlns:p14="http://schemas.microsoft.com/office/powerpoint/2010/main" val="3393222829"/>
      </p:ext>
    </p:extLst>
  </p:cSld>
  <p:clrMapOvr>
    <a:masterClrMapping/>
  </p:clrMapOvr>
  <p:transition>
    <p:fade/>
  </p:transition>
</p:sld>
</file>

<file path=ppt/theme/theme1.xml><?xml version="1.0" encoding="utf-8"?>
<a:theme xmlns:a="http://schemas.openxmlformats.org/drawingml/2006/main" name="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GSI Architect Workshop Template.potx" id="{A28382A3-38E4-4C61-8F63-2E5C29CAAD5C}" vid="{8F476405-2F79-4B8C-90DC-8EA1F5CF2D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8F381963C77D44A6A91469D5845EE5" ma:contentTypeVersion="2" ma:contentTypeDescription="Create a new document." ma:contentTypeScope="" ma:versionID="66290b1f7725e443aa19cdb7b89371b7">
  <xsd:schema xmlns:xsd="http://www.w3.org/2001/XMLSchema" xmlns:xs="http://www.w3.org/2001/XMLSchema" xmlns:p="http://schemas.microsoft.com/office/2006/metadata/properties" xmlns:ns2="c58f79d2-8dd2-43f0-9a03-e1b9f874d667" targetNamespace="http://schemas.microsoft.com/office/2006/metadata/properties" ma:root="true" ma:fieldsID="27a8e9c299bda407fa38b12f0db042eb" ns2:_="">
    <xsd:import namespace="c58f79d2-8dd2-43f0-9a03-e1b9f874d66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f79d2-8dd2-43f0-9a03-e1b9f874d66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c58f79d2-8dd2-43f0-9a03-e1b9f874d667"/>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0E2448A6-8D07-4D79-BD3B-7A34C16553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f79d2-8dd2-43f0-9a03-e1b9f874d6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GSI Architect Workshop Template</Template>
  <TotalTime>16626</TotalTime>
  <Words>2985</Words>
  <Application>Microsoft Office PowerPoint</Application>
  <PresentationFormat>Custom</PresentationFormat>
  <Paragraphs>495</Paragraphs>
  <Slides>26</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 New</vt:lpstr>
      <vt:lpstr>Segoe Light</vt:lpstr>
      <vt:lpstr>Segoe UI</vt:lpstr>
      <vt:lpstr>Segoe UI Light</vt:lpstr>
      <vt:lpstr>Windows Azure</vt:lpstr>
      <vt:lpstr>PowerPoint Presentation</vt:lpstr>
      <vt:lpstr>The Big Networking Picture</vt:lpstr>
      <vt:lpstr>Agenda</vt:lpstr>
      <vt:lpstr>Azure Virtual Network</vt:lpstr>
      <vt:lpstr>On-Premises (Physical) -2- Cloud (Virtual)</vt:lpstr>
      <vt:lpstr>User Defined Routes (UDR)</vt:lpstr>
      <vt:lpstr>PowerPoint Presentation</vt:lpstr>
      <vt:lpstr>Inter-connected VNets</vt:lpstr>
      <vt:lpstr>Domain Name Service (DNS)</vt:lpstr>
      <vt:lpstr>Azure Application Gateway</vt:lpstr>
      <vt:lpstr>Securing Network</vt:lpstr>
      <vt:lpstr>Network Security Groups</vt:lpstr>
      <vt:lpstr>How does an NSG work?</vt:lpstr>
      <vt:lpstr>Network Security Group Demo</vt:lpstr>
      <vt:lpstr>PowerPoint Presentation</vt:lpstr>
      <vt:lpstr>Cross Premises Connectivity</vt:lpstr>
      <vt:lpstr>Point-to-Site VPNs</vt:lpstr>
      <vt:lpstr>Site-to-Site Connectivity</vt:lpstr>
      <vt:lpstr>ExpressRoute Connectivity</vt:lpstr>
      <vt:lpstr>ExpressRoute and S2S VPN Coexistence</vt:lpstr>
      <vt:lpstr>ER Premium add-on and Standard GW</vt:lpstr>
      <vt:lpstr>Traffic Manager</vt:lpstr>
      <vt:lpstr>PowerPoint Presentation</vt:lpstr>
      <vt:lpstr>Summary</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Microsoft Azure Networking Capabilities</dc:title>
  <dc:subject>Microsoft Ignite 2015</dc:subject>
  <dc:creator>wabloch@microsoft.com</dc:creator>
  <cp:keywords>Microsoft Ignite 2015</cp:keywords>
  <dc:description>Template: Mitchell Derrey, Silver Fox Productions
Formatting: 
Audience Type: Internal/External</dc:description>
  <cp:lastModifiedBy>Wasim Bloch</cp:lastModifiedBy>
  <cp:revision>505</cp:revision>
  <dcterms:created xsi:type="dcterms:W3CDTF">2015-04-27T03:18:23Z</dcterms:created>
  <dcterms:modified xsi:type="dcterms:W3CDTF">2016-07-06T10:05:42Z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0x010100C08F381963C77D44A6A91469D5845EE5</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44;#McCormick Place|f42e8eaa-659e-42d3-85a5-a4ea6b6d2ed7</vt:lpwstr>
  </property>
  <property fmtid="{D5CDD505-2E9C-101B-9397-08002B2CF9AE}" pid="7" name="Track">
    <vt:lpwstr/>
  </property>
  <property fmtid="{D5CDD505-2E9C-101B-9397-08002B2CF9AE}" pid="8" name="Event Location">
    <vt:lpwstr>43;#Chicago|b2ea4b94-6e68-4e03-872e-ca2dcc35a47e</vt:lpwstr>
  </property>
  <property fmtid="{D5CDD505-2E9C-101B-9397-08002B2CF9AE}" pid="9" name="Campaign">
    <vt:lpwstr/>
  </property>
  <property fmtid="{D5CDD505-2E9C-101B-9397-08002B2CF9AE}" pid="10" name="IsMyDocuments">
    <vt:bool>true</vt:bool>
  </property>
  <property fmtid="{D5CDD505-2E9C-101B-9397-08002B2CF9AE}" pid="11" name="TaxKeyword">
    <vt:lpwstr>182;#Microsoft Ignite 2015|51bd902e-d5ac-4b35-a5c6-2aeeb48cd79f</vt:lpwstr>
  </property>
  <property fmtid="{D5CDD505-2E9C-101B-9397-08002B2CF9AE}" pid="12" name="Audience1">
    <vt:lpwstr/>
  </property>
  <property fmtid="{D5CDD505-2E9C-101B-9397-08002B2CF9AE}" pid="13" name="Event Name">
    <vt:lpwstr>42;#Microsoft Ignite|9323c522-fe4b-4922-816b-10a1920d7afb</vt:lpwstr>
  </property>
</Properties>
</file>